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9.xml" ContentType="application/vnd.openxmlformats-officedocument.themeOverr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10" r:id="rId2"/>
    <p:sldMasterId id="2147483740" r:id="rId3"/>
    <p:sldMasterId id="2147483760" r:id="rId4"/>
    <p:sldMasterId id="2147483792" r:id="rId5"/>
    <p:sldMasterId id="2147483812" r:id="rId6"/>
    <p:sldMasterId id="2147483828" r:id="rId7"/>
    <p:sldMasterId id="2147483836" r:id="rId8"/>
    <p:sldMasterId id="2147483863" r:id="rId9"/>
    <p:sldMasterId id="2147483875" r:id="rId10"/>
  </p:sldMasterIdLst>
  <p:notesMasterIdLst>
    <p:notesMasterId r:id="rId79"/>
  </p:notesMasterIdLst>
  <p:sldIdLst>
    <p:sldId id="4429" r:id="rId11"/>
    <p:sldId id="266" r:id="rId12"/>
    <p:sldId id="4432" r:id="rId13"/>
    <p:sldId id="4373" r:id="rId14"/>
    <p:sldId id="4414" r:id="rId15"/>
    <p:sldId id="4415" r:id="rId16"/>
    <p:sldId id="4376" r:id="rId17"/>
    <p:sldId id="4433" r:id="rId18"/>
    <p:sldId id="4405" r:id="rId19"/>
    <p:sldId id="4406" r:id="rId20"/>
    <p:sldId id="265" r:id="rId21"/>
    <p:sldId id="4431" r:id="rId22"/>
    <p:sldId id="4418" r:id="rId23"/>
    <p:sldId id="635" r:id="rId24"/>
    <p:sldId id="4419" r:id="rId25"/>
    <p:sldId id="4422" r:id="rId26"/>
    <p:sldId id="4424" r:id="rId27"/>
    <p:sldId id="848" r:id="rId28"/>
    <p:sldId id="4281" r:id="rId29"/>
    <p:sldId id="4246" r:id="rId30"/>
    <p:sldId id="4248" r:id="rId31"/>
    <p:sldId id="4278" r:id="rId32"/>
    <p:sldId id="4408" r:id="rId33"/>
    <p:sldId id="4410" r:id="rId34"/>
    <p:sldId id="4411" r:id="rId35"/>
    <p:sldId id="261" r:id="rId36"/>
    <p:sldId id="4423" r:id="rId37"/>
    <p:sldId id="4409" r:id="rId38"/>
    <p:sldId id="4412" r:id="rId39"/>
    <p:sldId id="4282" r:id="rId40"/>
    <p:sldId id="4365" r:id="rId41"/>
    <p:sldId id="4360" r:id="rId42"/>
    <p:sldId id="256" r:id="rId43"/>
    <p:sldId id="850" r:id="rId44"/>
    <p:sldId id="4319" r:id="rId45"/>
    <p:sldId id="293" r:id="rId46"/>
    <p:sldId id="4324" r:id="rId47"/>
    <p:sldId id="4283" r:id="rId48"/>
    <p:sldId id="829" r:id="rId49"/>
    <p:sldId id="905" r:id="rId50"/>
    <p:sldId id="719" r:id="rId51"/>
    <p:sldId id="460" r:id="rId52"/>
    <p:sldId id="4356" r:id="rId53"/>
    <p:sldId id="288" r:id="rId54"/>
    <p:sldId id="258" r:id="rId55"/>
    <p:sldId id="4417" r:id="rId56"/>
    <p:sldId id="4366" r:id="rId57"/>
    <p:sldId id="4037" r:id="rId58"/>
    <p:sldId id="4039" r:id="rId59"/>
    <p:sldId id="4329" r:id="rId60"/>
    <p:sldId id="4361" r:id="rId61"/>
    <p:sldId id="4362" r:id="rId62"/>
    <p:sldId id="4363" r:id="rId63"/>
    <p:sldId id="4364" r:id="rId64"/>
    <p:sldId id="4368" r:id="rId65"/>
    <p:sldId id="4367" r:id="rId66"/>
    <p:sldId id="4277" r:id="rId67"/>
    <p:sldId id="925" r:id="rId68"/>
    <p:sldId id="274" r:id="rId69"/>
    <p:sldId id="423" r:id="rId70"/>
    <p:sldId id="424" r:id="rId71"/>
    <p:sldId id="4427" r:id="rId72"/>
    <p:sldId id="4428" r:id="rId73"/>
    <p:sldId id="4430" r:id="rId74"/>
    <p:sldId id="4391" r:id="rId75"/>
    <p:sldId id="4377" r:id="rId76"/>
    <p:sldId id="4378" r:id="rId77"/>
    <p:sldId id="4090" r:id="rId78"/>
  </p:sldIdLst>
  <p:sldSz cx="12192000" cy="6858000"/>
  <p:notesSz cx="6858000" cy="9144000"/>
  <p:defaultTextStyle>
    <a:defPPr>
      <a:defRPr lang="fa-I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5"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1" algn="l" defTabSz="914378" rtl="0" eaLnBrk="1" latinLnBrk="0" hangingPunct="1">
      <a:defRPr sz="1800" kern="1200">
        <a:solidFill>
          <a:schemeClr val="tx1"/>
        </a:solidFill>
        <a:latin typeface="+mn-lt"/>
        <a:ea typeface="+mn-ea"/>
        <a:cs typeface="+mn-cs"/>
      </a:defRPr>
    </a:lvl8pPr>
    <a:lvl9pPr marL="3657510"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cen" initials="M" lastIdx="1" clrIdx="0">
    <p:extLst>
      <p:ext uri="{19B8F6BF-5375-455C-9EA6-DF929625EA0E}">
        <p15:presenceInfo xmlns:p15="http://schemas.microsoft.com/office/powerpoint/2012/main" userId="Mohcen" providerId="None"/>
      </p:ext>
    </p:extLst>
  </p:cmAuthor>
  <p:cmAuthor id="2" name="گلناز احمدی" initials="گلناز" lastIdx="1" clrIdx="1">
    <p:extLst>
      <p:ext uri="{19B8F6BF-5375-455C-9EA6-DF929625EA0E}">
        <p15:presenceInfo xmlns:p15="http://schemas.microsoft.com/office/powerpoint/2012/main" userId="S-1-5-21-1801261682-165946311-3858157826-46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41567B"/>
    <a:srgbClr val="232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3" autoAdjust="0"/>
    <p:restoredTop sz="96120" autoAdjust="0"/>
  </p:normalViewPr>
  <p:slideViewPr>
    <p:cSldViewPr snapToGrid="0">
      <p:cViewPr>
        <p:scale>
          <a:sx n="87" d="100"/>
          <a:sy n="87" d="100"/>
        </p:scale>
        <p:origin x="57" y="3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Sheet1!$K$2</c:f>
              <c:strCache>
                <c:ptCount val="1"/>
                <c:pt idx="0">
                  <c:v>before IPNI</c:v>
                </c:pt>
              </c:strCache>
            </c:strRef>
          </c:tx>
          <c:spPr>
            <a:ln w="28575" cap="rnd">
              <a:solidFill>
                <a:srgbClr val="FF0000"/>
              </a:solidFill>
              <a:round/>
            </a:ln>
            <a:effectLst/>
          </c:spPr>
          <c:marker>
            <c:symbol val="none"/>
          </c:marker>
          <c:cat>
            <c:strRef>
              <c:f>Sheet1!$J$3:$J$7</c:f>
              <c:strCache>
                <c:ptCount val="5"/>
                <c:pt idx="0">
                  <c:v>scalability</c:v>
                </c:pt>
                <c:pt idx="1">
                  <c:v>availability</c:v>
                </c:pt>
                <c:pt idx="2">
                  <c:v>simplicity</c:v>
                </c:pt>
                <c:pt idx="3">
                  <c:v>stability</c:v>
                </c:pt>
                <c:pt idx="4">
                  <c:v>maintainability</c:v>
                </c:pt>
              </c:strCache>
            </c:strRef>
          </c:cat>
          <c:val>
            <c:numRef>
              <c:f>Sheet1!$K$3:$K$7</c:f>
              <c:numCache>
                <c:formatCode>General</c:formatCode>
                <c:ptCount val="5"/>
                <c:pt idx="0" formatCode="0">
                  <c:v>65</c:v>
                </c:pt>
                <c:pt idx="1">
                  <c:v>33</c:v>
                </c:pt>
                <c:pt idx="2" formatCode="0">
                  <c:v>39.5</c:v>
                </c:pt>
                <c:pt idx="3" formatCode="0">
                  <c:v>45</c:v>
                </c:pt>
                <c:pt idx="4" formatCode="0">
                  <c:v>45</c:v>
                </c:pt>
              </c:numCache>
            </c:numRef>
          </c:val>
          <c:extLst>
            <c:ext xmlns:c16="http://schemas.microsoft.com/office/drawing/2014/chart" uri="{C3380CC4-5D6E-409C-BE32-E72D297353CC}">
              <c16:uniqueId val="{00000000-7341-4107-9718-B028B7C3060B}"/>
            </c:ext>
          </c:extLst>
        </c:ser>
        <c:ser>
          <c:idx val="1"/>
          <c:order val="1"/>
          <c:tx>
            <c:strRef>
              <c:f>Sheet1!$L$2</c:f>
              <c:strCache>
                <c:ptCount val="1"/>
                <c:pt idx="0">
                  <c:v>till 1402</c:v>
                </c:pt>
              </c:strCache>
            </c:strRef>
          </c:tx>
          <c:spPr>
            <a:ln w="28575" cap="rnd">
              <a:solidFill>
                <a:srgbClr val="00B0F0"/>
              </a:solidFill>
              <a:round/>
            </a:ln>
            <a:effectLst/>
          </c:spPr>
          <c:marker>
            <c:symbol val="none"/>
          </c:marker>
          <c:cat>
            <c:strRef>
              <c:f>Sheet1!$J$3:$J$7</c:f>
              <c:strCache>
                <c:ptCount val="5"/>
                <c:pt idx="0">
                  <c:v>scalability</c:v>
                </c:pt>
                <c:pt idx="1">
                  <c:v>availability</c:v>
                </c:pt>
                <c:pt idx="2">
                  <c:v>simplicity</c:v>
                </c:pt>
                <c:pt idx="3">
                  <c:v>stability</c:v>
                </c:pt>
                <c:pt idx="4">
                  <c:v>maintainability</c:v>
                </c:pt>
              </c:strCache>
            </c:strRef>
          </c:cat>
          <c:val>
            <c:numRef>
              <c:f>Sheet1!$L$3:$L$7</c:f>
              <c:numCache>
                <c:formatCode>General</c:formatCode>
                <c:ptCount val="5"/>
                <c:pt idx="0" formatCode="0">
                  <c:v>86.333333333333329</c:v>
                </c:pt>
                <c:pt idx="1">
                  <c:v>77</c:v>
                </c:pt>
                <c:pt idx="2" formatCode="0">
                  <c:v>81.25</c:v>
                </c:pt>
                <c:pt idx="3" formatCode="0">
                  <c:v>67.5</c:v>
                </c:pt>
                <c:pt idx="4" formatCode="0">
                  <c:v>72.5</c:v>
                </c:pt>
              </c:numCache>
            </c:numRef>
          </c:val>
          <c:extLst>
            <c:ext xmlns:c16="http://schemas.microsoft.com/office/drawing/2014/chart" uri="{C3380CC4-5D6E-409C-BE32-E72D297353CC}">
              <c16:uniqueId val="{00000001-7341-4107-9718-B028B7C3060B}"/>
            </c:ext>
          </c:extLst>
        </c:ser>
        <c:ser>
          <c:idx val="2"/>
          <c:order val="2"/>
          <c:tx>
            <c:strRef>
              <c:f>Sheet1!$M$2</c:f>
              <c:strCache>
                <c:ptCount val="1"/>
                <c:pt idx="0">
                  <c:v>after this phase</c:v>
                </c:pt>
              </c:strCache>
            </c:strRef>
          </c:tx>
          <c:spPr>
            <a:ln w="28575" cap="rnd">
              <a:solidFill>
                <a:srgbClr val="00B050"/>
              </a:solidFill>
              <a:round/>
            </a:ln>
            <a:effectLst/>
          </c:spPr>
          <c:marker>
            <c:symbol val="none"/>
          </c:marker>
          <c:cat>
            <c:strRef>
              <c:f>Sheet1!$J$3:$J$7</c:f>
              <c:strCache>
                <c:ptCount val="5"/>
                <c:pt idx="0">
                  <c:v>scalability</c:v>
                </c:pt>
                <c:pt idx="1">
                  <c:v>availability</c:v>
                </c:pt>
                <c:pt idx="2">
                  <c:v>simplicity</c:v>
                </c:pt>
                <c:pt idx="3">
                  <c:v>stability</c:v>
                </c:pt>
                <c:pt idx="4">
                  <c:v>maintainability</c:v>
                </c:pt>
              </c:strCache>
            </c:strRef>
          </c:cat>
          <c:val>
            <c:numRef>
              <c:f>Sheet1!$M$3:$M$7</c:f>
              <c:numCache>
                <c:formatCode>General</c:formatCode>
                <c:ptCount val="5"/>
                <c:pt idx="0" formatCode="0">
                  <c:v>97.166666666666671</c:v>
                </c:pt>
                <c:pt idx="1">
                  <c:v>95</c:v>
                </c:pt>
                <c:pt idx="2" formatCode="0">
                  <c:v>93.5</c:v>
                </c:pt>
                <c:pt idx="3" formatCode="0">
                  <c:v>82.5</c:v>
                </c:pt>
                <c:pt idx="4" formatCode="0">
                  <c:v>81.75</c:v>
                </c:pt>
              </c:numCache>
            </c:numRef>
          </c:val>
          <c:extLst>
            <c:ext xmlns:c16="http://schemas.microsoft.com/office/drawing/2014/chart" uri="{C3380CC4-5D6E-409C-BE32-E72D297353CC}">
              <c16:uniqueId val="{00000002-7341-4107-9718-B028B7C3060B}"/>
            </c:ext>
          </c:extLst>
        </c:ser>
        <c:ser>
          <c:idx val="3"/>
          <c:order val="3"/>
          <c:tx>
            <c:strRef>
              <c:f>Sheet1!$N$2</c:f>
              <c:strCache>
                <c:ptCount val="1"/>
                <c:pt idx="0">
                  <c:v>KT 2016</c:v>
                </c:pt>
              </c:strCache>
            </c:strRef>
          </c:tx>
          <c:spPr>
            <a:ln w="28575" cap="rnd">
              <a:solidFill>
                <a:schemeClr val="tx1">
                  <a:lumMod val="85000"/>
                  <a:lumOff val="15000"/>
                </a:schemeClr>
              </a:solidFill>
              <a:round/>
            </a:ln>
            <a:effectLst/>
          </c:spPr>
          <c:marker>
            <c:symbol val="none"/>
          </c:marker>
          <c:cat>
            <c:strRef>
              <c:f>Sheet1!$J$3:$J$7</c:f>
              <c:strCache>
                <c:ptCount val="5"/>
                <c:pt idx="0">
                  <c:v>scalability</c:v>
                </c:pt>
                <c:pt idx="1">
                  <c:v>availability</c:v>
                </c:pt>
                <c:pt idx="2">
                  <c:v>simplicity</c:v>
                </c:pt>
                <c:pt idx="3">
                  <c:v>stability</c:v>
                </c:pt>
                <c:pt idx="4">
                  <c:v>maintainability</c:v>
                </c:pt>
              </c:strCache>
            </c:strRef>
          </c:cat>
          <c:val>
            <c:numRef>
              <c:f>Sheet1!$N$3:$N$7</c:f>
              <c:numCache>
                <c:formatCode>General</c:formatCode>
                <c:ptCount val="5"/>
                <c:pt idx="0" formatCode="0">
                  <c:v>98</c:v>
                </c:pt>
                <c:pt idx="1">
                  <c:v>99</c:v>
                </c:pt>
                <c:pt idx="2" formatCode="0">
                  <c:v>95</c:v>
                </c:pt>
                <c:pt idx="3" formatCode="0">
                  <c:v>97</c:v>
                </c:pt>
                <c:pt idx="4" formatCode="0">
                  <c:v>99</c:v>
                </c:pt>
              </c:numCache>
            </c:numRef>
          </c:val>
          <c:extLst>
            <c:ext xmlns:c16="http://schemas.microsoft.com/office/drawing/2014/chart" uri="{C3380CC4-5D6E-409C-BE32-E72D297353CC}">
              <c16:uniqueId val="{00000003-7341-4107-9718-B028B7C3060B}"/>
            </c:ext>
          </c:extLst>
        </c:ser>
        <c:dLbls>
          <c:showLegendKey val="0"/>
          <c:showVal val="0"/>
          <c:showCatName val="0"/>
          <c:showSerName val="0"/>
          <c:showPercent val="0"/>
          <c:showBubbleSize val="0"/>
        </c:dLbls>
        <c:axId val="651048159"/>
        <c:axId val="651058975"/>
      </c:radarChart>
      <c:catAx>
        <c:axId val="651048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651058975"/>
        <c:crosses val="autoZero"/>
        <c:auto val="1"/>
        <c:lblAlgn val="ctr"/>
        <c:lblOffset val="100"/>
        <c:noMultiLvlLbl val="0"/>
      </c:catAx>
      <c:valAx>
        <c:axId val="65105897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51048159"/>
        <c:crosses val="autoZero"/>
        <c:crossBetween val="between"/>
      </c:valAx>
      <c:spPr>
        <a:noFill/>
        <a:ln>
          <a:noFill/>
        </a:ln>
        <a:effectLst/>
      </c:spPr>
    </c:plotArea>
    <c:legend>
      <c:legendPos val="t"/>
      <c:layout>
        <c:manualLayout>
          <c:xMode val="edge"/>
          <c:yMode val="edge"/>
          <c:x val="0.8178865460663618"/>
          <c:y val="0.58580083674717287"/>
          <c:w val="0.1821134539336382"/>
          <c:h val="0.2439876095015384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195258609077135E-4"/>
          <c:y val="6.9931717615347277E-2"/>
          <c:w val="0.9737909852628176"/>
          <c:h val="0.77448675979399173"/>
        </c:manualLayout>
      </c:layout>
      <c:barChart>
        <c:barDir val="col"/>
        <c:grouping val="clustered"/>
        <c:varyColors val="0"/>
        <c:ser>
          <c:idx val="0"/>
          <c:order val="0"/>
          <c:tx>
            <c:strRef>
              <c:f>Sheet1!$B$1</c:f>
              <c:strCache>
                <c:ptCount val="1"/>
                <c:pt idx="0">
                  <c:v>Huawei</c:v>
                </c:pt>
              </c:strCache>
            </c:strRef>
          </c:tx>
          <c:spPr>
            <a:solidFill>
              <a:srgbClr val="C00000"/>
            </a:solidFill>
            <a:ln>
              <a:noFill/>
            </a:ln>
            <a:effectLst/>
          </c:spPr>
          <c:invertIfNegative val="0"/>
          <c:dPt>
            <c:idx val="1"/>
            <c:invertIfNegative val="0"/>
            <c:bubble3D val="0"/>
            <c:spPr>
              <a:solidFill>
                <a:srgbClr val="25009D"/>
              </a:solidFill>
              <a:ln>
                <a:noFill/>
              </a:ln>
              <a:effectLst/>
            </c:spPr>
            <c:extLst>
              <c:ext xmlns:c16="http://schemas.microsoft.com/office/drawing/2014/chart" uri="{C3380CC4-5D6E-409C-BE32-E72D297353CC}">
                <c16:uniqueId val="{00000001-7B2D-46B2-B192-B9BE98D44DB8}"/>
              </c:ext>
            </c:extLst>
          </c:dPt>
          <c:dPt>
            <c:idx val="2"/>
            <c:invertIfNegative val="0"/>
            <c:bubble3D val="0"/>
            <c:spPr>
              <a:solidFill>
                <a:srgbClr val="92D050"/>
              </a:solidFill>
              <a:ln>
                <a:noFill/>
              </a:ln>
              <a:effectLst/>
            </c:spPr>
            <c:extLst>
              <c:ext xmlns:c16="http://schemas.microsoft.com/office/drawing/2014/chart" uri="{C3380CC4-5D6E-409C-BE32-E72D297353CC}">
                <c16:uniqueId val="{00000003-7B2D-46B2-B192-B9BE98D44DB8}"/>
              </c:ext>
            </c:extLst>
          </c:dPt>
          <c:dPt>
            <c:idx val="3"/>
            <c:invertIfNegative val="0"/>
            <c:bubble3D val="0"/>
            <c:spPr>
              <a:solidFill>
                <a:srgbClr val="FFC000"/>
              </a:solidFill>
              <a:ln>
                <a:noFill/>
              </a:ln>
              <a:effectLst/>
            </c:spPr>
            <c:extLst>
              <c:ext xmlns:c16="http://schemas.microsoft.com/office/drawing/2014/chart" uri="{C3380CC4-5D6E-409C-BE32-E72D297353CC}">
                <c16:uniqueId val="{00000005-7B2D-46B2-B192-B9BE98D44DB8}"/>
              </c:ext>
            </c:extLst>
          </c:dPt>
          <c:dPt>
            <c:idx val="4"/>
            <c:invertIfNegative val="0"/>
            <c:bubble3D val="0"/>
            <c:spPr>
              <a:solidFill>
                <a:schemeClr val="tx1">
                  <a:lumMod val="10000"/>
                  <a:lumOff val="90000"/>
                </a:schemeClr>
              </a:solidFill>
              <a:ln>
                <a:noFill/>
              </a:ln>
              <a:effectLst/>
            </c:spPr>
            <c:extLst>
              <c:ext xmlns:c16="http://schemas.microsoft.com/office/drawing/2014/chart" uri="{C3380CC4-5D6E-409C-BE32-E72D297353CC}">
                <c16:uniqueId val="{00000007-7B2D-46B2-B192-B9BE98D44DB8}"/>
              </c:ext>
            </c:extLst>
          </c:dPt>
          <c:cat>
            <c:strRef>
              <c:f>Sheet1!$A$2:$A$6</c:f>
              <c:strCache>
                <c:ptCount val="5"/>
                <c:pt idx="0">
                  <c:v>Huawei</c:v>
                </c:pt>
                <c:pt idx="1">
                  <c:v>Nokia</c:v>
                </c:pt>
                <c:pt idx="2">
                  <c:v>MaxLinear</c:v>
                </c:pt>
                <c:pt idx="3">
                  <c:v>Calix</c:v>
                </c:pt>
                <c:pt idx="4">
                  <c:v>Others</c:v>
                </c:pt>
              </c:strCache>
            </c:strRef>
          </c:cat>
          <c:val>
            <c:numRef>
              <c:f>Sheet1!$B$2:$B$6</c:f>
              <c:numCache>
                <c:formatCode>General</c:formatCode>
                <c:ptCount val="5"/>
                <c:pt idx="0">
                  <c:v>62</c:v>
                </c:pt>
                <c:pt idx="1">
                  <c:v>37</c:v>
                </c:pt>
                <c:pt idx="2">
                  <c:v>10</c:v>
                </c:pt>
                <c:pt idx="3">
                  <c:v>2</c:v>
                </c:pt>
                <c:pt idx="4">
                  <c:v>23</c:v>
                </c:pt>
              </c:numCache>
            </c:numRef>
          </c:val>
          <c:extLst>
            <c:ext xmlns:c16="http://schemas.microsoft.com/office/drawing/2014/chart" uri="{C3380CC4-5D6E-409C-BE32-E72D297353CC}">
              <c16:uniqueId val="{00000008-7B2D-46B2-B192-B9BE98D44DB8}"/>
            </c:ext>
          </c:extLst>
        </c:ser>
        <c:dLbls>
          <c:showLegendKey val="0"/>
          <c:showVal val="0"/>
          <c:showCatName val="0"/>
          <c:showSerName val="0"/>
          <c:showPercent val="0"/>
          <c:showBubbleSize val="0"/>
        </c:dLbls>
        <c:gapWidth val="219"/>
        <c:overlap val="-27"/>
        <c:axId val="-2095006752"/>
        <c:axId val="-2095021984"/>
      </c:barChart>
      <c:catAx>
        <c:axId val="-209500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crossAx val="-2095021984"/>
        <c:crosses val="autoZero"/>
        <c:auto val="1"/>
        <c:lblAlgn val="ctr"/>
        <c:lblOffset val="100"/>
        <c:noMultiLvlLbl val="0"/>
      </c:catAx>
      <c:valAx>
        <c:axId val="-2095021984"/>
        <c:scaling>
          <c:orientation val="minMax"/>
        </c:scaling>
        <c:delete val="1"/>
        <c:axPos val="l"/>
        <c:numFmt formatCode="General" sourceLinked="1"/>
        <c:majorTickMark val="none"/>
        <c:minorTickMark val="none"/>
        <c:tickLblPos val="nextTo"/>
        <c:crossAx val="-209500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85000"/>
              <a:lumOff val="15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56366067733811"/>
          <c:y val="3.2210709374158666E-2"/>
          <c:w val="0.79941299642691221"/>
          <c:h val="0.65392287766224511"/>
        </c:manualLayout>
      </c:layout>
      <c:lineChart>
        <c:grouping val="standard"/>
        <c:varyColors val="0"/>
        <c:ser>
          <c:idx val="0"/>
          <c:order val="0"/>
          <c:tx>
            <c:strRef>
              <c:f>Sheet1!$A$2</c:f>
              <c:strCache>
                <c:ptCount val="1"/>
                <c:pt idx="0">
                  <c:v>خانوار تحت پوشش</c:v>
                </c:pt>
              </c:strCache>
            </c:strRef>
          </c:tx>
          <c:spPr>
            <a:ln w="50800">
              <a:solidFill>
                <a:srgbClr val="00B050"/>
              </a:solidFill>
            </a:ln>
          </c:spPr>
          <c:marker>
            <c:symbol val="circle"/>
            <c:size val="8"/>
            <c:spPr>
              <a:solidFill>
                <a:srgbClr val="00B050"/>
              </a:solidFill>
              <a:ln>
                <a:no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1399</c:v>
                </c:pt>
                <c:pt idx="1">
                  <c:v>1400</c:v>
                </c:pt>
                <c:pt idx="2">
                  <c:v>1401</c:v>
                </c:pt>
                <c:pt idx="3">
                  <c:v>1402</c:v>
                </c:pt>
                <c:pt idx="4">
                  <c:v>هشت ماهه اول 1403</c:v>
                </c:pt>
              </c:strCache>
            </c:strRef>
          </c:cat>
          <c:val>
            <c:numRef>
              <c:f>Sheet1!$B$2:$F$2</c:f>
              <c:numCache>
                <c:formatCode>#,##0</c:formatCode>
                <c:ptCount val="5"/>
                <c:pt idx="0">
                  <c:v>1504860</c:v>
                </c:pt>
                <c:pt idx="1">
                  <c:v>2108820</c:v>
                </c:pt>
                <c:pt idx="2">
                  <c:v>2696030</c:v>
                </c:pt>
                <c:pt idx="3">
                  <c:v>3227400</c:v>
                </c:pt>
                <c:pt idx="4">
                  <c:v>4077236</c:v>
                </c:pt>
              </c:numCache>
            </c:numRef>
          </c:val>
          <c:smooth val="0"/>
          <c:extLst>
            <c:ext xmlns:c16="http://schemas.microsoft.com/office/drawing/2014/chart" uri="{C3380CC4-5D6E-409C-BE32-E72D297353CC}">
              <c16:uniqueId val="{00000000-6548-4807-83D6-55E81B9130A5}"/>
            </c:ext>
          </c:extLst>
        </c:ser>
        <c:ser>
          <c:idx val="1"/>
          <c:order val="1"/>
          <c:tx>
            <c:strRef>
              <c:f>Sheet1!$A$3</c:f>
              <c:strCache>
                <c:ptCount val="1"/>
                <c:pt idx="0">
                  <c:v>عملکرد</c:v>
                </c:pt>
              </c:strCache>
            </c:strRef>
          </c:tx>
          <c:spPr>
            <a:ln>
              <a:noFill/>
            </a:ln>
          </c:spPr>
          <c:marker>
            <c:spPr>
              <a:noFill/>
              <a:ln>
                <a:noFill/>
              </a:ln>
            </c:spPr>
          </c:marker>
          <c:dPt>
            <c:idx val="2"/>
            <c:bubble3D val="0"/>
            <c:extLst>
              <c:ext xmlns:c16="http://schemas.microsoft.com/office/drawing/2014/chart" uri="{C3380CC4-5D6E-409C-BE32-E72D297353CC}">
                <c16:uniqueId val="{00000001-BE3B-4C5D-BA74-244480B63A6F}"/>
              </c:ext>
            </c:extLst>
          </c:dPt>
          <c:dPt>
            <c:idx val="3"/>
            <c:bubble3D val="0"/>
            <c:extLst>
              <c:ext xmlns:c16="http://schemas.microsoft.com/office/drawing/2014/chart" uri="{C3380CC4-5D6E-409C-BE32-E72D297353CC}">
                <c16:uniqueId val="{00000003-BE3B-4C5D-BA74-244480B63A6F}"/>
              </c:ext>
            </c:extLst>
          </c:dPt>
          <c:cat>
            <c:strRef>
              <c:f>Sheet1!$B$1:$F$1</c:f>
              <c:strCache>
                <c:ptCount val="5"/>
                <c:pt idx="0">
                  <c:v>1399</c:v>
                </c:pt>
                <c:pt idx="1">
                  <c:v>1400</c:v>
                </c:pt>
                <c:pt idx="2">
                  <c:v>1401</c:v>
                </c:pt>
                <c:pt idx="3">
                  <c:v>1402</c:v>
                </c:pt>
                <c:pt idx="4">
                  <c:v>هشت ماهه اول 1403</c:v>
                </c:pt>
              </c:strCache>
            </c:strRef>
          </c:cat>
          <c:val>
            <c:numRef>
              <c:f>Sheet1!$B$3:$F$3</c:f>
              <c:numCache>
                <c:formatCode>#,##0</c:formatCode>
                <c:ptCount val="5"/>
                <c:pt idx="1">
                  <c:v>603960</c:v>
                </c:pt>
                <c:pt idx="2">
                  <c:v>587210</c:v>
                </c:pt>
                <c:pt idx="3">
                  <c:v>531370</c:v>
                </c:pt>
                <c:pt idx="4">
                  <c:v>849836</c:v>
                </c:pt>
              </c:numCache>
            </c:numRef>
          </c:val>
          <c:smooth val="0"/>
          <c:extLst>
            <c:ext xmlns:c16="http://schemas.microsoft.com/office/drawing/2014/chart" uri="{C3380CC4-5D6E-409C-BE32-E72D297353CC}">
              <c16:uniqueId val="{00000006-A94C-47EB-95BC-6D3BC6C2814C}"/>
            </c:ext>
          </c:extLst>
        </c:ser>
        <c:dLbls>
          <c:showLegendKey val="0"/>
          <c:showVal val="0"/>
          <c:showCatName val="0"/>
          <c:showSerName val="0"/>
          <c:showPercent val="0"/>
          <c:showBubbleSize val="0"/>
        </c:dLbls>
        <c:marker val="1"/>
        <c:smooth val="0"/>
        <c:axId val="212172592"/>
        <c:axId val="205347584"/>
      </c:lineChart>
      <c:catAx>
        <c:axId val="212172592"/>
        <c:scaling>
          <c:orientation val="minMax"/>
        </c:scaling>
        <c:delete val="0"/>
        <c:axPos val="b"/>
        <c:numFmt formatCode="General" sourceLinked="0"/>
        <c:majorTickMark val="none"/>
        <c:minorTickMark val="none"/>
        <c:tickLblPos val="nextTo"/>
        <c:crossAx val="205347584"/>
        <c:crosses val="autoZero"/>
        <c:auto val="1"/>
        <c:lblAlgn val="ctr"/>
        <c:lblOffset val="100"/>
        <c:noMultiLvlLbl val="0"/>
      </c:catAx>
      <c:valAx>
        <c:axId val="205347584"/>
        <c:scaling>
          <c:orientation val="minMax"/>
        </c:scaling>
        <c:delete val="0"/>
        <c:axPos val="l"/>
        <c:numFmt formatCode="#,##0" sourceLinked="1"/>
        <c:majorTickMark val="none"/>
        <c:minorTickMark val="none"/>
        <c:tickLblPos val="nextTo"/>
        <c:txPr>
          <a:bodyPr/>
          <a:lstStyle/>
          <a:p>
            <a:pPr>
              <a:defRPr sz="1200"/>
            </a:pPr>
            <a:endParaRPr lang="en-US"/>
          </a:p>
        </c:txPr>
        <c:crossAx val="212172592"/>
        <c:crosses val="autoZero"/>
        <c:crossBetween val="between"/>
      </c:valAx>
      <c:dTable>
        <c:showHorzBorder val="1"/>
        <c:showVertBorder val="1"/>
        <c:showOutline val="1"/>
        <c:showKeys val="1"/>
      </c:dTable>
      <c:spPr>
        <a:noFill/>
        <a:ln w="25400">
          <a:noFill/>
        </a:ln>
      </c:spPr>
    </c:plotArea>
    <c:plotVisOnly val="1"/>
    <c:dispBlanksAs val="gap"/>
    <c:showDLblsOverMax val="0"/>
  </c:chart>
  <c:spPr>
    <a:solidFill>
      <a:sysClr val="window" lastClr="FFFFFF"/>
    </a:solidFill>
  </c:spPr>
  <c:txPr>
    <a:bodyPr/>
    <a:lstStyle/>
    <a:p>
      <a:pPr>
        <a:defRPr sz="1600" b="1" i="0" baseline="0">
          <a:cs typeface="B Homa" panose="00000400000000000000" pitchFamily="2" charset="-78"/>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68587724570424"/>
          <c:y val="3.1506166506750449E-2"/>
          <c:w val="0.80573761679072053"/>
          <c:h val="0.87664562947832203"/>
        </c:manualLayout>
      </c:layout>
      <c:lineChart>
        <c:grouping val="standard"/>
        <c:varyColors val="0"/>
        <c:ser>
          <c:idx val="0"/>
          <c:order val="0"/>
          <c:tx>
            <c:strRef>
              <c:f>Sheet1!$A$2</c:f>
              <c:strCache>
                <c:ptCount val="1"/>
                <c:pt idx="0">
                  <c:v>PLR درصد </c:v>
                </c:pt>
              </c:strCache>
            </c:strRef>
          </c:tx>
          <c:spPr>
            <a:ln w="50800">
              <a:solidFill>
                <a:srgbClr val="00B050"/>
              </a:solidFill>
            </a:ln>
          </c:spPr>
          <c:marker>
            <c:symbol val="circle"/>
            <c:size val="8"/>
            <c:spPr>
              <a:solidFill>
                <a:srgbClr val="00B050"/>
              </a:solidFill>
              <a:ln>
                <a:noFill/>
              </a:ln>
            </c:spPr>
          </c:marker>
          <c:dLbls>
            <c:dLbl>
              <c:idx val="1"/>
              <c:layout>
                <c:manualLayout>
                  <c:x val="-4.2871646094814413E-2"/>
                  <c:y val="3.2481693600526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4A-4857-8C9C-13FEA9EC4E0D}"/>
                </c:ext>
              </c:extLst>
            </c:dLbl>
            <c:dLbl>
              <c:idx val="2"/>
              <c:layout>
                <c:manualLayout>
                  <c:x val="-7.0567064003341376E-3"/>
                  <c:y val="1.7940385982026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4A-4857-8C9C-13FEA9EC4E0D}"/>
                </c:ext>
              </c:extLst>
            </c:dLbl>
            <c:spPr>
              <a:noFill/>
              <a:ln>
                <a:noFill/>
              </a:ln>
              <a:effectLst/>
            </c:spPr>
            <c:txPr>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1.08</c:v>
                </c:pt>
                <c:pt idx="1">
                  <c:v>1.31</c:v>
                </c:pt>
                <c:pt idx="2">
                  <c:v>1.0900000000000001</c:v>
                </c:pt>
                <c:pt idx="3">
                  <c:v>0.92</c:v>
                </c:pt>
                <c:pt idx="4">
                  <c:v>0.49962986540533866</c:v>
                </c:pt>
                <c:pt idx="5">
                  <c:v>0.66208761621898449</c:v>
                </c:pt>
                <c:pt idx="6">
                  <c:v>0.49896139787730365</c:v>
                </c:pt>
                <c:pt idx="7">
                  <c:v>0.69024010714023365</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34757760"/>
        <c:axId val="234758320"/>
      </c:lineChart>
      <c:catAx>
        <c:axId val="234757760"/>
        <c:scaling>
          <c:orientation val="minMax"/>
        </c:scaling>
        <c:delete val="0"/>
        <c:axPos val="b"/>
        <c:numFmt formatCode="General" sourceLinked="0"/>
        <c:majorTickMark val="none"/>
        <c:minorTickMark val="none"/>
        <c:tickLblPos val="nextTo"/>
        <c:crossAx val="234758320"/>
        <c:crosses val="autoZero"/>
        <c:auto val="1"/>
        <c:lblAlgn val="ctr"/>
        <c:lblOffset val="100"/>
        <c:noMultiLvlLbl val="0"/>
      </c:catAx>
      <c:valAx>
        <c:axId val="234758320"/>
        <c:scaling>
          <c:orientation val="minMax"/>
        </c:scaling>
        <c:delete val="0"/>
        <c:axPos val="l"/>
        <c:majorGridlines/>
        <c:numFmt formatCode="0.00" sourceLinked="1"/>
        <c:majorTickMark val="none"/>
        <c:minorTickMark val="none"/>
        <c:tickLblPos val="nextTo"/>
        <c:crossAx val="234757760"/>
        <c:crosses val="autoZero"/>
        <c:crossBetween val="between"/>
      </c:valAx>
      <c:dTable>
        <c:showHorzBorder val="1"/>
        <c:showVertBorder val="1"/>
        <c:showOutline val="1"/>
        <c:showKeys val="1"/>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IR-PLR درصد </c:v>
                </c:pt>
              </c:strCache>
            </c:strRef>
          </c:tx>
          <c:spPr>
            <a:ln w="50800">
              <a:solidFill>
                <a:srgbClr val="00B050"/>
              </a:solidFill>
            </a:ln>
          </c:spPr>
          <c:marker>
            <c:symbol val="circle"/>
            <c:size val="8"/>
            <c:spPr>
              <a:solidFill>
                <a:srgbClr val="00B050"/>
              </a:solidFill>
              <a:ln>
                <a:noFill/>
              </a:ln>
            </c:spPr>
          </c:marker>
          <c:dLbls>
            <c:dLbl>
              <c:idx val="1"/>
              <c:layout>
                <c:manualLayout>
                  <c:x val="-4.7348513556624484E-2"/>
                  <c:y val="4.2175898679527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28-4679-87A6-E737B37E0FB8}"/>
                </c:ext>
              </c:extLst>
            </c:dLbl>
            <c:dLbl>
              <c:idx val="2"/>
              <c:layout>
                <c:manualLayout>
                  <c:x val="-2.0487308785764265E-2"/>
                  <c:y val="3.9752347409777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28-4679-87A6-E737B37E0FB8}"/>
                </c:ext>
              </c:extLst>
            </c:dLbl>
            <c:spPr>
              <a:noFill/>
              <a:ln>
                <a:noFill/>
              </a:ln>
              <a:effectLst/>
            </c:spPr>
            <c:txPr>
              <a:bodyPr wrap="square" lIns="38100" tIns="19050" rIns="38100" bIns="19050" anchor="ctr">
                <a:spAutoFit/>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0.09</c:v>
                </c:pt>
                <c:pt idx="1">
                  <c:v>0.56999999999999995</c:v>
                </c:pt>
                <c:pt idx="2">
                  <c:v>0.11</c:v>
                </c:pt>
                <c:pt idx="3">
                  <c:v>0.11</c:v>
                </c:pt>
                <c:pt idx="4">
                  <c:v>0.15971977072942356</c:v>
                </c:pt>
                <c:pt idx="5">
                  <c:v>0.11914880319089513</c:v>
                </c:pt>
                <c:pt idx="6">
                  <c:v>0.13247150529466406</c:v>
                </c:pt>
                <c:pt idx="7">
                  <c:v>0.1504412901122123</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28190384"/>
        <c:axId val="89513680"/>
      </c:lineChart>
      <c:catAx>
        <c:axId val="228190384"/>
        <c:scaling>
          <c:orientation val="minMax"/>
        </c:scaling>
        <c:delete val="0"/>
        <c:axPos val="b"/>
        <c:numFmt formatCode="General" sourceLinked="0"/>
        <c:majorTickMark val="none"/>
        <c:minorTickMark val="none"/>
        <c:tickLblPos val="nextTo"/>
        <c:crossAx val="89513680"/>
        <c:crosses val="autoZero"/>
        <c:auto val="1"/>
        <c:lblAlgn val="ctr"/>
        <c:lblOffset val="100"/>
        <c:noMultiLvlLbl val="0"/>
      </c:catAx>
      <c:valAx>
        <c:axId val="89513680"/>
        <c:scaling>
          <c:orientation val="minMax"/>
        </c:scaling>
        <c:delete val="0"/>
        <c:axPos val="l"/>
        <c:majorGridlines/>
        <c:numFmt formatCode="0.00" sourceLinked="1"/>
        <c:majorTickMark val="none"/>
        <c:minorTickMark val="none"/>
        <c:tickLblPos val="nextTo"/>
        <c:crossAx val="228190384"/>
        <c:crosses val="autoZero"/>
        <c:crossBetween val="between"/>
      </c:valAx>
      <c:dTable>
        <c:showHorzBorder val="1"/>
        <c:showVertBorder val="1"/>
        <c:showOutline val="1"/>
        <c:showKeys val="1"/>
        <c:txPr>
          <a:bodyPr/>
          <a:lstStyle/>
          <a:p>
            <a:pPr rtl="0">
              <a:defRPr sz="700"/>
            </a:pPr>
            <a:endParaRPr lang="en-US"/>
          </a:p>
        </c:txPr>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(ms) Jitter</c:v>
                </c:pt>
              </c:strCache>
            </c:strRef>
          </c:tx>
          <c:spPr>
            <a:ln w="50800">
              <a:solidFill>
                <a:srgbClr val="00B050"/>
              </a:solidFill>
            </a:ln>
          </c:spPr>
          <c:marker>
            <c:symbol val="circle"/>
            <c:size val="8"/>
            <c:spPr>
              <a:solidFill>
                <a:srgbClr val="00B050"/>
              </a:solidFill>
              <a:ln>
                <a:noFill/>
              </a:ln>
            </c:spPr>
          </c:marker>
          <c:dLbls>
            <c:dLbl>
              <c:idx val="0"/>
              <c:layout>
                <c:manualLayout>
                  <c:x val="-4.0633212363909398E-2"/>
                  <c:y val="3.49052448702769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AE-454A-859D-13600AD8D165}"/>
                </c:ext>
              </c:extLst>
            </c:dLbl>
            <c:dLbl>
              <c:idx val="2"/>
              <c:layout>
                <c:manualLayout>
                  <c:x val="-4.7348513556624484E-2"/>
                  <c:y val="3.9752347409777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AE-454A-859D-13600AD8D165}"/>
                </c:ext>
              </c:extLst>
            </c:dLbl>
            <c:spPr>
              <a:noFill/>
              <a:ln>
                <a:noFill/>
              </a:ln>
              <a:effectLst/>
            </c:spPr>
            <c:txPr>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3.9</c:v>
                </c:pt>
                <c:pt idx="1">
                  <c:v>3.13</c:v>
                </c:pt>
                <c:pt idx="2">
                  <c:v>2.14</c:v>
                </c:pt>
                <c:pt idx="3">
                  <c:v>1.48</c:v>
                </c:pt>
                <c:pt idx="4">
                  <c:v>1.7550753367430956</c:v>
                </c:pt>
                <c:pt idx="5">
                  <c:v>1.1907227878515976</c:v>
                </c:pt>
                <c:pt idx="6">
                  <c:v>1.3181220693448139</c:v>
                </c:pt>
                <c:pt idx="7">
                  <c:v>1.4832081723597741</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49669936"/>
        <c:axId val="249670496"/>
      </c:lineChart>
      <c:catAx>
        <c:axId val="249669936"/>
        <c:scaling>
          <c:orientation val="minMax"/>
        </c:scaling>
        <c:delete val="0"/>
        <c:axPos val="b"/>
        <c:numFmt formatCode="General" sourceLinked="0"/>
        <c:majorTickMark val="none"/>
        <c:minorTickMark val="none"/>
        <c:tickLblPos val="nextTo"/>
        <c:crossAx val="249670496"/>
        <c:crosses val="autoZero"/>
        <c:auto val="1"/>
        <c:lblAlgn val="ctr"/>
        <c:lblOffset val="100"/>
        <c:noMultiLvlLbl val="0"/>
      </c:catAx>
      <c:valAx>
        <c:axId val="249670496"/>
        <c:scaling>
          <c:orientation val="minMax"/>
        </c:scaling>
        <c:delete val="0"/>
        <c:axPos val="l"/>
        <c:majorGridlines/>
        <c:numFmt formatCode="0.00" sourceLinked="1"/>
        <c:majorTickMark val="none"/>
        <c:minorTickMark val="none"/>
        <c:tickLblPos val="nextTo"/>
        <c:crossAx val="249669936"/>
        <c:crosses val="autoZero"/>
        <c:crossBetween val="between"/>
      </c:valAx>
      <c:dTable>
        <c:showHorzBorder val="1"/>
        <c:showVertBorder val="1"/>
        <c:showOutline val="1"/>
        <c:showKeys val="1"/>
        <c:txPr>
          <a:bodyPr/>
          <a:lstStyle/>
          <a:p>
            <a:pPr rtl="0">
              <a:defRPr sz="700"/>
            </a:pPr>
            <a:endParaRPr lang="en-US"/>
          </a:p>
        </c:txPr>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(ms) IR-Jitter</c:v>
                </c:pt>
              </c:strCache>
            </c:strRef>
          </c:tx>
          <c:spPr>
            <a:ln w="50800">
              <a:solidFill>
                <a:srgbClr val="00B050"/>
              </a:solidFill>
            </a:ln>
          </c:spPr>
          <c:marker>
            <c:symbol val="circle"/>
            <c:size val="8"/>
            <c:spPr>
              <a:solidFill>
                <a:srgbClr val="00B050"/>
              </a:solidFill>
              <a:ln>
                <a:noFill/>
              </a:ln>
            </c:spPr>
          </c:marker>
          <c:dLbls>
            <c:dLbl>
              <c:idx val="1"/>
              <c:layout>
                <c:manualLayout>
                  <c:x val="-4.7348513556624443E-2"/>
                  <c:y val="3.2481693600526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5C-4DC5-A33B-34459A4898F5}"/>
                </c:ext>
              </c:extLst>
            </c:dLbl>
            <c:dLbl>
              <c:idx val="3"/>
              <c:layout>
                <c:manualLayout>
                  <c:x val="1.756606463962098E-2"/>
                  <c:y val="-1.8412883064223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5C-4DC5-A33B-34459A4898F5}"/>
                </c:ext>
              </c:extLst>
            </c:dLbl>
            <c:spPr>
              <a:noFill/>
              <a:ln>
                <a:noFill/>
              </a:ln>
              <a:effectLst/>
            </c:spPr>
            <c:txPr>
              <a:bodyPr wrap="square" lIns="38100" tIns="19050" rIns="38100" bIns="19050" anchor="ctr">
                <a:spAutoFit/>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1.02</c:v>
                </c:pt>
                <c:pt idx="1">
                  <c:v>1</c:v>
                </c:pt>
                <c:pt idx="2">
                  <c:v>0.88</c:v>
                </c:pt>
                <c:pt idx="3">
                  <c:v>0.86</c:v>
                </c:pt>
                <c:pt idx="4">
                  <c:v>0.95109948128244759</c:v>
                </c:pt>
                <c:pt idx="5">
                  <c:v>0.91227627426975089</c:v>
                </c:pt>
                <c:pt idx="6">
                  <c:v>1.1352407532353554</c:v>
                </c:pt>
                <c:pt idx="7">
                  <c:v>0.9964648376869899</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49673296"/>
        <c:axId val="249673856"/>
      </c:lineChart>
      <c:catAx>
        <c:axId val="249673296"/>
        <c:scaling>
          <c:orientation val="minMax"/>
        </c:scaling>
        <c:delete val="0"/>
        <c:axPos val="b"/>
        <c:numFmt formatCode="General" sourceLinked="0"/>
        <c:majorTickMark val="none"/>
        <c:minorTickMark val="none"/>
        <c:tickLblPos val="nextTo"/>
        <c:crossAx val="249673856"/>
        <c:crosses val="autoZero"/>
        <c:auto val="1"/>
        <c:lblAlgn val="ctr"/>
        <c:lblOffset val="100"/>
        <c:noMultiLvlLbl val="0"/>
      </c:catAx>
      <c:valAx>
        <c:axId val="249673856"/>
        <c:scaling>
          <c:orientation val="minMax"/>
        </c:scaling>
        <c:delete val="0"/>
        <c:axPos val="l"/>
        <c:majorGridlines/>
        <c:numFmt formatCode="0.00" sourceLinked="1"/>
        <c:majorTickMark val="none"/>
        <c:minorTickMark val="none"/>
        <c:tickLblPos val="nextTo"/>
        <c:crossAx val="249673296"/>
        <c:crosses val="autoZero"/>
        <c:crossBetween val="between"/>
      </c:valAx>
      <c:dTable>
        <c:showHorzBorder val="1"/>
        <c:showVertBorder val="1"/>
        <c:showOutline val="1"/>
        <c:showKeys val="1"/>
        <c:txPr>
          <a:bodyPr/>
          <a:lstStyle/>
          <a:p>
            <a:pPr rtl="0">
              <a:defRPr sz="700"/>
            </a:pPr>
            <a:endParaRPr lang="en-US"/>
          </a:p>
        </c:txPr>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(ms) RTT</c:v>
                </c:pt>
              </c:strCache>
            </c:strRef>
          </c:tx>
          <c:spPr>
            <a:ln w="50800">
              <a:solidFill>
                <a:srgbClr val="00B050"/>
              </a:solidFill>
            </a:ln>
          </c:spPr>
          <c:marker>
            <c:symbol val="circle"/>
            <c:size val="8"/>
            <c:spPr>
              <a:solidFill>
                <a:srgbClr val="00B050"/>
              </a:solidFill>
              <a:ln>
                <a:noFill/>
              </a:ln>
            </c:spPr>
          </c:marker>
          <c:dLbls>
            <c:dLbl>
              <c:idx val="2"/>
              <c:layout>
                <c:manualLayout>
                  <c:x val="-5.4231609151845162E-2"/>
                  <c:y val="4.2175898679527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62-4E00-B597-9A90D8927708}"/>
                </c:ext>
              </c:extLst>
            </c:dLbl>
            <c:spPr>
              <a:noFill/>
              <a:ln>
                <a:noFill/>
              </a:ln>
              <a:effectLst/>
            </c:spPr>
            <c:txPr>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78.66</c:v>
                </c:pt>
                <c:pt idx="1">
                  <c:v>82.56</c:v>
                </c:pt>
                <c:pt idx="2">
                  <c:v>80.5</c:v>
                </c:pt>
                <c:pt idx="3">
                  <c:v>83.68</c:v>
                </c:pt>
                <c:pt idx="4">
                  <c:v>75.646093418149107</c:v>
                </c:pt>
                <c:pt idx="5">
                  <c:v>74.048268031379294</c:v>
                </c:pt>
                <c:pt idx="6">
                  <c:v>74.454975612189173</c:v>
                </c:pt>
                <c:pt idx="7">
                  <c:v>75.295032292939155</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36037056"/>
        <c:axId val="236037616"/>
      </c:lineChart>
      <c:catAx>
        <c:axId val="236037056"/>
        <c:scaling>
          <c:orientation val="minMax"/>
        </c:scaling>
        <c:delete val="0"/>
        <c:axPos val="b"/>
        <c:numFmt formatCode="General" sourceLinked="0"/>
        <c:majorTickMark val="none"/>
        <c:minorTickMark val="none"/>
        <c:tickLblPos val="nextTo"/>
        <c:crossAx val="236037616"/>
        <c:crosses val="autoZero"/>
        <c:auto val="1"/>
        <c:lblAlgn val="ctr"/>
        <c:lblOffset val="100"/>
        <c:noMultiLvlLbl val="0"/>
      </c:catAx>
      <c:valAx>
        <c:axId val="236037616"/>
        <c:scaling>
          <c:orientation val="minMax"/>
        </c:scaling>
        <c:delete val="0"/>
        <c:axPos val="l"/>
        <c:majorGridlines/>
        <c:numFmt formatCode="0.00" sourceLinked="1"/>
        <c:majorTickMark val="none"/>
        <c:minorTickMark val="none"/>
        <c:tickLblPos val="nextTo"/>
        <c:crossAx val="236037056"/>
        <c:crosses val="autoZero"/>
        <c:crossBetween val="between"/>
      </c:valAx>
      <c:dTable>
        <c:showHorzBorder val="1"/>
        <c:showVertBorder val="1"/>
        <c:showOutline val="1"/>
        <c:showKeys val="1"/>
        <c:txPr>
          <a:bodyPr/>
          <a:lstStyle/>
          <a:p>
            <a:pPr rtl="0">
              <a:defRPr sz="700"/>
            </a:pPr>
            <a:endParaRPr lang="en-US"/>
          </a:p>
        </c:txPr>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(ms) IR-RTT</c:v>
                </c:pt>
              </c:strCache>
            </c:strRef>
          </c:tx>
          <c:spPr>
            <a:ln w="50800">
              <a:solidFill>
                <a:srgbClr val="00B050"/>
              </a:solidFill>
            </a:ln>
          </c:spPr>
          <c:marker>
            <c:symbol val="circle"/>
            <c:size val="8"/>
            <c:spPr>
              <a:solidFill>
                <a:srgbClr val="00B050"/>
              </a:solidFill>
              <a:ln>
                <a:noFill/>
              </a:ln>
            </c:spPr>
          </c:marker>
          <c:dLbls>
            <c:dLbl>
              <c:idx val="2"/>
              <c:layout>
                <c:manualLayout>
                  <c:x val="-4.2194475827559565E-2"/>
                  <c:y val="3.358431401285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BA-48C5-A2F1-8266B32AC98B}"/>
                </c:ext>
              </c:extLst>
            </c:dLbl>
            <c:spPr>
              <a:noFill/>
              <a:ln>
                <a:noFill/>
              </a:ln>
              <a:effectLst/>
            </c:spPr>
            <c:txPr>
              <a:bodyPr wrap="square" lIns="38100" tIns="19050" rIns="38100" bIns="19050" anchor="ctr">
                <a:spAutoFit/>
              </a:bodyPr>
              <a:lstStyle/>
              <a:p>
                <a:pPr>
                  <a:defRPr sz="105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فروردین</c:v>
                </c:pt>
                <c:pt idx="1">
                  <c:v>اردیبهشت</c:v>
                </c:pt>
                <c:pt idx="2">
                  <c:v>خرداد</c:v>
                </c:pt>
                <c:pt idx="3">
                  <c:v>تیر</c:v>
                </c:pt>
                <c:pt idx="4">
                  <c:v>مرداد</c:v>
                </c:pt>
                <c:pt idx="5">
                  <c:v>شهریور</c:v>
                </c:pt>
                <c:pt idx="6">
                  <c:v>مهر</c:v>
                </c:pt>
                <c:pt idx="7">
                  <c:v>آبان</c:v>
                </c:pt>
              </c:strCache>
            </c:strRef>
          </c:cat>
          <c:val>
            <c:numRef>
              <c:f>Sheet1!$B$2:$I$2</c:f>
              <c:numCache>
                <c:formatCode>0.00</c:formatCode>
                <c:ptCount val="8"/>
                <c:pt idx="0">
                  <c:v>23.59</c:v>
                </c:pt>
                <c:pt idx="1">
                  <c:v>22.22</c:v>
                </c:pt>
                <c:pt idx="2">
                  <c:v>20.399999999999999</c:v>
                </c:pt>
                <c:pt idx="3">
                  <c:v>20.260000000000002</c:v>
                </c:pt>
                <c:pt idx="4">
                  <c:v>19.815129444328729</c:v>
                </c:pt>
                <c:pt idx="5">
                  <c:v>19.950124120364947</c:v>
                </c:pt>
                <c:pt idx="6">
                  <c:v>20.102849376842538</c:v>
                </c:pt>
                <c:pt idx="7">
                  <c:v>20.508367524608484</c:v>
                </c:pt>
              </c:numCache>
            </c:numRef>
          </c:val>
          <c:smooth val="0"/>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marker val="1"/>
        <c:smooth val="0"/>
        <c:axId val="236040416"/>
        <c:axId val="236040976"/>
      </c:lineChart>
      <c:catAx>
        <c:axId val="236040416"/>
        <c:scaling>
          <c:orientation val="minMax"/>
        </c:scaling>
        <c:delete val="0"/>
        <c:axPos val="b"/>
        <c:numFmt formatCode="General" sourceLinked="0"/>
        <c:majorTickMark val="none"/>
        <c:minorTickMark val="none"/>
        <c:tickLblPos val="nextTo"/>
        <c:crossAx val="236040976"/>
        <c:crosses val="autoZero"/>
        <c:auto val="1"/>
        <c:lblAlgn val="ctr"/>
        <c:lblOffset val="100"/>
        <c:noMultiLvlLbl val="0"/>
      </c:catAx>
      <c:valAx>
        <c:axId val="236040976"/>
        <c:scaling>
          <c:orientation val="minMax"/>
        </c:scaling>
        <c:delete val="0"/>
        <c:axPos val="l"/>
        <c:majorGridlines/>
        <c:numFmt formatCode="0.00" sourceLinked="1"/>
        <c:majorTickMark val="none"/>
        <c:minorTickMark val="none"/>
        <c:tickLblPos val="nextTo"/>
        <c:crossAx val="236040416"/>
        <c:crosses val="autoZero"/>
        <c:crossBetween val="between"/>
      </c:valAx>
      <c:dTable>
        <c:showHorzBorder val="1"/>
        <c:showVertBorder val="1"/>
        <c:showOutline val="1"/>
        <c:showKeys val="1"/>
        <c:txPr>
          <a:bodyPr/>
          <a:lstStyle/>
          <a:p>
            <a:pPr rtl="0">
              <a:defRPr sz="700"/>
            </a:pPr>
            <a:endParaRPr lang="en-US"/>
          </a:p>
        </c:txPr>
      </c:dTable>
      <c:spPr>
        <a:noFill/>
        <a:ln w="25400">
          <a:noFill/>
        </a:ln>
      </c:spPr>
    </c:plotArea>
    <c:plotVisOnly val="1"/>
    <c:dispBlanksAs val="gap"/>
    <c:showDLblsOverMax val="0"/>
  </c:chart>
  <c:spPr>
    <a:solidFill>
      <a:sysClr val="window" lastClr="FFFFFF"/>
    </a:solidFill>
  </c:spPr>
  <c:txPr>
    <a:bodyPr/>
    <a:lstStyle/>
    <a:p>
      <a:pPr>
        <a:defRPr sz="800" b="1" i="0" baseline="0">
          <a:cs typeface="B Homa" panose="00000400000000000000" pitchFamily="2" charset="-78"/>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ASR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1-FF8F-403F-92F6-A28FD9792BA6}"/>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3-FF8F-403F-92F6-A28FD9792BA6}"/>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5-FF8F-403F-92F6-A28FD9792BA6}"/>
              </c:ext>
            </c:extLst>
          </c:dPt>
          <c:dPt>
            <c:idx val="3"/>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7-4E41-480E-9B40-A8478017EFF1}"/>
              </c:ext>
            </c:extLst>
          </c:dPt>
          <c:dPt>
            <c:idx val="4"/>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9-DE32-41D2-B39B-8E332A2803E1}"/>
              </c:ext>
            </c:extLst>
          </c:dPt>
          <c:dPt>
            <c:idx val="5"/>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bevelB/>
              </a:sp3d>
            </c:spPr>
            <c:extLst>
              <c:ext xmlns:c16="http://schemas.microsoft.com/office/drawing/2014/chart" uri="{C3380CC4-5D6E-409C-BE32-E72D297353CC}">
                <c16:uniqueId val="{0000000B-171F-4FEB-89DC-88DEA0B5BF64}"/>
              </c:ext>
            </c:extLst>
          </c:dPt>
          <c:dLbls>
            <c:spPr>
              <a:noFill/>
              <a:ln>
                <a:noFill/>
              </a:ln>
              <a:effectLst/>
            </c:spPr>
            <c:txPr>
              <a:bodyPr rot="0" spcFirstLastPara="1" vertOverflow="ellipsis" vert="horz" wrap="square" lIns="38100" tIns="19050" rIns="38100" bIns="19050" anchor="t" anchorCtr="0">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سه ماهه اول1402</c:v>
                </c:pt>
                <c:pt idx="1">
                  <c:v>سه ماهه دوم1402</c:v>
                </c:pt>
                <c:pt idx="2">
                  <c:v>سه ماهه سوم1402</c:v>
                </c:pt>
                <c:pt idx="3">
                  <c:v>سه ماهه چهارم1402</c:v>
                </c:pt>
                <c:pt idx="4">
                  <c:v>سه ماهه اول1403</c:v>
                </c:pt>
                <c:pt idx="5">
                  <c:v>سه ماهه دوم 1403</c:v>
                </c:pt>
              </c:strCache>
            </c:strRef>
          </c:cat>
          <c:val>
            <c:numRef>
              <c:f>Sheet1!$B$2:$G$2</c:f>
              <c:numCache>
                <c:formatCode>0.00</c:formatCode>
                <c:ptCount val="6"/>
                <c:pt idx="0">
                  <c:v>49.139522743026617</c:v>
                </c:pt>
                <c:pt idx="1">
                  <c:v>51.106676413290955</c:v>
                </c:pt>
                <c:pt idx="2">
                  <c:v>49.3291004629463</c:v>
                </c:pt>
                <c:pt idx="3" formatCode="#,##0.00">
                  <c:v>50</c:v>
                </c:pt>
                <c:pt idx="4" formatCode="#,##0.00">
                  <c:v>51.51</c:v>
                </c:pt>
                <c:pt idx="5" formatCode="#,##0">
                  <c:v>50.3</c:v>
                </c:pt>
              </c:numCache>
            </c:numRef>
          </c:val>
          <c:extLst>
            <c:ext xmlns:c16="http://schemas.microsoft.com/office/drawing/2014/chart" uri="{C3380CC4-5D6E-409C-BE32-E72D297353CC}">
              <c16:uniqueId val="{00000000-6548-4807-83D6-55E81B9130A5}"/>
            </c:ext>
          </c:extLst>
        </c:ser>
        <c:dLbls>
          <c:showLegendKey val="0"/>
          <c:showVal val="0"/>
          <c:showCatName val="0"/>
          <c:showSerName val="0"/>
          <c:showPercent val="0"/>
          <c:showBubbleSize val="0"/>
        </c:dLbls>
        <c:gapWidth val="100"/>
        <c:axId val="355166432"/>
        <c:axId val="355164352"/>
      </c:barChart>
      <c:catAx>
        <c:axId val="35516643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55164352"/>
        <c:crosses val="autoZero"/>
        <c:auto val="1"/>
        <c:lblAlgn val="ctr"/>
        <c:lblOffset val="100"/>
        <c:noMultiLvlLbl val="0"/>
      </c:catAx>
      <c:valAx>
        <c:axId val="355164352"/>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55166432"/>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200" b="1" i="0" u="none" strike="noStrike" kern="1200" baseline="0">
                <a:solidFill>
                  <a:schemeClr val="tx1"/>
                </a:solidFill>
                <a:latin typeface="+mn-lt"/>
                <a:ea typeface="+mn-ea"/>
                <a:cs typeface="B Nazanin" panose="00000400000000000000" pitchFamily="2" charset="-78"/>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5-02-05T12:21:36.142" idx="1">
    <p:pos x="10" y="10"/>
    <p:text/>
    <p:extLst>
      <p:ext uri="{C676402C-5697-4E1C-873F-D02D1690AC5C}">
        <p15:threadingInfo xmlns:p15="http://schemas.microsoft.com/office/powerpoint/2012/main" timeZoneBias="-21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F8ECF86-A781-4023-A6A0-91F0FB8725FB}" type="datetimeFigureOut">
              <a:rPr lang="fa-IR" smtClean="0"/>
              <a:t>10/08/1446</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0F622228-525B-4019-9A6E-23ED23431F6E}" type="slidenum">
              <a:rPr lang="fa-IR" smtClean="0"/>
              <a:t>‹#›</a:t>
            </a:fld>
            <a:endParaRPr lang="fa-IR"/>
          </a:p>
        </p:txBody>
      </p:sp>
    </p:spTree>
    <p:extLst>
      <p:ext uri="{BB962C8B-B14F-4D97-AF65-F5344CB8AC3E}">
        <p14:creationId xmlns:p14="http://schemas.microsoft.com/office/powerpoint/2010/main" val="13939513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5"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1" algn="l" defTabSz="914378" rtl="0" eaLnBrk="1" latinLnBrk="0" hangingPunct="1">
      <a:defRPr sz="1200" kern="1200">
        <a:solidFill>
          <a:schemeClr val="tx1"/>
        </a:solidFill>
        <a:latin typeface="+mn-lt"/>
        <a:ea typeface="+mn-ea"/>
        <a:cs typeface="+mn-cs"/>
      </a:defRPr>
    </a:lvl8pPr>
    <a:lvl9pPr marL="3657510"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6776E0-1C11-43A3-8FA8-3F920F025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80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de-DE"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334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9A31F-8321-C6AF-9B56-3CC9BFE88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7839D-F19D-E4FC-D542-9D4BA67B7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1A046-EB12-C09B-3F22-015F5B3A4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3823EA-421B-8D91-1A2C-C80D3580E373}"/>
              </a:ext>
            </a:extLst>
          </p:cNvPr>
          <p:cNvSpPr>
            <a:spLocks noGrp="1"/>
          </p:cNvSpPr>
          <p:nvPr>
            <p:ph type="sldNum" sz="quarter" idx="10"/>
          </p:nvPr>
        </p:nvSpPr>
        <p:spPr/>
        <p:txBody>
          <a:bodyPr/>
          <a:lstStyle/>
          <a:p>
            <a:fld id="{CA5EA021-A136-7342-9764-5428CFE3BE7F}" type="slidenum">
              <a:rPr lang="en-US" smtClean="0"/>
              <a:t>63</a:t>
            </a:fld>
            <a:endParaRPr lang="en-US"/>
          </a:p>
        </p:txBody>
      </p:sp>
    </p:spTree>
    <p:extLst>
      <p:ext uri="{BB962C8B-B14F-4D97-AF65-F5344CB8AC3E}">
        <p14:creationId xmlns:p14="http://schemas.microsoft.com/office/powerpoint/2010/main" val="4049972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79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CA5EA021-A136-7342-9764-5428CFE3B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35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1219272" rtl="0" eaLnBrk="1" fontAlgn="auto" latinLnBrk="0" hangingPunct="1">
              <a:lnSpc>
                <a:spcPct val="100000"/>
              </a:lnSpc>
              <a:spcBef>
                <a:spcPts val="0"/>
              </a:spcBef>
              <a:spcAft>
                <a:spcPts val="0"/>
              </a:spcAft>
              <a:buClrTx/>
              <a:buSzTx/>
              <a:buFontTx/>
              <a:buNone/>
              <a:tabLst/>
              <a:defRPr/>
            </a:pPr>
            <a:fld id="{3D5DF27C-EF83-419C-9774-92DC58688D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27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3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EA021-A136-7342-9764-5428CFE3BE7F}" type="slidenum">
              <a:rPr lang="en-US" smtClean="0"/>
              <a:t>35</a:t>
            </a:fld>
            <a:endParaRPr lang="en-US"/>
          </a:p>
        </p:txBody>
      </p:sp>
    </p:spTree>
    <p:extLst>
      <p:ext uri="{BB962C8B-B14F-4D97-AF65-F5344CB8AC3E}">
        <p14:creationId xmlns:p14="http://schemas.microsoft.com/office/powerpoint/2010/main" val="5411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EA021-A136-7342-9764-5428CFE3BE7F}" type="slidenum">
              <a:rPr lang="en-US" smtClean="0"/>
              <a:t>37</a:t>
            </a:fld>
            <a:endParaRPr lang="en-US"/>
          </a:p>
        </p:txBody>
      </p:sp>
    </p:spTree>
    <p:extLst>
      <p:ext uri="{BB962C8B-B14F-4D97-AF65-F5344CB8AC3E}">
        <p14:creationId xmlns:p14="http://schemas.microsoft.com/office/powerpoint/2010/main" val="203007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35038" y="4841875"/>
            <a:ext cx="5229225" cy="4586288"/>
          </a:xfrm>
        </p:spPr>
        <p:txBody>
          <a:bodyPr/>
          <a:lstStyle/>
          <a:p>
            <a:endParaRPr lang="en-US" altLang="en-US"/>
          </a:p>
        </p:txBody>
      </p:sp>
    </p:spTree>
    <p:extLst>
      <p:ext uri="{BB962C8B-B14F-4D97-AF65-F5344CB8AC3E}">
        <p14:creationId xmlns:p14="http://schemas.microsoft.com/office/powerpoint/2010/main" val="268883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71C52D-6E31-4DDE-99DD-4FADD46A44AF}" type="slidenum">
              <a:rPr kumimoji="0"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8331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22228-525B-4019-9A6E-23ED23431F6E}" type="slidenum">
              <a:rPr lang="fa-IR" smtClean="0"/>
              <a:t>49</a:t>
            </a:fld>
            <a:endParaRPr lang="fa-IR"/>
          </a:p>
        </p:txBody>
      </p:sp>
    </p:spTree>
    <p:extLst>
      <p:ext uri="{BB962C8B-B14F-4D97-AF65-F5344CB8AC3E}">
        <p14:creationId xmlns:p14="http://schemas.microsoft.com/office/powerpoint/2010/main" val="373381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395D4-63AF-4FFF-8691-5DDDABE5CF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53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33"/>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9"/>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7"/>
            <a:ext cx="2743200" cy="365125"/>
          </a:xfrm>
          <a:prstGeom prst="rect">
            <a:avLst/>
          </a:prstGeom>
        </p:spPr>
        <p:txBody>
          <a:bodyPr/>
          <a:lstStyle/>
          <a:p>
            <a:pPr defTabSz="685567"/>
            <a:fld id="{89045799-8F06-402D-9FE1-1BA9565C01AC}" type="datetimeFigureOut">
              <a:rPr lang="zh-CN" altLang="en-US" smtClean="0">
                <a:solidFill>
                  <a:srgbClr val="393939"/>
                </a:solidFill>
              </a:rPr>
              <a:pPr defTabSz="685567"/>
              <a:t>2025/2/8</a:t>
            </a:fld>
            <a:endParaRPr lang="zh-CN" altLang="en-US" dirty="0">
              <a:solidFill>
                <a:srgbClr val="393939"/>
              </a:solidFill>
            </a:endParaRPr>
          </a:p>
        </p:txBody>
      </p:sp>
      <p:sp>
        <p:nvSpPr>
          <p:cNvPr id="5" name="页脚占位符 4"/>
          <p:cNvSpPr>
            <a:spLocks noGrp="1"/>
          </p:cNvSpPr>
          <p:nvPr>
            <p:ph type="ftr" sz="quarter" idx="11"/>
          </p:nvPr>
        </p:nvSpPr>
        <p:spPr>
          <a:xfrm>
            <a:off x="4038600" y="6356357"/>
            <a:ext cx="4114800" cy="365125"/>
          </a:xfrm>
          <a:prstGeom prst="rect">
            <a:avLst/>
          </a:prstGeom>
        </p:spPr>
        <p:txBody>
          <a:bodyPr/>
          <a:lstStyle/>
          <a:p>
            <a:pPr defTabSz="685567"/>
            <a:endParaRPr lang="zh-CN" altLang="en-US">
              <a:solidFill>
                <a:srgbClr val="393939"/>
              </a:solidFill>
            </a:endParaRPr>
          </a:p>
        </p:txBody>
      </p:sp>
      <p:sp>
        <p:nvSpPr>
          <p:cNvPr id="6" name="灯片编号占位符 5"/>
          <p:cNvSpPr>
            <a:spLocks noGrp="1"/>
          </p:cNvSpPr>
          <p:nvPr>
            <p:ph type="sldNum" sz="quarter" idx="12"/>
          </p:nvPr>
        </p:nvSpPr>
        <p:spPr>
          <a:xfrm>
            <a:off x="8610600" y="6356357"/>
            <a:ext cx="2743200" cy="365125"/>
          </a:xfrm>
          <a:prstGeom prst="rect">
            <a:avLst/>
          </a:prstGeom>
        </p:spPr>
        <p:txBody>
          <a:bodyPr/>
          <a:lstStyle/>
          <a:p>
            <a:pPr defTabSz="685567"/>
            <a:fld id="{BDB77230-42C9-4659-9BA3-7A5063E3B8B9}" type="slidenum">
              <a:rPr lang="zh-CN" altLang="en-US" smtClean="0">
                <a:solidFill>
                  <a:srgbClr val="393939"/>
                </a:solidFill>
              </a:rPr>
              <a:pPr defTabSz="685567"/>
              <a:t>‹#›</a:t>
            </a:fld>
            <a:endParaRPr lang="zh-CN" altLang="en-US" dirty="0">
              <a:solidFill>
                <a:srgbClr val="393939"/>
              </a:solidFill>
            </a:endParaRPr>
          </a:p>
        </p:txBody>
      </p:sp>
    </p:spTree>
    <p:extLst>
      <p:ext uri="{BB962C8B-B14F-4D97-AF65-F5344CB8AC3E}">
        <p14:creationId xmlns:p14="http://schemas.microsoft.com/office/powerpoint/2010/main" val="109628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AABAB-CF54-4EE7-902D-0D657B77DE83}" type="datetimeFigureOut">
              <a:rPr lang="fa-IR" smtClean="0"/>
              <a:t>10/08/1446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42692877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2_Title Slide">
    <p:bg>
      <p:bgPr>
        <a:solidFill>
          <a:srgbClr val="232424"/>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4CEAD4D5-C94D-6542-A6D5-EA80926F1B91}"/>
              </a:ext>
            </a:extLst>
          </p:cNvPr>
          <p:cNvSpPr>
            <a:spLocks noGrp="1"/>
          </p:cNvSpPr>
          <p:nvPr>
            <p:ph sz="half" idx="13" hasCustomPrompt="1"/>
          </p:nvPr>
        </p:nvSpPr>
        <p:spPr>
          <a:xfrm>
            <a:off x="-10321" y="1029856"/>
            <a:ext cx="12192000" cy="1392713"/>
          </a:xfrm>
          <a:prstGeom prst="rect">
            <a:avLst/>
          </a:prstGeom>
        </p:spPr>
        <p:txBody>
          <a:bodyPr>
            <a:noAutofit/>
          </a:bodyPr>
          <a:lstStyle>
            <a:lvl1pPr marL="0" indent="0" algn="ctr">
              <a:buNone/>
              <a:defRPr sz="1868" b="0" baseline="0">
                <a:solidFill>
                  <a:srgbClr val="FFFFFF"/>
                </a:solidFill>
                <a:latin typeface="Arial" panose="020B0604020202020204" pitchFamily="34" charset="0"/>
                <a:cs typeface="Arial" panose="020B0604020202020204" pitchFamily="34" charset="0"/>
              </a:defRPr>
            </a:lvl1pPr>
          </a:lstStyle>
          <a:p>
            <a:pPr lvl="0"/>
            <a:r>
              <a:rPr lang="en-US"/>
              <a:t>Click to edit Master title</a:t>
            </a:r>
          </a:p>
        </p:txBody>
      </p:sp>
      <p:sp>
        <p:nvSpPr>
          <p:cNvPr id="5" name="Content Placeholder 22">
            <a:extLst>
              <a:ext uri="{FF2B5EF4-FFF2-40B4-BE49-F238E27FC236}">
                <a16:creationId xmlns:a16="http://schemas.microsoft.com/office/drawing/2014/main" id="{11A5A9DD-01BF-5B47-9F7B-E3893530CC79}"/>
              </a:ext>
            </a:extLst>
          </p:cNvPr>
          <p:cNvSpPr txBox="1">
            <a:spLocks noGrp="1"/>
          </p:cNvSpPr>
          <p:nvPr>
            <p:ph sz="half" idx="14"/>
          </p:nvPr>
        </p:nvSpPr>
        <p:spPr>
          <a:xfrm>
            <a:off x="1" y="3207008"/>
            <a:ext cx="12192000" cy="1281381"/>
          </a:xfrm>
          <a:prstGeom prst="rect">
            <a:avLst/>
          </a:prstGeom>
        </p:spPr>
        <p:txBody>
          <a:bodyPr>
            <a:noAutofit/>
          </a:bodyPr>
          <a:lstStyle>
            <a:lvl1pPr marL="0" indent="0" algn="ctr" defTabSz="448447" rtl="0" eaLnBrk="1" latinLnBrk="0" hangingPunct="1">
              <a:lnSpc>
                <a:spcPct val="100000"/>
              </a:lnSpc>
              <a:spcBef>
                <a:spcPts val="667"/>
              </a:spcBef>
              <a:buFont typeface="Arial" panose="020B0604020202020204" pitchFamily="34" charset="0"/>
              <a:buNone/>
              <a:defRPr sz="491" kern="1200" baseline="0">
                <a:solidFill>
                  <a:srgbClr val="FFFFFF"/>
                </a:solidFill>
                <a:latin typeface="Arial Unicode MS" panose="020B0604020202020204" pitchFamily="34" charset="-122"/>
                <a:ea typeface="Arial Unicode MS" panose="020B0604020202020204" pitchFamily="34" charset="-122"/>
                <a:cs typeface="Arial" panose="020B0604020202020204" pitchFamily="34" charset="0"/>
              </a:defRPr>
            </a:lvl1pPr>
            <a:lvl2pPr marL="336336" indent="-112112" algn="l" defTabSz="448447" rtl="0" eaLnBrk="1" latinLnBrk="0" hangingPunct="1">
              <a:lnSpc>
                <a:spcPct val="90000"/>
              </a:lnSpc>
              <a:spcBef>
                <a:spcPts val="245"/>
              </a:spcBef>
              <a:buFont typeface="Arial" panose="020B0604020202020204" pitchFamily="34" charset="0"/>
              <a:buChar char="•"/>
              <a:defRPr sz="1179" kern="1200">
                <a:solidFill>
                  <a:schemeClr val="tx1"/>
                </a:solidFill>
                <a:latin typeface="+mn-lt"/>
                <a:ea typeface="+mn-ea"/>
                <a:cs typeface="+mn-cs"/>
              </a:defRPr>
            </a:lvl2pPr>
            <a:lvl3pPr marL="560559" indent="-112112" algn="l" defTabSz="448447" rtl="0" eaLnBrk="1" latinLnBrk="0" hangingPunct="1">
              <a:lnSpc>
                <a:spcPct val="90000"/>
              </a:lnSpc>
              <a:spcBef>
                <a:spcPts val="245"/>
              </a:spcBef>
              <a:buFont typeface="Arial" panose="020B0604020202020204" pitchFamily="34" charset="0"/>
              <a:buChar char="•"/>
              <a:defRPr sz="981" kern="1200">
                <a:solidFill>
                  <a:schemeClr val="tx1"/>
                </a:solidFill>
                <a:latin typeface="+mn-lt"/>
                <a:ea typeface="+mn-ea"/>
                <a:cs typeface="+mn-cs"/>
              </a:defRPr>
            </a:lvl3pPr>
            <a:lvl4pPr marL="784783"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4pPr>
            <a:lvl5pPr marL="1009007"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5pPr>
            <a:lvl6pPr marL="1233229"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6pPr>
            <a:lvl7pPr marL="1457454"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7pPr>
            <a:lvl8pPr marL="1681677"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8pPr>
            <a:lvl9pPr marL="1905902" indent="-112112" algn="l" defTabSz="448447" rtl="0" eaLnBrk="1" latinLnBrk="0" hangingPunct="1">
              <a:lnSpc>
                <a:spcPct val="90000"/>
              </a:lnSpc>
              <a:spcBef>
                <a:spcPts val="245"/>
              </a:spcBef>
              <a:buFont typeface="Arial" panose="020B0604020202020204" pitchFamily="34" charset="0"/>
              <a:buChar char="•"/>
              <a:defRPr sz="883" kern="1200">
                <a:solidFill>
                  <a:schemeClr val="tx1"/>
                </a:solidFill>
                <a:latin typeface="+mn-lt"/>
                <a:ea typeface="+mn-ea"/>
                <a:cs typeface="+mn-cs"/>
              </a:defRPr>
            </a:lvl9pPr>
          </a:lstStyle>
          <a:p>
            <a:pPr algn="ctr">
              <a:lnSpc>
                <a:spcPct val="100000"/>
              </a:lnSpc>
              <a:spcBef>
                <a:spcPts val="500"/>
              </a:spcBef>
            </a:pPr>
            <a:r>
              <a:rPr lang="en-US" altLang="zh-CN" sz="1868" b="0">
                <a:latin typeface="Arial" panose="020B0604020202020204" pitchFamily="34" charset="0"/>
              </a:rPr>
              <a:t>Supporting Enterprise Digitization Helping Innovatiors Succeed</a:t>
            </a:r>
          </a:p>
          <a:p>
            <a:pPr algn="ctr">
              <a:lnSpc>
                <a:spcPct val="100000"/>
              </a:lnSpc>
              <a:spcBef>
                <a:spcPts val="500"/>
              </a:spcBef>
            </a:pPr>
            <a:r>
              <a:rPr lang="zh-CN" altLang="en-US" sz="1868" b="0">
                <a:latin typeface="微软雅黑" pitchFamily="34" charset="-122"/>
                <a:ea typeface="微软雅黑" pitchFamily="34" charset="-122"/>
              </a:rPr>
              <a:t>帮助企业数字化转型，帮助创新企业实现商业成功</a:t>
            </a:r>
            <a:endParaRPr lang="en-US" sz="1868" b="0">
              <a:latin typeface="微软雅黑" pitchFamily="34" charset="-122"/>
              <a:ea typeface="微软雅黑" pitchFamily="34" charset="-122"/>
            </a:endParaRPr>
          </a:p>
        </p:txBody>
      </p:sp>
    </p:spTree>
    <p:extLst>
      <p:ext uri="{BB962C8B-B14F-4D97-AF65-F5344CB8AC3E}">
        <p14:creationId xmlns:p14="http://schemas.microsoft.com/office/powerpoint/2010/main" val="1194539019"/>
      </p:ext>
    </p:extLst>
  </p:cSld>
  <p:clrMapOvr>
    <a:masterClrMapping/>
  </p:clrMapOvr>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F65E1-C27B-4D5A-9139-979A295BF3B1}"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302059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29746-035C-4948-82EC-E2A20D0A2B7F}"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815958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1BB032-8768-4B03-8A1D-D8DF0B1DAC88}"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9629489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73DB4C-764B-49DF-9316-9413BFACBD1D}"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079112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A741E0-120B-43E5-B278-3B0402C5CEE7}" type="datetime1">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4007302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D957EB-7DEC-4967-94F4-35CD68D51794}" type="datetime1">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268733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C55DB-8931-4E6D-A6FE-AEF32DD40BDE}" type="datetime1">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2488080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256CD5A-84BF-43B3-A083-A209AD183183}"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4262484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027698F-5C55-4776-BB2B-2DBE0F59A711}"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2873605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0AABAB-CF54-4EE7-902D-0D657B77DE83}" type="datetimeFigureOut">
              <a:rPr lang="fa-IR" smtClean="0"/>
              <a:t>10/08/1446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23722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A5DD2F-1407-4056-B472-3E7055E01740}"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22762325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41E50-B8D8-427C-BF05-D3E35360B96B}"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745979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pic>
        <p:nvPicPr>
          <p:cNvPr id="5" name="图片 42">
            <a:extLst>
              <a:ext uri="{FF2B5EF4-FFF2-40B4-BE49-F238E27FC236}">
                <a16:creationId xmlns:a16="http://schemas.microsoft.com/office/drawing/2014/main" id="{24B3A2F2-74DF-F447-85A9-287CADADAB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880" t="35748" r="51051" b="36592"/>
          <a:stretch/>
        </p:blipFill>
        <p:spPr>
          <a:xfrm>
            <a:off x="0" y="1"/>
            <a:ext cx="12192000" cy="6858000"/>
          </a:xfrm>
          <a:prstGeom prst="rect">
            <a:avLst/>
          </a:prstGeom>
        </p:spPr>
      </p:pic>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0" y="456134"/>
            <a:ext cx="10736447" cy="572567"/>
          </a:xfrm>
          <a:prstGeom prst="rect">
            <a:avLst/>
          </a:prstGeom>
        </p:spPr>
        <p:txBody>
          <a:bodyPr lIns="0" tIns="0" rIns="0" bIns="0" anchor="t">
            <a:normAutofit/>
          </a:bodyPr>
          <a:lstStyle>
            <a:lvl1pPr marL="0" indent="0" algn="l">
              <a:lnSpc>
                <a:spcPts val="3429"/>
              </a:lnSpc>
              <a:spcBef>
                <a:spcPts val="0"/>
              </a:spcBef>
              <a:buNone/>
              <a:defRPr sz="4000" b="1" i="0" baseline="0">
                <a:solidFill>
                  <a:schemeClr val="bg2"/>
                </a:solidFill>
                <a:latin typeface="Arial" panose="020B0604020202020204" pitchFamily="34" charset="0"/>
                <a:ea typeface="Microsoft YaHei" panose="020B0503020204020204" pitchFamily="34" charset="-122"/>
                <a:cs typeface="Arial" panose="020B0604020202020204" pitchFamily="34" charset="0"/>
              </a:defRPr>
            </a:lvl1pPr>
            <a:lvl2pPr marL="593648" indent="0" algn="ctr">
              <a:buNone/>
              <a:defRPr sz="2597"/>
            </a:lvl2pPr>
            <a:lvl3pPr marL="1187293" indent="0" algn="ctr">
              <a:buNone/>
              <a:defRPr sz="2337"/>
            </a:lvl3pPr>
            <a:lvl4pPr marL="1780942" indent="0" algn="ctr">
              <a:buNone/>
              <a:defRPr sz="2079"/>
            </a:lvl4pPr>
            <a:lvl5pPr marL="2374589" indent="0" algn="ctr">
              <a:buNone/>
              <a:defRPr sz="2079"/>
            </a:lvl5pPr>
            <a:lvl6pPr marL="2968235" indent="0" algn="ctr">
              <a:buNone/>
              <a:defRPr sz="2079"/>
            </a:lvl6pPr>
            <a:lvl7pPr marL="3561882" indent="0" algn="ctr">
              <a:buNone/>
              <a:defRPr sz="2079"/>
            </a:lvl7pPr>
            <a:lvl8pPr marL="4155531" indent="0" algn="ctr">
              <a:buNone/>
              <a:defRPr sz="2079"/>
            </a:lvl8pPr>
            <a:lvl9pPr marL="4749176" indent="0" algn="ctr">
              <a:buNone/>
              <a:defRPr sz="2079"/>
            </a:lvl9pPr>
          </a:lstStyle>
          <a:p>
            <a:r>
              <a:rPr lang="en-US" dirty="0">
                <a:latin typeface="Arial" panose="020B0604020202020204" pitchFamily="34" charset="0"/>
                <a:cs typeface="Arial" panose="020B0604020202020204" pitchFamily="34" charset="0"/>
              </a:rPr>
              <a:t>Title</a:t>
            </a:r>
            <a:endParaRPr lang="en-US" dirty="0"/>
          </a:p>
        </p:txBody>
      </p:sp>
      <p:sp>
        <p:nvSpPr>
          <p:cNvPr id="4" name="Content Placeholder 2">
            <a:extLst>
              <a:ext uri="{FF2B5EF4-FFF2-40B4-BE49-F238E27FC236}">
                <a16:creationId xmlns:a16="http://schemas.microsoft.com/office/drawing/2014/main" id="{93066FCD-1A68-EA49-98A3-2E6E169D6B20}"/>
              </a:ext>
            </a:extLst>
          </p:cNvPr>
          <p:cNvSpPr>
            <a:spLocks noGrp="1"/>
          </p:cNvSpPr>
          <p:nvPr>
            <p:ph idx="10"/>
          </p:nvPr>
        </p:nvSpPr>
        <p:spPr>
          <a:xfrm>
            <a:off x="736622" y="1501990"/>
            <a:ext cx="10729365" cy="3655799"/>
          </a:xfrm>
          <a:prstGeom prst="rect">
            <a:avLst/>
          </a:prstGeom>
        </p:spPr>
        <p:txBody>
          <a:bodyPr lIns="0" tIns="0" rIns="0" bIns="0"/>
          <a:lstStyle>
            <a:lvl1pPr marL="12368" indent="0">
              <a:lnSpc>
                <a:spcPct val="150000"/>
              </a:lnSpc>
              <a:spcBef>
                <a:spcPts val="0"/>
              </a:spcBef>
              <a:buFontTx/>
              <a:buNone/>
              <a:tabLst>
                <a:tab pos="1207907" algn="ctr"/>
              </a:tabLst>
              <a:defRPr sz="2000" b="0" i="0" baseline="0">
                <a:solidFill>
                  <a:schemeClr val="bg2"/>
                </a:solidFill>
                <a:latin typeface="Microsoft YaHei" panose="020B0503020204020204" pitchFamily="34" charset="-122"/>
                <a:ea typeface="Microsoft YaHei" panose="020B0503020204020204" pitchFamily="34" charset="-122"/>
                <a:cs typeface="Huawei Sans" panose="020C0503030203020204" pitchFamily="34" charset="0"/>
              </a:defRPr>
            </a:lvl1pPr>
            <a:lvl2pPr marL="525627" indent="-171086">
              <a:buFont typeface="Arial" panose="020B0604020202020204" pitchFamily="34" charset="0"/>
              <a:buChar char="•"/>
              <a:tabLst>
                <a:tab pos="1207907" algn="ctr"/>
              </a:tabLst>
              <a:defRPr sz="1299" baseline="0"/>
            </a:lvl2pPr>
            <a:lvl3pPr marL="525627" indent="-171086">
              <a:buFont typeface="Arial" panose="020B0604020202020204" pitchFamily="34" charset="0"/>
              <a:buChar char="•"/>
              <a:tabLst>
                <a:tab pos="1207907" algn="ctr"/>
              </a:tabLst>
              <a:defRPr sz="1299" baseline="0"/>
            </a:lvl3pPr>
            <a:lvl4pPr marL="525627" indent="-171086">
              <a:buFont typeface="Arial" panose="020B0604020202020204" pitchFamily="34" charset="0"/>
              <a:buChar char="•"/>
              <a:tabLst>
                <a:tab pos="1207907" algn="ctr"/>
              </a:tabLst>
              <a:defRPr sz="1299" baseline="0"/>
            </a:lvl4pPr>
            <a:lvl5pPr marL="525627" indent="-171086">
              <a:buFont typeface="Arial" panose="020B0604020202020204" pitchFamily="34" charset="0"/>
              <a:buChar char="•"/>
              <a:tabLst>
                <a:tab pos="1207907" algn="ctr"/>
              </a:tabLst>
              <a:defRPr sz="1299" baseline="0"/>
            </a:lvl5pPr>
          </a:lstStyle>
          <a:p>
            <a:pPr lvl="0"/>
            <a:endParaRPr lang="en-US" dirty="0"/>
          </a:p>
        </p:txBody>
      </p:sp>
    </p:spTree>
    <p:extLst>
      <p:ext uri="{BB962C8B-B14F-4D97-AF65-F5344CB8AC3E}">
        <p14:creationId xmlns:p14="http://schemas.microsoft.com/office/powerpoint/2010/main" val="36201800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1" y="0"/>
            <a:ext cx="12187239" cy="6858000"/>
          </a:xfrm>
          <a:prstGeom prst="rect">
            <a:avLst/>
          </a:prstGeom>
        </p:spPr>
      </p:pic>
      <p:pic>
        <p:nvPicPr>
          <p:cNvPr id="4" name="Picture 9">
            <a:extLst>
              <a:ext uri="{FF2B5EF4-FFF2-40B4-BE49-F238E27FC236}">
                <a16:creationId xmlns:a16="http://schemas.microsoft.com/office/drawing/2014/main" id="{AB51B4CD-FF7B-4338-85BB-A1D6F6C8B69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87195" y="6336653"/>
            <a:ext cx="1275972" cy="273457"/>
          </a:xfrm>
          <a:prstGeom prst="rect">
            <a:avLst/>
          </a:prstGeom>
        </p:spPr>
      </p:pic>
    </p:spTree>
    <p:extLst>
      <p:ext uri="{BB962C8B-B14F-4D97-AF65-F5344CB8AC3E}">
        <p14:creationId xmlns:p14="http://schemas.microsoft.com/office/powerpoint/2010/main" val="457510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Rechteck 2"/>
          <p:cNvSpPr/>
          <p:nvPr userDrawn="1"/>
        </p:nvSpPr>
        <p:spPr>
          <a:xfrm>
            <a:off x="7" y="-2594"/>
            <a:ext cx="12191999" cy="787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5" name="Rechteck 4"/>
          <p:cNvSpPr/>
          <p:nvPr userDrawn="1"/>
        </p:nvSpPr>
        <p:spPr>
          <a:xfrm>
            <a:off x="7" y="6779206"/>
            <a:ext cx="12191999" cy="78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14" name="Picture 13">
            <a:extLst>
              <a:ext uri="{FF2B5EF4-FFF2-40B4-BE49-F238E27FC236}">
                <a16:creationId xmlns:a16="http://schemas.microsoft.com/office/drawing/2014/main" id="{F56B85E1-69E1-4AD2-A45A-1682D816B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084"/>
          <a:stretch/>
        </p:blipFill>
        <p:spPr>
          <a:xfrm>
            <a:off x="142397" y="153217"/>
            <a:ext cx="730800" cy="651629"/>
          </a:xfrm>
          <a:prstGeom prst="rect">
            <a:avLst/>
          </a:prstGeom>
        </p:spPr>
      </p:pic>
    </p:spTree>
    <p:extLst>
      <p:ext uri="{BB962C8B-B14F-4D97-AF65-F5344CB8AC3E}">
        <p14:creationId xmlns:p14="http://schemas.microsoft.com/office/powerpoint/2010/main" val="2021646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551BFD-F06C-7F4F-ADBD-CC8078E94F24}"/>
              </a:ext>
            </a:extLst>
          </p:cNvPr>
          <p:cNvGrpSpPr/>
          <p:nvPr userDrawn="1"/>
        </p:nvGrpSpPr>
        <p:grpSpPr>
          <a:xfrm>
            <a:off x="3587138" y="638335"/>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9BD57955-6B6E-49D1-3D23-89500EF4F52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B28B0BDD-BA10-E3B4-53CB-1CB368C31B79}"/>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C7042EF7-66E3-A44D-BBB4-14CCC0F42210}" type="slidenum">
              <a:rPr lang="en-US" smtClean="0"/>
              <a:pPr/>
              <a:t>‹#›</a:t>
            </a:fld>
            <a:endParaRPr lang="en-US"/>
          </a:p>
        </p:txBody>
      </p:sp>
      <p:cxnSp>
        <p:nvCxnSpPr>
          <p:cNvPr id="15" name="Straight Connector 14">
            <a:extLst>
              <a:ext uri="{FF2B5EF4-FFF2-40B4-BE49-F238E27FC236}">
                <a16:creationId xmlns:a16="http://schemas.microsoft.com/office/drawing/2014/main" id="{4BF3E4F6-BAC5-E3BA-75D6-53FC676B3C9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7"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a:lnSpc>
                <a:spcPct val="100000"/>
              </a:lnSpc>
            </a:pPr>
            <a:r>
              <a:rPr lang="fa-IR" sz="1000" dirty="0">
                <a:solidFill>
                  <a:schemeClr val="tx2"/>
                </a:solidFill>
                <a:cs typeface="B Nazanin" panose="00000400000000000000" pitchFamily="2" charset="-78"/>
              </a:rPr>
              <a:t>معاونت شبکه</a:t>
            </a:r>
            <a:endParaRPr lang="en-US" sz="1000" dirty="0">
              <a:solidFill>
                <a:schemeClr val="tx2"/>
              </a:solidFill>
              <a:cs typeface="B Nazanin" panose="00000400000000000000" pitchFamily="2" charset="-78"/>
            </a:endParaRPr>
          </a:p>
        </p:txBody>
      </p:sp>
    </p:spTree>
    <p:extLst>
      <p:ext uri="{BB962C8B-B14F-4D97-AF65-F5344CB8AC3E}">
        <p14:creationId xmlns:p14="http://schemas.microsoft.com/office/powerpoint/2010/main" val="837167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8"/>
            <a:ext cx="7516014"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15E7FC-CE8A-4A84-B93C-896FF99E482C}"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8722-EE9A-4E7C-8311-A5824EC09001}" type="slidenum">
              <a:rPr lang="en-US" smtClean="0"/>
              <a:t>‹#›</a:t>
            </a:fld>
            <a:endParaRPr lang="en-US"/>
          </a:p>
        </p:txBody>
      </p:sp>
      <p:sp>
        <p:nvSpPr>
          <p:cNvPr id="2" name="Title 1"/>
          <p:cNvSpPr>
            <a:spLocks noGrp="1"/>
          </p:cNvSpPr>
          <p:nvPr>
            <p:ph type="ctrTitle"/>
          </p:nvPr>
        </p:nvSpPr>
        <p:spPr>
          <a:xfrm>
            <a:off x="1090110"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15295078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26792A-EB40-4641-98D9-0501BFBD9258}"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8722-EE9A-4E7C-8311-A5824EC0900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7621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8" y="2172648"/>
            <a:ext cx="7955554"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8"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8B26C-EFC6-4091-A141-EF2BF8B92A62}"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36305380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6FE739-821F-4BEC-8E4B-4C2D1CDF5572}"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8722-EE9A-4E7C-8311-A5824EC0900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916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AABAB-CF54-4EE7-902D-0D657B77DE83}" type="datetimeFigureOut">
              <a:rPr lang="fa-IR" smtClean="0"/>
              <a:t>10/08/1446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3808159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2"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275594-AE79-4547-BDF2-4F6E605F1239}" type="datetime1">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08722-EE9A-4E7C-8311-A5824EC0900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8747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5475FC-DF9B-497A-A550-438189A97C1F}" type="datetime1">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29222797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E65DC-821C-4A89-860B-269CBBAB96DA}" type="datetime1">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1197972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3"/>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764F8-0504-409D-9CA5-E89A0EF460C5}"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1934588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6"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12B05-F68F-4B0E-942A-FEF2129C5A21}" type="datetime1">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8722-EE9A-4E7C-8311-A5824EC09001}" type="slidenum">
              <a:rPr lang="en-US" smtClean="0"/>
              <a:t>‹#›</a:t>
            </a:fld>
            <a:endParaRPr lang="en-US"/>
          </a:p>
        </p:txBody>
      </p:sp>
      <p:sp>
        <p:nvSpPr>
          <p:cNvPr id="2" name="Title 1"/>
          <p:cNvSpPr>
            <a:spLocks noGrp="1"/>
          </p:cNvSpPr>
          <p:nvPr>
            <p:ph type="title"/>
          </p:nvPr>
        </p:nvSpPr>
        <p:spPr>
          <a:xfrm>
            <a:off x="969691" y="4464421"/>
            <a:ext cx="8511385"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2664272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B161FF-DA1D-42FB-B75D-82DE981234EA}"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1023940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2" y="731522"/>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13EE7-3AA3-400A-B0C5-A143ECE68E69}" type="datetime1">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8722-EE9A-4E7C-8311-A5824EC09001}" type="slidenum">
              <a:rPr lang="en-US" smtClean="0"/>
              <a:t>‹#›</a:t>
            </a:fld>
            <a:endParaRPr lang="en-US"/>
          </a:p>
        </p:txBody>
      </p:sp>
    </p:spTree>
    <p:extLst>
      <p:ext uri="{BB962C8B-B14F-4D97-AF65-F5344CB8AC3E}">
        <p14:creationId xmlns:p14="http://schemas.microsoft.com/office/powerpoint/2010/main" val="20487446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Rechteck 2"/>
          <p:cNvSpPr/>
          <p:nvPr userDrawn="1"/>
        </p:nvSpPr>
        <p:spPr>
          <a:xfrm>
            <a:off x="7" y="-2594"/>
            <a:ext cx="12191999" cy="787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5" name="Rechteck 4"/>
          <p:cNvSpPr/>
          <p:nvPr userDrawn="1"/>
        </p:nvSpPr>
        <p:spPr>
          <a:xfrm>
            <a:off x="7" y="6779206"/>
            <a:ext cx="12191999" cy="78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14" name="Picture 13">
            <a:extLst>
              <a:ext uri="{FF2B5EF4-FFF2-40B4-BE49-F238E27FC236}">
                <a16:creationId xmlns:a16="http://schemas.microsoft.com/office/drawing/2014/main" id="{F56B85E1-69E1-4AD2-A45A-1682D816B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084"/>
          <a:stretch/>
        </p:blipFill>
        <p:spPr>
          <a:xfrm>
            <a:off x="142397" y="153217"/>
            <a:ext cx="730800" cy="651629"/>
          </a:xfrm>
          <a:prstGeom prst="rect">
            <a:avLst/>
          </a:prstGeom>
        </p:spPr>
      </p:pic>
    </p:spTree>
    <p:extLst>
      <p:ext uri="{BB962C8B-B14F-4D97-AF65-F5344CB8AC3E}">
        <p14:creationId xmlns:p14="http://schemas.microsoft.com/office/powerpoint/2010/main" val="31867840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834889-88A1-4E05-BE26-4B8479970F7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2178251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34889-88A1-4E05-BE26-4B8479970F7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3168081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AABAB-CF54-4EE7-902D-0D657B77DE83}" type="datetimeFigureOut">
              <a:rPr lang="fa-IR" smtClean="0"/>
              <a:t>10/08/1446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2832565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834889-88A1-4E05-BE26-4B8479970F7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19363976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834889-88A1-4E05-BE26-4B8479970F7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19236810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834889-88A1-4E05-BE26-4B8479970F78}"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36834830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834889-88A1-4E05-BE26-4B8479970F78}"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957835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34889-88A1-4E05-BE26-4B8479970F78}"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30643737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834889-88A1-4E05-BE26-4B8479970F7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1577111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834889-88A1-4E05-BE26-4B8479970F78}"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41788956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34889-88A1-4E05-BE26-4B8479970F7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4401720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34889-88A1-4E05-BE26-4B8479970F78}"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1D84C-9C77-4038-8AC7-641397FA4931}" type="slidenum">
              <a:rPr lang="en-US" smtClean="0"/>
              <a:t>‹#›</a:t>
            </a:fld>
            <a:endParaRPr lang="en-US"/>
          </a:p>
        </p:txBody>
      </p:sp>
    </p:spTree>
    <p:extLst>
      <p:ext uri="{BB962C8B-B14F-4D97-AF65-F5344CB8AC3E}">
        <p14:creationId xmlns:p14="http://schemas.microsoft.com/office/powerpoint/2010/main" val="351976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0AABAB-CF54-4EE7-902D-0D657B77DE83}" type="datetimeFigureOut">
              <a:rPr lang="fa-IR" smtClean="0"/>
              <a:t>10/08/1446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252895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0AABAB-CF54-4EE7-902D-0D657B77DE83}" type="datetimeFigureOut">
              <a:rPr lang="fa-IR" smtClean="0"/>
              <a:t>10/08/1446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1289388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AABAB-CF54-4EE7-902D-0D657B77DE83}" type="datetimeFigureOut">
              <a:rPr lang="fa-IR" smtClean="0"/>
              <a:t>10/08/1446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1085303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AABAB-CF54-4EE7-902D-0D657B77DE83}" type="datetimeFigureOut">
              <a:rPr lang="fa-IR" smtClean="0"/>
              <a:t>10/08/1446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241785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Rechteck 2"/>
          <p:cNvSpPr/>
          <p:nvPr userDrawn="1"/>
        </p:nvSpPr>
        <p:spPr>
          <a:xfrm>
            <a:off x="7" y="-2594"/>
            <a:ext cx="12191999" cy="787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5" name="Rechteck 4"/>
          <p:cNvSpPr/>
          <p:nvPr userDrawn="1"/>
        </p:nvSpPr>
        <p:spPr>
          <a:xfrm>
            <a:off x="7" y="6779206"/>
            <a:ext cx="12191999" cy="78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14" name="Picture 13">
            <a:extLst>
              <a:ext uri="{FF2B5EF4-FFF2-40B4-BE49-F238E27FC236}">
                <a16:creationId xmlns:a16="http://schemas.microsoft.com/office/drawing/2014/main" id="{F56B85E1-69E1-4AD2-A45A-1682D816B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084"/>
          <a:stretch/>
        </p:blipFill>
        <p:spPr>
          <a:xfrm>
            <a:off x="142397" y="153217"/>
            <a:ext cx="730800" cy="651629"/>
          </a:xfrm>
          <a:prstGeom prst="rect">
            <a:avLst/>
          </a:prstGeom>
        </p:spPr>
      </p:pic>
    </p:spTree>
    <p:extLst>
      <p:ext uri="{BB962C8B-B14F-4D97-AF65-F5344CB8AC3E}">
        <p14:creationId xmlns:p14="http://schemas.microsoft.com/office/powerpoint/2010/main" val="3154994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7" y="2870639"/>
            <a:ext cx="5932223" cy="711081"/>
          </a:xfrm>
          <a:prstGeom prst="rect">
            <a:avLst/>
          </a:prstGeo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0" y="6356355"/>
            <a:ext cx="2743200" cy="365125"/>
          </a:xfrm>
          <a:prstGeom prst="rect">
            <a:avLst/>
          </a:prstGeom>
        </p:spPr>
        <p:txBody>
          <a:bodyPr/>
          <a:lstStyle/>
          <a:p>
            <a:fld id="{425404F2-BE9A-4460-8815-8F645183555F}" type="datetimeFigureOut">
              <a:rPr lang="en-US" smtClean="0"/>
              <a:pPr/>
              <a:t>2/8/2025</a:t>
            </a:fld>
            <a:endParaRPr lang="en-US"/>
          </a:p>
        </p:txBody>
      </p:sp>
      <p:sp>
        <p:nvSpPr>
          <p:cNvPr id="4" name="Footer Placeholder 3"/>
          <p:cNvSpPr>
            <a:spLocks noGrp="1"/>
          </p:cNvSpPr>
          <p:nvPr>
            <p:ph type="ftr" sz="quarter" idx="11"/>
          </p:nvPr>
        </p:nvSpPr>
        <p:spPr>
          <a:xfrm>
            <a:off x="4038600" y="6356355"/>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5"/>
            <a:ext cx="27432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4301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B59AE43-8096-BF49-A3DF-423FBC054CA7}"/>
              </a:ext>
            </a:extLst>
          </p:cNvPr>
          <p:cNvSpPr>
            <a:spLocks noGrp="1"/>
          </p:cNvSpPr>
          <p:nvPr>
            <p:ph idx="11" hasCustomPrompt="1"/>
          </p:nvPr>
        </p:nvSpPr>
        <p:spPr>
          <a:xfrm>
            <a:off x="725740" y="1512881"/>
            <a:ext cx="10729365" cy="4690459"/>
          </a:xfrm>
          <a:prstGeom prst="rect">
            <a:avLst/>
          </a:prstGeom>
        </p:spPr>
        <p:txBody>
          <a:bodyPr lIns="0" tIns="0" rIns="0" bIns="0"/>
          <a:lstStyle>
            <a:lvl1pPr marL="134484" marR="0" indent="-126153" algn="l" defTabSz="890470"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905681" algn="ctr"/>
              </a:tabLst>
              <a:defRPr sz="1349" baseline="0">
                <a:solidFill>
                  <a:schemeClr val="tx1"/>
                </a:solidFill>
                <a:latin typeface="+mn-lt"/>
                <a:ea typeface="Microsoft YaHei" panose="020B0503020204020204" pitchFamily="34" charset="-122"/>
                <a:cs typeface="Arial" panose="020B0604020202020204" pitchFamily="34" charset="0"/>
              </a:defRPr>
            </a:lvl1pPr>
            <a:lvl2pPr marL="334734" marR="0" indent="-214222" algn="l" defTabSz="890470" rtl="0" eaLnBrk="1" fontAlgn="auto" latinLnBrk="0" hangingPunct="1">
              <a:lnSpc>
                <a:spcPct val="100000"/>
              </a:lnSpc>
              <a:spcBef>
                <a:spcPts val="0"/>
              </a:spcBef>
              <a:spcAft>
                <a:spcPts val="450"/>
              </a:spcAft>
              <a:buClr>
                <a:schemeClr val="tx1"/>
              </a:buClr>
              <a:buSzTx/>
              <a:buFont typeface=".AppleSystemUIFont"/>
              <a:buChar char="&gt;"/>
              <a:tabLst>
                <a:tab pos="905681" algn="ctr"/>
              </a:tabLst>
              <a:defRPr sz="1199" baseline="0">
                <a:latin typeface="+mn-lt"/>
                <a:ea typeface="Microsoft YaHei" panose="020B0503020204020204" pitchFamily="34" charset="-122"/>
              </a:defRPr>
            </a:lvl2pPr>
            <a:lvl3pPr marL="823582" marR="0" indent="-126153" algn="l" defTabSz="890470" rtl="0" eaLnBrk="1" fontAlgn="auto" latinLnBrk="0" hangingPunct="1">
              <a:lnSpc>
                <a:spcPct val="100000"/>
              </a:lnSpc>
              <a:spcBef>
                <a:spcPts val="0"/>
              </a:spcBef>
              <a:spcAft>
                <a:spcPts val="450"/>
              </a:spcAft>
              <a:buClr>
                <a:schemeClr val="tx1"/>
              </a:buClr>
              <a:buSzTx/>
              <a:buFont typeface=".AppleSystemUIFont"/>
              <a:buChar char="-"/>
              <a:tabLst>
                <a:tab pos="905681" algn="ctr"/>
              </a:tabLst>
              <a:defRPr sz="974" baseline="0">
                <a:latin typeface="+mn-lt"/>
                <a:ea typeface="Microsoft YaHei" panose="020B0503020204020204" pitchFamily="34" charset="-122"/>
              </a:defRPr>
            </a:lvl3pPr>
            <a:lvl4pPr marL="394220" indent="-128315">
              <a:buFont typeface="Arial" panose="020B0604020202020204" pitchFamily="34" charset="0"/>
              <a:buChar char="•"/>
              <a:tabLst>
                <a:tab pos="905930" algn="ctr"/>
              </a:tabLst>
              <a:defRPr sz="974" baseline="0"/>
            </a:lvl4pPr>
            <a:lvl5pPr marL="394220" indent="-128315">
              <a:buFont typeface="Arial" panose="020B0604020202020204" pitchFamily="34" charset="0"/>
              <a:buChar char="•"/>
              <a:tabLst>
                <a:tab pos="905930" algn="ctr"/>
              </a:tabLst>
              <a:defRPr sz="974" baseline="0"/>
            </a:lvl5pPr>
          </a:lstStyle>
          <a:p>
            <a:pPr lvl="0"/>
            <a:r>
              <a:rPr lang="en-US" dirty="0"/>
              <a:t>Click to edit Master text style</a:t>
            </a:r>
          </a:p>
          <a:p>
            <a:pPr marL="246665" marR="0" lvl="1"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r>
              <a:rPr lang="en-US" dirty="0"/>
              <a:t>Click to edit Master text style</a:t>
            </a:r>
          </a:p>
          <a:p>
            <a:pPr marL="823582" marR="0" lvl="2"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r>
              <a:rPr lang="en-US" dirty="0"/>
              <a:t>Click to edit Master text style</a:t>
            </a:r>
          </a:p>
          <a:p>
            <a:pPr marL="823582" marR="0" lvl="2"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endParaRPr lang="en-US" altLang="zh-CN" dirty="0"/>
          </a:p>
        </p:txBody>
      </p:sp>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4" y="456135"/>
            <a:ext cx="10736447" cy="993400"/>
          </a:xfrm>
          <a:prstGeom prst="rect">
            <a:avLst/>
          </a:prstGeom>
        </p:spPr>
        <p:txBody>
          <a:bodyPr lIns="0" tIns="0" rIns="0" bIns="0" anchor="t">
            <a:normAutofit/>
          </a:bodyPr>
          <a:lstStyle>
            <a:lvl1pPr marL="0" indent="0" algn="l">
              <a:lnSpc>
                <a:spcPts val="2572"/>
              </a:lnSpc>
              <a:spcBef>
                <a:spcPts val="0"/>
              </a:spcBef>
              <a:buNone/>
              <a:defRPr sz="23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445236" indent="0" algn="ctr">
              <a:buNone/>
              <a:defRPr sz="1948"/>
            </a:lvl2pPr>
            <a:lvl3pPr marL="890470" indent="0" algn="ctr">
              <a:buNone/>
              <a:defRPr sz="1753"/>
            </a:lvl3pPr>
            <a:lvl4pPr marL="1335707" indent="0" algn="ctr">
              <a:buNone/>
              <a:defRPr sz="1559"/>
            </a:lvl4pPr>
            <a:lvl5pPr marL="1780942" indent="0" algn="ctr">
              <a:buNone/>
              <a:defRPr sz="1559"/>
            </a:lvl5pPr>
            <a:lvl6pPr marL="2226176" indent="0" algn="ctr">
              <a:buNone/>
              <a:defRPr sz="1559"/>
            </a:lvl6pPr>
            <a:lvl7pPr marL="2671412" indent="0" algn="ctr">
              <a:buNone/>
              <a:defRPr sz="1559"/>
            </a:lvl7pPr>
            <a:lvl8pPr marL="3116648" indent="0" algn="ctr">
              <a:buNone/>
              <a:defRPr sz="1559"/>
            </a:lvl8pPr>
            <a:lvl9pPr marL="3561882" indent="0" algn="ctr">
              <a:buNone/>
              <a:defRPr sz="1559"/>
            </a:lvl9pPr>
          </a:lstStyle>
          <a:p>
            <a:r>
              <a:rPr lang="en-US" dirty="0"/>
              <a:t>Click to edit Master title style</a:t>
            </a:r>
          </a:p>
        </p:txBody>
      </p:sp>
    </p:spTree>
    <p:extLst>
      <p:ext uri="{BB962C8B-B14F-4D97-AF65-F5344CB8AC3E}">
        <p14:creationId xmlns:p14="http://schemas.microsoft.com/office/powerpoint/2010/main" val="910534824"/>
      </p:ext>
    </p:extLst>
  </p:cSld>
  <p:clrMapOvr>
    <a:masterClrMapping/>
  </p:clrMapOvr>
  <p:extLst>
    <p:ext uri="{DCECCB84-F9BA-43D5-87BE-67443E8EF086}">
      <p15:sldGuideLst xmlns:p15="http://schemas.microsoft.com/office/powerpoint/2012/main">
        <p15:guide id="1" pos="38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4004" y="1740570"/>
            <a:ext cx="10363200" cy="1958565"/>
          </a:xfrm>
        </p:spPr>
        <p:txBody>
          <a:bodyPr anchor="ctr">
            <a:normAutofit/>
          </a:bodyPr>
          <a:lstStyle>
            <a:lvl1pPr algn="ctr" rtl="1">
              <a:defRPr sz="3600">
                <a:cs typeface="B Nazanin" panose="00000400000000000000" pitchFamily="2" charset="-78"/>
              </a:defRPr>
            </a:lvl1pPr>
          </a:lstStyle>
          <a:p>
            <a:r>
              <a:rPr lang="fa-IR" dirty="0"/>
              <a:t>عنوان اصلی</a:t>
            </a:r>
            <a:endParaRPr lang="en-US" dirty="0"/>
          </a:p>
        </p:txBody>
      </p:sp>
      <p:sp>
        <p:nvSpPr>
          <p:cNvPr id="3" name="Subtitle 2"/>
          <p:cNvSpPr>
            <a:spLocks noGrp="1"/>
          </p:cNvSpPr>
          <p:nvPr>
            <p:ph type="subTitle" idx="1" hasCustomPrompt="1"/>
          </p:nvPr>
        </p:nvSpPr>
        <p:spPr>
          <a:xfrm>
            <a:off x="398705" y="3764468"/>
            <a:ext cx="7770624" cy="1247364"/>
          </a:xfrm>
        </p:spPr>
        <p:txBody>
          <a:bodyPr anchor="t"/>
          <a:lstStyle>
            <a:lvl1pPr marL="0" indent="0" algn="just">
              <a:buNone/>
              <a:defRPr sz="1800">
                <a:latin typeface="Times New Roman" panose="02020603050405020304" pitchFamily="18" charset="0"/>
                <a:cs typeface="B Nazanin" panose="00000400000000000000" pitchFamily="2" charset="-7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a-IR" dirty="0"/>
              <a:t>عنوان فرعی</a:t>
            </a:r>
            <a:endParaRPr lang="en-US" dirty="0"/>
          </a:p>
        </p:txBody>
      </p:sp>
      <p:grpSp>
        <p:nvGrpSpPr>
          <p:cNvPr id="12" name="Group 11"/>
          <p:cNvGrpSpPr/>
          <p:nvPr userDrawn="1"/>
        </p:nvGrpSpPr>
        <p:grpSpPr>
          <a:xfrm flipH="1">
            <a:off x="8506925" y="0"/>
            <a:ext cx="3685075" cy="6858000"/>
            <a:chOff x="-1003469" y="0"/>
            <a:chExt cx="3137069" cy="9125712"/>
          </a:xfrm>
          <a:solidFill>
            <a:srgbClr val="28348A"/>
          </a:solidFill>
        </p:grpSpPr>
        <p:sp>
          <p:nvSpPr>
            <p:cNvPr id="13" name="Rectangle 12"/>
            <p:cNvSpPr/>
            <p:nvPr userDrawn="1"/>
          </p:nvSpPr>
          <p:spPr>
            <a:xfrm>
              <a:off x="-1003469" y="0"/>
              <a:ext cx="1087380" cy="9125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userDrawn="1"/>
          </p:nvGrpSpPr>
          <p:grpSpPr>
            <a:xfrm>
              <a:off x="76200" y="4210050"/>
              <a:ext cx="2057400" cy="4910329"/>
              <a:chOff x="80645" y="4211812"/>
              <a:chExt cx="1306273" cy="3121027"/>
            </a:xfrm>
            <a:grpFill/>
          </p:grpSpPr>
          <p:grpSp>
            <p:nvGrpSpPr>
              <p:cNvPr id="15" name="Group 14"/>
              <p:cNvGrpSpPr>
                <a:grpSpLocks noChangeAspect="1"/>
              </p:cNvGrpSpPr>
              <p:nvPr userDrawn="1"/>
            </p:nvGrpSpPr>
            <p:grpSpPr>
              <a:xfrm>
                <a:off x="141062" y="4211812"/>
                <a:ext cx="1047750" cy="3121026"/>
                <a:chOff x="141062" y="4211812"/>
                <a:chExt cx="1047750" cy="3121026"/>
              </a:xfrm>
              <a:grpFill/>
            </p:grpSpPr>
            <p:sp>
              <p:nvSpPr>
                <p:cNvPr id="28" name="Freeform 27"/>
                <p:cNvSpPr>
                  <a:spLocks/>
                </p:cNvSpPr>
                <p:nvPr userDrawn="1"/>
              </p:nvSpPr>
              <p:spPr bwMode="auto">
                <a:xfrm>
                  <a:off x="369662" y="6216825"/>
                  <a:ext cx="193675" cy="698500"/>
                </a:xfrm>
                <a:custGeom>
                  <a:avLst/>
                  <a:gdLst>
                    <a:gd name="T0" fmla="*/ 0 w 122"/>
                    <a:gd name="T1" fmla="*/ 0 h 440"/>
                    <a:gd name="T2" fmla="*/ 39 w 122"/>
                    <a:gd name="T3" fmla="*/ 152 h 440"/>
                    <a:gd name="T4" fmla="*/ 84 w 122"/>
                    <a:gd name="T5" fmla="*/ 304 h 440"/>
                    <a:gd name="T6" fmla="*/ 122 w 122"/>
                    <a:gd name="T7" fmla="*/ 417 h 440"/>
                    <a:gd name="T8" fmla="*/ 122 w 122"/>
                    <a:gd name="T9" fmla="*/ 440 h 440"/>
                    <a:gd name="T10" fmla="*/ 76 w 122"/>
                    <a:gd name="T11" fmla="*/ 306 h 440"/>
                    <a:gd name="T12" fmla="*/ 39 w 122"/>
                    <a:gd name="T13" fmla="*/ 180 h 440"/>
                    <a:gd name="T14" fmla="*/ 6 w 122"/>
                    <a:gd name="T15" fmla="*/ 53 h 440"/>
                    <a:gd name="T16" fmla="*/ 0 w 122"/>
                    <a:gd name="T1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440">
                      <a:moveTo>
                        <a:pt x="0" y="0"/>
                      </a:moveTo>
                      <a:lnTo>
                        <a:pt x="39" y="152"/>
                      </a:lnTo>
                      <a:lnTo>
                        <a:pt x="84" y="304"/>
                      </a:lnTo>
                      <a:lnTo>
                        <a:pt x="122" y="417"/>
                      </a:lnTo>
                      <a:lnTo>
                        <a:pt x="122" y="440"/>
                      </a:lnTo>
                      <a:lnTo>
                        <a:pt x="76" y="306"/>
                      </a:lnTo>
                      <a:lnTo>
                        <a:pt x="39" y="180"/>
                      </a:lnTo>
                      <a:lnTo>
                        <a:pt x="6" y="53"/>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8"/>
                <p:cNvSpPr>
                  <a:spLocks/>
                </p:cNvSpPr>
                <p:nvPr userDrawn="1"/>
              </p:nvSpPr>
              <p:spPr bwMode="auto">
                <a:xfrm>
                  <a:off x="572862" y="6905800"/>
                  <a:ext cx="184150" cy="427038"/>
                </a:xfrm>
                <a:custGeom>
                  <a:avLst/>
                  <a:gdLst>
                    <a:gd name="T0" fmla="*/ 0 w 116"/>
                    <a:gd name="T1" fmla="*/ 0 h 269"/>
                    <a:gd name="T2" fmla="*/ 8 w 116"/>
                    <a:gd name="T3" fmla="*/ 19 h 269"/>
                    <a:gd name="T4" fmla="*/ 37 w 116"/>
                    <a:gd name="T5" fmla="*/ 93 h 269"/>
                    <a:gd name="T6" fmla="*/ 67 w 116"/>
                    <a:gd name="T7" fmla="*/ 167 h 269"/>
                    <a:gd name="T8" fmla="*/ 116 w 116"/>
                    <a:gd name="T9" fmla="*/ 269 h 269"/>
                    <a:gd name="T10" fmla="*/ 108 w 116"/>
                    <a:gd name="T11" fmla="*/ 269 h 269"/>
                    <a:gd name="T12" fmla="*/ 60 w 116"/>
                    <a:gd name="T13" fmla="*/ 169 h 269"/>
                    <a:gd name="T14" fmla="*/ 30 w 116"/>
                    <a:gd name="T15" fmla="*/ 98 h 269"/>
                    <a:gd name="T16" fmla="*/ 1 w 116"/>
                    <a:gd name="T17" fmla="*/ 25 h 269"/>
                    <a:gd name="T18" fmla="*/ 0 w 116"/>
                    <a:gd name="T1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269">
                      <a:moveTo>
                        <a:pt x="0" y="0"/>
                      </a:moveTo>
                      <a:lnTo>
                        <a:pt x="8" y="19"/>
                      </a:lnTo>
                      <a:lnTo>
                        <a:pt x="37" y="93"/>
                      </a:lnTo>
                      <a:lnTo>
                        <a:pt x="67" y="167"/>
                      </a:lnTo>
                      <a:lnTo>
                        <a:pt x="116" y="269"/>
                      </a:lnTo>
                      <a:lnTo>
                        <a:pt x="108" y="269"/>
                      </a:lnTo>
                      <a:lnTo>
                        <a:pt x="60" y="169"/>
                      </a:lnTo>
                      <a:lnTo>
                        <a:pt x="30" y="98"/>
                      </a:lnTo>
                      <a:lnTo>
                        <a:pt x="1" y="25"/>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a:spLocks/>
                </p:cNvSpPr>
                <p:nvPr userDrawn="1"/>
              </p:nvSpPr>
              <p:spPr bwMode="auto">
                <a:xfrm>
                  <a:off x="141062" y="4211812"/>
                  <a:ext cx="222250" cy="2019300"/>
                </a:xfrm>
                <a:custGeom>
                  <a:avLst/>
                  <a:gdLst>
                    <a:gd name="T0" fmla="*/ 0 w 140"/>
                    <a:gd name="T1" fmla="*/ 0 h 1272"/>
                    <a:gd name="T2" fmla="*/ 0 w 140"/>
                    <a:gd name="T3" fmla="*/ 0 h 1272"/>
                    <a:gd name="T4" fmla="*/ 1 w 140"/>
                    <a:gd name="T5" fmla="*/ 79 h 1272"/>
                    <a:gd name="T6" fmla="*/ 3 w 140"/>
                    <a:gd name="T7" fmla="*/ 159 h 1272"/>
                    <a:gd name="T8" fmla="*/ 12 w 140"/>
                    <a:gd name="T9" fmla="*/ 317 h 1272"/>
                    <a:gd name="T10" fmla="*/ 23 w 140"/>
                    <a:gd name="T11" fmla="*/ 476 h 1272"/>
                    <a:gd name="T12" fmla="*/ 39 w 140"/>
                    <a:gd name="T13" fmla="*/ 634 h 1272"/>
                    <a:gd name="T14" fmla="*/ 58 w 140"/>
                    <a:gd name="T15" fmla="*/ 792 h 1272"/>
                    <a:gd name="T16" fmla="*/ 83 w 140"/>
                    <a:gd name="T17" fmla="*/ 948 h 1272"/>
                    <a:gd name="T18" fmla="*/ 107 w 140"/>
                    <a:gd name="T19" fmla="*/ 1086 h 1272"/>
                    <a:gd name="T20" fmla="*/ 135 w 140"/>
                    <a:gd name="T21" fmla="*/ 1223 h 1272"/>
                    <a:gd name="T22" fmla="*/ 140 w 140"/>
                    <a:gd name="T23" fmla="*/ 1272 h 1272"/>
                    <a:gd name="T24" fmla="*/ 138 w 140"/>
                    <a:gd name="T25" fmla="*/ 1262 h 1272"/>
                    <a:gd name="T26" fmla="*/ 105 w 140"/>
                    <a:gd name="T27" fmla="*/ 1106 h 1272"/>
                    <a:gd name="T28" fmla="*/ 77 w 140"/>
                    <a:gd name="T29" fmla="*/ 949 h 1272"/>
                    <a:gd name="T30" fmla="*/ 53 w 140"/>
                    <a:gd name="T31" fmla="*/ 792 h 1272"/>
                    <a:gd name="T32" fmla="*/ 35 w 140"/>
                    <a:gd name="T33" fmla="*/ 634 h 1272"/>
                    <a:gd name="T34" fmla="*/ 20 w 140"/>
                    <a:gd name="T35" fmla="*/ 476 h 1272"/>
                    <a:gd name="T36" fmla="*/ 9 w 140"/>
                    <a:gd name="T37" fmla="*/ 317 h 1272"/>
                    <a:gd name="T38" fmla="*/ 2 w 140"/>
                    <a:gd name="T39" fmla="*/ 159 h 1272"/>
                    <a:gd name="T40" fmla="*/ 0 w 140"/>
                    <a:gd name="T41" fmla="*/ 79 h 1272"/>
                    <a:gd name="T42" fmla="*/ 0 w 140"/>
                    <a:gd name="T43"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272">
                      <a:moveTo>
                        <a:pt x="0" y="0"/>
                      </a:moveTo>
                      <a:lnTo>
                        <a:pt x="0" y="0"/>
                      </a:lnTo>
                      <a:lnTo>
                        <a:pt x="1" y="79"/>
                      </a:lnTo>
                      <a:lnTo>
                        <a:pt x="3" y="159"/>
                      </a:lnTo>
                      <a:lnTo>
                        <a:pt x="12" y="317"/>
                      </a:lnTo>
                      <a:lnTo>
                        <a:pt x="23" y="476"/>
                      </a:lnTo>
                      <a:lnTo>
                        <a:pt x="39" y="634"/>
                      </a:lnTo>
                      <a:lnTo>
                        <a:pt x="58" y="792"/>
                      </a:lnTo>
                      <a:lnTo>
                        <a:pt x="83" y="948"/>
                      </a:lnTo>
                      <a:lnTo>
                        <a:pt x="107" y="1086"/>
                      </a:lnTo>
                      <a:lnTo>
                        <a:pt x="135" y="1223"/>
                      </a:lnTo>
                      <a:lnTo>
                        <a:pt x="140" y="1272"/>
                      </a:lnTo>
                      <a:lnTo>
                        <a:pt x="138" y="1262"/>
                      </a:lnTo>
                      <a:lnTo>
                        <a:pt x="105" y="1106"/>
                      </a:lnTo>
                      <a:lnTo>
                        <a:pt x="77" y="949"/>
                      </a:lnTo>
                      <a:lnTo>
                        <a:pt x="53" y="792"/>
                      </a:lnTo>
                      <a:lnTo>
                        <a:pt x="35" y="634"/>
                      </a:lnTo>
                      <a:lnTo>
                        <a:pt x="20" y="476"/>
                      </a:lnTo>
                      <a:lnTo>
                        <a:pt x="9" y="317"/>
                      </a:lnTo>
                      <a:lnTo>
                        <a:pt x="2" y="159"/>
                      </a:lnTo>
                      <a:lnTo>
                        <a:pt x="0" y="79"/>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0"/>
                <p:cNvSpPr>
                  <a:spLocks/>
                </p:cNvSpPr>
                <p:nvPr userDrawn="1"/>
              </p:nvSpPr>
              <p:spPr bwMode="auto">
                <a:xfrm>
                  <a:off x="341087" y="4861100"/>
                  <a:ext cx="71438" cy="1355725"/>
                </a:xfrm>
                <a:custGeom>
                  <a:avLst/>
                  <a:gdLst>
                    <a:gd name="T0" fmla="*/ 45 w 45"/>
                    <a:gd name="T1" fmla="*/ 0 h 854"/>
                    <a:gd name="T2" fmla="*/ 45 w 45"/>
                    <a:gd name="T3" fmla="*/ 0 h 854"/>
                    <a:gd name="T4" fmla="*/ 35 w 45"/>
                    <a:gd name="T5" fmla="*/ 66 h 854"/>
                    <a:gd name="T6" fmla="*/ 26 w 45"/>
                    <a:gd name="T7" fmla="*/ 133 h 854"/>
                    <a:gd name="T8" fmla="*/ 14 w 45"/>
                    <a:gd name="T9" fmla="*/ 267 h 854"/>
                    <a:gd name="T10" fmla="*/ 6 w 45"/>
                    <a:gd name="T11" fmla="*/ 401 h 854"/>
                    <a:gd name="T12" fmla="*/ 3 w 45"/>
                    <a:gd name="T13" fmla="*/ 534 h 854"/>
                    <a:gd name="T14" fmla="*/ 6 w 45"/>
                    <a:gd name="T15" fmla="*/ 669 h 854"/>
                    <a:gd name="T16" fmla="*/ 14 w 45"/>
                    <a:gd name="T17" fmla="*/ 803 h 854"/>
                    <a:gd name="T18" fmla="*/ 18 w 45"/>
                    <a:gd name="T19" fmla="*/ 854 h 854"/>
                    <a:gd name="T20" fmla="*/ 18 w 45"/>
                    <a:gd name="T21" fmla="*/ 851 h 854"/>
                    <a:gd name="T22" fmla="*/ 9 w 45"/>
                    <a:gd name="T23" fmla="*/ 814 h 854"/>
                    <a:gd name="T24" fmla="*/ 8 w 45"/>
                    <a:gd name="T25" fmla="*/ 803 h 854"/>
                    <a:gd name="T26" fmla="*/ 1 w 45"/>
                    <a:gd name="T27" fmla="*/ 669 h 854"/>
                    <a:gd name="T28" fmla="*/ 0 w 45"/>
                    <a:gd name="T29" fmla="*/ 534 h 854"/>
                    <a:gd name="T30" fmla="*/ 3 w 45"/>
                    <a:gd name="T31" fmla="*/ 401 h 854"/>
                    <a:gd name="T32" fmla="*/ 12 w 45"/>
                    <a:gd name="T33" fmla="*/ 267 h 854"/>
                    <a:gd name="T34" fmla="*/ 25 w 45"/>
                    <a:gd name="T35" fmla="*/ 132 h 854"/>
                    <a:gd name="T36" fmla="*/ 34 w 45"/>
                    <a:gd name="T37" fmla="*/ 66 h 854"/>
                    <a:gd name="T38" fmla="*/ 45 w 45"/>
                    <a:gd name="T39" fmla="*/ 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854">
                      <a:moveTo>
                        <a:pt x="45" y="0"/>
                      </a:moveTo>
                      <a:lnTo>
                        <a:pt x="45" y="0"/>
                      </a:lnTo>
                      <a:lnTo>
                        <a:pt x="35" y="66"/>
                      </a:lnTo>
                      <a:lnTo>
                        <a:pt x="26" y="133"/>
                      </a:lnTo>
                      <a:lnTo>
                        <a:pt x="14" y="267"/>
                      </a:lnTo>
                      <a:lnTo>
                        <a:pt x="6" y="401"/>
                      </a:lnTo>
                      <a:lnTo>
                        <a:pt x="3" y="534"/>
                      </a:lnTo>
                      <a:lnTo>
                        <a:pt x="6" y="669"/>
                      </a:lnTo>
                      <a:lnTo>
                        <a:pt x="14" y="803"/>
                      </a:lnTo>
                      <a:lnTo>
                        <a:pt x="18" y="854"/>
                      </a:lnTo>
                      <a:lnTo>
                        <a:pt x="18" y="851"/>
                      </a:lnTo>
                      <a:lnTo>
                        <a:pt x="9" y="814"/>
                      </a:lnTo>
                      <a:lnTo>
                        <a:pt x="8" y="803"/>
                      </a:lnTo>
                      <a:lnTo>
                        <a:pt x="1" y="669"/>
                      </a:lnTo>
                      <a:lnTo>
                        <a:pt x="0" y="534"/>
                      </a:lnTo>
                      <a:lnTo>
                        <a:pt x="3" y="401"/>
                      </a:lnTo>
                      <a:lnTo>
                        <a:pt x="12" y="267"/>
                      </a:lnTo>
                      <a:lnTo>
                        <a:pt x="25" y="132"/>
                      </a:lnTo>
                      <a:lnTo>
                        <a:pt x="34" y="66"/>
                      </a:lnTo>
                      <a:lnTo>
                        <a:pt x="45"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1"/>
                <p:cNvSpPr>
                  <a:spLocks/>
                </p:cNvSpPr>
                <p:nvPr userDrawn="1"/>
              </p:nvSpPr>
              <p:spPr bwMode="auto">
                <a:xfrm>
                  <a:off x="363312" y="6231112"/>
                  <a:ext cx="244475" cy="998538"/>
                </a:xfrm>
                <a:custGeom>
                  <a:avLst/>
                  <a:gdLst>
                    <a:gd name="T0" fmla="*/ 0 w 154"/>
                    <a:gd name="T1" fmla="*/ 0 h 629"/>
                    <a:gd name="T2" fmla="*/ 10 w 154"/>
                    <a:gd name="T3" fmla="*/ 44 h 629"/>
                    <a:gd name="T4" fmla="*/ 21 w 154"/>
                    <a:gd name="T5" fmla="*/ 126 h 629"/>
                    <a:gd name="T6" fmla="*/ 34 w 154"/>
                    <a:gd name="T7" fmla="*/ 207 h 629"/>
                    <a:gd name="T8" fmla="*/ 53 w 154"/>
                    <a:gd name="T9" fmla="*/ 293 h 629"/>
                    <a:gd name="T10" fmla="*/ 75 w 154"/>
                    <a:gd name="T11" fmla="*/ 380 h 629"/>
                    <a:gd name="T12" fmla="*/ 100 w 154"/>
                    <a:gd name="T13" fmla="*/ 466 h 629"/>
                    <a:gd name="T14" fmla="*/ 120 w 154"/>
                    <a:gd name="T15" fmla="*/ 521 h 629"/>
                    <a:gd name="T16" fmla="*/ 141 w 154"/>
                    <a:gd name="T17" fmla="*/ 576 h 629"/>
                    <a:gd name="T18" fmla="*/ 152 w 154"/>
                    <a:gd name="T19" fmla="*/ 618 h 629"/>
                    <a:gd name="T20" fmla="*/ 154 w 154"/>
                    <a:gd name="T21" fmla="*/ 629 h 629"/>
                    <a:gd name="T22" fmla="*/ 140 w 154"/>
                    <a:gd name="T23" fmla="*/ 595 h 629"/>
                    <a:gd name="T24" fmla="*/ 115 w 154"/>
                    <a:gd name="T25" fmla="*/ 532 h 629"/>
                    <a:gd name="T26" fmla="*/ 93 w 154"/>
                    <a:gd name="T27" fmla="*/ 468 h 629"/>
                    <a:gd name="T28" fmla="*/ 67 w 154"/>
                    <a:gd name="T29" fmla="*/ 383 h 629"/>
                    <a:gd name="T30" fmla="*/ 47 w 154"/>
                    <a:gd name="T31" fmla="*/ 295 h 629"/>
                    <a:gd name="T32" fmla="*/ 28 w 154"/>
                    <a:gd name="T33" fmla="*/ 207 h 629"/>
                    <a:gd name="T34" fmla="*/ 12 w 154"/>
                    <a:gd name="T35" fmla="*/ 104 h 629"/>
                    <a:gd name="T36" fmla="*/ 0 w 154"/>
                    <a:gd name="T3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629">
                      <a:moveTo>
                        <a:pt x="0" y="0"/>
                      </a:moveTo>
                      <a:lnTo>
                        <a:pt x="10" y="44"/>
                      </a:lnTo>
                      <a:lnTo>
                        <a:pt x="21" y="126"/>
                      </a:lnTo>
                      <a:lnTo>
                        <a:pt x="34" y="207"/>
                      </a:lnTo>
                      <a:lnTo>
                        <a:pt x="53" y="293"/>
                      </a:lnTo>
                      <a:lnTo>
                        <a:pt x="75" y="380"/>
                      </a:lnTo>
                      <a:lnTo>
                        <a:pt x="100" y="466"/>
                      </a:lnTo>
                      <a:lnTo>
                        <a:pt x="120" y="521"/>
                      </a:lnTo>
                      <a:lnTo>
                        <a:pt x="141" y="576"/>
                      </a:lnTo>
                      <a:lnTo>
                        <a:pt x="152" y="618"/>
                      </a:lnTo>
                      <a:lnTo>
                        <a:pt x="154" y="629"/>
                      </a:lnTo>
                      <a:lnTo>
                        <a:pt x="140" y="595"/>
                      </a:lnTo>
                      <a:lnTo>
                        <a:pt x="115" y="532"/>
                      </a:lnTo>
                      <a:lnTo>
                        <a:pt x="93" y="468"/>
                      </a:lnTo>
                      <a:lnTo>
                        <a:pt x="67" y="383"/>
                      </a:lnTo>
                      <a:lnTo>
                        <a:pt x="47" y="295"/>
                      </a:lnTo>
                      <a:lnTo>
                        <a:pt x="28" y="207"/>
                      </a:lnTo>
                      <a:lnTo>
                        <a:pt x="12" y="104"/>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2"/>
                <p:cNvSpPr>
                  <a:spLocks/>
                </p:cNvSpPr>
                <p:nvPr userDrawn="1"/>
              </p:nvSpPr>
              <p:spPr bwMode="auto">
                <a:xfrm>
                  <a:off x="620487" y="7223300"/>
                  <a:ext cx="52388" cy="109538"/>
                </a:xfrm>
                <a:custGeom>
                  <a:avLst/>
                  <a:gdLst>
                    <a:gd name="T0" fmla="*/ 0 w 33"/>
                    <a:gd name="T1" fmla="*/ 0 h 69"/>
                    <a:gd name="T2" fmla="*/ 33 w 33"/>
                    <a:gd name="T3" fmla="*/ 69 h 69"/>
                    <a:gd name="T4" fmla="*/ 24 w 33"/>
                    <a:gd name="T5" fmla="*/ 69 h 69"/>
                    <a:gd name="T6" fmla="*/ 12 w 33"/>
                    <a:gd name="T7" fmla="*/ 35 h 69"/>
                    <a:gd name="T8" fmla="*/ 0 w 33"/>
                    <a:gd name="T9" fmla="*/ 0 h 69"/>
                  </a:gdLst>
                  <a:ahLst/>
                  <a:cxnLst>
                    <a:cxn ang="0">
                      <a:pos x="T0" y="T1"/>
                    </a:cxn>
                    <a:cxn ang="0">
                      <a:pos x="T2" y="T3"/>
                    </a:cxn>
                    <a:cxn ang="0">
                      <a:pos x="T4" y="T5"/>
                    </a:cxn>
                    <a:cxn ang="0">
                      <a:pos x="T6" y="T7"/>
                    </a:cxn>
                    <a:cxn ang="0">
                      <a:pos x="T8" y="T9"/>
                    </a:cxn>
                  </a:cxnLst>
                  <a:rect l="0" t="0" r="r" b="b"/>
                  <a:pathLst>
                    <a:path w="33" h="69">
                      <a:moveTo>
                        <a:pt x="0" y="0"/>
                      </a:moveTo>
                      <a:lnTo>
                        <a:pt x="33" y="69"/>
                      </a:lnTo>
                      <a:lnTo>
                        <a:pt x="24" y="69"/>
                      </a:lnTo>
                      <a:lnTo>
                        <a:pt x="12" y="35"/>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3"/>
                <p:cNvSpPr>
                  <a:spLocks/>
                </p:cNvSpPr>
                <p:nvPr userDrawn="1"/>
              </p:nvSpPr>
              <p:spPr bwMode="auto">
                <a:xfrm>
                  <a:off x="355374" y="6153325"/>
                  <a:ext cx="23813" cy="147638"/>
                </a:xfrm>
                <a:custGeom>
                  <a:avLst/>
                  <a:gdLst>
                    <a:gd name="T0" fmla="*/ 0 w 15"/>
                    <a:gd name="T1" fmla="*/ 0 h 93"/>
                    <a:gd name="T2" fmla="*/ 9 w 15"/>
                    <a:gd name="T3" fmla="*/ 37 h 93"/>
                    <a:gd name="T4" fmla="*/ 9 w 15"/>
                    <a:gd name="T5" fmla="*/ 40 h 93"/>
                    <a:gd name="T6" fmla="*/ 15 w 15"/>
                    <a:gd name="T7" fmla="*/ 93 h 93"/>
                    <a:gd name="T8" fmla="*/ 5 w 15"/>
                    <a:gd name="T9" fmla="*/ 49 h 93"/>
                    <a:gd name="T10" fmla="*/ 0 w 15"/>
                    <a:gd name="T11" fmla="*/ 0 h 93"/>
                  </a:gdLst>
                  <a:ahLst/>
                  <a:cxnLst>
                    <a:cxn ang="0">
                      <a:pos x="T0" y="T1"/>
                    </a:cxn>
                    <a:cxn ang="0">
                      <a:pos x="T2" y="T3"/>
                    </a:cxn>
                    <a:cxn ang="0">
                      <a:pos x="T4" y="T5"/>
                    </a:cxn>
                    <a:cxn ang="0">
                      <a:pos x="T6" y="T7"/>
                    </a:cxn>
                    <a:cxn ang="0">
                      <a:pos x="T8" y="T9"/>
                    </a:cxn>
                    <a:cxn ang="0">
                      <a:pos x="T10" y="T11"/>
                    </a:cxn>
                  </a:cxnLst>
                  <a:rect l="0" t="0" r="r" b="b"/>
                  <a:pathLst>
                    <a:path w="15" h="93">
                      <a:moveTo>
                        <a:pt x="0" y="0"/>
                      </a:moveTo>
                      <a:lnTo>
                        <a:pt x="9" y="37"/>
                      </a:lnTo>
                      <a:lnTo>
                        <a:pt x="9" y="40"/>
                      </a:lnTo>
                      <a:lnTo>
                        <a:pt x="15" y="93"/>
                      </a:lnTo>
                      <a:lnTo>
                        <a:pt x="5" y="49"/>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a:spLocks/>
                </p:cNvSpPr>
                <p:nvPr userDrawn="1"/>
              </p:nvSpPr>
              <p:spPr bwMode="auto">
                <a:xfrm>
                  <a:off x="563337" y="5689775"/>
                  <a:ext cx="625475" cy="1216025"/>
                </a:xfrm>
                <a:custGeom>
                  <a:avLst/>
                  <a:gdLst>
                    <a:gd name="T0" fmla="*/ 394 w 394"/>
                    <a:gd name="T1" fmla="*/ 0 h 766"/>
                    <a:gd name="T2" fmla="*/ 394 w 394"/>
                    <a:gd name="T3" fmla="*/ 0 h 766"/>
                    <a:gd name="T4" fmla="*/ 356 w 394"/>
                    <a:gd name="T5" fmla="*/ 38 h 766"/>
                    <a:gd name="T6" fmla="*/ 319 w 394"/>
                    <a:gd name="T7" fmla="*/ 77 h 766"/>
                    <a:gd name="T8" fmla="*/ 284 w 394"/>
                    <a:gd name="T9" fmla="*/ 117 h 766"/>
                    <a:gd name="T10" fmla="*/ 249 w 394"/>
                    <a:gd name="T11" fmla="*/ 160 h 766"/>
                    <a:gd name="T12" fmla="*/ 207 w 394"/>
                    <a:gd name="T13" fmla="*/ 218 h 766"/>
                    <a:gd name="T14" fmla="*/ 168 w 394"/>
                    <a:gd name="T15" fmla="*/ 276 h 766"/>
                    <a:gd name="T16" fmla="*/ 131 w 394"/>
                    <a:gd name="T17" fmla="*/ 339 h 766"/>
                    <a:gd name="T18" fmla="*/ 98 w 394"/>
                    <a:gd name="T19" fmla="*/ 402 h 766"/>
                    <a:gd name="T20" fmla="*/ 69 w 394"/>
                    <a:gd name="T21" fmla="*/ 467 h 766"/>
                    <a:gd name="T22" fmla="*/ 45 w 394"/>
                    <a:gd name="T23" fmla="*/ 535 h 766"/>
                    <a:gd name="T24" fmla="*/ 26 w 394"/>
                    <a:gd name="T25" fmla="*/ 604 h 766"/>
                    <a:gd name="T26" fmla="*/ 14 w 394"/>
                    <a:gd name="T27" fmla="*/ 673 h 766"/>
                    <a:gd name="T28" fmla="*/ 7 w 394"/>
                    <a:gd name="T29" fmla="*/ 746 h 766"/>
                    <a:gd name="T30" fmla="*/ 6 w 394"/>
                    <a:gd name="T31" fmla="*/ 766 h 766"/>
                    <a:gd name="T32" fmla="*/ 0 w 394"/>
                    <a:gd name="T33" fmla="*/ 749 h 766"/>
                    <a:gd name="T34" fmla="*/ 1 w 394"/>
                    <a:gd name="T35" fmla="*/ 744 h 766"/>
                    <a:gd name="T36" fmla="*/ 7 w 394"/>
                    <a:gd name="T37" fmla="*/ 673 h 766"/>
                    <a:gd name="T38" fmla="*/ 21 w 394"/>
                    <a:gd name="T39" fmla="*/ 603 h 766"/>
                    <a:gd name="T40" fmla="*/ 40 w 394"/>
                    <a:gd name="T41" fmla="*/ 533 h 766"/>
                    <a:gd name="T42" fmla="*/ 65 w 394"/>
                    <a:gd name="T43" fmla="*/ 466 h 766"/>
                    <a:gd name="T44" fmla="*/ 94 w 394"/>
                    <a:gd name="T45" fmla="*/ 400 h 766"/>
                    <a:gd name="T46" fmla="*/ 127 w 394"/>
                    <a:gd name="T47" fmla="*/ 336 h 766"/>
                    <a:gd name="T48" fmla="*/ 164 w 394"/>
                    <a:gd name="T49" fmla="*/ 275 h 766"/>
                    <a:gd name="T50" fmla="*/ 204 w 394"/>
                    <a:gd name="T51" fmla="*/ 215 h 766"/>
                    <a:gd name="T52" fmla="*/ 248 w 394"/>
                    <a:gd name="T53" fmla="*/ 158 h 766"/>
                    <a:gd name="T54" fmla="*/ 282 w 394"/>
                    <a:gd name="T55" fmla="*/ 116 h 766"/>
                    <a:gd name="T56" fmla="*/ 318 w 394"/>
                    <a:gd name="T57" fmla="*/ 76 h 766"/>
                    <a:gd name="T58" fmla="*/ 354 w 394"/>
                    <a:gd name="T59" fmla="*/ 37 h 766"/>
                    <a:gd name="T60" fmla="*/ 394 w 394"/>
                    <a:gd name="T61"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4" h="766">
                      <a:moveTo>
                        <a:pt x="394" y="0"/>
                      </a:moveTo>
                      <a:lnTo>
                        <a:pt x="394" y="0"/>
                      </a:lnTo>
                      <a:lnTo>
                        <a:pt x="356" y="38"/>
                      </a:lnTo>
                      <a:lnTo>
                        <a:pt x="319" y="77"/>
                      </a:lnTo>
                      <a:lnTo>
                        <a:pt x="284" y="117"/>
                      </a:lnTo>
                      <a:lnTo>
                        <a:pt x="249" y="160"/>
                      </a:lnTo>
                      <a:lnTo>
                        <a:pt x="207" y="218"/>
                      </a:lnTo>
                      <a:lnTo>
                        <a:pt x="168" y="276"/>
                      </a:lnTo>
                      <a:lnTo>
                        <a:pt x="131" y="339"/>
                      </a:lnTo>
                      <a:lnTo>
                        <a:pt x="98" y="402"/>
                      </a:lnTo>
                      <a:lnTo>
                        <a:pt x="69" y="467"/>
                      </a:lnTo>
                      <a:lnTo>
                        <a:pt x="45" y="535"/>
                      </a:lnTo>
                      <a:lnTo>
                        <a:pt x="26" y="604"/>
                      </a:lnTo>
                      <a:lnTo>
                        <a:pt x="14" y="673"/>
                      </a:lnTo>
                      <a:lnTo>
                        <a:pt x="7" y="746"/>
                      </a:lnTo>
                      <a:lnTo>
                        <a:pt x="6" y="766"/>
                      </a:lnTo>
                      <a:lnTo>
                        <a:pt x="0" y="749"/>
                      </a:lnTo>
                      <a:lnTo>
                        <a:pt x="1" y="744"/>
                      </a:lnTo>
                      <a:lnTo>
                        <a:pt x="7" y="673"/>
                      </a:lnTo>
                      <a:lnTo>
                        <a:pt x="21" y="603"/>
                      </a:lnTo>
                      <a:lnTo>
                        <a:pt x="40" y="533"/>
                      </a:lnTo>
                      <a:lnTo>
                        <a:pt x="65" y="466"/>
                      </a:lnTo>
                      <a:lnTo>
                        <a:pt x="94" y="400"/>
                      </a:lnTo>
                      <a:lnTo>
                        <a:pt x="127" y="336"/>
                      </a:lnTo>
                      <a:lnTo>
                        <a:pt x="164" y="275"/>
                      </a:lnTo>
                      <a:lnTo>
                        <a:pt x="204" y="215"/>
                      </a:lnTo>
                      <a:lnTo>
                        <a:pt x="248" y="158"/>
                      </a:lnTo>
                      <a:lnTo>
                        <a:pt x="282" y="116"/>
                      </a:lnTo>
                      <a:lnTo>
                        <a:pt x="318" y="76"/>
                      </a:lnTo>
                      <a:lnTo>
                        <a:pt x="354" y="37"/>
                      </a:lnTo>
                      <a:lnTo>
                        <a:pt x="394"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5"/>
                <p:cNvSpPr>
                  <a:spLocks/>
                </p:cNvSpPr>
                <p:nvPr userDrawn="1"/>
              </p:nvSpPr>
              <p:spPr bwMode="auto">
                <a:xfrm>
                  <a:off x="563337" y="6915325"/>
                  <a:ext cx="57150" cy="307975"/>
                </a:xfrm>
                <a:custGeom>
                  <a:avLst/>
                  <a:gdLst>
                    <a:gd name="T0" fmla="*/ 0 w 36"/>
                    <a:gd name="T1" fmla="*/ 0 h 194"/>
                    <a:gd name="T2" fmla="*/ 6 w 36"/>
                    <a:gd name="T3" fmla="*/ 16 h 194"/>
                    <a:gd name="T4" fmla="*/ 7 w 36"/>
                    <a:gd name="T5" fmla="*/ 19 h 194"/>
                    <a:gd name="T6" fmla="*/ 11 w 36"/>
                    <a:gd name="T7" fmla="*/ 80 h 194"/>
                    <a:gd name="T8" fmla="*/ 20 w 36"/>
                    <a:gd name="T9" fmla="*/ 132 h 194"/>
                    <a:gd name="T10" fmla="*/ 33 w 36"/>
                    <a:gd name="T11" fmla="*/ 185 h 194"/>
                    <a:gd name="T12" fmla="*/ 36 w 36"/>
                    <a:gd name="T13" fmla="*/ 194 h 194"/>
                    <a:gd name="T14" fmla="*/ 21 w 36"/>
                    <a:gd name="T15" fmla="*/ 161 h 194"/>
                    <a:gd name="T16" fmla="*/ 15 w 36"/>
                    <a:gd name="T17" fmla="*/ 145 h 194"/>
                    <a:gd name="T18" fmla="*/ 5 w 36"/>
                    <a:gd name="T19" fmla="*/ 81 h 194"/>
                    <a:gd name="T20" fmla="*/ 1 w 36"/>
                    <a:gd name="T21" fmla="*/ 41 h 194"/>
                    <a:gd name="T22" fmla="*/ 0 w 36"/>
                    <a:gd name="T2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94">
                      <a:moveTo>
                        <a:pt x="0" y="0"/>
                      </a:moveTo>
                      <a:lnTo>
                        <a:pt x="6" y="16"/>
                      </a:lnTo>
                      <a:lnTo>
                        <a:pt x="7" y="19"/>
                      </a:lnTo>
                      <a:lnTo>
                        <a:pt x="11" y="80"/>
                      </a:lnTo>
                      <a:lnTo>
                        <a:pt x="20" y="132"/>
                      </a:lnTo>
                      <a:lnTo>
                        <a:pt x="33" y="185"/>
                      </a:lnTo>
                      <a:lnTo>
                        <a:pt x="36" y="194"/>
                      </a:lnTo>
                      <a:lnTo>
                        <a:pt x="21" y="161"/>
                      </a:lnTo>
                      <a:lnTo>
                        <a:pt x="15" y="145"/>
                      </a:lnTo>
                      <a:lnTo>
                        <a:pt x="5" y="81"/>
                      </a:lnTo>
                      <a:lnTo>
                        <a:pt x="1" y="41"/>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6"/>
                <p:cNvSpPr>
                  <a:spLocks/>
                </p:cNvSpPr>
                <p:nvPr userDrawn="1"/>
              </p:nvSpPr>
              <p:spPr bwMode="auto">
                <a:xfrm>
                  <a:off x="607787" y="7229650"/>
                  <a:ext cx="49213" cy="103188"/>
                </a:xfrm>
                <a:custGeom>
                  <a:avLst/>
                  <a:gdLst>
                    <a:gd name="T0" fmla="*/ 0 w 31"/>
                    <a:gd name="T1" fmla="*/ 0 h 65"/>
                    <a:gd name="T2" fmla="*/ 31 w 31"/>
                    <a:gd name="T3" fmla="*/ 65 h 65"/>
                    <a:gd name="T4" fmla="*/ 23 w 31"/>
                    <a:gd name="T5" fmla="*/ 65 h 65"/>
                    <a:gd name="T6" fmla="*/ 0 w 31"/>
                    <a:gd name="T7" fmla="*/ 0 h 65"/>
                  </a:gdLst>
                  <a:ahLst/>
                  <a:cxnLst>
                    <a:cxn ang="0">
                      <a:pos x="T0" y="T1"/>
                    </a:cxn>
                    <a:cxn ang="0">
                      <a:pos x="T2" y="T3"/>
                    </a:cxn>
                    <a:cxn ang="0">
                      <a:pos x="T4" y="T5"/>
                    </a:cxn>
                    <a:cxn ang="0">
                      <a:pos x="T6" y="T7"/>
                    </a:cxn>
                  </a:cxnLst>
                  <a:rect l="0" t="0" r="r" b="b"/>
                  <a:pathLst>
                    <a:path w="31" h="65">
                      <a:moveTo>
                        <a:pt x="0" y="0"/>
                      </a:moveTo>
                      <a:lnTo>
                        <a:pt x="31" y="65"/>
                      </a:lnTo>
                      <a:lnTo>
                        <a:pt x="23" y="65"/>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7"/>
                <p:cNvSpPr>
                  <a:spLocks/>
                </p:cNvSpPr>
                <p:nvPr userDrawn="1"/>
              </p:nvSpPr>
              <p:spPr bwMode="auto">
                <a:xfrm>
                  <a:off x="563337" y="6878812"/>
                  <a:ext cx="11113" cy="66675"/>
                </a:xfrm>
                <a:custGeom>
                  <a:avLst/>
                  <a:gdLst>
                    <a:gd name="T0" fmla="*/ 0 w 7"/>
                    <a:gd name="T1" fmla="*/ 0 h 42"/>
                    <a:gd name="T2" fmla="*/ 6 w 7"/>
                    <a:gd name="T3" fmla="*/ 17 h 42"/>
                    <a:gd name="T4" fmla="*/ 7 w 7"/>
                    <a:gd name="T5" fmla="*/ 42 h 42"/>
                    <a:gd name="T6" fmla="*/ 6 w 7"/>
                    <a:gd name="T7" fmla="*/ 39 h 42"/>
                    <a:gd name="T8" fmla="*/ 0 w 7"/>
                    <a:gd name="T9" fmla="*/ 23 h 42"/>
                    <a:gd name="T10" fmla="*/ 0 w 7"/>
                    <a:gd name="T11" fmla="*/ 0 h 42"/>
                  </a:gdLst>
                  <a:ahLst/>
                  <a:cxnLst>
                    <a:cxn ang="0">
                      <a:pos x="T0" y="T1"/>
                    </a:cxn>
                    <a:cxn ang="0">
                      <a:pos x="T2" y="T3"/>
                    </a:cxn>
                    <a:cxn ang="0">
                      <a:pos x="T4" y="T5"/>
                    </a:cxn>
                    <a:cxn ang="0">
                      <a:pos x="T6" y="T7"/>
                    </a:cxn>
                    <a:cxn ang="0">
                      <a:pos x="T8" y="T9"/>
                    </a:cxn>
                    <a:cxn ang="0">
                      <a:pos x="T10" y="T11"/>
                    </a:cxn>
                  </a:cxnLst>
                  <a:rect l="0" t="0" r="r" b="b"/>
                  <a:pathLst>
                    <a:path w="7" h="42">
                      <a:moveTo>
                        <a:pt x="0" y="0"/>
                      </a:moveTo>
                      <a:lnTo>
                        <a:pt x="6" y="17"/>
                      </a:lnTo>
                      <a:lnTo>
                        <a:pt x="7" y="42"/>
                      </a:lnTo>
                      <a:lnTo>
                        <a:pt x="6" y="39"/>
                      </a:lnTo>
                      <a:lnTo>
                        <a:pt x="0" y="23"/>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8"/>
                <p:cNvSpPr>
                  <a:spLocks/>
                </p:cNvSpPr>
                <p:nvPr userDrawn="1"/>
              </p:nvSpPr>
              <p:spPr bwMode="auto">
                <a:xfrm>
                  <a:off x="587149" y="7145512"/>
                  <a:ext cx="71438" cy="187325"/>
                </a:xfrm>
                <a:custGeom>
                  <a:avLst/>
                  <a:gdLst>
                    <a:gd name="T0" fmla="*/ 0 w 45"/>
                    <a:gd name="T1" fmla="*/ 0 h 118"/>
                    <a:gd name="T2" fmla="*/ 6 w 45"/>
                    <a:gd name="T3" fmla="*/ 16 h 118"/>
                    <a:gd name="T4" fmla="*/ 21 w 45"/>
                    <a:gd name="T5" fmla="*/ 49 h 118"/>
                    <a:gd name="T6" fmla="*/ 33 w 45"/>
                    <a:gd name="T7" fmla="*/ 84 h 118"/>
                    <a:gd name="T8" fmla="*/ 45 w 45"/>
                    <a:gd name="T9" fmla="*/ 118 h 118"/>
                    <a:gd name="T10" fmla="*/ 44 w 45"/>
                    <a:gd name="T11" fmla="*/ 118 h 118"/>
                    <a:gd name="T12" fmla="*/ 13 w 45"/>
                    <a:gd name="T13" fmla="*/ 53 h 118"/>
                    <a:gd name="T14" fmla="*/ 11 w 45"/>
                    <a:gd name="T15" fmla="*/ 42 h 118"/>
                    <a:gd name="T16" fmla="*/ 0 w 45"/>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18">
                      <a:moveTo>
                        <a:pt x="0" y="0"/>
                      </a:moveTo>
                      <a:lnTo>
                        <a:pt x="6" y="16"/>
                      </a:lnTo>
                      <a:lnTo>
                        <a:pt x="21" y="49"/>
                      </a:lnTo>
                      <a:lnTo>
                        <a:pt x="33" y="84"/>
                      </a:lnTo>
                      <a:lnTo>
                        <a:pt x="45" y="118"/>
                      </a:lnTo>
                      <a:lnTo>
                        <a:pt x="44" y="118"/>
                      </a:lnTo>
                      <a:lnTo>
                        <a:pt x="13" y="53"/>
                      </a:lnTo>
                      <a:lnTo>
                        <a:pt x="11" y="42"/>
                      </a:lnTo>
                      <a:lnTo>
                        <a:pt x="0" y="0"/>
                      </a:lnTo>
                      <a:close/>
                    </a:path>
                  </a:pathLst>
                </a:custGeom>
                <a:grp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p:cNvGrpSpPr>
                <a:grpSpLocks noChangeAspect="1"/>
              </p:cNvGrpSpPr>
              <p:nvPr userDrawn="1"/>
            </p:nvGrpSpPr>
            <p:grpSpPr>
              <a:xfrm>
                <a:off x="80645" y="4826975"/>
                <a:ext cx="1306273" cy="2505864"/>
                <a:chOff x="80645" y="4649964"/>
                <a:chExt cx="874712" cy="1677988"/>
              </a:xfrm>
              <a:grpFill/>
            </p:grpSpPr>
            <p:sp>
              <p:nvSpPr>
                <p:cNvPr id="17" name="Freeform 16"/>
                <p:cNvSpPr>
                  <a:spLocks/>
                </p:cNvSpPr>
                <p:nvPr userDrawn="1"/>
              </p:nvSpPr>
              <p:spPr bwMode="auto">
                <a:xfrm>
                  <a:off x="118745" y="5189714"/>
                  <a:ext cx="198438" cy="714375"/>
                </a:xfrm>
                <a:custGeom>
                  <a:avLst/>
                  <a:gdLst>
                    <a:gd name="T0" fmla="*/ 0 w 125"/>
                    <a:gd name="T1" fmla="*/ 0 h 450"/>
                    <a:gd name="T2" fmla="*/ 41 w 125"/>
                    <a:gd name="T3" fmla="*/ 155 h 450"/>
                    <a:gd name="T4" fmla="*/ 86 w 125"/>
                    <a:gd name="T5" fmla="*/ 309 h 450"/>
                    <a:gd name="T6" fmla="*/ 125 w 125"/>
                    <a:gd name="T7" fmla="*/ 425 h 450"/>
                    <a:gd name="T8" fmla="*/ 125 w 125"/>
                    <a:gd name="T9" fmla="*/ 450 h 450"/>
                    <a:gd name="T10" fmla="*/ 79 w 125"/>
                    <a:gd name="T11" fmla="*/ 311 h 450"/>
                    <a:gd name="T12" fmla="*/ 41 w 125"/>
                    <a:gd name="T13" fmla="*/ 183 h 450"/>
                    <a:gd name="T14" fmla="*/ 7 w 125"/>
                    <a:gd name="T15" fmla="*/ 54 h 450"/>
                    <a:gd name="T16" fmla="*/ 0 w 125"/>
                    <a:gd name="T1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450">
                      <a:moveTo>
                        <a:pt x="0" y="0"/>
                      </a:moveTo>
                      <a:lnTo>
                        <a:pt x="41" y="155"/>
                      </a:lnTo>
                      <a:lnTo>
                        <a:pt x="86" y="309"/>
                      </a:lnTo>
                      <a:lnTo>
                        <a:pt x="125" y="425"/>
                      </a:lnTo>
                      <a:lnTo>
                        <a:pt x="125" y="450"/>
                      </a:lnTo>
                      <a:lnTo>
                        <a:pt x="79" y="311"/>
                      </a:lnTo>
                      <a:lnTo>
                        <a:pt x="41" y="183"/>
                      </a:lnTo>
                      <a:lnTo>
                        <a:pt x="7" y="54"/>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7"/>
                <p:cNvSpPr>
                  <a:spLocks/>
                </p:cNvSpPr>
                <p:nvPr userDrawn="1"/>
              </p:nvSpPr>
              <p:spPr bwMode="auto">
                <a:xfrm>
                  <a:off x="328295" y="5891389"/>
                  <a:ext cx="187325" cy="436563"/>
                </a:xfrm>
                <a:custGeom>
                  <a:avLst/>
                  <a:gdLst>
                    <a:gd name="T0" fmla="*/ 0 w 118"/>
                    <a:gd name="T1" fmla="*/ 0 h 275"/>
                    <a:gd name="T2" fmla="*/ 8 w 118"/>
                    <a:gd name="T3" fmla="*/ 20 h 275"/>
                    <a:gd name="T4" fmla="*/ 37 w 118"/>
                    <a:gd name="T5" fmla="*/ 96 h 275"/>
                    <a:gd name="T6" fmla="*/ 69 w 118"/>
                    <a:gd name="T7" fmla="*/ 170 h 275"/>
                    <a:gd name="T8" fmla="*/ 118 w 118"/>
                    <a:gd name="T9" fmla="*/ 275 h 275"/>
                    <a:gd name="T10" fmla="*/ 109 w 118"/>
                    <a:gd name="T11" fmla="*/ 275 h 275"/>
                    <a:gd name="T12" fmla="*/ 61 w 118"/>
                    <a:gd name="T13" fmla="*/ 174 h 275"/>
                    <a:gd name="T14" fmla="*/ 30 w 118"/>
                    <a:gd name="T15" fmla="*/ 100 h 275"/>
                    <a:gd name="T16" fmla="*/ 0 w 118"/>
                    <a:gd name="T17" fmla="*/ 26 h 275"/>
                    <a:gd name="T18" fmla="*/ 0 w 118"/>
                    <a:gd name="T1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75">
                      <a:moveTo>
                        <a:pt x="0" y="0"/>
                      </a:moveTo>
                      <a:lnTo>
                        <a:pt x="8" y="20"/>
                      </a:lnTo>
                      <a:lnTo>
                        <a:pt x="37" y="96"/>
                      </a:lnTo>
                      <a:lnTo>
                        <a:pt x="69" y="170"/>
                      </a:lnTo>
                      <a:lnTo>
                        <a:pt x="118" y="275"/>
                      </a:lnTo>
                      <a:lnTo>
                        <a:pt x="109" y="275"/>
                      </a:lnTo>
                      <a:lnTo>
                        <a:pt x="61" y="174"/>
                      </a:lnTo>
                      <a:lnTo>
                        <a:pt x="30" y="100"/>
                      </a:lnTo>
                      <a:lnTo>
                        <a:pt x="0" y="26"/>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8"/>
                <p:cNvSpPr>
                  <a:spLocks/>
                </p:cNvSpPr>
                <p:nvPr userDrawn="1"/>
              </p:nvSpPr>
              <p:spPr bwMode="auto">
                <a:xfrm>
                  <a:off x="80645" y="5010327"/>
                  <a:ext cx="31750" cy="192088"/>
                </a:xfrm>
                <a:custGeom>
                  <a:avLst/>
                  <a:gdLst>
                    <a:gd name="T0" fmla="*/ 0 w 20"/>
                    <a:gd name="T1" fmla="*/ 0 h 121"/>
                    <a:gd name="T2" fmla="*/ 16 w 20"/>
                    <a:gd name="T3" fmla="*/ 72 h 121"/>
                    <a:gd name="T4" fmla="*/ 20 w 20"/>
                    <a:gd name="T5" fmla="*/ 121 h 121"/>
                    <a:gd name="T6" fmla="*/ 18 w 20"/>
                    <a:gd name="T7" fmla="*/ 112 h 121"/>
                    <a:gd name="T8" fmla="*/ 0 w 20"/>
                    <a:gd name="T9" fmla="*/ 31 h 121"/>
                    <a:gd name="T10" fmla="*/ 0 w 20"/>
                    <a:gd name="T11" fmla="*/ 0 h 121"/>
                  </a:gdLst>
                  <a:ahLst/>
                  <a:cxnLst>
                    <a:cxn ang="0">
                      <a:pos x="T0" y="T1"/>
                    </a:cxn>
                    <a:cxn ang="0">
                      <a:pos x="T2" y="T3"/>
                    </a:cxn>
                    <a:cxn ang="0">
                      <a:pos x="T4" y="T5"/>
                    </a:cxn>
                    <a:cxn ang="0">
                      <a:pos x="T6" y="T7"/>
                    </a:cxn>
                    <a:cxn ang="0">
                      <a:pos x="T8" y="T9"/>
                    </a:cxn>
                    <a:cxn ang="0">
                      <a:pos x="T10" y="T11"/>
                    </a:cxn>
                  </a:cxnLst>
                  <a:rect l="0" t="0" r="r" b="b"/>
                  <a:pathLst>
                    <a:path w="20" h="121">
                      <a:moveTo>
                        <a:pt x="0" y="0"/>
                      </a:moveTo>
                      <a:lnTo>
                        <a:pt x="16" y="72"/>
                      </a:lnTo>
                      <a:lnTo>
                        <a:pt x="20" y="121"/>
                      </a:lnTo>
                      <a:lnTo>
                        <a:pt x="18" y="112"/>
                      </a:lnTo>
                      <a:lnTo>
                        <a:pt x="0" y="31"/>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9"/>
                <p:cNvSpPr>
                  <a:spLocks/>
                </p:cNvSpPr>
                <p:nvPr userDrawn="1"/>
              </p:nvSpPr>
              <p:spPr bwMode="auto">
                <a:xfrm>
                  <a:off x="112395" y="5202414"/>
                  <a:ext cx="250825" cy="1020763"/>
                </a:xfrm>
                <a:custGeom>
                  <a:avLst/>
                  <a:gdLst>
                    <a:gd name="T0" fmla="*/ 0 w 158"/>
                    <a:gd name="T1" fmla="*/ 0 h 643"/>
                    <a:gd name="T2" fmla="*/ 11 w 158"/>
                    <a:gd name="T3" fmla="*/ 46 h 643"/>
                    <a:gd name="T4" fmla="*/ 22 w 158"/>
                    <a:gd name="T5" fmla="*/ 129 h 643"/>
                    <a:gd name="T6" fmla="*/ 36 w 158"/>
                    <a:gd name="T7" fmla="*/ 211 h 643"/>
                    <a:gd name="T8" fmla="*/ 55 w 158"/>
                    <a:gd name="T9" fmla="*/ 301 h 643"/>
                    <a:gd name="T10" fmla="*/ 76 w 158"/>
                    <a:gd name="T11" fmla="*/ 389 h 643"/>
                    <a:gd name="T12" fmla="*/ 103 w 158"/>
                    <a:gd name="T13" fmla="*/ 476 h 643"/>
                    <a:gd name="T14" fmla="*/ 123 w 158"/>
                    <a:gd name="T15" fmla="*/ 533 h 643"/>
                    <a:gd name="T16" fmla="*/ 144 w 158"/>
                    <a:gd name="T17" fmla="*/ 588 h 643"/>
                    <a:gd name="T18" fmla="*/ 155 w 158"/>
                    <a:gd name="T19" fmla="*/ 632 h 643"/>
                    <a:gd name="T20" fmla="*/ 158 w 158"/>
                    <a:gd name="T21" fmla="*/ 643 h 643"/>
                    <a:gd name="T22" fmla="*/ 142 w 158"/>
                    <a:gd name="T23" fmla="*/ 608 h 643"/>
                    <a:gd name="T24" fmla="*/ 118 w 158"/>
                    <a:gd name="T25" fmla="*/ 544 h 643"/>
                    <a:gd name="T26" fmla="*/ 95 w 158"/>
                    <a:gd name="T27" fmla="*/ 478 h 643"/>
                    <a:gd name="T28" fmla="*/ 69 w 158"/>
                    <a:gd name="T29" fmla="*/ 391 h 643"/>
                    <a:gd name="T30" fmla="*/ 47 w 158"/>
                    <a:gd name="T31" fmla="*/ 302 h 643"/>
                    <a:gd name="T32" fmla="*/ 29 w 158"/>
                    <a:gd name="T33" fmla="*/ 212 h 643"/>
                    <a:gd name="T34" fmla="*/ 13 w 158"/>
                    <a:gd name="T35" fmla="*/ 107 h 643"/>
                    <a:gd name="T36" fmla="*/ 0 w 158"/>
                    <a:gd name="T3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643">
                      <a:moveTo>
                        <a:pt x="0" y="0"/>
                      </a:moveTo>
                      <a:lnTo>
                        <a:pt x="11" y="46"/>
                      </a:lnTo>
                      <a:lnTo>
                        <a:pt x="22" y="129"/>
                      </a:lnTo>
                      <a:lnTo>
                        <a:pt x="36" y="211"/>
                      </a:lnTo>
                      <a:lnTo>
                        <a:pt x="55" y="301"/>
                      </a:lnTo>
                      <a:lnTo>
                        <a:pt x="76" y="389"/>
                      </a:lnTo>
                      <a:lnTo>
                        <a:pt x="103" y="476"/>
                      </a:lnTo>
                      <a:lnTo>
                        <a:pt x="123" y="533"/>
                      </a:lnTo>
                      <a:lnTo>
                        <a:pt x="144" y="588"/>
                      </a:lnTo>
                      <a:lnTo>
                        <a:pt x="155" y="632"/>
                      </a:lnTo>
                      <a:lnTo>
                        <a:pt x="158" y="643"/>
                      </a:lnTo>
                      <a:lnTo>
                        <a:pt x="142" y="608"/>
                      </a:lnTo>
                      <a:lnTo>
                        <a:pt x="118" y="544"/>
                      </a:lnTo>
                      <a:lnTo>
                        <a:pt x="95" y="478"/>
                      </a:lnTo>
                      <a:lnTo>
                        <a:pt x="69" y="391"/>
                      </a:lnTo>
                      <a:lnTo>
                        <a:pt x="47" y="302"/>
                      </a:lnTo>
                      <a:lnTo>
                        <a:pt x="29" y="212"/>
                      </a:lnTo>
                      <a:lnTo>
                        <a:pt x="13" y="107"/>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0"/>
                <p:cNvSpPr>
                  <a:spLocks/>
                </p:cNvSpPr>
                <p:nvPr userDrawn="1"/>
              </p:nvSpPr>
              <p:spPr bwMode="auto">
                <a:xfrm>
                  <a:off x="375920" y="6215239"/>
                  <a:ext cx="52388" cy="112713"/>
                </a:xfrm>
                <a:custGeom>
                  <a:avLst/>
                  <a:gdLst>
                    <a:gd name="T0" fmla="*/ 0 w 33"/>
                    <a:gd name="T1" fmla="*/ 0 h 71"/>
                    <a:gd name="T2" fmla="*/ 33 w 33"/>
                    <a:gd name="T3" fmla="*/ 71 h 71"/>
                    <a:gd name="T4" fmla="*/ 24 w 33"/>
                    <a:gd name="T5" fmla="*/ 71 h 71"/>
                    <a:gd name="T6" fmla="*/ 11 w 33"/>
                    <a:gd name="T7" fmla="*/ 36 h 71"/>
                    <a:gd name="T8" fmla="*/ 0 w 33"/>
                    <a:gd name="T9" fmla="*/ 0 h 71"/>
                  </a:gdLst>
                  <a:ahLst/>
                  <a:cxnLst>
                    <a:cxn ang="0">
                      <a:pos x="T0" y="T1"/>
                    </a:cxn>
                    <a:cxn ang="0">
                      <a:pos x="T2" y="T3"/>
                    </a:cxn>
                    <a:cxn ang="0">
                      <a:pos x="T4" y="T5"/>
                    </a:cxn>
                    <a:cxn ang="0">
                      <a:pos x="T6" y="T7"/>
                    </a:cxn>
                    <a:cxn ang="0">
                      <a:pos x="T8" y="T9"/>
                    </a:cxn>
                  </a:cxnLst>
                  <a:rect l="0" t="0" r="r" b="b"/>
                  <a:pathLst>
                    <a:path w="33" h="71">
                      <a:moveTo>
                        <a:pt x="0" y="0"/>
                      </a:moveTo>
                      <a:lnTo>
                        <a:pt x="33" y="71"/>
                      </a:lnTo>
                      <a:lnTo>
                        <a:pt x="24" y="71"/>
                      </a:lnTo>
                      <a:lnTo>
                        <a:pt x="11" y="36"/>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1"/>
                <p:cNvSpPr>
                  <a:spLocks/>
                </p:cNvSpPr>
                <p:nvPr userDrawn="1"/>
              </p:nvSpPr>
              <p:spPr bwMode="auto">
                <a:xfrm>
                  <a:off x="106045" y="5124627"/>
                  <a:ext cx="23813" cy="150813"/>
                </a:xfrm>
                <a:custGeom>
                  <a:avLst/>
                  <a:gdLst>
                    <a:gd name="T0" fmla="*/ 0 w 15"/>
                    <a:gd name="T1" fmla="*/ 0 h 95"/>
                    <a:gd name="T2" fmla="*/ 8 w 15"/>
                    <a:gd name="T3" fmla="*/ 37 h 95"/>
                    <a:gd name="T4" fmla="*/ 8 w 15"/>
                    <a:gd name="T5" fmla="*/ 41 h 95"/>
                    <a:gd name="T6" fmla="*/ 15 w 15"/>
                    <a:gd name="T7" fmla="*/ 95 h 95"/>
                    <a:gd name="T8" fmla="*/ 4 w 15"/>
                    <a:gd name="T9" fmla="*/ 49 h 95"/>
                    <a:gd name="T10" fmla="*/ 0 w 15"/>
                    <a:gd name="T11" fmla="*/ 0 h 95"/>
                  </a:gdLst>
                  <a:ahLst/>
                  <a:cxnLst>
                    <a:cxn ang="0">
                      <a:pos x="T0" y="T1"/>
                    </a:cxn>
                    <a:cxn ang="0">
                      <a:pos x="T2" y="T3"/>
                    </a:cxn>
                    <a:cxn ang="0">
                      <a:pos x="T4" y="T5"/>
                    </a:cxn>
                    <a:cxn ang="0">
                      <a:pos x="T6" y="T7"/>
                    </a:cxn>
                    <a:cxn ang="0">
                      <a:pos x="T8" y="T9"/>
                    </a:cxn>
                    <a:cxn ang="0">
                      <a:pos x="T10" y="T11"/>
                    </a:cxn>
                  </a:cxnLst>
                  <a:rect l="0" t="0" r="r" b="b"/>
                  <a:pathLst>
                    <a:path w="15" h="95">
                      <a:moveTo>
                        <a:pt x="0" y="0"/>
                      </a:moveTo>
                      <a:lnTo>
                        <a:pt x="8" y="37"/>
                      </a:lnTo>
                      <a:lnTo>
                        <a:pt x="8" y="41"/>
                      </a:lnTo>
                      <a:lnTo>
                        <a:pt x="15" y="95"/>
                      </a:lnTo>
                      <a:lnTo>
                        <a:pt x="4" y="49"/>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2"/>
                <p:cNvSpPr>
                  <a:spLocks/>
                </p:cNvSpPr>
                <p:nvPr userDrawn="1"/>
              </p:nvSpPr>
              <p:spPr bwMode="auto">
                <a:xfrm>
                  <a:off x="317182" y="4649964"/>
                  <a:ext cx="638175" cy="1241425"/>
                </a:xfrm>
                <a:custGeom>
                  <a:avLst/>
                  <a:gdLst>
                    <a:gd name="T0" fmla="*/ 402 w 402"/>
                    <a:gd name="T1" fmla="*/ 0 h 782"/>
                    <a:gd name="T2" fmla="*/ 402 w 402"/>
                    <a:gd name="T3" fmla="*/ 1 h 782"/>
                    <a:gd name="T4" fmla="*/ 363 w 402"/>
                    <a:gd name="T5" fmla="*/ 39 h 782"/>
                    <a:gd name="T6" fmla="*/ 325 w 402"/>
                    <a:gd name="T7" fmla="*/ 79 h 782"/>
                    <a:gd name="T8" fmla="*/ 290 w 402"/>
                    <a:gd name="T9" fmla="*/ 121 h 782"/>
                    <a:gd name="T10" fmla="*/ 255 w 402"/>
                    <a:gd name="T11" fmla="*/ 164 h 782"/>
                    <a:gd name="T12" fmla="*/ 211 w 402"/>
                    <a:gd name="T13" fmla="*/ 222 h 782"/>
                    <a:gd name="T14" fmla="*/ 171 w 402"/>
                    <a:gd name="T15" fmla="*/ 284 h 782"/>
                    <a:gd name="T16" fmla="*/ 133 w 402"/>
                    <a:gd name="T17" fmla="*/ 346 h 782"/>
                    <a:gd name="T18" fmla="*/ 100 w 402"/>
                    <a:gd name="T19" fmla="*/ 411 h 782"/>
                    <a:gd name="T20" fmla="*/ 71 w 402"/>
                    <a:gd name="T21" fmla="*/ 478 h 782"/>
                    <a:gd name="T22" fmla="*/ 45 w 402"/>
                    <a:gd name="T23" fmla="*/ 546 h 782"/>
                    <a:gd name="T24" fmla="*/ 27 w 402"/>
                    <a:gd name="T25" fmla="*/ 617 h 782"/>
                    <a:gd name="T26" fmla="*/ 13 w 402"/>
                    <a:gd name="T27" fmla="*/ 689 h 782"/>
                    <a:gd name="T28" fmla="*/ 7 w 402"/>
                    <a:gd name="T29" fmla="*/ 761 h 782"/>
                    <a:gd name="T30" fmla="*/ 7 w 402"/>
                    <a:gd name="T31" fmla="*/ 782 h 782"/>
                    <a:gd name="T32" fmla="*/ 0 w 402"/>
                    <a:gd name="T33" fmla="*/ 765 h 782"/>
                    <a:gd name="T34" fmla="*/ 1 w 402"/>
                    <a:gd name="T35" fmla="*/ 761 h 782"/>
                    <a:gd name="T36" fmla="*/ 7 w 402"/>
                    <a:gd name="T37" fmla="*/ 688 h 782"/>
                    <a:gd name="T38" fmla="*/ 21 w 402"/>
                    <a:gd name="T39" fmla="*/ 616 h 782"/>
                    <a:gd name="T40" fmla="*/ 40 w 402"/>
                    <a:gd name="T41" fmla="*/ 545 h 782"/>
                    <a:gd name="T42" fmla="*/ 66 w 402"/>
                    <a:gd name="T43" fmla="*/ 475 h 782"/>
                    <a:gd name="T44" fmla="*/ 95 w 402"/>
                    <a:gd name="T45" fmla="*/ 409 h 782"/>
                    <a:gd name="T46" fmla="*/ 130 w 402"/>
                    <a:gd name="T47" fmla="*/ 343 h 782"/>
                    <a:gd name="T48" fmla="*/ 167 w 402"/>
                    <a:gd name="T49" fmla="*/ 281 h 782"/>
                    <a:gd name="T50" fmla="*/ 209 w 402"/>
                    <a:gd name="T51" fmla="*/ 220 h 782"/>
                    <a:gd name="T52" fmla="*/ 253 w 402"/>
                    <a:gd name="T53" fmla="*/ 163 h 782"/>
                    <a:gd name="T54" fmla="*/ 287 w 402"/>
                    <a:gd name="T55" fmla="*/ 120 h 782"/>
                    <a:gd name="T56" fmla="*/ 324 w 402"/>
                    <a:gd name="T57" fmla="*/ 78 h 782"/>
                    <a:gd name="T58" fmla="*/ 362 w 402"/>
                    <a:gd name="T59" fmla="*/ 38 h 782"/>
                    <a:gd name="T60" fmla="*/ 402 w 402"/>
                    <a:gd name="T61"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2" h="782">
                      <a:moveTo>
                        <a:pt x="402" y="0"/>
                      </a:moveTo>
                      <a:lnTo>
                        <a:pt x="402" y="1"/>
                      </a:lnTo>
                      <a:lnTo>
                        <a:pt x="363" y="39"/>
                      </a:lnTo>
                      <a:lnTo>
                        <a:pt x="325" y="79"/>
                      </a:lnTo>
                      <a:lnTo>
                        <a:pt x="290" y="121"/>
                      </a:lnTo>
                      <a:lnTo>
                        <a:pt x="255" y="164"/>
                      </a:lnTo>
                      <a:lnTo>
                        <a:pt x="211" y="222"/>
                      </a:lnTo>
                      <a:lnTo>
                        <a:pt x="171" y="284"/>
                      </a:lnTo>
                      <a:lnTo>
                        <a:pt x="133" y="346"/>
                      </a:lnTo>
                      <a:lnTo>
                        <a:pt x="100" y="411"/>
                      </a:lnTo>
                      <a:lnTo>
                        <a:pt x="71" y="478"/>
                      </a:lnTo>
                      <a:lnTo>
                        <a:pt x="45" y="546"/>
                      </a:lnTo>
                      <a:lnTo>
                        <a:pt x="27" y="617"/>
                      </a:lnTo>
                      <a:lnTo>
                        <a:pt x="13" y="689"/>
                      </a:lnTo>
                      <a:lnTo>
                        <a:pt x="7" y="761"/>
                      </a:lnTo>
                      <a:lnTo>
                        <a:pt x="7" y="782"/>
                      </a:lnTo>
                      <a:lnTo>
                        <a:pt x="0" y="765"/>
                      </a:lnTo>
                      <a:lnTo>
                        <a:pt x="1" y="761"/>
                      </a:lnTo>
                      <a:lnTo>
                        <a:pt x="7" y="688"/>
                      </a:lnTo>
                      <a:lnTo>
                        <a:pt x="21" y="616"/>
                      </a:lnTo>
                      <a:lnTo>
                        <a:pt x="40" y="545"/>
                      </a:lnTo>
                      <a:lnTo>
                        <a:pt x="66" y="475"/>
                      </a:lnTo>
                      <a:lnTo>
                        <a:pt x="95" y="409"/>
                      </a:lnTo>
                      <a:lnTo>
                        <a:pt x="130" y="343"/>
                      </a:lnTo>
                      <a:lnTo>
                        <a:pt x="167" y="281"/>
                      </a:lnTo>
                      <a:lnTo>
                        <a:pt x="209" y="220"/>
                      </a:lnTo>
                      <a:lnTo>
                        <a:pt x="253" y="163"/>
                      </a:lnTo>
                      <a:lnTo>
                        <a:pt x="287" y="120"/>
                      </a:lnTo>
                      <a:lnTo>
                        <a:pt x="324" y="78"/>
                      </a:lnTo>
                      <a:lnTo>
                        <a:pt x="362" y="38"/>
                      </a:lnTo>
                      <a:lnTo>
                        <a:pt x="402"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3"/>
                <p:cNvSpPr>
                  <a:spLocks/>
                </p:cNvSpPr>
                <p:nvPr userDrawn="1"/>
              </p:nvSpPr>
              <p:spPr bwMode="auto">
                <a:xfrm>
                  <a:off x="317182" y="5904089"/>
                  <a:ext cx="58738" cy="311150"/>
                </a:xfrm>
                <a:custGeom>
                  <a:avLst/>
                  <a:gdLst>
                    <a:gd name="T0" fmla="*/ 0 w 37"/>
                    <a:gd name="T1" fmla="*/ 0 h 196"/>
                    <a:gd name="T2" fmla="*/ 6 w 37"/>
                    <a:gd name="T3" fmla="*/ 15 h 196"/>
                    <a:gd name="T4" fmla="*/ 7 w 37"/>
                    <a:gd name="T5" fmla="*/ 18 h 196"/>
                    <a:gd name="T6" fmla="*/ 12 w 37"/>
                    <a:gd name="T7" fmla="*/ 80 h 196"/>
                    <a:gd name="T8" fmla="*/ 21 w 37"/>
                    <a:gd name="T9" fmla="*/ 134 h 196"/>
                    <a:gd name="T10" fmla="*/ 33 w 37"/>
                    <a:gd name="T11" fmla="*/ 188 h 196"/>
                    <a:gd name="T12" fmla="*/ 37 w 37"/>
                    <a:gd name="T13" fmla="*/ 196 h 196"/>
                    <a:gd name="T14" fmla="*/ 22 w 37"/>
                    <a:gd name="T15" fmla="*/ 162 h 196"/>
                    <a:gd name="T16" fmla="*/ 15 w 37"/>
                    <a:gd name="T17" fmla="*/ 146 h 196"/>
                    <a:gd name="T18" fmla="*/ 5 w 37"/>
                    <a:gd name="T19" fmla="*/ 81 h 196"/>
                    <a:gd name="T20" fmla="*/ 1 w 37"/>
                    <a:gd name="T21" fmla="*/ 40 h 196"/>
                    <a:gd name="T22" fmla="*/ 0 w 37"/>
                    <a:gd name="T23"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96">
                      <a:moveTo>
                        <a:pt x="0" y="0"/>
                      </a:moveTo>
                      <a:lnTo>
                        <a:pt x="6" y="15"/>
                      </a:lnTo>
                      <a:lnTo>
                        <a:pt x="7" y="18"/>
                      </a:lnTo>
                      <a:lnTo>
                        <a:pt x="12" y="80"/>
                      </a:lnTo>
                      <a:lnTo>
                        <a:pt x="21" y="134"/>
                      </a:lnTo>
                      <a:lnTo>
                        <a:pt x="33" y="188"/>
                      </a:lnTo>
                      <a:lnTo>
                        <a:pt x="37" y="196"/>
                      </a:lnTo>
                      <a:lnTo>
                        <a:pt x="22" y="162"/>
                      </a:lnTo>
                      <a:lnTo>
                        <a:pt x="15" y="146"/>
                      </a:lnTo>
                      <a:lnTo>
                        <a:pt x="5" y="81"/>
                      </a:lnTo>
                      <a:lnTo>
                        <a:pt x="1" y="40"/>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4"/>
                <p:cNvSpPr>
                  <a:spLocks/>
                </p:cNvSpPr>
                <p:nvPr userDrawn="1"/>
              </p:nvSpPr>
              <p:spPr bwMode="auto">
                <a:xfrm>
                  <a:off x="363220" y="6223177"/>
                  <a:ext cx="49213" cy="104775"/>
                </a:xfrm>
                <a:custGeom>
                  <a:avLst/>
                  <a:gdLst>
                    <a:gd name="T0" fmla="*/ 0 w 31"/>
                    <a:gd name="T1" fmla="*/ 0 h 66"/>
                    <a:gd name="T2" fmla="*/ 31 w 31"/>
                    <a:gd name="T3" fmla="*/ 66 h 66"/>
                    <a:gd name="T4" fmla="*/ 24 w 31"/>
                    <a:gd name="T5" fmla="*/ 66 h 66"/>
                    <a:gd name="T6" fmla="*/ 0 w 31"/>
                    <a:gd name="T7" fmla="*/ 0 h 66"/>
                  </a:gdLst>
                  <a:ahLst/>
                  <a:cxnLst>
                    <a:cxn ang="0">
                      <a:pos x="T0" y="T1"/>
                    </a:cxn>
                    <a:cxn ang="0">
                      <a:pos x="T2" y="T3"/>
                    </a:cxn>
                    <a:cxn ang="0">
                      <a:pos x="T4" y="T5"/>
                    </a:cxn>
                    <a:cxn ang="0">
                      <a:pos x="T6" y="T7"/>
                    </a:cxn>
                  </a:cxnLst>
                  <a:rect l="0" t="0" r="r" b="b"/>
                  <a:pathLst>
                    <a:path w="31" h="66">
                      <a:moveTo>
                        <a:pt x="0" y="0"/>
                      </a:moveTo>
                      <a:lnTo>
                        <a:pt x="31" y="66"/>
                      </a:lnTo>
                      <a:lnTo>
                        <a:pt x="24" y="66"/>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5"/>
                <p:cNvSpPr>
                  <a:spLocks/>
                </p:cNvSpPr>
                <p:nvPr userDrawn="1"/>
              </p:nvSpPr>
              <p:spPr bwMode="auto">
                <a:xfrm>
                  <a:off x="317182" y="5864402"/>
                  <a:ext cx="11113" cy="68263"/>
                </a:xfrm>
                <a:custGeom>
                  <a:avLst/>
                  <a:gdLst>
                    <a:gd name="T0" fmla="*/ 0 w 7"/>
                    <a:gd name="T1" fmla="*/ 0 h 43"/>
                    <a:gd name="T2" fmla="*/ 7 w 7"/>
                    <a:gd name="T3" fmla="*/ 17 h 43"/>
                    <a:gd name="T4" fmla="*/ 7 w 7"/>
                    <a:gd name="T5" fmla="*/ 43 h 43"/>
                    <a:gd name="T6" fmla="*/ 6 w 7"/>
                    <a:gd name="T7" fmla="*/ 40 h 43"/>
                    <a:gd name="T8" fmla="*/ 0 w 7"/>
                    <a:gd name="T9" fmla="*/ 25 h 43"/>
                    <a:gd name="T10" fmla="*/ 0 w 7"/>
                    <a:gd name="T11" fmla="*/ 0 h 43"/>
                  </a:gdLst>
                  <a:ahLst/>
                  <a:cxnLst>
                    <a:cxn ang="0">
                      <a:pos x="T0" y="T1"/>
                    </a:cxn>
                    <a:cxn ang="0">
                      <a:pos x="T2" y="T3"/>
                    </a:cxn>
                    <a:cxn ang="0">
                      <a:pos x="T4" y="T5"/>
                    </a:cxn>
                    <a:cxn ang="0">
                      <a:pos x="T6" y="T7"/>
                    </a:cxn>
                    <a:cxn ang="0">
                      <a:pos x="T8" y="T9"/>
                    </a:cxn>
                    <a:cxn ang="0">
                      <a:pos x="T10" y="T11"/>
                    </a:cxn>
                  </a:cxnLst>
                  <a:rect l="0" t="0" r="r" b="b"/>
                  <a:pathLst>
                    <a:path w="7" h="43">
                      <a:moveTo>
                        <a:pt x="0" y="0"/>
                      </a:moveTo>
                      <a:lnTo>
                        <a:pt x="7" y="17"/>
                      </a:lnTo>
                      <a:lnTo>
                        <a:pt x="7" y="43"/>
                      </a:lnTo>
                      <a:lnTo>
                        <a:pt x="6" y="40"/>
                      </a:lnTo>
                      <a:lnTo>
                        <a:pt x="0" y="25"/>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p:cNvSpPr>
                  <a:spLocks/>
                </p:cNvSpPr>
                <p:nvPr userDrawn="1"/>
              </p:nvSpPr>
              <p:spPr bwMode="auto">
                <a:xfrm>
                  <a:off x="340995" y="6135864"/>
                  <a:ext cx="73025" cy="192088"/>
                </a:xfrm>
                <a:custGeom>
                  <a:avLst/>
                  <a:gdLst>
                    <a:gd name="T0" fmla="*/ 0 w 46"/>
                    <a:gd name="T1" fmla="*/ 0 h 121"/>
                    <a:gd name="T2" fmla="*/ 7 w 46"/>
                    <a:gd name="T3" fmla="*/ 16 h 121"/>
                    <a:gd name="T4" fmla="*/ 22 w 46"/>
                    <a:gd name="T5" fmla="*/ 50 h 121"/>
                    <a:gd name="T6" fmla="*/ 33 w 46"/>
                    <a:gd name="T7" fmla="*/ 86 h 121"/>
                    <a:gd name="T8" fmla="*/ 46 w 46"/>
                    <a:gd name="T9" fmla="*/ 121 h 121"/>
                    <a:gd name="T10" fmla="*/ 45 w 46"/>
                    <a:gd name="T11" fmla="*/ 121 h 121"/>
                    <a:gd name="T12" fmla="*/ 14 w 46"/>
                    <a:gd name="T13" fmla="*/ 55 h 121"/>
                    <a:gd name="T14" fmla="*/ 11 w 46"/>
                    <a:gd name="T15" fmla="*/ 44 h 121"/>
                    <a:gd name="T16" fmla="*/ 0 w 46"/>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21">
                      <a:moveTo>
                        <a:pt x="0" y="0"/>
                      </a:moveTo>
                      <a:lnTo>
                        <a:pt x="7" y="16"/>
                      </a:lnTo>
                      <a:lnTo>
                        <a:pt x="22" y="50"/>
                      </a:lnTo>
                      <a:lnTo>
                        <a:pt x="33" y="86"/>
                      </a:lnTo>
                      <a:lnTo>
                        <a:pt x="46" y="121"/>
                      </a:lnTo>
                      <a:lnTo>
                        <a:pt x="45" y="121"/>
                      </a:lnTo>
                      <a:lnTo>
                        <a:pt x="14" y="55"/>
                      </a:lnTo>
                      <a:lnTo>
                        <a:pt x="11" y="44"/>
                      </a:lnTo>
                      <a:lnTo>
                        <a:pt x="0" y="0"/>
                      </a:lnTo>
                      <a:close/>
                    </a:path>
                  </a:pathLst>
                </a:custGeom>
                <a:grpFill/>
                <a:ln w="0">
                  <a:solidFill>
                    <a:schemeClr val="tx2">
                      <a:alpha val="2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41" name="TextBox 40"/>
          <p:cNvSpPr txBox="1"/>
          <p:nvPr userDrawn="1"/>
        </p:nvSpPr>
        <p:spPr>
          <a:xfrm>
            <a:off x="-3992272" y="1934392"/>
            <a:ext cx="3945467" cy="10618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عنوان اصلی </a:t>
            </a:r>
            <a:r>
              <a:rPr kumimoji="0" lang="en-US" sz="1050" b="1" i="0" u="sng" strike="noStrike" kern="1200" cap="none" spc="0" normalizeH="0" baseline="0" noProof="0" dirty="0">
                <a:ln>
                  <a:noFill/>
                </a:ln>
                <a:solidFill>
                  <a:prstClr val="black"/>
                </a:solidFill>
                <a:effectLst/>
                <a:uLnTx/>
                <a:uFillTx/>
                <a:latin typeface="Calibri"/>
                <a:ea typeface="+mn-ea"/>
                <a:cs typeface="+mn-cs"/>
              </a:rPr>
              <a:t>(Title)</a:t>
            </a:r>
            <a:endParaRPr kumimoji="0" lang="fa-IR" sz="105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فارسی: </a:t>
            </a:r>
            <a:r>
              <a:rPr kumimoji="0" lang="en-US" sz="1050" b="0" i="0" u="none" strike="noStrike" kern="1200" cap="none" spc="0" normalizeH="0" baseline="0" noProof="0" dirty="0">
                <a:ln>
                  <a:noFill/>
                </a:ln>
                <a:solidFill>
                  <a:prstClr val="black"/>
                </a:solidFill>
                <a:effectLst/>
                <a:uLnTx/>
                <a:uFillTx/>
                <a:latin typeface="Calibri"/>
                <a:ea typeface="+mn-ea"/>
                <a:cs typeface="+mn-cs"/>
              </a:rPr>
              <a:t>B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Nazanin</a:t>
            </a:r>
            <a:r>
              <a:rPr kumimoji="0" lang="en-US" sz="1050" b="0" i="0" u="none" strike="noStrike" kern="1200" cap="none" spc="0" normalizeH="0" baseline="0" noProof="0" dirty="0">
                <a:ln>
                  <a:noFill/>
                </a:ln>
                <a:solidFill>
                  <a:prstClr val="black"/>
                </a:solidFill>
                <a:effectLst/>
                <a:uLnTx/>
                <a:uFillTx/>
                <a:latin typeface="Calibri"/>
                <a:ea typeface="+mn-ea"/>
                <a:cs typeface="+mn-cs"/>
              </a:rPr>
              <a:t> (Bold)</a:t>
            </a:r>
            <a:endPar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انگلیسی: </a:t>
            </a:r>
            <a:r>
              <a:rPr kumimoji="0" lang="en-US" sz="1050" b="0" i="0" u="none" strike="noStrike" kern="1200" cap="none" spc="0" normalizeH="0" baseline="0" noProof="0" dirty="0">
                <a:ln>
                  <a:noFill/>
                </a:ln>
                <a:solidFill>
                  <a:prstClr val="black"/>
                </a:solidFill>
                <a:effectLst/>
                <a:uLnTx/>
                <a:uFillTx/>
                <a:latin typeface="Calibri"/>
                <a:ea typeface="+mn-ea"/>
                <a:cs typeface="+mn-cs"/>
              </a:rPr>
              <a:t> Times New Roman (Bold)</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اندازه: حداقل 28</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رنگ: </a:t>
            </a:r>
            <a:r>
              <a:rPr kumimoji="0" lang="en-US" sz="1050" b="0" i="0" u="none" strike="noStrike" kern="1200" cap="none" spc="0" normalizeH="0" baseline="0" noProof="0" dirty="0">
                <a:ln>
                  <a:noFill/>
                </a:ln>
                <a:solidFill>
                  <a:prstClr val="black"/>
                </a:solidFill>
                <a:effectLst/>
                <a:uLnTx/>
                <a:uFillTx/>
                <a:latin typeface="Calibri"/>
                <a:ea typeface="+mn-ea"/>
                <a:cs typeface="+mn-cs"/>
              </a:rPr>
              <a:t>R=40,G=52,B=138</a:t>
            </a:r>
            <a:endPar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userDrawn="1"/>
        </p:nvSpPr>
        <p:spPr>
          <a:xfrm>
            <a:off x="-4060680" y="3429004"/>
            <a:ext cx="3945467" cy="10618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عنوان فرعی </a:t>
            </a:r>
            <a:r>
              <a:rPr kumimoji="0" lang="en-US" sz="1050" b="1" i="0" u="sng" strike="noStrike" kern="1200" cap="none" spc="0" normalizeH="0" baseline="0" noProof="0" dirty="0">
                <a:ln>
                  <a:noFill/>
                </a:ln>
                <a:solidFill>
                  <a:prstClr val="black"/>
                </a:solidFill>
                <a:effectLst/>
                <a:uLnTx/>
                <a:uFillTx/>
                <a:latin typeface="Calibri"/>
                <a:ea typeface="+mn-ea"/>
                <a:cs typeface="+mn-cs"/>
              </a:rPr>
              <a:t>(Subtitle)</a:t>
            </a:r>
            <a:endParaRPr kumimoji="0" lang="fa-IR" sz="105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فارسی: </a:t>
            </a:r>
            <a:r>
              <a:rPr kumimoji="0" lang="en-US" sz="1050" b="0" i="0" u="none" strike="noStrike" kern="1200" cap="none" spc="0" normalizeH="0" baseline="0" noProof="0" dirty="0">
                <a:ln>
                  <a:noFill/>
                </a:ln>
                <a:solidFill>
                  <a:prstClr val="black"/>
                </a:solidFill>
                <a:effectLst/>
                <a:uLnTx/>
                <a:uFillTx/>
                <a:latin typeface="Calibri"/>
                <a:ea typeface="+mn-ea"/>
                <a:cs typeface="+mn-cs"/>
              </a:rPr>
              <a:t>B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Nazanin</a:t>
            </a:r>
            <a:endPar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انگلیسی: </a:t>
            </a:r>
            <a:r>
              <a:rPr kumimoji="0" lang="en-US" sz="1050" b="0" i="0" u="none" strike="noStrike" kern="1200" cap="none" spc="0" normalizeH="0" baseline="0" noProof="0" dirty="0">
                <a:ln>
                  <a:noFill/>
                </a:ln>
                <a:solidFill>
                  <a:prstClr val="black"/>
                </a:solidFill>
                <a:effectLst/>
                <a:uLnTx/>
                <a:uFillTx/>
                <a:latin typeface="Calibri"/>
                <a:ea typeface="+mn-ea"/>
                <a:cs typeface="+mn-cs"/>
              </a:rPr>
              <a:t>Times New Roman</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اندازه: 24</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رنگ: مشکی</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این مورد اختیاری است.</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Placeholder 44"/>
          <p:cNvSpPr>
            <a:spLocks noGrp="1"/>
          </p:cNvSpPr>
          <p:nvPr>
            <p:ph type="body" sz="quarter" idx="10" hasCustomPrompt="1"/>
          </p:nvPr>
        </p:nvSpPr>
        <p:spPr>
          <a:xfrm>
            <a:off x="398710" y="5136076"/>
            <a:ext cx="5661956" cy="1378750"/>
          </a:xfrm>
        </p:spPr>
        <p:txBody>
          <a:bodyPr>
            <a:noAutofit/>
          </a:bodyPr>
          <a:lstStyle>
            <a:lvl1pPr marL="0" indent="0" algn="ctr">
              <a:buNone/>
              <a:defRPr sz="1800" b="1" baseline="0">
                <a:latin typeface="Times New Roman" panose="02020603050405020304" pitchFamily="18" charset="0"/>
                <a:cs typeface="B Nazanin" panose="00000400000000000000" pitchFamily="2" charset="-78"/>
              </a:defRPr>
            </a:lvl1pPr>
          </a:lstStyle>
          <a:p>
            <a:pPr lvl="0"/>
            <a:r>
              <a:rPr lang="fa-IR" dirty="0"/>
              <a:t>نام معاونت، اداره کل و سال</a:t>
            </a:r>
            <a:endParaRPr lang="en-US" dirty="0"/>
          </a:p>
        </p:txBody>
      </p:sp>
      <p:sp>
        <p:nvSpPr>
          <p:cNvPr id="46" name="TextBox 45"/>
          <p:cNvSpPr txBox="1"/>
          <p:nvPr userDrawn="1"/>
        </p:nvSpPr>
        <p:spPr>
          <a:xfrm>
            <a:off x="-4060680" y="4902968"/>
            <a:ext cx="3945467" cy="122341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عنوان معاونت، اداره کل و سال</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فارسی: </a:t>
            </a:r>
            <a:r>
              <a:rPr kumimoji="0" lang="en-US" sz="1050" b="0" i="0" u="none" strike="noStrike" kern="1200" cap="none" spc="0" normalizeH="0" baseline="0" noProof="0" dirty="0">
                <a:ln>
                  <a:noFill/>
                </a:ln>
                <a:solidFill>
                  <a:prstClr val="black"/>
                </a:solidFill>
                <a:effectLst/>
                <a:uLnTx/>
                <a:uFillTx/>
                <a:latin typeface="Calibri"/>
                <a:ea typeface="+mn-ea"/>
                <a:cs typeface="+mn-cs"/>
              </a:rPr>
              <a:t>B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Nazanin</a:t>
            </a:r>
            <a:r>
              <a:rPr kumimoji="0" lang="en-US" sz="1050" b="0" i="0" u="none" strike="noStrike" kern="1200" cap="none" spc="0" normalizeH="0" baseline="0" noProof="0" dirty="0">
                <a:ln>
                  <a:noFill/>
                </a:ln>
                <a:solidFill>
                  <a:prstClr val="black"/>
                </a:solidFill>
                <a:effectLst/>
                <a:uLnTx/>
                <a:uFillTx/>
                <a:latin typeface="Calibri"/>
                <a:ea typeface="+mn-ea"/>
                <a:cs typeface="+mn-cs"/>
              </a:rPr>
              <a:t> (Bold)</a:t>
            </a:r>
            <a:endPar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فونت انگلیسی: </a:t>
            </a:r>
            <a:r>
              <a:rPr kumimoji="0" lang="en-US" sz="1050" b="0" i="0" u="none" strike="noStrike" kern="1200" cap="none" spc="0" normalizeH="0" baseline="0" noProof="0" dirty="0">
                <a:ln>
                  <a:noFill/>
                </a:ln>
                <a:solidFill>
                  <a:prstClr val="black"/>
                </a:solidFill>
                <a:effectLst/>
                <a:uLnTx/>
                <a:uFillTx/>
                <a:latin typeface="Calibri"/>
                <a:ea typeface="+mn-ea"/>
                <a:cs typeface="+mn-cs"/>
              </a:rPr>
              <a:t> Times New Roman (Bold)</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اندازه: 24</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رنگ: مشکی</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هر مورد در سطر جداگانه نوشته شود.</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Box 46"/>
          <p:cNvSpPr txBox="1"/>
          <p:nvPr userDrawn="1"/>
        </p:nvSpPr>
        <p:spPr>
          <a:xfrm>
            <a:off x="-4054589" y="877211"/>
            <a:ext cx="3939377" cy="5770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اندازه اسلایدها به صورت </a:t>
            </a:r>
            <a:r>
              <a:rPr kumimoji="0" lang="en-US" sz="1050" b="1" i="0" u="none" strike="noStrike" kern="1200" cap="none" spc="0" normalizeH="0" baseline="0" noProof="0" dirty="0">
                <a:ln>
                  <a:noFill/>
                </a:ln>
                <a:solidFill>
                  <a:prstClr val="black"/>
                </a:solidFill>
                <a:effectLst/>
                <a:uLnTx/>
                <a:uFillTx/>
                <a:latin typeface="Calibri"/>
                <a:ea typeface="+mn-ea"/>
                <a:cs typeface="+mn-cs"/>
              </a:rPr>
              <a:t>Standard (4:3)</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fa-IR" sz="105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تنظیم شود.</a:t>
            </a:r>
            <a:endParaRPr kumimoji="0" lang="fa-IR"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710" y="157924"/>
            <a:ext cx="2173831" cy="1438564"/>
          </a:xfrm>
          <a:prstGeom prst="rect">
            <a:avLst/>
          </a:prstGeom>
        </p:spPr>
      </p:pic>
    </p:spTree>
    <p:extLst>
      <p:ext uri="{BB962C8B-B14F-4D97-AF65-F5344CB8AC3E}">
        <p14:creationId xmlns:p14="http://schemas.microsoft.com/office/powerpoint/2010/main" val="4217419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9" y="2175092"/>
            <a:ext cx="7488767" cy="586957"/>
          </a:xfrm>
        </p:spPr>
        <p:txBody>
          <a:bodyPr/>
          <a:lstStyle/>
          <a:p>
            <a:r>
              <a:rPr lang="zh-CN" altLang="en-US"/>
              <a:t>单击此处编辑母版标题样式</a:t>
            </a:r>
            <a:endParaRPr lang="zh-CN" altLang="en-US" dirty="0"/>
          </a:p>
        </p:txBody>
      </p:sp>
      <p:sp>
        <p:nvSpPr>
          <p:cNvPr id="8" name="副标题 2"/>
          <p:cNvSpPr>
            <a:spLocks noGrp="1"/>
          </p:cNvSpPr>
          <p:nvPr>
            <p:ph type="subTitle" idx="11"/>
          </p:nvPr>
        </p:nvSpPr>
        <p:spPr>
          <a:xfrm>
            <a:off x="1007533" y="3068646"/>
            <a:ext cx="8534400" cy="461665"/>
          </a:xfrm>
          <a:prstGeom prst="rect">
            <a:avLst/>
          </a:prstGeo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4" name="Rectangle 19"/>
          <p:cNvSpPr>
            <a:spLocks noGrp="1" noChangeArrowheads="1"/>
          </p:cNvSpPr>
          <p:nvPr>
            <p:ph type="dt" sz="quarter" idx="12"/>
          </p:nvPr>
        </p:nvSpPr>
        <p:spPr>
          <a:xfrm>
            <a:off x="1007535" y="479426"/>
            <a:ext cx="2844800" cy="215444"/>
          </a:xfrm>
          <a:prstGeom prst="rect">
            <a:avLst/>
          </a:prstGeom>
          <a:ln/>
        </p:spPr>
        <p:txBody>
          <a:bodyPr/>
          <a:lstStyle>
            <a:lvl1pPr>
              <a:defRPr/>
            </a:lvl1pPr>
          </a:lstStyle>
          <a:p>
            <a:pPr defTabSz="685800">
              <a:defRPr/>
            </a:pPr>
            <a:endParaRPr lang="en-US" altLang="zh-CN" sz="1350">
              <a:solidFill>
                <a:prstClr val="black"/>
              </a:solidFill>
            </a:endParaRPr>
          </a:p>
        </p:txBody>
      </p:sp>
    </p:spTree>
    <p:extLst>
      <p:ext uri="{BB962C8B-B14F-4D97-AF65-F5344CB8AC3E}">
        <p14:creationId xmlns:p14="http://schemas.microsoft.com/office/powerpoint/2010/main" val="2531500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551BFD-F06C-7F4F-ADBD-CC8078E94F24}"/>
              </a:ext>
            </a:extLst>
          </p:cNvPr>
          <p:cNvGrpSpPr/>
          <p:nvPr userDrawn="1"/>
        </p:nvGrpSpPr>
        <p:grpSpPr>
          <a:xfrm>
            <a:off x="3587138" y="638335"/>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9BD57955-6B6E-49D1-3D23-89500EF4F52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B28B0BDD-BA10-E3B4-53CB-1CB368C31B79}"/>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C7042EF7-66E3-A44D-BBB4-14CCC0F42210}" type="slidenum">
              <a:rPr lang="en-US" smtClean="0"/>
              <a:pPr/>
              <a:t>‹#›</a:t>
            </a:fld>
            <a:endParaRPr lang="en-US"/>
          </a:p>
        </p:txBody>
      </p:sp>
      <p:cxnSp>
        <p:nvCxnSpPr>
          <p:cNvPr id="15" name="Straight Connector 14">
            <a:extLst>
              <a:ext uri="{FF2B5EF4-FFF2-40B4-BE49-F238E27FC236}">
                <a16:creationId xmlns:a16="http://schemas.microsoft.com/office/drawing/2014/main" id="{4BF3E4F6-BAC5-E3BA-75D6-53FC676B3C9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7"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a:lnSpc>
                <a:spcPct val="100000"/>
              </a:lnSpc>
            </a:pPr>
            <a:r>
              <a:rPr lang="fa-IR" sz="1000" dirty="0">
                <a:solidFill>
                  <a:schemeClr val="tx2"/>
                </a:solidFill>
                <a:cs typeface="B Nazanin" panose="00000400000000000000" pitchFamily="2" charset="-78"/>
              </a:rPr>
              <a:t>معاونت شبکه</a:t>
            </a:r>
            <a:endParaRPr lang="en-US" sz="1000" dirty="0">
              <a:solidFill>
                <a:schemeClr val="tx2"/>
              </a:solidFill>
              <a:cs typeface="B Nazanin" panose="00000400000000000000" pitchFamily="2" charset="-78"/>
            </a:endParaRPr>
          </a:p>
        </p:txBody>
      </p:sp>
    </p:spTree>
    <p:extLst>
      <p:ext uri="{BB962C8B-B14F-4D97-AF65-F5344CB8AC3E}">
        <p14:creationId xmlns:p14="http://schemas.microsoft.com/office/powerpoint/2010/main" val="896354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8259-A34A-9148-9684-A141BC029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E47CED-439C-2A45-9B92-7CD8AA68F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001C3B-BCC9-9248-8C8A-FA16913FDE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A80BA7-B4E7-664A-8258-24136E987F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F72C13A-B12D-664B-8E93-B0D39957F9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390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E9E8-0A71-7C47-ABF1-80E49AFCF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C1C3C-2007-8840-8090-4D8AF9A5FC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B1078-2C8A-EF4A-9DD4-65016F8D45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301037-45D3-E740-9B5F-3E0455551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2CBEF74-831F-D049-BD0D-0A3F1D39C3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573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33B0-3B7F-5A4C-87B6-23F8204091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00B393-58DC-4A49-B329-7B9F168C57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Oval 6">
            <a:extLst>
              <a:ext uri="{FF2B5EF4-FFF2-40B4-BE49-F238E27FC236}">
                <a16:creationId xmlns:a16="http://schemas.microsoft.com/office/drawing/2014/main" id="{E2F6CD40-BB93-CA0F-A28E-BD98E67A8B8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4">
            <a:extLst>
              <a:ext uri="{FF2B5EF4-FFF2-40B4-BE49-F238E27FC236}">
                <a16:creationId xmlns:a16="http://schemas.microsoft.com/office/drawing/2014/main" id="{91F134C1-E244-746C-E523-D4079B095D6F}"/>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POWERPOINT TEMPLATE">
            <a:extLst>
              <a:ext uri="{FF2B5EF4-FFF2-40B4-BE49-F238E27FC236}">
                <a16:creationId xmlns:a16="http://schemas.microsoft.com/office/drawing/2014/main" id="{BFE168B1-0334-DDE7-DA13-FA8ACE407389}"/>
              </a:ext>
            </a:extLst>
          </p:cNvPr>
          <p:cNvSpPr/>
          <p:nvPr userDrawn="1"/>
        </p:nvSpPr>
        <p:spPr>
          <a:xfrm>
            <a:off x="10488133" y="6405271"/>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cxnSp>
        <p:nvCxnSpPr>
          <p:cNvPr id="12" name="Straight Connector 11">
            <a:extLst>
              <a:ext uri="{FF2B5EF4-FFF2-40B4-BE49-F238E27FC236}">
                <a16:creationId xmlns:a16="http://schemas.microsoft.com/office/drawing/2014/main" id="{8C96350A-3E1D-99FB-9573-2CB204ECA09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Tree>
    <p:extLst>
      <p:ext uri="{BB962C8B-B14F-4D97-AF65-F5344CB8AC3E}">
        <p14:creationId xmlns:p14="http://schemas.microsoft.com/office/powerpoint/2010/main" val="3037739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DD6E-4BF1-3448-99E2-9ACBFF201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1D883-6D84-9E4A-890E-C8BBBED742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8A4DB-5F0E-6842-888A-4AC3E1419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C2AC2C-C2C6-A649-B389-F39F96B899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5A84B2-FC30-8A41-8C6E-B30F07845C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F27F0B6-8AF3-2B49-9AD4-F8A4B2F73B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097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0F86-85E8-BD41-B1D1-7333676D2C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8F0CB-64FD-8C44-8E69-7DD106C82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2F67A6-2F1A-6948-B79A-72DEDA6345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0611EB-8F31-FD48-8159-9B4D721FF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0E954A-7514-3440-A717-87BFD6042E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CBA8D-3147-4E42-BE30-A437612C1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FE05715-9952-074A-AFEB-6EC812BCE6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AF75F54-FB81-4C4B-952A-9E1935268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63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8749F9-A5B8-4649-9597-B7E8BCEFD771}"/>
              </a:ext>
            </a:extLst>
          </p:cNvPr>
          <p:cNvSpPr>
            <a:spLocks noGrp="1"/>
          </p:cNvSpPr>
          <p:nvPr>
            <p:ph type="pic" sz="quarter" idx="13"/>
          </p:nvPr>
        </p:nvSpPr>
        <p:spPr>
          <a:xfrm>
            <a:off x="550863" y="1390650"/>
            <a:ext cx="5153025" cy="4525963"/>
          </a:xfrm>
          <a:prstGeom prst="snip2DiagRect">
            <a:avLst>
              <a:gd name="adj1" fmla="val 0"/>
              <a:gd name="adj2" fmla="val 38653"/>
            </a:avLst>
          </a:prstGeom>
        </p:spPr>
        <p:txBody>
          <a:bodyPr>
            <a:normAutofit/>
          </a:bodyPr>
          <a:lstStyle>
            <a:lvl1pP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6" name="Oval 5">
            <a:extLst>
              <a:ext uri="{FF2B5EF4-FFF2-40B4-BE49-F238E27FC236}">
                <a16:creationId xmlns:a16="http://schemas.microsoft.com/office/drawing/2014/main" id="{5EBB8C2E-0EFF-D94F-B25F-A4E7CD1179F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A6630E-5BAF-C640-88CA-CB0D3FC708B6}"/>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cxnSp>
        <p:nvCxnSpPr>
          <p:cNvPr id="23" name="Straight Connector 22">
            <a:extLst>
              <a:ext uri="{FF2B5EF4-FFF2-40B4-BE49-F238E27FC236}">
                <a16:creationId xmlns:a16="http://schemas.microsoft.com/office/drawing/2014/main" id="{2CA8B011-0779-5C4C-9999-1756A863A77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6551BFD-F06C-7F4F-ADBD-CC8078E94F24}"/>
              </a:ext>
            </a:extLst>
          </p:cNvPr>
          <p:cNvGrpSpPr/>
          <p:nvPr userDrawn="1"/>
        </p:nvGrpSpPr>
        <p:grpSpPr>
          <a:xfrm>
            <a:off x="3051553" y="804244"/>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428283"/>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25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B Nazanin" panose="00000400000000000000" pitchFamily="2" charset="-78"/>
              </a:rPr>
              <a:t> </a:t>
            </a:r>
            <a:endParaRPr kumimoji="0" lang="en-US" sz="18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B Nazanin" panose="00000400000000000000" pitchFamily="2" charset="-78"/>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Tree>
    <p:extLst>
      <p:ext uri="{BB962C8B-B14F-4D97-AF65-F5344CB8AC3E}">
        <p14:creationId xmlns:p14="http://schemas.microsoft.com/office/powerpoint/2010/main" val="907944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551BFD-F06C-7F4F-ADBD-CC8078E94F24}"/>
              </a:ext>
            </a:extLst>
          </p:cNvPr>
          <p:cNvGrpSpPr/>
          <p:nvPr userDrawn="1"/>
        </p:nvGrpSpPr>
        <p:grpSpPr>
          <a:xfrm>
            <a:off x="3587138" y="638335"/>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Oval 2">
            <a:extLst>
              <a:ext uri="{FF2B5EF4-FFF2-40B4-BE49-F238E27FC236}">
                <a16:creationId xmlns:a16="http://schemas.microsoft.com/office/drawing/2014/main" id="{9BD57955-6B6E-49D1-3D23-89500EF4F52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B28B0BDD-BA10-E3B4-53CB-1CB368C31B79}"/>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4BF3E4F6-BAC5-E3BA-75D6-53FC676B3C9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7"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spTree>
    <p:extLst>
      <p:ext uri="{BB962C8B-B14F-4D97-AF65-F5344CB8AC3E}">
        <p14:creationId xmlns:p14="http://schemas.microsoft.com/office/powerpoint/2010/main" val="269892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4" y="456135"/>
            <a:ext cx="10736447" cy="993400"/>
          </a:xfrm>
          <a:prstGeom prst="rect">
            <a:avLst/>
          </a:prstGeom>
        </p:spPr>
        <p:txBody>
          <a:bodyPr lIns="0" tIns="0" rIns="0" bIns="0" anchor="t">
            <a:normAutofit/>
          </a:bodyPr>
          <a:lstStyle>
            <a:lvl1pPr marL="0" indent="0" algn="l">
              <a:lnSpc>
                <a:spcPts val="2572"/>
              </a:lnSpc>
              <a:spcBef>
                <a:spcPts val="0"/>
              </a:spcBef>
              <a:buNone/>
              <a:defRPr sz="2399" baseline="0">
                <a:solidFill>
                  <a:schemeClr val="tx1"/>
                </a:solidFill>
                <a:latin typeface="Microsoft YaHei" panose="020B0503020204020204" pitchFamily="34" charset="-122"/>
                <a:ea typeface="Microsoft YaHei" panose="020B0503020204020204" pitchFamily="34" charset="-122"/>
              </a:defRPr>
            </a:lvl1pPr>
            <a:lvl2pPr marL="445236" indent="0" algn="ctr">
              <a:buNone/>
              <a:defRPr sz="1948"/>
            </a:lvl2pPr>
            <a:lvl3pPr marL="890470" indent="0" algn="ctr">
              <a:buNone/>
              <a:defRPr sz="1753"/>
            </a:lvl3pPr>
            <a:lvl4pPr marL="1335707" indent="0" algn="ctr">
              <a:buNone/>
              <a:defRPr sz="1559"/>
            </a:lvl4pPr>
            <a:lvl5pPr marL="1780942" indent="0" algn="ctr">
              <a:buNone/>
              <a:defRPr sz="1559"/>
            </a:lvl5pPr>
            <a:lvl6pPr marL="2226176" indent="0" algn="ctr">
              <a:buNone/>
              <a:defRPr sz="1559"/>
            </a:lvl6pPr>
            <a:lvl7pPr marL="2671412" indent="0" algn="ctr">
              <a:buNone/>
              <a:defRPr sz="1559"/>
            </a:lvl7pPr>
            <a:lvl8pPr marL="3116648" indent="0" algn="ctr">
              <a:buNone/>
              <a:defRPr sz="1559"/>
            </a:lvl8pPr>
            <a:lvl9pPr marL="3561882" indent="0" algn="ctr">
              <a:buNone/>
              <a:defRPr sz="155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740" y="1512881"/>
            <a:ext cx="10729365" cy="4690459"/>
          </a:xfrm>
          <a:prstGeom prst="rect">
            <a:avLst/>
          </a:prstGeom>
        </p:spPr>
        <p:txBody>
          <a:bodyPr lIns="0" tIns="0" rIns="0" bIns="0"/>
          <a:lstStyle>
            <a:lvl1pPr marL="134484" marR="0" indent="-126153" algn="l" defTabSz="890470"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905681" algn="ctr"/>
              </a:tabLst>
              <a:defRPr sz="134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246665" marR="0" indent="-126153" algn="l" defTabSz="890470" rtl="0" eaLnBrk="1" fontAlgn="auto" latinLnBrk="0" hangingPunct="1">
              <a:lnSpc>
                <a:spcPct val="100000"/>
              </a:lnSpc>
              <a:spcBef>
                <a:spcPts val="0"/>
              </a:spcBef>
              <a:spcAft>
                <a:spcPts val="450"/>
              </a:spcAft>
              <a:buClr>
                <a:schemeClr val="tx1"/>
              </a:buClr>
              <a:buSzTx/>
              <a:buFont typeface=".AppleSystemUIFont"/>
              <a:buChar char="&gt;"/>
              <a:tabLst>
                <a:tab pos="905681" algn="ctr"/>
              </a:tabLst>
              <a:defRPr sz="1199" baseline="0">
                <a:latin typeface="Microsoft YaHei" panose="020B0503020204020204" pitchFamily="34" charset="-122"/>
                <a:ea typeface="Microsoft YaHei" panose="020B0503020204020204" pitchFamily="34" charset="-122"/>
              </a:defRPr>
            </a:lvl2pPr>
            <a:lvl3pPr marL="823582" marR="0" indent="-126153" algn="l" defTabSz="890470" rtl="0" eaLnBrk="1" fontAlgn="auto" latinLnBrk="0" hangingPunct="1">
              <a:lnSpc>
                <a:spcPct val="100000"/>
              </a:lnSpc>
              <a:spcBef>
                <a:spcPts val="0"/>
              </a:spcBef>
              <a:spcAft>
                <a:spcPts val="450"/>
              </a:spcAft>
              <a:buClr>
                <a:schemeClr val="tx1"/>
              </a:buClr>
              <a:buSzTx/>
              <a:buFont typeface=".AppleSystemUIFont"/>
              <a:buChar char="-"/>
              <a:tabLst>
                <a:tab pos="905681" algn="ctr"/>
              </a:tabLst>
              <a:defRPr sz="974" baseline="0">
                <a:latin typeface="Microsoft YaHei" panose="020B0503020204020204" pitchFamily="34" charset="-122"/>
                <a:ea typeface="Microsoft YaHei" panose="020B0503020204020204" pitchFamily="34" charset="-122"/>
              </a:defRPr>
            </a:lvl3pPr>
            <a:lvl4pPr marL="394220" indent="-128315">
              <a:buFont typeface="Arial" panose="020B0604020202020204" pitchFamily="34" charset="0"/>
              <a:buChar char="•"/>
              <a:tabLst>
                <a:tab pos="905930" algn="ctr"/>
              </a:tabLst>
              <a:defRPr sz="974" baseline="0"/>
            </a:lvl4pPr>
            <a:lvl5pPr marL="394220" indent="-128315">
              <a:buFont typeface="Arial" panose="020B0604020202020204" pitchFamily="34" charset="0"/>
              <a:buChar char="•"/>
              <a:tabLst>
                <a:tab pos="905930" algn="ctr"/>
              </a:tabLst>
              <a:defRPr sz="974" baseline="0"/>
            </a:lvl5pPr>
          </a:lstStyle>
          <a:p>
            <a:pPr lvl="0"/>
            <a:r>
              <a:rPr lang="zh-CN" altLang="en-US" dirty="0"/>
              <a:t>单击此处添加文本</a:t>
            </a:r>
            <a:endParaRPr lang="en-US" dirty="0"/>
          </a:p>
          <a:p>
            <a:pPr marL="246665" marR="0" lvl="1"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r>
              <a:rPr lang="zh-CN" altLang="en-US" dirty="0"/>
              <a:t>单击此处添加文本</a:t>
            </a:r>
            <a:endParaRPr lang="en-US" dirty="0"/>
          </a:p>
          <a:p>
            <a:pPr marL="823582" marR="0" lvl="2"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r>
              <a:rPr lang="zh-CN" altLang="en-US" dirty="0"/>
              <a:t>单击此处添加文本</a:t>
            </a:r>
            <a:endParaRPr lang="en-US" dirty="0"/>
          </a:p>
          <a:p>
            <a:pPr marL="823582" marR="0" lvl="2" indent="-126153" algn="l" defTabSz="890470" rtl="0" eaLnBrk="1" fontAlgn="auto" latinLnBrk="0" hangingPunct="1">
              <a:lnSpc>
                <a:spcPct val="100000"/>
              </a:lnSpc>
              <a:spcBef>
                <a:spcPts val="0"/>
              </a:spcBef>
              <a:spcAft>
                <a:spcPts val="450"/>
              </a:spcAft>
              <a:buClr>
                <a:schemeClr val="tx1"/>
              </a:buClr>
              <a:buSzTx/>
              <a:buFont typeface="Arial" panose="020B0604020202020204" pitchFamily="34" charset="0"/>
              <a:buChar char="•"/>
              <a:tabLst>
                <a:tab pos="905681" algn="ctr"/>
              </a:tabLst>
              <a:defRPr/>
            </a:pPr>
            <a:endParaRPr lang="en-US" altLang="zh-CN" dirty="0"/>
          </a:p>
        </p:txBody>
      </p:sp>
    </p:spTree>
    <p:extLst>
      <p:ext uri="{BB962C8B-B14F-4D97-AF65-F5344CB8AC3E}">
        <p14:creationId xmlns:p14="http://schemas.microsoft.com/office/powerpoint/2010/main" val="374469767"/>
      </p:ext>
    </p:extLst>
  </p:cSld>
  <p:clrMapOvr>
    <a:masterClrMapping/>
  </p:clrMapOvr>
  <p:extLst>
    <p:ext uri="{DCECCB84-F9BA-43D5-87BE-67443E8EF086}">
      <p15:sldGuideLst xmlns:p15="http://schemas.microsoft.com/office/powerpoint/2012/main">
        <p15:guide id="1" pos="384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E2E4D5E1-C5CF-674B-A013-D02332FFD12E}"/>
              </a:ext>
            </a:extLst>
          </p:cNvPr>
          <p:cNvSpPr>
            <a:spLocks noGrp="1"/>
          </p:cNvSpPr>
          <p:nvPr>
            <p:ph type="pic" sz="quarter" idx="13"/>
          </p:nvPr>
        </p:nvSpPr>
        <p:spPr>
          <a:xfrm>
            <a:off x="549320"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0" name="Picture Placeholder 3">
            <a:extLst>
              <a:ext uri="{FF2B5EF4-FFF2-40B4-BE49-F238E27FC236}">
                <a16:creationId xmlns:a16="http://schemas.microsoft.com/office/drawing/2014/main" id="{401F51C3-6515-DD4C-881E-EC8997140BA8}"/>
              </a:ext>
            </a:extLst>
          </p:cNvPr>
          <p:cNvSpPr>
            <a:spLocks noGrp="1"/>
          </p:cNvSpPr>
          <p:nvPr>
            <p:ph type="pic" sz="quarter" idx="14"/>
          </p:nvPr>
        </p:nvSpPr>
        <p:spPr>
          <a:xfrm>
            <a:off x="3467531"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1" name="Picture Placeholder 3">
            <a:extLst>
              <a:ext uri="{FF2B5EF4-FFF2-40B4-BE49-F238E27FC236}">
                <a16:creationId xmlns:a16="http://schemas.microsoft.com/office/drawing/2014/main" id="{93B755BF-A35C-A64A-9308-6F4F0B387F04}"/>
              </a:ext>
            </a:extLst>
          </p:cNvPr>
          <p:cNvSpPr>
            <a:spLocks noGrp="1"/>
          </p:cNvSpPr>
          <p:nvPr>
            <p:ph type="pic" sz="quarter" idx="15"/>
          </p:nvPr>
        </p:nvSpPr>
        <p:spPr>
          <a:xfrm>
            <a:off x="6388962"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2" name="Picture Placeholder 3">
            <a:extLst>
              <a:ext uri="{FF2B5EF4-FFF2-40B4-BE49-F238E27FC236}">
                <a16:creationId xmlns:a16="http://schemas.microsoft.com/office/drawing/2014/main" id="{20158B37-D6D4-6B46-8034-3D2385734160}"/>
              </a:ext>
            </a:extLst>
          </p:cNvPr>
          <p:cNvSpPr>
            <a:spLocks noGrp="1"/>
          </p:cNvSpPr>
          <p:nvPr>
            <p:ph type="pic" sz="quarter" idx="16"/>
          </p:nvPr>
        </p:nvSpPr>
        <p:spPr>
          <a:xfrm>
            <a:off x="9310393"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D3154A71-25A5-AAB1-45F7-4898DCB3B70C}"/>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58AF098-BFF2-8042-8637-3D5AC8596C9E}"/>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9E33D9BD-FB69-341B-9864-241C449E2656}"/>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83F408F4-02FD-20C1-14F8-4D677C5A7C45}"/>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AEC401A8-1113-6B92-91A9-69719CA77B1E}"/>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0CFDED61-C957-B848-D5E5-66EE61EDEF2C}"/>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278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Individua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B3A9A5-1C2B-5F48-97DD-F1A02F4CEA06}"/>
              </a:ext>
            </a:extLst>
          </p:cNvPr>
          <p:cNvSpPr>
            <a:spLocks noGrp="1"/>
          </p:cNvSpPr>
          <p:nvPr>
            <p:ph type="pic" sz="quarter" idx="13"/>
          </p:nvPr>
        </p:nvSpPr>
        <p:spPr>
          <a:xfrm>
            <a:off x="605867" y="1426479"/>
            <a:ext cx="4463146" cy="4463146"/>
          </a:xfrm>
          <a:prstGeom prst="ellipse">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3" name="Oval 2">
            <a:extLst>
              <a:ext uri="{FF2B5EF4-FFF2-40B4-BE49-F238E27FC236}">
                <a16:creationId xmlns:a16="http://schemas.microsoft.com/office/drawing/2014/main" id="{347FDA13-3AC6-69C0-45A5-7180FF130C8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F67B8F7A-46B2-080F-D0A8-49B5F5D0D404}"/>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71551892-B45F-2CB1-5CE8-B5B862D3ACB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8"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spTree>
    <p:extLst>
      <p:ext uri="{BB962C8B-B14F-4D97-AF65-F5344CB8AC3E}">
        <p14:creationId xmlns:p14="http://schemas.microsoft.com/office/powerpoint/2010/main" val="2509863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B3A9A5-1C2B-5F48-97DD-F1A02F4CEA06}"/>
              </a:ext>
            </a:extLst>
          </p:cNvPr>
          <p:cNvSpPr>
            <a:spLocks noGrp="1"/>
          </p:cNvSpPr>
          <p:nvPr>
            <p:ph type="pic" sz="quarter" idx="13"/>
          </p:nvPr>
        </p:nvSpPr>
        <p:spPr>
          <a:xfrm>
            <a:off x="1996236" y="2931804"/>
            <a:ext cx="1755648" cy="1755648"/>
          </a:xfrm>
          <a:prstGeom prst="ellipse">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3" name="Oval 2">
            <a:extLst>
              <a:ext uri="{FF2B5EF4-FFF2-40B4-BE49-F238E27FC236}">
                <a16:creationId xmlns:a16="http://schemas.microsoft.com/office/drawing/2014/main" id="{617D395E-BF77-AE90-9140-C9AB49D7B3E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86612554-A9BE-753B-1A20-01D379775B76}"/>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E31E5C59-D0DB-5A47-2A42-08887A56F7A1}"/>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C24842A5-168B-43D8-F428-030C8E2414C5}"/>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E5384CC0-B75B-6D08-151F-8D03A9AF06BE}"/>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9B33D23E-BEFD-F49B-4EB9-F2ECB7165CD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27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ision and Vi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4213F38D-B843-894C-A210-AB9978CC9E1A}"/>
              </a:ext>
            </a:extLst>
          </p:cNvPr>
          <p:cNvSpPr>
            <a:spLocks noGrp="1"/>
          </p:cNvSpPr>
          <p:nvPr>
            <p:ph type="pic" sz="quarter" idx="13"/>
          </p:nvPr>
        </p:nvSpPr>
        <p:spPr>
          <a:xfrm>
            <a:off x="600075" y="1338263"/>
            <a:ext cx="5062538" cy="2236787"/>
          </a:xfrm>
          <a:prstGeom prst="roundRect">
            <a:avLst>
              <a:gd name="adj" fmla="val 6557"/>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1" name="Picture Placeholder 3">
            <a:extLst>
              <a:ext uri="{FF2B5EF4-FFF2-40B4-BE49-F238E27FC236}">
                <a16:creationId xmlns:a16="http://schemas.microsoft.com/office/drawing/2014/main" id="{B2CADB96-1611-F141-BC66-F60A7A541FAF}"/>
              </a:ext>
            </a:extLst>
          </p:cNvPr>
          <p:cNvSpPr>
            <a:spLocks noGrp="1"/>
          </p:cNvSpPr>
          <p:nvPr>
            <p:ph type="pic" sz="quarter" idx="14"/>
          </p:nvPr>
        </p:nvSpPr>
        <p:spPr>
          <a:xfrm>
            <a:off x="6612683" y="1338263"/>
            <a:ext cx="5062538" cy="2236787"/>
          </a:xfrm>
          <a:prstGeom prst="roundRect">
            <a:avLst>
              <a:gd name="adj" fmla="val 7876"/>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BE7501F6-75F8-EB7B-CF4C-77556315220C}"/>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70665C0C-C13E-81DB-A1A4-571AF7F94F45}"/>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71A5A944-87BC-1B23-9663-C22A3F6EEB45}"/>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A4AE7358-0C39-99F7-C929-6F27D6450C52}"/>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A2C10BED-6A2E-5DB9-F8EB-B2C83BCADEDD}"/>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4294D357-F1A7-C18C-BB23-AFDC7470E818}"/>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454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4213F38D-B843-894C-A210-AB9978CC9E1A}"/>
              </a:ext>
            </a:extLst>
          </p:cNvPr>
          <p:cNvSpPr>
            <a:spLocks noGrp="1"/>
          </p:cNvSpPr>
          <p:nvPr>
            <p:ph type="pic" sz="quarter" idx="13"/>
          </p:nvPr>
        </p:nvSpPr>
        <p:spPr>
          <a:xfrm>
            <a:off x="600075"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6" name="Picture Placeholder 3">
            <a:extLst>
              <a:ext uri="{FF2B5EF4-FFF2-40B4-BE49-F238E27FC236}">
                <a16:creationId xmlns:a16="http://schemas.microsoft.com/office/drawing/2014/main" id="{62498374-8C88-3748-8F54-BD0D00DF05AB}"/>
              </a:ext>
            </a:extLst>
          </p:cNvPr>
          <p:cNvSpPr>
            <a:spLocks noGrp="1"/>
          </p:cNvSpPr>
          <p:nvPr>
            <p:ph type="pic" sz="quarter" idx="14"/>
          </p:nvPr>
        </p:nvSpPr>
        <p:spPr>
          <a:xfrm>
            <a:off x="3515659"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7" name="Picture Placeholder 3">
            <a:extLst>
              <a:ext uri="{FF2B5EF4-FFF2-40B4-BE49-F238E27FC236}">
                <a16:creationId xmlns:a16="http://schemas.microsoft.com/office/drawing/2014/main" id="{74227CE3-9247-4346-B075-44239131F1EE}"/>
              </a:ext>
            </a:extLst>
          </p:cNvPr>
          <p:cNvSpPr>
            <a:spLocks noGrp="1"/>
          </p:cNvSpPr>
          <p:nvPr>
            <p:ph type="pic" sz="quarter" idx="15"/>
          </p:nvPr>
        </p:nvSpPr>
        <p:spPr>
          <a:xfrm>
            <a:off x="6431015"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8" name="Picture Placeholder 3">
            <a:extLst>
              <a:ext uri="{FF2B5EF4-FFF2-40B4-BE49-F238E27FC236}">
                <a16:creationId xmlns:a16="http://schemas.microsoft.com/office/drawing/2014/main" id="{80924EFC-1647-8B44-B5E5-017A002C071F}"/>
              </a:ext>
            </a:extLst>
          </p:cNvPr>
          <p:cNvSpPr>
            <a:spLocks noGrp="1"/>
          </p:cNvSpPr>
          <p:nvPr>
            <p:ph type="pic" sz="quarter" idx="16"/>
          </p:nvPr>
        </p:nvSpPr>
        <p:spPr>
          <a:xfrm>
            <a:off x="9346599"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8B9BF044-19D7-3548-9B53-7506386AA93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A2972C80-F380-92BE-F3D3-F0617A0E5475}"/>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37DE4582-4963-3705-46C8-DA2502F5187E}"/>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85F9BFA7-5D6F-4BD1-5362-3F932319FADD}"/>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FBC67105-F846-174C-6BD2-5F4003057BDF}"/>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A1F5146F-DB08-6E20-33BE-95929F8FF4F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835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71B4E-0CE4-E745-847B-9C4F53AB4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57EDB68-0986-A544-971E-E52A5AD330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01BDCA8-A05F-044E-8DD0-C0362FA608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60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2849-B92B-AC40-8A12-22A0E9033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B69490-3639-594B-AB68-E409446B0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C0A852-62A8-864A-8299-91A03E78C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2C0AEE-5EB0-1B4B-ACC0-9AB21057D1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BA56DB2-07E2-104D-8199-454011C5A3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9E35EA-2EC9-AC4B-8043-A1AA4E63FC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63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177E-4664-BE4E-BBD0-972A8342F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88DBA4-8A5D-EF4B-BE7E-610C30D13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09A3F-5526-F74F-875C-9400F40A8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FD93DD-6706-F544-AAF7-1803C9FB9E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BF38CB-3B23-ED49-9700-BAD58DA511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B94393D-DBEB-CA44-BAFA-0E2EA3C9E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39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3B76-0940-FB4B-A217-90C5EED45F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56600-8AB7-0C48-86EC-EAFE094A92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CE19-CEBF-9149-8DBD-B1FD80351F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29E291-74F5-7546-A730-6035067594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10CDCC7-C688-4E49-BCA4-6A3FC8CA3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587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FE9C4-76C1-C14A-B804-2B60BE1D2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E318D-EEDD-6E47-AD19-40641E5E8A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34C08-EEDC-B244-BDBC-D6D9AE2C03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BA16C-E024-1B48-B2DE-E60C933310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D3F6E7-7FC6-834F-AB90-66481434A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32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7"/>
            <a:ext cx="2133600" cy="365125"/>
          </a:xfrm>
          <a:prstGeom prst="rect">
            <a:avLst/>
          </a:prstGeom>
        </p:spPr>
        <p:txBody>
          <a:bodyPr/>
          <a:lstStyle/>
          <a:p>
            <a:pPr defTabSz="685567"/>
            <a:fld id="{530820CF-B880-4189-942D-D702A7CBA730}" type="datetimeFigureOut">
              <a:rPr lang="zh-CN" altLang="en-US" smtClean="0">
                <a:solidFill>
                  <a:prstClr val="black">
                    <a:tint val="75000"/>
                  </a:prstClr>
                </a:solidFill>
              </a:rPr>
              <a:pPr defTabSz="685567"/>
              <a:t>2025/2/8</a:t>
            </a:fld>
            <a:endParaRPr lang="zh-CN" altLang="en-US">
              <a:solidFill>
                <a:prstClr val="black">
                  <a:tint val="75000"/>
                </a:prstClr>
              </a:solidFill>
            </a:endParaRPr>
          </a:p>
        </p:txBody>
      </p:sp>
      <p:sp>
        <p:nvSpPr>
          <p:cNvPr id="3" name="页脚占位符 2"/>
          <p:cNvSpPr>
            <a:spLocks noGrp="1"/>
          </p:cNvSpPr>
          <p:nvPr>
            <p:ph type="ftr" sz="quarter" idx="11"/>
          </p:nvPr>
        </p:nvSpPr>
        <p:spPr>
          <a:xfrm>
            <a:off x="3124201" y="6356357"/>
            <a:ext cx="2895600" cy="365125"/>
          </a:xfrm>
          <a:prstGeom prst="rect">
            <a:avLst/>
          </a:prstGeom>
        </p:spPr>
        <p:txBody>
          <a:bodyPr/>
          <a:lstStyle/>
          <a:p>
            <a:pPr defTabSz="685567"/>
            <a:endParaRPr lang="zh-CN" altLang="en-US">
              <a:solidFill>
                <a:prstClr val="black">
                  <a:tint val="75000"/>
                </a:prstClr>
              </a:solidFill>
            </a:endParaRPr>
          </a:p>
        </p:txBody>
      </p:sp>
      <p:sp>
        <p:nvSpPr>
          <p:cNvPr id="4" name="灯片编号占位符 3"/>
          <p:cNvSpPr>
            <a:spLocks noGrp="1"/>
          </p:cNvSpPr>
          <p:nvPr>
            <p:ph type="sldNum" sz="quarter" idx="12"/>
          </p:nvPr>
        </p:nvSpPr>
        <p:spPr>
          <a:xfrm>
            <a:off x="6553200" y="6356357"/>
            <a:ext cx="2133600" cy="365125"/>
          </a:xfrm>
          <a:prstGeom prst="rect">
            <a:avLst/>
          </a:prstGeom>
        </p:spPr>
        <p:txBody>
          <a:bodyPr/>
          <a:lstStyle/>
          <a:p>
            <a:pPr defTabSz="685567"/>
            <a:fld id="{0C913308-F349-4B6D-A68A-DD1791B4A57B}" type="slidenum">
              <a:rPr lang="zh-CN" altLang="en-US" smtClean="0">
                <a:solidFill>
                  <a:prstClr val="black">
                    <a:tint val="75000"/>
                  </a:prstClr>
                </a:solidFill>
              </a:rPr>
              <a:pPr defTabSz="685567"/>
              <a:t>‹#›</a:t>
            </a:fld>
            <a:endParaRPr lang="zh-CN" altLang="en-US">
              <a:solidFill>
                <a:prstClr val="black">
                  <a:tint val="75000"/>
                </a:prstClr>
              </a:solidFill>
            </a:endParaRPr>
          </a:p>
        </p:txBody>
      </p:sp>
    </p:spTree>
    <p:extLst>
      <p:ext uri="{BB962C8B-B14F-4D97-AF65-F5344CB8AC3E}">
        <p14:creationId xmlns:p14="http://schemas.microsoft.com/office/powerpoint/2010/main" val="1472669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0A09249B-F6B0-D0D9-DC54-167890BE4CFF}"/>
              </a:ext>
            </a:extLst>
          </p:cNvPr>
          <p:cNvSpPr>
            <a:spLocks noGrp="1"/>
          </p:cNvSpPr>
          <p:nvPr>
            <p:ph sz="quarter" idx="14"/>
          </p:nvPr>
        </p:nvSpPr>
        <p:spPr>
          <a:xfrm>
            <a:off x="622300" y="2905246"/>
            <a:ext cx="5184775" cy="2826241"/>
          </a:xfrm>
        </p:spPr>
        <p:txBody>
          <a:bodyPr>
            <a:normAutofit/>
          </a:bodyPr>
          <a:lstStyle>
            <a:lvl1pPr marL="0" indent="0">
              <a:buFontTx/>
              <a:buNone/>
              <a:defRPr sz="2400"/>
            </a:lvl1pPr>
            <a:lvl2pPr marL="609494" indent="0">
              <a:buFontTx/>
              <a:buNone/>
              <a:defRPr sz="2400"/>
            </a:lvl2pPr>
            <a:lvl3pPr marL="1218986" indent="0">
              <a:buFontTx/>
              <a:buNone/>
              <a:defRPr sz="2400"/>
            </a:lvl3pPr>
            <a:lvl4pPr marL="1828480" indent="0">
              <a:buFontTx/>
              <a:buNone/>
              <a:defRPr sz="2400"/>
            </a:lvl4pPr>
            <a:lvl5pPr marL="2437973" indent="0">
              <a:buFontTx/>
              <a:buNone/>
              <a:defRPr sz="2400"/>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E7F1B9F7-AEE3-E146-5DDE-6C59E4436CFE}"/>
              </a:ext>
            </a:extLst>
          </p:cNvPr>
          <p:cNvSpPr>
            <a:spLocks noGrp="1"/>
          </p:cNvSpPr>
          <p:nvPr>
            <p:ph sz="quarter" idx="15"/>
          </p:nvPr>
        </p:nvSpPr>
        <p:spPr>
          <a:xfrm>
            <a:off x="6395571" y="2905246"/>
            <a:ext cx="5184775" cy="2826241"/>
          </a:xfrm>
        </p:spPr>
        <p:txBody>
          <a:bodyPr>
            <a:normAutofit/>
          </a:bodyPr>
          <a:lstStyle>
            <a:lvl1pPr marL="0" indent="0">
              <a:buFontTx/>
              <a:buNone/>
              <a:defRPr sz="2400"/>
            </a:lvl1pPr>
            <a:lvl2pPr marL="609494" indent="0">
              <a:buFontTx/>
              <a:buNone/>
              <a:defRPr sz="2400"/>
            </a:lvl2pPr>
            <a:lvl3pPr marL="1218986" indent="0">
              <a:buFontTx/>
              <a:buNone/>
              <a:defRPr sz="2400"/>
            </a:lvl3pPr>
            <a:lvl4pPr marL="1828480" indent="0">
              <a:buFontTx/>
              <a:buNone/>
              <a:defRPr sz="2400"/>
            </a:lvl4pPr>
            <a:lvl5pPr marL="2437973" indent="0">
              <a:buFontTx/>
              <a:buNone/>
              <a:defRPr sz="2400"/>
            </a:lvl5pPr>
          </a:lstStyle>
          <a:p>
            <a:pPr lvl="0"/>
            <a:r>
              <a:rPr lang="en-US" dirty="0"/>
              <a:t>Click to edit Master text styles</a:t>
            </a:r>
          </a:p>
        </p:txBody>
      </p:sp>
      <p:sp>
        <p:nvSpPr>
          <p:cNvPr id="11" name="Content Placeholder 12">
            <a:extLst>
              <a:ext uri="{FF2B5EF4-FFF2-40B4-BE49-F238E27FC236}">
                <a16:creationId xmlns:a16="http://schemas.microsoft.com/office/drawing/2014/main" id="{04C781A5-F07F-6172-9516-49F87725F6A5}"/>
              </a:ext>
            </a:extLst>
          </p:cNvPr>
          <p:cNvSpPr>
            <a:spLocks noGrp="1"/>
          </p:cNvSpPr>
          <p:nvPr>
            <p:ph sz="quarter" idx="16"/>
          </p:nvPr>
        </p:nvSpPr>
        <p:spPr>
          <a:xfrm>
            <a:off x="609601" y="1699331"/>
            <a:ext cx="10974854" cy="1007790"/>
          </a:xfrm>
        </p:spPr>
        <p:txBody>
          <a:bodyPr>
            <a:normAutofit/>
          </a:bodyPr>
          <a:lstStyle>
            <a:lvl1pPr marL="0" indent="0">
              <a:buFontTx/>
              <a:buNone/>
              <a:defRPr sz="2800"/>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dirty="0"/>
              <a:t>Click to edit Master text styles</a:t>
            </a:r>
          </a:p>
        </p:txBody>
      </p:sp>
      <p:sp>
        <p:nvSpPr>
          <p:cNvPr id="12" name="Oval 11">
            <a:extLst>
              <a:ext uri="{FF2B5EF4-FFF2-40B4-BE49-F238E27FC236}">
                <a16:creationId xmlns:a16="http://schemas.microsoft.com/office/drawing/2014/main" id="{2EF629DB-2CC8-00C7-5E38-99AECDAB3A3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lide Number Placeholder 4">
            <a:extLst>
              <a:ext uri="{FF2B5EF4-FFF2-40B4-BE49-F238E27FC236}">
                <a16:creationId xmlns:a16="http://schemas.microsoft.com/office/drawing/2014/main" id="{A7F51E5F-39E9-6AC0-685D-A0D31A5098CD}"/>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POWERPOINT TEMPLATE">
            <a:extLst>
              <a:ext uri="{FF2B5EF4-FFF2-40B4-BE49-F238E27FC236}">
                <a16:creationId xmlns:a16="http://schemas.microsoft.com/office/drawing/2014/main" id="{74D55613-5F3F-2985-8768-A30E4D0C1E38}"/>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5" name="POWERPOINT TEMPLATE">
            <a:extLst>
              <a:ext uri="{FF2B5EF4-FFF2-40B4-BE49-F238E27FC236}">
                <a16:creationId xmlns:a16="http://schemas.microsoft.com/office/drawing/2014/main" id="{1FBB7E21-B23A-0D57-E7AC-3619EE164586}"/>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6" name="POWERPOINT TEMPLATE">
            <a:extLst>
              <a:ext uri="{FF2B5EF4-FFF2-40B4-BE49-F238E27FC236}">
                <a16:creationId xmlns:a16="http://schemas.microsoft.com/office/drawing/2014/main" id="{B9DE1D22-451B-6977-FEB2-0AB67357B9C8}"/>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7" name="Straight Connector 16">
            <a:extLst>
              <a:ext uri="{FF2B5EF4-FFF2-40B4-BE49-F238E27FC236}">
                <a16:creationId xmlns:a16="http://schemas.microsoft.com/office/drawing/2014/main" id="{2FAC6DD9-FFB7-6BFF-05F7-24F4BE1C8540}"/>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7677D1-D7F1-7015-D05B-13AC6F374789}"/>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19" name="Group 18">
            <a:extLst>
              <a:ext uri="{FF2B5EF4-FFF2-40B4-BE49-F238E27FC236}">
                <a16:creationId xmlns:a16="http://schemas.microsoft.com/office/drawing/2014/main" id="{F9924434-4562-EA53-7DDD-053665DF03EF}"/>
              </a:ext>
            </a:extLst>
          </p:cNvPr>
          <p:cNvGrpSpPr/>
          <p:nvPr userDrawn="1"/>
        </p:nvGrpSpPr>
        <p:grpSpPr>
          <a:xfrm>
            <a:off x="575322" y="967096"/>
            <a:ext cx="813802" cy="100882"/>
            <a:chOff x="609005" y="1151919"/>
            <a:chExt cx="813802" cy="100882"/>
          </a:xfrm>
        </p:grpSpPr>
        <p:sp>
          <p:nvSpPr>
            <p:cNvPr id="20" name="Oval 19">
              <a:extLst>
                <a:ext uri="{FF2B5EF4-FFF2-40B4-BE49-F238E27FC236}">
                  <a16:creationId xmlns:a16="http://schemas.microsoft.com/office/drawing/2014/main" id="{AFD6839E-D74E-1B80-58C1-4CA2AA92D26E}"/>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F49441-D80D-9496-55C8-C7CB1E6CC968}"/>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3EA983E-43A9-2CE8-01A9-2FA8CFE59C62}"/>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B8CB9A-D7FA-858A-8CCE-0C1581919809}"/>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664DEBD-FA2F-4A77-B220-51A46D7CEF87}"/>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itle 1">
            <a:extLst>
              <a:ext uri="{FF2B5EF4-FFF2-40B4-BE49-F238E27FC236}">
                <a16:creationId xmlns:a16="http://schemas.microsoft.com/office/drawing/2014/main" id="{0F5024C3-FD8D-70F9-65E5-18A41EC7463C}"/>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Tree>
    <p:extLst>
      <p:ext uri="{BB962C8B-B14F-4D97-AF65-F5344CB8AC3E}">
        <p14:creationId xmlns:p14="http://schemas.microsoft.com/office/powerpoint/2010/main" val="3102262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817">
            <a:extLst>
              <a:ext uri="{FF2B5EF4-FFF2-40B4-BE49-F238E27FC236}">
                <a16:creationId xmlns:a16="http://schemas.microsoft.com/office/drawing/2014/main" id="{1CBF684E-739D-B3F9-B353-0625F401D5A0}"/>
              </a:ext>
            </a:extLst>
          </p:cNvPr>
          <p:cNvSpPr>
            <a:spLocks noGrp="1"/>
          </p:cNvSpPr>
          <p:nvPr>
            <p:ph type="pic" sz="quarter" idx="13"/>
          </p:nvPr>
        </p:nvSpPr>
        <p:spPr>
          <a:xfrm>
            <a:off x="6114187" y="1341493"/>
            <a:ext cx="5193348" cy="4517674"/>
          </a:xfrm>
          <a:custGeom>
            <a:avLst/>
            <a:gdLst>
              <a:gd name="connsiteX0" fmla="*/ 4338405 w 5193348"/>
              <a:gd name="connsiteY0" fmla="*/ 945705 h 4517674"/>
              <a:gd name="connsiteX1" fmla="*/ 5193348 w 5193348"/>
              <a:gd name="connsiteY1" fmla="*/ 2277018 h 4517674"/>
              <a:gd name="connsiteX2" fmla="*/ 2986590 w 5193348"/>
              <a:gd name="connsiteY2" fmla="*/ 4517674 h 4517674"/>
              <a:gd name="connsiteX3" fmla="*/ 0 w 5193348"/>
              <a:gd name="connsiteY3" fmla="*/ 2277018 h 4517674"/>
              <a:gd name="connsiteX4" fmla="*/ 3173252 w 5193348"/>
              <a:gd name="connsiteY4" fmla="*/ 1293619 h 4517674"/>
              <a:gd name="connsiteX5" fmla="*/ 4338405 w 5193348"/>
              <a:gd name="connsiteY5" fmla="*/ 945705 h 4517674"/>
              <a:gd name="connsiteX6" fmla="*/ 3895248 w 5193348"/>
              <a:gd name="connsiteY6" fmla="*/ 977 h 4517674"/>
              <a:gd name="connsiteX7" fmla="*/ 4028175 w 5193348"/>
              <a:gd name="connsiteY7" fmla="*/ 57455 h 4517674"/>
              <a:gd name="connsiteX8" fmla="*/ 4131779 w 5193348"/>
              <a:gd name="connsiteY8" fmla="*/ 675005 h 4517674"/>
              <a:gd name="connsiteX9" fmla="*/ 3315377 w 5193348"/>
              <a:gd name="connsiteY9" fmla="*/ 815922 h 4517674"/>
              <a:gd name="connsiteX10" fmla="*/ 3443846 w 5193348"/>
              <a:gd name="connsiteY10" fmla="*/ 223240 h 4517674"/>
              <a:gd name="connsiteX11" fmla="*/ 3841105 w 5193348"/>
              <a:gd name="connsiteY11" fmla="*/ 1357 h 4517674"/>
              <a:gd name="connsiteX12" fmla="*/ 3895248 w 5193348"/>
              <a:gd name="connsiteY12" fmla="*/ 977 h 451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348" h="4517674">
                <a:moveTo>
                  <a:pt x="4338405" y="945705"/>
                </a:moveTo>
                <a:cubicBezTo>
                  <a:pt x="4981603" y="967813"/>
                  <a:pt x="5193348" y="1541025"/>
                  <a:pt x="5193348" y="2277018"/>
                </a:cubicBezTo>
                <a:cubicBezTo>
                  <a:pt x="5193348" y="3347554"/>
                  <a:pt x="4052637" y="4517674"/>
                  <a:pt x="2986590" y="4517674"/>
                </a:cubicBezTo>
                <a:cubicBezTo>
                  <a:pt x="1924691" y="4517674"/>
                  <a:pt x="0" y="3347554"/>
                  <a:pt x="0" y="2277018"/>
                </a:cubicBezTo>
                <a:cubicBezTo>
                  <a:pt x="0" y="1206483"/>
                  <a:pt x="2231646" y="1783244"/>
                  <a:pt x="3173252" y="1293619"/>
                </a:cubicBezTo>
                <a:cubicBezTo>
                  <a:pt x="3664535" y="1039471"/>
                  <a:pt x="4046042" y="935656"/>
                  <a:pt x="4338405" y="945705"/>
                </a:cubicBezTo>
                <a:close/>
                <a:moveTo>
                  <a:pt x="3895248" y="977"/>
                </a:moveTo>
                <a:cubicBezTo>
                  <a:pt x="3947425" y="5255"/>
                  <a:pt x="3993208" y="23650"/>
                  <a:pt x="4028175" y="57455"/>
                </a:cubicBezTo>
                <a:cubicBezTo>
                  <a:pt x="4156645" y="173505"/>
                  <a:pt x="4330700" y="463628"/>
                  <a:pt x="4131779" y="675005"/>
                </a:cubicBezTo>
                <a:cubicBezTo>
                  <a:pt x="3937003" y="886381"/>
                  <a:pt x="3439702" y="936116"/>
                  <a:pt x="3315377" y="815922"/>
                </a:cubicBezTo>
                <a:cubicBezTo>
                  <a:pt x="3186907" y="699872"/>
                  <a:pt x="3244925" y="434616"/>
                  <a:pt x="3443846" y="223240"/>
                </a:cubicBezTo>
                <a:cubicBezTo>
                  <a:pt x="3568172" y="91130"/>
                  <a:pt x="3716779" y="12447"/>
                  <a:pt x="3841105" y="1357"/>
                </a:cubicBezTo>
                <a:cubicBezTo>
                  <a:pt x="3859754" y="-306"/>
                  <a:pt x="3877856" y="-449"/>
                  <a:pt x="3895248" y="977"/>
                </a:cubicBezTo>
                <a:close/>
              </a:path>
            </a:pathLst>
          </a:custGeom>
        </p:spPr>
        <p:txBody>
          <a:bodyPr wrap="square">
            <a:noAutofit/>
          </a:bodyPr>
          <a:lstStyle>
            <a:lvl1pPr>
              <a:defRPr>
                <a:latin typeface="Open Sans" panose="020B0606030504020204" pitchFamily="34" charset="0"/>
              </a:defRPr>
            </a:lvl1pPr>
          </a:lstStyle>
          <a:p>
            <a:endParaRPr lang="en-US"/>
          </a:p>
        </p:txBody>
      </p:sp>
      <p:sp>
        <p:nvSpPr>
          <p:cNvPr id="7" name="Title 1">
            <a:extLst>
              <a:ext uri="{FF2B5EF4-FFF2-40B4-BE49-F238E27FC236}">
                <a16:creationId xmlns:a16="http://schemas.microsoft.com/office/drawing/2014/main" id="{FFD2BE33-6599-9AB5-9A90-AE35F7E939A9}"/>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a:extLst>
              <a:ext uri="{FF2B5EF4-FFF2-40B4-BE49-F238E27FC236}">
                <a16:creationId xmlns:a16="http://schemas.microsoft.com/office/drawing/2014/main" id="{6874B7B2-6A34-C3CA-DCA3-6C2E2190BE6E}"/>
              </a:ext>
            </a:extLst>
          </p:cNvPr>
          <p:cNvGrpSpPr/>
          <p:nvPr userDrawn="1"/>
        </p:nvGrpSpPr>
        <p:grpSpPr>
          <a:xfrm>
            <a:off x="575322" y="967096"/>
            <a:ext cx="813802" cy="100882"/>
            <a:chOff x="609005" y="1151919"/>
            <a:chExt cx="813802" cy="100882"/>
          </a:xfrm>
        </p:grpSpPr>
        <p:sp>
          <p:nvSpPr>
            <p:cNvPr id="9" name="Oval 8">
              <a:extLst>
                <a:ext uri="{FF2B5EF4-FFF2-40B4-BE49-F238E27FC236}">
                  <a16:creationId xmlns:a16="http://schemas.microsoft.com/office/drawing/2014/main" id="{7FF6E5A8-FF01-5434-94F0-4D070DC33424}"/>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E317023-6750-F8DB-2BA3-9CCE1F97ECAF}"/>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29E6EBB-2A37-F2DD-9993-B782D25321FB}"/>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2BAA0CA-C6A4-CAC7-9489-07A2247A4978}"/>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3765962-2194-A6B9-30F4-7EEE776D3F87}"/>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BC39F1BD-3E5A-81DB-AD06-1C9D3BC534C9}"/>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15" name="Oval 14">
            <a:extLst>
              <a:ext uri="{FF2B5EF4-FFF2-40B4-BE49-F238E27FC236}">
                <a16:creationId xmlns:a16="http://schemas.microsoft.com/office/drawing/2014/main" id="{1570209C-8032-AA98-0F3C-0580BAB7A97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Slide Number Placeholder 4">
            <a:extLst>
              <a:ext uri="{FF2B5EF4-FFF2-40B4-BE49-F238E27FC236}">
                <a16:creationId xmlns:a16="http://schemas.microsoft.com/office/drawing/2014/main" id="{357520F4-2228-4134-CA95-FF825F54039A}"/>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POWERPOINT TEMPLATE">
            <a:extLst>
              <a:ext uri="{FF2B5EF4-FFF2-40B4-BE49-F238E27FC236}">
                <a16:creationId xmlns:a16="http://schemas.microsoft.com/office/drawing/2014/main" id="{4B4CB12E-A8C6-19BC-FB24-19387245A379}"/>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8" name="POWERPOINT TEMPLATE">
            <a:extLst>
              <a:ext uri="{FF2B5EF4-FFF2-40B4-BE49-F238E27FC236}">
                <a16:creationId xmlns:a16="http://schemas.microsoft.com/office/drawing/2014/main" id="{14F59BA4-9C4D-0AEF-C5A4-FEE003FBC837}"/>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9" name="POWERPOINT TEMPLATE">
            <a:extLst>
              <a:ext uri="{FF2B5EF4-FFF2-40B4-BE49-F238E27FC236}">
                <a16:creationId xmlns:a16="http://schemas.microsoft.com/office/drawing/2014/main" id="{992851C9-D484-5444-9DD3-0636F2D1B6B6}"/>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20" name="Straight Connector 19">
            <a:extLst>
              <a:ext uri="{FF2B5EF4-FFF2-40B4-BE49-F238E27FC236}">
                <a16:creationId xmlns:a16="http://schemas.microsoft.com/office/drawing/2014/main" id="{3E3C0429-E642-4F37-6D89-97F7FA47E11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079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8259-A34A-9148-9684-A141BC029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E47CED-439C-2A45-9B92-7CD8AA68F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001C3B-BCC9-9248-8C8A-FA16913FDE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A80BA7-B4E7-664A-8258-24136E987F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F72C13A-B12D-664B-8E93-B0D39957F9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07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E9E8-0A71-7C47-ABF1-80E49AFCF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C1C3C-2007-8840-8090-4D8AF9A5FC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B1078-2C8A-EF4A-9DD4-65016F8D45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301037-45D3-E740-9B5F-3E0455551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2CBEF74-831F-D049-BD0D-0A3F1D39C3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83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33B0-3B7F-5A4C-87B6-23F8204091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00B393-58DC-4A49-B329-7B9F168C57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Oval 6">
            <a:extLst>
              <a:ext uri="{FF2B5EF4-FFF2-40B4-BE49-F238E27FC236}">
                <a16:creationId xmlns:a16="http://schemas.microsoft.com/office/drawing/2014/main" id="{E2F6CD40-BB93-CA0F-A28E-BD98E67A8B8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4">
            <a:extLst>
              <a:ext uri="{FF2B5EF4-FFF2-40B4-BE49-F238E27FC236}">
                <a16:creationId xmlns:a16="http://schemas.microsoft.com/office/drawing/2014/main" id="{91F134C1-E244-746C-E523-D4079B095D6F}"/>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POWERPOINT TEMPLATE">
            <a:extLst>
              <a:ext uri="{FF2B5EF4-FFF2-40B4-BE49-F238E27FC236}">
                <a16:creationId xmlns:a16="http://schemas.microsoft.com/office/drawing/2014/main" id="{BFE168B1-0334-DDE7-DA13-FA8ACE407389}"/>
              </a:ext>
            </a:extLst>
          </p:cNvPr>
          <p:cNvSpPr/>
          <p:nvPr userDrawn="1"/>
        </p:nvSpPr>
        <p:spPr>
          <a:xfrm>
            <a:off x="10488133" y="6405271"/>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cxnSp>
        <p:nvCxnSpPr>
          <p:cNvPr id="12" name="Straight Connector 11">
            <a:extLst>
              <a:ext uri="{FF2B5EF4-FFF2-40B4-BE49-F238E27FC236}">
                <a16:creationId xmlns:a16="http://schemas.microsoft.com/office/drawing/2014/main" id="{8C96350A-3E1D-99FB-9573-2CB204ECA09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Tree>
    <p:extLst>
      <p:ext uri="{BB962C8B-B14F-4D97-AF65-F5344CB8AC3E}">
        <p14:creationId xmlns:p14="http://schemas.microsoft.com/office/powerpoint/2010/main" val="1173372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DD6E-4BF1-3448-99E2-9ACBFF201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1D883-6D84-9E4A-890E-C8BBBED742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8A4DB-5F0E-6842-888A-4AC3E1419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C2AC2C-C2C6-A649-B389-F39F96B899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5A84B2-FC30-8A41-8C6E-B30F07845C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F27F0B6-8AF3-2B49-9AD4-F8A4B2F73B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16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0F86-85E8-BD41-B1D1-7333676D2C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8F0CB-64FD-8C44-8E69-7DD106C82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2F67A6-2F1A-6948-B79A-72DEDA6345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0611EB-8F31-FD48-8159-9B4D721FF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0E954A-7514-3440-A717-87BFD6042E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CBA8D-3147-4E42-BE30-A437612C1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FE05715-9952-074A-AFEB-6EC812BCE6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AF75F54-FB81-4C4B-952A-9E1935268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87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8749F9-A5B8-4649-9597-B7E8BCEFD771}"/>
              </a:ext>
            </a:extLst>
          </p:cNvPr>
          <p:cNvSpPr>
            <a:spLocks noGrp="1"/>
          </p:cNvSpPr>
          <p:nvPr>
            <p:ph type="pic" sz="quarter" idx="13"/>
          </p:nvPr>
        </p:nvSpPr>
        <p:spPr>
          <a:xfrm>
            <a:off x="550863" y="1390650"/>
            <a:ext cx="5153025" cy="4525963"/>
          </a:xfrm>
          <a:prstGeom prst="snip2DiagRect">
            <a:avLst>
              <a:gd name="adj1" fmla="val 0"/>
              <a:gd name="adj2" fmla="val 38653"/>
            </a:avLst>
          </a:prstGeom>
        </p:spPr>
        <p:txBody>
          <a:bodyPr>
            <a:normAutofit/>
          </a:bodyPr>
          <a:lstStyle>
            <a:lvl1pP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6" name="Oval 5">
            <a:extLst>
              <a:ext uri="{FF2B5EF4-FFF2-40B4-BE49-F238E27FC236}">
                <a16:creationId xmlns:a16="http://schemas.microsoft.com/office/drawing/2014/main" id="{5EBB8C2E-0EFF-D94F-B25F-A4E7CD1179F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A6630E-5BAF-C640-88CA-CB0D3FC708B6}"/>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cxnSp>
        <p:nvCxnSpPr>
          <p:cNvPr id="23" name="Straight Connector 22">
            <a:extLst>
              <a:ext uri="{FF2B5EF4-FFF2-40B4-BE49-F238E27FC236}">
                <a16:creationId xmlns:a16="http://schemas.microsoft.com/office/drawing/2014/main" id="{2CA8B011-0779-5C4C-9999-1756A863A77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6551BFD-F06C-7F4F-ADBD-CC8078E94F24}"/>
              </a:ext>
            </a:extLst>
          </p:cNvPr>
          <p:cNvGrpSpPr/>
          <p:nvPr userDrawn="1"/>
        </p:nvGrpSpPr>
        <p:grpSpPr>
          <a:xfrm>
            <a:off x="3051553" y="804244"/>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428283"/>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25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B Nazanin" panose="00000400000000000000" pitchFamily="2" charset="-78"/>
              </a:rPr>
              <a:t> </a:t>
            </a:r>
            <a:endParaRPr kumimoji="0" lang="en-US" sz="18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B Nazanin" panose="00000400000000000000" pitchFamily="2" charset="-78"/>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Tree>
    <p:extLst>
      <p:ext uri="{BB962C8B-B14F-4D97-AF65-F5344CB8AC3E}">
        <p14:creationId xmlns:p14="http://schemas.microsoft.com/office/powerpoint/2010/main" val="1385323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551BFD-F06C-7F4F-ADBD-CC8078E94F24}"/>
              </a:ext>
            </a:extLst>
          </p:cNvPr>
          <p:cNvGrpSpPr/>
          <p:nvPr userDrawn="1"/>
        </p:nvGrpSpPr>
        <p:grpSpPr>
          <a:xfrm>
            <a:off x="3587138" y="638335"/>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Oval 2">
            <a:extLst>
              <a:ext uri="{FF2B5EF4-FFF2-40B4-BE49-F238E27FC236}">
                <a16:creationId xmlns:a16="http://schemas.microsoft.com/office/drawing/2014/main" id="{9BD57955-6B6E-49D1-3D23-89500EF4F52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B28B0BDD-BA10-E3B4-53CB-1CB368C31B79}"/>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4BF3E4F6-BAC5-E3BA-75D6-53FC676B3C9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7"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spTree>
    <p:extLst>
      <p:ext uri="{BB962C8B-B14F-4D97-AF65-F5344CB8AC3E}">
        <p14:creationId xmlns:p14="http://schemas.microsoft.com/office/powerpoint/2010/main" val="968220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E2E4D5E1-C5CF-674B-A013-D02332FFD12E}"/>
              </a:ext>
            </a:extLst>
          </p:cNvPr>
          <p:cNvSpPr>
            <a:spLocks noGrp="1"/>
          </p:cNvSpPr>
          <p:nvPr>
            <p:ph type="pic" sz="quarter" idx="13"/>
          </p:nvPr>
        </p:nvSpPr>
        <p:spPr>
          <a:xfrm>
            <a:off x="549320"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0" name="Picture Placeholder 3">
            <a:extLst>
              <a:ext uri="{FF2B5EF4-FFF2-40B4-BE49-F238E27FC236}">
                <a16:creationId xmlns:a16="http://schemas.microsoft.com/office/drawing/2014/main" id="{401F51C3-6515-DD4C-881E-EC8997140BA8}"/>
              </a:ext>
            </a:extLst>
          </p:cNvPr>
          <p:cNvSpPr>
            <a:spLocks noGrp="1"/>
          </p:cNvSpPr>
          <p:nvPr>
            <p:ph type="pic" sz="quarter" idx="14"/>
          </p:nvPr>
        </p:nvSpPr>
        <p:spPr>
          <a:xfrm>
            <a:off x="3467531"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1" name="Picture Placeholder 3">
            <a:extLst>
              <a:ext uri="{FF2B5EF4-FFF2-40B4-BE49-F238E27FC236}">
                <a16:creationId xmlns:a16="http://schemas.microsoft.com/office/drawing/2014/main" id="{93B755BF-A35C-A64A-9308-6F4F0B387F04}"/>
              </a:ext>
            </a:extLst>
          </p:cNvPr>
          <p:cNvSpPr>
            <a:spLocks noGrp="1"/>
          </p:cNvSpPr>
          <p:nvPr>
            <p:ph type="pic" sz="quarter" idx="15"/>
          </p:nvPr>
        </p:nvSpPr>
        <p:spPr>
          <a:xfrm>
            <a:off x="6388962"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72" name="Picture Placeholder 3">
            <a:extLst>
              <a:ext uri="{FF2B5EF4-FFF2-40B4-BE49-F238E27FC236}">
                <a16:creationId xmlns:a16="http://schemas.microsoft.com/office/drawing/2014/main" id="{20158B37-D6D4-6B46-8034-3D2385734160}"/>
              </a:ext>
            </a:extLst>
          </p:cNvPr>
          <p:cNvSpPr>
            <a:spLocks noGrp="1"/>
          </p:cNvSpPr>
          <p:nvPr>
            <p:ph type="pic" sz="quarter" idx="16"/>
          </p:nvPr>
        </p:nvSpPr>
        <p:spPr>
          <a:xfrm>
            <a:off x="9310393" y="1390285"/>
            <a:ext cx="2064828" cy="1932398"/>
          </a:xfrm>
          <a:prstGeom prst="snip2DiagRect">
            <a:avLst>
              <a:gd name="adj1" fmla="val 42046"/>
              <a:gd name="adj2" fmla="val 40631"/>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D3154A71-25A5-AAB1-45F7-4898DCB3B70C}"/>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58AF098-BFF2-8042-8637-3D5AC8596C9E}"/>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9E33D9BD-FB69-341B-9864-241C449E2656}"/>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83F408F4-02FD-20C1-14F8-4D677C5A7C45}"/>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AEC401A8-1113-6B92-91A9-69719CA77B1E}"/>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0CFDED61-C957-B848-D5E5-66EE61EDEF2C}"/>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418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4" y="456135"/>
            <a:ext cx="10736447" cy="993400"/>
          </a:xfrm>
          <a:prstGeom prst="rect">
            <a:avLst/>
          </a:prstGeom>
        </p:spPr>
        <p:txBody>
          <a:bodyPr lIns="0" tIns="0" rIns="0" bIns="0" anchor="t">
            <a:normAutofit/>
          </a:bodyPr>
          <a:lstStyle>
            <a:lvl1pPr marL="0" indent="0" algn="l">
              <a:lnSpc>
                <a:spcPts val="2572"/>
              </a:lnSpc>
              <a:spcBef>
                <a:spcPts val="0"/>
              </a:spcBef>
              <a:buNone/>
              <a:defRPr sz="17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445236" indent="0" algn="ctr">
              <a:buNone/>
              <a:defRPr sz="1948"/>
            </a:lvl2pPr>
            <a:lvl3pPr marL="890470" indent="0" algn="ctr">
              <a:buNone/>
              <a:defRPr sz="1753"/>
            </a:lvl3pPr>
            <a:lvl4pPr marL="1335707" indent="0" algn="ctr">
              <a:buNone/>
              <a:defRPr sz="1559"/>
            </a:lvl4pPr>
            <a:lvl5pPr marL="1780942" indent="0" algn="ctr">
              <a:buNone/>
              <a:defRPr sz="1559"/>
            </a:lvl5pPr>
            <a:lvl6pPr marL="2226176" indent="0" algn="ctr">
              <a:buNone/>
              <a:defRPr sz="1559"/>
            </a:lvl6pPr>
            <a:lvl7pPr marL="2671412" indent="0" algn="ctr">
              <a:buNone/>
              <a:defRPr sz="1559"/>
            </a:lvl7pPr>
            <a:lvl8pPr marL="3116648" indent="0" algn="ctr">
              <a:buNone/>
              <a:defRPr sz="1559"/>
            </a:lvl8pPr>
            <a:lvl9pPr marL="3561882" indent="0" algn="ctr">
              <a:buNone/>
              <a:defRPr sz="1559"/>
            </a:lvl9pPr>
          </a:lstStyle>
          <a:p>
            <a:r>
              <a:rPr lang="en-US" altLang="zh-CN" dirty="0"/>
              <a:t>Ari</a:t>
            </a:r>
            <a:endParaRPr lang="en-US" dirty="0"/>
          </a:p>
        </p:txBody>
      </p:sp>
    </p:spTree>
    <p:extLst>
      <p:ext uri="{BB962C8B-B14F-4D97-AF65-F5344CB8AC3E}">
        <p14:creationId xmlns:p14="http://schemas.microsoft.com/office/powerpoint/2010/main" val="605514570"/>
      </p:ext>
    </p:extLst>
  </p:cSld>
  <p:clrMapOvr>
    <a:masterClrMapping/>
  </p:clrMapOvr>
  <p:extLst>
    <p:ext uri="{DCECCB84-F9BA-43D5-87BE-67443E8EF086}">
      <p15:sldGuideLst xmlns:p15="http://schemas.microsoft.com/office/powerpoint/2012/main">
        <p15:guide id="1" pos="384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Individua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B3A9A5-1C2B-5F48-97DD-F1A02F4CEA06}"/>
              </a:ext>
            </a:extLst>
          </p:cNvPr>
          <p:cNvSpPr>
            <a:spLocks noGrp="1"/>
          </p:cNvSpPr>
          <p:nvPr>
            <p:ph type="pic" sz="quarter" idx="13"/>
          </p:nvPr>
        </p:nvSpPr>
        <p:spPr>
          <a:xfrm>
            <a:off x="605867" y="1426479"/>
            <a:ext cx="4463146" cy="4463146"/>
          </a:xfrm>
          <a:prstGeom prst="ellipse">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3" name="Oval 2">
            <a:extLst>
              <a:ext uri="{FF2B5EF4-FFF2-40B4-BE49-F238E27FC236}">
                <a16:creationId xmlns:a16="http://schemas.microsoft.com/office/drawing/2014/main" id="{347FDA13-3AC6-69C0-45A5-7180FF130C8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F67B8F7A-46B2-080F-D0A8-49B5F5D0D404}"/>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71551892-B45F-2CB1-5CE8-B5B862D3ACB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0" y="6280721"/>
            <a:ext cx="592482" cy="497828"/>
          </a:xfrm>
          <a:prstGeom prst="rect">
            <a:avLst/>
          </a:prstGeom>
        </p:spPr>
      </p:pic>
      <p:sp>
        <p:nvSpPr>
          <p:cNvPr id="18" name="POWERPOINT TEMPLATE">
            <a:extLst>
              <a:ext uri="{FF2B5EF4-FFF2-40B4-BE49-F238E27FC236}">
                <a16:creationId xmlns:a16="http://schemas.microsoft.com/office/drawing/2014/main" id="{D7B7B2BA-B6DE-0C4A-A5A1-492B46522974}"/>
              </a:ext>
            </a:extLst>
          </p:cNvPr>
          <p:cNvSpPr/>
          <p:nvPr userDrawn="1"/>
        </p:nvSpPr>
        <p:spPr>
          <a:xfrm>
            <a:off x="10475309" y="6414219"/>
            <a:ext cx="59631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fa-IR"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rPr>
              <a:t>معاونت شبکه</a:t>
            </a:r>
            <a:endParaRPr kumimoji="0" lang="en-US" sz="1000" b="0" i="0" u="none" strike="noStrike" kern="1200" cap="none" spc="0" normalizeH="0" baseline="0" noProof="0" dirty="0">
              <a:ln>
                <a:noFill/>
              </a:ln>
              <a:solidFill>
                <a:srgbClr val="44546A"/>
              </a:solidFill>
              <a:effectLst/>
              <a:uLnTx/>
              <a:uFillTx/>
              <a:latin typeface="Arial"/>
              <a:cs typeface="B Nazanin" panose="00000400000000000000" pitchFamily="2" charset="-78"/>
              <a:sym typeface="Arial"/>
            </a:endParaRPr>
          </a:p>
        </p:txBody>
      </p:sp>
    </p:spTree>
    <p:extLst>
      <p:ext uri="{BB962C8B-B14F-4D97-AF65-F5344CB8AC3E}">
        <p14:creationId xmlns:p14="http://schemas.microsoft.com/office/powerpoint/2010/main" val="197402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B3A9A5-1C2B-5F48-97DD-F1A02F4CEA06}"/>
              </a:ext>
            </a:extLst>
          </p:cNvPr>
          <p:cNvSpPr>
            <a:spLocks noGrp="1"/>
          </p:cNvSpPr>
          <p:nvPr>
            <p:ph type="pic" sz="quarter" idx="13"/>
          </p:nvPr>
        </p:nvSpPr>
        <p:spPr>
          <a:xfrm>
            <a:off x="1996236" y="2931804"/>
            <a:ext cx="1755648" cy="1755648"/>
          </a:xfrm>
          <a:prstGeom prst="ellipse">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3" name="Oval 2">
            <a:extLst>
              <a:ext uri="{FF2B5EF4-FFF2-40B4-BE49-F238E27FC236}">
                <a16:creationId xmlns:a16="http://schemas.microsoft.com/office/drawing/2014/main" id="{617D395E-BF77-AE90-9140-C9AB49D7B3E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86612554-A9BE-753B-1A20-01D379775B76}"/>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E31E5C59-D0DB-5A47-2A42-08887A56F7A1}"/>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C24842A5-168B-43D8-F428-030C8E2414C5}"/>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E5384CC0-B75B-6D08-151F-8D03A9AF06BE}"/>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9B33D23E-BEFD-F49B-4EB9-F2ECB7165CD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005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ision and Vi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4213F38D-B843-894C-A210-AB9978CC9E1A}"/>
              </a:ext>
            </a:extLst>
          </p:cNvPr>
          <p:cNvSpPr>
            <a:spLocks noGrp="1"/>
          </p:cNvSpPr>
          <p:nvPr>
            <p:ph type="pic" sz="quarter" idx="13"/>
          </p:nvPr>
        </p:nvSpPr>
        <p:spPr>
          <a:xfrm>
            <a:off x="600075" y="1338263"/>
            <a:ext cx="5062538" cy="2236787"/>
          </a:xfrm>
          <a:prstGeom prst="roundRect">
            <a:avLst>
              <a:gd name="adj" fmla="val 6557"/>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1" name="Picture Placeholder 3">
            <a:extLst>
              <a:ext uri="{FF2B5EF4-FFF2-40B4-BE49-F238E27FC236}">
                <a16:creationId xmlns:a16="http://schemas.microsoft.com/office/drawing/2014/main" id="{B2CADB96-1611-F141-BC66-F60A7A541FAF}"/>
              </a:ext>
            </a:extLst>
          </p:cNvPr>
          <p:cNvSpPr>
            <a:spLocks noGrp="1"/>
          </p:cNvSpPr>
          <p:nvPr>
            <p:ph type="pic" sz="quarter" idx="14"/>
          </p:nvPr>
        </p:nvSpPr>
        <p:spPr>
          <a:xfrm>
            <a:off x="6612683" y="1338263"/>
            <a:ext cx="5062538" cy="2236787"/>
          </a:xfrm>
          <a:prstGeom prst="roundRect">
            <a:avLst>
              <a:gd name="adj" fmla="val 7876"/>
            </a:avLst>
          </a:prstGeo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BE7501F6-75F8-EB7B-CF4C-77556315220C}"/>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70665C0C-C13E-81DB-A1A4-571AF7F94F45}"/>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71A5A944-87BC-1B23-9663-C22A3F6EEB45}"/>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A4AE7358-0C39-99F7-C929-6F27D6450C52}"/>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A2C10BED-6A2E-5DB9-F8EB-B2C83BCADEDD}"/>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4294D357-F1A7-C18C-BB23-AFDC7470E818}"/>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15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4" name="Picture Placeholder 3">
            <a:extLst>
              <a:ext uri="{FF2B5EF4-FFF2-40B4-BE49-F238E27FC236}">
                <a16:creationId xmlns:a16="http://schemas.microsoft.com/office/drawing/2014/main" id="{4213F38D-B843-894C-A210-AB9978CC9E1A}"/>
              </a:ext>
            </a:extLst>
          </p:cNvPr>
          <p:cNvSpPr>
            <a:spLocks noGrp="1"/>
          </p:cNvSpPr>
          <p:nvPr>
            <p:ph type="pic" sz="quarter" idx="13"/>
          </p:nvPr>
        </p:nvSpPr>
        <p:spPr>
          <a:xfrm>
            <a:off x="600075"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6" name="Picture Placeholder 3">
            <a:extLst>
              <a:ext uri="{FF2B5EF4-FFF2-40B4-BE49-F238E27FC236}">
                <a16:creationId xmlns:a16="http://schemas.microsoft.com/office/drawing/2014/main" id="{62498374-8C88-3748-8F54-BD0D00DF05AB}"/>
              </a:ext>
            </a:extLst>
          </p:cNvPr>
          <p:cNvSpPr>
            <a:spLocks noGrp="1"/>
          </p:cNvSpPr>
          <p:nvPr>
            <p:ph type="pic" sz="quarter" idx="14"/>
          </p:nvPr>
        </p:nvSpPr>
        <p:spPr>
          <a:xfrm>
            <a:off x="3515659"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7" name="Picture Placeholder 3">
            <a:extLst>
              <a:ext uri="{FF2B5EF4-FFF2-40B4-BE49-F238E27FC236}">
                <a16:creationId xmlns:a16="http://schemas.microsoft.com/office/drawing/2014/main" id="{74227CE3-9247-4346-B075-44239131F1EE}"/>
              </a:ext>
            </a:extLst>
          </p:cNvPr>
          <p:cNvSpPr>
            <a:spLocks noGrp="1"/>
          </p:cNvSpPr>
          <p:nvPr>
            <p:ph type="pic" sz="quarter" idx="15"/>
          </p:nvPr>
        </p:nvSpPr>
        <p:spPr>
          <a:xfrm>
            <a:off x="6431015"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8" name="Picture Placeholder 3">
            <a:extLst>
              <a:ext uri="{FF2B5EF4-FFF2-40B4-BE49-F238E27FC236}">
                <a16:creationId xmlns:a16="http://schemas.microsoft.com/office/drawing/2014/main" id="{80924EFC-1647-8B44-B5E5-017A002C071F}"/>
              </a:ext>
            </a:extLst>
          </p:cNvPr>
          <p:cNvSpPr>
            <a:spLocks noGrp="1"/>
          </p:cNvSpPr>
          <p:nvPr>
            <p:ph type="pic" sz="quarter" idx="16"/>
          </p:nvPr>
        </p:nvSpPr>
        <p:spPr>
          <a:xfrm>
            <a:off x="9346599" y="1338263"/>
            <a:ext cx="2381247" cy="2448518"/>
          </a:xfrm>
        </p:spPr>
        <p:txBody>
          <a:bodyPr anchor="ctr">
            <a:normAutofit/>
          </a:bodyPr>
          <a:lstStyle>
            <a:lvl1pPr algn="ctr">
              <a:defRPr sz="1200">
                <a:solidFill>
                  <a:schemeClr val="tx2">
                    <a:lumMod val="60000"/>
                    <a:lumOff val="40000"/>
                  </a:schemeClr>
                </a:solidFill>
                <a:latin typeface="Arial" panose="020B0604020202020204" pitchFamily="34" charset="0"/>
                <a:cs typeface="Arial" panose="020B0604020202020204" pitchFamily="34" charset="0"/>
              </a:defRPr>
            </a:lvl1pPr>
          </a:lstStyle>
          <a:p>
            <a:endParaRPr lang="en-US"/>
          </a:p>
        </p:txBody>
      </p:sp>
      <p:sp>
        <p:nvSpPr>
          <p:cNvPr id="3" name="Oval 2">
            <a:extLst>
              <a:ext uri="{FF2B5EF4-FFF2-40B4-BE49-F238E27FC236}">
                <a16:creationId xmlns:a16="http://schemas.microsoft.com/office/drawing/2014/main" id="{8B9BF044-19D7-3548-9B53-7506386AA93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A2972C80-F380-92BE-F3D3-F0617A0E5475}"/>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OWERPOINT TEMPLATE">
            <a:extLst>
              <a:ext uri="{FF2B5EF4-FFF2-40B4-BE49-F238E27FC236}">
                <a16:creationId xmlns:a16="http://schemas.microsoft.com/office/drawing/2014/main" id="{37DE4582-4963-3705-46C8-DA2502F5187E}"/>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4" name="POWERPOINT TEMPLATE">
            <a:extLst>
              <a:ext uri="{FF2B5EF4-FFF2-40B4-BE49-F238E27FC236}">
                <a16:creationId xmlns:a16="http://schemas.microsoft.com/office/drawing/2014/main" id="{85F9BFA7-5D6F-4BD1-5362-3F932319FADD}"/>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5" name="POWERPOINT TEMPLATE">
            <a:extLst>
              <a:ext uri="{FF2B5EF4-FFF2-40B4-BE49-F238E27FC236}">
                <a16:creationId xmlns:a16="http://schemas.microsoft.com/office/drawing/2014/main" id="{FBC67105-F846-174C-6BD2-5F4003057BDF}"/>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A1F5146F-DB08-6E20-33BE-95929F8FF4FE}"/>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095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71B4E-0CE4-E745-847B-9C4F53AB4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57EDB68-0986-A544-971E-E52A5AD330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01BDCA8-A05F-044E-8DD0-C0362FA608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615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2849-B92B-AC40-8A12-22A0E9033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B69490-3639-594B-AB68-E409446B0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C0A852-62A8-864A-8299-91A03E78C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2C0AEE-5EB0-1B4B-ACC0-9AB21057D1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BA56DB2-07E2-104D-8199-454011C5A3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9E35EA-2EC9-AC4B-8043-A1AA4E63FC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68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177E-4664-BE4E-BBD0-972A8342F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88DBA4-8A5D-EF4B-BE7E-610C30D13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09A3F-5526-F74F-875C-9400F40A8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FD93DD-6706-F544-AAF7-1803C9FB9E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BF38CB-3B23-ED49-9700-BAD58DA511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B94393D-DBEB-CA44-BAFA-0E2EA3C9E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6339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3B76-0940-FB4B-A217-90C5EED45F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56600-8AB7-0C48-86EC-EAFE094A92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CE19-CEBF-9149-8DBD-B1FD80351F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29E291-74F5-7546-A730-6035067594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10CDCC7-C688-4E49-BCA4-6A3FC8CA3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63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FE9C4-76C1-C14A-B804-2B60BE1D2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E318D-EEDD-6E47-AD19-40641E5E8A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34C08-EEDC-B244-BDBC-D6D9AE2C03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BA16C-E024-1B48-B2DE-E60C933310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D3F6E7-7FC6-834F-AB90-66481434A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94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0A09249B-F6B0-D0D9-DC54-167890BE4CFF}"/>
              </a:ext>
            </a:extLst>
          </p:cNvPr>
          <p:cNvSpPr>
            <a:spLocks noGrp="1"/>
          </p:cNvSpPr>
          <p:nvPr>
            <p:ph sz="quarter" idx="14"/>
          </p:nvPr>
        </p:nvSpPr>
        <p:spPr>
          <a:xfrm>
            <a:off x="622300" y="2905246"/>
            <a:ext cx="5184775" cy="2826241"/>
          </a:xfrm>
        </p:spPr>
        <p:txBody>
          <a:bodyPr>
            <a:normAutofit/>
          </a:bodyPr>
          <a:lstStyle>
            <a:lvl1pPr marL="0" indent="0">
              <a:buFontTx/>
              <a:buNone/>
              <a:defRPr sz="2400"/>
            </a:lvl1pPr>
            <a:lvl2pPr marL="609494" indent="0">
              <a:buFontTx/>
              <a:buNone/>
              <a:defRPr sz="2400"/>
            </a:lvl2pPr>
            <a:lvl3pPr marL="1218986" indent="0">
              <a:buFontTx/>
              <a:buNone/>
              <a:defRPr sz="2400"/>
            </a:lvl3pPr>
            <a:lvl4pPr marL="1828480" indent="0">
              <a:buFontTx/>
              <a:buNone/>
              <a:defRPr sz="2400"/>
            </a:lvl4pPr>
            <a:lvl5pPr marL="2437973" indent="0">
              <a:buFontTx/>
              <a:buNone/>
              <a:defRPr sz="2400"/>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E7F1B9F7-AEE3-E146-5DDE-6C59E4436CFE}"/>
              </a:ext>
            </a:extLst>
          </p:cNvPr>
          <p:cNvSpPr>
            <a:spLocks noGrp="1"/>
          </p:cNvSpPr>
          <p:nvPr>
            <p:ph sz="quarter" idx="15"/>
          </p:nvPr>
        </p:nvSpPr>
        <p:spPr>
          <a:xfrm>
            <a:off x="6395571" y="2905246"/>
            <a:ext cx="5184775" cy="2826241"/>
          </a:xfrm>
        </p:spPr>
        <p:txBody>
          <a:bodyPr>
            <a:normAutofit/>
          </a:bodyPr>
          <a:lstStyle>
            <a:lvl1pPr marL="0" indent="0">
              <a:buFontTx/>
              <a:buNone/>
              <a:defRPr sz="2400"/>
            </a:lvl1pPr>
            <a:lvl2pPr marL="609494" indent="0">
              <a:buFontTx/>
              <a:buNone/>
              <a:defRPr sz="2400"/>
            </a:lvl2pPr>
            <a:lvl3pPr marL="1218986" indent="0">
              <a:buFontTx/>
              <a:buNone/>
              <a:defRPr sz="2400"/>
            </a:lvl3pPr>
            <a:lvl4pPr marL="1828480" indent="0">
              <a:buFontTx/>
              <a:buNone/>
              <a:defRPr sz="2400"/>
            </a:lvl4pPr>
            <a:lvl5pPr marL="2437973" indent="0">
              <a:buFontTx/>
              <a:buNone/>
              <a:defRPr sz="2400"/>
            </a:lvl5pPr>
          </a:lstStyle>
          <a:p>
            <a:pPr lvl="0"/>
            <a:r>
              <a:rPr lang="en-US" dirty="0"/>
              <a:t>Click to edit Master text styles</a:t>
            </a:r>
          </a:p>
        </p:txBody>
      </p:sp>
      <p:sp>
        <p:nvSpPr>
          <p:cNvPr id="11" name="Content Placeholder 12">
            <a:extLst>
              <a:ext uri="{FF2B5EF4-FFF2-40B4-BE49-F238E27FC236}">
                <a16:creationId xmlns:a16="http://schemas.microsoft.com/office/drawing/2014/main" id="{04C781A5-F07F-6172-9516-49F87725F6A5}"/>
              </a:ext>
            </a:extLst>
          </p:cNvPr>
          <p:cNvSpPr>
            <a:spLocks noGrp="1"/>
          </p:cNvSpPr>
          <p:nvPr>
            <p:ph sz="quarter" idx="16"/>
          </p:nvPr>
        </p:nvSpPr>
        <p:spPr>
          <a:xfrm>
            <a:off x="609601" y="1699331"/>
            <a:ext cx="10974854" cy="1007790"/>
          </a:xfrm>
        </p:spPr>
        <p:txBody>
          <a:bodyPr>
            <a:normAutofit/>
          </a:bodyPr>
          <a:lstStyle>
            <a:lvl1pPr marL="0" indent="0">
              <a:buFontTx/>
              <a:buNone/>
              <a:defRPr sz="2800"/>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dirty="0"/>
              <a:t>Click to edit Master text styles</a:t>
            </a:r>
          </a:p>
        </p:txBody>
      </p:sp>
      <p:sp>
        <p:nvSpPr>
          <p:cNvPr id="12" name="Oval 11">
            <a:extLst>
              <a:ext uri="{FF2B5EF4-FFF2-40B4-BE49-F238E27FC236}">
                <a16:creationId xmlns:a16="http://schemas.microsoft.com/office/drawing/2014/main" id="{2EF629DB-2CC8-00C7-5E38-99AECDAB3A30}"/>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lide Number Placeholder 4">
            <a:extLst>
              <a:ext uri="{FF2B5EF4-FFF2-40B4-BE49-F238E27FC236}">
                <a16:creationId xmlns:a16="http://schemas.microsoft.com/office/drawing/2014/main" id="{A7F51E5F-39E9-6AC0-685D-A0D31A5098CD}"/>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POWERPOINT TEMPLATE">
            <a:extLst>
              <a:ext uri="{FF2B5EF4-FFF2-40B4-BE49-F238E27FC236}">
                <a16:creationId xmlns:a16="http://schemas.microsoft.com/office/drawing/2014/main" id="{74D55613-5F3F-2985-8768-A30E4D0C1E38}"/>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5" name="POWERPOINT TEMPLATE">
            <a:extLst>
              <a:ext uri="{FF2B5EF4-FFF2-40B4-BE49-F238E27FC236}">
                <a16:creationId xmlns:a16="http://schemas.microsoft.com/office/drawing/2014/main" id="{1FBB7E21-B23A-0D57-E7AC-3619EE164586}"/>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6" name="POWERPOINT TEMPLATE">
            <a:extLst>
              <a:ext uri="{FF2B5EF4-FFF2-40B4-BE49-F238E27FC236}">
                <a16:creationId xmlns:a16="http://schemas.microsoft.com/office/drawing/2014/main" id="{B9DE1D22-451B-6977-FEB2-0AB67357B9C8}"/>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17" name="Straight Connector 16">
            <a:extLst>
              <a:ext uri="{FF2B5EF4-FFF2-40B4-BE49-F238E27FC236}">
                <a16:creationId xmlns:a16="http://schemas.microsoft.com/office/drawing/2014/main" id="{2FAC6DD9-FFB7-6BFF-05F7-24F4BE1C8540}"/>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7677D1-D7F1-7015-D05B-13AC6F374789}"/>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19" name="Group 18">
            <a:extLst>
              <a:ext uri="{FF2B5EF4-FFF2-40B4-BE49-F238E27FC236}">
                <a16:creationId xmlns:a16="http://schemas.microsoft.com/office/drawing/2014/main" id="{F9924434-4562-EA53-7DDD-053665DF03EF}"/>
              </a:ext>
            </a:extLst>
          </p:cNvPr>
          <p:cNvGrpSpPr/>
          <p:nvPr userDrawn="1"/>
        </p:nvGrpSpPr>
        <p:grpSpPr>
          <a:xfrm>
            <a:off x="575322" y="967096"/>
            <a:ext cx="813802" cy="100882"/>
            <a:chOff x="609005" y="1151919"/>
            <a:chExt cx="813802" cy="100882"/>
          </a:xfrm>
        </p:grpSpPr>
        <p:sp>
          <p:nvSpPr>
            <p:cNvPr id="20" name="Oval 19">
              <a:extLst>
                <a:ext uri="{FF2B5EF4-FFF2-40B4-BE49-F238E27FC236}">
                  <a16:creationId xmlns:a16="http://schemas.microsoft.com/office/drawing/2014/main" id="{AFD6839E-D74E-1B80-58C1-4CA2AA92D26E}"/>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F49441-D80D-9496-55C8-C7CB1E6CC968}"/>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3EA983E-43A9-2CE8-01A9-2FA8CFE59C62}"/>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B8CB9A-D7FA-858A-8CCE-0C1581919809}"/>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664DEBD-FA2F-4A77-B220-51A46D7CEF87}"/>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itle 1">
            <a:extLst>
              <a:ext uri="{FF2B5EF4-FFF2-40B4-BE49-F238E27FC236}">
                <a16:creationId xmlns:a16="http://schemas.microsoft.com/office/drawing/2014/main" id="{0F5024C3-FD8D-70F9-65E5-18A41EC7463C}"/>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Tree>
    <p:extLst>
      <p:ext uri="{BB962C8B-B14F-4D97-AF65-F5344CB8AC3E}">
        <p14:creationId xmlns:p14="http://schemas.microsoft.com/office/powerpoint/2010/main" val="2866286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探索">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
            <a:ext cx="12192000" cy="5602265"/>
          </a:xfrm>
          <a:prstGeom prst="rect">
            <a:avLst/>
          </a:prstGeom>
        </p:spPr>
      </p:pic>
      <p:sp>
        <p:nvSpPr>
          <p:cNvPr id="7" name="L 形 6"/>
          <p:cNvSpPr/>
          <p:nvPr userDrawn="1"/>
        </p:nvSpPr>
        <p:spPr>
          <a:xfrm rot="5400000">
            <a:off x="7850739" y="2130703"/>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67"/>
            <a:endParaRPr kumimoji="1" lang="zh-CN" altLang="en-US" sz="675">
              <a:solidFill>
                <a:srgbClr val="666666"/>
              </a:solidFill>
            </a:endParaRPr>
          </a:p>
        </p:txBody>
      </p:sp>
      <p:sp>
        <p:nvSpPr>
          <p:cNvPr id="10"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898651" y="907099"/>
            <a:ext cx="6557247" cy="690255"/>
          </a:xfrm>
          <a:prstGeom prst="rect">
            <a:avLst/>
          </a:prstGeom>
          <a:ln>
            <a:noFill/>
            <a:prstDash val="dash"/>
          </a:ln>
        </p:spPr>
        <p:txBody>
          <a:bodyPr lIns="0" tIns="0" rIns="0" bIns="0" anchor="t">
            <a:normAutofit/>
          </a:bodyPr>
          <a:lstStyle>
            <a:lvl1pPr algn="l">
              <a:defRPr sz="2399"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6"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28897" y="1949378"/>
            <a:ext cx="6533291" cy="643927"/>
          </a:xfrm>
          <a:prstGeom prst="rect">
            <a:avLst/>
          </a:prstGeom>
        </p:spPr>
        <p:txBody>
          <a:bodyPr/>
          <a:lstStyle>
            <a:lvl1pPr>
              <a:defRPr sz="1049">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4003572765"/>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817">
            <a:extLst>
              <a:ext uri="{FF2B5EF4-FFF2-40B4-BE49-F238E27FC236}">
                <a16:creationId xmlns:a16="http://schemas.microsoft.com/office/drawing/2014/main" id="{1CBF684E-739D-B3F9-B353-0625F401D5A0}"/>
              </a:ext>
            </a:extLst>
          </p:cNvPr>
          <p:cNvSpPr>
            <a:spLocks noGrp="1"/>
          </p:cNvSpPr>
          <p:nvPr>
            <p:ph type="pic" sz="quarter" idx="13"/>
          </p:nvPr>
        </p:nvSpPr>
        <p:spPr>
          <a:xfrm>
            <a:off x="6114187" y="1341493"/>
            <a:ext cx="5193348" cy="4517674"/>
          </a:xfrm>
          <a:custGeom>
            <a:avLst/>
            <a:gdLst>
              <a:gd name="connsiteX0" fmla="*/ 4338405 w 5193348"/>
              <a:gd name="connsiteY0" fmla="*/ 945705 h 4517674"/>
              <a:gd name="connsiteX1" fmla="*/ 5193348 w 5193348"/>
              <a:gd name="connsiteY1" fmla="*/ 2277018 h 4517674"/>
              <a:gd name="connsiteX2" fmla="*/ 2986590 w 5193348"/>
              <a:gd name="connsiteY2" fmla="*/ 4517674 h 4517674"/>
              <a:gd name="connsiteX3" fmla="*/ 0 w 5193348"/>
              <a:gd name="connsiteY3" fmla="*/ 2277018 h 4517674"/>
              <a:gd name="connsiteX4" fmla="*/ 3173252 w 5193348"/>
              <a:gd name="connsiteY4" fmla="*/ 1293619 h 4517674"/>
              <a:gd name="connsiteX5" fmla="*/ 4338405 w 5193348"/>
              <a:gd name="connsiteY5" fmla="*/ 945705 h 4517674"/>
              <a:gd name="connsiteX6" fmla="*/ 3895248 w 5193348"/>
              <a:gd name="connsiteY6" fmla="*/ 977 h 4517674"/>
              <a:gd name="connsiteX7" fmla="*/ 4028175 w 5193348"/>
              <a:gd name="connsiteY7" fmla="*/ 57455 h 4517674"/>
              <a:gd name="connsiteX8" fmla="*/ 4131779 w 5193348"/>
              <a:gd name="connsiteY8" fmla="*/ 675005 h 4517674"/>
              <a:gd name="connsiteX9" fmla="*/ 3315377 w 5193348"/>
              <a:gd name="connsiteY9" fmla="*/ 815922 h 4517674"/>
              <a:gd name="connsiteX10" fmla="*/ 3443846 w 5193348"/>
              <a:gd name="connsiteY10" fmla="*/ 223240 h 4517674"/>
              <a:gd name="connsiteX11" fmla="*/ 3841105 w 5193348"/>
              <a:gd name="connsiteY11" fmla="*/ 1357 h 4517674"/>
              <a:gd name="connsiteX12" fmla="*/ 3895248 w 5193348"/>
              <a:gd name="connsiteY12" fmla="*/ 977 h 451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348" h="4517674">
                <a:moveTo>
                  <a:pt x="4338405" y="945705"/>
                </a:moveTo>
                <a:cubicBezTo>
                  <a:pt x="4981603" y="967813"/>
                  <a:pt x="5193348" y="1541025"/>
                  <a:pt x="5193348" y="2277018"/>
                </a:cubicBezTo>
                <a:cubicBezTo>
                  <a:pt x="5193348" y="3347554"/>
                  <a:pt x="4052637" y="4517674"/>
                  <a:pt x="2986590" y="4517674"/>
                </a:cubicBezTo>
                <a:cubicBezTo>
                  <a:pt x="1924691" y="4517674"/>
                  <a:pt x="0" y="3347554"/>
                  <a:pt x="0" y="2277018"/>
                </a:cubicBezTo>
                <a:cubicBezTo>
                  <a:pt x="0" y="1206483"/>
                  <a:pt x="2231646" y="1783244"/>
                  <a:pt x="3173252" y="1293619"/>
                </a:cubicBezTo>
                <a:cubicBezTo>
                  <a:pt x="3664535" y="1039471"/>
                  <a:pt x="4046042" y="935656"/>
                  <a:pt x="4338405" y="945705"/>
                </a:cubicBezTo>
                <a:close/>
                <a:moveTo>
                  <a:pt x="3895248" y="977"/>
                </a:moveTo>
                <a:cubicBezTo>
                  <a:pt x="3947425" y="5255"/>
                  <a:pt x="3993208" y="23650"/>
                  <a:pt x="4028175" y="57455"/>
                </a:cubicBezTo>
                <a:cubicBezTo>
                  <a:pt x="4156645" y="173505"/>
                  <a:pt x="4330700" y="463628"/>
                  <a:pt x="4131779" y="675005"/>
                </a:cubicBezTo>
                <a:cubicBezTo>
                  <a:pt x="3937003" y="886381"/>
                  <a:pt x="3439702" y="936116"/>
                  <a:pt x="3315377" y="815922"/>
                </a:cubicBezTo>
                <a:cubicBezTo>
                  <a:pt x="3186907" y="699872"/>
                  <a:pt x="3244925" y="434616"/>
                  <a:pt x="3443846" y="223240"/>
                </a:cubicBezTo>
                <a:cubicBezTo>
                  <a:pt x="3568172" y="91130"/>
                  <a:pt x="3716779" y="12447"/>
                  <a:pt x="3841105" y="1357"/>
                </a:cubicBezTo>
                <a:cubicBezTo>
                  <a:pt x="3859754" y="-306"/>
                  <a:pt x="3877856" y="-449"/>
                  <a:pt x="3895248" y="977"/>
                </a:cubicBezTo>
                <a:close/>
              </a:path>
            </a:pathLst>
          </a:custGeom>
        </p:spPr>
        <p:txBody>
          <a:bodyPr wrap="square">
            <a:noAutofit/>
          </a:bodyPr>
          <a:lstStyle>
            <a:lvl1pPr>
              <a:defRPr>
                <a:latin typeface="Open Sans" panose="020B0606030504020204" pitchFamily="34" charset="0"/>
              </a:defRPr>
            </a:lvl1pPr>
          </a:lstStyle>
          <a:p>
            <a:endParaRPr lang="en-US"/>
          </a:p>
        </p:txBody>
      </p:sp>
      <p:sp>
        <p:nvSpPr>
          <p:cNvPr id="7" name="Title 1">
            <a:extLst>
              <a:ext uri="{FF2B5EF4-FFF2-40B4-BE49-F238E27FC236}">
                <a16:creationId xmlns:a16="http://schemas.microsoft.com/office/drawing/2014/main" id="{FFD2BE33-6599-9AB5-9A90-AE35F7E939A9}"/>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a:extLst>
              <a:ext uri="{FF2B5EF4-FFF2-40B4-BE49-F238E27FC236}">
                <a16:creationId xmlns:a16="http://schemas.microsoft.com/office/drawing/2014/main" id="{6874B7B2-6A34-C3CA-DCA3-6C2E2190BE6E}"/>
              </a:ext>
            </a:extLst>
          </p:cNvPr>
          <p:cNvGrpSpPr/>
          <p:nvPr userDrawn="1"/>
        </p:nvGrpSpPr>
        <p:grpSpPr>
          <a:xfrm>
            <a:off x="575322" y="967096"/>
            <a:ext cx="813802" cy="100882"/>
            <a:chOff x="609005" y="1151919"/>
            <a:chExt cx="813802" cy="100882"/>
          </a:xfrm>
        </p:grpSpPr>
        <p:sp>
          <p:nvSpPr>
            <p:cNvPr id="9" name="Oval 8">
              <a:extLst>
                <a:ext uri="{FF2B5EF4-FFF2-40B4-BE49-F238E27FC236}">
                  <a16:creationId xmlns:a16="http://schemas.microsoft.com/office/drawing/2014/main" id="{7FF6E5A8-FF01-5434-94F0-4D070DC33424}"/>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E317023-6750-F8DB-2BA3-9CCE1F97ECAF}"/>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29E6EBB-2A37-F2DD-9993-B782D25321FB}"/>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2BAA0CA-C6A4-CAC7-9489-07A2247A4978}"/>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3765962-2194-A6B9-30F4-7EEE776D3F87}"/>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BC39F1BD-3E5A-81DB-AD06-1C9D3BC534C9}"/>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44546A">
                    <a:lumMod val="40000"/>
                    <a:lumOff val="60000"/>
                  </a:srgbClr>
                </a:solidFill>
                <a:effectLst/>
                <a:uLnTx/>
                <a:uFillTx/>
                <a:latin typeface="Arial" panose="020B0604020202020204" pitchFamily="34" charset="0"/>
                <a:ea typeface="+mj-ea"/>
                <a:cs typeface="Arial" panose="020B0604020202020204" pitchFamily="34" charset="0"/>
              </a:rPr>
              <a:t>This is a sample text, Insert your desired text here this is a sample text.</a:t>
            </a:r>
          </a:p>
        </p:txBody>
      </p:sp>
      <p:sp>
        <p:nvSpPr>
          <p:cNvPr id="15" name="Oval 14">
            <a:extLst>
              <a:ext uri="{FF2B5EF4-FFF2-40B4-BE49-F238E27FC236}">
                <a16:creationId xmlns:a16="http://schemas.microsoft.com/office/drawing/2014/main" id="{1570209C-8032-AA98-0F3C-0580BAB7A977}"/>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Slide Number Placeholder 4">
            <a:extLst>
              <a:ext uri="{FF2B5EF4-FFF2-40B4-BE49-F238E27FC236}">
                <a16:creationId xmlns:a16="http://schemas.microsoft.com/office/drawing/2014/main" id="{357520F4-2228-4134-CA95-FF825F54039A}"/>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POWERPOINT TEMPLATE">
            <a:extLst>
              <a:ext uri="{FF2B5EF4-FFF2-40B4-BE49-F238E27FC236}">
                <a16:creationId xmlns:a16="http://schemas.microsoft.com/office/drawing/2014/main" id="{4B4CB12E-A8C6-19BC-FB24-19387245A379}"/>
              </a:ext>
            </a:extLst>
          </p:cNvPr>
          <p:cNvSpPr/>
          <p:nvPr userDrawn="1"/>
        </p:nvSpPr>
        <p:spPr>
          <a:xfrm>
            <a:off x="1849520" y="6364635"/>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50000"/>
              </a:lnSpc>
              <a:spcBef>
                <a:spcPts val="0"/>
              </a:spcBef>
              <a:spcAft>
                <a:spcPts val="0"/>
              </a:spcAft>
              <a:buClrTx/>
              <a:buSzTx/>
              <a:buFontTx/>
              <a:buNone/>
              <a:tabLst>
                <a:tab pos="1066800" algn="l"/>
              </a:tabLst>
              <a:defRPr/>
            </a:pPr>
            <a:r>
              <a:rPr kumimoji="0" sz="1000" b="0" i="0" u="none" strike="noStrike" kern="1200" cap="none" spc="170" normalizeH="0" baseline="0" noProof="0" dirty="0">
                <a:ln>
                  <a:noFill/>
                </a:ln>
                <a:solidFill>
                  <a:srgbClr val="44546A"/>
                </a:solidFill>
                <a:effectLst/>
                <a:uLnTx/>
                <a:uFillTx/>
                <a:latin typeface="Arial"/>
                <a:cs typeface="Arial"/>
                <a:sym typeface="Arial"/>
              </a:rPr>
              <a:t>POWERPOINT TEMPLATE</a:t>
            </a:r>
          </a:p>
        </p:txBody>
      </p:sp>
      <p:sp>
        <p:nvSpPr>
          <p:cNvPr id="18" name="POWERPOINT TEMPLATE">
            <a:extLst>
              <a:ext uri="{FF2B5EF4-FFF2-40B4-BE49-F238E27FC236}">
                <a16:creationId xmlns:a16="http://schemas.microsoft.com/office/drawing/2014/main" id="{14F59BA4-9C4D-0AEF-C5A4-FEE003FBC837}"/>
              </a:ext>
            </a:extLst>
          </p:cNvPr>
          <p:cNvSpPr/>
          <p:nvPr userDrawn="1"/>
        </p:nvSpPr>
        <p:spPr>
          <a:xfrm>
            <a:off x="494469" y="6311898"/>
            <a:ext cx="8502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s-UY" sz="2000" b="0" i="0" u="none" strike="noStrike" kern="1200" cap="none" spc="170" normalizeH="0" baseline="0" noProof="0" dirty="0">
                <a:ln>
                  <a:noFill/>
                </a:ln>
                <a:solidFill>
                  <a:srgbClr val="FF005B"/>
                </a:solidFill>
                <a:effectLst/>
                <a:uLnTx/>
                <a:uFillTx/>
                <a:latin typeface="Arial Black" panose="020B0604020202020204" pitchFamily="34" charset="0"/>
                <a:cs typeface="Arial"/>
                <a:sym typeface="Arial"/>
              </a:rPr>
              <a:t>Logo</a:t>
            </a:r>
            <a:endParaRPr kumimoji="0" sz="2000" b="0" i="0" u="none" strike="noStrike" kern="1200" cap="none" spc="170" normalizeH="0" baseline="0" noProof="0" dirty="0">
              <a:ln>
                <a:noFill/>
              </a:ln>
              <a:solidFill>
                <a:srgbClr val="FF005B"/>
              </a:solidFill>
              <a:effectLst/>
              <a:uLnTx/>
              <a:uFillTx/>
              <a:latin typeface="Arial"/>
              <a:cs typeface="Arial"/>
              <a:sym typeface="Arial"/>
            </a:endParaRPr>
          </a:p>
        </p:txBody>
      </p:sp>
      <p:sp>
        <p:nvSpPr>
          <p:cNvPr id="19" name="POWERPOINT TEMPLATE">
            <a:extLst>
              <a:ext uri="{FF2B5EF4-FFF2-40B4-BE49-F238E27FC236}">
                <a16:creationId xmlns:a16="http://schemas.microsoft.com/office/drawing/2014/main" id="{992851C9-D484-5444-9DD3-0636F2D1B6B6}"/>
              </a:ext>
            </a:extLst>
          </p:cNvPr>
          <p:cNvSpPr/>
          <p:nvPr userDrawn="1"/>
        </p:nvSpPr>
        <p:spPr>
          <a:xfrm>
            <a:off x="4104360" y="6405271"/>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1066800" algn="l"/>
              </a:tabLst>
              <a:defRPr/>
            </a:pPr>
            <a:r>
              <a:rPr kumimoji="0" lang="en-US" sz="1000" b="0" i="0" u="none" strike="noStrike" kern="1200" cap="none" spc="0" normalizeH="0" baseline="0" noProof="0" dirty="0">
                <a:ln>
                  <a:noFill/>
                </a:ln>
                <a:solidFill>
                  <a:srgbClr val="44546A"/>
                </a:solidFill>
                <a:effectLst/>
                <a:uLnTx/>
                <a:uFillTx/>
                <a:latin typeface="Arial"/>
                <a:cs typeface="Arial"/>
                <a:sym typeface="Arial"/>
              </a:rPr>
              <a:t>|      Email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example@example.com</a:t>
            </a:r>
            <a:r>
              <a:rPr kumimoji="0" lang="en-US" sz="1000" b="0" i="0" u="none" strike="noStrike" kern="1200" cap="none" spc="0" normalizeH="0" baseline="0" noProof="0" dirty="0">
                <a:ln>
                  <a:noFill/>
                </a:ln>
                <a:solidFill>
                  <a:srgbClr val="44546A"/>
                </a:solidFill>
                <a:effectLst/>
                <a:uLnTx/>
                <a:uFillTx/>
                <a:latin typeface="Arial"/>
                <a:cs typeface="Arial"/>
                <a:sym typeface="Arial"/>
              </a:rPr>
              <a:t>       |       Web : </a:t>
            </a:r>
            <a:r>
              <a:rPr kumimoji="0" lang="en-US" sz="1000" b="0" i="0" u="none" strike="noStrike" kern="1200" cap="none" spc="0" normalizeH="0" baseline="0" noProof="0" dirty="0" err="1">
                <a:ln>
                  <a:noFill/>
                </a:ln>
                <a:solidFill>
                  <a:srgbClr val="44546A"/>
                </a:solidFill>
                <a:effectLst/>
                <a:uLnTx/>
                <a:uFillTx/>
                <a:latin typeface="Arial"/>
                <a:cs typeface="Arial"/>
                <a:sym typeface="Arial"/>
              </a:rPr>
              <a:t>www.example.com</a:t>
            </a:r>
            <a:endParaRPr kumimoji="0" lang="en-US" sz="1000" b="0" i="0" u="none" strike="noStrike" kern="1200" cap="none" spc="0" normalizeH="0" baseline="0" noProof="0" dirty="0">
              <a:ln>
                <a:noFill/>
              </a:ln>
              <a:solidFill>
                <a:srgbClr val="44546A"/>
              </a:solidFill>
              <a:effectLst/>
              <a:uLnTx/>
              <a:uFillTx/>
              <a:latin typeface="Arial"/>
              <a:cs typeface="Arial"/>
              <a:sym typeface="Arial"/>
            </a:endParaRPr>
          </a:p>
        </p:txBody>
      </p:sp>
      <p:cxnSp>
        <p:nvCxnSpPr>
          <p:cNvPr id="20" name="Straight Connector 19">
            <a:extLst>
              <a:ext uri="{FF2B5EF4-FFF2-40B4-BE49-F238E27FC236}">
                <a16:creationId xmlns:a16="http://schemas.microsoft.com/office/drawing/2014/main" id="{3E3C0429-E642-4F37-6D89-97F7FA47E11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381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Rechteck 2"/>
          <p:cNvSpPr/>
          <p:nvPr userDrawn="1"/>
        </p:nvSpPr>
        <p:spPr>
          <a:xfrm>
            <a:off x="7" y="-2594"/>
            <a:ext cx="12191999" cy="787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5" name="Rechteck 4"/>
          <p:cNvSpPr/>
          <p:nvPr userDrawn="1"/>
        </p:nvSpPr>
        <p:spPr>
          <a:xfrm>
            <a:off x="7" y="6779206"/>
            <a:ext cx="12191999" cy="787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14" name="Picture 13">
            <a:extLst>
              <a:ext uri="{FF2B5EF4-FFF2-40B4-BE49-F238E27FC236}">
                <a16:creationId xmlns:a16="http://schemas.microsoft.com/office/drawing/2014/main" id="{F56B85E1-69E1-4AD2-A45A-1682D816B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084"/>
          <a:stretch/>
        </p:blipFill>
        <p:spPr>
          <a:xfrm>
            <a:off x="142397" y="153217"/>
            <a:ext cx="730800" cy="651629"/>
          </a:xfrm>
          <a:prstGeom prst="rect">
            <a:avLst/>
          </a:prstGeom>
        </p:spPr>
      </p:pic>
    </p:spTree>
    <p:extLst>
      <p:ext uri="{BB962C8B-B14F-4D97-AF65-F5344CB8AC3E}">
        <p14:creationId xmlns:p14="http://schemas.microsoft.com/office/powerpoint/2010/main" val="660092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547AD6B2-1F9C-4211-95DD-8094C6AF67C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1415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87F953F1-B63A-44D9-B53A-9220DEA5677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userDrawn="1"/>
        </p:nvSpPr>
        <p:spPr>
          <a:xfrm>
            <a:off x="0" y="908858"/>
            <a:ext cx="12192000" cy="415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userDrawn="1"/>
        </p:nvSpPr>
        <p:spPr>
          <a:xfrm>
            <a:off x="-1" y="6545100"/>
            <a:ext cx="12192000" cy="909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996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F5C692C3-9F1F-409C-8268-38D76AC42DF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587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96431749-F0A0-424E-9638-45B1782215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2673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7D79CE34-58F7-4B5E-A9F8-43D2651A321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9303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0824F5D7-9859-41F7-B81A-0FED14E855C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2158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54B2CEFC-FC88-494B-AE25-F9C872E1F79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155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50CA90F1-B645-477C-BA16-21F22B5EC0C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21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0AABAB-CF54-4EE7-902D-0D657B77DE83}" type="datetimeFigureOut">
              <a:rPr lang="fa-IR" smtClean="0"/>
              <a:t>10/08/1446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1266502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2AD1161D-A06C-4793-863E-8868F7EFB56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962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C08A4381-1AFC-4EBB-9DD1-037DD6958BE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0806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249" rtl="0" eaLnBrk="1" fontAlgn="auto" latinLnBrk="0" hangingPunct="1">
              <a:lnSpc>
                <a:spcPct val="100000"/>
              </a:lnSpc>
              <a:spcBef>
                <a:spcPts val="0"/>
              </a:spcBef>
              <a:spcAft>
                <a:spcPts val="0"/>
              </a:spcAft>
              <a:buClrTx/>
              <a:buSzTx/>
              <a:buFontTx/>
              <a:buNone/>
              <a:tabLst/>
              <a:defRPr/>
            </a:pPr>
            <a:fld id="{63A4CD24-C987-42AC-8817-E9AEDF7F216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383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32604" y="453618"/>
            <a:ext cx="8357405" cy="759668"/>
          </a:xfrm>
          <a:prstGeom prst="rect">
            <a:avLst/>
          </a:prstGeom>
          <a:noFill/>
          <a:ln w="9525" algn="ctr">
            <a:noFill/>
            <a:miter lim="800000"/>
            <a:headEnd/>
            <a:tailEnd/>
          </a:ln>
          <a:effectLst/>
        </p:spPr>
        <p:txBody>
          <a:bodyPr vert="horz" wrap="square" lIns="91430" tIns="45714" rIns="91430" bIns="45714" numCol="1" anchor="ctr" anchorCtr="0" compatLnSpc="1">
            <a:prstTxWarp prst="textNoShape">
              <a:avLst/>
            </a:prstTxWarp>
          </a:bodyPr>
          <a:lstStyle>
            <a:lvl1pPr marL="0" indent="0">
              <a:buFont typeface="Arial" pitchFamily="34" charset="0"/>
              <a:buNone/>
              <a:defRPr lang="zh-CN" altLang="en-US" sz="3999" b="0" dirty="0">
                <a:solidFill>
                  <a:schemeClr val="bg1"/>
                </a:solidFill>
                <a:latin typeface="FrutigerNext LT Regular" pitchFamily="34" charset="0"/>
                <a:ea typeface="黑体" pitchFamily="49" charset="-122"/>
              </a:defRPr>
            </a:lvl1pPr>
          </a:lstStyle>
          <a:p>
            <a:pPr lvl="0"/>
            <a:r>
              <a:rPr lang="zh-CN" altLang="en-US"/>
              <a:t>单击此处编辑母版标题样式</a:t>
            </a:r>
            <a:endParaRPr lang="zh-CN" altLang="en-US" dirty="0"/>
          </a:p>
        </p:txBody>
      </p:sp>
    </p:spTree>
    <p:extLst>
      <p:ext uri="{BB962C8B-B14F-4D97-AF65-F5344CB8AC3E}">
        <p14:creationId xmlns:p14="http://schemas.microsoft.com/office/powerpoint/2010/main" val="3440063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0015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본문">
    <p:spTree>
      <p:nvGrpSpPr>
        <p:cNvPr id="1" name=""/>
        <p:cNvGrpSpPr/>
        <p:nvPr/>
      </p:nvGrpSpPr>
      <p:grpSpPr>
        <a:xfrm>
          <a:off x="0" y="0"/>
          <a:ext cx="0" cy="0"/>
          <a:chOff x="0" y="0"/>
          <a:chExt cx="0" cy="0"/>
        </a:xfrm>
      </p:grpSpPr>
      <p:sp>
        <p:nvSpPr>
          <p:cNvPr id="3" name="TextBox 2"/>
          <p:cNvSpPr txBox="1"/>
          <p:nvPr userDrawn="1"/>
        </p:nvSpPr>
        <p:spPr>
          <a:xfrm>
            <a:off x="11524708" y="6611812"/>
            <a:ext cx="341710" cy="246195"/>
          </a:xfrm>
          <a:prstGeom prst="rect">
            <a:avLst/>
          </a:prstGeom>
          <a:noFill/>
        </p:spPr>
        <p:txBody>
          <a:bodyPr wrap="none" lIns="91415" tIns="45707" rIns="91415" bIns="45707">
            <a:spAutoFit/>
          </a:bodyPr>
          <a:lstStyle/>
          <a:p>
            <a:pPr marL="0" marR="0" lvl="0" indent="0" algn="l" defTabSz="914249" rtl="0" eaLnBrk="1" fontAlgn="base" latinLnBrk="1" hangingPunct="1">
              <a:lnSpc>
                <a:spcPct val="100000"/>
              </a:lnSpc>
              <a:spcBef>
                <a:spcPct val="0"/>
              </a:spcBef>
              <a:spcAft>
                <a:spcPct val="0"/>
              </a:spcAft>
              <a:buClrTx/>
              <a:buSzTx/>
              <a:buFontTx/>
              <a:buNone/>
              <a:tabLst/>
              <a:defRPr/>
            </a:pPr>
            <a:fld id="{6317E389-E596-4C17-A7A3-DB19DEF757BA}" type="slidenum">
              <a:rPr kumimoji="1" lang="ko-KR" altLang="en-US" sz="1000" b="0" i="0" u="none" strike="noStrike" kern="1200" cap="none" spc="0" normalizeH="0" baseline="0" noProof="0">
                <a:ln>
                  <a:noFill/>
                </a:ln>
                <a:solidFill>
                  <a:prstClr val="black">
                    <a:lumMod val="65000"/>
                    <a:lumOff val="35000"/>
                  </a:prstClr>
                </a:solidFill>
                <a:effectLst/>
                <a:uLnTx/>
                <a:uFillTx/>
                <a:latin typeface="Arial" pitchFamily="34" charset="0"/>
                <a:ea typeface="맑은 고딕" pitchFamily="50" charset="-127"/>
                <a:cs typeface="Arial" pitchFamily="34" charset="0"/>
              </a:rPr>
              <a:pPr marL="0" marR="0" lvl="0" indent="0" algn="l" defTabSz="914249" rtl="0" eaLnBrk="1" fontAlgn="base" latinLnBrk="1" hangingPunct="1">
                <a:lnSpc>
                  <a:spcPct val="100000"/>
                </a:lnSpc>
                <a:spcBef>
                  <a:spcPct val="0"/>
                </a:spcBef>
                <a:spcAft>
                  <a:spcPct val="0"/>
                </a:spcAft>
                <a:buClrTx/>
                <a:buSzTx/>
                <a:buFontTx/>
                <a:buNone/>
                <a:tabLst/>
                <a:defRPr/>
              </a:pPr>
              <a:t>‹#›</a:t>
            </a:fld>
            <a:endParaRPr kumimoji="1" lang="ko-KR" altLang="en-US" sz="1000" b="0" i="0" u="none" strike="noStrike" kern="1200" cap="none" spc="0" normalizeH="0" baseline="0" noProof="0" dirty="0">
              <a:ln>
                <a:noFill/>
              </a:ln>
              <a:solidFill>
                <a:prstClr val="black">
                  <a:lumMod val="65000"/>
                  <a:lumOff val="35000"/>
                </a:prstClr>
              </a:solidFill>
              <a:effectLst/>
              <a:uLnTx/>
              <a:uFillTx/>
              <a:latin typeface="Arial" pitchFamily="34" charset="0"/>
              <a:ea typeface="맑은 고딕" pitchFamily="50" charset="-127"/>
              <a:cs typeface="Arial" pitchFamily="34" charset="0"/>
            </a:endParaRPr>
          </a:p>
        </p:txBody>
      </p:sp>
      <p:cxnSp>
        <p:nvCxnSpPr>
          <p:cNvPr id="6" name="직선 연결선 5"/>
          <p:cNvCxnSpPr/>
          <p:nvPr userDrawn="1"/>
        </p:nvCxnSpPr>
        <p:spPr>
          <a:xfrm flipH="1">
            <a:off x="511909" y="537413"/>
            <a:ext cx="11165539" cy="0"/>
          </a:xfrm>
          <a:prstGeom prst="line">
            <a:avLst/>
          </a:prstGeom>
          <a:ln w="12700">
            <a:solidFill>
              <a:srgbClr val="BEBEBE"/>
            </a:solidFill>
          </a:ln>
        </p:spPr>
        <p:style>
          <a:lnRef idx="1">
            <a:schemeClr val="accent1"/>
          </a:lnRef>
          <a:fillRef idx="0">
            <a:schemeClr val="accent1"/>
          </a:fillRef>
          <a:effectRef idx="0">
            <a:schemeClr val="accent1"/>
          </a:effectRef>
          <a:fontRef idx="minor">
            <a:schemeClr val="tx1"/>
          </a:fontRef>
        </p:style>
      </p:cxnSp>
      <p:sp>
        <p:nvSpPr>
          <p:cNvPr id="11" name="제목 개체 틀 37"/>
          <p:cNvSpPr>
            <a:spLocks noGrp="1"/>
          </p:cNvSpPr>
          <p:nvPr>
            <p:ph type="title" hasCustomPrompt="1"/>
          </p:nvPr>
        </p:nvSpPr>
        <p:spPr>
          <a:xfrm>
            <a:off x="491619" y="152638"/>
            <a:ext cx="9193708" cy="338554"/>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nchor="ctr" anchorCtr="0">
            <a:noAutofit/>
            <a:scene3d>
              <a:camera prst="orthographicFront"/>
              <a:lightRig rig="threePt" dir="t"/>
            </a:scene3d>
            <a:sp3d>
              <a:bevelT w="0" h="0"/>
              <a:bevelB w="0" h="0"/>
              <a:extrusionClr>
                <a:schemeClr val="tx1"/>
              </a:extrusionClr>
              <a:contourClr>
                <a:schemeClr val="tx1"/>
              </a:contourClr>
            </a:sp3d>
          </a:bodyPr>
          <a:lstStyle>
            <a:lvl1pPr algn="l">
              <a:defRPr lang="ko-KR" altLang="en-US" sz="2400" b="1" spc="-60" baseline="0" dirty="0">
                <a:ln>
                  <a:noFill/>
                </a:ln>
                <a:solidFill>
                  <a:schemeClr val="tx2"/>
                </a:solidFill>
                <a:latin typeface="Calibri" panose="020F0502020204030204" pitchFamily="34" charset="0"/>
                <a:ea typeface="+mn-ea"/>
              </a:defRPr>
            </a:lvl1pPr>
          </a:lstStyle>
          <a:p>
            <a:pPr marL="0" lvl="0" algn="l" defTabSz="914009" latinLnBrk="0"/>
            <a:r>
              <a:rPr lang="ko-KR" altLang="en-US" dirty="0"/>
              <a:t>제목 </a:t>
            </a:r>
            <a:r>
              <a:rPr lang="en-US" altLang="ko-KR" dirty="0"/>
              <a:t>(Calibri, 24pt, </a:t>
            </a:r>
            <a:r>
              <a:rPr lang="ko-KR" altLang="en-US" dirty="0"/>
              <a:t>파랑</a:t>
            </a:r>
            <a:r>
              <a:rPr lang="en-US" altLang="ko-KR" dirty="0"/>
              <a:t>, B)</a:t>
            </a:r>
            <a:endParaRPr lang="ko-KR" altLang="en-US" dirty="0"/>
          </a:p>
        </p:txBody>
      </p:sp>
      <p:sp>
        <p:nvSpPr>
          <p:cNvPr id="12" name="텍스트 개체 틀 38"/>
          <p:cNvSpPr>
            <a:spLocks noGrp="1"/>
          </p:cNvSpPr>
          <p:nvPr>
            <p:ph type="body" idx="1" hasCustomPrompt="1"/>
          </p:nvPr>
        </p:nvSpPr>
        <p:spPr>
          <a:xfrm>
            <a:off x="511908" y="569511"/>
            <a:ext cx="11168184" cy="249299"/>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nchor="t" anchorCtr="0">
            <a:spAutoFit/>
            <a:scene3d>
              <a:camera prst="orthographicFront"/>
              <a:lightRig rig="threePt" dir="t"/>
            </a:scene3d>
            <a:sp3d>
              <a:bevelT w="0" h="0"/>
              <a:bevelB w="0" h="0"/>
              <a:extrusionClr>
                <a:schemeClr val="tx1"/>
              </a:extrusionClr>
              <a:contourClr>
                <a:schemeClr val="tx1"/>
              </a:contourClr>
            </a:sp3d>
          </a:bodyPr>
          <a:lstStyle>
            <a:lvl1pPr marL="0" indent="0" algn="l" defTabSz="913838" rtl="0" eaLnBrk="1" latinLnBrk="0" hangingPunct="1">
              <a:spcBef>
                <a:spcPct val="20000"/>
              </a:spcBef>
              <a:buFont typeface="Arial" pitchFamily="34" charset="0"/>
              <a:buNone/>
              <a:defRPr lang="en-US" altLang="ko-KR" sz="1800" b="1" kern="1200" spc="-60" baseline="0" dirty="0">
                <a:ln>
                  <a:noFill/>
                </a:ln>
                <a:solidFill>
                  <a:schemeClr val="accent1"/>
                </a:solidFill>
                <a:latin typeface="Calibri" panose="020F0502020204030204" pitchFamily="34" charset="0"/>
                <a:ea typeface="+mn-ea"/>
                <a:cs typeface="+mn-cs"/>
              </a:defRPr>
            </a:lvl1pPr>
          </a:lstStyle>
          <a:p>
            <a:r>
              <a:rPr lang="en-US" altLang="ko-KR" dirty="0"/>
              <a:t>Governing Message</a:t>
            </a:r>
            <a:r>
              <a:rPr lang="ko-KR" altLang="en-US" dirty="0"/>
              <a:t>를 입력하세요 </a:t>
            </a:r>
            <a:r>
              <a:rPr lang="en-US" altLang="ko-KR" dirty="0"/>
              <a:t>(Calibri, 18pt, </a:t>
            </a:r>
            <a:r>
              <a:rPr lang="ko-KR" altLang="en-US" dirty="0" err="1"/>
              <a:t>밝은파랑</a:t>
            </a:r>
            <a:r>
              <a:rPr lang="en-US" altLang="ko-KR" dirty="0"/>
              <a:t>, B)</a:t>
            </a:r>
          </a:p>
        </p:txBody>
      </p:sp>
      <p:sp>
        <p:nvSpPr>
          <p:cNvPr id="4" name="텍스트 개체 틀 3"/>
          <p:cNvSpPr>
            <a:spLocks noGrp="1"/>
          </p:cNvSpPr>
          <p:nvPr>
            <p:ph type="body" sz="quarter" idx="10" hasCustomPrompt="1"/>
          </p:nvPr>
        </p:nvSpPr>
        <p:spPr>
          <a:xfrm>
            <a:off x="6228872" y="115900"/>
            <a:ext cx="5557177" cy="252760"/>
          </a:xfrm>
        </p:spPr>
        <p:txBody>
          <a:bodyPr>
            <a:noAutofit/>
          </a:bodyPr>
          <a:lstStyle>
            <a:lvl1pPr marL="0" indent="0" algn="r">
              <a:buNone/>
              <a:defRPr sz="1200" b="1">
                <a:solidFill>
                  <a:srgbClr val="1F497D"/>
                </a:solidFill>
                <a:latin typeface="Calibri" panose="020F0502020204030204" pitchFamily="34" charset="0"/>
              </a:defRPr>
            </a:lvl1pPr>
            <a:lvl2pPr algn="r">
              <a:defRPr sz="1200" b="1">
                <a:latin typeface="Calibri" panose="020F0502020204030204" pitchFamily="34" charset="0"/>
              </a:defRPr>
            </a:lvl2pPr>
            <a:lvl3pPr algn="r">
              <a:defRPr sz="1200" b="1">
                <a:latin typeface="Calibri" panose="020F0502020204030204" pitchFamily="34" charset="0"/>
              </a:defRPr>
            </a:lvl3pPr>
            <a:lvl4pPr algn="r">
              <a:defRPr sz="1200" b="1">
                <a:latin typeface="Calibri" panose="020F0502020204030204" pitchFamily="34" charset="0"/>
              </a:defRPr>
            </a:lvl4pPr>
            <a:lvl5pPr algn="r">
              <a:defRPr sz="1200" b="1">
                <a:latin typeface="Calibri" panose="020F0502020204030204" pitchFamily="34" charset="0"/>
              </a:defRPr>
            </a:lvl5pPr>
          </a:lstStyle>
          <a:p>
            <a:pPr lvl="0"/>
            <a:r>
              <a:rPr lang="en-US" altLang="ko-KR" dirty="0"/>
              <a:t>II. Level 1 Title </a:t>
            </a:r>
            <a:r>
              <a:rPr lang="ko-KR" altLang="en-US" dirty="0"/>
              <a:t>입력</a:t>
            </a:r>
          </a:p>
        </p:txBody>
      </p:sp>
      <p:sp>
        <p:nvSpPr>
          <p:cNvPr id="13" name="텍스트 개체 틀 3"/>
          <p:cNvSpPr>
            <a:spLocks noGrp="1"/>
          </p:cNvSpPr>
          <p:nvPr>
            <p:ph type="body" sz="quarter" idx="11" hasCustomPrompt="1"/>
          </p:nvPr>
        </p:nvSpPr>
        <p:spPr>
          <a:xfrm>
            <a:off x="6228872" y="291737"/>
            <a:ext cx="5557177" cy="245676"/>
          </a:xfrm>
        </p:spPr>
        <p:txBody>
          <a:bodyPr>
            <a:noAutofit/>
          </a:bodyPr>
          <a:lstStyle>
            <a:lvl1pPr marL="0" indent="0" algn="r">
              <a:buNone/>
              <a:defRPr sz="1000" b="1">
                <a:solidFill>
                  <a:srgbClr val="1F497D"/>
                </a:solidFill>
                <a:latin typeface="Calibri" panose="020F0502020204030204" pitchFamily="34" charset="0"/>
              </a:defRPr>
            </a:lvl1pPr>
            <a:lvl2pPr algn="r">
              <a:defRPr sz="1200" b="1">
                <a:latin typeface="Calibri" panose="020F0502020204030204" pitchFamily="34" charset="0"/>
              </a:defRPr>
            </a:lvl2pPr>
            <a:lvl3pPr algn="r">
              <a:defRPr sz="1200" b="1">
                <a:latin typeface="Calibri" panose="020F0502020204030204" pitchFamily="34" charset="0"/>
              </a:defRPr>
            </a:lvl3pPr>
            <a:lvl4pPr algn="r">
              <a:defRPr sz="1200" b="1">
                <a:latin typeface="Calibri" panose="020F0502020204030204" pitchFamily="34" charset="0"/>
              </a:defRPr>
            </a:lvl4pPr>
            <a:lvl5pPr algn="r">
              <a:defRPr sz="1200" b="1">
                <a:latin typeface="Calibri" panose="020F0502020204030204" pitchFamily="34" charset="0"/>
              </a:defRPr>
            </a:lvl5pPr>
          </a:lstStyle>
          <a:p>
            <a:pPr lvl="0"/>
            <a:r>
              <a:rPr lang="en-US" altLang="ko-KR" dirty="0"/>
              <a:t>A. Level 2 Title </a:t>
            </a:r>
            <a:r>
              <a:rPr lang="ko-KR" altLang="en-US" dirty="0"/>
              <a:t>입력</a:t>
            </a:r>
          </a:p>
        </p:txBody>
      </p:sp>
    </p:spTree>
    <p:extLst>
      <p:ext uri="{BB962C8B-B14F-4D97-AF65-F5344CB8AC3E}">
        <p14:creationId xmlns:p14="http://schemas.microsoft.com/office/powerpoint/2010/main" val="1751242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457" y="2636853"/>
            <a:ext cx="5615115" cy="584727"/>
          </a:xfrm>
          <a:prstGeom prst="rect">
            <a:avLst/>
          </a:prstGeom>
        </p:spPr>
        <p:txBody>
          <a:bodyPr/>
          <a:lstStyle/>
          <a:p>
            <a:r>
              <a:rPr lang="zh-CN" altLang="en-US" dirty="0"/>
              <a:t>单击此处编辑母版标题样式</a:t>
            </a:r>
          </a:p>
        </p:txBody>
      </p:sp>
      <p:sp>
        <p:nvSpPr>
          <p:cNvPr id="3" name="Rectangle 19"/>
          <p:cNvSpPr>
            <a:spLocks noGrp="1" noChangeArrowheads="1"/>
          </p:cNvSpPr>
          <p:nvPr>
            <p:ph type="dt" sz="quarter" idx="10"/>
          </p:nvPr>
        </p:nvSpPr>
        <p:spPr>
          <a:xfrm>
            <a:off x="876076" y="479425"/>
            <a:ext cx="1625179" cy="205184"/>
          </a:xfrm>
          <a:prstGeom prst="rect">
            <a:avLst/>
          </a:prstGeom>
          <a:ln/>
        </p:spPr>
        <p:txBody>
          <a:bodyPr/>
          <a:lstStyle>
            <a:lvl1pPr>
              <a:defRPr/>
            </a:lvl1pPr>
          </a:lstStyle>
          <a:p>
            <a:pPr marL="0" marR="0" lvl="0" indent="0" algn="l" defTabSz="914249" rtl="0" eaLnBrk="1" fontAlgn="auto" latinLnBrk="0" hangingPunct="1">
              <a:lnSpc>
                <a:spcPct val="100000"/>
              </a:lnSpc>
              <a:spcBef>
                <a:spcPts val="0"/>
              </a:spcBef>
              <a:spcAft>
                <a:spcPts val="0"/>
              </a:spcAft>
              <a:buClrTx/>
              <a:buSzTx/>
              <a:buFontTx/>
              <a:buNone/>
              <a:tabLst/>
              <a:defRPr/>
            </a:pPr>
            <a:fld id="{6C3DC587-C8B4-426E-AE11-BFDB7463AC20}" type="datetime1">
              <a:rPr kumimoji="0" lang="en-US" altLang="zh-CN" sz="1200" b="0" i="0" u="none" strike="noStrike" kern="1200" cap="none" spc="0" normalizeH="0" baseline="0" noProof="0" smtClean="0">
                <a:ln>
                  <a:noFill/>
                </a:ln>
                <a:solidFill>
                  <a:srgbClr val="000000"/>
                </a:solidFill>
                <a:effectLst/>
                <a:uLnTx/>
                <a:uFillTx/>
                <a:latin typeface="Calibri"/>
                <a:cs typeface="+mn-cs"/>
              </a:rPr>
              <a:t>2/8/2025</a:t>
            </a:fld>
            <a:endParaRPr kumimoji="0" lang="en-US" altLang="zh-CN" sz="1200" b="0" i="0" u="none" strike="noStrike" kern="1200" cap="none" spc="0" normalizeH="0" baseline="0" noProof="0">
              <a:ln>
                <a:noFill/>
              </a:ln>
              <a:solidFill>
                <a:srgbClr val="000000"/>
              </a:solidFill>
              <a:effectLst/>
              <a:uLnTx/>
              <a:uFillTx/>
              <a:latin typeface="Calibri"/>
              <a:cs typeface="+mn-cs"/>
            </a:endParaRPr>
          </a:p>
        </p:txBody>
      </p:sp>
    </p:spTree>
    <p:extLst>
      <p:ext uri="{BB962C8B-B14F-4D97-AF65-F5344CB8AC3E}">
        <p14:creationId xmlns:p14="http://schemas.microsoft.com/office/powerpoint/2010/main" val="461339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마스터 _ 타이틀">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제목 개체 틀 37"/>
          <p:cNvSpPr>
            <a:spLocks noGrp="1"/>
          </p:cNvSpPr>
          <p:nvPr>
            <p:ph type="title"/>
          </p:nvPr>
        </p:nvSpPr>
        <p:spPr>
          <a:xfrm>
            <a:off x="955737" y="621262"/>
            <a:ext cx="10259217" cy="387798"/>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nchor="t" anchorCtr="0">
            <a:spAutoFit/>
            <a:scene3d>
              <a:camera prst="orthographicFront"/>
              <a:lightRig rig="threePt" dir="t"/>
            </a:scene3d>
            <a:sp3d>
              <a:bevelT w="0" h="0"/>
              <a:bevelB w="0" h="0"/>
              <a:extrusionClr>
                <a:schemeClr val="tx1"/>
              </a:extrusionClr>
              <a:contourClr>
                <a:schemeClr val="tx1"/>
              </a:contourClr>
            </a:sp3d>
          </a:bodyPr>
          <a:lstStyle>
            <a:lvl1pPr algn="l">
              <a:defRPr lang="ko-KR" altLang="en-US" sz="2800" b="1" spc="-60" baseline="0" dirty="0">
                <a:ln>
                  <a:noFill/>
                </a:ln>
                <a:solidFill>
                  <a:schemeClr val="accent1"/>
                </a:solidFill>
                <a:latin typeface="+mj-lt"/>
                <a:ea typeface="+mn-ea"/>
              </a:defRPr>
            </a:lvl1pPr>
          </a:lstStyle>
          <a:p>
            <a:pPr marL="0" lvl="0" algn="l" defTabSz="914400" latinLnBrk="0"/>
            <a:r>
              <a:rPr lang="ko-KR" altLang="en-US" dirty="0"/>
              <a:t>마스터 제목 스타일 편집</a:t>
            </a:r>
          </a:p>
        </p:txBody>
      </p:sp>
      <p:pic>
        <p:nvPicPr>
          <p:cNvPr id="6" name="Picture 6" descr="D:\차은경\110621_표현가이드_표지\CI.png"/>
          <p:cNvPicPr>
            <a:picLocks noChangeAspect="1" noChangeArrowheads="1"/>
          </p:cNvPicPr>
          <p:nvPr userDrawn="1"/>
        </p:nvPicPr>
        <p:blipFill>
          <a:blip r:embed="rId3" cstate="print"/>
          <a:srcRect/>
          <a:stretch>
            <a:fillRect/>
          </a:stretch>
        </p:blipFill>
        <p:spPr bwMode="auto">
          <a:xfrm>
            <a:off x="5898309" y="6428640"/>
            <a:ext cx="353263" cy="216000"/>
          </a:xfrm>
          <a:prstGeom prst="rect">
            <a:avLst/>
          </a:prstGeom>
          <a:noFill/>
          <a:ln w="9525">
            <a:noFill/>
            <a:miter lim="800000"/>
            <a:headEnd/>
            <a:tailEnd/>
          </a:ln>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b="39001"/>
          <a:stretch/>
        </p:blipFill>
        <p:spPr>
          <a:xfrm>
            <a:off x="10903451" y="445504"/>
            <a:ext cx="691811" cy="435812"/>
          </a:xfrm>
          <a:prstGeom prst="rect">
            <a:avLst/>
          </a:prstGeom>
        </p:spPr>
      </p:pic>
    </p:spTree>
    <p:extLst>
      <p:ext uri="{BB962C8B-B14F-4D97-AF65-F5344CB8AC3E}">
        <p14:creationId xmlns:p14="http://schemas.microsoft.com/office/powerpoint/2010/main" val="3009872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138" y="144075"/>
            <a:ext cx="11027390" cy="763502"/>
          </a:xfrm>
        </p:spPr>
        <p:txBody>
          <a:bodyPr>
            <a:normAutofit/>
          </a:bodyPr>
          <a:lstStyle>
            <a:lvl1pPr algn="r" rtl="1">
              <a:defRPr sz="4000" b="1" baseline="0">
                <a:solidFill>
                  <a:srgbClr val="002060"/>
                </a:solidFill>
                <a:latin typeface="Cambria" panose="02040503050406030204" pitchFamily="18" charset="0"/>
                <a:cs typeface="B Yagut" panose="00000400000000000000" pitchFamily="2" charset="-78"/>
              </a:defRPr>
            </a:lvl1pPr>
          </a:lstStyle>
          <a:p>
            <a:r>
              <a:rPr lang="en-US" dirty="0"/>
              <a:t>Click to edit Master title style</a:t>
            </a:r>
          </a:p>
        </p:txBody>
      </p:sp>
      <p:sp>
        <p:nvSpPr>
          <p:cNvPr id="12" name="Content Placeholder 2"/>
          <p:cNvSpPr>
            <a:spLocks noGrp="1"/>
          </p:cNvSpPr>
          <p:nvPr>
            <p:ph sz="quarter" idx="13"/>
          </p:nvPr>
        </p:nvSpPr>
        <p:spPr>
          <a:xfrm>
            <a:off x="382138" y="1023582"/>
            <a:ext cx="11027390" cy="5042847"/>
          </a:xfrm>
        </p:spPr>
        <p:txBody>
          <a:bodyPr/>
          <a:lstStyle>
            <a:lvl1pPr algn="r" rtl="1">
              <a:defRPr>
                <a:cs typeface="B Yekan" panose="00000400000000000000" pitchFamily="2" charset="-78"/>
              </a:defRPr>
            </a:lvl1pPr>
            <a:lvl2pPr algn="r" rtl="1">
              <a:defRPr>
                <a:cs typeface="B Yekan" panose="00000400000000000000" pitchFamily="2" charset="-78"/>
              </a:defRPr>
            </a:lvl2pPr>
            <a:lvl3pPr algn="r" rtl="1">
              <a:defRPr>
                <a:cs typeface="B Yekan" panose="00000400000000000000" pitchFamily="2" charset="-78"/>
              </a:defRPr>
            </a:lvl3pPr>
            <a:lvl4pPr algn="r" rtl="1">
              <a:defRPr>
                <a:cs typeface="B Yekan" panose="00000400000000000000" pitchFamily="2" charset="-78"/>
              </a:defRPr>
            </a:lvl4pPr>
            <a:lvl5pPr algn="r" rtl="1">
              <a:defRPr>
                <a:cs typeface="B Yekan" panose="00000400000000000000" pitchFamily="2" charset="-7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C3076-5313-4CE6-8AE6-C11F358582FF}" type="datetime1">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00028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92544" y="6356352"/>
            <a:ext cx="589856" cy="365125"/>
          </a:xfrm>
          <a:prstGeom prst="rect">
            <a:avLst/>
          </a:prstGeom>
        </p:spPr>
        <p:txBody>
          <a:bodyPr/>
          <a:lstStyle/>
          <a:p>
            <a:fld id="{2BAD21D2-47AF-467B-B0A0-A9A512113C1D}" type="slidenum">
              <a:rPr lang="en-US" smtClean="0"/>
              <a:t>‹#›</a:t>
            </a:fld>
            <a:endParaRPr lang="en-US" dirty="0"/>
          </a:p>
        </p:txBody>
      </p:sp>
    </p:spTree>
    <p:extLst>
      <p:ext uri="{BB962C8B-B14F-4D97-AF65-F5344CB8AC3E}">
        <p14:creationId xmlns:p14="http://schemas.microsoft.com/office/powerpoint/2010/main" val="211259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AABAB-CF54-4EE7-902D-0D657B77DE83}" type="datetimeFigureOut">
              <a:rPr lang="fa-IR" smtClean="0"/>
              <a:t>10/08/1446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831924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9916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934871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482649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3176971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3771998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2486634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193305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303816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144094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BAD21D2-47AF-467B-B0A0-A9A512113C1D}" type="slidenum">
              <a:rPr lang="en-US" smtClean="0"/>
              <a:t>‹#›</a:t>
            </a:fld>
            <a:endParaRPr lang="en-US"/>
          </a:p>
        </p:txBody>
      </p:sp>
    </p:spTree>
    <p:extLst>
      <p:ext uri="{BB962C8B-B14F-4D97-AF65-F5344CB8AC3E}">
        <p14:creationId xmlns:p14="http://schemas.microsoft.com/office/powerpoint/2010/main" val="121604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AABAB-CF54-4EE7-902D-0D657B77DE83}" type="datetimeFigureOut">
              <a:rPr lang="fa-IR" smtClean="0"/>
              <a:t>10/08/1446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DD4E8DA-FB2A-4A96-8B27-66DC29E8E14E}" type="slidenum">
              <a:rPr lang="fa-IR" smtClean="0"/>
              <a:t>‹#›</a:t>
            </a:fld>
            <a:endParaRPr lang="fa-IR"/>
          </a:p>
        </p:txBody>
      </p:sp>
    </p:spTree>
    <p:extLst>
      <p:ext uri="{BB962C8B-B14F-4D97-AF65-F5344CB8AC3E}">
        <p14:creationId xmlns:p14="http://schemas.microsoft.com/office/powerpoint/2010/main" val="929267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4055CB2-5938-44B7-9EDB-21AA59B1FEC8}"/>
              </a:ext>
            </a:extLst>
          </p:cNvPr>
          <p:cNvSpPr>
            <a:spLocks noGrp="1"/>
          </p:cNvSpPr>
          <p:nvPr>
            <p:ph type="ftr" sz="quarter" idx="11"/>
          </p:nvPr>
        </p:nvSpPr>
        <p:spPr>
          <a:xfrm>
            <a:off x="4004199" y="6475595"/>
            <a:ext cx="4114800" cy="365125"/>
          </a:xfrm>
        </p:spPr>
        <p:txBody>
          <a:bodyPr/>
          <a:lstStyle>
            <a:lvl1pPr>
              <a:defRPr>
                <a:solidFill>
                  <a:srgbClr val="4F48DC"/>
                </a:solidFill>
                <a:cs typeface="B Yekan" panose="00000400000000000000" pitchFamily="2" charset="-78"/>
              </a:defRPr>
            </a:lvl1pPr>
          </a:lstStyle>
          <a:p>
            <a:endParaRPr lang="fa-IR" dirty="0"/>
          </a:p>
        </p:txBody>
      </p:sp>
      <p:sp>
        <p:nvSpPr>
          <p:cNvPr id="7" name="Footer Placeholder 3">
            <a:extLst>
              <a:ext uri="{FF2B5EF4-FFF2-40B4-BE49-F238E27FC236}">
                <a16:creationId xmlns:a16="http://schemas.microsoft.com/office/drawing/2014/main" id="{D2F6A2D6-A606-42DD-AA77-425254910ABF}"/>
              </a:ext>
            </a:extLst>
          </p:cNvPr>
          <p:cNvSpPr txBox="1">
            <a:spLocks/>
          </p:cNvSpPr>
          <p:nvPr userDrawn="1"/>
        </p:nvSpPr>
        <p:spPr>
          <a:xfrm>
            <a:off x="-948697" y="6492886"/>
            <a:ext cx="4114800" cy="365125"/>
          </a:xfrm>
          <a:prstGeom prst="rect">
            <a:avLst/>
          </a:prstGeom>
        </p:spPr>
        <p:txBody>
          <a:bodyPr vert="horz" lIns="97667" tIns="48835" rIns="97667" bIns="48835" rtlCol="0" anchor="ctr"/>
          <a:lstStyle>
            <a:defPPr>
              <a:defRPr lang="fa-IR"/>
            </a:defPPr>
            <a:lvl1pPr marL="0" algn="ctr" defTabSz="914400" rtl="0" eaLnBrk="1" latinLnBrk="0" hangingPunct="1">
              <a:defRPr sz="1200" kern="1200">
                <a:solidFill>
                  <a:schemeClr val="tx1">
                    <a:lumMod val="65000"/>
                    <a:lumOff val="35000"/>
                  </a:schemeClr>
                </a:solidFill>
                <a:latin typeface="+mn-lt"/>
                <a:ea typeface="+mn-ea"/>
                <a:cs typeface="B Yekan" panose="000004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sz="1200" dirty="0">
                <a:solidFill>
                  <a:srgbClr val="4F48DC"/>
                </a:solidFill>
              </a:rPr>
              <a:t>معاونت شبکه</a:t>
            </a:r>
          </a:p>
        </p:txBody>
      </p:sp>
      <p:sp>
        <p:nvSpPr>
          <p:cNvPr id="8" name="Slide Number Placeholder 3">
            <a:extLst>
              <a:ext uri="{FF2B5EF4-FFF2-40B4-BE49-F238E27FC236}">
                <a16:creationId xmlns:a16="http://schemas.microsoft.com/office/drawing/2014/main" id="{D5F1CF78-D906-4602-8372-42FE1E73CC9A}"/>
              </a:ext>
            </a:extLst>
          </p:cNvPr>
          <p:cNvSpPr>
            <a:spLocks noGrp="1"/>
          </p:cNvSpPr>
          <p:nvPr>
            <p:ph type="sldNum" sz="quarter" idx="12"/>
          </p:nvPr>
        </p:nvSpPr>
        <p:spPr>
          <a:xfrm>
            <a:off x="11831861" y="6492886"/>
            <a:ext cx="377183" cy="365125"/>
          </a:xfrm>
          <a:prstGeom prst="rect">
            <a:avLst/>
          </a:prstGeom>
        </p:spPr>
        <p:txBody>
          <a:bodyPr/>
          <a:lstStyle>
            <a:lvl1pPr algn="ctr">
              <a:defRPr>
                <a:solidFill>
                  <a:srgbClr val="4F48DC"/>
                </a:solidFill>
                <a:cs typeface="B Yekan" panose="00000400000000000000" pitchFamily="2" charset="-78"/>
              </a:defRPr>
            </a:lvl1pPr>
          </a:lstStyle>
          <a:p>
            <a:fld id="{453AB0FF-A5ED-47C3-895A-AEEA4C9B9F05}" type="slidenum">
              <a:rPr lang="fa-IR" smtClean="0"/>
              <a:pPr/>
              <a:t>‹#›</a:t>
            </a:fld>
            <a:endParaRPr lang="fa-IR" dirty="0"/>
          </a:p>
        </p:txBody>
      </p:sp>
      <p:sp>
        <p:nvSpPr>
          <p:cNvPr id="9" name="Rectangle 8">
            <a:extLst>
              <a:ext uri="{FF2B5EF4-FFF2-40B4-BE49-F238E27FC236}">
                <a16:creationId xmlns:a16="http://schemas.microsoft.com/office/drawing/2014/main" id="{7224EB3B-2862-43CF-A11E-44272FAC2356}"/>
              </a:ext>
            </a:extLst>
          </p:cNvPr>
          <p:cNvSpPr/>
          <p:nvPr userDrawn="1"/>
        </p:nvSpPr>
        <p:spPr>
          <a:xfrm flipV="1">
            <a:off x="4" y="6779967"/>
            <a:ext cx="12192000" cy="107244"/>
          </a:xfrm>
          <a:prstGeom prst="rect">
            <a:avLst/>
          </a:prstGeom>
          <a:gradFill>
            <a:gsLst>
              <a:gs pos="0">
                <a:srgbClr val="0000CC"/>
              </a:gs>
              <a:gs pos="51000">
                <a:schemeClr val="bg1">
                  <a:lumMod val="85000"/>
                </a:schemeClr>
              </a:gs>
              <a:gs pos="100000">
                <a:srgbClr val="0000CC"/>
              </a:gs>
            </a:gsLst>
            <a:lin ang="0" scaled="0"/>
          </a:gradFill>
          <a:ln w="12700" cap="flat" cmpd="sng" algn="ctr">
            <a:noFill/>
            <a:prstDash val="solid"/>
            <a:miter lim="800000"/>
          </a:ln>
          <a:effectLst/>
        </p:spPr>
        <p:txBody>
          <a:bodyPr lIns="97667" tIns="48835" rIns="97667" bIns="48835" rtlCol="0" anchor="ctr"/>
          <a:lstStyle/>
          <a:p>
            <a:pPr algn="ctr">
              <a:defRPr/>
            </a:pPr>
            <a:endParaRPr lang="en-US" sz="1800" kern="0">
              <a:solidFill>
                <a:prstClr val="white"/>
              </a:solidFill>
            </a:endParaRPr>
          </a:p>
        </p:txBody>
      </p:sp>
      <p:grpSp>
        <p:nvGrpSpPr>
          <p:cNvPr id="10" name="Group 9">
            <a:extLst>
              <a:ext uri="{FF2B5EF4-FFF2-40B4-BE49-F238E27FC236}">
                <a16:creationId xmlns:a16="http://schemas.microsoft.com/office/drawing/2014/main" id="{646E210F-BC7C-41BC-8DBE-DA88C92D1D42}"/>
              </a:ext>
            </a:extLst>
          </p:cNvPr>
          <p:cNvGrpSpPr/>
          <p:nvPr userDrawn="1"/>
        </p:nvGrpSpPr>
        <p:grpSpPr>
          <a:xfrm>
            <a:off x="11967254" y="6433725"/>
            <a:ext cx="101212" cy="108192"/>
            <a:chOff x="12032407" y="6546126"/>
            <a:chExt cx="101212" cy="108192"/>
          </a:xfrm>
          <a:solidFill>
            <a:srgbClr val="A2B7DD"/>
          </a:solidFill>
        </p:grpSpPr>
        <p:sp>
          <p:nvSpPr>
            <p:cNvPr id="11" name="Graphic 13">
              <a:extLst>
                <a:ext uri="{FF2B5EF4-FFF2-40B4-BE49-F238E27FC236}">
                  <a16:creationId xmlns:a16="http://schemas.microsoft.com/office/drawing/2014/main" id="{98D99F61-B299-478A-A61C-27B0B368909F}"/>
                </a:ext>
              </a:extLst>
            </p:cNvPr>
            <p:cNvSpPr/>
            <p:nvPr userDrawn="1"/>
          </p:nvSpPr>
          <p:spPr>
            <a:xfrm>
              <a:off x="12032408" y="6600222"/>
              <a:ext cx="101211" cy="54096"/>
            </a:xfrm>
            <a:custGeom>
              <a:avLst/>
              <a:gdLst>
                <a:gd name="connsiteX0" fmla="*/ 1094423 w 1104900"/>
                <a:gd name="connsiteY0" fmla="*/ 11430 h 590550"/>
                <a:gd name="connsiteX1" fmla="*/ 1039178 w 1104900"/>
                <a:gd name="connsiteY1" fmla="*/ 11430 h 590550"/>
                <a:gd name="connsiteX2" fmla="*/ 553403 w 1104900"/>
                <a:gd name="connsiteY2" fmla="*/ 498157 h 590550"/>
                <a:gd name="connsiteX3" fmla="*/ 66675 w 1104900"/>
                <a:gd name="connsiteY3" fmla="*/ 11430 h 590550"/>
                <a:gd name="connsiteX4" fmla="*/ 11430 w 1104900"/>
                <a:gd name="connsiteY4" fmla="*/ 11430 h 590550"/>
                <a:gd name="connsiteX5" fmla="*/ 11430 w 1104900"/>
                <a:gd name="connsiteY5" fmla="*/ 66675 h 590550"/>
                <a:gd name="connsiteX6" fmla="*/ 524828 w 1104900"/>
                <a:gd name="connsiteY6" fmla="*/ 580073 h 590550"/>
                <a:gd name="connsiteX7" fmla="*/ 552450 w 1104900"/>
                <a:gd name="connsiteY7" fmla="*/ 591503 h 590550"/>
                <a:gd name="connsiteX8" fmla="*/ 580073 w 1104900"/>
                <a:gd name="connsiteY8" fmla="*/ 580073 h 590550"/>
                <a:gd name="connsiteX9" fmla="*/ 1093470 w 1104900"/>
                <a:gd name="connsiteY9" fmla="*/ 66675 h 590550"/>
                <a:gd name="connsiteX10" fmla="*/ 1094423 w 1104900"/>
                <a:gd name="connsiteY10" fmla="*/ 1143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900" h="590550">
                  <a:moveTo>
                    <a:pt x="1094423" y="11430"/>
                  </a:moveTo>
                  <a:cubicBezTo>
                    <a:pt x="1079183" y="-3810"/>
                    <a:pt x="1054418" y="-3810"/>
                    <a:pt x="1039178" y="11430"/>
                  </a:cubicBezTo>
                  <a:lnTo>
                    <a:pt x="553403" y="498157"/>
                  </a:lnTo>
                  <a:lnTo>
                    <a:pt x="66675" y="11430"/>
                  </a:lnTo>
                  <a:cubicBezTo>
                    <a:pt x="51435" y="-3810"/>
                    <a:pt x="26670" y="-3810"/>
                    <a:pt x="11430" y="11430"/>
                  </a:cubicBezTo>
                  <a:cubicBezTo>
                    <a:pt x="-3810" y="26670"/>
                    <a:pt x="-3810" y="51435"/>
                    <a:pt x="11430" y="66675"/>
                  </a:cubicBezTo>
                  <a:lnTo>
                    <a:pt x="524828" y="580073"/>
                  </a:lnTo>
                  <a:cubicBezTo>
                    <a:pt x="532448" y="587693"/>
                    <a:pt x="541973" y="591503"/>
                    <a:pt x="552450" y="591503"/>
                  </a:cubicBezTo>
                  <a:cubicBezTo>
                    <a:pt x="561975" y="591503"/>
                    <a:pt x="572453" y="587693"/>
                    <a:pt x="580073" y="580073"/>
                  </a:cubicBezTo>
                  <a:lnTo>
                    <a:pt x="1093470" y="66675"/>
                  </a:lnTo>
                  <a:cubicBezTo>
                    <a:pt x="1109663" y="51435"/>
                    <a:pt x="1109663" y="26670"/>
                    <a:pt x="1094423" y="11430"/>
                  </a:cubicBezTo>
                  <a:close/>
                </a:path>
              </a:pathLst>
            </a:custGeom>
            <a:grpFill/>
            <a:ln w="9525" cap="flat">
              <a:solidFill>
                <a:schemeClr val="accent1">
                  <a:lumMod val="60000"/>
                  <a:lumOff val="40000"/>
                </a:schemeClr>
              </a:solidFill>
              <a:prstDash val="solid"/>
              <a:miter/>
            </a:ln>
          </p:spPr>
          <p:txBody>
            <a:bodyPr rtlCol="0" anchor="ctr"/>
            <a:lstStyle/>
            <a:p>
              <a:endParaRPr lang="en-US" sz="1700">
                <a:solidFill>
                  <a:srgbClr val="3494BA">
                    <a:lumMod val="50000"/>
                  </a:srgbClr>
                </a:solidFill>
              </a:endParaRPr>
            </a:p>
          </p:txBody>
        </p:sp>
        <p:sp>
          <p:nvSpPr>
            <p:cNvPr id="12" name="Graphic 13">
              <a:extLst>
                <a:ext uri="{FF2B5EF4-FFF2-40B4-BE49-F238E27FC236}">
                  <a16:creationId xmlns:a16="http://schemas.microsoft.com/office/drawing/2014/main" id="{E24C1515-2DAC-41C3-8C2B-5C8573E8E3DD}"/>
                </a:ext>
              </a:extLst>
            </p:cNvPr>
            <p:cNvSpPr/>
            <p:nvPr userDrawn="1"/>
          </p:nvSpPr>
          <p:spPr>
            <a:xfrm>
              <a:off x="12032407" y="6546126"/>
              <a:ext cx="101211" cy="54096"/>
            </a:xfrm>
            <a:custGeom>
              <a:avLst/>
              <a:gdLst>
                <a:gd name="connsiteX0" fmla="*/ 1094423 w 1104900"/>
                <a:gd name="connsiteY0" fmla="*/ 11430 h 590550"/>
                <a:gd name="connsiteX1" fmla="*/ 1039178 w 1104900"/>
                <a:gd name="connsiteY1" fmla="*/ 11430 h 590550"/>
                <a:gd name="connsiteX2" fmla="*/ 553403 w 1104900"/>
                <a:gd name="connsiteY2" fmla="*/ 498157 h 590550"/>
                <a:gd name="connsiteX3" fmla="*/ 66675 w 1104900"/>
                <a:gd name="connsiteY3" fmla="*/ 11430 h 590550"/>
                <a:gd name="connsiteX4" fmla="*/ 11430 w 1104900"/>
                <a:gd name="connsiteY4" fmla="*/ 11430 h 590550"/>
                <a:gd name="connsiteX5" fmla="*/ 11430 w 1104900"/>
                <a:gd name="connsiteY5" fmla="*/ 66675 h 590550"/>
                <a:gd name="connsiteX6" fmla="*/ 524828 w 1104900"/>
                <a:gd name="connsiteY6" fmla="*/ 580073 h 590550"/>
                <a:gd name="connsiteX7" fmla="*/ 552450 w 1104900"/>
                <a:gd name="connsiteY7" fmla="*/ 591503 h 590550"/>
                <a:gd name="connsiteX8" fmla="*/ 580073 w 1104900"/>
                <a:gd name="connsiteY8" fmla="*/ 580073 h 590550"/>
                <a:gd name="connsiteX9" fmla="*/ 1093470 w 1104900"/>
                <a:gd name="connsiteY9" fmla="*/ 66675 h 590550"/>
                <a:gd name="connsiteX10" fmla="*/ 1094423 w 1104900"/>
                <a:gd name="connsiteY10" fmla="*/ 1143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900" h="590550">
                  <a:moveTo>
                    <a:pt x="1094423" y="11430"/>
                  </a:moveTo>
                  <a:cubicBezTo>
                    <a:pt x="1079183" y="-3810"/>
                    <a:pt x="1054418" y="-3810"/>
                    <a:pt x="1039178" y="11430"/>
                  </a:cubicBezTo>
                  <a:lnTo>
                    <a:pt x="553403" y="498157"/>
                  </a:lnTo>
                  <a:lnTo>
                    <a:pt x="66675" y="11430"/>
                  </a:lnTo>
                  <a:cubicBezTo>
                    <a:pt x="51435" y="-3810"/>
                    <a:pt x="26670" y="-3810"/>
                    <a:pt x="11430" y="11430"/>
                  </a:cubicBezTo>
                  <a:cubicBezTo>
                    <a:pt x="-3810" y="26670"/>
                    <a:pt x="-3810" y="51435"/>
                    <a:pt x="11430" y="66675"/>
                  </a:cubicBezTo>
                  <a:lnTo>
                    <a:pt x="524828" y="580073"/>
                  </a:lnTo>
                  <a:cubicBezTo>
                    <a:pt x="532448" y="587693"/>
                    <a:pt x="541973" y="591503"/>
                    <a:pt x="552450" y="591503"/>
                  </a:cubicBezTo>
                  <a:cubicBezTo>
                    <a:pt x="561975" y="591503"/>
                    <a:pt x="572453" y="587693"/>
                    <a:pt x="580073" y="580073"/>
                  </a:cubicBezTo>
                  <a:lnTo>
                    <a:pt x="1093470" y="66675"/>
                  </a:lnTo>
                  <a:cubicBezTo>
                    <a:pt x="1109663" y="51435"/>
                    <a:pt x="1109663" y="26670"/>
                    <a:pt x="1094423" y="11430"/>
                  </a:cubicBezTo>
                  <a:close/>
                </a:path>
              </a:pathLst>
            </a:custGeom>
            <a:grpFill/>
            <a:ln w="9525" cap="flat">
              <a:solidFill>
                <a:schemeClr val="accent1">
                  <a:lumMod val="60000"/>
                  <a:lumOff val="40000"/>
                </a:schemeClr>
              </a:solidFill>
              <a:prstDash val="solid"/>
              <a:miter/>
            </a:ln>
          </p:spPr>
          <p:txBody>
            <a:bodyPr rtlCol="0" anchor="ctr"/>
            <a:lstStyle/>
            <a:p>
              <a:endParaRPr lang="en-US" sz="1700">
                <a:solidFill>
                  <a:prstClr val="black"/>
                </a:solidFill>
              </a:endParaRPr>
            </a:p>
          </p:txBody>
        </p:sp>
      </p:grpSp>
      <p:grpSp>
        <p:nvGrpSpPr>
          <p:cNvPr id="13" name="Group 12">
            <a:extLst>
              <a:ext uri="{FF2B5EF4-FFF2-40B4-BE49-F238E27FC236}">
                <a16:creationId xmlns:a16="http://schemas.microsoft.com/office/drawing/2014/main" id="{41BFC910-4678-4706-B825-246BD3C5FE9A}"/>
              </a:ext>
            </a:extLst>
          </p:cNvPr>
          <p:cNvGrpSpPr/>
          <p:nvPr userDrawn="1"/>
        </p:nvGrpSpPr>
        <p:grpSpPr>
          <a:xfrm>
            <a:off x="8" y="-6910"/>
            <a:ext cx="996287" cy="82259"/>
            <a:chOff x="334963" y="319490"/>
            <a:chExt cx="1441450" cy="85323"/>
          </a:xfrm>
        </p:grpSpPr>
        <p:sp>
          <p:nvSpPr>
            <p:cNvPr id="14" name="Rectangle 13">
              <a:extLst>
                <a:ext uri="{FF2B5EF4-FFF2-40B4-BE49-F238E27FC236}">
                  <a16:creationId xmlns:a16="http://schemas.microsoft.com/office/drawing/2014/main" id="{066601E3-99FF-4A01-B8A9-FBEE42D1E0DB}"/>
                </a:ext>
              </a:extLst>
            </p:cNvPr>
            <p:cNvSpPr/>
            <p:nvPr/>
          </p:nvSpPr>
          <p:spPr>
            <a:xfrm>
              <a:off x="334963" y="319490"/>
              <a:ext cx="793479" cy="85323"/>
            </a:xfrm>
            <a:prstGeom prst="rect">
              <a:avLst/>
            </a:prstGeom>
            <a:solidFill>
              <a:srgbClr val="2F27C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6697">
                <a:defRPr/>
              </a:pPr>
              <a:endParaRPr lang="en-US" sz="1800" kern="0">
                <a:solidFill>
                  <a:prstClr val="white"/>
                </a:solidFill>
              </a:endParaRPr>
            </a:p>
          </p:txBody>
        </p:sp>
        <p:sp>
          <p:nvSpPr>
            <p:cNvPr id="15" name="Rectangle 14">
              <a:extLst>
                <a:ext uri="{FF2B5EF4-FFF2-40B4-BE49-F238E27FC236}">
                  <a16:creationId xmlns:a16="http://schemas.microsoft.com/office/drawing/2014/main" id="{1BDD6854-C759-4118-93D5-7D092352379F}"/>
                </a:ext>
              </a:extLst>
            </p:cNvPr>
            <p:cNvSpPr/>
            <p:nvPr/>
          </p:nvSpPr>
          <p:spPr>
            <a:xfrm>
              <a:off x="1128442" y="319490"/>
              <a:ext cx="215990" cy="85323"/>
            </a:xfrm>
            <a:prstGeom prst="rect">
              <a:avLst/>
            </a:prstGeom>
            <a:solidFill>
              <a:srgbClr val="3333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6697">
                <a:defRPr/>
              </a:pPr>
              <a:endParaRPr lang="en-US" sz="1800" kern="0">
                <a:solidFill>
                  <a:srgbClr val="0000CC"/>
                </a:solidFill>
              </a:endParaRPr>
            </a:p>
          </p:txBody>
        </p:sp>
        <p:sp>
          <p:nvSpPr>
            <p:cNvPr id="16" name="Rectangle 15">
              <a:extLst>
                <a:ext uri="{FF2B5EF4-FFF2-40B4-BE49-F238E27FC236}">
                  <a16:creationId xmlns:a16="http://schemas.microsoft.com/office/drawing/2014/main" id="{6C44E314-AA17-489E-8228-702CCE91D102}"/>
                </a:ext>
              </a:extLst>
            </p:cNvPr>
            <p:cNvSpPr/>
            <p:nvPr/>
          </p:nvSpPr>
          <p:spPr>
            <a:xfrm>
              <a:off x="1560423" y="319490"/>
              <a:ext cx="215990" cy="85323"/>
            </a:xfrm>
            <a:prstGeom prst="rect">
              <a:avLst/>
            </a:prstGeom>
            <a:solidFill>
              <a:srgbClr val="D0CEC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6697">
                <a:defRPr/>
              </a:pPr>
              <a:endParaRPr lang="en-US" sz="1800" kern="0">
                <a:solidFill>
                  <a:prstClr val="white"/>
                </a:solidFill>
              </a:endParaRPr>
            </a:p>
          </p:txBody>
        </p:sp>
        <p:sp>
          <p:nvSpPr>
            <p:cNvPr id="17" name="Rectangle 16">
              <a:extLst>
                <a:ext uri="{FF2B5EF4-FFF2-40B4-BE49-F238E27FC236}">
                  <a16:creationId xmlns:a16="http://schemas.microsoft.com/office/drawing/2014/main" id="{F0E36EEF-F648-47E4-B642-52D52DD94AF6}"/>
                </a:ext>
              </a:extLst>
            </p:cNvPr>
            <p:cNvSpPr/>
            <p:nvPr/>
          </p:nvSpPr>
          <p:spPr>
            <a:xfrm>
              <a:off x="1344432" y="319490"/>
              <a:ext cx="215990" cy="85323"/>
            </a:xfrm>
            <a:prstGeom prst="rect">
              <a:avLst/>
            </a:prstGeom>
            <a:solidFill>
              <a:srgbClr val="009CDA"/>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6697">
                <a:defRPr/>
              </a:pPr>
              <a:endParaRPr lang="en-US" sz="1800" kern="0">
                <a:solidFill>
                  <a:prstClr val="white"/>
                </a:solidFill>
              </a:endParaRPr>
            </a:p>
          </p:txBody>
        </p:sp>
      </p:grpSp>
      <p:sp>
        <p:nvSpPr>
          <p:cNvPr id="3" name="Title 2"/>
          <p:cNvSpPr>
            <a:spLocks noGrp="1"/>
          </p:cNvSpPr>
          <p:nvPr>
            <p:ph type="title"/>
          </p:nvPr>
        </p:nvSpPr>
        <p:spPr>
          <a:xfrm>
            <a:off x="6600241" y="176018"/>
            <a:ext cx="5263755" cy="512303"/>
          </a:xfrm>
          <a:prstGeom prst="rect">
            <a:avLst/>
          </a:prstGeom>
        </p:spPr>
        <p:txBody>
          <a:bodyPr>
            <a:noAutofit/>
          </a:bodyPr>
          <a:lstStyle>
            <a:lvl1pPr algn="r" defTabSz="976646" rtl="1" eaLnBrk="1" latinLnBrk="0" hangingPunct="1">
              <a:lnSpc>
                <a:spcPct val="90000"/>
              </a:lnSpc>
              <a:spcBef>
                <a:spcPct val="0"/>
              </a:spcBef>
              <a:buNone/>
              <a:defRPr lang="en-US" sz="3400" kern="1200" dirty="0">
                <a:solidFill>
                  <a:srgbClr val="2F27CB"/>
                </a:solidFill>
                <a:latin typeface="Tw Cen MT" panose="020B0602020104020603" pitchFamily="34" charset="0"/>
                <a:ea typeface="+mj-ea"/>
                <a:cs typeface="B Farnaz" panose="00000400000000000000" pitchFamily="2" charset="-78"/>
              </a:defRPr>
            </a:lvl1pPr>
          </a:lstStyle>
          <a:p>
            <a:r>
              <a:rPr lang="en-US" dirty="0"/>
              <a:t>Click to edit Master title style</a:t>
            </a:r>
          </a:p>
        </p:txBody>
      </p:sp>
      <p:grpSp>
        <p:nvGrpSpPr>
          <p:cNvPr id="19" name="Group 18"/>
          <p:cNvGrpSpPr/>
          <p:nvPr userDrawn="1"/>
        </p:nvGrpSpPr>
        <p:grpSpPr>
          <a:xfrm>
            <a:off x="4" y="6447816"/>
            <a:ext cx="472977" cy="113169"/>
            <a:chOff x="731520" y="1741712"/>
            <a:chExt cx="472977" cy="113169"/>
          </a:xfrm>
        </p:grpSpPr>
        <p:sp>
          <p:nvSpPr>
            <p:cNvPr id="20" name="Rectangle 19"/>
            <p:cNvSpPr/>
            <p:nvPr userDrawn="1"/>
          </p:nvSpPr>
          <p:spPr>
            <a:xfrm>
              <a:off x="731520" y="1741714"/>
              <a:ext cx="95794" cy="112921"/>
            </a:xfrm>
            <a:prstGeom prst="rect">
              <a:avLst/>
            </a:prstGeom>
            <a:solidFill>
              <a:srgbClr val="000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1" name="Rectangle 20"/>
            <p:cNvSpPr/>
            <p:nvPr userDrawn="1"/>
          </p:nvSpPr>
          <p:spPr>
            <a:xfrm>
              <a:off x="827314" y="1741714"/>
              <a:ext cx="95794" cy="112921"/>
            </a:xfrm>
            <a:prstGeom prst="rect">
              <a:avLst/>
            </a:prstGeom>
            <a:solidFill>
              <a:srgbClr val="375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2" name="Rectangle 21"/>
            <p:cNvSpPr/>
            <p:nvPr userDrawn="1"/>
          </p:nvSpPr>
          <p:spPr>
            <a:xfrm>
              <a:off x="918753" y="1741960"/>
              <a:ext cx="95794" cy="112921"/>
            </a:xfrm>
            <a:prstGeom prst="rect">
              <a:avLst/>
            </a:prstGeom>
            <a:solidFill>
              <a:srgbClr val="69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3" name="Rectangle 22"/>
            <p:cNvSpPr/>
            <p:nvPr userDrawn="1"/>
          </p:nvSpPr>
          <p:spPr>
            <a:xfrm>
              <a:off x="1010192" y="1741713"/>
              <a:ext cx="95794" cy="112921"/>
            </a:xfrm>
            <a:prstGeom prst="rect">
              <a:avLst/>
            </a:prstGeom>
            <a:solidFill>
              <a:srgbClr val="AF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4" name="Rectangle 23"/>
            <p:cNvSpPr/>
            <p:nvPr userDrawn="1"/>
          </p:nvSpPr>
          <p:spPr>
            <a:xfrm>
              <a:off x="1108703" y="1741712"/>
              <a:ext cx="95794" cy="1129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pic>
        <p:nvPicPr>
          <p:cNvPr id="2" name="Picture 6" descr="https://www.tci.ir/Portals/0/NewsImage/tci_javayez.jpg">
            <a:extLst>
              <a:ext uri="{FF2B5EF4-FFF2-40B4-BE49-F238E27FC236}">
                <a16:creationId xmlns:a16="http://schemas.microsoft.com/office/drawing/2014/main" id="{A44B9909-0B08-4D7B-BB43-959F1EDAF5B3}"/>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5" y="74385"/>
            <a:ext cx="692141" cy="61071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F441DD2-BFC8-4826-A405-80C7FBADDDC4}"/>
              </a:ext>
            </a:extLst>
          </p:cNvPr>
          <p:cNvGrpSpPr/>
          <p:nvPr userDrawn="1"/>
        </p:nvGrpSpPr>
        <p:grpSpPr>
          <a:xfrm rot="5400000">
            <a:off x="11696045" y="375584"/>
            <a:ext cx="472977" cy="113168"/>
            <a:chOff x="731520" y="1741712"/>
            <a:chExt cx="472977" cy="113169"/>
          </a:xfrm>
        </p:grpSpPr>
        <p:sp>
          <p:nvSpPr>
            <p:cNvPr id="27" name="Rectangle 26">
              <a:extLst>
                <a:ext uri="{FF2B5EF4-FFF2-40B4-BE49-F238E27FC236}">
                  <a16:creationId xmlns:a16="http://schemas.microsoft.com/office/drawing/2014/main" id="{B468EF11-6B69-45DF-83C1-3B8146D273EE}"/>
                </a:ext>
              </a:extLst>
            </p:cNvPr>
            <p:cNvSpPr/>
            <p:nvPr userDrawn="1"/>
          </p:nvSpPr>
          <p:spPr>
            <a:xfrm>
              <a:off x="731520" y="1741714"/>
              <a:ext cx="95794" cy="112921"/>
            </a:xfrm>
            <a:prstGeom prst="rect">
              <a:avLst/>
            </a:prstGeom>
            <a:solidFill>
              <a:srgbClr val="000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8" name="Rectangle 27">
              <a:extLst>
                <a:ext uri="{FF2B5EF4-FFF2-40B4-BE49-F238E27FC236}">
                  <a16:creationId xmlns:a16="http://schemas.microsoft.com/office/drawing/2014/main" id="{6B07A71B-2B21-46C7-891D-B8C60E6105CD}"/>
                </a:ext>
              </a:extLst>
            </p:cNvPr>
            <p:cNvSpPr/>
            <p:nvPr userDrawn="1"/>
          </p:nvSpPr>
          <p:spPr>
            <a:xfrm>
              <a:off x="827314" y="1741714"/>
              <a:ext cx="95794" cy="112921"/>
            </a:xfrm>
            <a:prstGeom prst="rect">
              <a:avLst/>
            </a:prstGeom>
            <a:solidFill>
              <a:srgbClr val="375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a:extLst>
                <a:ext uri="{FF2B5EF4-FFF2-40B4-BE49-F238E27FC236}">
                  <a16:creationId xmlns:a16="http://schemas.microsoft.com/office/drawing/2014/main" id="{A7C01744-5FE5-4CA8-A890-2449C27B94E8}"/>
                </a:ext>
              </a:extLst>
            </p:cNvPr>
            <p:cNvSpPr/>
            <p:nvPr userDrawn="1"/>
          </p:nvSpPr>
          <p:spPr>
            <a:xfrm>
              <a:off x="918753" y="1741960"/>
              <a:ext cx="95794" cy="112921"/>
            </a:xfrm>
            <a:prstGeom prst="rect">
              <a:avLst/>
            </a:prstGeom>
            <a:solidFill>
              <a:srgbClr val="69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a:extLst>
                <a:ext uri="{FF2B5EF4-FFF2-40B4-BE49-F238E27FC236}">
                  <a16:creationId xmlns:a16="http://schemas.microsoft.com/office/drawing/2014/main" id="{A84FBB07-24D0-49AE-B421-5EC7E9641052}"/>
                </a:ext>
              </a:extLst>
            </p:cNvPr>
            <p:cNvSpPr/>
            <p:nvPr userDrawn="1"/>
          </p:nvSpPr>
          <p:spPr>
            <a:xfrm>
              <a:off x="1010192" y="1741713"/>
              <a:ext cx="95794" cy="112921"/>
            </a:xfrm>
            <a:prstGeom prst="rect">
              <a:avLst/>
            </a:prstGeom>
            <a:solidFill>
              <a:srgbClr val="AF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1" name="Rectangle 30">
              <a:extLst>
                <a:ext uri="{FF2B5EF4-FFF2-40B4-BE49-F238E27FC236}">
                  <a16:creationId xmlns:a16="http://schemas.microsoft.com/office/drawing/2014/main" id="{76EE722C-0F84-4C45-BC44-6C54D900D35A}"/>
                </a:ext>
              </a:extLst>
            </p:cNvPr>
            <p:cNvSpPr/>
            <p:nvPr userDrawn="1"/>
          </p:nvSpPr>
          <p:spPr>
            <a:xfrm>
              <a:off x="1108703" y="1741712"/>
              <a:ext cx="95794" cy="1129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32" name="Content Placeholder 2">
            <a:extLst>
              <a:ext uri="{FF2B5EF4-FFF2-40B4-BE49-F238E27FC236}">
                <a16:creationId xmlns:a16="http://schemas.microsoft.com/office/drawing/2014/main" id="{6FB15CA5-A397-485F-A80D-6D1D7C26EE74}"/>
              </a:ext>
            </a:extLst>
          </p:cNvPr>
          <p:cNvSpPr>
            <a:spLocks noGrp="1"/>
          </p:cNvSpPr>
          <p:nvPr>
            <p:ph idx="1"/>
          </p:nvPr>
        </p:nvSpPr>
        <p:spPr>
          <a:xfrm>
            <a:off x="278673" y="975413"/>
            <a:ext cx="11585320" cy="5191595"/>
          </a:xfrm>
          <a:prstGeom prst="rect">
            <a:avLst/>
          </a:prstGeom>
        </p:spPr>
        <p:txBody>
          <a:bodyPr/>
          <a:lstStyle>
            <a:lvl1pPr marL="244162" indent="-244162" algn="r" rtl="1">
              <a:buFont typeface="Courier New" panose="02070309020205020404" pitchFamily="49" charset="0"/>
              <a:buChar char="o"/>
              <a:defRPr sz="2600" baseline="0">
                <a:latin typeface="Tw Cen MT" panose="020B0602020104020603" pitchFamily="34" charset="0"/>
                <a:cs typeface="B Yekan" panose="00000400000000000000" pitchFamily="2" charset="-78"/>
              </a:defRPr>
            </a:lvl1pPr>
            <a:lvl2pPr marL="732484" indent="-244162" algn="r" rtl="1">
              <a:buFont typeface="Arial" panose="020B0604020202020204" pitchFamily="34" charset="0"/>
              <a:buChar char="•"/>
              <a:defRPr sz="2100" baseline="0">
                <a:latin typeface="Tw Cen MT" panose="020B0602020104020603" pitchFamily="34" charset="0"/>
                <a:cs typeface="B Yekan" panose="00000400000000000000" pitchFamily="2" charset="-78"/>
              </a:defRPr>
            </a:lvl2pPr>
            <a:lvl3pPr marL="1220808" indent="-244162" algn="r" rtl="1">
              <a:buFont typeface="Wingdings" panose="05000000000000000000" pitchFamily="2" charset="2"/>
              <a:buChar char="§"/>
              <a:defRPr sz="1900" baseline="0">
                <a:latin typeface="Tw Cen MT" panose="020B0602020104020603" pitchFamily="34" charset="0"/>
                <a:cs typeface="B Yekan" panose="00000400000000000000" pitchFamily="2" charset="-78"/>
              </a:defRPr>
            </a:lvl3pPr>
            <a:lvl4pPr marL="1709132" indent="-244162" algn="r" rtl="1">
              <a:buFont typeface="Arial" panose="020B0604020202020204" pitchFamily="34" charset="0"/>
              <a:buChar char="•"/>
              <a:defRPr sz="1700" baseline="0">
                <a:latin typeface="Tw Cen MT" panose="020B0602020104020603" pitchFamily="34" charset="0"/>
                <a:cs typeface="B Yekan" panose="00000400000000000000" pitchFamily="2" charset="-78"/>
              </a:defRPr>
            </a:lvl4pPr>
            <a:lvl5pPr marL="2197454" indent="-244162" algn="r" rtl="1">
              <a:buFont typeface="Wingdings" panose="05000000000000000000" pitchFamily="2" charset="2"/>
              <a:buChar char="§"/>
              <a:defRPr sz="1500" baseline="0">
                <a:latin typeface="Tw Cen MT" panose="020B0602020104020603" pitchFamily="34" charset="0"/>
                <a:cs typeface="B Yeka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Tree>
    <p:extLst>
      <p:ext uri="{BB962C8B-B14F-4D97-AF65-F5344CB8AC3E}">
        <p14:creationId xmlns:p14="http://schemas.microsoft.com/office/powerpoint/2010/main" val="1971137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226">
              <a:defRPr/>
            </a:pPr>
            <a:fld id="{D9E4991B-DB04-4EE5-85E0-10C4F2726CD2}" type="datetimeFigureOut">
              <a:rPr lang="en-US" sz="1200" smtClean="0">
                <a:solidFill>
                  <a:prstClr val="black">
                    <a:tint val="75000"/>
                  </a:prstClr>
                </a:solidFill>
              </a:rPr>
              <a:pPr defTabSz="914226">
                <a:defRPr/>
              </a:pPr>
              <a:t>2/8/2025</a:t>
            </a:fld>
            <a:endParaRPr lang="en-US" sz="1200">
              <a:solidFill>
                <a:prstClr val="black">
                  <a:tint val="75000"/>
                </a:prstClr>
              </a:solidFill>
            </a:endParaRPr>
          </a:p>
        </p:txBody>
      </p:sp>
      <p:sp>
        <p:nvSpPr>
          <p:cNvPr id="5" name="Footer Placeholder 4"/>
          <p:cNvSpPr>
            <a:spLocks noGrp="1"/>
          </p:cNvSpPr>
          <p:nvPr>
            <p:ph type="ftr" sz="quarter" idx="11"/>
          </p:nvPr>
        </p:nvSpPr>
        <p:spPr/>
        <p:txBody>
          <a:bodyPr/>
          <a:lstStyle/>
          <a:p>
            <a:pPr defTabSz="914226">
              <a:defRPr/>
            </a:pPr>
            <a:endParaRPr lang="en-US" sz="1200">
              <a:solidFill>
                <a:prstClr val="black">
                  <a:tint val="75000"/>
                </a:prstClr>
              </a:solidFill>
            </a:endParaRPr>
          </a:p>
        </p:txBody>
      </p:sp>
      <p:sp>
        <p:nvSpPr>
          <p:cNvPr id="6" name="Slide Number Placeholder 5"/>
          <p:cNvSpPr>
            <a:spLocks noGrp="1"/>
          </p:cNvSpPr>
          <p:nvPr>
            <p:ph type="sldNum" sz="quarter" idx="12"/>
          </p:nvPr>
        </p:nvSpPr>
        <p:spPr/>
        <p:txBody>
          <a:bodyPr/>
          <a:lstStyle/>
          <a:p>
            <a:pPr algn="r" defTabSz="914226">
              <a:defRPr/>
            </a:pPr>
            <a:fld id="{4E501F03-18A3-455D-B83F-99AEDF4318F0}" type="slidenum">
              <a:rPr lang="en-US" sz="1200" smtClean="0">
                <a:solidFill>
                  <a:prstClr val="black">
                    <a:tint val="75000"/>
                  </a:prstClr>
                </a:solidFill>
              </a:rPr>
              <a:pPr algn="r" defTabSz="914226">
                <a:defRPr/>
              </a:pPr>
              <a:t>‹#›</a:t>
            </a:fld>
            <a:endParaRPr lang="en-US" sz="1200">
              <a:solidFill>
                <a:prstClr val="black">
                  <a:tint val="75000"/>
                </a:prstClr>
              </a:solidFill>
            </a:endParaRPr>
          </a:p>
        </p:txBody>
      </p:sp>
      <p:sp>
        <p:nvSpPr>
          <p:cNvPr id="7" name="Rectangle 6"/>
          <p:cNvSpPr/>
          <p:nvPr userDrawn="1"/>
        </p:nvSpPr>
        <p:spPr>
          <a:xfrm>
            <a:off x="0" y="908859"/>
            <a:ext cx="12192000" cy="415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userDrawn="1"/>
        </p:nvSpPr>
        <p:spPr>
          <a:xfrm>
            <a:off x="-1" y="6545101"/>
            <a:ext cx="12192000" cy="909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49947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마스터 _ 타이틀">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제목 개체 틀 37"/>
          <p:cNvSpPr>
            <a:spLocks noGrp="1"/>
          </p:cNvSpPr>
          <p:nvPr>
            <p:ph type="title"/>
          </p:nvPr>
        </p:nvSpPr>
        <p:spPr>
          <a:xfrm>
            <a:off x="955738" y="621263"/>
            <a:ext cx="10259217" cy="430887"/>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nchor="t" anchorCtr="0">
            <a:spAutoFit/>
            <a:scene3d>
              <a:camera prst="orthographicFront"/>
              <a:lightRig rig="threePt" dir="t"/>
            </a:scene3d>
            <a:sp3d>
              <a:bevelT w="0" h="0"/>
              <a:bevelB w="0" h="0"/>
              <a:extrusionClr>
                <a:schemeClr val="tx1"/>
              </a:extrusionClr>
              <a:contourClr>
                <a:schemeClr val="tx1"/>
              </a:contourClr>
            </a:sp3d>
          </a:bodyPr>
          <a:lstStyle>
            <a:lvl1pPr algn="l">
              <a:defRPr lang="ko-KR" altLang="en-US" sz="2800" b="1" spc="-60" baseline="0" dirty="0">
                <a:ln>
                  <a:noFill/>
                </a:ln>
                <a:solidFill>
                  <a:schemeClr val="accent1"/>
                </a:solidFill>
                <a:latin typeface="+mj-lt"/>
                <a:ea typeface="+mn-ea"/>
              </a:defRPr>
            </a:lvl1pPr>
          </a:lstStyle>
          <a:p>
            <a:pPr marL="0" lvl="0" algn="l" defTabSz="914377" latinLnBrk="0"/>
            <a:r>
              <a:rPr lang="ko-KR" altLang="en-US" dirty="0"/>
              <a:t>마스터 제목 스타일 편집</a:t>
            </a:r>
          </a:p>
        </p:txBody>
      </p:sp>
      <p:pic>
        <p:nvPicPr>
          <p:cNvPr id="6" name="Picture 6" descr="D:\차은경\110621_표현가이드_표지\CI.png"/>
          <p:cNvPicPr>
            <a:picLocks noChangeAspect="1" noChangeArrowheads="1"/>
          </p:cNvPicPr>
          <p:nvPr userDrawn="1"/>
        </p:nvPicPr>
        <p:blipFill>
          <a:blip r:embed="rId3" cstate="print"/>
          <a:srcRect/>
          <a:stretch>
            <a:fillRect/>
          </a:stretch>
        </p:blipFill>
        <p:spPr bwMode="auto">
          <a:xfrm>
            <a:off x="5898310" y="6428640"/>
            <a:ext cx="353263" cy="216000"/>
          </a:xfrm>
          <a:prstGeom prst="rect">
            <a:avLst/>
          </a:prstGeom>
          <a:noFill/>
          <a:ln w="9525">
            <a:noFill/>
            <a:miter lim="800000"/>
            <a:headEnd/>
            <a:tailEnd/>
          </a:ln>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b="39001"/>
          <a:stretch/>
        </p:blipFill>
        <p:spPr>
          <a:xfrm>
            <a:off x="10903452" y="445505"/>
            <a:ext cx="691811" cy="435812"/>
          </a:xfrm>
          <a:prstGeom prst="rect">
            <a:avLst/>
          </a:prstGeom>
        </p:spPr>
      </p:pic>
    </p:spTree>
    <p:extLst>
      <p:ext uri="{BB962C8B-B14F-4D97-AF65-F5344CB8AC3E}">
        <p14:creationId xmlns:p14="http://schemas.microsoft.com/office/powerpoint/2010/main" val="510280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6638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defTabSz="914089"/>
            <a:fld id="{89045799-8F06-402D-9FE1-1BA9565C01AC}" type="datetimeFigureOut">
              <a:rPr lang="zh-CN" altLang="en-US" smtClean="0">
                <a:solidFill>
                  <a:srgbClr val="393939"/>
                </a:solidFill>
              </a:rPr>
              <a:pPr defTabSz="914089"/>
              <a:t>2025/2/8</a:t>
            </a:fld>
            <a:endParaRPr lang="zh-CN" altLang="en-US" dirty="0">
              <a:solidFill>
                <a:srgbClr val="393939"/>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defTabSz="914089"/>
            <a:endParaRPr lang="zh-CN" altLang="en-US">
              <a:solidFill>
                <a:srgbClr val="393939"/>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defTabSz="914089"/>
            <a:fld id="{BDB77230-42C9-4659-9BA3-7A5063E3B8B9}" type="slidenum">
              <a:rPr lang="zh-CN" altLang="en-US" smtClean="0">
                <a:solidFill>
                  <a:srgbClr val="393939"/>
                </a:solidFill>
              </a:rPr>
              <a:pPr defTabSz="914089"/>
              <a:t>‹#›</a:t>
            </a:fld>
            <a:endParaRPr lang="zh-CN" altLang="en-US" dirty="0">
              <a:solidFill>
                <a:srgbClr val="393939"/>
              </a:solidFill>
            </a:endParaRPr>
          </a:p>
        </p:txBody>
      </p:sp>
    </p:spTree>
    <p:extLst>
      <p:ext uri="{BB962C8B-B14F-4D97-AF65-F5344CB8AC3E}">
        <p14:creationId xmlns:p14="http://schemas.microsoft.com/office/powerpoint/2010/main" val="2318966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B59AE43-8096-BF49-A3DF-423FBC054CA7}"/>
              </a:ext>
            </a:extLst>
          </p:cNvPr>
          <p:cNvSpPr>
            <a:spLocks noGrp="1"/>
          </p:cNvSpPr>
          <p:nvPr>
            <p:ph idx="11" hasCustomPrompt="1"/>
          </p:nvPr>
        </p:nvSpPr>
        <p:spPr>
          <a:xfrm>
            <a:off x="725739" y="1512877"/>
            <a:ext cx="10729365" cy="4690459"/>
          </a:xfrm>
          <a:prstGeom prst="rect">
            <a:avLst/>
          </a:prstGeom>
        </p:spPr>
        <p:txBody>
          <a:bodyPr lIns="0" tIns="0" rIns="0" bIns="0"/>
          <a:lstStyle>
            <a:lvl1pPr marL="179312" marR="0" indent="-168204" algn="l" defTabSz="1187293"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575" algn="ctr"/>
              </a:tabLst>
              <a:defRPr sz="1799" baseline="0">
                <a:solidFill>
                  <a:schemeClr val="tx1"/>
                </a:solidFill>
                <a:latin typeface="+mn-lt"/>
                <a:ea typeface="Microsoft YaHei" panose="020B0503020204020204" pitchFamily="34" charset="-122"/>
                <a:cs typeface="Arial" panose="020B0604020202020204" pitchFamily="34" charset="0"/>
              </a:defRPr>
            </a:lvl1pPr>
            <a:lvl2pPr marL="446312" marR="0" indent="-285629" algn="l" defTabSz="1187293" rtl="0" eaLnBrk="1" fontAlgn="auto" latinLnBrk="0" hangingPunct="1">
              <a:lnSpc>
                <a:spcPct val="100000"/>
              </a:lnSpc>
              <a:spcBef>
                <a:spcPts val="0"/>
              </a:spcBef>
              <a:spcAft>
                <a:spcPts val="600"/>
              </a:spcAft>
              <a:buClr>
                <a:schemeClr val="tx1"/>
              </a:buClr>
              <a:buSzTx/>
              <a:buFont typeface=".AppleSystemUIFont"/>
              <a:buChar char="&gt;"/>
              <a:tabLst>
                <a:tab pos="1207575" algn="ctr"/>
              </a:tabLst>
              <a:defRPr sz="1599" baseline="0">
                <a:latin typeface="+mn-lt"/>
                <a:ea typeface="Microsoft YaHei" panose="020B0503020204020204" pitchFamily="34" charset="-122"/>
              </a:defRPr>
            </a:lvl2pPr>
            <a:lvl3pPr marL="1098109" marR="0" indent="-168204" algn="l" defTabSz="1187293" rtl="0" eaLnBrk="1" fontAlgn="auto" latinLnBrk="0" hangingPunct="1">
              <a:lnSpc>
                <a:spcPct val="100000"/>
              </a:lnSpc>
              <a:spcBef>
                <a:spcPts val="0"/>
              </a:spcBef>
              <a:spcAft>
                <a:spcPts val="600"/>
              </a:spcAft>
              <a:buClr>
                <a:schemeClr val="tx1"/>
              </a:buClr>
              <a:buSzTx/>
              <a:buFont typeface=".AppleSystemUIFont"/>
              <a:buChar char="-"/>
              <a:tabLst>
                <a:tab pos="1207575" algn="ctr"/>
              </a:tabLst>
              <a:defRPr sz="1299" baseline="0">
                <a:latin typeface="+mn-lt"/>
                <a:ea typeface="Microsoft YaHei" panose="020B0503020204020204" pitchFamily="34" charset="-122"/>
              </a:defRPr>
            </a:lvl3pPr>
            <a:lvl4pPr marL="525627" indent="-171086">
              <a:buFont typeface="Arial" panose="020B0604020202020204" pitchFamily="34" charset="0"/>
              <a:buChar char="•"/>
              <a:tabLst>
                <a:tab pos="1207907" algn="ctr"/>
              </a:tabLst>
              <a:defRPr sz="1299" baseline="0"/>
            </a:lvl4pPr>
            <a:lvl5pPr marL="525627" indent="-171086">
              <a:buFont typeface="Arial" panose="020B0604020202020204" pitchFamily="34" charset="0"/>
              <a:buChar char="•"/>
              <a:tabLst>
                <a:tab pos="1207907" algn="ctr"/>
              </a:tabLst>
              <a:defRPr sz="1299" baseline="0"/>
            </a:lvl5pPr>
          </a:lstStyle>
          <a:p>
            <a:pPr lvl="0"/>
            <a:r>
              <a:rPr lang="en-US" dirty="0"/>
              <a:t>Click to edit Master text style</a:t>
            </a:r>
          </a:p>
          <a:p>
            <a:pPr marL="328886" marR="0" lvl="1"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r>
              <a:rPr lang="en-US" dirty="0"/>
              <a:t>Click to edit Master text style</a:t>
            </a:r>
          </a:p>
          <a:p>
            <a:pPr marL="1098109" marR="0" lvl="2"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r>
              <a:rPr lang="en-US" dirty="0"/>
              <a:t>Click to edit Master text style</a:t>
            </a:r>
          </a:p>
          <a:p>
            <a:pPr marL="1098109" marR="0" lvl="2"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endParaRPr lang="en-US" altLang="zh-CN" dirty="0"/>
          </a:p>
        </p:txBody>
      </p:sp>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0" y="456135"/>
            <a:ext cx="10736447" cy="993400"/>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48" indent="0" algn="ctr">
              <a:buNone/>
              <a:defRPr sz="2597"/>
            </a:lvl2pPr>
            <a:lvl3pPr marL="1187293" indent="0" algn="ctr">
              <a:buNone/>
              <a:defRPr sz="2337"/>
            </a:lvl3pPr>
            <a:lvl4pPr marL="1780942" indent="0" algn="ctr">
              <a:buNone/>
              <a:defRPr sz="2079"/>
            </a:lvl4pPr>
            <a:lvl5pPr marL="2374589" indent="0" algn="ctr">
              <a:buNone/>
              <a:defRPr sz="2079"/>
            </a:lvl5pPr>
            <a:lvl6pPr marL="2968235" indent="0" algn="ctr">
              <a:buNone/>
              <a:defRPr sz="2079"/>
            </a:lvl6pPr>
            <a:lvl7pPr marL="3561882" indent="0" algn="ctr">
              <a:buNone/>
              <a:defRPr sz="2079"/>
            </a:lvl7pPr>
            <a:lvl8pPr marL="4155531" indent="0" algn="ctr">
              <a:buNone/>
              <a:defRPr sz="2079"/>
            </a:lvl8pPr>
            <a:lvl9pPr marL="4749176" indent="0" algn="ctr">
              <a:buNone/>
              <a:defRPr sz="2079"/>
            </a:lvl9pPr>
          </a:lstStyle>
          <a:p>
            <a:r>
              <a:rPr lang="en-US" dirty="0"/>
              <a:t>Click to edit Master title style</a:t>
            </a:r>
          </a:p>
        </p:txBody>
      </p:sp>
    </p:spTree>
    <p:extLst>
      <p:ext uri="{BB962C8B-B14F-4D97-AF65-F5344CB8AC3E}">
        <p14:creationId xmlns:p14="http://schemas.microsoft.com/office/powerpoint/2010/main" val="1094091895"/>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0" y="456135"/>
            <a:ext cx="10736447" cy="993400"/>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Microsoft YaHei" panose="020B0503020204020204" pitchFamily="34" charset="-122"/>
                <a:ea typeface="Microsoft YaHei" panose="020B0503020204020204" pitchFamily="34" charset="-122"/>
              </a:defRPr>
            </a:lvl1pPr>
            <a:lvl2pPr marL="593648" indent="0" algn="ctr">
              <a:buNone/>
              <a:defRPr sz="2597"/>
            </a:lvl2pPr>
            <a:lvl3pPr marL="1187293" indent="0" algn="ctr">
              <a:buNone/>
              <a:defRPr sz="2337"/>
            </a:lvl3pPr>
            <a:lvl4pPr marL="1780942" indent="0" algn="ctr">
              <a:buNone/>
              <a:defRPr sz="2079"/>
            </a:lvl4pPr>
            <a:lvl5pPr marL="2374589" indent="0" algn="ctr">
              <a:buNone/>
              <a:defRPr sz="2079"/>
            </a:lvl5pPr>
            <a:lvl6pPr marL="2968235" indent="0" algn="ctr">
              <a:buNone/>
              <a:defRPr sz="2079"/>
            </a:lvl6pPr>
            <a:lvl7pPr marL="3561882" indent="0" algn="ctr">
              <a:buNone/>
              <a:defRPr sz="2079"/>
            </a:lvl7pPr>
            <a:lvl8pPr marL="4155531" indent="0" algn="ctr">
              <a:buNone/>
              <a:defRPr sz="2079"/>
            </a:lvl8pPr>
            <a:lvl9pPr marL="4749176"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739" y="1512877"/>
            <a:ext cx="10729365" cy="4690459"/>
          </a:xfrm>
          <a:prstGeom prst="rect">
            <a:avLst/>
          </a:prstGeom>
        </p:spPr>
        <p:txBody>
          <a:bodyPr lIns="0" tIns="0" rIns="0" bIns="0"/>
          <a:lstStyle>
            <a:lvl1pPr marL="179312" marR="0" indent="-168204" algn="l" defTabSz="1187293"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575"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886" marR="0" indent="-168204" algn="l" defTabSz="1187293" rtl="0" eaLnBrk="1" fontAlgn="auto" latinLnBrk="0" hangingPunct="1">
              <a:lnSpc>
                <a:spcPct val="100000"/>
              </a:lnSpc>
              <a:spcBef>
                <a:spcPts val="0"/>
              </a:spcBef>
              <a:spcAft>
                <a:spcPts val="600"/>
              </a:spcAft>
              <a:buClr>
                <a:schemeClr val="tx1"/>
              </a:buClr>
              <a:buSzTx/>
              <a:buFont typeface=".AppleSystemUIFont"/>
              <a:buChar char="&gt;"/>
              <a:tabLst>
                <a:tab pos="1207575" algn="ctr"/>
              </a:tabLst>
              <a:defRPr sz="1599" baseline="0">
                <a:latin typeface="Microsoft YaHei" panose="020B0503020204020204" pitchFamily="34" charset="-122"/>
                <a:ea typeface="Microsoft YaHei" panose="020B0503020204020204" pitchFamily="34" charset="-122"/>
              </a:defRPr>
            </a:lvl2pPr>
            <a:lvl3pPr marL="1098109" marR="0" indent="-168204" algn="l" defTabSz="1187293" rtl="0" eaLnBrk="1" fontAlgn="auto" latinLnBrk="0" hangingPunct="1">
              <a:lnSpc>
                <a:spcPct val="100000"/>
              </a:lnSpc>
              <a:spcBef>
                <a:spcPts val="0"/>
              </a:spcBef>
              <a:spcAft>
                <a:spcPts val="600"/>
              </a:spcAft>
              <a:buClr>
                <a:schemeClr val="tx1"/>
              </a:buClr>
              <a:buSzTx/>
              <a:buFont typeface=".AppleSystemUIFont"/>
              <a:buChar char="-"/>
              <a:tabLst>
                <a:tab pos="1207575" algn="ctr"/>
              </a:tabLst>
              <a:defRPr sz="1299" baseline="0">
                <a:latin typeface="Microsoft YaHei" panose="020B0503020204020204" pitchFamily="34" charset="-122"/>
                <a:ea typeface="Microsoft YaHei" panose="020B0503020204020204" pitchFamily="34" charset="-122"/>
              </a:defRPr>
            </a:lvl3pPr>
            <a:lvl4pPr marL="525627" indent="-171086">
              <a:buFont typeface="Arial" panose="020B0604020202020204" pitchFamily="34" charset="0"/>
              <a:buChar char="•"/>
              <a:tabLst>
                <a:tab pos="1207907" algn="ctr"/>
              </a:tabLst>
              <a:defRPr sz="1299" baseline="0"/>
            </a:lvl4pPr>
            <a:lvl5pPr marL="525627" indent="-171086">
              <a:buFont typeface="Arial" panose="020B0604020202020204" pitchFamily="34" charset="0"/>
              <a:buChar char="•"/>
              <a:tabLst>
                <a:tab pos="1207907" algn="ctr"/>
              </a:tabLst>
              <a:defRPr sz="1299" baseline="0"/>
            </a:lvl5pPr>
          </a:lstStyle>
          <a:p>
            <a:pPr lvl="0"/>
            <a:r>
              <a:rPr lang="zh-CN" altLang="en-US" dirty="0"/>
              <a:t>单击此处添加文本</a:t>
            </a:r>
            <a:endParaRPr lang="en-US" dirty="0"/>
          </a:p>
          <a:p>
            <a:pPr marL="328886" marR="0" lvl="1"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r>
              <a:rPr lang="zh-CN" altLang="en-US" dirty="0"/>
              <a:t>单击此处添加文本</a:t>
            </a:r>
            <a:endParaRPr lang="en-US" dirty="0"/>
          </a:p>
          <a:p>
            <a:pPr marL="1098109" marR="0" lvl="2"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r>
              <a:rPr lang="zh-CN" altLang="en-US" dirty="0"/>
              <a:t>单击此处添加文本</a:t>
            </a:r>
            <a:endParaRPr lang="en-US" dirty="0"/>
          </a:p>
          <a:p>
            <a:pPr marL="1098109" marR="0" lvl="2" indent="-168204" algn="l" defTabSz="118729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575" algn="ctr"/>
              </a:tabLst>
              <a:defRPr/>
            </a:pPr>
            <a:endParaRPr lang="en-US" altLang="zh-CN" dirty="0"/>
          </a:p>
        </p:txBody>
      </p:sp>
    </p:spTree>
    <p:extLst>
      <p:ext uri="{BB962C8B-B14F-4D97-AF65-F5344CB8AC3E}">
        <p14:creationId xmlns:p14="http://schemas.microsoft.com/office/powerpoint/2010/main" val="2176268933"/>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pPr defTabSz="914089"/>
            <a:fld id="{530820CF-B880-4189-942D-D702A7CBA730}" type="datetimeFigureOut">
              <a:rPr lang="zh-CN" altLang="en-US" smtClean="0">
                <a:solidFill>
                  <a:prstClr val="black">
                    <a:tint val="75000"/>
                  </a:prstClr>
                </a:solidFill>
              </a:rPr>
              <a:pPr defTabSz="914089"/>
              <a:t>2025/2/8</a:t>
            </a:fld>
            <a:endParaRPr lang="zh-CN" altLang="en-US">
              <a:solidFill>
                <a:prstClr val="black">
                  <a:tint val="75000"/>
                </a:prstClr>
              </a:solidFill>
            </a:endParaRPr>
          </a:p>
        </p:txBody>
      </p:sp>
      <p:sp>
        <p:nvSpPr>
          <p:cNvPr id="3" name="页脚占位符 2"/>
          <p:cNvSpPr>
            <a:spLocks noGrp="1"/>
          </p:cNvSpPr>
          <p:nvPr>
            <p:ph type="ftr" sz="quarter" idx="11"/>
          </p:nvPr>
        </p:nvSpPr>
        <p:spPr>
          <a:xfrm>
            <a:off x="3124201" y="6356352"/>
            <a:ext cx="2895600" cy="365125"/>
          </a:xfrm>
          <a:prstGeom prst="rect">
            <a:avLst/>
          </a:prstGeom>
        </p:spPr>
        <p:txBody>
          <a:bodyPr/>
          <a:lstStyle/>
          <a:p>
            <a:pPr defTabSz="914089"/>
            <a:endParaRPr lang="zh-CN" altLang="en-US">
              <a:solidFill>
                <a:prstClr val="black">
                  <a:tint val="75000"/>
                </a:prstClr>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pPr defTabSz="914089"/>
            <a:fld id="{0C913308-F349-4B6D-A68A-DD1791B4A57B}" type="slidenum">
              <a:rPr lang="zh-CN" altLang="en-US" smtClean="0">
                <a:solidFill>
                  <a:prstClr val="black">
                    <a:tint val="75000"/>
                  </a:prstClr>
                </a:solidFill>
              </a:rPr>
              <a:pPr defTabSz="914089"/>
              <a:t>‹#›</a:t>
            </a:fld>
            <a:endParaRPr lang="zh-CN" altLang="en-US">
              <a:solidFill>
                <a:prstClr val="black">
                  <a:tint val="75000"/>
                </a:prstClr>
              </a:solidFill>
            </a:endParaRPr>
          </a:p>
        </p:txBody>
      </p:sp>
    </p:spTree>
    <p:extLst>
      <p:ext uri="{BB962C8B-B14F-4D97-AF65-F5344CB8AC3E}">
        <p14:creationId xmlns:p14="http://schemas.microsoft.com/office/powerpoint/2010/main" val="2948335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8890" y="456135"/>
            <a:ext cx="10736447" cy="993400"/>
          </a:xfrm>
          <a:prstGeom prst="rect">
            <a:avLst/>
          </a:prstGeom>
        </p:spPr>
        <p:txBody>
          <a:bodyPr lIns="0" tIns="0" rIns="0" bIns="0" anchor="t">
            <a:normAutofit/>
          </a:bodyPr>
          <a:lstStyle>
            <a:lvl1pPr marL="0" indent="0" algn="l">
              <a:lnSpc>
                <a:spcPts val="3429"/>
              </a:lnSpc>
              <a:spcBef>
                <a:spcPts val="0"/>
              </a:spcBef>
              <a:buNone/>
              <a:defRPr sz="23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48" indent="0" algn="ctr">
              <a:buNone/>
              <a:defRPr sz="2597"/>
            </a:lvl2pPr>
            <a:lvl3pPr marL="1187293" indent="0" algn="ctr">
              <a:buNone/>
              <a:defRPr sz="2337"/>
            </a:lvl3pPr>
            <a:lvl4pPr marL="1780942" indent="0" algn="ctr">
              <a:buNone/>
              <a:defRPr sz="2079"/>
            </a:lvl4pPr>
            <a:lvl5pPr marL="2374589" indent="0" algn="ctr">
              <a:buNone/>
              <a:defRPr sz="2079"/>
            </a:lvl5pPr>
            <a:lvl6pPr marL="2968235" indent="0" algn="ctr">
              <a:buNone/>
              <a:defRPr sz="2079"/>
            </a:lvl6pPr>
            <a:lvl7pPr marL="3561882" indent="0" algn="ctr">
              <a:buNone/>
              <a:defRPr sz="2079"/>
            </a:lvl7pPr>
            <a:lvl8pPr marL="4155531" indent="0" algn="ctr">
              <a:buNone/>
              <a:defRPr sz="2079"/>
            </a:lvl8pPr>
            <a:lvl9pPr marL="4749176" indent="0" algn="ctr">
              <a:buNone/>
              <a:defRPr sz="2079"/>
            </a:lvl9pPr>
          </a:lstStyle>
          <a:p>
            <a:r>
              <a:rPr lang="en-US" altLang="zh-CN" dirty="0"/>
              <a:t>Ari</a:t>
            </a:r>
            <a:endParaRPr lang="en-US" dirty="0"/>
          </a:p>
        </p:txBody>
      </p:sp>
    </p:spTree>
    <p:extLst>
      <p:ext uri="{BB962C8B-B14F-4D97-AF65-F5344CB8AC3E}">
        <p14:creationId xmlns:p14="http://schemas.microsoft.com/office/powerpoint/2010/main" val="3094451379"/>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探索">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12192000" cy="5602265"/>
          </a:xfrm>
          <a:prstGeom prst="rect">
            <a:avLst/>
          </a:prstGeom>
        </p:spPr>
      </p:pic>
      <p:sp>
        <p:nvSpPr>
          <p:cNvPr id="7" name="L 形 6"/>
          <p:cNvSpPr/>
          <p:nvPr userDrawn="1"/>
        </p:nvSpPr>
        <p:spPr>
          <a:xfrm rot="5400000">
            <a:off x="7850739" y="2130703"/>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9"/>
            <a:endParaRPr kumimoji="1" lang="zh-CN" altLang="en-US" sz="900">
              <a:solidFill>
                <a:srgbClr val="666666"/>
              </a:solidFill>
            </a:endParaRPr>
          </a:p>
        </p:txBody>
      </p:sp>
      <p:sp>
        <p:nvSpPr>
          <p:cNvPr id="10"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898647" y="907094"/>
            <a:ext cx="6557247" cy="690255"/>
          </a:xfrm>
          <a:prstGeom prst="rect">
            <a:avLst/>
          </a:prstGeom>
          <a:ln>
            <a:noFill/>
            <a:prstDash val="dash"/>
          </a:ln>
        </p:spPr>
        <p:txBody>
          <a:bodyPr lIns="0" tIns="0" rIns="0" bIns="0" anchor="t">
            <a:normAutofit/>
          </a:bodyPr>
          <a:lstStyle>
            <a:lvl1pPr algn="l">
              <a:defRPr sz="3199"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6"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28897" y="1949373"/>
            <a:ext cx="6533291" cy="643927"/>
          </a:xfrm>
          <a:prstGeom prst="rect">
            <a:avLst/>
          </a:prstGeom>
        </p:spPr>
        <p:txBody>
          <a:bodyPr/>
          <a:lstStyle>
            <a:lvl1pPr>
              <a:defRPr sz="1399">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1142076782"/>
      </p:ext>
    </p:extLst>
  </p:cSld>
  <p:clrMapOvr>
    <a:masterClrMapping/>
  </p:clrMapOvr>
  <p:extLst>
    <p:ext uri="{DCECCB84-F9BA-43D5-87BE-67443E8EF086}">
      <p15:sldGuideLst xmlns:p15="http://schemas.microsoft.com/office/powerpoint/2012/main">
        <p15:guide id="1" orient="horz" pos="341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8.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9.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044" y="6356939"/>
            <a:ext cx="1462895" cy="204800"/>
          </a:xfrm>
          <a:prstGeom prst="rect">
            <a:avLst/>
          </a:prstGeom>
          <a:noFill/>
        </p:spPr>
        <p:txBody>
          <a:bodyPr wrap="square" rtlCol="0">
            <a:spAutoFit/>
          </a:bodyPr>
          <a:lstStyle/>
          <a:p>
            <a:pPr defTabSz="685567"/>
            <a:r>
              <a:rPr lang="en-US" sz="731"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3850" y="6402812"/>
            <a:ext cx="499535" cy="112467"/>
          </a:xfrm>
          <a:prstGeom prst="rect">
            <a:avLst/>
          </a:prstGeom>
          <a:noFill/>
        </p:spPr>
        <p:txBody>
          <a:bodyPr wrap="square" lIns="0" tIns="0" rIns="0" bIns="0" rtlCol="0">
            <a:spAutoFit/>
          </a:bodyPr>
          <a:lstStyle/>
          <a:p>
            <a:pPr defTabSz="667853">
              <a:defRPr/>
            </a:pPr>
            <a:fld id="{C3837181-38C6-AD4F-B8BA-B444770388BB}" type="slidenum">
              <a:rPr lang="en-US" sz="731" smtClean="0">
                <a:solidFill>
                  <a:srgbClr val="1D1D1B"/>
                </a:solidFill>
                <a:latin typeface="Arial" panose="020B0604020202020204" pitchFamily="34" charset="0"/>
                <a:cs typeface="Arial" panose="020B0604020202020204" pitchFamily="34" charset="0"/>
              </a:rPr>
              <a:pPr defTabSz="667853">
                <a:defRPr/>
              </a:pPr>
              <a:t>‹#›</a:t>
            </a:fld>
            <a:endParaRPr lang="en-US" sz="731" dirty="0">
              <a:solidFill>
                <a:srgbClr val="1D1D1B"/>
              </a:solidFill>
              <a:latin typeface="Arial" panose="020B0604020202020204" pitchFamily="34" charset="0"/>
              <a:cs typeface="Arial" panose="020B0604020202020204" pitchFamily="34" charset="0"/>
            </a:endParaRPr>
          </a:p>
        </p:txBody>
      </p:sp>
      <p:pic>
        <p:nvPicPr>
          <p:cNvPr id="41" name="图片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92021" y="6319878"/>
            <a:ext cx="1268579" cy="271153"/>
          </a:xfrm>
          <a:prstGeom prst="rect">
            <a:avLst/>
          </a:prstGeom>
        </p:spPr>
      </p:pic>
      <p:grpSp>
        <p:nvGrpSpPr>
          <p:cNvPr id="25" name="组合 24"/>
          <p:cNvGrpSpPr/>
          <p:nvPr userDrawn="1"/>
        </p:nvGrpSpPr>
        <p:grpSpPr>
          <a:xfrm>
            <a:off x="12211511" y="2931942"/>
            <a:ext cx="1982143" cy="3934683"/>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en-US" altLang="zh-CN" sz="525" b="1" dirty="0">
                    <a:solidFill>
                      <a:srgbClr val="FFFFFF"/>
                    </a:solidFill>
                    <a:latin typeface="Arial" panose="020B0604020202020204" pitchFamily="34" charset="0"/>
                    <a:ea typeface="Arial" charset="0"/>
                    <a:cs typeface="Arial" charset="0"/>
                  </a:rPr>
                  <a:t>P</a:t>
                </a:r>
                <a:r>
                  <a:rPr kumimoji="1" lang="en-US" altLang="zh-Hant" sz="525" b="1" dirty="0">
                    <a:solidFill>
                      <a:srgbClr val="FFFFFF"/>
                    </a:solidFill>
                    <a:latin typeface="Arial" panose="020B0604020202020204" pitchFamily="34" charset="0"/>
                    <a:ea typeface="Arial" charset="0"/>
                    <a:cs typeface="Arial" charset="0"/>
                  </a:rPr>
                  <a:t>ANTONE</a:t>
                </a:r>
                <a:r>
                  <a:rPr kumimoji="1" lang="en-US" altLang="zh-CN" sz="525" b="1" dirty="0">
                    <a:solidFill>
                      <a:srgbClr val="FFFFFF"/>
                    </a:solidFill>
                    <a:latin typeface="Arial" panose="020B0604020202020204" pitchFamily="34" charset="0"/>
                    <a:ea typeface="Arial" charset="0"/>
                    <a:cs typeface="Arial" charset="0"/>
                  </a:rPr>
                  <a:t> 186C</a:t>
                </a:r>
              </a:p>
              <a:p>
                <a:pPr algn="ctr" defTabSz="685567"/>
                <a:r>
                  <a:rPr kumimoji="1" lang="en-US" altLang="zh-CN" sz="525" b="1" dirty="0">
                    <a:solidFill>
                      <a:srgbClr val="FFFFFF"/>
                    </a:solidFill>
                    <a:latin typeface="Arial" panose="020B0604020202020204" pitchFamily="34"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en-US" altLang="zh-CN" sz="525" b="1" dirty="0">
                    <a:solidFill>
                      <a:srgbClr val="FFFFFF"/>
                    </a:solidFill>
                    <a:latin typeface="Arial" panose="020B0604020202020204" pitchFamily="34" charset="0"/>
                    <a:ea typeface="Arial" charset="0"/>
                    <a:cs typeface="Arial" charset="0"/>
                  </a:rPr>
                  <a:t>P</a:t>
                </a:r>
                <a:r>
                  <a:rPr kumimoji="1" lang="en-US" altLang="zh-Hant" sz="525" b="1" dirty="0">
                    <a:solidFill>
                      <a:srgbClr val="FFFFFF"/>
                    </a:solidFill>
                    <a:latin typeface="Arial" panose="020B0604020202020204" pitchFamily="34" charset="0"/>
                    <a:ea typeface="Arial" charset="0"/>
                    <a:cs typeface="Arial" charset="0"/>
                  </a:rPr>
                  <a:t>ANTONE</a:t>
                </a:r>
                <a:r>
                  <a:rPr kumimoji="1" lang="en-US" altLang="zh-CN" sz="525" b="1" dirty="0">
                    <a:solidFill>
                      <a:srgbClr val="FFFFFF"/>
                    </a:solidFill>
                    <a:latin typeface="Arial" panose="020B0604020202020204" pitchFamily="34" charset="0"/>
                    <a:ea typeface="Arial" charset="0"/>
                    <a:cs typeface="Arial" charset="0"/>
                  </a:rPr>
                  <a:t> 185C</a:t>
                </a:r>
              </a:p>
              <a:p>
                <a:pPr algn="ctr" defTabSz="685567"/>
                <a:r>
                  <a:rPr kumimoji="1" lang="en-US" altLang="zh-CN" sz="525" b="1" dirty="0">
                    <a:solidFill>
                      <a:srgbClr val="FFFFFF"/>
                    </a:solidFill>
                    <a:latin typeface="Arial" panose="020B0604020202020204" pitchFamily="34"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74931" y="2207613"/>
                <a:ext cx="288653" cy="135053"/>
              </a:xfrm>
              <a:prstGeom prst="rect">
                <a:avLst/>
              </a:prstGeom>
              <a:noFill/>
            </p:spPr>
            <p:txBody>
              <a:bodyPr wrap="none" lIns="0" tIns="0" rIns="0" bIns="0" rtlCol="0">
                <a:spAutoFit/>
              </a:bodyPr>
              <a:lstStyle/>
              <a:p>
                <a:pPr algn="ctr" defTabSz="685567"/>
                <a:r>
                  <a:rPr kumimoji="1" lang="zh-CN" altLang="en-US" sz="750" dirty="0">
                    <a:solidFill>
                      <a:srgbClr val="1D1D1A"/>
                    </a:solidFill>
                    <a:latin typeface="Arial" panose="020B0604020202020204" pitchFamily="34" charset="0"/>
                    <a:ea typeface="Microsoft YaHei" panose="020B0503020204020204" pitchFamily="34" charset="-122"/>
                  </a:rPr>
                  <a:t>品牌色</a:t>
                </a:r>
              </a:p>
            </p:txBody>
          </p:sp>
        </p:grpSp>
        <p:grpSp>
          <p:nvGrpSpPr>
            <p:cNvPr id="27" name="组合 26"/>
            <p:cNvGrpSpPr/>
            <p:nvPr userDrawn="1"/>
          </p:nvGrpSpPr>
          <p:grpSpPr>
            <a:xfrm>
              <a:off x="12216278" y="3099658"/>
              <a:ext cx="1982912" cy="3766962"/>
              <a:chOff x="12216278" y="3099658"/>
              <a:chExt cx="1982912" cy="3766962"/>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234</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90/79</a:t>
                </a:r>
                <a:endParaRPr kumimoji="1" lang="mr-IN" altLang="zh-CN" sz="525" b="1" dirty="0">
                  <a:solidFill>
                    <a:srgbClr val="FFFFFF"/>
                  </a:solidFill>
                  <a:latin typeface="Arial" panose="020B0604020202020204" pitchFamily="34"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120</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0/15</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99658"/>
                <a:ext cx="569387" cy="135053"/>
              </a:xfrm>
              <a:prstGeom prst="rect">
                <a:avLst/>
              </a:prstGeom>
              <a:noFill/>
            </p:spPr>
            <p:txBody>
              <a:bodyPr wrap="square" lIns="0" tIns="0" rIns="0" bIns="0" rtlCol="0" anchor="b" anchorCtr="0">
                <a:spAutoFit/>
              </a:bodyPr>
              <a:lstStyle/>
              <a:p>
                <a:pPr algn="ctr" defTabSz="685567"/>
                <a:r>
                  <a:rPr kumimoji="1" lang="zh-CN" altLang="en-US" sz="750" dirty="0">
                    <a:solidFill>
                      <a:srgbClr val="1D1D1A"/>
                    </a:solidFill>
                    <a:latin typeface="Arial" panose="020B0604020202020204" pitchFamily="34" charset="0"/>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248</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181/60</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235</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92/1</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137/137/137</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35/24/21</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666666"/>
                    </a:solidFill>
                    <a:latin typeface="Arial" panose="020B0604020202020204" pitchFamily="34" charset="0"/>
                    <a:ea typeface="Arial" charset="0"/>
                    <a:cs typeface="Arial" charset="0"/>
                  </a:rPr>
                  <a:t>RGB</a:t>
                </a:r>
                <a:r>
                  <a:rPr kumimoji="1" lang="en-US" altLang="zh-CN" sz="525" b="1" dirty="0">
                    <a:solidFill>
                      <a:srgbClr val="666666"/>
                    </a:solidFill>
                    <a:latin typeface="Arial" panose="020B0604020202020204" pitchFamily="34" charset="0"/>
                    <a:ea typeface="Arial" charset="0"/>
                    <a:cs typeface="Arial" charset="0"/>
                  </a:rPr>
                  <a:t> 221</a:t>
                </a:r>
                <a:r>
                  <a:rPr kumimoji="1" lang="mr-IN" altLang="zh-CN" sz="525" b="1" dirty="0">
                    <a:solidFill>
                      <a:srgbClr val="666666"/>
                    </a:solidFill>
                    <a:latin typeface="Arial" panose="020B0604020202020204" pitchFamily="34" charset="0"/>
                    <a:ea typeface="Arial" charset="0"/>
                    <a:cs typeface="Arial" charset="0"/>
                  </a:rPr>
                  <a:t>/</a:t>
                </a:r>
                <a:r>
                  <a:rPr kumimoji="1" lang="en-US" altLang="zh-CN" sz="525" b="1" dirty="0">
                    <a:solidFill>
                      <a:srgbClr val="666666"/>
                    </a:solidFill>
                    <a:latin typeface="Arial" panose="020B0604020202020204" pitchFamily="34" charset="0"/>
                    <a:ea typeface="Arial" charset="0"/>
                    <a:cs typeface="Arial" charset="0"/>
                  </a:rPr>
                  <a:t>221/221</a:t>
                </a:r>
                <a:endParaRPr kumimoji="1" lang="mr-IN" altLang="zh-CN" sz="525" b="1" dirty="0">
                  <a:solidFill>
                    <a:srgbClr val="666666"/>
                  </a:solidFill>
                  <a:latin typeface="Arial" panose="020B0604020202020204" pitchFamily="34"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233</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140/128</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159</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0/1</a:t>
                </a:r>
                <a:endParaRPr kumimoji="1" lang="mr-IN" altLang="zh-CN" sz="525" b="1" dirty="0">
                  <a:solidFill>
                    <a:srgbClr val="FFFFFF"/>
                  </a:solidFill>
                  <a:latin typeface="Arial" panose="020B0604020202020204" pitchFamily="34"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666666"/>
                    </a:solidFill>
                    <a:latin typeface="Arial" panose="020B0604020202020204" pitchFamily="34" charset="0"/>
                    <a:ea typeface="Arial" charset="0"/>
                    <a:cs typeface="Arial" charset="0"/>
                  </a:rPr>
                  <a:t>RGB</a:t>
                </a:r>
                <a:r>
                  <a:rPr kumimoji="1" lang="en-US" altLang="zh-CN" sz="525" b="1" dirty="0">
                    <a:solidFill>
                      <a:srgbClr val="666666"/>
                    </a:solidFill>
                    <a:latin typeface="Arial" panose="020B0604020202020204" pitchFamily="34" charset="0"/>
                    <a:ea typeface="Arial" charset="0"/>
                    <a:cs typeface="Arial" charset="0"/>
                  </a:rPr>
                  <a:t> 245</a:t>
                </a:r>
                <a:r>
                  <a:rPr kumimoji="1" lang="mr-IN" altLang="zh-CN" sz="525" b="1" dirty="0">
                    <a:solidFill>
                      <a:srgbClr val="666666"/>
                    </a:solidFill>
                    <a:latin typeface="Arial" panose="020B0604020202020204" pitchFamily="34" charset="0"/>
                    <a:ea typeface="Arial" charset="0"/>
                    <a:cs typeface="Arial" charset="0"/>
                  </a:rPr>
                  <a:t>/</a:t>
                </a:r>
                <a:r>
                  <a:rPr kumimoji="1" lang="en-US" altLang="zh-CN" sz="525" b="1" dirty="0">
                    <a:solidFill>
                      <a:srgbClr val="666666"/>
                    </a:solidFill>
                    <a:latin typeface="Arial" panose="020B0604020202020204" pitchFamily="34" charset="0"/>
                    <a:ea typeface="Arial" charset="0"/>
                    <a:cs typeface="Arial" charset="0"/>
                  </a:rPr>
                  <a:t>220/87</a:t>
                </a:r>
                <a:endParaRPr kumimoji="1" lang="mr-IN" altLang="zh-CN" sz="525" b="1" dirty="0">
                  <a:solidFill>
                    <a:srgbClr val="666666"/>
                  </a:solidFill>
                  <a:latin typeface="Arial" panose="020B0604020202020204" pitchFamily="34"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240</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133/0</a:t>
                </a:r>
                <a:endParaRPr kumimoji="1" lang="mr-IN" altLang="zh-CN" sz="525" b="1" dirty="0">
                  <a:solidFill>
                    <a:srgbClr val="FFFFFF"/>
                  </a:solidFill>
                  <a:latin typeface="Arial" panose="020B0604020202020204" pitchFamily="34"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181</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181/181</a:t>
                </a:r>
                <a:endParaRPr kumimoji="1" lang="mr-IN" altLang="zh-CN" sz="525" b="1" dirty="0">
                  <a:solidFill>
                    <a:srgbClr val="FFFFFF"/>
                  </a:solidFill>
                  <a:latin typeface="Arial" panose="020B0604020202020204" pitchFamily="34"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FFFFFF"/>
                    </a:solidFill>
                    <a:latin typeface="Arial" panose="020B0604020202020204" pitchFamily="34" charset="0"/>
                    <a:ea typeface="Arial" charset="0"/>
                    <a:cs typeface="Arial" charset="0"/>
                  </a:rPr>
                  <a:t>RGB</a:t>
                </a:r>
                <a:r>
                  <a:rPr kumimoji="1" lang="en-US" altLang="zh-CN" sz="525" b="1" dirty="0">
                    <a:solidFill>
                      <a:srgbClr val="FFFFFF"/>
                    </a:solidFill>
                    <a:latin typeface="Arial" panose="020B0604020202020204" pitchFamily="34" charset="0"/>
                    <a:ea typeface="Arial" charset="0"/>
                    <a:cs typeface="Arial" charset="0"/>
                  </a:rPr>
                  <a:t> 89</a:t>
                </a:r>
                <a:r>
                  <a:rPr kumimoji="1" lang="mr-IN" altLang="zh-CN" sz="525" b="1" dirty="0">
                    <a:solidFill>
                      <a:srgbClr val="FFFFFF"/>
                    </a:solidFill>
                    <a:latin typeface="Arial" panose="020B0604020202020204" pitchFamily="34" charset="0"/>
                    <a:ea typeface="Arial" charset="0"/>
                    <a:cs typeface="Arial" charset="0"/>
                  </a:rPr>
                  <a:t>/</a:t>
                </a:r>
                <a:r>
                  <a:rPr kumimoji="1" lang="en-US" altLang="zh-CN" sz="525" b="1" dirty="0">
                    <a:solidFill>
                      <a:srgbClr val="FFFFFF"/>
                    </a:solidFill>
                    <a:latin typeface="Arial" panose="020B0604020202020204" pitchFamily="34" charset="0"/>
                    <a:ea typeface="Arial" charset="0"/>
                    <a:cs typeface="Arial" charset="0"/>
                  </a:rPr>
                  <a:t>87/87</a:t>
                </a:r>
                <a:endParaRPr kumimoji="1" lang="mr-IN" altLang="zh-CN" sz="525" b="1" dirty="0">
                  <a:solidFill>
                    <a:srgbClr val="FFFFFF"/>
                  </a:solidFill>
                  <a:latin typeface="Arial" panose="020B0604020202020204" pitchFamily="34"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7"/>
                <a:r>
                  <a:rPr kumimoji="1" lang="mr-IN" altLang="zh-CN" sz="525" b="1" dirty="0">
                    <a:solidFill>
                      <a:srgbClr val="666666"/>
                    </a:solidFill>
                    <a:latin typeface="Arial" panose="020B0604020202020204" pitchFamily="34" charset="0"/>
                    <a:ea typeface="Arial" charset="0"/>
                    <a:cs typeface="Arial" charset="0"/>
                  </a:rPr>
                  <a:t>RGB</a:t>
                </a:r>
                <a:r>
                  <a:rPr kumimoji="1" lang="en-US" altLang="zh-CN" sz="525" b="1" dirty="0">
                    <a:solidFill>
                      <a:srgbClr val="666666"/>
                    </a:solidFill>
                    <a:latin typeface="Arial" panose="020B0604020202020204" pitchFamily="34" charset="0"/>
                    <a:ea typeface="Arial" charset="0"/>
                    <a:cs typeface="Arial" charset="0"/>
                  </a:rPr>
                  <a:t> 255</a:t>
                </a:r>
                <a:r>
                  <a:rPr kumimoji="1" lang="mr-IN" altLang="zh-CN" sz="525" b="1" dirty="0">
                    <a:solidFill>
                      <a:srgbClr val="666666"/>
                    </a:solidFill>
                    <a:latin typeface="Arial" panose="020B0604020202020204" pitchFamily="34" charset="0"/>
                    <a:ea typeface="Arial" charset="0"/>
                    <a:cs typeface="Arial" charset="0"/>
                  </a:rPr>
                  <a:t>/</a:t>
                </a:r>
                <a:r>
                  <a:rPr kumimoji="1" lang="en-US" altLang="zh-CN" sz="525" b="1" dirty="0">
                    <a:solidFill>
                      <a:srgbClr val="666666"/>
                    </a:solidFill>
                    <a:latin typeface="Arial" panose="020B0604020202020204" pitchFamily="34" charset="0"/>
                    <a:ea typeface="Arial" charset="0"/>
                    <a:cs typeface="Arial" charset="0"/>
                  </a:rPr>
                  <a:t>255/255</a:t>
                </a:r>
                <a:endParaRPr kumimoji="1" lang="mr-IN" altLang="zh-CN" sz="525" b="1" dirty="0">
                  <a:solidFill>
                    <a:srgbClr val="666666"/>
                  </a:solidFill>
                  <a:latin typeface="Arial" panose="020B0604020202020204" pitchFamily="34" charset="0"/>
                  <a:ea typeface="Arial" charset="0"/>
                  <a:cs typeface="Arial" charset="0"/>
                </a:endParaRPr>
              </a:p>
            </p:txBody>
          </p:sp>
        </p:grpSp>
      </p:grpSp>
    </p:spTree>
    <p:extLst>
      <p:ext uri="{BB962C8B-B14F-4D97-AF65-F5344CB8AC3E}">
        <p14:creationId xmlns:p14="http://schemas.microsoft.com/office/powerpoint/2010/main" val="33946370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lvl1pPr algn="l" defTabSz="890470" rtl="0" eaLnBrk="1" latinLnBrk="0" hangingPunct="1">
        <a:lnSpc>
          <a:spcPct val="90000"/>
        </a:lnSpc>
        <a:spcBef>
          <a:spcPct val="0"/>
        </a:spcBef>
        <a:buNone/>
        <a:defRPr sz="4286" kern="1200">
          <a:solidFill>
            <a:schemeClr val="tx1"/>
          </a:solidFill>
          <a:latin typeface="+mj-lt"/>
          <a:ea typeface="+mj-ea"/>
          <a:cs typeface="+mj-cs"/>
        </a:defRPr>
      </a:lvl1pPr>
    </p:titleStyle>
    <p:bodyStyle>
      <a:lvl1pPr marL="222617" indent="-222617" algn="l" defTabSz="890470" rtl="0" eaLnBrk="1" latinLnBrk="0" hangingPunct="1">
        <a:lnSpc>
          <a:spcPct val="90000"/>
        </a:lnSpc>
        <a:spcBef>
          <a:spcPts val="974"/>
        </a:spcBef>
        <a:buFont typeface="Arial" panose="020B0604020202020204" pitchFamily="34" charset="0"/>
        <a:buChar char="•"/>
        <a:defRPr sz="2726" kern="1200">
          <a:solidFill>
            <a:schemeClr val="tx1"/>
          </a:solidFill>
          <a:latin typeface="+mn-lt"/>
          <a:ea typeface="+mn-ea"/>
          <a:cs typeface="+mn-cs"/>
        </a:defRPr>
      </a:lvl1pPr>
      <a:lvl2pPr marL="667853" indent="-222617" algn="l" defTabSz="890470" rtl="0" eaLnBrk="1" latinLnBrk="0" hangingPunct="1">
        <a:lnSpc>
          <a:spcPct val="90000"/>
        </a:lnSpc>
        <a:spcBef>
          <a:spcPts val="488"/>
        </a:spcBef>
        <a:buFont typeface="Arial" panose="020B0604020202020204" pitchFamily="34" charset="0"/>
        <a:buChar char="•"/>
        <a:defRPr sz="2338" kern="1200">
          <a:solidFill>
            <a:schemeClr val="tx1"/>
          </a:solidFill>
          <a:latin typeface="+mn-lt"/>
          <a:ea typeface="+mn-ea"/>
          <a:cs typeface="+mn-cs"/>
        </a:defRPr>
      </a:lvl2pPr>
      <a:lvl3pPr marL="1113089" indent="-222617" algn="l" defTabSz="890470" rtl="0" eaLnBrk="1" latinLnBrk="0" hangingPunct="1">
        <a:lnSpc>
          <a:spcPct val="90000"/>
        </a:lnSpc>
        <a:spcBef>
          <a:spcPts val="488"/>
        </a:spcBef>
        <a:buFont typeface="Arial" panose="020B0604020202020204" pitchFamily="34" charset="0"/>
        <a:buChar char="•"/>
        <a:defRPr sz="1948" kern="1200">
          <a:solidFill>
            <a:schemeClr val="tx1"/>
          </a:solidFill>
          <a:latin typeface="+mn-lt"/>
          <a:ea typeface="+mn-ea"/>
          <a:cs typeface="+mn-cs"/>
        </a:defRPr>
      </a:lvl3pPr>
      <a:lvl4pPr marL="1558324"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4pPr>
      <a:lvl5pPr marL="2003559"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5pPr>
      <a:lvl6pPr marL="2448794"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6pPr>
      <a:lvl7pPr marL="2894030"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7pPr>
      <a:lvl8pPr marL="3339263"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8pPr>
      <a:lvl9pPr marL="3784499" indent="-222617" algn="l" defTabSz="890470" rtl="0" eaLnBrk="1" latinLnBrk="0" hangingPunct="1">
        <a:lnSpc>
          <a:spcPct val="90000"/>
        </a:lnSpc>
        <a:spcBef>
          <a:spcPts val="488"/>
        </a:spcBef>
        <a:buFont typeface="Arial" panose="020B0604020202020204" pitchFamily="34" charset="0"/>
        <a:buChar char="•"/>
        <a:defRPr sz="1753" kern="1200">
          <a:solidFill>
            <a:schemeClr val="tx1"/>
          </a:solidFill>
          <a:latin typeface="+mn-lt"/>
          <a:ea typeface="+mn-ea"/>
          <a:cs typeface="+mn-cs"/>
        </a:defRPr>
      </a:lvl9pPr>
    </p:bodyStyle>
    <p:otherStyle>
      <a:defPPr>
        <a:defRPr lang="en-US"/>
      </a:defPPr>
      <a:lvl1pPr marL="0" algn="l" defTabSz="890470" rtl="0" eaLnBrk="1" latinLnBrk="0" hangingPunct="1">
        <a:defRPr sz="1753" kern="1200">
          <a:solidFill>
            <a:schemeClr val="tx1"/>
          </a:solidFill>
          <a:latin typeface="+mn-lt"/>
          <a:ea typeface="+mn-ea"/>
          <a:cs typeface="+mn-cs"/>
        </a:defRPr>
      </a:lvl1pPr>
      <a:lvl2pPr marL="445236" algn="l" defTabSz="890470" rtl="0" eaLnBrk="1" latinLnBrk="0" hangingPunct="1">
        <a:defRPr sz="1753" kern="1200">
          <a:solidFill>
            <a:schemeClr val="tx1"/>
          </a:solidFill>
          <a:latin typeface="+mn-lt"/>
          <a:ea typeface="+mn-ea"/>
          <a:cs typeface="+mn-cs"/>
        </a:defRPr>
      </a:lvl2pPr>
      <a:lvl3pPr marL="890470" algn="l" defTabSz="890470" rtl="0" eaLnBrk="1" latinLnBrk="0" hangingPunct="1">
        <a:defRPr sz="1753" kern="1200">
          <a:solidFill>
            <a:schemeClr val="tx1"/>
          </a:solidFill>
          <a:latin typeface="+mn-lt"/>
          <a:ea typeface="+mn-ea"/>
          <a:cs typeface="+mn-cs"/>
        </a:defRPr>
      </a:lvl3pPr>
      <a:lvl4pPr marL="1335707" algn="l" defTabSz="890470" rtl="0" eaLnBrk="1" latinLnBrk="0" hangingPunct="1">
        <a:defRPr sz="1753" kern="1200">
          <a:solidFill>
            <a:schemeClr val="tx1"/>
          </a:solidFill>
          <a:latin typeface="+mn-lt"/>
          <a:ea typeface="+mn-ea"/>
          <a:cs typeface="+mn-cs"/>
        </a:defRPr>
      </a:lvl4pPr>
      <a:lvl5pPr marL="1780942" algn="l" defTabSz="890470" rtl="0" eaLnBrk="1" latinLnBrk="0" hangingPunct="1">
        <a:defRPr sz="1753" kern="1200">
          <a:solidFill>
            <a:schemeClr val="tx1"/>
          </a:solidFill>
          <a:latin typeface="+mn-lt"/>
          <a:ea typeface="+mn-ea"/>
          <a:cs typeface="+mn-cs"/>
        </a:defRPr>
      </a:lvl5pPr>
      <a:lvl6pPr marL="2226176" algn="l" defTabSz="890470" rtl="0" eaLnBrk="1" latinLnBrk="0" hangingPunct="1">
        <a:defRPr sz="1753" kern="1200">
          <a:solidFill>
            <a:schemeClr val="tx1"/>
          </a:solidFill>
          <a:latin typeface="+mn-lt"/>
          <a:ea typeface="+mn-ea"/>
          <a:cs typeface="+mn-cs"/>
        </a:defRPr>
      </a:lvl6pPr>
      <a:lvl7pPr marL="2671412" algn="l" defTabSz="890470" rtl="0" eaLnBrk="1" latinLnBrk="0" hangingPunct="1">
        <a:defRPr sz="1753" kern="1200">
          <a:solidFill>
            <a:schemeClr val="tx1"/>
          </a:solidFill>
          <a:latin typeface="+mn-lt"/>
          <a:ea typeface="+mn-ea"/>
          <a:cs typeface="+mn-cs"/>
        </a:defRPr>
      </a:lvl7pPr>
      <a:lvl8pPr marL="3116648" algn="l" defTabSz="890470" rtl="0" eaLnBrk="1" latinLnBrk="0" hangingPunct="1">
        <a:defRPr sz="1753" kern="1200">
          <a:solidFill>
            <a:schemeClr val="tx1"/>
          </a:solidFill>
          <a:latin typeface="+mn-lt"/>
          <a:ea typeface="+mn-ea"/>
          <a:cs typeface="+mn-cs"/>
        </a:defRPr>
      </a:lvl8pPr>
      <a:lvl9pPr marL="3561882" algn="l" defTabSz="890470" rtl="0" eaLnBrk="1" latinLnBrk="0" hangingPunct="1">
        <a:defRPr sz="175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843" userDrawn="1">
          <p15:clr>
            <a:srgbClr val="F26B43"/>
          </p15:clr>
        </p15:guide>
        <p15:guide id="3" pos="459" userDrawn="1">
          <p15:clr>
            <a:srgbClr val="F26B43"/>
          </p15:clr>
        </p15:guide>
        <p15:guide id="4" pos="7225" userDrawn="1">
          <p15:clr>
            <a:srgbClr val="F26B43"/>
          </p15:clr>
        </p15:guide>
        <p15:guide id="5" orient="horz" pos="410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bg1">
                <a:lumMod val="95000"/>
              </a:schemeClr>
            </a:gs>
            <a:gs pos="100000">
              <a:schemeClr val="bg1">
                <a:lumMod val="8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34889-88A1-4E05-BE26-4B8479970F78}" type="datetimeFigureOut">
              <a:rPr lang="en-US" smtClean="0"/>
              <a:t>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1D84C-9C77-4038-8AC7-641397FA4931}" type="slidenum">
              <a:rPr lang="en-US" smtClean="0"/>
              <a:t>‹#›</a:t>
            </a:fld>
            <a:endParaRPr lang="en-US"/>
          </a:p>
        </p:txBody>
      </p:sp>
    </p:spTree>
    <p:extLst>
      <p:ext uri="{BB962C8B-B14F-4D97-AF65-F5344CB8AC3E}">
        <p14:creationId xmlns:p14="http://schemas.microsoft.com/office/powerpoint/2010/main" val="183769335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2/8/2025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52374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670" r:id="rId14"/>
    <p:sldLayoutId id="2147483682" r:id="rId15"/>
    <p:sldLayoutId id="214748373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E3216-D780-1C4A-9A0A-F0E5B99FA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537F4-7423-1644-9965-26C7AC101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BFD53-2C5F-1F45-AD64-B0AE535A0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8A8D9-B56C-3446-A027-7496C937D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77A4CF-88B3-1148-B3AA-E9F8D7144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25964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E3216-D780-1C4A-9A0A-F0E5B99FA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537F4-7423-1644-9965-26C7AC101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BFD53-2C5F-1F45-AD64-B0AE535A0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B1902A-3F81-3A4E-8971-76C48C16248C}"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8A8D9-B56C-3446-A027-7496C937D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77A4CF-88B3-1148-B3AA-E9F8D7144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6482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81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249" rtl="0" eaLnBrk="1" fontAlgn="auto" latinLnBrk="0" hangingPunct="1">
              <a:lnSpc>
                <a:spcPct val="100000"/>
              </a:lnSpc>
              <a:spcBef>
                <a:spcPts val="0"/>
              </a:spcBef>
              <a:spcAft>
                <a:spcPts val="0"/>
              </a:spcAft>
              <a:buClrTx/>
              <a:buSzTx/>
              <a:buFontTx/>
              <a:buNone/>
              <a:tabLst/>
              <a:defRPr/>
            </a:pPr>
            <a:fld id="{CEF728EA-FFDF-4CAF-BAFE-0E645C7FB9E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614651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Tree>
    <p:extLst>
      <p:ext uri="{BB962C8B-B14F-4D97-AF65-F5344CB8AC3E}">
        <p14:creationId xmlns:p14="http://schemas.microsoft.com/office/powerpoint/2010/main" val="23898779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042" y="6356939"/>
            <a:ext cx="1462895" cy="242374"/>
          </a:xfrm>
          <a:prstGeom prst="rect">
            <a:avLst/>
          </a:prstGeom>
          <a:noFill/>
        </p:spPr>
        <p:txBody>
          <a:bodyPr wrap="square" rtlCol="0">
            <a:spAutoFit/>
          </a:bodyPr>
          <a:lstStyle/>
          <a:p>
            <a:pPr defTabSz="914089"/>
            <a:r>
              <a:rPr lang="en-US" sz="975"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3846" y="6402807"/>
            <a:ext cx="499535" cy="150041"/>
          </a:xfrm>
          <a:prstGeom prst="rect">
            <a:avLst/>
          </a:prstGeom>
          <a:noFill/>
        </p:spPr>
        <p:txBody>
          <a:bodyPr wrap="square" lIns="0" tIns="0" rIns="0" bIns="0" rtlCol="0">
            <a:spAutoFit/>
          </a:bodyPr>
          <a:lstStyle/>
          <a:p>
            <a:pPr defTabSz="890471">
              <a:defRPr/>
            </a:pPr>
            <a:fld id="{C3837181-38C6-AD4F-B8BA-B444770388BB}" type="slidenum">
              <a:rPr lang="en-US" sz="975" smtClean="0">
                <a:solidFill>
                  <a:srgbClr val="1D1D1B"/>
                </a:solidFill>
                <a:latin typeface="Arial" panose="020B0604020202020204" pitchFamily="34" charset="0"/>
                <a:cs typeface="Arial" panose="020B0604020202020204" pitchFamily="34" charset="0"/>
              </a:rPr>
              <a:pPr defTabSz="890471">
                <a:defRPr/>
              </a:pPr>
              <a:t>‹#›</a:t>
            </a:fld>
            <a:endParaRPr lang="en-US" sz="975" dirty="0">
              <a:solidFill>
                <a:srgbClr val="1D1D1B"/>
              </a:solidFill>
              <a:latin typeface="Arial" panose="020B0604020202020204" pitchFamily="34" charset="0"/>
              <a:cs typeface="Arial" panose="020B0604020202020204" pitchFamily="34" charset="0"/>
            </a:endParaRPr>
          </a:p>
        </p:txBody>
      </p:sp>
      <p:pic>
        <p:nvPicPr>
          <p:cNvPr id="41" name="图片 4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92019" y="6319873"/>
            <a:ext cx="1268579" cy="271153"/>
          </a:xfrm>
          <a:prstGeom prst="rect">
            <a:avLst/>
          </a:prstGeom>
        </p:spPr>
      </p:pic>
      <p:grpSp>
        <p:nvGrpSpPr>
          <p:cNvPr id="25" name="组合 24"/>
          <p:cNvGrpSpPr/>
          <p:nvPr userDrawn="1"/>
        </p:nvGrpSpPr>
        <p:grpSpPr>
          <a:xfrm>
            <a:off x="12211507" y="2931937"/>
            <a:ext cx="1982143" cy="3934683"/>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en-US" altLang="zh-CN" sz="700" b="1" dirty="0">
                    <a:solidFill>
                      <a:srgbClr val="FFFFFF"/>
                    </a:solidFill>
                    <a:latin typeface="Arial" panose="020B0604020202020204" pitchFamily="34" charset="0"/>
                    <a:ea typeface="Arial" charset="0"/>
                    <a:cs typeface="Arial" charset="0"/>
                  </a:rPr>
                  <a:t>P</a:t>
                </a:r>
                <a:r>
                  <a:rPr kumimoji="1" lang="en-US" altLang="zh-Hant" sz="700" b="1" dirty="0">
                    <a:solidFill>
                      <a:srgbClr val="FFFFFF"/>
                    </a:solidFill>
                    <a:latin typeface="Arial" panose="020B0604020202020204" pitchFamily="34" charset="0"/>
                    <a:ea typeface="Arial" charset="0"/>
                    <a:cs typeface="Arial" charset="0"/>
                  </a:rPr>
                  <a:t>ANTONE</a:t>
                </a:r>
                <a:r>
                  <a:rPr kumimoji="1" lang="en-US" altLang="zh-CN" sz="700" b="1" dirty="0">
                    <a:solidFill>
                      <a:srgbClr val="FFFFFF"/>
                    </a:solidFill>
                    <a:latin typeface="Arial" panose="020B0604020202020204" pitchFamily="34" charset="0"/>
                    <a:ea typeface="Arial" charset="0"/>
                    <a:cs typeface="Arial" charset="0"/>
                  </a:rPr>
                  <a:t> 186C</a:t>
                </a:r>
              </a:p>
              <a:p>
                <a:pPr algn="ctr" defTabSz="914089"/>
                <a:r>
                  <a:rPr kumimoji="1" lang="en-US" altLang="zh-CN" sz="700" b="1" dirty="0">
                    <a:solidFill>
                      <a:srgbClr val="FFFFFF"/>
                    </a:solidFill>
                    <a:latin typeface="Arial" panose="020B0604020202020204" pitchFamily="34"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en-US" altLang="zh-CN" sz="700" b="1" dirty="0">
                    <a:solidFill>
                      <a:srgbClr val="FFFFFF"/>
                    </a:solidFill>
                    <a:latin typeface="Arial" panose="020B0604020202020204" pitchFamily="34" charset="0"/>
                    <a:ea typeface="Arial" charset="0"/>
                    <a:cs typeface="Arial" charset="0"/>
                  </a:rPr>
                  <a:t>P</a:t>
                </a:r>
                <a:r>
                  <a:rPr kumimoji="1" lang="en-US" altLang="zh-Hant" sz="700" b="1" dirty="0">
                    <a:solidFill>
                      <a:srgbClr val="FFFFFF"/>
                    </a:solidFill>
                    <a:latin typeface="Arial" panose="020B0604020202020204" pitchFamily="34" charset="0"/>
                    <a:ea typeface="Arial" charset="0"/>
                    <a:cs typeface="Arial" charset="0"/>
                  </a:rPr>
                  <a:t>ANTONE</a:t>
                </a:r>
                <a:r>
                  <a:rPr kumimoji="1" lang="en-US" altLang="zh-CN" sz="700" b="1" dirty="0">
                    <a:solidFill>
                      <a:srgbClr val="FFFFFF"/>
                    </a:solidFill>
                    <a:latin typeface="Arial" panose="020B0604020202020204" pitchFamily="34" charset="0"/>
                    <a:ea typeface="Arial" charset="0"/>
                    <a:cs typeface="Arial" charset="0"/>
                  </a:rPr>
                  <a:t> 185C</a:t>
                </a:r>
              </a:p>
              <a:p>
                <a:pPr algn="ctr" defTabSz="914089"/>
                <a:r>
                  <a:rPr kumimoji="1" lang="en-US" altLang="zh-CN" sz="700" b="1" dirty="0">
                    <a:solidFill>
                      <a:srgbClr val="FFFFFF"/>
                    </a:solidFill>
                    <a:latin typeface="Arial" panose="020B0604020202020204" pitchFamily="34"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24" y="2207613"/>
                <a:ext cx="384871" cy="180071"/>
              </a:xfrm>
              <a:prstGeom prst="rect">
                <a:avLst/>
              </a:prstGeom>
              <a:noFill/>
            </p:spPr>
            <p:txBody>
              <a:bodyPr wrap="none" lIns="0" tIns="0" rIns="0" bIns="0" rtlCol="0">
                <a:spAutoFit/>
              </a:bodyPr>
              <a:lstStyle/>
              <a:p>
                <a:pPr algn="ctr" defTabSz="914089"/>
                <a:r>
                  <a:rPr kumimoji="1" lang="zh-CN" altLang="en-US" sz="1000" dirty="0">
                    <a:solidFill>
                      <a:srgbClr val="1D1D1A"/>
                    </a:solidFill>
                    <a:latin typeface="Arial" panose="020B0604020202020204" pitchFamily="34" charset="0"/>
                    <a:ea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234</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90/79</a:t>
                </a:r>
                <a:endParaRPr kumimoji="1" lang="mr-IN" altLang="zh-CN" sz="700" b="1" dirty="0">
                  <a:solidFill>
                    <a:srgbClr val="FFFFFF"/>
                  </a:solidFill>
                  <a:latin typeface="Arial" panose="020B0604020202020204" pitchFamily="34"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120</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0/15</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4089"/>
                <a:r>
                  <a:rPr kumimoji="1" lang="zh-CN" altLang="en-US" sz="1000" dirty="0">
                    <a:solidFill>
                      <a:srgbClr val="1D1D1A"/>
                    </a:solidFill>
                    <a:latin typeface="Arial" panose="020B0604020202020204" pitchFamily="34" charset="0"/>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248</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181/60</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235</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92/1</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137/137/137</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35/24/21</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666666"/>
                    </a:solidFill>
                    <a:latin typeface="Arial" panose="020B0604020202020204" pitchFamily="34" charset="0"/>
                    <a:ea typeface="Arial" charset="0"/>
                    <a:cs typeface="Arial" charset="0"/>
                  </a:rPr>
                  <a:t>RGB</a:t>
                </a:r>
                <a:r>
                  <a:rPr kumimoji="1" lang="en-US" altLang="zh-CN" sz="700" b="1" dirty="0">
                    <a:solidFill>
                      <a:srgbClr val="666666"/>
                    </a:solidFill>
                    <a:latin typeface="Arial" panose="020B0604020202020204" pitchFamily="34" charset="0"/>
                    <a:ea typeface="Arial" charset="0"/>
                    <a:cs typeface="Arial" charset="0"/>
                  </a:rPr>
                  <a:t> 221</a:t>
                </a:r>
                <a:r>
                  <a:rPr kumimoji="1" lang="mr-IN" altLang="zh-CN" sz="700" b="1" dirty="0">
                    <a:solidFill>
                      <a:srgbClr val="666666"/>
                    </a:solidFill>
                    <a:latin typeface="Arial" panose="020B0604020202020204" pitchFamily="34" charset="0"/>
                    <a:ea typeface="Arial" charset="0"/>
                    <a:cs typeface="Arial" charset="0"/>
                  </a:rPr>
                  <a:t>/</a:t>
                </a:r>
                <a:r>
                  <a:rPr kumimoji="1" lang="en-US" altLang="zh-CN" sz="700" b="1" dirty="0">
                    <a:solidFill>
                      <a:srgbClr val="666666"/>
                    </a:solidFill>
                    <a:latin typeface="Arial" panose="020B0604020202020204" pitchFamily="34" charset="0"/>
                    <a:ea typeface="Arial" charset="0"/>
                    <a:cs typeface="Arial" charset="0"/>
                  </a:rPr>
                  <a:t>221/221</a:t>
                </a:r>
                <a:endParaRPr kumimoji="1" lang="mr-IN" altLang="zh-CN" sz="700" b="1" dirty="0">
                  <a:solidFill>
                    <a:srgbClr val="666666"/>
                  </a:solidFill>
                  <a:latin typeface="Arial" panose="020B0604020202020204" pitchFamily="34"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233</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140/128</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159</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0/1</a:t>
                </a:r>
                <a:endParaRPr kumimoji="1" lang="mr-IN" altLang="zh-CN" sz="700" b="1" dirty="0">
                  <a:solidFill>
                    <a:srgbClr val="FFFFFF"/>
                  </a:solidFill>
                  <a:latin typeface="Arial" panose="020B0604020202020204" pitchFamily="34"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666666"/>
                    </a:solidFill>
                    <a:latin typeface="Arial" panose="020B0604020202020204" pitchFamily="34" charset="0"/>
                    <a:ea typeface="Arial" charset="0"/>
                    <a:cs typeface="Arial" charset="0"/>
                  </a:rPr>
                  <a:t>RGB</a:t>
                </a:r>
                <a:r>
                  <a:rPr kumimoji="1" lang="en-US" altLang="zh-CN" sz="700" b="1" dirty="0">
                    <a:solidFill>
                      <a:srgbClr val="666666"/>
                    </a:solidFill>
                    <a:latin typeface="Arial" panose="020B0604020202020204" pitchFamily="34" charset="0"/>
                    <a:ea typeface="Arial" charset="0"/>
                    <a:cs typeface="Arial" charset="0"/>
                  </a:rPr>
                  <a:t> 245</a:t>
                </a:r>
                <a:r>
                  <a:rPr kumimoji="1" lang="mr-IN" altLang="zh-CN" sz="700" b="1" dirty="0">
                    <a:solidFill>
                      <a:srgbClr val="666666"/>
                    </a:solidFill>
                    <a:latin typeface="Arial" panose="020B0604020202020204" pitchFamily="34" charset="0"/>
                    <a:ea typeface="Arial" charset="0"/>
                    <a:cs typeface="Arial" charset="0"/>
                  </a:rPr>
                  <a:t>/</a:t>
                </a:r>
                <a:r>
                  <a:rPr kumimoji="1" lang="en-US" altLang="zh-CN" sz="700" b="1" dirty="0">
                    <a:solidFill>
                      <a:srgbClr val="666666"/>
                    </a:solidFill>
                    <a:latin typeface="Arial" panose="020B0604020202020204" pitchFamily="34" charset="0"/>
                    <a:ea typeface="Arial" charset="0"/>
                    <a:cs typeface="Arial" charset="0"/>
                  </a:rPr>
                  <a:t>220/87</a:t>
                </a:r>
                <a:endParaRPr kumimoji="1" lang="mr-IN" altLang="zh-CN" sz="700" b="1" dirty="0">
                  <a:solidFill>
                    <a:srgbClr val="666666"/>
                  </a:solidFill>
                  <a:latin typeface="Arial" panose="020B0604020202020204" pitchFamily="34"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240</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133/0</a:t>
                </a:r>
                <a:endParaRPr kumimoji="1" lang="mr-IN" altLang="zh-CN" sz="700" b="1" dirty="0">
                  <a:solidFill>
                    <a:srgbClr val="FFFFFF"/>
                  </a:solidFill>
                  <a:latin typeface="Arial" panose="020B0604020202020204" pitchFamily="34"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181</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181/181</a:t>
                </a:r>
                <a:endParaRPr kumimoji="1" lang="mr-IN" altLang="zh-CN" sz="700" b="1" dirty="0">
                  <a:solidFill>
                    <a:srgbClr val="FFFFFF"/>
                  </a:solidFill>
                  <a:latin typeface="Arial" panose="020B0604020202020204" pitchFamily="34"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FFFFFF"/>
                    </a:solidFill>
                    <a:latin typeface="Arial" panose="020B0604020202020204" pitchFamily="34" charset="0"/>
                    <a:ea typeface="Arial" charset="0"/>
                    <a:cs typeface="Arial" charset="0"/>
                  </a:rPr>
                  <a:t>RGB</a:t>
                </a:r>
                <a:r>
                  <a:rPr kumimoji="1" lang="en-US" altLang="zh-CN" sz="700" b="1" dirty="0">
                    <a:solidFill>
                      <a:srgbClr val="FFFFFF"/>
                    </a:solidFill>
                    <a:latin typeface="Arial" panose="020B0604020202020204" pitchFamily="34" charset="0"/>
                    <a:ea typeface="Arial" charset="0"/>
                    <a:cs typeface="Arial" charset="0"/>
                  </a:rPr>
                  <a:t> 89</a:t>
                </a:r>
                <a:r>
                  <a:rPr kumimoji="1" lang="mr-IN" altLang="zh-CN" sz="700" b="1" dirty="0">
                    <a:solidFill>
                      <a:srgbClr val="FFFFFF"/>
                    </a:solidFill>
                    <a:latin typeface="Arial" panose="020B0604020202020204" pitchFamily="34" charset="0"/>
                    <a:ea typeface="Arial" charset="0"/>
                    <a:cs typeface="Arial" charset="0"/>
                  </a:rPr>
                  <a:t>/</a:t>
                </a:r>
                <a:r>
                  <a:rPr kumimoji="1" lang="en-US" altLang="zh-CN" sz="700" b="1" dirty="0">
                    <a:solidFill>
                      <a:srgbClr val="FFFFFF"/>
                    </a:solidFill>
                    <a:latin typeface="Arial" panose="020B0604020202020204" pitchFamily="34" charset="0"/>
                    <a:ea typeface="Arial" charset="0"/>
                    <a:cs typeface="Arial" charset="0"/>
                  </a:rPr>
                  <a:t>87/87</a:t>
                </a:r>
                <a:endParaRPr kumimoji="1" lang="mr-IN" altLang="zh-CN" sz="700" b="1" dirty="0">
                  <a:solidFill>
                    <a:srgbClr val="FFFFFF"/>
                  </a:solidFill>
                  <a:latin typeface="Arial" panose="020B0604020202020204" pitchFamily="34"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89"/>
                <a:r>
                  <a:rPr kumimoji="1" lang="mr-IN" altLang="zh-CN" sz="700" b="1" dirty="0">
                    <a:solidFill>
                      <a:srgbClr val="666666"/>
                    </a:solidFill>
                    <a:latin typeface="Arial" panose="020B0604020202020204" pitchFamily="34" charset="0"/>
                    <a:ea typeface="Arial" charset="0"/>
                    <a:cs typeface="Arial" charset="0"/>
                  </a:rPr>
                  <a:t>RGB</a:t>
                </a:r>
                <a:r>
                  <a:rPr kumimoji="1" lang="en-US" altLang="zh-CN" sz="700" b="1" dirty="0">
                    <a:solidFill>
                      <a:srgbClr val="666666"/>
                    </a:solidFill>
                    <a:latin typeface="Arial" panose="020B0604020202020204" pitchFamily="34" charset="0"/>
                    <a:ea typeface="Arial" charset="0"/>
                    <a:cs typeface="Arial" charset="0"/>
                  </a:rPr>
                  <a:t> 255</a:t>
                </a:r>
                <a:r>
                  <a:rPr kumimoji="1" lang="mr-IN" altLang="zh-CN" sz="700" b="1" dirty="0">
                    <a:solidFill>
                      <a:srgbClr val="666666"/>
                    </a:solidFill>
                    <a:latin typeface="Arial" panose="020B0604020202020204" pitchFamily="34" charset="0"/>
                    <a:ea typeface="Arial" charset="0"/>
                    <a:cs typeface="Arial" charset="0"/>
                  </a:rPr>
                  <a:t>/</a:t>
                </a:r>
                <a:r>
                  <a:rPr kumimoji="1" lang="en-US" altLang="zh-CN" sz="700" b="1" dirty="0">
                    <a:solidFill>
                      <a:srgbClr val="666666"/>
                    </a:solidFill>
                    <a:latin typeface="Arial" panose="020B0604020202020204" pitchFamily="34" charset="0"/>
                    <a:ea typeface="Arial" charset="0"/>
                    <a:cs typeface="Arial" charset="0"/>
                  </a:rPr>
                  <a:t>255/255</a:t>
                </a:r>
                <a:endParaRPr kumimoji="1" lang="mr-IN" altLang="zh-CN" sz="700" b="1" dirty="0">
                  <a:solidFill>
                    <a:srgbClr val="666666"/>
                  </a:solidFill>
                  <a:latin typeface="Arial" panose="020B0604020202020204" pitchFamily="34" charset="0"/>
                  <a:ea typeface="Arial" charset="0"/>
                  <a:cs typeface="Arial" charset="0"/>
                </a:endParaRPr>
              </a:p>
            </p:txBody>
          </p:sp>
        </p:grpSp>
      </p:grpSp>
    </p:spTree>
    <p:extLst>
      <p:ext uri="{BB962C8B-B14F-4D97-AF65-F5344CB8AC3E}">
        <p14:creationId xmlns:p14="http://schemas.microsoft.com/office/powerpoint/2010/main" val="28502476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p:hf hdr="0" ftr="0" dt="0"/>
  <p:txStyles>
    <p:titleStyle>
      <a:lvl1pPr algn="l" defTabSz="1187293"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823" indent="-296823" algn="l" defTabSz="1187293" rtl="0" eaLnBrk="1" latinLnBrk="0" hangingPunct="1">
        <a:lnSpc>
          <a:spcPct val="90000"/>
        </a:lnSpc>
        <a:spcBef>
          <a:spcPts val="1299"/>
        </a:spcBef>
        <a:buFont typeface="Arial" panose="020B0604020202020204" pitchFamily="34" charset="0"/>
        <a:buChar char="•"/>
        <a:defRPr sz="3635" kern="1200">
          <a:solidFill>
            <a:schemeClr val="tx1"/>
          </a:solidFill>
          <a:latin typeface="+mn-lt"/>
          <a:ea typeface="+mn-ea"/>
          <a:cs typeface="+mn-cs"/>
        </a:defRPr>
      </a:lvl1pPr>
      <a:lvl2pPr marL="890471" indent="-296823" algn="l" defTabSz="1187293" rtl="0" eaLnBrk="1" latinLnBrk="0" hangingPunct="1">
        <a:lnSpc>
          <a:spcPct val="90000"/>
        </a:lnSpc>
        <a:spcBef>
          <a:spcPts val="651"/>
        </a:spcBef>
        <a:buFont typeface="Arial" panose="020B0604020202020204" pitchFamily="34" charset="0"/>
        <a:buChar char="•"/>
        <a:defRPr sz="3117" kern="1200">
          <a:solidFill>
            <a:schemeClr val="tx1"/>
          </a:solidFill>
          <a:latin typeface="+mn-lt"/>
          <a:ea typeface="+mn-ea"/>
          <a:cs typeface="+mn-cs"/>
        </a:defRPr>
      </a:lvl2pPr>
      <a:lvl3pPr marL="1484118" indent="-296823" algn="l" defTabSz="1187293" rtl="0" eaLnBrk="1" latinLnBrk="0" hangingPunct="1">
        <a:lnSpc>
          <a:spcPct val="90000"/>
        </a:lnSpc>
        <a:spcBef>
          <a:spcPts val="651"/>
        </a:spcBef>
        <a:buFont typeface="Arial" panose="020B0604020202020204" pitchFamily="34" charset="0"/>
        <a:buChar char="•"/>
        <a:defRPr sz="2597" kern="1200">
          <a:solidFill>
            <a:schemeClr val="tx1"/>
          </a:solidFill>
          <a:latin typeface="+mn-lt"/>
          <a:ea typeface="+mn-ea"/>
          <a:cs typeface="+mn-cs"/>
        </a:defRPr>
      </a:lvl3pPr>
      <a:lvl4pPr marL="2077765"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4pPr>
      <a:lvl5pPr marL="2671412"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5pPr>
      <a:lvl6pPr marL="3265058"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6pPr>
      <a:lvl7pPr marL="3858706"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7pPr>
      <a:lvl8pPr marL="4452351"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8pPr>
      <a:lvl9pPr marL="5045999" indent="-296823" algn="l" defTabSz="1187293" rtl="0" eaLnBrk="1" latinLnBrk="0" hangingPunct="1">
        <a:lnSpc>
          <a:spcPct val="90000"/>
        </a:lnSpc>
        <a:spcBef>
          <a:spcPts val="651"/>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293" rtl="0" eaLnBrk="1" latinLnBrk="0" hangingPunct="1">
        <a:defRPr sz="2337" kern="1200">
          <a:solidFill>
            <a:schemeClr val="tx1"/>
          </a:solidFill>
          <a:latin typeface="+mn-lt"/>
          <a:ea typeface="+mn-ea"/>
          <a:cs typeface="+mn-cs"/>
        </a:defRPr>
      </a:lvl1pPr>
      <a:lvl2pPr marL="593648" algn="l" defTabSz="1187293" rtl="0" eaLnBrk="1" latinLnBrk="0" hangingPunct="1">
        <a:defRPr sz="2337" kern="1200">
          <a:solidFill>
            <a:schemeClr val="tx1"/>
          </a:solidFill>
          <a:latin typeface="+mn-lt"/>
          <a:ea typeface="+mn-ea"/>
          <a:cs typeface="+mn-cs"/>
        </a:defRPr>
      </a:lvl2pPr>
      <a:lvl3pPr marL="1187293" algn="l" defTabSz="1187293" rtl="0" eaLnBrk="1" latinLnBrk="0" hangingPunct="1">
        <a:defRPr sz="2337" kern="1200">
          <a:solidFill>
            <a:schemeClr val="tx1"/>
          </a:solidFill>
          <a:latin typeface="+mn-lt"/>
          <a:ea typeface="+mn-ea"/>
          <a:cs typeface="+mn-cs"/>
        </a:defRPr>
      </a:lvl3pPr>
      <a:lvl4pPr marL="1780942" algn="l" defTabSz="1187293" rtl="0" eaLnBrk="1" latinLnBrk="0" hangingPunct="1">
        <a:defRPr sz="2337" kern="1200">
          <a:solidFill>
            <a:schemeClr val="tx1"/>
          </a:solidFill>
          <a:latin typeface="+mn-lt"/>
          <a:ea typeface="+mn-ea"/>
          <a:cs typeface="+mn-cs"/>
        </a:defRPr>
      </a:lvl4pPr>
      <a:lvl5pPr marL="2374589" algn="l" defTabSz="1187293" rtl="0" eaLnBrk="1" latinLnBrk="0" hangingPunct="1">
        <a:defRPr sz="2337" kern="1200">
          <a:solidFill>
            <a:schemeClr val="tx1"/>
          </a:solidFill>
          <a:latin typeface="+mn-lt"/>
          <a:ea typeface="+mn-ea"/>
          <a:cs typeface="+mn-cs"/>
        </a:defRPr>
      </a:lvl5pPr>
      <a:lvl6pPr marL="2968235" algn="l" defTabSz="1187293" rtl="0" eaLnBrk="1" latinLnBrk="0" hangingPunct="1">
        <a:defRPr sz="2337" kern="1200">
          <a:solidFill>
            <a:schemeClr val="tx1"/>
          </a:solidFill>
          <a:latin typeface="+mn-lt"/>
          <a:ea typeface="+mn-ea"/>
          <a:cs typeface="+mn-cs"/>
        </a:defRPr>
      </a:lvl6pPr>
      <a:lvl7pPr marL="3561882" algn="l" defTabSz="1187293" rtl="0" eaLnBrk="1" latinLnBrk="0" hangingPunct="1">
        <a:defRPr sz="2337" kern="1200">
          <a:solidFill>
            <a:schemeClr val="tx1"/>
          </a:solidFill>
          <a:latin typeface="+mn-lt"/>
          <a:ea typeface="+mn-ea"/>
          <a:cs typeface="+mn-cs"/>
        </a:defRPr>
      </a:lvl7pPr>
      <a:lvl8pPr marL="4155531" algn="l" defTabSz="1187293" rtl="0" eaLnBrk="1" latinLnBrk="0" hangingPunct="1">
        <a:defRPr sz="2337" kern="1200">
          <a:solidFill>
            <a:schemeClr val="tx1"/>
          </a:solidFill>
          <a:latin typeface="+mn-lt"/>
          <a:ea typeface="+mn-ea"/>
          <a:cs typeface="+mn-cs"/>
        </a:defRPr>
      </a:lvl8pPr>
      <a:lvl9pPr marL="4749176" algn="l" defTabSz="1187293" rtl="0" eaLnBrk="1" latinLnBrk="0" hangingPunct="1">
        <a:defRPr sz="23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22A4F62-37A1-4BA8-9E30-7DF40B4D0487}" type="datetime1">
              <a:rPr lang="en-US" smtClean="0"/>
              <a:t>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AD21D2-47AF-467B-B0A0-A9A512113C1D}" type="slidenum">
              <a:rPr lang="en-US" smtClean="0"/>
              <a:t>‹#›</a:t>
            </a:fld>
            <a:endParaRPr lang="en-US"/>
          </a:p>
        </p:txBody>
      </p:sp>
    </p:spTree>
    <p:extLst>
      <p:ext uri="{BB962C8B-B14F-4D97-AF65-F5344CB8AC3E}">
        <p14:creationId xmlns:p14="http://schemas.microsoft.com/office/powerpoint/2010/main" val="348883247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87" r:id="rId14"/>
    <p:sldLayoutId id="2147483888" r:id="rId15"/>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3"/>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9A45961-EC44-4601-BDA6-82FA7BE7BF2F}" type="datetime1">
              <a:rPr lang="en-US" smtClean="0">
                <a:solidFill>
                  <a:prstClr val="black">
                    <a:tint val="75000"/>
                  </a:prstClr>
                </a:solidFill>
              </a:rPr>
              <a:t>2/8/2025</a:t>
            </a:fld>
            <a:endParaRPr lang="en-US">
              <a:solidFill>
                <a:prstClr val="black">
                  <a:tint val="75000"/>
                </a:prstClr>
              </a:solidFill>
            </a:endParaRPr>
          </a:p>
        </p:txBody>
      </p:sp>
      <p:sp>
        <p:nvSpPr>
          <p:cNvPr id="5" name="Footer Placeholder 4"/>
          <p:cNvSpPr>
            <a:spLocks noGrp="1"/>
          </p:cNvSpPr>
          <p:nvPr>
            <p:ph type="ftr" sz="quarter" idx="3"/>
          </p:nvPr>
        </p:nvSpPr>
        <p:spPr>
          <a:xfrm>
            <a:off x="609601" y="6172203"/>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080000" y="6172203"/>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50B56D9-A70D-4BDF-965D-60C8D2F3C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72920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89" r:id="rId12"/>
  </p:sldLayoutIdLst>
  <p:hf hdr="0" ftr="0" dt="0"/>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slideLayout" Target="../slideLayouts/slideLayout134.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1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117.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1.png"/><Relationship Id="rId26" Type="http://schemas.openxmlformats.org/officeDocument/2006/relationships/image" Target="../media/image66.png"/><Relationship Id="rId39" Type="http://schemas.openxmlformats.org/officeDocument/2006/relationships/hyperlink" Target="http://www.nextag.com/Panasonic_42IN_Plasma_tv~55377376z5znz500014zz1z500014zzmainz2-htm" TargetMode="External"/><Relationship Id="rId21" Type="http://schemas.openxmlformats.org/officeDocument/2006/relationships/oleObject" Target="../embeddings/oleObject6.bin"/><Relationship Id="rId34" Type="http://schemas.openxmlformats.org/officeDocument/2006/relationships/image" Target="../media/image73.png"/><Relationship Id="rId42" Type="http://schemas.openxmlformats.org/officeDocument/2006/relationships/image" Target="../media/image78.png"/><Relationship Id="rId47" Type="http://schemas.openxmlformats.org/officeDocument/2006/relationships/image" Target="../media/image83.jpeg"/><Relationship Id="rId50" Type="http://schemas.openxmlformats.org/officeDocument/2006/relationships/oleObject" Target="../embeddings/oleObject10.bin"/><Relationship Id="rId55" Type="http://schemas.openxmlformats.org/officeDocument/2006/relationships/image" Target="../media/image88.jpeg"/><Relationship Id="rId7" Type="http://schemas.openxmlformats.org/officeDocument/2006/relationships/image" Target="../media/image52.png"/><Relationship Id="rId2" Type="http://schemas.openxmlformats.org/officeDocument/2006/relationships/slideLayout" Target="../slideLayouts/slideLayout84.xml"/><Relationship Id="rId16" Type="http://schemas.openxmlformats.org/officeDocument/2006/relationships/image" Target="../media/image59.png"/><Relationship Id="rId29" Type="http://schemas.openxmlformats.org/officeDocument/2006/relationships/image" Target="../media/image69.png"/><Relationship Id="rId11" Type="http://schemas.openxmlformats.org/officeDocument/2006/relationships/image" Target="../media/image55.jpeg"/><Relationship Id="rId24" Type="http://schemas.openxmlformats.org/officeDocument/2006/relationships/image" Target="../media/image64.png"/><Relationship Id="rId32" Type="http://schemas.openxmlformats.org/officeDocument/2006/relationships/image" Target="../media/image71.jpeg"/><Relationship Id="rId37" Type="http://schemas.openxmlformats.org/officeDocument/2006/relationships/image" Target="../media/image75.png"/><Relationship Id="rId40" Type="http://schemas.openxmlformats.org/officeDocument/2006/relationships/image" Target="../media/image77.jpeg"/><Relationship Id="rId45" Type="http://schemas.openxmlformats.org/officeDocument/2006/relationships/image" Target="../media/image81.emf"/><Relationship Id="rId53" Type="http://schemas.openxmlformats.org/officeDocument/2006/relationships/image" Target="../media/image86.jpeg"/><Relationship Id="rId58" Type="http://schemas.openxmlformats.org/officeDocument/2006/relationships/oleObject" Target="../embeddings/oleObject14.bin"/><Relationship Id="rId5" Type="http://schemas.openxmlformats.org/officeDocument/2006/relationships/oleObject" Target="../embeddings/oleObject3.bin"/><Relationship Id="rId19" Type="http://schemas.openxmlformats.org/officeDocument/2006/relationships/image" Target="../media/image62.png"/><Relationship Id="rId4" Type="http://schemas.openxmlformats.org/officeDocument/2006/relationships/image" Target="../media/image51.jpeg"/><Relationship Id="rId9" Type="http://schemas.openxmlformats.org/officeDocument/2006/relationships/image" Target="../media/image54.png"/><Relationship Id="rId14" Type="http://schemas.openxmlformats.org/officeDocument/2006/relationships/oleObject" Target="../embeddings/oleObject4.bin"/><Relationship Id="rId22" Type="http://schemas.openxmlformats.org/officeDocument/2006/relationships/oleObject" Target="../embeddings/oleObject7.bin"/><Relationship Id="rId27" Type="http://schemas.openxmlformats.org/officeDocument/2006/relationships/image" Target="../media/image67.jpeg"/><Relationship Id="rId30" Type="http://schemas.openxmlformats.org/officeDocument/2006/relationships/image" Target="../media/image70.png"/><Relationship Id="rId35" Type="http://schemas.openxmlformats.org/officeDocument/2006/relationships/oleObject" Target="../embeddings/oleObject9.bin"/><Relationship Id="rId43" Type="http://schemas.openxmlformats.org/officeDocument/2006/relationships/image" Target="../media/image79.emf"/><Relationship Id="rId48" Type="http://schemas.openxmlformats.org/officeDocument/2006/relationships/image" Target="../media/image84.png"/><Relationship Id="rId56" Type="http://schemas.openxmlformats.org/officeDocument/2006/relationships/oleObject" Target="../embeddings/oleObject12.bin"/><Relationship Id="rId8" Type="http://schemas.openxmlformats.org/officeDocument/2006/relationships/image" Target="../media/image53.png"/><Relationship Id="rId51" Type="http://schemas.openxmlformats.org/officeDocument/2006/relationships/image" Target="../media/image50.png"/><Relationship Id="rId3" Type="http://schemas.openxmlformats.org/officeDocument/2006/relationships/notesSlide" Target="../notesSlides/notesSlide6.xml"/><Relationship Id="rId12" Type="http://schemas.openxmlformats.org/officeDocument/2006/relationships/image" Target="../media/image56.jpeg"/><Relationship Id="rId17" Type="http://schemas.openxmlformats.org/officeDocument/2006/relationships/image" Target="../media/image60.png"/><Relationship Id="rId25" Type="http://schemas.openxmlformats.org/officeDocument/2006/relationships/image" Target="../media/image65.png"/><Relationship Id="rId33" Type="http://schemas.openxmlformats.org/officeDocument/2006/relationships/image" Target="../media/image72.jpeg"/><Relationship Id="rId38" Type="http://schemas.openxmlformats.org/officeDocument/2006/relationships/image" Target="../media/image76.jpeg"/><Relationship Id="rId46" Type="http://schemas.openxmlformats.org/officeDocument/2006/relationships/image" Target="../media/image82.wmf"/><Relationship Id="rId59" Type="http://schemas.openxmlformats.org/officeDocument/2006/relationships/image" Target="../media/image89.emf"/><Relationship Id="rId20" Type="http://schemas.openxmlformats.org/officeDocument/2006/relationships/oleObject" Target="../embeddings/oleObject5.bin"/><Relationship Id="rId41" Type="http://schemas.openxmlformats.org/officeDocument/2006/relationships/hyperlink" Target="http://commerce.www.ibm.com/cgi-bin/ncommerce/CategoryDisplay?cgrfnbr=2059075&amp;cntrfnbr=1&amp;cgmenbr=1&amp;cntry=840&amp;lang=en_US" TargetMode="External"/><Relationship Id="rId54" Type="http://schemas.openxmlformats.org/officeDocument/2006/relationships/image" Target="../media/image87.png"/><Relationship Id="rId1" Type="http://schemas.openxmlformats.org/officeDocument/2006/relationships/vmlDrawing" Target="../drawings/vmlDrawing3.vml"/><Relationship Id="rId6" Type="http://schemas.openxmlformats.org/officeDocument/2006/relationships/image" Target="../media/image49.png"/><Relationship Id="rId15" Type="http://schemas.openxmlformats.org/officeDocument/2006/relationships/image" Target="../media/image58.jpeg"/><Relationship Id="rId23" Type="http://schemas.openxmlformats.org/officeDocument/2006/relationships/image" Target="../media/image63.png"/><Relationship Id="rId28" Type="http://schemas.openxmlformats.org/officeDocument/2006/relationships/image" Target="../media/image68.jpeg"/><Relationship Id="rId36" Type="http://schemas.openxmlformats.org/officeDocument/2006/relationships/image" Target="../media/image74.jpeg"/><Relationship Id="rId49" Type="http://schemas.openxmlformats.org/officeDocument/2006/relationships/image" Target="../media/image85.jpeg"/><Relationship Id="rId57" Type="http://schemas.openxmlformats.org/officeDocument/2006/relationships/oleObject" Target="../embeddings/oleObject13.bin"/><Relationship Id="rId10" Type="http://schemas.openxmlformats.org/officeDocument/2006/relationships/hyperlink" Target="http://www.virginmobileusa.com/catalog/catalog.do" TargetMode="External"/><Relationship Id="rId31" Type="http://schemas.openxmlformats.org/officeDocument/2006/relationships/oleObject" Target="../embeddings/oleObject8.bin"/><Relationship Id="rId44" Type="http://schemas.openxmlformats.org/officeDocument/2006/relationships/image" Target="../media/image80.png"/><Relationship Id="rId52"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emf"/><Relationship Id="rId2" Type="http://schemas.openxmlformats.org/officeDocument/2006/relationships/notesSlide" Target="../notesSlides/notesSlide7.xml"/><Relationship Id="rId1" Type="http://schemas.openxmlformats.org/officeDocument/2006/relationships/slideLayout" Target="../slideLayouts/slideLayout9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emf"/><Relationship Id="rId4" Type="http://schemas.openxmlformats.org/officeDocument/2006/relationships/image" Target="../media/image91.gif"/><Relationship Id="rId9"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101.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emf"/><Relationship Id="rId7" Type="http://schemas.openxmlformats.org/officeDocument/2006/relationships/image" Target="../media/image119.emf"/><Relationship Id="rId2" Type="http://schemas.openxmlformats.org/officeDocument/2006/relationships/notesSlide" Target="../notesSlides/notesSlide10.xml"/><Relationship Id="rId1" Type="http://schemas.openxmlformats.org/officeDocument/2006/relationships/slideLayout" Target="../slideLayouts/slideLayout100.xml"/><Relationship Id="rId6" Type="http://schemas.openxmlformats.org/officeDocument/2006/relationships/image" Target="../media/image118.emf"/><Relationship Id="rId5" Type="http://schemas.openxmlformats.org/officeDocument/2006/relationships/image" Target="../media/image117.emf"/><Relationship Id="rId10" Type="http://schemas.openxmlformats.org/officeDocument/2006/relationships/image" Target="../media/image122.emf"/><Relationship Id="rId4" Type="http://schemas.openxmlformats.org/officeDocument/2006/relationships/image" Target="../media/image116.emf"/><Relationship Id="rId9" Type="http://schemas.openxmlformats.org/officeDocument/2006/relationships/image" Target="../media/image121.emf"/></Relationships>
</file>

<file path=ppt/slides/_rels/slide5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chart" Target="../charts/chart10.xml"/><Relationship Id="rId1" Type="http://schemas.openxmlformats.org/officeDocument/2006/relationships/slideLayout" Target="../slideLayouts/slideLayout10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37.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image" Target="../media/image136.png"/><Relationship Id="rId1" Type="http://schemas.openxmlformats.org/officeDocument/2006/relationships/slideLayout" Target="../slideLayouts/slideLayout102.xml"/><Relationship Id="rId6" Type="http://schemas.openxmlformats.org/officeDocument/2006/relationships/image" Target="../media/image140.png"/><Relationship Id="rId11" Type="http://schemas.openxmlformats.org/officeDocument/2006/relationships/image" Target="../media/image144.png"/><Relationship Id="rId5" Type="http://schemas.openxmlformats.org/officeDocument/2006/relationships/image" Target="../media/image139.pn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8.wmf"/><Relationship Id="rId9" Type="http://schemas.openxmlformats.org/officeDocument/2006/relationships/image" Target="../media/image142.png"/><Relationship Id="rId14" Type="http://schemas.openxmlformats.org/officeDocument/2006/relationships/image" Target="../media/image146.png"/></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9.jpeg"/><Relationship Id="rId1" Type="http://schemas.openxmlformats.org/officeDocument/2006/relationships/slideLayout" Target="../slideLayouts/slideLayout1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309BE-53D1-B2BB-8D57-BA9C284DB2EE}"/>
              </a:ext>
            </a:extLst>
          </p:cNvPr>
          <p:cNvSpPr>
            <a:spLocks noGrp="1"/>
          </p:cNvSpPr>
          <p:nvPr>
            <p:ph type="sldNum" sz="quarter" idx="12"/>
          </p:nvPr>
        </p:nvSpPr>
        <p:spPr/>
        <p:txBody>
          <a:bodyPr/>
          <a:lstStyle/>
          <a:p>
            <a:fld id="{8DD4E8DA-FB2A-4A96-8B27-66DC29E8E14E}" type="slidenum">
              <a:rPr lang="fa-IR" smtClean="0"/>
              <a:t>1</a:t>
            </a:fld>
            <a:endParaRPr lang="fa-IR"/>
          </a:p>
        </p:txBody>
      </p:sp>
      <p:pic>
        <p:nvPicPr>
          <p:cNvPr id="2" name="Picture 3">
            <a:extLst>
              <a:ext uri="{FF2B5EF4-FFF2-40B4-BE49-F238E27FC236}">
                <a16:creationId xmlns:a16="http://schemas.microsoft.com/office/drawing/2014/main" id="{0024B982-F1B0-5C78-2561-2947D43BE6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068"/>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2549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3599031" y="179840"/>
            <a:ext cx="1236372"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SS</a:t>
            </a:r>
          </a:p>
        </p:txBody>
      </p:sp>
      <p:sp>
        <p:nvSpPr>
          <p:cNvPr id="5" name="Isosceles Triangle 4"/>
          <p:cNvSpPr/>
          <p:nvPr/>
        </p:nvSpPr>
        <p:spPr>
          <a:xfrm>
            <a:off x="6730145" y="190451"/>
            <a:ext cx="1236372"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SS</a:t>
            </a:r>
          </a:p>
        </p:txBody>
      </p:sp>
      <p:sp>
        <p:nvSpPr>
          <p:cNvPr id="6" name="Cloud 5"/>
          <p:cNvSpPr/>
          <p:nvPr/>
        </p:nvSpPr>
        <p:spPr>
          <a:xfrm>
            <a:off x="4625765" y="2517882"/>
            <a:ext cx="2266682" cy="10818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IPBB</a:t>
            </a:r>
          </a:p>
        </p:txBody>
      </p:sp>
      <p:cxnSp>
        <p:nvCxnSpPr>
          <p:cNvPr id="8" name="Straight Connector 7"/>
          <p:cNvCxnSpPr/>
          <p:nvPr/>
        </p:nvCxnSpPr>
        <p:spPr>
          <a:xfrm>
            <a:off x="4415417" y="1020239"/>
            <a:ext cx="577299" cy="1740985"/>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56368" y="3789130"/>
            <a:ext cx="914400" cy="33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SBC</a:t>
            </a:r>
          </a:p>
        </p:txBody>
      </p:sp>
      <p:sp>
        <p:nvSpPr>
          <p:cNvPr id="12" name="Oval 11"/>
          <p:cNvSpPr/>
          <p:nvPr/>
        </p:nvSpPr>
        <p:spPr>
          <a:xfrm>
            <a:off x="4501676" y="4227495"/>
            <a:ext cx="837126" cy="618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OLT</a:t>
            </a:r>
          </a:p>
        </p:txBody>
      </p:sp>
      <p:sp>
        <p:nvSpPr>
          <p:cNvPr id="14" name="Rounded Rectangle 13"/>
          <p:cNvSpPr/>
          <p:nvPr/>
        </p:nvSpPr>
        <p:spPr>
          <a:xfrm>
            <a:off x="2486308" y="5548506"/>
            <a:ext cx="798490" cy="3606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ONT</a:t>
            </a:r>
          </a:p>
        </p:txBody>
      </p:sp>
      <p:sp>
        <p:nvSpPr>
          <p:cNvPr id="15" name="Trapezoid 14"/>
          <p:cNvSpPr/>
          <p:nvPr/>
        </p:nvSpPr>
        <p:spPr>
          <a:xfrm>
            <a:off x="4546754" y="5252737"/>
            <a:ext cx="746975" cy="55379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AG</a:t>
            </a:r>
          </a:p>
        </p:txBody>
      </p:sp>
      <p:sp>
        <p:nvSpPr>
          <p:cNvPr id="16" name="Left Brace 15"/>
          <p:cNvSpPr/>
          <p:nvPr/>
        </p:nvSpPr>
        <p:spPr>
          <a:xfrm>
            <a:off x="5276962" y="5188342"/>
            <a:ext cx="329003" cy="6644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7" name="TextBox 16"/>
          <p:cNvSpPr txBox="1"/>
          <p:nvPr/>
        </p:nvSpPr>
        <p:spPr>
          <a:xfrm>
            <a:off x="5502714" y="5206469"/>
            <a:ext cx="1017431" cy="646331"/>
          </a:xfrm>
          <a:prstGeom prst="rect">
            <a:avLst/>
          </a:prstGeom>
          <a:noFill/>
        </p:spPr>
        <p:txBody>
          <a:bodyPr wrap="square" rtlCol="0">
            <a:spAutoFit/>
          </a:bodyPr>
          <a:lstStyle/>
          <a:p>
            <a:pPr defTabSz="914400"/>
            <a:r>
              <a:rPr lang="en-US" dirty="0">
                <a:solidFill>
                  <a:prstClr val="black"/>
                </a:solidFill>
              </a:rPr>
              <a:t>FTTB</a:t>
            </a:r>
          </a:p>
          <a:p>
            <a:pPr defTabSz="914400"/>
            <a:r>
              <a:rPr lang="en-US" dirty="0">
                <a:solidFill>
                  <a:prstClr val="black"/>
                </a:solidFill>
              </a:rPr>
              <a:t>FTTC</a:t>
            </a:r>
          </a:p>
        </p:txBody>
      </p:sp>
      <p:sp>
        <p:nvSpPr>
          <p:cNvPr id="18" name="TextBox 17"/>
          <p:cNvSpPr txBox="1"/>
          <p:nvPr/>
        </p:nvSpPr>
        <p:spPr>
          <a:xfrm>
            <a:off x="3296871" y="5578518"/>
            <a:ext cx="726481" cy="369332"/>
          </a:xfrm>
          <a:prstGeom prst="rect">
            <a:avLst/>
          </a:prstGeom>
          <a:noFill/>
        </p:spPr>
        <p:txBody>
          <a:bodyPr wrap="none" rtlCol="0">
            <a:spAutoFit/>
          </a:bodyPr>
          <a:lstStyle/>
          <a:p>
            <a:pPr defTabSz="914400"/>
            <a:r>
              <a:rPr lang="en-US" dirty="0">
                <a:solidFill>
                  <a:prstClr val="black"/>
                </a:solidFill>
              </a:rPr>
              <a:t>FTTH</a:t>
            </a:r>
          </a:p>
        </p:txBody>
      </p:sp>
      <p:cxnSp>
        <p:nvCxnSpPr>
          <p:cNvPr id="22" name="Straight Connector 21"/>
          <p:cNvCxnSpPr>
            <a:stCxn id="11" idx="2"/>
            <a:endCxn id="30" idx="0"/>
          </p:cNvCxnSpPr>
          <p:nvPr/>
        </p:nvCxnSpPr>
        <p:spPr>
          <a:xfrm>
            <a:off x="2913568" y="4123980"/>
            <a:ext cx="0" cy="224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0" idx="4"/>
            <a:endCxn id="14" idx="0"/>
          </p:cNvCxnSpPr>
          <p:nvPr/>
        </p:nvCxnSpPr>
        <p:spPr>
          <a:xfrm flipH="1">
            <a:off x="2885554" y="4966300"/>
            <a:ext cx="28015" cy="582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4"/>
            <a:endCxn id="15" idx="0"/>
          </p:cNvCxnSpPr>
          <p:nvPr/>
        </p:nvCxnSpPr>
        <p:spPr>
          <a:xfrm>
            <a:off x="4920241" y="4845681"/>
            <a:ext cx="1" cy="407056"/>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495005" y="4348114"/>
            <a:ext cx="837126" cy="618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OLT</a:t>
            </a:r>
          </a:p>
        </p:txBody>
      </p:sp>
      <p:sp>
        <p:nvSpPr>
          <p:cNvPr id="35" name="Snip Same Side Corner Rectangle 34"/>
          <p:cNvSpPr/>
          <p:nvPr/>
        </p:nvSpPr>
        <p:spPr>
          <a:xfrm>
            <a:off x="7874628" y="2816797"/>
            <a:ext cx="927279" cy="547351"/>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MGW/SGW</a:t>
            </a:r>
          </a:p>
        </p:txBody>
      </p:sp>
      <p:sp>
        <p:nvSpPr>
          <p:cNvPr id="41" name="Cloud 40"/>
          <p:cNvSpPr/>
          <p:nvPr/>
        </p:nvSpPr>
        <p:spPr>
          <a:xfrm>
            <a:off x="9407502" y="2549558"/>
            <a:ext cx="1955321" cy="10818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PSTN</a:t>
            </a:r>
          </a:p>
        </p:txBody>
      </p:sp>
      <p:sp>
        <p:nvSpPr>
          <p:cNvPr id="44" name="TextBox 43"/>
          <p:cNvSpPr txBox="1"/>
          <p:nvPr/>
        </p:nvSpPr>
        <p:spPr>
          <a:xfrm>
            <a:off x="6944102" y="1588906"/>
            <a:ext cx="1117550" cy="369332"/>
          </a:xfrm>
          <a:prstGeom prst="rect">
            <a:avLst/>
          </a:prstGeom>
          <a:noFill/>
        </p:spPr>
        <p:txBody>
          <a:bodyPr wrap="none" rtlCol="0">
            <a:spAutoFit/>
          </a:bodyPr>
          <a:lstStyle/>
          <a:p>
            <a:pPr defTabSz="914400"/>
            <a:r>
              <a:rPr lang="en-US" dirty="0">
                <a:solidFill>
                  <a:prstClr val="black"/>
                </a:solidFill>
              </a:rPr>
              <a:t>SIP Trunk</a:t>
            </a:r>
          </a:p>
        </p:txBody>
      </p:sp>
      <p:sp>
        <p:nvSpPr>
          <p:cNvPr id="45" name="TextBox 44"/>
          <p:cNvSpPr txBox="1"/>
          <p:nvPr/>
        </p:nvSpPr>
        <p:spPr>
          <a:xfrm>
            <a:off x="3605293" y="1552771"/>
            <a:ext cx="1117550" cy="369332"/>
          </a:xfrm>
          <a:prstGeom prst="rect">
            <a:avLst/>
          </a:prstGeom>
          <a:noFill/>
        </p:spPr>
        <p:txBody>
          <a:bodyPr wrap="none" rtlCol="0">
            <a:spAutoFit/>
          </a:bodyPr>
          <a:lstStyle/>
          <a:p>
            <a:pPr defTabSz="914400"/>
            <a:r>
              <a:rPr lang="en-US" dirty="0">
                <a:solidFill>
                  <a:prstClr val="black"/>
                </a:solidFill>
              </a:rPr>
              <a:t>SIP Trunk</a:t>
            </a:r>
          </a:p>
        </p:txBody>
      </p:sp>
      <p:sp>
        <p:nvSpPr>
          <p:cNvPr id="47" name="TextBox 46"/>
          <p:cNvSpPr txBox="1"/>
          <p:nvPr/>
        </p:nvSpPr>
        <p:spPr>
          <a:xfrm>
            <a:off x="8801907" y="3332072"/>
            <a:ext cx="550119" cy="369332"/>
          </a:xfrm>
          <a:prstGeom prst="rect">
            <a:avLst/>
          </a:prstGeom>
          <a:noFill/>
        </p:spPr>
        <p:txBody>
          <a:bodyPr wrap="square" rtlCol="0">
            <a:spAutoFit/>
          </a:bodyPr>
          <a:lstStyle/>
          <a:p>
            <a:pPr defTabSz="914400"/>
            <a:r>
              <a:rPr lang="en-US" dirty="0">
                <a:solidFill>
                  <a:prstClr val="black"/>
                </a:solidFill>
              </a:rPr>
              <a:t>SS7</a:t>
            </a:r>
          </a:p>
        </p:txBody>
      </p:sp>
      <p:sp>
        <p:nvSpPr>
          <p:cNvPr id="48" name="TextBox 47"/>
          <p:cNvSpPr txBox="1"/>
          <p:nvPr/>
        </p:nvSpPr>
        <p:spPr>
          <a:xfrm rot="20247112">
            <a:off x="3645488" y="3297839"/>
            <a:ext cx="487634" cy="369332"/>
          </a:xfrm>
          <a:prstGeom prst="rect">
            <a:avLst/>
          </a:prstGeom>
          <a:noFill/>
        </p:spPr>
        <p:txBody>
          <a:bodyPr wrap="none" rtlCol="0">
            <a:spAutoFit/>
          </a:bodyPr>
          <a:lstStyle/>
          <a:p>
            <a:pPr defTabSz="914400"/>
            <a:r>
              <a:rPr lang="en-US" dirty="0">
                <a:solidFill>
                  <a:prstClr val="black"/>
                </a:solidFill>
              </a:rPr>
              <a:t>SIP</a:t>
            </a:r>
          </a:p>
        </p:txBody>
      </p:sp>
      <p:pic>
        <p:nvPicPr>
          <p:cNvPr id="52" name="Picture 51"/>
          <p:cNvPicPr>
            <a:picLocks noChangeAspect="1"/>
          </p:cNvPicPr>
          <p:nvPr/>
        </p:nvPicPr>
        <p:blipFill>
          <a:blip r:embed="rId2"/>
          <a:stretch>
            <a:fillRect/>
          </a:stretch>
        </p:blipFill>
        <p:spPr>
          <a:xfrm>
            <a:off x="2456369" y="6225405"/>
            <a:ext cx="832077" cy="432290"/>
          </a:xfrm>
          <a:prstGeom prst="rect">
            <a:avLst/>
          </a:prstGeom>
        </p:spPr>
      </p:pic>
      <p:cxnSp>
        <p:nvCxnSpPr>
          <p:cNvPr id="54" name="Straight Connector 53"/>
          <p:cNvCxnSpPr>
            <a:stCxn id="14" idx="2"/>
            <a:endCxn id="52" idx="0"/>
          </p:cNvCxnSpPr>
          <p:nvPr/>
        </p:nvCxnSpPr>
        <p:spPr>
          <a:xfrm flipH="1">
            <a:off x="2872407" y="5909115"/>
            <a:ext cx="13146" cy="316291"/>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2"/>
          <a:stretch>
            <a:fillRect/>
          </a:stretch>
        </p:blipFill>
        <p:spPr>
          <a:xfrm>
            <a:off x="4495904" y="6037239"/>
            <a:ext cx="832077" cy="432290"/>
          </a:xfrm>
          <a:prstGeom prst="rect">
            <a:avLst/>
          </a:prstGeom>
        </p:spPr>
      </p:pic>
      <p:cxnSp>
        <p:nvCxnSpPr>
          <p:cNvPr id="59" name="Straight Connector 58"/>
          <p:cNvCxnSpPr>
            <a:stCxn id="15" idx="2"/>
            <a:endCxn id="57" idx="0"/>
          </p:cNvCxnSpPr>
          <p:nvPr/>
        </p:nvCxnSpPr>
        <p:spPr>
          <a:xfrm flipH="1">
            <a:off x="4911943" y="5806529"/>
            <a:ext cx="8299" cy="23071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rapezoid 64"/>
          <p:cNvSpPr/>
          <p:nvPr/>
        </p:nvSpPr>
        <p:spPr>
          <a:xfrm>
            <a:off x="6517072" y="5228221"/>
            <a:ext cx="746975" cy="55379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AG</a:t>
            </a:r>
          </a:p>
        </p:txBody>
      </p:sp>
      <p:pic>
        <p:nvPicPr>
          <p:cNvPr id="68" name="Picture 67"/>
          <p:cNvPicPr>
            <a:picLocks noChangeAspect="1"/>
          </p:cNvPicPr>
          <p:nvPr/>
        </p:nvPicPr>
        <p:blipFill>
          <a:blip r:embed="rId2"/>
          <a:stretch>
            <a:fillRect/>
          </a:stretch>
        </p:blipFill>
        <p:spPr>
          <a:xfrm>
            <a:off x="6474520" y="6000812"/>
            <a:ext cx="832077" cy="432290"/>
          </a:xfrm>
          <a:prstGeom prst="rect">
            <a:avLst/>
          </a:prstGeom>
        </p:spPr>
      </p:pic>
      <p:cxnSp>
        <p:nvCxnSpPr>
          <p:cNvPr id="69" name="Straight Connector 68"/>
          <p:cNvCxnSpPr/>
          <p:nvPr/>
        </p:nvCxnSpPr>
        <p:spPr>
          <a:xfrm flipH="1">
            <a:off x="5064945" y="6104182"/>
            <a:ext cx="8299" cy="230710"/>
          </a:xfrm>
          <a:prstGeom prst="line">
            <a:avLst/>
          </a:prstGeom>
        </p:spPr>
        <p:style>
          <a:lnRef idx="1">
            <a:schemeClr val="accent1"/>
          </a:lnRef>
          <a:fillRef idx="0">
            <a:schemeClr val="accent1"/>
          </a:fillRef>
          <a:effectRef idx="0">
            <a:schemeClr val="accent1"/>
          </a:effectRef>
          <a:fontRef idx="minor">
            <a:schemeClr val="tx1"/>
          </a:fontRef>
        </p:style>
      </p:cxnSp>
      <p:sp>
        <p:nvSpPr>
          <p:cNvPr id="72" name="Left Brace 71"/>
          <p:cNvSpPr/>
          <p:nvPr/>
        </p:nvSpPr>
        <p:spPr>
          <a:xfrm rot="10800000">
            <a:off x="6124482" y="5188342"/>
            <a:ext cx="329003" cy="6644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75" name="Rounded Rectangle 74"/>
          <p:cNvSpPr/>
          <p:nvPr/>
        </p:nvSpPr>
        <p:spPr>
          <a:xfrm>
            <a:off x="1416863" y="5457438"/>
            <a:ext cx="848117" cy="54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prstClr val="white"/>
                </a:solidFill>
              </a:rPr>
              <a:t>IP-PBX</a:t>
            </a:r>
          </a:p>
        </p:txBody>
      </p:sp>
      <p:sp>
        <p:nvSpPr>
          <p:cNvPr id="2" name="TextBox 1"/>
          <p:cNvSpPr txBox="1"/>
          <p:nvPr/>
        </p:nvSpPr>
        <p:spPr>
          <a:xfrm>
            <a:off x="8705754" y="221708"/>
            <a:ext cx="2131234" cy="584775"/>
          </a:xfrm>
          <a:prstGeom prst="rect">
            <a:avLst/>
          </a:prstGeom>
          <a:noFill/>
        </p:spPr>
        <p:txBody>
          <a:bodyPr wrap="square" rtlCol="0">
            <a:spAutoFit/>
          </a:bodyPr>
          <a:lstStyle/>
          <a:p>
            <a:pPr algn="r" defTabSz="914400" rtl="1"/>
            <a:r>
              <a:rPr lang="fa-IR" sz="3200" b="1" dirty="0" smtClean="0">
                <a:solidFill>
                  <a:prstClr val="black"/>
                </a:solidFill>
                <a:latin typeface="Times New Roman" panose="02020603050405020304" pitchFamily="18" charset="0"/>
                <a:cs typeface="Times New Roman" panose="02020603050405020304" pitchFamily="18" charset="0"/>
              </a:rPr>
              <a:t>شبکه</a:t>
            </a:r>
            <a:r>
              <a:rPr lang="fa-IR" sz="2800" b="1"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NGN</a:t>
            </a:r>
            <a:endParaRPr lang="en-US" sz="2800" b="1" dirty="0">
              <a:solidFill>
                <a:prstClr val="black"/>
              </a:solidFill>
              <a:latin typeface="Times New Roman" panose="02020603050405020304" pitchFamily="18" charset="0"/>
              <a:cs typeface="Times New Roman" panose="02020603050405020304" pitchFamily="18" charset="0"/>
            </a:endParaRPr>
          </a:p>
        </p:txBody>
      </p:sp>
      <p:cxnSp>
        <p:nvCxnSpPr>
          <p:cNvPr id="96" name="Straight Connector 95"/>
          <p:cNvCxnSpPr>
            <a:stCxn id="12" idx="0"/>
          </p:cNvCxnSpPr>
          <p:nvPr/>
        </p:nvCxnSpPr>
        <p:spPr>
          <a:xfrm flipV="1">
            <a:off x="4920241" y="3488366"/>
            <a:ext cx="356721" cy="739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11" idx="3"/>
          </p:cNvCxnSpPr>
          <p:nvPr/>
        </p:nvCxnSpPr>
        <p:spPr>
          <a:xfrm flipH="1">
            <a:off x="3370768" y="3076920"/>
            <a:ext cx="2190786" cy="879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35" idx="0"/>
            <a:endCxn id="41" idx="2"/>
          </p:cNvCxnSpPr>
          <p:nvPr/>
        </p:nvCxnSpPr>
        <p:spPr>
          <a:xfrm flipV="1">
            <a:off x="8801907" y="3090471"/>
            <a:ext cx="611660"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65" idx="0"/>
          </p:cNvCxnSpPr>
          <p:nvPr/>
        </p:nvCxnSpPr>
        <p:spPr>
          <a:xfrm>
            <a:off x="6011429" y="3560356"/>
            <a:ext cx="879131" cy="166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891852" y="4092034"/>
            <a:ext cx="594457" cy="1335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411958" y="1094240"/>
            <a:ext cx="981778" cy="1491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5" idx="2"/>
            <a:endCxn id="6" idx="0"/>
          </p:cNvCxnSpPr>
          <p:nvPr/>
        </p:nvCxnSpPr>
        <p:spPr>
          <a:xfrm flipH="1" flipV="1">
            <a:off x="6890558" y="3058795"/>
            <a:ext cx="984070" cy="316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17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10986" y="381000"/>
            <a:ext cx="9570028" cy="6096000"/>
          </a:xfrm>
        </p:spPr>
      </p:pic>
    </p:spTree>
    <p:extLst>
      <p:ext uri="{BB962C8B-B14F-4D97-AF65-F5344CB8AC3E}">
        <p14:creationId xmlns:p14="http://schemas.microsoft.com/office/powerpoint/2010/main" val="1060492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4849" y="1"/>
            <a:ext cx="12100957" cy="36477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FFFF"/>
              </a:solidFill>
              <a:effectLst/>
              <a:uLnTx/>
              <a:uFillTx/>
              <a:latin typeface="Calibri" panose="020F0502020204030204"/>
              <a:cs typeface="B Nazanin" panose="00000400000000000000" pitchFamily="2" charset="-78"/>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5" y="363"/>
            <a:ext cx="12100957" cy="4684959"/>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grpSp>
      </p:gr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0" y="3906838"/>
            <a:ext cx="7359650" cy="1479550"/>
          </a:xfrm>
        </p:spPr>
        <p:txBody>
          <a:bodyPr>
            <a:noAutofit/>
          </a:bodyPr>
          <a:lstStyle/>
          <a:p>
            <a:pPr marL="0" lvl="0" indent="0" algn="ctr" rtl="1">
              <a:lnSpc>
                <a:spcPct val="150000"/>
              </a:lnSpc>
              <a:buNone/>
              <a:defRPr/>
            </a:pPr>
            <a:r>
              <a:rPr lang="fa-IR" sz="6000" b="1" dirty="0" smtClean="0">
                <a:solidFill>
                  <a:srgbClr val="7030A0"/>
                </a:solidFill>
                <a:latin typeface="Arial" panose="020B0604020202020204" pitchFamily="34" charset="0"/>
                <a:cs typeface="B Nazanin" panose="00000400000000000000" pitchFamily="2" charset="-78"/>
              </a:rPr>
              <a:t>ضرورت و اهداف توسعه</a:t>
            </a:r>
            <a:endParaRPr lang="fa-IR" sz="6000" b="1" dirty="0">
              <a:solidFill>
                <a:srgbClr val="7030A0"/>
              </a:solidFill>
              <a:latin typeface="Arial" panose="020B0604020202020204" pitchFamily="34" charset="0"/>
              <a:cs typeface="B Nazanin" panose="00000400000000000000" pitchFamily="2" charset="-78"/>
            </a:endParaRPr>
          </a:p>
        </p:txBody>
      </p:sp>
      <p:sp>
        <p:nvSpPr>
          <p:cNvPr id="17" name="Slide Number Placeholder 2">
            <a:extLst>
              <a:ext uri="{FF2B5EF4-FFF2-40B4-BE49-F238E27FC236}">
                <a16:creationId xmlns:a16="http://schemas.microsoft.com/office/drawing/2014/main" id="{035CB21F-E858-EBE2-91F0-7A3C22E1D152}"/>
              </a:ext>
            </a:extLst>
          </p:cNvPr>
          <p:cNvSpPr>
            <a:spLocks noGrp="1"/>
          </p:cNvSpPr>
          <p:nvPr>
            <p:ph type="sldNum" sz="quarter" idx="4294967295"/>
          </p:nvPr>
        </p:nvSpPr>
        <p:spPr>
          <a:xfrm>
            <a:off x="11633200" y="6316663"/>
            <a:ext cx="558800" cy="6667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6000" b="1" i="0" u="none" strike="noStrike" kern="1200" cap="none" spc="0" normalizeH="0" baseline="0" noProof="0" smtClean="0">
                <a:ln>
                  <a:noFill/>
                </a:ln>
                <a:solidFill>
                  <a:srgbClr val="FFFFFF"/>
                </a:solidFill>
                <a:effectLst/>
                <a:uLnTx/>
                <a:uFillTx/>
                <a:cs typeface="B Nazanin" panose="00000400000000000000" pitchFamily="2" charset="-78"/>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6000" b="1" i="0" u="none" strike="noStrike" kern="1200" cap="none" spc="0" normalizeH="0" baseline="0" noProof="0" dirty="0">
              <a:ln>
                <a:noFill/>
              </a:ln>
              <a:solidFill>
                <a:srgbClr val="FFFFFF"/>
              </a:solidFill>
              <a:effectLst/>
              <a:uLnTx/>
              <a:uFillTx/>
              <a:cs typeface="B Nazanin" panose="00000400000000000000" pitchFamily="2" charset="-78"/>
            </a:endParaRPr>
          </a:p>
        </p:txBody>
      </p:sp>
      <p:cxnSp>
        <p:nvCxnSpPr>
          <p:cNvPr id="41" name="Straight Connector 40">
            <a:extLst>
              <a:ext uri="{FF2B5EF4-FFF2-40B4-BE49-F238E27FC236}">
                <a16:creationId xmlns:a16="http://schemas.microsoft.com/office/drawing/2014/main" id="{84D3DDEB-64DA-672F-B56B-EAB79D841812}"/>
              </a:ext>
            </a:extLst>
          </p:cNvPr>
          <p:cNvCxnSpPr>
            <a:cxnSpLocks/>
          </p:cNvCxnSpPr>
          <p:nvPr/>
        </p:nvCxnSpPr>
        <p:spPr>
          <a:xfrm>
            <a:off x="8672052" y="3647768"/>
            <a:ext cx="0" cy="292627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595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noProof="0" dirty="0" smtClean="0">
                <a:solidFill>
                  <a:srgbClr val="7030A0"/>
                </a:solidFill>
                <a:latin typeface="Impact" panose="020B0806030902050204" pitchFamily="34" charset="0"/>
                <a:cs typeface="B Nazanin" panose="00000400000000000000" pitchFamily="2" charset="-78"/>
              </a:rPr>
              <a:t>02</a:t>
            </a:r>
            <a:endParaRPr kumimoji="0" lang="en-US" sz="6000" b="1" i="0" u="none" strike="noStrike" kern="1200" cap="none" spc="0" normalizeH="0" baseline="0" noProof="0" dirty="0">
              <a:ln>
                <a:noFill/>
              </a:ln>
              <a:solidFill>
                <a:srgbClr val="7030A0"/>
              </a:solidFill>
              <a:effectLst/>
              <a:uLnTx/>
              <a:uFillTx/>
              <a:latin typeface="Impact" panose="020B0806030902050204" pitchFamily="34" charset="0"/>
              <a:cs typeface="B Nazanin" panose="00000400000000000000" pitchFamily="2" charset="-78"/>
            </a:endParaRPr>
          </a:p>
        </p:txBody>
      </p:sp>
      <p:sp>
        <p:nvSpPr>
          <p:cNvPr id="18" name="Rectangle 17"/>
          <p:cNvSpPr/>
          <p:nvPr/>
        </p:nvSpPr>
        <p:spPr>
          <a:xfrm>
            <a:off x="54591" y="6121021"/>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898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15E5A1E-C767-487E-B3F1-C9E684497D98}"/>
              </a:ext>
            </a:extLst>
          </p:cNvPr>
          <p:cNvSpPr/>
          <p:nvPr/>
        </p:nvSpPr>
        <p:spPr>
          <a:xfrm>
            <a:off x="5129807" y="942107"/>
            <a:ext cx="1920213" cy="67207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rtl="1"/>
            <a:r>
              <a:rPr lang="fa-IR" sz="2400" dirty="0">
                <a:solidFill>
                  <a:prstClr val="white"/>
                </a:solidFill>
                <a:latin typeface="Calibri"/>
                <a:cs typeface="B Titr" panose="00000700000000000000" pitchFamily="2" charset="-78"/>
              </a:rPr>
              <a:t>نوسازی شبکه</a:t>
            </a:r>
            <a:endParaRPr lang="en-US" sz="2400" dirty="0">
              <a:solidFill>
                <a:prstClr val="white"/>
              </a:solidFill>
              <a:latin typeface="Calibri"/>
              <a:cs typeface="B Titr" panose="00000700000000000000" pitchFamily="2" charset="-78"/>
            </a:endParaRPr>
          </a:p>
        </p:txBody>
      </p:sp>
      <p:sp>
        <p:nvSpPr>
          <p:cNvPr id="5" name="Oval 4">
            <a:extLst>
              <a:ext uri="{FF2B5EF4-FFF2-40B4-BE49-F238E27FC236}">
                <a16:creationId xmlns:a16="http://schemas.microsoft.com/office/drawing/2014/main" id="{E4E67DEC-60CF-483D-B2C6-8DA931352D39}"/>
              </a:ext>
            </a:extLst>
          </p:cNvPr>
          <p:cNvSpPr/>
          <p:nvPr/>
        </p:nvSpPr>
        <p:spPr>
          <a:xfrm>
            <a:off x="6247764" y="1796819"/>
            <a:ext cx="5578916" cy="211223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rtl="1"/>
            <a:r>
              <a:rPr lang="fa-IR" sz="2333" b="1" dirty="0">
                <a:solidFill>
                  <a:prstClr val="white"/>
                </a:solidFill>
                <a:latin typeface="Calibri"/>
                <a:cs typeface="B Mitra" panose="00000400000000000000" pitchFamily="2" charset="-78"/>
              </a:rPr>
              <a:t>فرآیند </a:t>
            </a:r>
            <a:r>
              <a:rPr lang="fa-IR" sz="2333" b="1" dirty="0">
                <a:solidFill>
                  <a:srgbClr val="FFC000"/>
                </a:solidFill>
                <a:latin typeface="Calibri"/>
                <a:cs typeface="B Mitra" panose="00000400000000000000" pitchFamily="2" charset="-78"/>
              </a:rPr>
              <a:t>ارتقاء</a:t>
            </a:r>
            <a:r>
              <a:rPr lang="fa-IR" sz="2333" b="1" dirty="0">
                <a:solidFill>
                  <a:prstClr val="white"/>
                </a:solidFill>
                <a:latin typeface="Calibri"/>
                <a:cs typeface="B Mitra" panose="00000400000000000000" pitchFamily="2" charset="-78"/>
              </a:rPr>
              <a:t> و </a:t>
            </a:r>
            <a:r>
              <a:rPr lang="fa-IR" sz="2333" b="1" dirty="0">
                <a:solidFill>
                  <a:srgbClr val="FFC000"/>
                </a:solidFill>
                <a:latin typeface="Calibri"/>
                <a:cs typeface="B Mitra" panose="00000400000000000000" pitchFamily="2" charset="-78"/>
              </a:rPr>
              <a:t>بهینه سازی </a:t>
            </a:r>
            <a:r>
              <a:rPr lang="fa-IR" sz="2333" b="1" dirty="0">
                <a:solidFill>
                  <a:prstClr val="white"/>
                </a:solidFill>
                <a:latin typeface="Calibri"/>
                <a:cs typeface="B Mitra" panose="00000400000000000000" pitchFamily="2" charset="-78"/>
              </a:rPr>
              <a:t>زیرساخت شبکه موجود </a:t>
            </a:r>
          </a:p>
          <a:p>
            <a:pPr algn="ctr" defTabSz="1219170" rtl="1"/>
            <a:r>
              <a:rPr lang="fa-IR" sz="2333" b="1" dirty="0">
                <a:solidFill>
                  <a:prstClr val="white"/>
                </a:solidFill>
                <a:latin typeface="Calibri"/>
                <a:cs typeface="B Mitra" panose="00000400000000000000" pitchFamily="2" charset="-78"/>
              </a:rPr>
              <a:t>برای پاسخگویی به </a:t>
            </a:r>
          </a:p>
          <a:p>
            <a:pPr algn="ctr" defTabSz="1219170" rtl="1"/>
            <a:r>
              <a:rPr lang="fa-IR" sz="2333" b="1" dirty="0">
                <a:solidFill>
                  <a:srgbClr val="92D050"/>
                </a:solidFill>
                <a:latin typeface="Calibri"/>
                <a:cs typeface="B Mitra" panose="00000400000000000000" pitchFamily="2" charset="-78"/>
              </a:rPr>
              <a:t>نیازهای تحول دیجیتال</a:t>
            </a:r>
            <a:endParaRPr lang="en-US" sz="2333" b="1" dirty="0">
              <a:solidFill>
                <a:srgbClr val="92D050"/>
              </a:solidFill>
              <a:latin typeface="Calibri"/>
              <a:cs typeface="B Mitra" panose="00000400000000000000" pitchFamily="2" charset="-78"/>
            </a:endParaRPr>
          </a:p>
        </p:txBody>
      </p:sp>
      <p:sp>
        <p:nvSpPr>
          <p:cNvPr id="7" name="Rectangle: Rounded Corners 6">
            <a:extLst>
              <a:ext uri="{FF2B5EF4-FFF2-40B4-BE49-F238E27FC236}">
                <a16:creationId xmlns:a16="http://schemas.microsoft.com/office/drawing/2014/main" id="{B0793297-59E6-414D-A07C-BC3283797719}"/>
              </a:ext>
            </a:extLst>
          </p:cNvPr>
          <p:cNvSpPr/>
          <p:nvPr/>
        </p:nvSpPr>
        <p:spPr>
          <a:xfrm>
            <a:off x="400213" y="5261802"/>
            <a:ext cx="11379403" cy="88381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rtl="1"/>
            <a:r>
              <a:rPr lang="fa-IR" sz="2400" dirty="0">
                <a:solidFill>
                  <a:prstClr val="white"/>
                </a:solidFill>
                <a:latin typeface="Calibri"/>
                <a:cs typeface="B Koodak" panose="00000700000000000000" pitchFamily="2" charset="-78"/>
              </a:rPr>
              <a:t>پیاده سازی فناوری های جدید مانند </a:t>
            </a:r>
            <a:r>
              <a:rPr lang="en-US" sz="2400" dirty="0">
                <a:solidFill>
                  <a:prstClr val="white"/>
                </a:solidFill>
                <a:latin typeface="Calibri"/>
                <a:cs typeface="B Koodak" panose="00000700000000000000" pitchFamily="2" charset="-78"/>
              </a:rPr>
              <a:t>SDN/CLOUD/NFV</a:t>
            </a:r>
            <a:r>
              <a:rPr lang="fa-IR" sz="2400" dirty="0">
                <a:solidFill>
                  <a:prstClr val="white"/>
                </a:solidFill>
                <a:latin typeface="Calibri"/>
                <a:cs typeface="B Koodak" panose="00000700000000000000" pitchFamily="2" charset="-78"/>
              </a:rPr>
              <a:t> </a:t>
            </a:r>
            <a:endParaRPr lang="en-US" sz="2400" dirty="0">
              <a:solidFill>
                <a:prstClr val="white"/>
              </a:solidFill>
              <a:latin typeface="Calibri"/>
              <a:cs typeface="B Koodak" panose="00000700000000000000" pitchFamily="2" charset="-78"/>
            </a:endParaRPr>
          </a:p>
        </p:txBody>
      </p:sp>
      <p:sp>
        <p:nvSpPr>
          <p:cNvPr id="8" name="Oval 7">
            <a:extLst>
              <a:ext uri="{FF2B5EF4-FFF2-40B4-BE49-F238E27FC236}">
                <a16:creationId xmlns:a16="http://schemas.microsoft.com/office/drawing/2014/main" id="{A69ADCBE-7645-45DB-91C6-AB42D9083074}"/>
              </a:ext>
            </a:extLst>
          </p:cNvPr>
          <p:cNvSpPr/>
          <p:nvPr/>
        </p:nvSpPr>
        <p:spPr>
          <a:xfrm>
            <a:off x="335361" y="1796819"/>
            <a:ext cx="5578916" cy="211223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defTabSz="1219170" rtl="1"/>
            <a:r>
              <a:rPr lang="fa-IR" sz="2333" b="1" dirty="0">
                <a:solidFill>
                  <a:prstClr val="white"/>
                </a:solidFill>
                <a:latin typeface="Calibri"/>
                <a:cs typeface="B Mitra" panose="00000400000000000000" pitchFamily="2" charset="-78"/>
              </a:rPr>
              <a:t>بهره‌گیری از</a:t>
            </a:r>
            <a:r>
              <a:rPr lang="fa-IR" sz="2333" b="1" dirty="0">
                <a:solidFill>
                  <a:srgbClr val="FFC000"/>
                </a:solidFill>
                <a:latin typeface="Calibri"/>
                <a:cs typeface="B Mitra" panose="00000400000000000000" pitchFamily="2" charset="-78"/>
              </a:rPr>
              <a:t> آخرین روندهای فناوری</a:t>
            </a:r>
            <a:r>
              <a:rPr lang="fa-IR" sz="2333" b="1" dirty="0">
                <a:solidFill>
                  <a:prstClr val="white"/>
                </a:solidFill>
                <a:latin typeface="Calibri"/>
                <a:cs typeface="B Mitra" panose="00000400000000000000" pitchFamily="2" charset="-78"/>
              </a:rPr>
              <a:t> </a:t>
            </a:r>
          </a:p>
          <a:p>
            <a:pPr algn="ctr" defTabSz="1219170" rtl="1"/>
            <a:r>
              <a:rPr lang="fa-IR" sz="2333" b="1" dirty="0">
                <a:solidFill>
                  <a:prstClr val="white"/>
                </a:solidFill>
                <a:latin typeface="Calibri"/>
                <a:cs typeface="B Mitra" panose="00000400000000000000" pitchFamily="2" charset="-78"/>
              </a:rPr>
              <a:t>برای پاسخگویی به </a:t>
            </a:r>
          </a:p>
          <a:p>
            <a:pPr algn="ctr" defTabSz="1219170" rtl="1"/>
            <a:r>
              <a:rPr lang="fa-IR" sz="2333" b="1" dirty="0">
                <a:solidFill>
                  <a:srgbClr val="92D050"/>
                </a:solidFill>
                <a:latin typeface="Calibri"/>
                <a:cs typeface="B Mitra" panose="00000400000000000000" pitchFamily="2" charset="-78"/>
              </a:rPr>
              <a:t>تقاضاهای در حال تحول مشتریان</a:t>
            </a:r>
            <a:endParaRPr lang="en-US" sz="2333" b="1" dirty="0">
              <a:solidFill>
                <a:srgbClr val="92D050"/>
              </a:solidFill>
              <a:latin typeface="Calibri"/>
              <a:cs typeface="B Mitra" panose="00000400000000000000" pitchFamily="2" charset="-78"/>
            </a:endParaRPr>
          </a:p>
        </p:txBody>
      </p:sp>
      <p:sp>
        <p:nvSpPr>
          <p:cNvPr id="9" name="Arrow: Curved Right 8">
            <a:extLst>
              <a:ext uri="{FF2B5EF4-FFF2-40B4-BE49-F238E27FC236}">
                <a16:creationId xmlns:a16="http://schemas.microsoft.com/office/drawing/2014/main" id="{77894078-1944-4BE7-BD2E-512B0767E381}"/>
              </a:ext>
            </a:extLst>
          </p:cNvPr>
          <p:cNvSpPr/>
          <p:nvPr/>
        </p:nvSpPr>
        <p:spPr>
          <a:xfrm rot="2772710">
            <a:off x="4353740" y="979399"/>
            <a:ext cx="224909" cy="84629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en-US" sz="2400">
              <a:solidFill>
                <a:prstClr val="black"/>
              </a:solidFill>
              <a:latin typeface="Calibri"/>
            </a:endParaRPr>
          </a:p>
        </p:txBody>
      </p:sp>
      <p:sp>
        <p:nvSpPr>
          <p:cNvPr id="12" name="Arrow: Curved Left 11">
            <a:extLst>
              <a:ext uri="{FF2B5EF4-FFF2-40B4-BE49-F238E27FC236}">
                <a16:creationId xmlns:a16="http://schemas.microsoft.com/office/drawing/2014/main" id="{3D66138F-BC3A-4F7A-BF9B-1EBC2F1B5F38}"/>
              </a:ext>
            </a:extLst>
          </p:cNvPr>
          <p:cNvSpPr/>
          <p:nvPr/>
        </p:nvSpPr>
        <p:spPr>
          <a:xfrm rot="19489625">
            <a:off x="7482947" y="1044970"/>
            <a:ext cx="240784" cy="7510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en-US" sz="2400">
              <a:solidFill>
                <a:prstClr val="black"/>
              </a:solidFill>
              <a:latin typeface="Calibri"/>
            </a:endParaRPr>
          </a:p>
        </p:txBody>
      </p:sp>
      <p:sp>
        <p:nvSpPr>
          <p:cNvPr id="13" name="Rectangle: Rounded Corners 12">
            <a:extLst>
              <a:ext uri="{FF2B5EF4-FFF2-40B4-BE49-F238E27FC236}">
                <a16:creationId xmlns:a16="http://schemas.microsoft.com/office/drawing/2014/main" id="{BA790EE3-58CB-4B0C-9D53-324ADF233719}"/>
              </a:ext>
            </a:extLst>
          </p:cNvPr>
          <p:cNvSpPr/>
          <p:nvPr/>
        </p:nvSpPr>
        <p:spPr>
          <a:xfrm>
            <a:off x="400213" y="4035945"/>
            <a:ext cx="11379403" cy="99325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rtl="1"/>
            <a:r>
              <a:rPr lang="fa-IR" sz="2400" b="1" dirty="0">
                <a:solidFill>
                  <a:prstClr val="white"/>
                </a:solidFill>
                <a:latin typeface="Calibri"/>
                <a:cs typeface="B Koodak" panose="00000700000000000000" pitchFamily="2" charset="-78"/>
              </a:rPr>
              <a:t>افزایش ترافیک داده ها، نیاز به پهنای باند بالاتر، ظهور </a:t>
            </a:r>
            <a:r>
              <a:rPr lang="fa-IR" sz="2000" b="1" dirty="0">
                <a:solidFill>
                  <a:prstClr val="white"/>
                </a:solidFill>
                <a:latin typeface="Calibri"/>
                <a:cs typeface="B Koodak" panose="00000700000000000000" pitchFamily="2" charset="-78"/>
              </a:rPr>
              <a:t>خدمات</a:t>
            </a:r>
            <a:r>
              <a:rPr lang="fa-IR" sz="2400" b="1" dirty="0">
                <a:solidFill>
                  <a:prstClr val="white"/>
                </a:solidFill>
                <a:latin typeface="Calibri"/>
                <a:cs typeface="B Koodak" panose="00000700000000000000" pitchFamily="2" charset="-78"/>
              </a:rPr>
              <a:t> و برنامه های کاربردی جدید و تمایل به بهبود کارایی عملیاتی و کاهش هزینه ها</a:t>
            </a:r>
            <a:endParaRPr lang="en-US" sz="2400" b="1" dirty="0">
              <a:solidFill>
                <a:prstClr val="white"/>
              </a:solidFill>
              <a:latin typeface="Calibri"/>
              <a:cs typeface="B Koodak" panose="00000700000000000000" pitchFamily="2" charset="-78"/>
            </a:endParaRPr>
          </a:p>
        </p:txBody>
      </p:sp>
      <p:sp>
        <p:nvSpPr>
          <p:cNvPr id="14" name="Rectangle 13">
            <a:extLst>
              <a:ext uri="{FF2B5EF4-FFF2-40B4-BE49-F238E27FC236}">
                <a16:creationId xmlns:a16="http://schemas.microsoft.com/office/drawing/2014/main" id="{D96887BF-4975-4B09-9365-A26900E004AE}"/>
              </a:ext>
            </a:extLst>
          </p:cNvPr>
          <p:cNvSpPr/>
          <p:nvPr/>
        </p:nvSpPr>
        <p:spPr>
          <a:xfrm>
            <a:off x="5882445" y="151450"/>
            <a:ext cx="6309555"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3200" b="1" i="0" u="none" strike="noStrike" kern="1200" cap="none" spc="-150" normalizeH="0" noProof="0" dirty="0" smtClean="0">
                <a:ln>
                  <a:noFill/>
                </a:ln>
                <a:solidFill>
                  <a:prstClr val="white"/>
                </a:solidFill>
                <a:effectLst/>
                <a:uLnTx/>
                <a:uFillTx/>
                <a:latin typeface="Calibri" panose="020F0502020204030204"/>
                <a:cs typeface="B Nazanin" panose="00000400000000000000" pitchFamily="2" charset="-78"/>
              </a:rPr>
              <a:t>     </a:t>
            </a:r>
            <a:r>
              <a:rPr kumimoji="0" lang="fa-IR" sz="3200" b="1" i="0" u="none" strike="noStrike" kern="1200" cap="none" spc="-150" normalizeH="0" baseline="0" noProof="0" dirty="0" smtClean="0">
                <a:ln>
                  <a:noFill/>
                </a:ln>
                <a:solidFill>
                  <a:prstClr val="white"/>
                </a:solidFill>
                <a:effectLst/>
                <a:uLnTx/>
                <a:uFillTx/>
                <a:latin typeface="Calibri" panose="020F0502020204030204"/>
                <a:cs typeface="B Nazanin" panose="00000400000000000000" pitchFamily="2" charset="-78"/>
              </a:rPr>
              <a:t>ضرورت </a:t>
            </a:r>
            <a:r>
              <a:rPr kumimoji="0" lang="fa-IR" sz="3200" b="1" i="0" u="none" strike="noStrike" kern="1200" cap="none" spc="-150" normalizeH="0" baseline="0" noProof="0" dirty="0">
                <a:ln>
                  <a:noFill/>
                </a:ln>
                <a:solidFill>
                  <a:prstClr val="white"/>
                </a:solidFill>
                <a:effectLst/>
                <a:uLnTx/>
                <a:uFillTx/>
                <a:latin typeface="Calibri" panose="020F0502020204030204"/>
                <a:cs typeface="B Nazanin" panose="00000400000000000000" pitchFamily="2" charset="-78"/>
              </a:rPr>
              <a:t>و اهداف اجرای طرح تحول شبکه</a:t>
            </a:r>
            <a:endParaRPr kumimoji="0" lang="en-US" sz="3200" b="1" i="0" u="none" strike="noStrike" kern="1200" cap="none" spc="-150" normalizeH="0" baseline="0" noProof="0" dirty="0">
              <a:ln>
                <a:noFill/>
              </a:ln>
              <a:solidFill>
                <a:prstClr val="white"/>
              </a:solidFill>
              <a:effectLst/>
              <a:uLnTx/>
              <a:uFillTx/>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0996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bg1">
                <a:lumMod val="95000"/>
              </a:schemeClr>
            </a:gs>
            <a:gs pos="100000">
              <a:schemeClr val="bg1">
                <a:lumMod val="8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A0AEF7D-5BDC-44DD-8D61-BC46B4F42059}"/>
              </a:ext>
            </a:extLst>
          </p:cNvPr>
          <p:cNvSpPr/>
          <p:nvPr/>
        </p:nvSpPr>
        <p:spPr>
          <a:xfrm>
            <a:off x="5882445" y="151450"/>
            <a:ext cx="6309555"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3200" b="1" i="0" u="none" strike="noStrike" kern="1200" cap="none" spc="-150" normalizeH="0" baseline="0" noProof="0" dirty="0" smtClean="0">
                <a:ln>
                  <a:noFill/>
                </a:ln>
                <a:solidFill>
                  <a:prstClr val="white"/>
                </a:solidFill>
                <a:effectLst/>
                <a:uLnTx/>
                <a:uFillTx/>
                <a:latin typeface="Calibri" panose="020F0502020204030204"/>
                <a:ea typeface="+mn-ea"/>
                <a:cs typeface="B Nazanin" panose="00000400000000000000" pitchFamily="2" charset="-78"/>
              </a:rPr>
              <a:t>   ضرورت </a:t>
            </a:r>
            <a:r>
              <a:rPr kumimoji="0" lang="fa-IR" sz="3200" b="1" i="0" u="none" strike="noStrike" kern="1200" cap="none" spc="-150" normalizeH="0" baseline="0" noProof="0" dirty="0">
                <a:ln>
                  <a:noFill/>
                </a:ln>
                <a:solidFill>
                  <a:prstClr val="white"/>
                </a:solidFill>
                <a:effectLst/>
                <a:uLnTx/>
                <a:uFillTx/>
                <a:latin typeface="Calibri" panose="020F0502020204030204"/>
                <a:ea typeface="+mn-ea"/>
                <a:cs typeface="B Nazanin" panose="00000400000000000000" pitchFamily="2" charset="-78"/>
              </a:rPr>
              <a:t>و اهداف اجرای طرح تحول شبکه</a:t>
            </a:r>
            <a:endParaRPr kumimoji="0" lang="en-US" sz="3200" b="1" i="0" u="none" strike="noStrike" kern="1200" cap="none" spc="-150" normalizeH="0" baseline="0" noProof="0" dirty="0">
              <a:ln>
                <a:noFill/>
              </a:ln>
              <a:solidFill>
                <a:prstClr val="white"/>
              </a:solidFill>
              <a:effectLst/>
              <a:uLnTx/>
              <a:uFillTx/>
              <a:latin typeface="Arial" panose="020B0604020202020204" pitchFamily="34" charset="0"/>
              <a:ea typeface="+mn-ea"/>
              <a:cs typeface="B Nazanin" panose="00000400000000000000" pitchFamily="2" charset="-78"/>
            </a:endParaRPr>
          </a:p>
        </p:txBody>
      </p:sp>
      <p:sp>
        <p:nvSpPr>
          <p:cNvPr id="4" name="Rectangle: Rounded Corners 3">
            <a:extLst>
              <a:ext uri="{FF2B5EF4-FFF2-40B4-BE49-F238E27FC236}">
                <a16:creationId xmlns:a16="http://schemas.microsoft.com/office/drawing/2014/main" id="{D094D01F-4B55-4361-A80B-9D7C81AE5155}"/>
              </a:ext>
            </a:extLst>
          </p:cNvPr>
          <p:cNvSpPr/>
          <p:nvPr/>
        </p:nvSpPr>
        <p:spPr>
          <a:xfrm>
            <a:off x="1158949" y="1548356"/>
            <a:ext cx="9845749" cy="401910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1" eaLnBrk="1" fontAlgn="auto" latinLnBrk="0" hangingPunct="1">
              <a:lnSpc>
                <a:spcPct val="100000"/>
              </a:lnSpc>
              <a:spcBef>
                <a:spcPts val="0"/>
              </a:spcBef>
              <a:spcAft>
                <a:spcPts val="1067"/>
              </a:spcAft>
              <a:buClrTx/>
              <a:buSzTx/>
              <a:buFontTx/>
              <a:buNone/>
              <a:tabLst/>
              <a:defRPr/>
            </a:pPr>
            <a:r>
              <a:rPr kumimoji="0" lang="fa-IR"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B Nazanin" panose="00000400000000000000" pitchFamily="2" charset="-78"/>
              </a:rPr>
              <a:t>با توجه به روند تکامل فناوری، مدرن سازی شبکه یک فرآیند پویا و ناگزیر است. شرکت </a:t>
            </a:r>
            <a:r>
              <a:rPr lang="fa-IR" sz="3200" b="1" noProof="0" dirty="0" smtClean="0">
                <a:solidFill>
                  <a:prstClr val="white"/>
                </a:solidFill>
                <a:latin typeface="Times New Roman" panose="02020603050405020304" pitchFamily="18" charset="0"/>
                <a:ea typeface="Calibri" panose="020F0502020204030204" pitchFamily="34" charset="0"/>
                <a:cs typeface="B Nazanin" panose="00000400000000000000" pitchFamily="2" charset="-78"/>
              </a:rPr>
              <a:t>های مخابراتی </a:t>
            </a:r>
            <a:r>
              <a:rPr kumimoji="0" lang="fa-I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B Nazanin" panose="00000400000000000000" pitchFamily="2" charset="-78"/>
              </a:rPr>
              <a:t>در </a:t>
            </a:r>
            <a:r>
              <a:rPr kumimoji="0" lang="fa-IR"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B Nazanin" panose="00000400000000000000" pitchFamily="2" charset="-78"/>
              </a:rPr>
              <a:t>صنعت رقابتی ارتباطات و فناوری اطلاعات باید برای مواجهه  با تهدیدها و فرصت های پیش رو و پاسخگویی به نیازهای روزافزون مشتریان و مشاغل مختلف و بهره مندی از سهم بیشتر در بازار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B Nazanin" panose="00000400000000000000" pitchFamily="2" charset="-78"/>
              </a:rPr>
              <a:t>ICT</a:t>
            </a:r>
            <a:r>
              <a:rPr kumimoji="0" lang="fa-IR"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B Nazanin" panose="00000400000000000000" pitchFamily="2" charset="-78"/>
              </a:rPr>
              <a:t> ، استراتژی کسب و کار نوآورانه را با استفاده موثر از فناوریهای نوین شبکه تلفیق نماید.</a:t>
            </a:r>
          </a:p>
        </p:txBody>
      </p:sp>
    </p:spTree>
    <p:extLst>
      <p:ext uri="{BB962C8B-B14F-4D97-AF65-F5344CB8AC3E}">
        <p14:creationId xmlns:p14="http://schemas.microsoft.com/office/powerpoint/2010/main" val="1721005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4B7BBC-D2DE-4DDD-B76F-05FC7A2D2345}"/>
              </a:ext>
            </a:extLst>
          </p:cNvPr>
          <p:cNvSpPr txBox="1"/>
          <p:nvPr/>
        </p:nvSpPr>
        <p:spPr>
          <a:xfrm>
            <a:off x="184727" y="1152163"/>
            <a:ext cx="11708557" cy="5109989"/>
          </a:xfrm>
          <a:prstGeom prst="rect">
            <a:avLst/>
          </a:prstGeom>
          <a:noFill/>
        </p:spPr>
        <p:txBody>
          <a:bodyPr wrap="square" rtlCol="1">
            <a:spAutoFit/>
          </a:bodyPr>
          <a:lstStyle/>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بروزرسانی، افزایش کارایی و ایجاد یکپارچگی شبکه و </a:t>
            </a:r>
            <a:r>
              <a:rPr lang="fa-IR" altLang="zh-CN" sz="2600" b="1" spc="-150" dirty="0">
                <a:latin typeface="Arial" pitchFamily="34" charset="0"/>
                <a:cs typeface="B Nazanin" panose="00000400000000000000" pitchFamily="2" charset="-78"/>
              </a:rPr>
              <a:t>زمینه‌سازی جهت تحقق </a:t>
            </a:r>
            <a:r>
              <a:rPr lang="en-US" altLang="zh-CN" sz="2600" b="1" spc="-150" dirty="0">
                <a:latin typeface="Arial" pitchFamily="34" charset="0"/>
                <a:cs typeface="B Nazanin" panose="00000400000000000000" pitchFamily="2" charset="-78"/>
              </a:rPr>
              <a:t>ALL IP</a:t>
            </a:r>
            <a:r>
              <a:rPr lang="fa-IR" altLang="zh-CN" sz="2600" b="1" spc="-150" dirty="0">
                <a:latin typeface="Arial" pitchFamily="34" charset="0"/>
                <a:cs typeface="B Nazanin" panose="00000400000000000000" pitchFamily="2" charset="-78"/>
              </a:rPr>
              <a:t> و </a:t>
            </a:r>
            <a:r>
              <a:rPr lang="en-US" altLang="zh-CN" sz="2600" b="1" spc="-150" dirty="0">
                <a:latin typeface="Arial" pitchFamily="34" charset="0"/>
                <a:cs typeface="B Nazanin" panose="00000400000000000000" pitchFamily="2" charset="-78"/>
              </a:rPr>
              <a:t> FMC</a:t>
            </a:r>
            <a:r>
              <a:rPr lang="fa-IR" altLang="zh-CN" sz="2600" b="1" spc="-150" dirty="0">
                <a:latin typeface="Arial" pitchFamily="34" charset="0"/>
                <a:cs typeface="B Nazanin" panose="00000400000000000000" pitchFamily="2" charset="-78"/>
              </a:rPr>
              <a:t> </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آزاد سازی کامل یا بخشی از فضای مراکز مخابراتی و مولد سازی آن‌ها (فروش، اجاره، مشارکت و ایجاد مرکز داده)  </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مدیریت متمرکز و </a:t>
            </a:r>
            <a:r>
              <a:rPr lang="fa-IR" altLang="zh-CN" sz="2600" b="1" dirty="0" err="1">
                <a:latin typeface="Arial" pitchFamily="34" charset="0"/>
                <a:cs typeface="B Nazanin" panose="00000400000000000000" pitchFamily="2" charset="-78"/>
              </a:rPr>
              <a:t>بهینه‌سازی</a:t>
            </a:r>
            <a:r>
              <a:rPr lang="fa-IR" altLang="zh-CN" sz="2600" b="1" dirty="0">
                <a:latin typeface="Arial" pitchFamily="34" charset="0"/>
                <a:cs typeface="B Nazanin" panose="00000400000000000000" pitchFamily="2" charset="-78"/>
              </a:rPr>
              <a:t> وضعیت نگهداری شبکه‌های کر و دسترسی</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افزایش کیفیت ارائه سرویس، افزایش رضایت مشترکین و افزایش </a:t>
            </a:r>
            <a:r>
              <a:rPr lang="en-US" altLang="zh-CN" sz="2600" b="1" dirty="0">
                <a:latin typeface="Arial" pitchFamily="34" charset="0"/>
                <a:cs typeface="B Nazanin" panose="00000400000000000000" pitchFamily="2" charset="-78"/>
              </a:rPr>
              <a:t>ARPU</a:t>
            </a:r>
            <a:r>
              <a:rPr lang="fa-IR" altLang="zh-CN" sz="2600" b="1" dirty="0">
                <a:latin typeface="Arial" pitchFamily="34" charset="0"/>
                <a:cs typeface="B Nazanin" panose="00000400000000000000" pitchFamily="2" charset="-78"/>
              </a:rPr>
              <a:t> </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تغییر ساختار و افزایش بهره‌وری منابع انسانی بر اساس تجهیزات و تکنولوژی جدید شبکه </a:t>
            </a:r>
            <a:endParaRPr lang="en-US" altLang="zh-CN" sz="2600" b="1" dirty="0">
              <a:latin typeface="Arial" pitchFamily="34" charset="0"/>
              <a:cs typeface="B Nazanin" panose="00000400000000000000" pitchFamily="2" charset="-78"/>
            </a:endParaRP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کاهش هزینه‌های عملیاتی  </a:t>
            </a:r>
            <a:r>
              <a:rPr lang="en-US" altLang="zh-CN" sz="2600" b="1" dirty="0">
                <a:latin typeface="Arial" pitchFamily="34" charset="0"/>
                <a:cs typeface="B Nazanin" panose="00000400000000000000" pitchFamily="2" charset="-78"/>
              </a:rPr>
              <a:t>  </a:t>
            </a:r>
            <a:endParaRPr lang="fa-IR" altLang="zh-CN" sz="2600" b="1" dirty="0">
              <a:latin typeface="Arial" pitchFamily="34" charset="0"/>
              <a:cs typeface="B Nazanin" panose="00000400000000000000" pitchFamily="2" charset="-78"/>
            </a:endParaRPr>
          </a:p>
          <a:p>
            <a:pPr marL="342900" indent="-342900" algn="just" rtl="1">
              <a:lnSpc>
                <a:spcPct val="114000"/>
              </a:lnSpc>
              <a:buFont typeface="Arial" panose="020B0604020202020204" pitchFamily="34" charset="0"/>
              <a:buChar char="•"/>
              <a:defRPr/>
            </a:pPr>
            <a:r>
              <a:rPr lang="fa-IR" altLang="zh-CN" sz="2600" b="1" dirty="0" err="1">
                <a:latin typeface="Arial" pitchFamily="34" charset="0"/>
                <a:cs typeface="B Nazanin" panose="00000400000000000000" pitchFamily="2" charset="-78"/>
              </a:rPr>
              <a:t>صرفه‌جویی</a:t>
            </a:r>
            <a:r>
              <a:rPr lang="fa-IR" altLang="zh-CN" sz="2600" b="1" dirty="0">
                <a:latin typeface="Arial" pitchFamily="34" charset="0"/>
                <a:cs typeface="B Nazanin" panose="00000400000000000000" pitchFamily="2" charset="-78"/>
              </a:rPr>
              <a:t> در مصرف انرژی</a:t>
            </a:r>
            <a:endParaRPr lang="en-US" altLang="zh-CN" sz="2600" b="1" dirty="0">
              <a:latin typeface="Arial" pitchFamily="34" charset="0"/>
              <a:cs typeface="B Nazanin" panose="00000400000000000000" pitchFamily="2" charset="-78"/>
            </a:endParaRP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جمع‌آوری کابل‌های مسی و استحصال جهت تأمین نقدینگی</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توسعه شبکه فیبر و کاهش هزینه‌های ناشی از سرقت کابل مسی</a:t>
            </a:r>
          </a:p>
          <a:p>
            <a:pPr marL="342900" indent="-342900" algn="just" rtl="1">
              <a:lnSpc>
                <a:spcPct val="114000"/>
              </a:lnSpc>
              <a:buFont typeface="Arial" panose="020B0604020202020204" pitchFamily="34" charset="0"/>
              <a:buChar char="•"/>
              <a:defRPr/>
            </a:pPr>
            <a:r>
              <a:rPr lang="fa-IR" altLang="zh-CN" sz="2600" b="1" dirty="0">
                <a:latin typeface="Arial" pitchFamily="34" charset="0"/>
                <a:cs typeface="B Nazanin" panose="00000400000000000000" pitchFamily="2" charset="-78"/>
              </a:rPr>
              <a:t>حذف و کاهش اثرات برخی از </a:t>
            </a:r>
            <a:r>
              <a:rPr lang="fa-IR" altLang="zh-CN" sz="2600" b="1" dirty="0" err="1">
                <a:latin typeface="Arial" pitchFamily="34" charset="0"/>
                <a:cs typeface="B Nazanin" panose="00000400000000000000" pitchFamily="2" charset="-78"/>
              </a:rPr>
              <a:t>ریسک‌های</a:t>
            </a:r>
            <a:r>
              <a:rPr lang="fa-IR" altLang="zh-CN" sz="2600" b="1" dirty="0">
                <a:latin typeface="Arial" pitchFamily="34" charset="0"/>
                <a:cs typeface="B Nazanin" panose="00000400000000000000" pitchFamily="2" charset="-78"/>
              </a:rPr>
              <a:t> شناسایی شده در حوزه شبکه </a:t>
            </a:r>
          </a:p>
        </p:txBody>
      </p:sp>
      <p:sp>
        <p:nvSpPr>
          <p:cNvPr id="13" name="Rectangle 12">
            <a:extLst>
              <a:ext uri="{FF2B5EF4-FFF2-40B4-BE49-F238E27FC236}">
                <a16:creationId xmlns:a16="http://schemas.microsoft.com/office/drawing/2014/main" id="{F1D36F01-F8B7-4977-AC5F-48884775204B}"/>
              </a:ext>
            </a:extLst>
          </p:cNvPr>
          <p:cNvSpPr/>
          <p:nvPr/>
        </p:nvSpPr>
        <p:spPr>
          <a:xfrm>
            <a:off x="5882445" y="151450"/>
            <a:ext cx="6309555"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3200" b="1" i="0" u="none" strike="noStrike" kern="1200" cap="none" spc="-150" normalizeH="0" noProof="0" dirty="0" smtClean="0">
                <a:ln>
                  <a:noFill/>
                </a:ln>
                <a:solidFill>
                  <a:prstClr val="white"/>
                </a:solidFill>
                <a:effectLst/>
                <a:uLnTx/>
                <a:uFillTx/>
                <a:latin typeface="Calibri" panose="020F0502020204030204"/>
                <a:cs typeface="B Nazanin" panose="00000400000000000000" pitchFamily="2" charset="-78"/>
              </a:rPr>
              <a:t>       </a:t>
            </a:r>
            <a:r>
              <a:rPr kumimoji="0" lang="fa-IR" sz="3200" b="1" i="0" u="none" strike="noStrike" kern="1200" cap="none" spc="-150" normalizeH="0" baseline="0" noProof="0" dirty="0" smtClean="0">
                <a:ln>
                  <a:noFill/>
                </a:ln>
                <a:solidFill>
                  <a:prstClr val="white"/>
                </a:solidFill>
                <a:effectLst/>
                <a:uLnTx/>
                <a:uFillTx/>
                <a:latin typeface="Calibri" panose="020F0502020204030204"/>
                <a:cs typeface="B Nazanin" panose="00000400000000000000" pitchFamily="2" charset="-78"/>
              </a:rPr>
              <a:t>ضرورت </a:t>
            </a:r>
            <a:r>
              <a:rPr kumimoji="0" lang="fa-IR" sz="3200" b="1" i="0" u="none" strike="noStrike" kern="1200" cap="none" spc="-150" normalizeH="0" baseline="0" noProof="0" dirty="0">
                <a:ln>
                  <a:noFill/>
                </a:ln>
                <a:solidFill>
                  <a:prstClr val="white"/>
                </a:solidFill>
                <a:effectLst/>
                <a:uLnTx/>
                <a:uFillTx/>
                <a:latin typeface="Calibri" panose="020F0502020204030204"/>
                <a:cs typeface="B Nazanin" panose="00000400000000000000" pitchFamily="2" charset="-78"/>
              </a:rPr>
              <a:t>و اهداف اجرای طرح تحول شبکه</a:t>
            </a:r>
            <a:endParaRPr kumimoji="0" lang="en-US" sz="3200" b="1" i="0" u="none" strike="noStrike" kern="1200" cap="none" spc="-150" normalizeH="0" baseline="0" noProof="0" dirty="0">
              <a:ln>
                <a:noFill/>
              </a:ln>
              <a:solidFill>
                <a:prstClr val="white"/>
              </a:solidFill>
              <a:effectLst/>
              <a:uLnTx/>
              <a:uFillTx/>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1679509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1"/>
          <p:cNvGrpSpPr/>
          <p:nvPr/>
        </p:nvGrpSpPr>
        <p:grpSpPr>
          <a:xfrm>
            <a:off x="2953880" y="1303146"/>
            <a:ext cx="6430962" cy="414337"/>
            <a:chOff x="2867088" y="1196752"/>
            <a:chExt cx="6430962" cy="346075"/>
          </a:xfrm>
          <a:gradFill>
            <a:gsLst>
              <a:gs pos="0">
                <a:srgbClr val="1F497D"/>
              </a:gs>
              <a:gs pos="82000">
                <a:srgbClr val="1F497D">
                  <a:lumMod val="67000"/>
                  <a:lumOff val="33000"/>
                </a:srgbClr>
              </a:gs>
              <a:gs pos="100000">
                <a:srgbClr val="4F81BD">
                  <a:tint val="23500"/>
                  <a:satMod val="160000"/>
                </a:srgbClr>
              </a:gs>
            </a:gsLst>
            <a:lin ang="5400000" scaled="0"/>
          </a:gradFill>
        </p:grpSpPr>
        <p:sp>
          <p:nvSpPr>
            <p:cNvPr id="6" name="오각형 88"/>
            <p:cNvSpPr/>
            <p:nvPr/>
          </p:nvSpPr>
          <p:spPr>
            <a:xfrm>
              <a:off x="2867088" y="1196752"/>
              <a:ext cx="1263650" cy="346075"/>
            </a:xfrm>
            <a:prstGeom prst="homePlate">
              <a:avLst>
                <a:gd name="adj" fmla="val 36772"/>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 name="Text Box 21"/>
            <p:cNvSpPr txBox="1">
              <a:spLocks noChangeArrowheads="1"/>
            </p:cNvSpPr>
            <p:nvPr/>
          </p:nvSpPr>
          <p:spPr bwMode="auto">
            <a:xfrm>
              <a:off x="2952813" y="1222152"/>
              <a:ext cx="998537" cy="309562"/>
            </a:xfrm>
            <a:prstGeom prst="rect">
              <a:avLst/>
            </a:prstGeom>
            <a:solidFill>
              <a:srgbClr val="1F497D"/>
            </a:solidFill>
            <a:ln w="6350" cap="flat" cmpd="sng" algn="ctr">
              <a:noFill/>
              <a:prstDash val="solid"/>
            </a:ln>
            <a:effectLst/>
          </p:spPr>
          <p:txBody>
            <a:bodyPr anchor="ctr"/>
            <a:lstStyle>
              <a:defPPr>
                <a:defRPr lang="ko-KR"/>
              </a:defPPr>
              <a:lvl1pPr algn="ctr" defTabSz="914055" fontAlgn="auto">
                <a:spcBef>
                  <a:spcPts val="0"/>
                </a:spcBef>
                <a:spcAft>
                  <a:spcPts val="0"/>
                </a:spcAft>
                <a:defRPr kumimoji="0" sz="1600" b="1" spc="-60">
                  <a:solidFill>
                    <a:schemeClr val="bg1"/>
                  </a:solidFill>
                  <a:latin typeface="Calibri" panose="020F0502020204030204"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055" eaLnBrk="1" fontAlgn="auto" latinLnBrk="1" hangingPunct="1">
                <a:lnSpc>
                  <a:spcPct val="100000"/>
                </a:lnSpc>
                <a:spcBef>
                  <a:spcPts val="0"/>
                </a:spcBef>
                <a:spcAft>
                  <a:spcPts val="0"/>
                </a:spcAft>
                <a:buClrTx/>
                <a:buSzTx/>
                <a:buFontTx/>
                <a:buNone/>
                <a:tabLst/>
                <a:defRPr/>
              </a:pPr>
              <a:r>
                <a:rPr kumimoji="0" lang="en-US" altLang="zh-CN" sz="1600" b="1" i="0" u="none" strike="noStrike" kern="0" cap="none" spc="-6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rPr>
                <a:t>1402</a:t>
              </a:r>
            </a:p>
          </p:txBody>
        </p:sp>
        <p:sp>
          <p:nvSpPr>
            <p:cNvPr id="8" name="갈매기형 수장 90"/>
            <p:cNvSpPr/>
            <p:nvPr/>
          </p:nvSpPr>
          <p:spPr>
            <a:xfrm>
              <a:off x="4091050" y="1196752"/>
              <a:ext cx="1366838" cy="346075"/>
            </a:xfrm>
            <a:prstGeom prst="chevron">
              <a:avLst>
                <a:gd name="adj" fmla="val 39418"/>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9" name="Text Box 21"/>
            <p:cNvSpPr txBox="1">
              <a:spLocks noChangeArrowheads="1"/>
            </p:cNvSpPr>
            <p:nvPr/>
          </p:nvSpPr>
          <p:spPr bwMode="auto">
            <a:xfrm>
              <a:off x="4232919" y="1222152"/>
              <a:ext cx="1080000" cy="309958"/>
            </a:xfrm>
            <a:prstGeom prst="rect">
              <a:avLst/>
            </a:prstGeom>
            <a:solidFill>
              <a:srgbClr val="1F497D"/>
            </a:solidFill>
            <a:ln w="6350" cap="flat" cmpd="sng" algn="ctr">
              <a:noFill/>
              <a:prstDash val="solid"/>
            </a:ln>
            <a:effectLst/>
          </p:spPr>
          <p:txBody>
            <a:bodyPr lIns="0" tIns="0" rIns="0" bIns="0" anchor="ctr"/>
            <a:lstStyle>
              <a:defPPr>
                <a:defRPr lang="ko-KR"/>
              </a:defPPr>
              <a:lvl1pPr algn="ctr" defTabSz="914055" fontAlgn="auto">
                <a:spcBef>
                  <a:spcPts val="0"/>
                </a:spcBef>
                <a:spcAft>
                  <a:spcPts val="0"/>
                </a:spcAft>
                <a:defRPr kumimoji="0" sz="1600" b="1" spc="-60">
                  <a:solidFill>
                    <a:schemeClr val="bg1"/>
                  </a:solidFill>
                  <a:latin typeface="Calibri" panose="020F0502020204030204"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055" eaLnBrk="1" fontAlgn="auto" latinLnBrk="1" hangingPunct="1">
                <a:lnSpc>
                  <a:spcPct val="100000"/>
                </a:lnSpc>
                <a:spcBef>
                  <a:spcPts val="0"/>
                </a:spcBef>
                <a:spcAft>
                  <a:spcPts val="0"/>
                </a:spcAft>
                <a:buClrTx/>
                <a:buSzTx/>
                <a:buFontTx/>
                <a:buNone/>
                <a:tabLst/>
                <a:defRPr/>
              </a:pPr>
              <a:r>
                <a:rPr kumimoji="0" lang="en-US" altLang="zh-CN" sz="1600" b="1" i="0" u="none" strike="noStrike" kern="0" cap="none" spc="-6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rPr>
                <a:t>1402 ~ 1403</a:t>
              </a:r>
            </a:p>
          </p:txBody>
        </p:sp>
        <p:sp>
          <p:nvSpPr>
            <p:cNvPr id="10" name="갈매기형 수장 92"/>
            <p:cNvSpPr/>
            <p:nvPr/>
          </p:nvSpPr>
          <p:spPr>
            <a:xfrm>
              <a:off x="5408675" y="1196752"/>
              <a:ext cx="1931988" cy="346075"/>
            </a:xfrm>
            <a:prstGeom prst="chevron">
              <a:avLst>
                <a:gd name="adj" fmla="val 39418"/>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1" name="Text Box 21"/>
            <p:cNvSpPr txBox="1">
              <a:spLocks noChangeArrowheads="1"/>
            </p:cNvSpPr>
            <p:nvPr/>
          </p:nvSpPr>
          <p:spPr bwMode="auto">
            <a:xfrm>
              <a:off x="5745088" y="1222152"/>
              <a:ext cx="1328738" cy="309562"/>
            </a:xfrm>
            <a:prstGeom prst="rect">
              <a:avLst/>
            </a:prstGeom>
            <a:solidFill>
              <a:srgbClr val="1F497D"/>
            </a:solidFill>
            <a:ln w="6350" cap="flat" cmpd="sng" algn="ctr">
              <a:noFill/>
              <a:prstDash val="solid"/>
            </a:ln>
            <a:effectLst/>
          </p:spPr>
          <p:txBody>
            <a:bodyPr anchor="ctr"/>
            <a:lstStyle>
              <a:defPPr>
                <a:defRPr lang="ko-KR"/>
              </a:defPPr>
              <a:lvl1pPr algn="ctr" defTabSz="914055" fontAlgn="auto">
                <a:spcBef>
                  <a:spcPts val="0"/>
                </a:spcBef>
                <a:spcAft>
                  <a:spcPts val="0"/>
                </a:spcAft>
                <a:defRPr kumimoji="0" sz="1600" b="1" spc="-60">
                  <a:solidFill>
                    <a:schemeClr val="bg1"/>
                  </a:solidFill>
                  <a:latin typeface="Calibri" panose="020F0502020204030204"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055" eaLnBrk="1" fontAlgn="auto" latinLnBrk="1" hangingPunct="1">
                <a:lnSpc>
                  <a:spcPct val="100000"/>
                </a:lnSpc>
                <a:spcBef>
                  <a:spcPts val="0"/>
                </a:spcBef>
                <a:spcAft>
                  <a:spcPts val="0"/>
                </a:spcAft>
                <a:buClrTx/>
                <a:buSzTx/>
                <a:buFontTx/>
                <a:buNone/>
                <a:tabLst/>
                <a:defRPr/>
              </a:pPr>
              <a:r>
                <a:rPr kumimoji="0" lang="en-US" altLang="zh-CN" sz="1600" b="1" i="0" u="none" strike="noStrike" kern="0" cap="none" spc="-6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rPr>
                <a:t>1403 ~ 1404</a:t>
              </a:r>
            </a:p>
          </p:txBody>
        </p:sp>
        <p:sp>
          <p:nvSpPr>
            <p:cNvPr id="12" name="갈매기형 수장 94"/>
            <p:cNvSpPr/>
            <p:nvPr/>
          </p:nvSpPr>
          <p:spPr>
            <a:xfrm>
              <a:off x="7312088" y="1196752"/>
              <a:ext cx="1985962" cy="346075"/>
            </a:xfrm>
            <a:prstGeom prst="chevron">
              <a:avLst>
                <a:gd name="adj" fmla="val 39418"/>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3" name="Text Box 21"/>
            <p:cNvSpPr txBox="1">
              <a:spLocks noChangeArrowheads="1"/>
            </p:cNvSpPr>
            <p:nvPr/>
          </p:nvSpPr>
          <p:spPr bwMode="auto">
            <a:xfrm>
              <a:off x="7545451" y="1222152"/>
              <a:ext cx="1454150" cy="309562"/>
            </a:xfrm>
            <a:prstGeom prst="rect">
              <a:avLst/>
            </a:prstGeom>
            <a:solidFill>
              <a:srgbClr val="1F497D"/>
            </a:solidFill>
            <a:ln w="6350" cap="flat" cmpd="sng" algn="ctr">
              <a:noFill/>
              <a:prstDash val="solid"/>
            </a:ln>
            <a:effectLst/>
          </p:spPr>
          <p:txBody>
            <a:bodyPr anchor="ctr"/>
            <a:lstStyle>
              <a:defPPr>
                <a:defRPr lang="ko-KR"/>
              </a:defPPr>
              <a:lvl1pPr algn="ctr" defTabSz="914055" fontAlgn="auto">
                <a:spcBef>
                  <a:spcPts val="0"/>
                </a:spcBef>
                <a:spcAft>
                  <a:spcPts val="0"/>
                </a:spcAft>
                <a:defRPr kumimoji="0" sz="1600" b="1" spc="-60">
                  <a:solidFill>
                    <a:schemeClr val="bg1"/>
                  </a:solidFill>
                  <a:latin typeface="Calibri" panose="020F0502020204030204"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latinLnBrk="1">
                <a:defRPr/>
              </a:pPr>
              <a:r>
                <a:rPr lang="en-US" altLang="zh-CN" kern="0" dirty="0">
                  <a:solidFill>
                    <a:prstClr val="white"/>
                  </a:solidFill>
                  <a:ea typeface="宋体" panose="02010600030101010101" pitchFamily="2" charset="-122"/>
                </a:rPr>
                <a:t>1404 ~ 1405</a:t>
              </a:r>
            </a:p>
          </p:txBody>
        </p:sp>
      </p:grpSp>
      <p:grpSp>
        <p:nvGrpSpPr>
          <p:cNvPr id="14" name="그룹 15"/>
          <p:cNvGrpSpPr/>
          <p:nvPr/>
        </p:nvGrpSpPr>
        <p:grpSpPr>
          <a:xfrm>
            <a:off x="563155" y="3212974"/>
            <a:ext cx="8839151" cy="1340025"/>
            <a:chOff x="476362" y="3206770"/>
            <a:chExt cx="8839151" cy="1340025"/>
          </a:xfrm>
        </p:grpSpPr>
        <p:sp>
          <p:nvSpPr>
            <p:cNvPr id="15" name="직사각형 114"/>
            <p:cNvSpPr/>
            <p:nvPr/>
          </p:nvSpPr>
          <p:spPr>
            <a:xfrm>
              <a:off x="520692" y="3231298"/>
              <a:ext cx="937270" cy="1303200"/>
            </a:xfrm>
            <a:prstGeom prst="rect">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6" name="Text Box 21"/>
            <p:cNvSpPr txBox="1">
              <a:spLocks noChangeArrowheads="1"/>
            </p:cNvSpPr>
            <p:nvPr/>
          </p:nvSpPr>
          <p:spPr bwMode="auto">
            <a:xfrm>
              <a:off x="476362" y="3718503"/>
              <a:ext cx="1029097" cy="309563"/>
            </a:xfrm>
            <a:prstGeom prst="rect">
              <a:avLst/>
            </a:prstGeom>
            <a:noFill/>
            <a:ln w="9525">
              <a:noFill/>
              <a:miter lim="800000"/>
              <a:headEnd/>
              <a:tailEnd/>
            </a:ln>
          </p:spPr>
          <p:txBody>
            <a:bodyPr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white"/>
                  </a:solidFill>
                  <a:effectLst/>
                  <a:uLnTx/>
                  <a:uFillTx/>
                  <a:ea typeface="-윤고딕330"/>
                  <a:cs typeface="-윤고딕330"/>
                </a:rPr>
                <a:t>Transport</a:t>
              </a:r>
            </a:p>
          </p:txBody>
        </p:sp>
        <p:grpSp>
          <p:nvGrpSpPr>
            <p:cNvPr id="17" name="그룹 4"/>
            <p:cNvGrpSpPr/>
            <p:nvPr/>
          </p:nvGrpSpPr>
          <p:grpSpPr>
            <a:xfrm>
              <a:off x="1505459" y="3206770"/>
              <a:ext cx="7810054" cy="651690"/>
              <a:chOff x="1484375" y="2908612"/>
              <a:chExt cx="7831138" cy="651690"/>
            </a:xfrm>
          </p:grpSpPr>
          <p:sp>
            <p:nvSpPr>
              <p:cNvPr id="27" name="오각형 116"/>
              <p:cNvSpPr/>
              <p:nvPr/>
            </p:nvSpPr>
            <p:spPr>
              <a:xfrm>
                <a:off x="2867088" y="2923952"/>
                <a:ext cx="2720975" cy="630000"/>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8" name="직사각형 117"/>
              <p:cNvSpPr/>
              <p:nvPr/>
            </p:nvSpPr>
            <p:spPr>
              <a:xfrm>
                <a:off x="1484375" y="2930302"/>
                <a:ext cx="1311275" cy="630000"/>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9" name="Text Box 21"/>
              <p:cNvSpPr txBox="1">
                <a:spLocks noChangeArrowheads="1"/>
              </p:cNvSpPr>
              <p:nvPr/>
            </p:nvSpPr>
            <p:spPr bwMode="auto">
              <a:xfrm>
                <a:off x="1484375" y="2975607"/>
                <a:ext cx="1311275" cy="525401"/>
              </a:xfrm>
              <a:prstGeom prst="rect">
                <a:avLst/>
              </a:prstGeom>
              <a:noFill/>
              <a:ln w="9525">
                <a:noFill/>
                <a:miter lim="800000"/>
                <a:headEnd/>
                <a:tailEnd/>
              </a:ln>
            </p:spPr>
            <p:txBody>
              <a:bodyPr wrap="square"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400" b="1" i="0" u="none" strike="noStrike" kern="0" cap="none" spc="0" normalizeH="0" baseline="0" noProof="0">
                    <a:ln>
                      <a:noFill/>
                    </a:ln>
                    <a:solidFill>
                      <a:prstClr val="black">
                        <a:lumMod val="75000"/>
                        <a:lumOff val="25000"/>
                      </a:prstClr>
                    </a:solidFill>
                    <a:effectLst/>
                    <a:uLnTx/>
                    <a:uFillTx/>
                    <a:ea typeface="-윤고딕330"/>
                    <a:cs typeface="-윤고딕330"/>
                  </a:rPr>
                  <a:t>Transport</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400" b="1" i="0" u="none" strike="noStrike" kern="0" cap="none" spc="0" normalizeH="0" baseline="0" noProof="0">
                    <a:ln>
                      <a:noFill/>
                    </a:ln>
                    <a:solidFill>
                      <a:prstClr val="black">
                        <a:lumMod val="75000"/>
                        <a:lumOff val="25000"/>
                      </a:prstClr>
                    </a:solidFill>
                    <a:effectLst/>
                    <a:uLnTx/>
                    <a:uFillTx/>
                    <a:ea typeface="-윤고딕330"/>
                    <a:cs typeface="-윤고딕330"/>
                  </a:rPr>
                  <a:t>IPBB</a:t>
                </a:r>
              </a:p>
            </p:txBody>
          </p:sp>
          <p:sp>
            <p:nvSpPr>
              <p:cNvPr id="30" name="Text Box 21"/>
              <p:cNvSpPr txBox="1">
                <a:spLocks noChangeArrowheads="1"/>
              </p:cNvSpPr>
              <p:nvPr/>
            </p:nvSpPr>
            <p:spPr bwMode="auto">
              <a:xfrm>
                <a:off x="3008375" y="2908612"/>
                <a:ext cx="2124075"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40G WDM-PON*</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IP-MPLS</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CESR, NGSDH, </a:t>
                </a:r>
              </a:p>
            </p:txBody>
          </p:sp>
          <p:sp>
            <p:nvSpPr>
              <p:cNvPr id="31" name="갈매기형 수장 120"/>
              <p:cNvSpPr/>
              <p:nvPr/>
            </p:nvSpPr>
            <p:spPr>
              <a:xfrm>
                <a:off x="5408675" y="2923952"/>
                <a:ext cx="2060575"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32" name="Text Box 21"/>
              <p:cNvSpPr txBox="1">
                <a:spLocks noChangeArrowheads="1"/>
              </p:cNvSpPr>
              <p:nvPr/>
            </p:nvSpPr>
            <p:spPr bwMode="auto">
              <a:xfrm>
                <a:off x="5481700" y="2911777"/>
                <a:ext cx="1830388"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100G WDM-PON</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WDM ROADM</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err="1">
                    <a:ln>
                      <a:noFill/>
                    </a:ln>
                    <a:solidFill>
                      <a:prstClr val="black"/>
                    </a:solidFill>
                    <a:effectLst/>
                    <a:uLnTx/>
                    <a:uFillTx/>
                    <a:ea typeface="-윤고딕330"/>
                    <a:cs typeface="-윤고딕330"/>
                  </a:rPr>
                  <a:t>IPoDWDM</a:t>
                </a:r>
                <a:endParaRPr kumimoji="0" lang="en-US" altLang="zh-CN" sz="1200" b="0" i="0" u="none" strike="noStrike" kern="0" cap="none" spc="0" normalizeH="0" baseline="0" noProof="0" dirty="0">
                  <a:ln>
                    <a:noFill/>
                  </a:ln>
                  <a:solidFill>
                    <a:prstClr val="black"/>
                  </a:solidFill>
                  <a:effectLst/>
                  <a:uLnTx/>
                  <a:uFillTx/>
                  <a:ea typeface="-윤고딕330"/>
                  <a:cs typeface="-윤고딕330"/>
                </a:endParaRPr>
              </a:p>
            </p:txBody>
          </p:sp>
          <p:sp>
            <p:nvSpPr>
              <p:cNvPr id="33" name="갈매기형 수장 122"/>
              <p:cNvSpPr/>
              <p:nvPr/>
            </p:nvSpPr>
            <p:spPr>
              <a:xfrm>
                <a:off x="7288275" y="2923952"/>
                <a:ext cx="2027238"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35" name="Text Box 21"/>
              <p:cNvSpPr txBox="1">
                <a:spLocks noChangeArrowheads="1"/>
              </p:cNvSpPr>
              <p:nvPr/>
            </p:nvSpPr>
            <p:spPr bwMode="auto">
              <a:xfrm>
                <a:off x="7447025" y="2908612"/>
                <a:ext cx="1828800"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WDM-PON</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OXC</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SDN, NFV</a:t>
                </a:r>
              </a:p>
            </p:txBody>
          </p:sp>
        </p:grpSp>
        <p:grpSp>
          <p:nvGrpSpPr>
            <p:cNvPr id="18" name="그룹 5"/>
            <p:cNvGrpSpPr/>
            <p:nvPr/>
          </p:nvGrpSpPr>
          <p:grpSpPr>
            <a:xfrm>
              <a:off x="1505459" y="3891169"/>
              <a:ext cx="7810054" cy="655626"/>
              <a:chOff x="1484375" y="3644836"/>
              <a:chExt cx="7831138" cy="655626"/>
            </a:xfrm>
          </p:grpSpPr>
          <p:sp>
            <p:nvSpPr>
              <p:cNvPr id="19" name="오각형 124"/>
              <p:cNvSpPr/>
              <p:nvPr/>
            </p:nvSpPr>
            <p:spPr>
              <a:xfrm>
                <a:off x="2867088" y="3649439"/>
                <a:ext cx="2720975" cy="630000"/>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0" name="직사각형 125"/>
              <p:cNvSpPr/>
              <p:nvPr/>
            </p:nvSpPr>
            <p:spPr>
              <a:xfrm>
                <a:off x="1484375" y="3655789"/>
                <a:ext cx="1311275" cy="630000"/>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1" name="Text Box 21"/>
              <p:cNvSpPr txBox="1">
                <a:spLocks noChangeArrowheads="1"/>
              </p:cNvSpPr>
              <p:nvPr/>
            </p:nvSpPr>
            <p:spPr bwMode="auto">
              <a:xfrm>
                <a:off x="3008375" y="3644836"/>
                <a:ext cx="2124075"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Ethernet Backhaul</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IP-DSLAM, GMPLS</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1G PON</a:t>
                </a:r>
              </a:p>
            </p:txBody>
          </p:sp>
          <p:sp>
            <p:nvSpPr>
              <p:cNvPr id="22" name="갈매기형 수장 127"/>
              <p:cNvSpPr/>
              <p:nvPr/>
            </p:nvSpPr>
            <p:spPr>
              <a:xfrm>
                <a:off x="5408675" y="3647852"/>
                <a:ext cx="2060575"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3" name="Text Box 21"/>
              <p:cNvSpPr txBox="1">
                <a:spLocks noChangeArrowheads="1"/>
              </p:cNvSpPr>
              <p:nvPr/>
            </p:nvSpPr>
            <p:spPr bwMode="auto">
              <a:xfrm>
                <a:off x="5481700" y="3651950"/>
                <a:ext cx="1830388"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Fiber backhaul</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WDM-PON</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10G PON</a:t>
                </a:r>
              </a:p>
            </p:txBody>
          </p:sp>
          <p:sp>
            <p:nvSpPr>
              <p:cNvPr id="24" name="갈매기형 수장 129"/>
              <p:cNvSpPr/>
              <p:nvPr/>
            </p:nvSpPr>
            <p:spPr>
              <a:xfrm>
                <a:off x="7288275" y="3647852"/>
                <a:ext cx="2027238"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25" name="Text Box 21"/>
              <p:cNvSpPr txBox="1">
                <a:spLocks noChangeArrowheads="1"/>
              </p:cNvSpPr>
              <p:nvPr/>
            </p:nvSpPr>
            <p:spPr bwMode="auto">
              <a:xfrm>
                <a:off x="7447025" y="3648544"/>
                <a:ext cx="1828800" cy="648512"/>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WDM backhaul</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err="1">
                    <a:ln>
                      <a:noFill/>
                    </a:ln>
                    <a:solidFill>
                      <a:prstClr val="black"/>
                    </a:solidFill>
                    <a:effectLst/>
                    <a:uLnTx/>
                    <a:uFillTx/>
                    <a:ea typeface="-윤고딕330"/>
                    <a:cs typeface="-윤고딕330"/>
                  </a:rPr>
                  <a:t>RoADM</a:t>
                </a:r>
                <a:r>
                  <a:rPr kumimoji="0" lang="en-US" altLang="zh-CN" sz="1200" b="0" i="0" u="none" strike="noStrike" kern="0" cap="none" spc="0" normalizeH="0" baseline="0" noProof="0" dirty="0">
                    <a:ln>
                      <a:noFill/>
                    </a:ln>
                    <a:solidFill>
                      <a:prstClr val="black"/>
                    </a:solidFill>
                    <a:effectLst/>
                    <a:uLnTx/>
                    <a:uFillTx/>
                    <a:ea typeface="-윤고딕330"/>
                    <a:cs typeface="-윤고딕330"/>
                  </a:rPr>
                  <a:t>,</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OTN*, ASON*</a:t>
                </a:r>
              </a:p>
            </p:txBody>
          </p:sp>
          <p:sp>
            <p:nvSpPr>
              <p:cNvPr id="26" name="Text Box 21"/>
              <p:cNvSpPr txBox="1">
                <a:spLocks noChangeArrowheads="1"/>
              </p:cNvSpPr>
              <p:nvPr/>
            </p:nvSpPr>
            <p:spPr bwMode="auto">
              <a:xfrm>
                <a:off x="1484375" y="3717032"/>
                <a:ext cx="1311275" cy="525401"/>
              </a:xfrm>
              <a:prstGeom prst="rect">
                <a:avLst/>
              </a:prstGeom>
              <a:noFill/>
              <a:ln w="9525">
                <a:noFill/>
                <a:miter lim="800000"/>
                <a:headEnd/>
                <a:tailEnd/>
              </a:ln>
            </p:spPr>
            <p:txBody>
              <a:bodyPr wrap="square"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black">
                        <a:lumMod val="75000"/>
                        <a:lumOff val="25000"/>
                      </a:prstClr>
                    </a:solidFill>
                    <a:effectLst/>
                    <a:uLnTx/>
                    <a:uFillTx/>
                    <a:ea typeface="-윤고딕330"/>
                    <a:cs typeface="-윤고딕330"/>
                  </a:rPr>
                  <a:t>Transport</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black">
                        <a:lumMod val="75000"/>
                        <a:lumOff val="25000"/>
                      </a:prstClr>
                    </a:solidFill>
                    <a:effectLst/>
                    <a:uLnTx/>
                    <a:uFillTx/>
                    <a:ea typeface="-윤고딕330"/>
                    <a:cs typeface="-윤고딕330"/>
                  </a:rPr>
                  <a:t>Backhaul</a:t>
                </a:r>
              </a:p>
            </p:txBody>
          </p:sp>
        </p:grpSp>
      </p:grpSp>
      <p:grpSp>
        <p:nvGrpSpPr>
          <p:cNvPr id="36" name="그룹 16"/>
          <p:cNvGrpSpPr/>
          <p:nvPr/>
        </p:nvGrpSpPr>
        <p:grpSpPr>
          <a:xfrm>
            <a:off x="607485" y="4653100"/>
            <a:ext cx="8794820" cy="1621772"/>
            <a:chOff x="520693" y="4681198"/>
            <a:chExt cx="8794820" cy="1621772"/>
          </a:xfrm>
        </p:grpSpPr>
        <p:grpSp>
          <p:nvGrpSpPr>
            <p:cNvPr id="38" name="그룹 9"/>
            <p:cNvGrpSpPr/>
            <p:nvPr/>
          </p:nvGrpSpPr>
          <p:grpSpPr>
            <a:xfrm>
              <a:off x="1505459" y="4681198"/>
              <a:ext cx="7810054" cy="367982"/>
              <a:chOff x="1484375" y="4390802"/>
              <a:chExt cx="7831138" cy="367982"/>
            </a:xfrm>
          </p:grpSpPr>
          <p:sp>
            <p:nvSpPr>
              <p:cNvPr id="69" name="오각형 133"/>
              <p:cNvSpPr/>
              <p:nvPr/>
            </p:nvSpPr>
            <p:spPr bwMode="auto">
              <a:xfrm>
                <a:off x="2867088" y="4390802"/>
                <a:ext cx="2630487" cy="365125"/>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0" name="Text Box 21"/>
              <p:cNvSpPr txBox="1">
                <a:spLocks noChangeArrowheads="1"/>
              </p:cNvSpPr>
              <p:nvPr/>
            </p:nvSpPr>
            <p:spPr bwMode="auto">
              <a:xfrm>
                <a:off x="3170300" y="4430489"/>
                <a:ext cx="1830388"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Copper PSTN, VoIP</a:t>
                </a:r>
              </a:p>
            </p:txBody>
          </p:sp>
          <p:sp>
            <p:nvSpPr>
              <p:cNvPr id="71" name="갈매기형 수장 135"/>
              <p:cNvSpPr/>
              <p:nvPr/>
            </p:nvSpPr>
            <p:spPr bwMode="auto">
              <a:xfrm>
                <a:off x="5408675" y="4390802"/>
                <a:ext cx="2003425"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2" name="직사각형 136"/>
              <p:cNvSpPr/>
              <p:nvPr/>
            </p:nvSpPr>
            <p:spPr bwMode="auto">
              <a:xfrm>
                <a:off x="1484375" y="4392072"/>
                <a:ext cx="1311275" cy="366712"/>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3" name="Text Box 21"/>
              <p:cNvSpPr txBox="1">
                <a:spLocks noChangeArrowheads="1"/>
              </p:cNvSpPr>
              <p:nvPr/>
            </p:nvSpPr>
            <p:spPr bwMode="auto">
              <a:xfrm>
                <a:off x="1484375" y="4403502"/>
                <a:ext cx="1311275" cy="309562"/>
              </a:xfrm>
              <a:prstGeom prst="rect">
                <a:avLst/>
              </a:prstGeom>
              <a:noFill/>
              <a:ln w="9525">
                <a:noFill/>
                <a:miter lim="800000"/>
                <a:headEnd/>
                <a:tailEnd/>
              </a:ln>
            </p:spPr>
            <p:txBody>
              <a:bodyPr wrap="square"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a:ln>
                      <a:noFill/>
                    </a:ln>
                    <a:solidFill>
                      <a:prstClr val="black">
                        <a:lumMod val="75000"/>
                        <a:lumOff val="25000"/>
                      </a:prstClr>
                    </a:solidFill>
                    <a:effectLst/>
                    <a:uLnTx/>
                    <a:uFillTx/>
                    <a:ea typeface="-윤고딕330"/>
                    <a:cs typeface="-윤고딕330"/>
                  </a:rPr>
                  <a:t>Fixed Voice</a:t>
                </a:r>
              </a:p>
            </p:txBody>
          </p:sp>
          <p:sp>
            <p:nvSpPr>
              <p:cNvPr id="74" name="갈매기형 수장 138"/>
              <p:cNvSpPr/>
              <p:nvPr/>
            </p:nvSpPr>
            <p:spPr bwMode="auto">
              <a:xfrm>
                <a:off x="7335900" y="4390802"/>
                <a:ext cx="1979613"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5" name="Text Box 21"/>
              <p:cNvSpPr txBox="1">
                <a:spLocks noChangeArrowheads="1"/>
              </p:cNvSpPr>
              <p:nvPr/>
            </p:nvSpPr>
            <p:spPr bwMode="auto">
              <a:xfrm>
                <a:off x="5481700" y="4430489"/>
                <a:ext cx="1830388" cy="279400"/>
              </a:xfrm>
              <a:prstGeom prst="rect">
                <a:avLst/>
              </a:prstGeom>
              <a:noFill/>
              <a:ln w="9525">
                <a:noFill/>
                <a:miter lim="800000"/>
                <a:headEnd/>
                <a:tailEnd/>
              </a:ln>
            </p:spPr>
            <p:txBody>
              <a:bodyPr lIns="90000" tIns="46800" rIns="90000" bIns="46800">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a:ln>
                      <a:noFill/>
                    </a:ln>
                    <a:solidFill>
                      <a:prstClr val="black"/>
                    </a:solidFill>
                    <a:effectLst/>
                    <a:uLnTx/>
                    <a:uFillTx/>
                    <a:ea typeface="-윤고딕330"/>
                    <a:cs typeface="-윤고딕330"/>
                  </a:rPr>
                  <a:t>PSTN, VoIP, HD Voice</a:t>
                </a:r>
              </a:p>
            </p:txBody>
          </p:sp>
          <p:sp>
            <p:nvSpPr>
              <p:cNvPr id="76" name="Text Box 21"/>
              <p:cNvSpPr txBox="1">
                <a:spLocks noChangeArrowheads="1"/>
              </p:cNvSpPr>
              <p:nvPr/>
            </p:nvSpPr>
            <p:spPr bwMode="auto">
              <a:xfrm>
                <a:off x="7448613" y="4430489"/>
                <a:ext cx="1830387" cy="279400"/>
              </a:xfrm>
              <a:prstGeom prst="rect">
                <a:avLst/>
              </a:prstGeom>
              <a:noFill/>
              <a:ln w="9525">
                <a:noFill/>
                <a:miter lim="800000"/>
                <a:headEnd/>
                <a:tailEnd/>
              </a:ln>
            </p:spPr>
            <p:txBody>
              <a:bodyPr lIns="90000" tIns="46800" rIns="90000" bIns="46800">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 VoIP, HD Voice</a:t>
                </a:r>
              </a:p>
            </p:txBody>
          </p:sp>
        </p:grpSp>
        <p:grpSp>
          <p:nvGrpSpPr>
            <p:cNvPr id="39" name="그룹 8"/>
            <p:cNvGrpSpPr/>
            <p:nvPr/>
          </p:nvGrpSpPr>
          <p:grpSpPr>
            <a:xfrm>
              <a:off x="1505459" y="5098568"/>
              <a:ext cx="7810054" cy="367982"/>
              <a:chOff x="1484375" y="4841652"/>
              <a:chExt cx="7831138" cy="367982"/>
            </a:xfrm>
          </p:grpSpPr>
          <p:sp>
            <p:nvSpPr>
              <p:cNvPr id="61" name="오각형 141"/>
              <p:cNvSpPr/>
              <p:nvPr/>
            </p:nvSpPr>
            <p:spPr bwMode="auto">
              <a:xfrm>
                <a:off x="2867088" y="4841652"/>
                <a:ext cx="2630487" cy="365125"/>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62" name="Text Box 21"/>
              <p:cNvSpPr txBox="1">
                <a:spLocks noChangeArrowheads="1"/>
              </p:cNvSpPr>
              <p:nvPr/>
            </p:nvSpPr>
            <p:spPr bwMode="auto">
              <a:xfrm>
                <a:off x="3008375" y="4881339"/>
                <a:ext cx="2244725"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ADSL, VDSL, </a:t>
                </a:r>
                <a:r>
                  <a:rPr kumimoji="0" lang="en-US" altLang="zh-CN" sz="1200" b="0" i="0" u="none" strike="noStrike" kern="0" cap="none" spc="0" normalizeH="0" baseline="0" noProof="0" dirty="0" err="1">
                    <a:ln>
                      <a:noFill/>
                    </a:ln>
                    <a:solidFill>
                      <a:prstClr val="black"/>
                    </a:solidFill>
                    <a:effectLst/>
                    <a:uLnTx/>
                    <a:uFillTx/>
                    <a:latin typeface="Calibri" panose="020F0502020204030204" pitchFamily="34" charset="0"/>
                    <a:ea typeface="-윤고딕330" pitchFamily="18" charset="-127"/>
                  </a:rPr>
                  <a:t>FTTx</a:t>
                </a:r>
                <a:endPar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endParaRPr>
              </a:p>
            </p:txBody>
          </p:sp>
          <p:sp>
            <p:nvSpPr>
              <p:cNvPr id="63" name="갈매기형 수장 143"/>
              <p:cNvSpPr/>
              <p:nvPr/>
            </p:nvSpPr>
            <p:spPr bwMode="auto">
              <a:xfrm>
                <a:off x="5408675" y="4841652"/>
                <a:ext cx="2003425"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64" name="직사각형 144"/>
              <p:cNvSpPr/>
              <p:nvPr/>
            </p:nvSpPr>
            <p:spPr bwMode="auto">
              <a:xfrm>
                <a:off x="1484375" y="4842922"/>
                <a:ext cx="1311275" cy="366712"/>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65" name="Text Box 21"/>
              <p:cNvSpPr txBox="1">
                <a:spLocks noChangeArrowheads="1"/>
              </p:cNvSpPr>
              <p:nvPr/>
            </p:nvSpPr>
            <p:spPr bwMode="auto">
              <a:xfrm>
                <a:off x="1484375" y="4854352"/>
                <a:ext cx="1311275" cy="309562"/>
              </a:xfrm>
              <a:prstGeom prst="rect">
                <a:avLst/>
              </a:prstGeom>
              <a:noFill/>
              <a:ln w="9525">
                <a:noFill/>
                <a:miter lim="800000"/>
                <a:headEnd/>
                <a:tailEnd/>
              </a:ln>
            </p:spPr>
            <p:txBody>
              <a:bodyPr wrap="square"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a:ln>
                      <a:noFill/>
                    </a:ln>
                    <a:solidFill>
                      <a:prstClr val="black">
                        <a:lumMod val="75000"/>
                        <a:lumOff val="25000"/>
                      </a:prstClr>
                    </a:solidFill>
                    <a:effectLst/>
                    <a:uLnTx/>
                    <a:uFillTx/>
                    <a:ea typeface="-윤고딕330"/>
                    <a:cs typeface="-윤고딕330"/>
                  </a:rPr>
                  <a:t>Broadband</a:t>
                </a:r>
              </a:p>
            </p:txBody>
          </p:sp>
          <p:sp>
            <p:nvSpPr>
              <p:cNvPr id="66" name="갈매기형 수장 146"/>
              <p:cNvSpPr/>
              <p:nvPr/>
            </p:nvSpPr>
            <p:spPr bwMode="auto">
              <a:xfrm>
                <a:off x="7335900" y="4841652"/>
                <a:ext cx="1979613"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67" name="Text Box 21"/>
              <p:cNvSpPr txBox="1">
                <a:spLocks noChangeArrowheads="1"/>
              </p:cNvSpPr>
              <p:nvPr/>
            </p:nvSpPr>
            <p:spPr bwMode="auto">
              <a:xfrm>
                <a:off x="5621400" y="4881339"/>
                <a:ext cx="1638300"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VDSL, </a:t>
                </a:r>
                <a:r>
                  <a:rPr kumimoji="0" lang="en-US" altLang="zh-CN" sz="1200" b="0" i="0" u="none" strike="noStrike" kern="0" cap="none" spc="0" normalizeH="0" baseline="0" noProof="0" dirty="0" err="1">
                    <a:ln>
                      <a:noFill/>
                    </a:ln>
                    <a:solidFill>
                      <a:prstClr val="black"/>
                    </a:solidFill>
                    <a:effectLst/>
                    <a:uLnTx/>
                    <a:uFillTx/>
                    <a:latin typeface="Calibri" panose="020F0502020204030204" pitchFamily="34" charset="0"/>
                    <a:ea typeface="-윤고딕330" pitchFamily="18" charset="-127"/>
                  </a:rPr>
                  <a:t>FTTx</a:t>
                </a:r>
                <a:endPar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endParaRPr>
              </a:p>
            </p:txBody>
          </p:sp>
          <p:sp>
            <p:nvSpPr>
              <p:cNvPr id="68" name="Text Box 21"/>
              <p:cNvSpPr txBox="1">
                <a:spLocks noChangeArrowheads="1"/>
              </p:cNvSpPr>
              <p:nvPr/>
            </p:nvSpPr>
            <p:spPr bwMode="auto">
              <a:xfrm>
                <a:off x="7545450" y="4881339"/>
                <a:ext cx="1636713"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err="1">
                    <a:ln>
                      <a:noFill/>
                    </a:ln>
                    <a:solidFill>
                      <a:prstClr val="black"/>
                    </a:solidFill>
                    <a:effectLst/>
                    <a:uLnTx/>
                    <a:uFillTx/>
                    <a:latin typeface="Calibri" panose="020F0502020204030204" pitchFamily="34" charset="0"/>
                    <a:ea typeface="-윤고딕330" pitchFamily="18" charset="-127"/>
                  </a:rPr>
                  <a:t>FTTx</a:t>
                </a: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 , WDM-PON</a:t>
                </a:r>
              </a:p>
            </p:txBody>
          </p:sp>
        </p:grpSp>
        <p:grpSp>
          <p:nvGrpSpPr>
            <p:cNvPr id="40" name="그룹 7"/>
            <p:cNvGrpSpPr/>
            <p:nvPr/>
          </p:nvGrpSpPr>
          <p:grpSpPr>
            <a:xfrm>
              <a:off x="1505459" y="5515938"/>
              <a:ext cx="7810054" cy="367983"/>
              <a:chOff x="1484375" y="5294089"/>
              <a:chExt cx="7831138" cy="367983"/>
            </a:xfrm>
          </p:grpSpPr>
          <p:sp>
            <p:nvSpPr>
              <p:cNvPr id="53" name="오각형 149"/>
              <p:cNvSpPr/>
              <p:nvPr/>
            </p:nvSpPr>
            <p:spPr bwMode="auto">
              <a:xfrm>
                <a:off x="2867088" y="5294089"/>
                <a:ext cx="2630487" cy="366713"/>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54" name="Text Box 21"/>
              <p:cNvSpPr txBox="1">
                <a:spLocks noChangeArrowheads="1"/>
              </p:cNvSpPr>
              <p:nvPr/>
            </p:nvSpPr>
            <p:spPr bwMode="auto">
              <a:xfrm>
                <a:off x="3008375" y="5333777"/>
                <a:ext cx="2244725"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a:ln>
                      <a:noFill/>
                    </a:ln>
                    <a:solidFill>
                      <a:prstClr val="black"/>
                    </a:solidFill>
                    <a:effectLst/>
                    <a:uLnTx/>
                    <a:uFillTx/>
                    <a:latin typeface="Calibri" panose="020F0502020204030204" pitchFamily="34" charset="0"/>
                    <a:ea typeface="-윤고딕330" pitchFamily="18" charset="-127"/>
                  </a:rPr>
                  <a:t>802.11g(54Mbps)</a:t>
                </a:r>
              </a:p>
            </p:txBody>
          </p:sp>
          <p:sp>
            <p:nvSpPr>
              <p:cNvPr id="55" name="갈매기형 수장 151"/>
              <p:cNvSpPr/>
              <p:nvPr/>
            </p:nvSpPr>
            <p:spPr bwMode="auto">
              <a:xfrm>
                <a:off x="5408675" y="5294089"/>
                <a:ext cx="2003425" cy="366713"/>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56" name="직사각형 152"/>
              <p:cNvSpPr/>
              <p:nvPr/>
            </p:nvSpPr>
            <p:spPr bwMode="auto">
              <a:xfrm>
                <a:off x="1484375" y="5296947"/>
                <a:ext cx="1311275" cy="365125"/>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57" name="Text Box 21"/>
              <p:cNvSpPr txBox="1">
                <a:spLocks noChangeArrowheads="1"/>
              </p:cNvSpPr>
              <p:nvPr/>
            </p:nvSpPr>
            <p:spPr bwMode="auto">
              <a:xfrm>
                <a:off x="1484375" y="5306789"/>
                <a:ext cx="1311275" cy="309563"/>
              </a:xfrm>
              <a:prstGeom prst="rect">
                <a:avLst/>
              </a:prstGeom>
              <a:noFill/>
              <a:ln w="9525">
                <a:noFill/>
                <a:miter lim="800000"/>
                <a:headEnd/>
                <a:tailEnd/>
              </a:ln>
            </p:spPr>
            <p:txBody>
              <a:bodyPr wrap="square"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a:ln>
                      <a:noFill/>
                    </a:ln>
                    <a:solidFill>
                      <a:prstClr val="black">
                        <a:lumMod val="75000"/>
                        <a:lumOff val="25000"/>
                      </a:prstClr>
                    </a:solidFill>
                    <a:effectLst/>
                    <a:uLnTx/>
                    <a:uFillTx/>
                    <a:ea typeface="-윤고딕330"/>
                    <a:cs typeface="-윤고딕330"/>
                  </a:rPr>
                  <a:t>WiFi</a:t>
                </a:r>
              </a:p>
            </p:txBody>
          </p:sp>
          <p:sp>
            <p:nvSpPr>
              <p:cNvPr id="58" name="갈매기형 수장 154"/>
              <p:cNvSpPr/>
              <p:nvPr/>
            </p:nvSpPr>
            <p:spPr bwMode="auto">
              <a:xfrm>
                <a:off x="7335900" y="5294089"/>
                <a:ext cx="1979613" cy="366713"/>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59" name="Text Box 21"/>
              <p:cNvSpPr txBox="1">
                <a:spLocks noChangeArrowheads="1"/>
              </p:cNvSpPr>
              <p:nvPr/>
            </p:nvSpPr>
            <p:spPr bwMode="auto">
              <a:xfrm>
                <a:off x="5621400" y="5333777"/>
                <a:ext cx="1638300"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a:ln>
                      <a:noFill/>
                    </a:ln>
                    <a:solidFill>
                      <a:prstClr val="black"/>
                    </a:solidFill>
                    <a:effectLst/>
                    <a:uLnTx/>
                    <a:uFillTx/>
                    <a:latin typeface="Calibri" panose="020F0502020204030204" pitchFamily="34" charset="0"/>
                    <a:ea typeface="-윤고딕330" pitchFamily="18" charset="-127"/>
                  </a:rPr>
                  <a:t>802.22n(300Mbps)</a:t>
                </a:r>
              </a:p>
            </p:txBody>
          </p:sp>
          <p:sp>
            <p:nvSpPr>
              <p:cNvPr id="60" name="Text Box 21"/>
              <p:cNvSpPr txBox="1">
                <a:spLocks noChangeArrowheads="1"/>
              </p:cNvSpPr>
              <p:nvPr/>
            </p:nvSpPr>
            <p:spPr bwMode="auto">
              <a:xfrm>
                <a:off x="7545450" y="5333777"/>
                <a:ext cx="1636713"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a:ln>
                      <a:noFill/>
                    </a:ln>
                    <a:solidFill>
                      <a:prstClr val="black"/>
                    </a:solidFill>
                    <a:effectLst/>
                    <a:uLnTx/>
                    <a:uFillTx/>
                    <a:latin typeface="Calibri" panose="020F0502020204030204" pitchFamily="34" charset="0"/>
                    <a:ea typeface="-윤고딕330" pitchFamily="18" charset="-127"/>
                  </a:rPr>
                  <a:t>802.11ac(Giga)</a:t>
                </a:r>
              </a:p>
            </p:txBody>
          </p:sp>
        </p:grpSp>
        <p:grpSp>
          <p:nvGrpSpPr>
            <p:cNvPr id="41" name="그룹 6"/>
            <p:cNvGrpSpPr/>
            <p:nvPr/>
          </p:nvGrpSpPr>
          <p:grpSpPr>
            <a:xfrm>
              <a:off x="1505459" y="5933309"/>
              <a:ext cx="7810054" cy="369661"/>
              <a:chOff x="1484375" y="5746527"/>
              <a:chExt cx="7831138" cy="369661"/>
            </a:xfrm>
          </p:grpSpPr>
          <p:sp>
            <p:nvSpPr>
              <p:cNvPr id="45" name="오각형 157"/>
              <p:cNvSpPr/>
              <p:nvPr/>
            </p:nvSpPr>
            <p:spPr bwMode="auto">
              <a:xfrm>
                <a:off x="2867088" y="5746527"/>
                <a:ext cx="2630487" cy="365125"/>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46" name="Text Box 21"/>
              <p:cNvSpPr txBox="1">
                <a:spLocks noChangeArrowheads="1"/>
              </p:cNvSpPr>
              <p:nvPr/>
            </p:nvSpPr>
            <p:spPr bwMode="auto">
              <a:xfrm>
                <a:off x="3008375" y="5784627"/>
                <a:ext cx="2244725"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Ethernet(L2), IP-VPN</a:t>
                </a:r>
              </a:p>
            </p:txBody>
          </p:sp>
          <p:sp>
            <p:nvSpPr>
              <p:cNvPr id="47" name="갈매기형 수장 159"/>
              <p:cNvSpPr/>
              <p:nvPr/>
            </p:nvSpPr>
            <p:spPr bwMode="auto">
              <a:xfrm>
                <a:off x="5408675" y="5746527"/>
                <a:ext cx="2003425"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48" name="직사각형 160"/>
              <p:cNvSpPr/>
              <p:nvPr/>
            </p:nvSpPr>
            <p:spPr bwMode="auto">
              <a:xfrm>
                <a:off x="1484375" y="5751063"/>
                <a:ext cx="1311275" cy="365125"/>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49" name="Text Box 21"/>
              <p:cNvSpPr txBox="1">
                <a:spLocks noChangeArrowheads="1"/>
              </p:cNvSpPr>
              <p:nvPr/>
            </p:nvSpPr>
            <p:spPr bwMode="auto">
              <a:xfrm>
                <a:off x="1484375" y="5757639"/>
                <a:ext cx="1311275" cy="311150"/>
              </a:xfrm>
              <a:prstGeom prst="rect">
                <a:avLst/>
              </a:prstGeom>
              <a:noFill/>
              <a:ln w="9525">
                <a:noFill/>
                <a:miter lim="800000"/>
                <a:headEnd/>
                <a:tailEnd/>
              </a:ln>
            </p:spPr>
            <p:txBody>
              <a:bodyPr wrap="square"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black">
                        <a:lumMod val="75000"/>
                        <a:lumOff val="25000"/>
                      </a:prstClr>
                    </a:solidFill>
                    <a:effectLst/>
                    <a:uLnTx/>
                    <a:uFillTx/>
                    <a:ea typeface="-윤고딕330"/>
                    <a:cs typeface="-윤고딕330"/>
                  </a:rPr>
                  <a:t>Data</a:t>
                </a:r>
              </a:p>
            </p:txBody>
          </p:sp>
          <p:sp>
            <p:nvSpPr>
              <p:cNvPr id="50" name="갈매기형 수장 162"/>
              <p:cNvSpPr/>
              <p:nvPr/>
            </p:nvSpPr>
            <p:spPr bwMode="auto">
              <a:xfrm>
                <a:off x="7335900" y="5746527"/>
                <a:ext cx="1979613" cy="365125"/>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51" name="Text Box 21"/>
              <p:cNvSpPr txBox="1">
                <a:spLocks noChangeArrowheads="1"/>
              </p:cNvSpPr>
              <p:nvPr/>
            </p:nvSpPr>
            <p:spPr bwMode="auto">
              <a:xfrm>
                <a:off x="5621400" y="5784627"/>
                <a:ext cx="1638300"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L3 Ethernet, MSPP</a:t>
                </a:r>
              </a:p>
            </p:txBody>
          </p:sp>
          <p:sp>
            <p:nvSpPr>
              <p:cNvPr id="52" name="Text Box 21"/>
              <p:cNvSpPr txBox="1">
                <a:spLocks noChangeArrowheads="1"/>
              </p:cNvSpPr>
              <p:nvPr/>
            </p:nvSpPr>
            <p:spPr bwMode="auto">
              <a:xfrm>
                <a:off x="7545450" y="5784627"/>
                <a:ext cx="1636713" cy="279400"/>
              </a:xfrm>
              <a:prstGeom prst="rect">
                <a:avLst/>
              </a:prstGeom>
              <a:solidFill>
                <a:sysClr val="window" lastClr="FFFFFF">
                  <a:lumMod val="95000"/>
                </a:sysClr>
              </a:solidFill>
              <a:ln>
                <a:noFill/>
              </a:ln>
            </p:spPr>
            <p:txBody>
              <a:bodyPr lIns="90000" tIns="46800" rIns="90000" bIns="46800">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Wavelength</a:t>
                </a:r>
              </a:p>
            </p:txBody>
          </p:sp>
        </p:grpSp>
        <p:grpSp>
          <p:nvGrpSpPr>
            <p:cNvPr id="42" name="그룹 10"/>
            <p:cNvGrpSpPr/>
            <p:nvPr/>
          </p:nvGrpSpPr>
          <p:grpSpPr>
            <a:xfrm>
              <a:off x="520693" y="4681198"/>
              <a:ext cx="937270" cy="1620502"/>
              <a:chOff x="496950" y="4384452"/>
              <a:chExt cx="939800" cy="1727200"/>
            </a:xfrm>
          </p:grpSpPr>
          <p:sp>
            <p:nvSpPr>
              <p:cNvPr id="43" name="직사각형 132"/>
              <p:cNvSpPr/>
              <p:nvPr/>
            </p:nvSpPr>
            <p:spPr bwMode="auto">
              <a:xfrm>
                <a:off x="496950" y="4384452"/>
                <a:ext cx="939800" cy="1727200"/>
              </a:xfrm>
              <a:prstGeom prst="rect">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44" name="Text Box 21"/>
              <p:cNvSpPr txBox="1">
                <a:spLocks noChangeArrowheads="1"/>
              </p:cNvSpPr>
              <p:nvPr/>
            </p:nvSpPr>
            <p:spPr bwMode="auto">
              <a:xfrm>
                <a:off x="608382" y="5084539"/>
                <a:ext cx="720209" cy="311150"/>
              </a:xfrm>
              <a:prstGeom prst="rect">
                <a:avLst/>
              </a:prstGeom>
              <a:solidFill>
                <a:srgbClr val="1F497D"/>
              </a:solidFill>
              <a:ln w="6350" cap="flat" cmpd="sng" algn="ctr">
                <a:noFill/>
                <a:prstDash val="solid"/>
              </a:ln>
              <a:effectLst/>
            </p:spPr>
            <p:txBody>
              <a:bodyPr anchor="ctr"/>
              <a:lstStyle>
                <a:defPPr>
                  <a:defRPr lang="ko-KR"/>
                </a:defPPr>
                <a:lvl1pPr algn="ctr" defTabSz="914055" fontAlgn="auto">
                  <a:spcBef>
                    <a:spcPts val="0"/>
                  </a:spcBef>
                  <a:spcAft>
                    <a:spcPts val="0"/>
                  </a:spcAft>
                  <a:defRPr kumimoji="0" sz="1600" b="1" spc="-60">
                    <a:solidFill>
                      <a:schemeClr val="bg1"/>
                    </a:solidFill>
                    <a:latin typeface="Calibri" panose="020F0502020204030204"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055" eaLnBrk="1" fontAlgn="auto" latinLnBrk="1" hangingPunct="1">
                  <a:lnSpc>
                    <a:spcPct val="100000"/>
                  </a:lnSpc>
                  <a:spcBef>
                    <a:spcPts val="0"/>
                  </a:spcBef>
                  <a:spcAft>
                    <a:spcPts val="0"/>
                  </a:spcAft>
                  <a:buClrTx/>
                  <a:buSzTx/>
                  <a:buFontTx/>
                  <a:buNone/>
                  <a:tabLst/>
                  <a:defRPr/>
                </a:pPr>
                <a:r>
                  <a:rPr kumimoji="0" lang="en-US" altLang="zh-CN" sz="1600" b="1" i="0" u="none" strike="noStrike" kern="0" cap="none" spc="-6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rPr>
                  <a:t>Access</a:t>
                </a:r>
              </a:p>
            </p:txBody>
          </p:sp>
        </p:grpSp>
      </p:grpSp>
      <p:grpSp>
        <p:nvGrpSpPr>
          <p:cNvPr id="77" name="그룹 14"/>
          <p:cNvGrpSpPr/>
          <p:nvPr/>
        </p:nvGrpSpPr>
        <p:grpSpPr>
          <a:xfrm>
            <a:off x="586953" y="1810888"/>
            <a:ext cx="8815353" cy="1301983"/>
            <a:chOff x="500160" y="1766977"/>
            <a:chExt cx="8815353" cy="1301983"/>
          </a:xfrm>
        </p:grpSpPr>
        <p:sp>
          <p:nvSpPr>
            <p:cNvPr id="78" name="직사각형 97"/>
            <p:cNvSpPr/>
            <p:nvPr/>
          </p:nvSpPr>
          <p:spPr bwMode="auto">
            <a:xfrm>
              <a:off x="520693" y="1766977"/>
              <a:ext cx="937270" cy="1301195"/>
            </a:xfrm>
            <a:prstGeom prst="rect">
              <a:avLst/>
            </a:prstGeom>
            <a:solidFill>
              <a:srgbClr val="1F497D"/>
            </a:solidFill>
            <a:ln w="6350" cap="flat" cmpd="sng" algn="ctr">
              <a:noFill/>
              <a:prstDash val="solid"/>
            </a:ln>
            <a:effectLst/>
          </p:spPr>
          <p:txBody>
            <a:bodyPr anchor="ctr"/>
            <a:lstStyle/>
            <a:p>
              <a:pPr marL="0" marR="0" lvl="0" indent="0" algn="ctr" defTabSz="914055" eaLnBrk="1" fontAlgn="auto" latinLnBrk="1" hangingPunct="1">
                <a:lnSpc>
                  <a:spcPct val="100000"/>
                </a:lnSpc>
                <a:spcBef>
                  <a:spcPts val="0"/>
                </a:spcBef>
                <a:spcAft>
                  <a:spcPts val="0"/>
                </a:spcAft>
                <a:buClrTx/>
                <a:buSzTx/>
                <a:buFontTx/>
                <a:buNone/>
                <a:tabLst/>
                <a:defRPr/>
              </a:pPr>
              <a:endParaRPr kumimoji="0" lang="ko-KR" altLang="en-US" sz="1600" b="1" i="0" u="none" strike="noStrike" kern="0" cap="none" spc="-6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79" name="Text Box 21"/>
            <p:cNvSpPr txBox="1">
              <a:spLocks noChangeArrowheads="1"/>
            </p:cNvSpPr>
            <p:nvPr/>
          </p:nvSpPr>
          <p:spPr bwMode="auto">
            <a:xfrm>
              <a:off x="500160" y="2304935"/>
              <a:ext cx="981600" cy="309562"/>
            </a:xfrm>
            <a:prstGeom prst="rect">
              <a:avLst/>
            </a:prstGeom>
            <a:noFill/>
            <a:ln w="9525">
              <a:noFill/>
              <a:miter lim="800000"/>
              <a:headEnd/>
              <a:tailEnd/>
            </a:ln>
          </p:spPr>
          <p:txBody>
            <a:bodyPr lIns="90000" tIns="46800" rIns="90000" bIns="46800">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white"/>
                  </a:solidFill>
                  <a:effectLst/>
                  <a:uLnTx/>
                  <a:uFillTx/>
                  <a:ea typeface="-윤고딕330"/>
                  <a:cs typeface="-윤고딕330"/>
                </a:rPr>
                <a:t>Core</a:t>
              </a:r>
            </a:p>
          </p:txBody>
        </p:sp>
        <p:grpSp>
          <p:nvGrpSpPr>
            <p:cNvPr id="80" name="그룹 2"/>
            <p:cNvGrpSpPr/>
            <p:nvPr/>
          </p:nvGrpSpPr>
          <p:grpSpPr>
            <a:xfrm>
              <a:off x="1505459" y="1766977"/>
              <a:ext cx="7810054" cy="631496"/>
              <a:chOff x="1484375" y="1620705"/>
              <a:chExt cx="7831138" cy="631496"/>
            </a:xfrm>
          </p:grpSpPr>
          <p:sp>
            <p:nvSpPr>
              <p:cNvPr id="90" name="오각형 99"/>
              <p:cNvSpPr/>
              <p:nvPr/>
            </p:nvSpPr>
            <p:spPr bwMode="auto">
              <a:xfrm>
                <a:off x="2867087" y="1622201"/>
                <a:ext cx="2720975" cy="630000"/>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91" name="Text Box 21"/>
              <p:cNvSpPr txBox="1">
                <a:spLocks noChangeArrowheads="1"/>
              </p:cNvSpPr>
              <p:nvPr/>
            </p:nvSpPr>
            <p:spPr bwMode="auto">
              <a:xfrm>
                <a:off x="3170300" y="1783702"/>
                <a:ext cx="1830388" cy="279180"/>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IMS, NOC, BSS, OSS</a:t>
                </a:r>
              </a:p>
            </p:txBody>
          </p:sp>
          <p:sp>
            <p:nvSpPr>
              <p:cNvPr id="92" name="갈매기형 수장 101"/>
              <p:cNvSpPr/>
              <p:nvPr/>
            </p:nvSpPr>
            <p:spPr bwMode="auto">
              <a:xfrm>
                <a:off x="5408675" y="1622201"/>
                <a:ext cx="2060575"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93" name="직사각형 102"/>
              <p:cNvSpPr/>
              <p:nvPr/>
            </p:nvSpPr>
            <p:spPr bwMode="auto">
              <a:xfrm>
                <a:off x="1484375" y="1620705"/>
                <a:ext cx="1311275" cy="630000"/>
              </a:xfrm>
              <a:prstGeom prst="rect">
                <a:avLst/>
              </a:prstGeom>
              <a:solidFill>
                <a:sysClr val="window" lastClr="FFFFFF">
                  <a:lumMod val="85000"/>
                </a:sysClr>
              </a:solidFill>
              <a:ln w="635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94" name="Text Box 21"/>
              <p:cNvSpPr txBox="1">
                <a:spLocks noChangeArrowheads="1"/>
              </p:cNvSpPr>
              <p:nvPr/>
            </p:nvSpPr>
            <p:spPr bwMode="auto">
              <a:xfrm>
                <a:off x="1484375" y="1772816"/>
                <a:ext cx="1311275" cy="309958"/>
              </a:xfrm>
              <a:prstGeom prst="rect">
                <a:avLst/>
              </a:prstGeom>
              <a:noFill/>
              <a:ln w="9525">
                <a:noFill/>
                <a:miter lim="800000"/>
                <a:headEnd/>
                <a:tailEnd/>
              </a:ln>
            </p:spPr>
            <p:txBody>
              <a:bodyPr wrap="square" lIns="90000" tIns="46800" rIns="90000" bIns="46800" anchor="ctr">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black">
                        <a:lumMod val="75000"/>
                        <a:lumOff val="25000"/>
                      </a:prstClr>
                    </a:solidFill>
                    <a:effectLst/>
                    <a:uLnTx/>
                    <a:uFillTx/>
                    <a:ea typeface="-윤고딕330"/>
                    <a:cs typeface="-윤고딕330"/>
                  </a:rPr>
                  <a:t>Core</a:t>
                </a:r>
              </a:p>
            </p:txBody>
          </p:sp>
          <p:sp>
            <p:nvSpPr>
              <p:cNvPr id="95" name="Text Box 21"/>
              <p:cNvSpPr txBox="1">
                <a:spLocks noChangeArrowheads="1"/>
              </p:cNvSpPr>
              <p:nvPr/>
            </p:nvSpPr>
            <p:spPr bwMode="auto">
              <a:xfrm>
                <a:off x="5481700" y="1738616"/>
                <a:ext cx="1830388" cy="463846"/>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SDP, Cloud Service</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Virtual Centrex</a:t>
                </a:r>
              </a:p>
            </p:txBody>
          </p:sp>
          <p:sp>
            <p:nvSpPr>
              <p:cNvPr id="96" name="갈매기형 수장 105"/>
              <p:cNvSpPr/>
              <p:nvPr/>
            </p:nvSpPr>
            <p:spPr bwMode="auto">
              <a:xfrm>
                <a:off x="7288275" y="1622201"/>
                <a:ext cx="2027238"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97" name="Text Box 21"/>
              <p:cNvSpPr txBox="1">
                <a:spLocks noChangeArrowheads="1"/>
              </p:cNvSpPr>
              <p:nvPr/>
            </p:nvSpPr>
            <p:spPr bwMode="auto">
              <a:xfrm>
                <a:off x="7447025" y="1700808"/>
                <a:ext cx="1828800" cy="463846"/>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Cognitive,</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Cloud Platform</a:t>
                </a:r>
              </a:p>
            </p:txBody>
          </p:sp>
        </p:grpSp>
        <p:grpSp>
          <p:nvGrpSpPr>
            <p:cNvPr id="81" name="그룹 3"/>
            <p:cNvGrpSpPr/>
            <p:nvPr/>
          </p:nvGrpSpPr>
          <p:grpSpPr>
            <a:xfrm>
              <a:off x="1505459" y="2434198"/>
              <a:ext cx="7810054" cy="634762"/>
              <a:chOff x="1484375" y="2193702"/>
              <a:chExt cx="7831138" cy="634762"/>
            </a:xfrm>
          </p:grpSpPr>
          <p:sp>
            <p:nvSpPr>
              <p:cNvPr id="82" name="오각형 107"/>
              <p:cNvSpPr/>
              <p:nvPr/>
            </p:nvSpPr>
            <p:spPr bwMode="auto">
              <a:xfrm>
                <a:off x="2867088" y="2198464"/>
                <a:ext cx="2720974" cy="630000"/>
              </a:xfrm>
              <a:prstGeom prst="homePlate">
                <a:avLst>
                  <a:gd name="adj" fmla="val 36772"/>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83" name="갈매기형 수장 108"/>
              <p:cNvSpPr/>
              <p:nvPr/>
            </p:nvSpPr>
            <p:spPr bwMode="auto">
              <a:xfrm>
                <a:off x="5408675" y="2198464"/>
                <a:ext cx="2060575"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84" name="직사각형 109"/>
              <p:cNvSpPr/>
              <p:nvPr/>
            </p:nvSpPr>
            <p:spPr bwMode="auto">
              <a:xfrm>
                <a:off x="1484375" y="2193702"/>
                <a:ext cx="1311275" cy="630000"/>
              </a:xfrm>
              <a:prstGeom prst="rect">
                <a:avLst/>
              </a:prstGeom>
              <a:solidFill>
                <a:sysClr val="window" lastClr="FFFFFF">
                  <a:lumMod val="85000"/>
                </a:sysClr>
              </a:solidFill>
              <a:ln w="12700" cap="flat" cmpd="sng" algn="ctr">
                <a:noFill/>
                <a:prstDash val="solid"/>
              </a:ln>
              <a:effectLst/>
            </p:spPr>
            <p:txBody>
              <a:bodyPr anchor="ctr"/>
              <a:lstStyle/>
              <a:p>
                <a:pPr marL="0" marR="0" lvl="0" indent="0"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85" name="Text Box 21"/>
              <p:cNvSpPr txBox="1">
                <a:spLocks noChangeArrowheads="1"/>
              </p:cNvSpPr>
              <p:nvPr/>
            </p:nvSpPr>
            <p:spPr bwMode="auto">
              <a:xfrm>
                <a:off x="1484375" y="2348880"/>
                <a:ext cx="1311275" cy="309958"/>
              </a:xfrm>
              <a:prstGeom prst="rect">
                <a:avLst/>
              </a:prstGeom>
              <a:noFill/>
              <a:ln w="9525">
                <a:noFill/>
                <a:miter lim="800000"/>
                <a:headEnd/>
                <a:tailEnd/>
              </a:ln>
            </p:spPr>
            <p:txBody>
              <a:bodyPr wrap="square" lIns="90000" tIns="46800" rIns="90000" bIns="46800" anchor="ctr">
                <a:spAutoFit/>
              </a:bodyPr>
              <a:lstStyle/>
              <a:p>
                <a:pPr marL="0" marR="0" lvl="0" indent="0" algn="ctr" defTabSz="912813" eaLnBrk="1" fontAlgn="base" latinLnBrk="1" hangingPunct="1">
                  <a:lnSpc>
                    <a:spcPct val="100000"/>
                  </a:lnSpc>
                  <a:spcBef>
                    <a:spcPct val="40000"/>
                  </a:spcBef>
                  <a:spcAft>
                    <a:spcPct val="0"/>
                  </a:spcAft>
                  <a:buClr>
                    <a:prstClr val="black"/>
                  </a:buClr>
                  <a:buSzTx/>
                  <a:buFontTx/>
                  <a:buNone/>
                  <a:tabLst/>
                  <a:defRPr/>
                </a:pPr>
                <a:r>
                  <a:rPr kumimoji="0" lang="en-US" altLang="zh-CN" sz="1400" b="1" i="0" u="none" strike="noStrike" kern="0" cap="none" spc="0" normalizeH="0" baseline="0" noProof="0" dirty="0">
                    <a:ln>
                      <a:noFill/>
                    </a:ln>
                    <a:solidFill>
                      <a:prstClr val="black">
                        <a:lumMod val="75000"/>
                        <a:lumOff val="25000"/>
                      </a:prstClr>
                    </a:solidFill>
                    <a:effectLst/>
                    <a:uLnTx/>
                    <a:uFillTx/>
                    <a:ea typeface="-윤고딕330"/>
                    <a:cs typeface="-윤고딕330"/>
                  </a:rPr>
                  <a:t>IMS</a:t>
                </a:r>
              </a:p>
            </p:txBody>
          </p:sp>
          <p:sp>
            <p:nvSpPr>
              <p:cNvPr id="86" name="Text Box 21"/>
              <p:cNvSpPr txBox="1">
                <a:spLocks noChangeArrowheads="1"/>
              </p:cNvSpPr>
              <p:nvPr/>
            </p:nvSpPr>
            <p:spPr bwMode="auto">
              <a:xfrm>
                <a:off x="5481700" y="2316466"/>
                <a:ext cx="1830388" cy="463846"/>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Converged IMS </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err="1">
                    <a:ln>
                      <a:noFill/>
                    </a:ln>
                    <a:solidFill>
                      <a:prstClr val="black"/>
                    </a:solidFill>
                    <a:effectLst/>
                    <a:uLnTx/>
                    <a:uFillTx/>
                    <a:ea typeface="-윤고딕330"/>
                    <a:cs typeface="-윤고딕330"/>
                  </a:rPr>
                  <a:t>VoLTE</a:t>
                </a:r>
                <a:r>
                  <a:rPr kumimoji="0" lang="en-US" altLang="zh-CN" sz="1200" b="0" i="0" u="none" strike="noStrike" kern="0" cap="none" spc="0" normalizeH="0" baseline="0" noProof="0" dirty="0">
                    <a:ln>
                      <a:noFill/>
                    </a:ln>
                    <a:solidFill>
                      <a:prstClr val="black"/>
                    </a:solidFill>
                    <a:effectLst/>
                    <a:uLnTx/>
                    <a:uFillTx/>
                    <a:ea typeface="-윤고딕330"/>
                    <a:cs typeface="-윤고딕330"/>
                  </a:rPr>
                  <a:t>, SRVCC</a:t>
                </a:r>
              </a:p>
            </p:txBody>
          </p:sp>
          <p:sp>
            <p:nvSpPr>
              <p:cNvPr id="87" name="갈매기형 수장 112"/>
              <p:cNvSpPr/>
              <p:nvPr/>
            </p:nvSpPr>
            <p:spPr bwMode="auto">
              <a:xfrm>
                <a:off x="7288275" y="2198464"/>
                <a:ext cx="2027238" cy="630000"/>
              </a:xfrm>
              <a:prstGeom prst="chevron">
                <a:avLst>
                  <a:gd name="adj" fmla="val 39418"/>
                </a:avLst>
              </a:prstGeom>
              <a:solidFill>
                <a:sysClr val="window" lastClr="FFFFFF">
                  <a:lumMod val="95000"/>
                </a:sysClr>
              </a:solidFill>
              <a:ln w="6350" cap="flat" cmpd="sng" algn="ctr">
                <a:solidFill>
                  <a:sysClr val="window" lastClr="FFFFFF">
                    <a:lumMod val="65000"/>
                  </a:sysClr>
                </a:solidFill>
                <a:prstDash val="solid"/>
              </a:ln>
              <a:effectLst/>
            </p:spPr>
            <p:txBody>
              <a:bodyPr anchor="ctr"/>
              <a:lstStyle/>
              <a:p>
                <a:pPr marL="0" marR="0" lvl="0" indent="0" algn="ctr" defTabSz="912813"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88" name="Text Box 21"/>
              <p:cNvSpPr txBox="1">
                <a:spLocks noChangeArrowheads="1"/>
              </p:cNvSpPr>
              <p:nvPr/>
            </p:nvSpPr>
            <p:spPr bwMode="auto">
              <a:xfrm>
                <a:off x="7447025" y="2303653"/>
                <a:ext cx="1828800" cy="463846"/>
              </a:xfrm>
              <a:prstGeom prst="rect">
                <a:avLst/>
              </a:prstGeom>
              <a:noFill/>
              <a:ln w="9525">
                <a:noFill/>
                <a:miter lim="800000"/>
                <a:headEnd/>
                <a:tailEnd/>
              </a:ln>
            </p:spPr>
            <p:txBody>
              <a:bodyPr lIns="90000" tIns="46800" rIns="90000" bIns="46800" anchor="ctr">
                <a:spAutoFit/>
              </a:bodyPr>
              <a:lstStyle/>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Cloud IMS</a:t>
                </a:r>
              </a:p>
              <a:p>
                <a:pPr marL="0" marR="0" lvl="0" indent="0" algn="ctr" defTabSz="912813" eaLnBrk="1" fontAlgn="base" latinLnBrk="1" hangingPunct="1">
                  <a:lnSpc>
                    <a:spcPct val="100000"/>
                  </a:lnSpc>
                  <a:spcBef>
                    <a:spcPct val="0"/>
                  </a:spcBef>
                  <a:spcAft>
                    <a:spcPct val="0"/>
                  </a:spcAft>
                  <a:buClr>
                    <a:prstClr val="black"/>
                  </a:buClr>
                  <a:buSzTx/>
                  <a:buFontTx/>
                  <a:buNone/>
                  <a:tabLst/>
                  <a:defRPr/>
                </a:pPr>
                <a:r>
                  <a:rPr kumimoji="0" lang="en-US" altLang="zh-CN" sz="1200" b="0" i="0" u="none" strike="noStrike" kern="0" cap="none" spc="0" normalizeH="0" baseline="0" noProof="0" dirty="0">
                    <a:ln>
                      <a:noFill/>
                    </a:ln>
                    <a:solidFill>
                      <a:prstClr val="black"/>
                    </a:solidFill>
                    <a:effectLst/>
                    <a:uLnTx/>
                    <a:uFillTx/>
                    <a:ea typeface="-윤고딕330"/>
                    <a:cs typeface="-윤고딕330"/>
                  </a:rPr>
                  <a:t>Service Extension</a:t>
                </a:r>
              </a:p>
            </p:txBody>
          </p:sp>
          <p:sp>
            <p:nvSpPr>
              <p:cNvPr id="89" name="Text Box 21"/>
              <p:cNvSpPr txBox="1">
                <a:spLocks noChangeArrowheads="1"/>
              </p:cNvSpPr>
              <p:nvPr/>
            </p:nvSpPr>
            <p:spPr bwMode="auto">
              <a:xfrm>
                <a:off x="3008375" y="2380274"/>
                <a:ext cx="2124075" cy="279180"/>
              </a:xfrm>
              <a:prstGeom prst="rect">
                <a:avLst/>
              </a:prstGeom>
              <a:solidFill>
                <a:sysClr val="window" lastClr="FFFFFF">
                  <a:lumMod val="95000"/>
                </a:sysClr>
              </a:solidFill>
              <a:ln>
                <a:noFill/>
              </a:ln>
            </p:spPr>
            <p:txBody>
              <a:bodyPr lIns="90000" tIns="46800" rIns="90000" bIns="46800" anchor="ctr">
                <a:spAutoFit/>
              </a:bodyPr>
              <a:lstStyle>
                <a:lvl1pPr eaLnBrk="0" hangingPunct="0">
                  <a:spcBef>
                    <a:spcPct val="20000"/>
                  </a:spcBef>
                  <a:buFont typeface="Arial" pitchFamily="34" charset="0"/>
                  <a:buChar char="•"/>
                  <a:defRPr sz="31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buChar char="–"/>
                  <a:defRPr sz="27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buChar char="•"/>
                  <a:defRPr sz="23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buChar char="»"/>
                  <a:defRPr sz="1900">
                    <a:solidFill>
                      <a:schemeClr val="tx1"/>
                    </a:solidFill>
                    <a:latin typeface="맑은 고딕" pitchFamily="50" charset="-127"/>
                    <a:ea typeface="맑은 고딕" pitchFamily="50" charset="-127"/>
                  </a:defRPr>
                </a:lvl5pPr>
                <a:lvl6pPr marL="25146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6pPr>
                <a:lvl7pPr marL="29718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7pPr>
                <a:lvl8pPr marL="34290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8pPr>
                <a:lvl9pPr marL="3886200" indent="-228600" defTabSz="912813" eaLnBrk="0" fontAlgn="base" hangingPunct="0">
                  <a:spcBef>
                    <a:spcPct val="20000"/>
                  </a:spcBef>
                  <a:spcAft>
                    <a:spcPct val="0"/>
                  </a:spcAft>
                  <a:buFont typeface="Arial" pitchFamily="34" charset="0"/>
                  <a:buChar char="»"/>
                  <a:defRPr sz="1900">
                    <a:solidFill>
                      <a:schemeClr val="tx1"/>
                    </a:solidFill>
                    <a:latin typeface="맑은 고딕" pitchFamily="50" charset="-127"/>
                    <a:ea typeface="맑은 고딕" pitchFamily="50" charset="-127"/>
                  </a:defRPr>
                </a:lvl9pPr>
              </a:lstStyle>
              <a:p>
                <a:pPr marL="0" marR="0" lvl="0" indent="0" algn="ctr" defTabSz="912813" eaLnBrk="1" fontAlgn="base" latinLnBrk="1" hangingPunct="1">
                  <a:lnSpc>
                    <a:spcPct val="100000"/>
                  </a:lnSpc>
                  <a:spcBef>
                    <a:spcPct val="0"/>
                  </a:spcBef>
                  <a:spcAft>
                    <a:spcPct val="0"/>
                  </a:spcAft>
                  <a:buClr>
                    <a:prstClr val="black"/>
                  </a:buClr>
                  <a:buSzTx/>
                  <a:buFont typeface="Arial" pitchFamily="34" charset="0"/>
                  <a:buNone/>
                  <a:tabLst/>
                  <a:defRPr/>
                </a:pPr>
                <a:r>
                  <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rPr>
                  <a:t>Fixed service IMS, </a:t>
                </a:r>
                <a:r>
                  <a:rPr kumimoji="0" lang="en-US" altLang="zh-CN" sz="1200" b="0" i="0" u="none" strike="noStrike" kern="0" cap="none" spc="0" normalizeH="0" baseline="0" noProof="0" dirty="0">
                    <a:ln>
                      <a:noFill/>
                    </a:ln>
                    <a:solidFill>
                      <a:prstClr val="black"/>
                    </a:solidFill>
                    <a:effectLst/>
                    <a:uLnTx/>
                    <a:uFillTx/>
                    <a:latin typeface="Calibri" pitchFamily="34" charset="0"/>
                    <a:ea typeface="-윤고딕330"/>
                    <a:cs typeface="-윤고딕330"/>
                  </a:rPr>
                  <a:t>VoIP</a:t>
                </a:r>
                <a:endPar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윤고딕330" pitchFamily="18" charset="-127"/>
                </a:endParaRPr>
              </a:p>
            </p:txBody>
          </p:sp>
        </p:grpSp>
      </p:grpSp>
      <p:sp>
        <p:nvSpPr>
          <p:cNvPr id="101" name="텍스트 개체 틀 2"/>
          <p:cNvSpPr txBox="1">
            <a:spLocks/>
          </p:cNvSpPr>
          <p:nvPr/>
        </p:nvSpPr>
        <p:spPr bwMode="auto">
          <a:xfrm>
            <a:off x="260143" y="830799"/>
            <a:ext cx="11649808" cy="1181862"/>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scene3d>
              <a:camera prst="orthographicFront"/>
              <a:lightRig rig="threePt" dir="t"/>
            </a:scene3d>
            <a:sp3d>
              <a:bevelT w="0" h="0"/>
              <a:bevelB w="0" h="0"/>
              <a:extrusionClr>
                <a:schemeClr val="tx1"/>
              </a:extrusionClr>
              <a:contourClr>
                <a:schemeClr val="tx1"/>
              </a:contourClr>
            </a:sp3d>
          </a:bodyPr>
          <a:lstStyle>
            <a:lvl1pPr marL="0" indent="0" algn="l" defTabSz="913884" rtl="0" eaLnBrk="1" fontAlgn="base" latinLnBrk="0" hangingPunct="1">
              <a:spcBef>
                <a:spcPct val="20000"/>
              </a:spcBef>
              <a:spcAft>
                <a:spcPct val="0"/>
              </a:spcAft>
              <a:buFont typeface="Arial" pitchFamily="34" charset="0"/>
              <a:buNone/>
              <a:defRPr lang="en-US" altLang="ko-KR" sz="1800" b="1" kern="1200" spc="-60" baseline="0" dirty="0">
                <a:ln>
                  <a:noFill/>
                </a:ln>
                <a:solidFill>
                  <a:schemeClr val="accent1"/>
                </a:solidFill>
                <a:latin typeface="Calibri" panose="020F0502020204030204" pitchFamily="34" charset="0"/>
                <a:ea typeface="+mn-ea"/>
                <a:cs typeface="+mn-cs"/>
              </a:defRPr>
            </a:lvl1pPr>
            <a:lvl2pPr marL="741363" indent="-284163" algn="l" defTabSz="912813" rtl="0" eaLnBrk="0" fontAlgn="base" latinLnBrk="1" hangingPunct="0">
              <a:spcBef>
                <a:spcPct val="20000"/>
              </a:spcBef>
              <a:spcAft>
                <a:spcPct val="0"/>
              </a:spcAft>
              <a:buFont typeface="Arial" pitchFamily="34" charset="0"/>
              <a:buChar char="–"/>
              <a:defRPr sz="2700" kern="1200">
                <a:solidFill>
                  <a:schemeClr val="tx1"/>
                </a:solidFill>
                <a:latin typeface="+mn-lt"/>
                <a:ea typeface="+mn-ea"/>
                <a:cs typeface="+mn-cs"/>
              </a:defRPr>
            </a:lvl2pPr>
            <a:lvl3pPr marL="1141413" indent="-227013" algn="l" defTabSz="912813" rtl="0" eaLnBrk="0" fontAlgn="base" latinLnBrk="1" hangingPunct="0">
              <a:spcBef>
                <a:spcPct val="20000"/>
              </a:spcBef>
              <a:spcAft>
                <a:spcPct val="0"/>
              </a:spcAft>
              <a:buFont typeface="Arial" pitchFamily="34" charset="0"/>
              <a:buChar char="•"/>
              <a:defRPr sz="2300" kern="1200">
                <a:solidFill>
                  <a:schemeClr val="tx1"/>
                </a:solidFill>
                <a:latin typeface="+mn-lt"/>
                <a:ea typeface="+mn-ea"/>
                <a:cs typeface="+mn-cs"/>
              </a:defRPr>
            </a:lvl3pPr>
            <a:lvl4pPr marL="1598613" indent="-227013" algn="l" defTabSz="912813" rtl="0" eaLnBrk="0" fontAlgn="base" latinLnBrk="1" hangingPunct="0">
              <a:spcBef>
                <a:spcPct val="20000"/>
              </a:spcBef>
              <a:spcAft>
                <a:spcPct val="0"/>
              </a:spcAft>
              <a:buFont typeface="Arial" pitchFamily="34" charset="0"/>
              <a:buChar char="–"/>
              <a:defRPr sz="1900" kern="1200">
                <a:solidFill>
                  <a:schemeClr val="tx1"/>
                </a:solidFill>
                <a:latin typeface="+mn-lt"/>
                <a:ea typeface="+mn-ea"/>
                <a:cs typeface="+mn-cs"/>
              </a:defRPr>
            </a:lvl4pPr>
            <a:lvl5pPr marL="2055813" indent="-227013" algn="l" defTabSz="912813" rtl="0" eaLnBrk="0" fontAlgn="base" latinLnBrk="1" hangingPunct="0">
              <a:spcBef>
                <a:spcPct val="20000"/>
              </a:spcBef>
              <a:spcAft>
                <a:spcPct val="0"/>
              </a:spcAft>
              <a:buFont typeface="Arial" pitchFamily="34" charset="0"/>
              <a:buChar char="»"/>
              <a:defRPr sz="1900" kern="1200">
                <a:solidFill>
                  <a:schemeClr val="tx1"/>
                </a:solidFill>
                <a:latin typeface="+mn-lt"/>
                <a:ea typeface="+mn-ea"/>
                <a:cs typeface="+mn-cs"/>
              </a:defRPr>
            </a:lvl5pPr>
            <a:lvl6pPr marL="2513648"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0676"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7703"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4728"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lgn="just" rtl="1" fontAlgn="auto">
              <a:spcAft>
                <a:spcPts val="0"/>
              </a:spcAft>
              <a:defRPr/>
            </a:pPr>
            <a:r>
              <a:rPr lang="fa-IR" sz="2400" dirty="0">
                <a:solidFill>
                  <a:schemeClr val="tx1"/>
                </a:solidFill>
                <a:cs typeface="B Nazanin" panose="00000400000000000000" pitchFamily="2" charset="-78"/>
              </a:rPr>
              <a:t>بر اساس وضعیت فعلی </a:t>
            </a:r>
            <a:r>
              <a:rPr lang="en-US" sz="2400" dirty="0">
                <a:solidFill>
                  <a:schemeClr val="tx1"/>
                </a:solidFill>
                <a:cs typeface="B Nazanin" panose="00000400000000000000" pitchFamily="2" charset="-78"/>
              </a:rPr>
              <a:t>TCI، </a:t>
            </a:r>
            <a:r>
              <a:rPr lang="fa-IR" sz="2400" dirty="0">
                <a:solidFill>
                  <a:schemeClr val="tx1"/>
                </a:solidFill>
                <a:cs typeface="B Nazanin" panose="00000400000000000000" pitchFamily="2" charset="-78"/>
              </a:rPr>
              <a:t>نقشه راه کلی شبکه</a:t>
            </a:r>
            <a:r>
              <a:rPr lang="en-US" sz="2400" dirty="0">
                <a:solidFill>
                  <a:schemeClr val="tx1"/>
                </a:solidFill>
                <a:cs typeface="B Nazanin" panose="00000400000000000000" pitchFamily="2" charset="-78"/>
              </a:rPr>
              <a:t>TCI </a:t>
            </a:r>
            <a:r>
              <a:rPr lang="fa-IR" sz="2400" dirty="0">
                <a:solidFill>
                  <a:schemeClr val="tx1"/>
                </a:solidFill>
                <a:cs typeface="B Nazanin" panose="00000400000000000000" pitchFamily="2" charset="-78"/>
              </a:rPr>
              <a:t> به صورت زیر پیاده‌سازی می شود. یکی از عناصر مهم، نقش </a:t>
            </a:r>
            <a:r>
              <a:rPr lang="fa-IR" sz="2400" dirty="0" err="1">
                <a:solidFill>
                  <a:schemeClr val="tx1"/>
                </a:solidFill>
                <a:cs typeface="B Nazanin" panose="00000400000000000000" pitchFamily="2" charset="-78"/>
              </a:rPr>
              <a:t>هم‌افزایی</a:t>
            </a:r>
            <a:r>
              <a:rPr lang="fa-IR" sz="2400" dirty="0">
                <a:solidFill>
                  <a:schemeClr val="tx1"/>
                </a:solidFill>
                <a:cs typeface="B Nazanin" panose="00000400000000000000" pitchFamily="2" charset="-78"/>
              </a:rPr>
              <a:t> با</a:t>
            </a:r>
            <a:r>
              <a:rPr lang="en-US" sz="2400" dirty="0">
                <a:solidFill>
                  <a:schemeClr val="tx1"/>
                </a:solidFill>
                <a:cs typeface="B Nazanin" panose="00000400000000000000" pitchFamily="2" charset="-78"/>
              </a:rPr>
              <a:t>MCI </a:t>
            </a:r>
            <a:r>
              <a:rPr lang="fa-IR" sz="2400" dirty="0">
                <a:solidFill>
                  <a:schemeClr val="tx1"/>
                </a:solidFill>
                <a:cs typeface="B Nazanin" panose="00000400000000000000" pitchFamily="2" charset="-78"/>
              </a:rPr>
              <a:t> است.</a:t>
            </a:r>
          </a:p>
          <a:p>
            <a:pPr fontAlgn="auto">
              <a:spcAft>
                <a:spcPts val="0"/>
              </a:spcAft>
              <a:defRPr/>
            </a:pPr>
            <a:endParaRPr sz="2400" dirty="0">
              <a:solidFill>
                <a:srgbClr val="4F81BD"/>
              </a:solidFill>
              <a:ea typeface="맑은 고딕" panose="020B0503020000020004" pitchFamily="34" charset="-127"/>
              <a:cs typeface="B Nazanin" panose="00000400000000000000" pitchFamily="2" charset="-78"/>
            </a:endParaRPr>
          </a:p>
        </p:txBody>
      </p:sp>
      <p:sp>
        <p:nvSpPr>
          <p:cNvPr id="99" name="Rectangle 98">
            <a:extLst>
              <a:ext uri="{FF2B5EF4-FFF2-40B4-BE49-F238E27FC236}">
                <a16:creationId xmlns:a16="http://schemas.microsoft.com/office/drawing/2014/main" id="{9ED9F843-5E4A-47BA-AE68-6767A25A10A1}"/>
              </a:ext>
            </a:extLst>
          </p:cNvPr>
          <p:cNvSpPr/>
          <p:nvPr/>
        </p:nvSpPr>
        <p:spPr>
          <a:xfrm>
            <a:off x="5351813" y="151450"/>
            <a:ext cx="6840187"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fa-IR" sz="3200" dirty="0">
                <a:solidFill>
                  <a:prstClr val="white"/>
                </a:solidFill>
                <a:latin typeface="Calibri" panose="020F0502020204030204"/>
                <a:cs typeface="B Nazanin" panose="00000400000000000000" pitchFamily="2" charset="-78"/>
              </a:rPr>
              <a:t>نقشه‌ راه شبکه </a:t>
            </a:r>
            <a:r>
              <a:rPr lang="en-US" sz="3200" dirty="0">
                <a:solidFill>
                  <a:prstClr val="white"/>
                </a:solidFill>
                <a:latin typeface="Calibri" panose="020F0502020204030204"/>
                <a:cs typeface="B Nazanin" panose="00000400000000000000" pitchFamily="2" charset="-78"/>
              </a:rPr>
              <a:t>TCI</a:t>
            </a:r>
            <a:r>
              <a:rPr lang="fa-IR" sz="3200" dirty="0">
                <a:solidFill>
                  <a:prstClr val="white"/>
                </a:solidFill>
                <a:latin typeface="Calibri" panose="020F0502020204030204"/>
                <a:cs typeface="B Nazanin" panose="00000400000000000000" pitchFamily="2" charset="-78"/>
              </a:rPr>
              <a:t> </a:t>
            </a:r>
            <a:endParaRPr kumimoji="0" lang="en-US" sz="3200" b="0" i="0" u="none" strike="noStrike" kern="1200" cap="none" spc="-300" normalizeH="0" baseline="0" noProof="0" dirty="0">
              <a:ln>
                <a:noFill/>
              </a:ln>
              <a:solidFill>
                <a:prstClr val="white"/>
              </a:solidFill>
              <a:effectLst/>
              <a:uLnTx/>
              <a:uFillTx/>
              <a:latin typeface="Arial" panose="020B0604020202020204" pitchFamily="34" charset="0"/>
              <a:ea typeface="+mn-ea"/>
              <a:cs typeface="B Nazanin" panose="00000400000000000000" pitchFamily="2" charset="-78"/>
            </a:endParaRPr>
          </a:p>
        </p:txBody>
      </p:sp>
    </p:spTree>
    <p:extLst>
      <p:ext uri="{BB962C8B-B14F-4D97-AF65-F5344CB8AC3E}">
        <p14:creationId xmlns:p14="http://schemas.microsoft.com/office/powerpoint/2010/main" val="2251099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a:extLst>
              <a:ext uri="{FF2B5EF4-FFF2-40B4-BE49-F238E27FC236}">
                <a16:creationId xmlns:a16="http://schemas.microsoft.com/office/drawing/2014/main" id="{7EE7A9D6-A829-4B0A-903F-DA7CBA06E334}"/>
              </a:ext>
            </a:extLst>
          </p:cNvPr>
          <p:cNvSpPr>
            <a:spLocks noChangeAspect="1" noEditPoints="1" noChangeArrowheads="1"/>
          </p:cNvSpPr>
          <p:nvPr/>
        </p:nvSpPr>
        <p:spPr bwMode="auto">
          <a:xfrm>
            <a:off x="1218469" y="1219568"/>
            <a:ext cx="2149475" cy="9429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 name="Group 3">
            <a:extLst>
              <a:ext uri="{FF2B5EF4-FFF2-40B4-BE49-F238E27FC236}">
                <a16:creationId xmlns:a16="http://schemas.microsoft.com/office/drawing/2014/main" id="{DE16BD10-90CE-4D7D-9A70-256EBF0A750A}"/>
              </a:ext>
            </a:extLst>
          </p:cNvPr>
          <p:cNvGrpSpPr>
            <a:grpSpLocks/>
          </p:cNvGrpSpPr>
          <p:nvPr/>
        </p:nvGrpSpPr>
        <p:grpSpPr bwMode="auto">
          <a:xfrm>
            <a:off x="897793" y="3253155"/>
            <a:ext cx="603250" cy="334963"/>
            <a:chOff x="956" y="3479"/>
            <a:chExt cx="767" cy="427"/>
          </a:xfrm>
        </p:grpSpPr>
        <p:sp>
          <p:nvSpPr>
            <p:cNvPr id="4" name="Freeform 4">
              <a:extLst>
                <a:ext uri="{FF2B5EF4-FFF2-40B4-BE49-F238E27FC236}">
                  <a16:creationId xmlns:a16="http://schemas.microsoft.com/office/drawing/2014/main" id="{17026509-F32F-4472-8E69-3D2900821E8B}"/>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5" name="Group 5">
              <a:extLst>
                <a:ext uri="{FF2B5EF4-FFF2-40B4-BE49-F238E27FC236}">
                  <a16:creationId xmlns:a16="http://schemas.microsoft.com/office/drawing/2014/main" id="{41C5FF4A-4B23-4386-B621-2CAAA1EA9B9F}"/>
                </a:ext>
              </a:extLst>
            </p:cNvPr>
            <p:cNvGrpSpPr>
              <a:grpSpLocks/>
            </p:cNvGrpSpPr>
            <p:nvPr/>
          </p:nvGrpSpPr>
          <p:grpSpPr bwMode="auto">
            <a:xfrm>
              <a:off x="1055" y="3479"/>
              <a:ext cx="668" cy="427"/>
              <a:chOff x="1055" y="3479"/>
              <a:chExt cx="668" cy="427"/>
            </a:xfrm>
          </p:grpSpPr>
          <p:sp>
            <p:nvSpPr>
              <p:cNvPr id="6" name="Freeform 6">
                <a:extLst>
                  <a:ext uri="{FF2B5EF4-FFF2-40B4-BE49-F238E27FC236}">
                    <a16:creationId xmlns:a16="http://schemas.microsoft.com/office/drawing/2014/main" id="{4DBD3BE9-B534-4DCC-9500-063D14790D0C}"/>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 name="Freeform 7">
                <a:extLst>
                  <a:ext uri="{FF2B5EF4-FFF2-40B4-BE49-F238E27FC236}">
                    <a16:creationId xmlns:a16="http://schemas.microsoft.com/office/drawing/2014/main" id="{F3A35B70-3F94-49DF-B778-7DD519D540B9}"/>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 name="Freeform 8">
                <a:extLst>
                  <a:ext uri="{FF2B5EF4-FFF2-40B4-BE49-F238E27FC236}">
                    <a16:creationId xmlns:a16="http://schemas.microsoft.com/office/drawing/2014/main" id="{DF74542F-4871-4C58-9DE0-25AA2DB2EE6E}"/>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 name="Freeform 9">
                <a:extLst>
                  <a:ext uri="{FF2B5EF4-FFF2-40B4-BE49-F238E27FC236}">
                    <a16:creationId xmlns:a16="http://schemas.microsoft.com/office/drawing/2014/main" id="{68FC75DD-5E90-4B72-8FFB-EEDD5D01B70A}"/>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 name="Freeform 10">
                <a:extLst>
                  <a:ext uri="{FF2B5EF4-FFF2-40B4-BE49-F238E27FC236}">
                    <a16:creationId xmlns:a16="http://schemas.microsoft.com/office/drawing/2014/main" id="{85DC7850-8AFF-4BC8-94BF-F27467AFD956}"/>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 name="Freeform 11">
                <a:extLst>
                  <a:ext uri="{FF2B5EF4-FFF2-40B4-BE49-F238E27FC236}">
                    <a16:creationId xmlns:a16="http://schemas.microsoft.com/office/drawing/2014/main" id="{D75C8487-DAE9-406F-9AD7-8CA8F23BEBD7}"/>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 name="Freeform 12">
                <a:extLst>
                  <a:ext uri="{FF2B5EF4-FFF2-40B4-BE49-F238E27FC236}">
                    <a16:creationId xmlns:a16="http://schemas.microsoft.com/office/drawing/2014/main" id="{6018850A-1557-48E0-8C14-104F93E9ADF3}"/>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 name="Freeform 13">
                <a:extLst>
                  <a:ext uri="{FF2B5EF4-FFF2-40B4-BE49-F238E27FC236}">
                    <a16:creationId xmlns:a16="http://schemas.microsoft.com/office/drawing/2014/main" id="{B357AFA5-B290-4B04-86F6-466230C3FEDD}"/>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 name="Freeform 14">
                <a:extLst>
                  <a:ext uri="{FF2B5EF4-FFF2-40B4-BE49-F238E27FC236}">
                    <a16:creationId xmlns:a16="http://schemas.microsoft.com/office/drawing/2014/main" id="{08CBCB08-15FD-4823-911C-D3D55FD1BF10}"/>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 name="Freeform 15">
                <a:extLst>
                  <a:ext uri="{FF2B5EF4-FFF2-40B4-BE49-F238E27FC236}">
                    <a16:creationId xmlns:a16="http://schemas.microsoft.com/office/drawing/2014/main" id="{CEF2C9F9-1DE2-4C5F-B05A-3BD6862CCC19}"/>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 name="Freeform 16">
                <a:extLst>
                  <a:ext uri="{FF2B5EF4-FFF2-40B4-BE49-F238E27FC236}">
                    <a16:creationId xmlns:a16="http://schemas.microsoft.com/office/drawing/2014/main" id="{E3B473D2-23D8-436C-9B70-172C53363937}"/>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 name="Freeform 17">
                <a:extLst>
                  <a:ext uri="{FF2B5EF4-FFF2-40B4-BE49-F238E27FC236}">
                    <a16:creationId xmlns:a16="http://schemas.microsoft.com/office/drawing/2014/main" id="{EF3606E2-4288-47DB-B938-49F4CFAE4CDF}"/>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 name="Freeform 18">
                <a:extLst>
                  <a:ext uri="{FF2B5EF4-FFF2-40B4-BE49-F238E27FC236}">
                    <a16:creationId xmlns:a16="http://schemas.microsoft.com/office/drawing/2014/main" id="{4BD936E1-CC2D-4A88-98D8-4A718CC934AA}"/>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 name="Freeform 19">
                <a:extLst>
                  <a:ext uri="{FF2B5EF4-FFF2-40B4-BE49-F238E27FC236}">
                    <a16:creationId xmlns:a16="http://schemas.microsoft.com/office/drawing/2014/main" id="{272D1E94-35EC-4EAB-BEBD-AB06F982ED08}"/>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 name="Freeform 20">
                <a:extLst>
                  <a:ext uri="{FF2B5EF4-FFF2-40B4-BE49-F238E27FC236}">
                    <a16:creationId xmlns:a16="http://schemas.microsoft.com/office/drawing/2014/main" id="{4ECC8194-0942-428A-8B65-E0ED697CFCC7}"/>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 name="Freeform 21">
                <a:extLst>
                  <a:ext uri="{FF2B5EF4-FFF2-40B4-BE49-F238E27FC236}">
                    <a16:creationId xmlns:a16="http://schemas.microsoft.com/office/drawing/2014/main" id="{D7272FCE-964B-467A-86E9-4DC2A271F445}"/>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 name="Freeform 22">
                <a:extLst>
                  <a:ext uri="{FF2B5EF4-FFF2-40B4-BE49-F238E27FC236}">
                    <a16:creationId xmlns:a16="http://schemas.microsoft.com/office/drawing/2014/main" id="{5DFEEC1B-FBE1-42DB-AA8C-C70D5ED2446E}"/>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 name="Freeform 23">
                <a:extLst>
                  <a:ext uri="{FF2B5EF4-FFF2-40B4-BE49-F238E27FC236}">
                    <a16:creationId xmlns:a16="http://schemas.microsoft.com/office/drawing/2014/main" id="{4DC1B698-A9D4-4BE2-9722-2E36CC15B4D2}"/>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 name="Freeform 24">
                <a:extLst>
                  <a:ext uri="{FF2B5EF4-FFF2-40B4-BE49-F238E27FC236}">
                    <a16:creationId xmlns:a16="http://schemas.microsoft.com/office/drawing/2014/main" id="{59D1EADC-C91B-4128-93E8-EFBE99166D4F}"/>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 name="Freeform 25">
                <a:extLst>
                  <a:ext uri="{FF2B5EF4-FFF2-40B4-BE49-F238E27FC236}">
                    <a16:creationId xmlns:a16="http://schemas.microsoft.com/office/drawing/2014/main" id="{A85E28EC-87C1-40CD-B68B-683A9B5F6113}"/>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6" name="Freeform 26">
                <a:extLst>
                  <a:ext uri="{FF2B5EF4-FFF2-40B4-BE49-F238E27FC236}">
                    <a16:creationId xmlns:a16="http://schemas.microsoft.com/office/drawing/2014/main" id="{A4FB18F2-48B5-466D-84CB-B285539F4E33}"/>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7" name="Freeform 27">
                <a:extLst>
                  <a:ext uri="{FF2B5EF4-FFF2-40B4-BE49-F238E27FC236}">
                    <a16:creationId xmlns:a16="http://schemas.microsoft.com/office/drawing/2014/main" id="{7104C683-1748-4995-A785-EF9EA8CAA9F7}"/>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8" name="Freeform 28">
                <a:extLst>
                  <a:ext uri="{FF2B5EF4-FFF2-40B4-BE49-F238E27FC236}">
                    <a16:creationId xmlns:a16="http://schemas.microsoft.com/office/drawing/2014/main" id="{0D717510-E3D5-454D-8EC6-9E244FC65AB7}"/>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 name="Freeform 29">
                <a:extLst>
                  <a:ext uri="{FF2B5EF4-FFF2-40B4-BE49-F238E27FC236}">
                    <a16:creationId xmlns:a16="http://schemas.microsoft.com/office/drawing/2014/main" id="{546A451D-7AAB-4E34-86B6-5CBCFE80AA5B}"/>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 name="Freeform 30">
                <a:extLst>
                  <a:ext uri="{FF2B5EF4-FFF2-40B4-BE49-F238E27FC236}">
                    <a16:creationId xmlns:a16="http://schemas.microsoft.com/office/drawing/2014/main" id="{65EDE856-2D36-4D20-9F61-328CE5DDD972}"/>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 name="Freeform 31">
                <a:extLst>
                  <a:ext uri="{FF2B5EF4-FFF2-40B4-BE49-F238E27FC236}">
                    <a16:creationId xmlns:a16="http://schemas.microsoft.com/office/drawing/2014/main" id="{EA6C1CC7-1D22-4610-ADA6-1AFFBAEB9945}"/>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 name="Line 32">
                <a:extLst>
                  <a:ext uri="{FF2B5EF4-FFF2-40B4-BE49-F238E27FC236}">
                    <a16:creationId xmlns:a16="http://schemas.microsoft.com/office/drawing/2014/main" id="{9F36CD83-10DD-45CE-A593-3BE78AB8F2E6}"/>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 name="Line 33">
                <a:extLst>
                  <a:ext uri="{FF2B5EF4-FFF2-40B4-BE49-F238E27FC236}">
                    <a16:creationId xmlns:a16="http://schemas.microsoft.com/office/drawing/2014/main" id="{B4F7E20B-9494-41F6-963C-2837999B229B}"/>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 name="Freeform 34">
                <a:extLst>
                  <a:ext uri="{FF2B5EF4-FFF2-40B4-BE49-F238E27FC236}">
                    <a16:creationId xmlns:a16="http://schemas.microsoft.com/office/drawing/2014/main" id="{57EF3911-5828-45A4-A7D3-228905BF6EA8}"/>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 name="Freeform 35">
                <a:extLst>
                  <a:ext uri="{FF2B5EF4-FFF2-40B4-BE49-F238E27FC236}">
                    <a16:creationId xmlns:a16="http://schemas.microsoft.com/office/drawing/2014/main" id="{30A82596-1F47-4B02-BD11-EDAF44B42572}"/>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 name="Freeform 36">
                <a:extLst>
                  <a:ext uri="{FF2B5EF4-FFF2-40B4-BE49-F238E27FC236}">
                    <a16:creationId xmlns:a16="http://schemas.microsoft.com/office/drawing/2014/main" id="{55D0EFC2-C8C4-4C2B-AB86-B01E99E0AC3E}"/>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 name="Freeform 37">
                <a:extLst>
                  <a:ext uri="{FF2B5EF4-FFF2-40B4-BE49-F238E27FC236}">
                    <a16:creationId xmlns:a16="http://schemas.microsoft.com/office/drawing/2014/main" id="{A288176A-E907-48DA-9CB6-B000C8C5AA58}"/>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 name="Freeform 38">
                <a:extLst>
                  <a:ext uri="{FF2B5EF4-FFF2-40B4-BE49-F238E27FC236}">
                    <a16:creationId xmlns:a16="http://schemas.microsoft.com/office/drawing/2014/main" id="{91C9F355-4877-4187-BA73-956BBB6BBD40}"/>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 name="Freeform 39">
                <a:extLst>
                  <a:ext uri="{FF2B5EF4-FFF2-40B4-BE49-F238E27FC236}">
                    <a16:creationId xmlns:a16="http://schemas.microsoft.com/office/drawing/2014/main" id="{A825BC9A-29FD-4BC6-8F01-B6A6D08CDA5F}"/>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 name="Freeform 40">
                <a:extLst>
                  <a:ext uri="{FF2B5EF4-FFF2-40B4-BE49-F238E27FC236}">
                    <a16:creationId xmlns:a16="http://schemas.microsoft.com/office/drawing/2014/main" id="{460643FE-E52C-4344-A6A3-63A880C05C64}"/>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 name="Freeform 41">
                <a:extLst>
                  <a:ext uri="{FF2B5EF4-FFF2-40B4-BE49-F238E27FC236}">
                    <a16:creationId xmlns:a16="http://schemas.microsoft.com/office/drawing/2014/main" id="{D6A0CC31-3B03-4FAD-B9D5-B8EB0D66A688}"/>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 name="Freeform 42">
                <a:extLst>
                  <a:ext uri="{FF2B5EF4-FFF2-40B4-BE49-F238E27FC236}">
                    <a16:creationId xmlns:a16="http://schemas.microsoft.com/office/drawing/2014/main" id="{A3F3DFA2-4075-4723-824E-6DDC19F02C92}"/>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 name="Freeform 43">
                <a:extLst>
                  <a:ext uri="{FF2B5EF4-FFF2-40B4-BE49-F238E27FC236}">
                    <a16:creationId xmlns:a16="http://schemas.microsoft.com/office/drawing/2014/main" id="{2454D432-2CB9-4207-B6A8-95C78D1D189A}"/>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 name="Freeform 44">
                <a:extLst>
                  <a:ext uri="{FF2B5EF4-FFF2-40B4-BE49-F238E27FC236}">
                    <a16:creationId xmlns:a16="http://schemas.microsoft.com/office/drawing/2014/main" id="{A82247A5-9389-46C1-A92D-577C859C537F}"/>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 name="Freeform 45">
                <a:extLst>
                  <a:ext uri="{FF2B5EF4-FFF2-40B4-BE49-F238E27FC236}">
                    <a16:creationId xmlns:a16="http://schemas.microsoft.com/office/drawing/2014/main" id="{DC5DE7A8-BE75-441B-8389-8ECDBDBD798B}"/>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 name="Freeform 46">
                <a:extLst>
                  <a:ext uri="{FF2B5EF4-FFF2-40B4-BE49-F238E27FC236}">
                    <a16:creationId xmlns:a16="http://schemas.microsoft.com/office/drawing/2014/main" id="{578F555B-D38A-4AE0-B9ED-61D75DCD567E}"/>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 name="Freeform 47">
                <a:extLst>
                  <a:ext uri="{FF2B5EF4-FFF2-40B4-BE49-F238E27FC236}">
                    <a16:creationId xmlns:a16="http://schemas.microsoft.com/office/drawing/2014/main" id="{E59A8283-9949-4D35-8957-808DBD13B30E}"/>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 name="Line 48">
                <a:extLst>
                  <a:ext uri="{FF2B5EF4-FFF2-40B4-BE49-F238E27FC236}">
                    <a16:creationId xmlns:a16="http://schemas.microsoft.com/office/drawing/2014/main" id="{5783F118-4FEE-439B-B562-4CAF68B8A24F}"/>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 name="Freeform 49">
                <a:extLst>
                  <a:ext uri="{FF2B5EF4-FFF2-40B4-BE49-F238E27FC236}">
                    <a16:creationId xmlns:a16="http://schemas.microsoft.com/office/drawing/2014/main" id="{E490F17C-A5FF-4FBB-AB7E-ECEE71E51086}"/>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 name="Line 50">
                <a:extLst>
                  <a:ext uri="{FF2B5EF4-FFF2-40B4-BE49-F238E27FC236}">
                    <a16:creationId xmlns:a16="http://schemas.microsoft.com/office/drawing/2014/main" id="{F4F00BD2-492A-40E3-8773-7984EB0B1EAE}"/>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 name="Freeform 51">
                <a:extLst>
                  <a:ext uri="{FF2B5EF4-FFF2-40B4-BE49-F238E27FC236}">
                    <a16:creationId xmlns:a16="http://schemas.microsoft.com/office/drawing/2014/main" id="{E9B6AFDB-F5A2-4CCD-BC35-09CDC5E1053B}"/>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 name="Line 52">
                <a:extLst>
                  <a:ext uri="{FF2B5EF4-FFF2-40B4-BE49-F238E27FC236}">
                    <a16:creationId xmlns:a16="http://schemas.microsoft.com/office/drawing/2014/main" id="{92EE6BBF-27CD-4A7A-88EC-5D5ADE456F2E}"/>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 name="Line 53">
                <a:extLst>
                  <a:ext uri="{FF2B5EF4-FFF2-40B4-BE49-F238E27FC236}">
                    <a16:creationId xmlns:a16="http://schemas.microsoft.com/office/drawing/2014/main" id="{BAD53FFA-AF90-417A-936C-D31981C8EA3E}"/>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 name="Line 54">
                <a:extLst>
                  <a:ext uri="{FF2B5EF4-FFF2-40B4-BE49-F238E27FC236}">
                    <a16:creationId xmlns:a16="http://schemas.microsoft.com/office/drawing/2014/main" id="{3F144767-18D6-4916-A50A-A1001B2135F0}"/>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 name="Line 55">
                <a:extLst>
                  <a:ext uri="{FF2B5EF4-FFF2-40B4-BE49-F238E27FC236}">
                    <a16:creationId xmlns:a16="http://schemas.microsoft.com/office/drawing/2014/main" id="{76199E3A-5890-4EAE-A09A-38251867CC30}"/>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 name="Line 56">
                <a:extLst>
                  <a:ext uri="{FF2B5EF4-FFF2-40B4-BE49-F238E27FC236}">
                    <a16:creationId xmlns:a16="http://schemas.microsoft.com/office/drawing/2014/main" id="{238033D4-2588-49C8-BAF1-7E24F57C4DAD}"/>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 name="Freeform 57">
                <a:extLst>
                  <a:ext uri="{FF2B5EF4-FFF2-40B4-BE49-F238E27FC236}">
                    <a16:creationId xmlns:a16="http://schemas.microsoft.com/office/drawing/2014/main" id="{DDF29ADA-10C6-4A50-A68B-1487B4502473}"/>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8" name="Freeform 58">
                <a:extLst>
                  <a:ext uri="{FF2B5EF4-FFF2-40B4-BE49-F238E27FC236}">
                    <a16:creationId xmlns:a16="http://schemas.microsoft.com/office/drawing/2014/main" id="{1054DFCC-B74C-4B08-ACAF-41EF2311AE47}"/>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9" name="Freeform 59">
                <a:extLst>
                  <a:ext uri="{FF2B5EF4-FFF2-40B4-BE49-F238E27FC236}">
                    <a16:creationId xmlns:a16="http://schemas.microsoft.com/office/drawing/2014/main" id="{466E67A1-FAA0-466D-BAB4-9C7FF17C70BE}"/>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 name="Line 60">
                <a:extLst>
                  <a:ext uri="{FF2B5EF4-FFF2-40B4-BE49-F238E27FC236}">
                    <a16:creationId xmlns:a16="http://schemas.microsoft.com/office/drawing/2014/main" id="{341B2F67-9B4F-42D1-849D-7D0D5BD40ADF}"/>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1" name="Freeform 61">
                <a:extLst>
                  <a:ext uri="{FF2B5EF4-FFF2-40B4-BE49-F238E27FC236}">
                    <a16:creationId xmlns:a16="http://schemas.microsoft.com/office/drawing/2014/main" id="{9A761A2C-B7F3-423C-B16F-5939D43C7992}"/>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2" name="Freeform 62">
                <a:extLst>
                  <a:ext uri="{FF2B5EF4-FFF2-40B4-BE49-F238E27FC236}">
                    <a16:creationId xmlns:a16="http://schemas.microsoft.com/office/drawing/2014/main" id="{8B260E49-F3E9-488A-9980-25A63F111B12}"/>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3" name="Freeform 63">
                <a:extLst>
                  <a:ext uri="{FF2B5EF4-FFF2-40B4-BE49-F238E27FC236}">
                    <a16:creationId xmlns:a16="http://schemas.microsoft.com/office/drawing/2014/main" id="{49476620-E190-4F69-91B8-11CA106D65DC}"/>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 name="Freeform 64">
                <a:extLst>
                  <a:ext uri="{FF2B5EF4-FFF2-40B4-BE49-F238E27FC236}">
                    <a16:creationId xmlns:a16="http://schemas.microsoft.com/office/drawing/2014/main" id="{DB7DF8D2-4F44-4554-9999-F97E97934993}"/>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 name="Line 65">
                <a:extLst>
                  <a:ext uri="{FF2B5EF4-FFF2-40B4-BE49-F238E27FC236}">
                    <a16:creationId xmlns:a16="http://schemas.microsoft.com/office/drawing/2014/main" id="{6B56CDC4-BCF1-4A8E-9749-0A11CDAB8FE2}"/>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 name="Freeform 66">
                <a:extLst>
                  <a:ext uri="{FF2B5EF4-FFF2-40B4-BE49-F238E27FC236}">
                    <a16:creationId xmlns:a16="http://schemas.microsoft.com/office/drawing/2014/main" id="{FF225BE4-6CF9-4D02-BDE9-7C69FA772A5F}"/>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7" name="Freeform 67">
                <a:extLst>
                  <a:ext uri="{FF2B5EF4-FFF2-40B4-BE49-F238E27FC236}">
                    <a16:creationId xmlns:a16="http://schemas.microsoft.com/office/drawing/2014/main" id="{33BBF0F2-A72A-489B-886E-DF59C44AC00A}"/>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8" name="Freeform 68">
                <a:extLst>
                  <a:ext uri="{FF2B5EF4-FFF2-40B4-BE49-F238E27FC236}">
                    <a16:creationId xmlns:a16="http://schemas.microsoft.com/office/drawing/2014/main" id="{42CD48B0-B9AF-4C08-A18A-22DF31F275F8}"/>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 name="Freeform 69">
                <a:extLst>
                  <a:ext uri="{FF2B5EF4-FFF2-40B4-BE49-F238E27FC236}">
                    <a16:creationId xmlns:a16="http://schemas.microsoft.com/office/drawing/2014/main" id="{562898B8-5B82-4C43-8B3E-58C3496D89BD}"/>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 name="Line 70">
                <a:extLst>
                  <a:ext uri="{FF2B5EF4-FFF2-40B4-BE49-F238E27FC236}">
                    <a16:creationId xmlns:a16="http://schemas.microsoft.com/office/drawing/2014/main" id="{786E2DD5-FBF0-4CB6-96BE-2F3CD8A46C72}"/>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 name="Freeform 71">
                <a:extLst>
                  <a:ext uri="{FF2B5EF4-FFF2-40B4-BE49-F238E27FC236}">
                    <a16:creationId xmlns:a16="http://schemas.microsoft.com/office/drawing/2014/main" id="{28FDD26C-885F-4CBD-B11F-C56D97C37E0F}"/>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 name="Freeform 72">
                <a:extLst>
                  <a:ext uri="{FF2B5EF4-FFF2-40B4-BE49-F238E27FC236}">
                    <a16:creationId xmlns:a16="http://schemas.microsoft.com/office/drawing/2014/main" id="{F024F062-A0FD-4152-B456-306E3631B074}"/>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 name="Freeform 73">
                <a:extLst>
                  <a:ext uri="{FF2B5EF4-FFF2-40B4-BE49-F238E27FC236}">
                    <a16:creationId xmlns:a16="http://schemas.microsoft.com/office/drawing/2014/main" id="{0CC5FD3A-7476-49AE-A126-8C63B3362962}"/>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 name="Freeform 74">
                <a:extLst>
                  <a:ext uri="{FF2B5EF4-FFF2-40B4-BE49-F238E27FC236}">
                    <a16:creationId xmlns:a16="http://schemas.microsoft.com/office/drawing/2014/main" id="{32C29C7A-1472-46B9-8BA6-694DF8BB8A6A}"/>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 name="Line 75">
                <a:extLst>
                  <a:ext uri="{FF2B5EF4-FFF2-40B4-BE49-F238E27FC236}">
                    <a16:creationId xmlns:a16="http://schemas.microsoft.com/office/drawing/2014/main" id="{BF79E8BF-116C-4C70-9B7E-832584DF50A8}"/>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 name="Freeform 76">
                <a:extLst>
                  <a:ext uri="{FF2B5EF4-FFF2-40B4-BE49-F238E27FC236}">
                    <a16:creationId xmlns:a16="http://schemas.microsoft.com/office/drawing/2014/main" id="{D6977467-08DC-4CF4-AFFE-D576FA571541}"/>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 name="Freeform 77">
                <a:extLst>
                  <a:ext uri="{FF2B5EF4-FFF2-40B4-BE49-F238E27FC236}">
                    <a16:creationId xmlns:a16="http://schemas.microsoft.com/office/drawing/2014/main" id="{FDCC2A97-8ECA-48A8-9E13-5351206D5FF6}"/>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 name="Freeform 78">
                <a:extLst>
                  <a:ext uri="{FF2B5EF4-FFF2-40B4-BE49-F238E27FC236}">
                    <a16:creationId xmlns:a16="http://schemas.microsoft.com/office/drawing/2014/main" id="{18B35860-8003-4495-8B52-020DA04EDB32}"/>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 name="Freeform 79">
                <a:extLst>
                  <a:ext uri="{FF2B5EF4-FFF2-40B4-BE49-F238E27FC236}">
                    <a16:creationId xmlns:a16="http://schemas.microsoft.com/office/drawing/2014/main" id="{F1B1314C-BC2B-48A4-9D43-05827646CD1A}"/>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 name="Freeform 80">
                <a:extLst>
                  <a:ext uri="{FF2B5EF4-FFF2-40B4-BE49-F238E27FC236}">
                    <a16:creationId xmlns:a16="http://schemas.microsoft.com/office/drawing/2014/main" id="{579A1776-F29A-4992-8197-7D69B7917CBC}"/>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 name="Freeform 81">
                <a:extLst>
                  <a:ext uri="{FF2B5EF4-FFF2-40B4-BE49-F238E27FC236}">
                    <a16:creationId xmlns:a16="http://schemas.microsoft.com/office/drawing/2014/main" id="{CFC9824A-9D50-4917-937E-8BC0556AA4DA}"/>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 name="Freeform 82">
                <a:extLst>
                  <a:ext uri="{FF2B5EF4-FFF2-40B4-BE49-F238E27FC236}">
                    <a16:creationId xmlns:a16="http://schemas.microsoft.com/office/drawing/2014/main" id="{67686A40-51F1-48AE-8516-15F85BF38D55}"/>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 name="Freeform 83">
                <a:extLst>
                  <a:ext uri="{FF2B5EF4-FFF2-40B4-BE49-F238E27FC236}">
                    <a16:creationId xmlns:a16="http://schemas.microsoft.com/office/drawing/2014/main" id="{003D3EA2-DF4F-407A-98C0-A5C3E493D48E}"/>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 name="Freeform 84">
                <a:extLst>
                  <a:ext uri="{FF2B5EF4-FFF2-40B4-BE49-F238E27FC236}">
                    <a16:creationId xmlns:a16="http://schemas.microsoft.com/office/drawing/2014/main" id="{7BB8663F-81D9-46AE-9C82-3E0D149A9F6B}"/>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 name="Freeform 85">
                <a:extLst>
                  <a:ext uri="{FF2B5EF4-FFF2-40B4-BE49-F238E27FC236}">
                    <a16:creationId xmlns:a16="http://schemas.microsoft.com/office/drawing/2014/main" id="{38448CA2-FCD2-423E-80F4-FAB8A77CBB18}"/>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 name="Freeform 86">
                <a:extLst>
                  <a:ext uri="{FF2B5EF4-FFF2-40B4-BE49-F238E27FC236}">
                    <a16:creationId xmlns:a16="http://schemas.microsoft.com/office/drawing/2014/main" id="{16BF0336-399A-43E4-A6DE-1D7420E354EB}"/>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 name="Freeform 87">
                <a:extLst>
                  <a:ext uri="{FF2B5EF4-FFF2-40B4-BE49-F238E27FC236}">
                    <a16:creationId xmlns:a16="http://schemas.microsoft.com/office/drawing/2014/main" id="{CBC86D74-9176-4DB6-AD3D-EF5D5B4CC42D}"/>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 name="Freeform 88">
                <a:extLst>
                  <a:ext uri="{FF2B5EF4-FFF2-40B4-BE49-F238E27FC236}">
                    <a16:creationId xmlns:a16="http://schemas.microsoft.com/office/drawing/2014/main" id="{328D5B14-A288-41A3-88A1-DFD66F4D9083}"/>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 name="Freeform 89">
                <a:extLst>
                  <a:ext uri="{FF2B5EF4-FFF2-40B4-BE49-F238E27FC236}">
                    <a16:creationId xmlns:a16="http://schemas.microsoft.com/office/drawing/2014/main" id="{9180D203-05A7-44FF-A17B-615474C39010}"/>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 name="Freeform 90">
                <a:extLst>
                  <a:ext uri="{FF2B5EF4-FFF2-40B4-BE49-F238E27FC236}">
                    <a16:creationId xmlns:a16="http://schemas.microsoft.com/office/drawing/2014/main" id="{768DC8F6-78BE-4CCB-9B5E-C47766BBC562}"/>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91" name="Group 91">
                <a:extLst>
                  <a:ext uri="{FF2B5EF4-FFF2-40B4-BE49-F238E27FC236}">
                    <a16:creationId xmlns:a16="http://schemas.microsoft.com/office/drawing/2014/main" id="{4DF79D56-6121-4857-97D7-9C2B65285341}"/>
                  </a:ext>
                </a:extLst>
              </p:cNvPr>
              <p:cNvGrpSpPr>
                <a:grpSpLocks/>
              </p:cNvGrpSpPr>
              <p:nvPr/>
            </p:nvGrpSpPr>
            <p:grpSpPr bwMode="auto">
              <a:xfrm>
                <a:off x="1282" y="3626"/>
                <a:ext cx="235" cy="160"/>
                <a:chOff x="1282" y="3626"/>
                <a:chExt cx="235" cy="160"/>
              </a:xfrm>
            </p:grpSpPr>
            <p:sp>
              <p:nvSpPr>
                <p:cNvPr id="114" name="Freeform 92">
                  <a:extLst>
                    <a:ext uri="{FF2B5EF4-FFF2-40B4-BE49-F238E27FC236}">
                      <a16:creationId xmlns:a16="http://schemas.microsoft.com/office/drawing/2014/main" id="{83EF7116-B293-403F-BE81-52E4B9F65BDC}"/>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5" name="Freeform 93">
                  <a:extLst>
                    <a:ext uri="{FF2B5EF4-FFF2-40B4-BE49-F238E27FC236}">
                      <a16:creationId xmlns:a16="http://schemas.microsoft.com/office/drawing/2014/main" id="{391054C2-AC20-4A23-8170-6FBD38EB4B3A}"/>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6" name="Freeform 94">
                  <a:extLst>
                    <a:ext uri="{FF2B5EF4-FFF2-40B4-BE49-F238E27FC236}">
                      <a16:creationId xmlns:a16="http://schemas.microsoft.com/office/drawing/2014/main" id="{7118380F-0FD4-4416-A448-7FEF34D09B64}"/>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7" name="Freeform 95">
                  <a:extLst>
                    <a:ext uri="{FF2B5EF4-FFF2-40B4-BE49-F238E27FC236}">
                      <a16:creationId xmlns:a16="http://schemas.microsoft.com/office/drawing/2014/main" id="{B1CEC6F5-A2D5-4E76-9BF5-595BD9B148C9}"/>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8" name="Freeform 96">
                  <a:extLst>
                    <a:ext uri="{FF2B5EF4-FFF2-40B4-BE49-F238E27FC236}">
                      <a16:creationId xmlns:a16="http://schemas.microsoft.com/office/drawing/2014/main" id="{44A8BE31-9253-4395-95A5-8E7C03BD8E7A}"/>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9" name="Freeform 97">
                  <a:extLst>
                    <a:ext uri="{FF2B5EF4-FFF2-40B4-BE49-F238E27FC236}">
                      <a16:creationId xmlns:a16="http://schemas.microsoft.com/office/drawing/2014/main" id="{D62D1B99-63FD-4A6F-933E-F0CD5C29A3CA}"/>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0" name="Freeform 98">
                  <a:extLst>
                    <a:ext uri="{FF2B5EF4-FFF2-40B4-BE49-F238E27FC236}">
                      <a16:creationId xmlns:a16="http://schemas.microsoft.com/office/drawing/2014/main" id="{486960B4-7B5B-41B5-B05A-5B07DB551735}"/>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1" name="Freeform 99">
                  <a:extLst>
                    <a:ext uri="{FF2B5EF4-FFF2-40B4-BE49-F238E27FC236}">
                      <a16:creationId xmlns:a16="http://schemas.microsoft.com/office/drawing/2014/main" id="{9142B728-F4D1-45E2-B0FB-230FD9B17526}"/>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2" name="Freeform 100">
                  <a:extLst>
                    <a:ext uri="{FF2B5EF4-FFF2-40B4-BE49-F238E27FC236}">
                      <a16:creationId xmlns:a16="http://schemas.microsoft.com/office/drawing/2014/main" id="{18D7E011-83CD-4934-AD6D-7DC049AC14E5}"/>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3" name="Freeform 101">
                  <a:extLst>
                    <a:ext uri="{FF2B5EF4-FFF2-40B4-BE49-F238E27FC236}">
                      <a16:creationId xmlns:a16="http://schemas.microsoft.com/office/drawing/2014/main" id="{7E3E6149-CB8D-4E5E-8717-995C02D0DCE1}"/>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4" name="Freeform 102">
                  <a:extLst>
                    <a:ext uri="{FF2B5EF4-FFF2-40B4-BE49-F238E27FC236}">
                      <a16:creationId xmlns:a16="http://schemas.microsoft.com/office/drawing/2014/main" id="{70CE4156-75E3-4FED-B7D5-7968EC617566}"/>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5" name="Freeform 103">
                  <a:extLst>
                    <a:ext uri="{FF2B5EF4-FFF2-40B4-BE49-F238E27FC236}">
                      <a16:creationId xmlns:a16="http://schemas.microsoft.com/office/drawing/2014/main" id="{FDCB002E-DB55-4E33-A0D5-97983562345D}"/>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6" name="Freeform 104">
                  <a:extLst>
                    <a:ext uri="{FF2B5EF4-FFF2-40B4-BE49-F238E27FC236}">
                      <a16:creationId xmlns:a16="http://schemas.microsoft.com/office/drawing/2014/main" id="{10764BEB-8953-43CB-AF3A-28389FE4529C}"/>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27" name="Freeform 105">
                  <a:extLst>
                    <a:ext uri="{FF2B5EF4-FFF2-40B4-BE49-F238E27FC236}">
                      <a16:creationId xmlns:a16="http://schemas.microsoft.com/office/drawing/2014/main" id="{E4FD265E-8691-4F01-851C-212ACF26E3B1}"/>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92" name="Freeform 106">
                <a:extLst>
                  <a:ext uri="{FF2B5EF4-FFF2-40B4-BE49-F238E27FC236}">
                    <a16:creationId xmlns:a16="http://schemas.microsoft.com/office/drawing/2014/main" id="{13ACAFF8-31DE-4398-B32C-037C76B1F9D1}"/>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93" name="Group 107">
                <a:extLst>
                  <a:ext uri="{FF2B5EF4-FFF2-40B4-BE49-F238E27FC236}">
                    <a16:creationId xmlns:a16="http://schemas.microsoft.com/office/drawing/2014/main" id="{E8C4F62D-ED05-48EF-A9E1-06442EB3D5EA}"/>
                  </a:ext>
                </a:extLst>
              </p:cNvPr>
              <p:cNvGrpSpPr>
                <a:grpSpLocks/>
              </p:cNvGrpSpPr>
              <p:nvPr/>
            </p:nvGrpSpPr>
            <p:grpSpPr bwMode="auto">
              <a:xfrm>
                <a:off x="1214" y="3613"/>
                <a:ext cx="79" cy="36"/>
                <a:chOff x="1214" y="3613"/>
                <a:chExt cx="79" cy="36"/>
              </a:xfrm>
            </p:grpSpPr>
            <p:grpSp>
              <p:nvGrpSpPr>
                <p:cNvPr id="108" name="Group 108">
                  <a:extLst>
                    <a:ext uri="{FF2B5EF4-FFF2-40B4-BE49-F238E27FC236}">
                      <a16:creationId xmlns:a16="http://schemas.microsoft.com/office/drawing/2014/main" id="{2EE2A042-B959-4BD1-87AA-EBFC7354ACF0}"/>
                    </a:ext>
                  </a:extLst>
                </p:cNvPr>
                <p:cNvGrpSpPr>
                  <a:grpSpLocks/>
                </p:cNvGrpSpPr>
                <p:nvPr/>
              </p:nvGrpSpPr>
              <p:grpSpPr bwMode="auto">
                <a:xfrm>
                  <a:off x="1249" y="3618"/>
                  <a:ext cx="44" cy="31"/>
                  <a:chOff x="1249" y="3618"/>
                  <a:chExt cx="44" cy="31"/>
                </a:xfrm>
              </p:grpSpPr>
              <p:sp>
                <p:nvSpPr>
                  <p:cNvPr id="111" name="Freeform 109">
                    <a:extLst>
                      <a:ext uri="{FF2B5EF4-FFF2-40B4-BE49-F238E27FC236}">
                        <a16:creationId xmlns:a16="http://schemas.microsoft.com/office/drawing/2014/main" id="{8A0E6206-9F7F-424A-AE1E-788D7F8CA226}"/>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2" name="Freeform 110">
                    <a:extLst>
                      <a:ext uri="{FF2B5EF4-FFF2-40B4-BE49-F238E27FC236}">
                        <a16:creationId xmlns:a16="http://schemas.microsoft.com/office/drawing/2014/main" id="{447F7ADB-DC33-447E-B919-2B3DA95155E2}"/>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3" name="Freeform 111">
                    <a:extLst>
                      <a:ext uri="{FF2B5EF4-FFF2-40B4-BE49-F238E27FC236}">
                        <a16:creationId xmlns:a16="http://schemas.microsoft.com/office/drawing/2014/main" id="{FC285E87-AB81-4D22-AE97-3CB80A2087A8}"/>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109" name="Freeform 112">
                  <a:extLst>
                    <a:ext uri="{FF2B5EF4-FFF2-40B4-BE49-F238E27FC236}">
                      <a16:creationId xmlns:a16="http://schemas.microsoft.com/office/drawing/2014/main" id="{702C3A2D-2A88-48BE-B1B2-EB4BD1B8D9D8}"/>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10" name="Freeform 113">
                  <a:extLst>
                    <a:ext uri="{FF2B5EF4-FFF2-40B4-BE49-F238E27FC236}">
                      <a16:creationId xmlns:a16="http://schemas.microsoft.com/office/drawing/2014/main" id="{FBA695B2-902D-4994-A0F6-5612AA2E5C6F}"/>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94" name="Freeform 114">
                <a:extLst>
                  <a:ext uri="{FF2B5EF4-FFF2-40B4-BE49-F238E27FC236}">
                    <a16:creationId xmlns:a16="http://schemas.microsoft.com/office/drawing/2014/main" id="{A14EB5B0-2FDA-4582-9470-36C7866FC912}"/>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5" name="Freeform 115">
                <a:extLst>
                  <a:ext uri="{FF2B5EF4-FFF2-40B4-BE49-F238E27FC236}">
                    <a16:creationId xmlns:a16="http://schemas.microsoft.com/office/drawing/2014/main" id="{8F878941-0F61-4554-B692-B7BF46161454}"/>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6" name="Freeform 116">
                <a:extLst>
                  <a:ext uri="{FF2B5EF4-FFF2-40B4-BE49-F238E27FC236}">
                    <a16:creationId xmlns:a16="http://schemas.microsoft.com/office/drawing/2014/main" id="{9227242E-CACC-4526-89AA-E1CA58DC92F4}"/>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7" name="Freeform 117">
                <a:extLst>
                  <a:ext uri="{FF2B5EF4-FFF2-40B4-BE49-F238E27FC236}">
                    <a16:creationId xmlns:a16="http://schemas.microsoft.com/office/drawing/2014/main" id="{ADDE1EB9-0094-4687-B35F-8822E5F4DAD7}"/>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8" name="Freeform 118">
                <a:extLst>
                  <a:ext uri="{FF2B5EF4-FFF2-40B4-BE49-F238E27FC236}">
                    <a16:creationId xmlns:a16="http://schemas.microsoft.com/office/drawing/2014/main" id="{18B7101E-88C4-497C-AD8B-7AB09A4B08A5}"/>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9" name="Freeform 119">
                <a:extLst>
                  <a:ext uri="{FF2B5EF4-FFF2-40B4-BE49-F238E27FC236}">
                    <a16:creationId xmlns:a16="http://schemas.microsoft.com/office/drawing/2014/main" id="{8BCE37E4-56EB-4986-8EC4-A1D9C1B6608A}"/>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0" name="Freeform 120">
                <a:extLst>
                  <a:ext uri="{FF2B5EF4-FFF2-40B4-BE49-F238E27FC236}">
                    <a16:creationId xmlns:a16="http://schemas.microsoft.com/office/drawing/2014/main" id="{273593AE-64C7-41A9-8C71-E00B36016386}"/>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1" name="Freeform 121">
                <a:extLst>
                  <a:ext uri="{FF2B5EF4-FFF2-40B4-BE49-F238E27FC236}">
                    <a16:creationId xmlns:a16="http://schemas.microsoft.com/office/drawing/2014/main" id="{EFE97E4F-569A-4BEB-84ED-5422F4E2EF08}"/>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2" name="Freeform 122">
                <a:extLst>
                  <a:ext uri="{FF2B5EF4-FFF2-40B4-BE49-F238E27FC236}">
                    <a16:creationId xmlns:a16="http://schemas.microsoft.com/office/drawing/2014/main" id="{D1089F7B-5CDA-4152-A255-A868C0FB7314}"/>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3" name="Freeform 123">
                <a:extLst>
                  <a:ext uri="{FF2B5EF4-FFF2-40B4-BE49-F238E27FC236}">
                    <a16:creationId xmlns:a16="http://schemas.microsoft.com/office/drawing/2014/main" id="{48FC391F-F58A-4D06-A6D5-55865C206EF3}"/>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4" name="Freeform 124">
                <a:extLst>
                  <a:ext uri="{FF2B5EF4-FFF2-40B4-BE49-F238E27FC236}">
                    <a16:creationId xmlns:a16="http://schemas.microsoft.com/office/drawing/2014/main" id="{3200D68E-495E-48E7-B570-BD4C0F5624E6}"/>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5" name="Freeform 125">
                <a:extLst>
                  <a:ext uri="{FF2B5EF4-FFF2-40B4-BE49-F238E27FC236}">
                    <a16:creationId xmlns:a16="http://schemas.microsoft.com/office/drawing/2014/main" id="{F2A2707C-0CD3-4290-A4CF-04F44AA8CDCF}"/>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6" name="Freeform 126">
                <a:extLst>
                  <a:ext uri="{FF2B5EF4-FFF2-40B4-BE49-F238E27FC236}">
                    <a16:creationId xmlns:a16="http://schemas.microsoft.com/office/drawing/2014/main" id="{BA9F69C8-D896-4365-9424-65FE49E7FBEB}"/>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07" name="Freeform 127">
                <a:extLst>
                  <a:ext uri="{FF2B5EF4-FFF2-40B4-BE49-F238E27FC236}">
                    <a16:creationId xmlns:a16="http://schemas.microsoft.com/office/drawing/2014/main" id="{915E7A93-BE21-4086-83DF-1482B3456AD4}"/>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128" name="Group 128">
            <a:extLst>
              <a:ext uri="{FF2B5EF4-FFF2-40B4-BE49-F238E27FC236}">
                <a16:creationId xmlns:a16="http://schemas.microsoft.com/office/drawing/2014/main" id="{DA88C7BB-054D-4AE1-8BA0-06D33D8285F2}"/>
              </a:ext>
            </a:extLst>
          </p:cNvPr>
          <p:cNvGrpSpPr>
            <a:grpSpLocks/>
          </p:cNvGrpSpPr>
          <p:nvPr/>
        </p:nvGrpSpPr>
        <p:grpSpPr bwMode="auto">
          <a:xfrm>
            <a:off x="2685318" y="3310305"/>
            <a:ext cx="603250" cy="334963"/>
            <a:chOff x="956" y="3479"/>
            <a:chExt cx="767" cy="427"/>
          </a:xfrm>
        </p:grpSpPr>
        <p:sp>
          <p:nvSpPr>
            <p:cNvPr id="129" name="Freeform 129">
              <a:extLst>
                <a:ext uri="{FF2B5EF4-FFF2-40B4-BE49-F238E27FC236}">
                  <a16:creationId xmlns:a16="http://schemas.microsoft.com/office/drawing/2014/main" id="{B42F545F-9059-47FC-82E6-C01FD7734D2B}"/>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130" name="Group 130">
              <a:extLst>
                <a:ext uri="{FF2B5EF4-FFF2-40B4-BE49-F238E27FC236}">
                  <a16:creationId xmlns:a16="http://schemas.microsoft.com/office/drawing/2014/main" id="{7DD58A3E-3448-4A96-BCF9-D6DD4C8116A9}"/>
                </a:ext>
              </a:extLst>
            </p:cNvPr>
            <p:cNvGrpSpPr>
              <a:grpSpLocks/>
            </p:cNvGrpSpPr>
            <p:nvPr/>
          </p:nvGrpSpPr>
          <p:grpSpPr bwMode="auto">
            <a:xfrm>
              <a:off x="1055" y="3479"/>
              <a:ext cx="668" cy="427"/>
              <a:chOff x="1055" y="3479"/>
              <a:chExt cx="668" cy="427"/>
            </a:xfrm>
          </p:grpSpPr>
          <p:sp>
            <p:nvSpPr>
              <p:cNvPr id="131" name="Freeform 131">
                <a:extLst>
                  <a:ext uri="{FF2B5EF4-FFF2-40B4-BE49-F238E27FC236}">
                    <a16:creationId xmlns:a16="http://schemas.microsoft.com/office/drawing/2014/main" id="{DA1C067E-78D2-4E9D-8EE6-F00CE3C2B280}"/>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2" name="Freeform 132">
                <a:extLst>
                  <a:ext uri="{FF2B5EF4-FFF2-40B4-BE49-F238E27FC236}">
                    <a16:creationId xmlns:a16="http://schemas.microsoft.com/office/drawing/2014/main" id="{5D62C008-E9E2-4F62-BCAB-B5C0C3D305E0}"/>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3" name="Freeform 133">
                <a:extLst>
                  <a:ext uri="{FF2B5EF4-FFF2-40B4-BE49-F238E27FC236}">
                    <a16:creationId xmlns:a16="http://schemas.microsoft.com/office/drawing/2014/main" id="{6F1EE4B8-3B5C-4400-A953-64E964C0038D}"/>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4" name="Freeform 134">
                <a:extLst>
                  <a:ext uri="{FF2B5EF4-FFF2-40B4-BE49-F238E27FC236}">
                    <a16:creationId xmlns:a16="http://schemas.microsoft.com/office/drawing/2014/main" id="{C111E432-1B95-4C45-AE52-A5F5B2E02349}"/>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5" name="Freeform 135">
                <a:extLst>
                  <a:ext uri="{FF2B5EF4-FFF2-40B4-BE49-F238E27FC236}">
                    <a16:creationId xmlns:a16="http://schemas.microsoft.com/office/drawing/2014/main" id="{71DF6BD1-2E60-42A8-982A-7962467E31F8}"/>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6" name="Freeform 136">
                <a:extLst>
                  <a:ext uri="{FF2B5EF4-FFF2-40B4-BE49-F238E27FC236}">
                    <a16:creationId xmlns:a16="http://schemas.microsoft.com/office/drawing/2014/main" id="{BBA38B23-096D-4E2D-B275-7880869B846E}"/>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7" name="Freeform 137">
                <a:extLst>
                  <a:ext uri="{FF2B5EF4-FFF2-40B4-BE49-F238E27FC236}">
                    <a16:creationId xmlns:a16="http://schemas.microsoft.com/office/drawing/2014/main" id="{D2778695-4250-4430-8EF6-FF3150730F27}"/>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8" name="Freeform 138">
                <a:extLst>
                  <a:ext uri="{FF2B5EF4-FFF2-40B4-BE49-F238E27FC236}">
                    <a16:creationId xmlns:a16="http://schemas.microsoft.com/office/drawing/2014/main" id="{DD6A2032-F972-40AC-AB3F-A9B834875B08}"/>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39" name="Freeform 139">
                <a:extLst>
                  <a:ext uri="{FF2B5EF4-FFF2-40B4-BE49-F238E27FC236}">
                    <a16:creationId xmlns:a16="http://schemas.microsoft.com/office/drawing/2014/main" id="{ED6524AD-6CF3-4098-8DDC-DA6EB464849A}"/>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0" name="Freeform 140">
                <a:extLst>
                  <a:ext uri="{FF2B5EF4-FFF2-40B4-BE49-F238E27FC236}">
                    <a16:creationId xmlns:a16="http://schemas.microsoft.com/office/drawing/2014/main" id="{8B6E582B-5F2B-4B3A-9FF2-B932C18541F0}"/>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1" name="Freeform 141">
                <a:extLst>
                  <a:ext uri="{FF2B5EF4-FFF2-40B4-BE49-F238E27FC236}">
                    <a16:creationId xmlns:a16="http://schemas.microsoft.com/office/drawing/2014/main" id="{D46EF241-D241-49D5-AC56-D871B5667779}"/>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2" name="Freeform 142">
                <a:extLst>
                  <a:ext uri="{FF2B5EF4-FFF2-40B4-BE49-F238E27FC236}">
                    <a16:creationId xmlns:a16="http://schemas.microsoft.com/office/drawing/2014/main" id="{2C4ACA1A-2E6D-4024-9317-96ECA87B73DA}"/>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3" name="Freeform 143">
                <a:extLst>
                  <a:ext uri="{FF2B5EF4-FFF2-40B4-BE49-F238E27FC236}">
                    <a16:creationId xmlns:a16="http://schemas.microsoft.com/office/drawing/2014/main" id="{A72121D4-1AEA-4BB9-9CE1-18408B1A2FEC}"/>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4" name="Freeform 144">
                <a:extLst>
                  <a:ext uri="{FF2B5EF4-FFF2-40B4-BE49-F238E27FC236}">
                    <a16:creationId xmlns:a16="http://schemas.microsoft.com/office/drawing/2014/main" id="{5526ED83-F957-451E-8D3E-3CC2A77CEFC1}"/>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5" name="Freeform 145">
                <a:extLst>
                  <a:ext uri="{FF2B5EF4-FFF2-40B4-BE49-F238E27FC236}">
                    <a16:creationId xmlns:a16="http://schemas.microsoft.com/office/drawing/2014/main" id="{987BD1B7-04A5-4479-9BE6-FA9C8FA1F1FF}"/>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6" name="Freeform 146">
                <a:extLst>
                  <a:ext uri="{FF2B5EF4-FFF2-40B4-BE49-F238E27FC236}">
                    <a16:creationId xmlns:a16="http://schemas.microsoft.com/office/drawing/2014/main" id="{ABAF605F-7DE8-4674-994F-743ABB75139C}"/>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7" name="Freeform 147">
                <a:extLst>
                  <a:ext uri="{FF2B5EF4-FFF2-40B4-BE49-F238E27FC236}">
                    <a16:creationId xmlns:a16="http://schemas.microsoft.com/office/drawing/2014/main" id="{7449186E-63D8-4089-9842-9BEAE70E458D}"/>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8" name="Freeform 148">
                <a:extLst>
                  <a:ext uri="{FF2B5EF4-FFF2-40B4-BE49-F238E27FC236}">
                    <a16:creationId xmlns:a16="http://schemas.microsoft.com/office/drawing/2014/main" id="{CBE26C24-134F-4E4A-BADC-6B076FEE0056}"/>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49" name="Freeform 149">
                <a:extLst>
                  <a:ext uri="{FF2B5EF4-FFF2-40B4-BE49-F238E27FC236}">
                    <a16:creationId xmlns:a16="http://schemas.microsoft.com/office/drawing/2014/main" id="{D256556A-12CF-421C-8585-98BA5AB2953F}"/>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0" name="Freeform 150">
                <a:extLst>
                  <a:ext uri="{FF2B5EF4-FFF2-40B4-BE49-F238E27FC236}">
                    <a16:creationId xmlns:a16="http://schemas.microsoft.com/office/drawing/2014/main" id="{73CE6CC1-D91A-476E-A3C2-99E20328BA9B}"/>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1" name="Freeform 151">
                <a:extLst>
                  <a:ext uri="{FF2B5EF4-FFF2-40B4-BE49-F238E27FC236}">
                    <a16:creationId xmlns:a16="http://schemas.microsoft.com/office/drawing/2014/main" id="{E9BA4B2A-68A9-4CB2-98AE-AAFCF83633F0}"/>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2" name="Freeform 152">
                <a:extLst>
                  <a:ext uri="{FF2B5EF4-FFF2-40B4-BE49-F238E27FC236}">
                    <a16:creationId xmlns:a16="http://schemas.microsoft.com/office/drawing/2014/main" id="{74372451-BF39-4B09-BD40-EE19B923DF9A}"/>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3" name="Freeform 153">
                <a:extLst>
                  <a:ext uri="{FF2B5EF4-FFF2-40B4-BE49-F238E27FC236}">
                    <a16:creationId xmlns:a16="http://schemas.microsoft.com/office/drawing/2014/main" id="{42971129-6015-4F0A-AF16-A1737020582C}"/>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4" name="Freeform 154">
                <a:extLst>
                  <a:ext uri="{FF2B5EF4-FFF2-40B4-BE49-F238E27FC236}">
                    <a16:creationId xmlns:a16="http://schemas.microsoft.com/office/drawing/2014/main" id="{0A77B50E-738C-417E-820A-092600E91B76}"/>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5" name="Freeform 155">
                <a:extLst>
                  <a:ext uri="{FF2B5EF4-FFF2-40B4-BE49-F238E27FC236}">
                    <a16:creationId xmlns:a16="http://schemas.microsoft.com/office/drawing/2014/main" id="{7767CA5E-7475-4533-844F-458A14B0650E}"/>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6" name="Freeform 156">
                <a:extLst>
                  <a:ext uri="{FF2B5EF4-FFF2-40B4-BE49-F238E27FC236}">
                    <a16:creationId xmlns:a16="http://schemas.microsoft.com/office/drawing/2014/main" id="{7C84EBC4-B089-45AA-9415-BF2D670D8A13}"/>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7" name="Line 157">
                <a:extLst>
                  <a:ext uri="{FF2B5EF4-FFF2-40B4-BE49-F238E27FC236}">
                    <a16:creationId xmlns:a16="http://schemas.microsoft.com/office/drawing/2014/main" id="{B65BA7B6-A9F0-4FCF-AE6D-38953483CD8B}"/>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8" name="Line 158">
                <a:extLst>
                  <a:ext uri="{FF2B5EF4-FFF2-40B4-BE49-F238E27FC236}">
                    <a16:creationId xmlns:a16="http://schemas.microsoft.com/office/drawing/2014/main" id="{C3A12613-DB9A-40E3-B921-AF8DFBCA56E0}"/>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59" name="Freeform 159">
                <a:extLst>
                  <a:ext uri="{FF2B5EF4-FFF2-40B4-BE49-F238E27FC236}">
                    <a16:creationId xmlns:a16="http://schemas.microsoft.com/office/drawing/2014/main" id="{5F5E6BAF-0FAD-4FDC-BF4B-247437DC25FD}"/>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0" name="Freeform 160">
                <a:extLst>
                  <a:ext uri="{FF2B5EF4-FFF2-40B4-BE49-F238E27FC236}">
                    <a16:creationId xmlns:a16="http://schemas.microsoft.com/office/drawing/2014/main" id="{2EB33EF0-6232-4942-AF14-B7BE7B8D9633}"/>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1" name="Freeform 161">
                <a:extLst>
                  <a:ext uri="{FF2B5EF4-FFF2-40B4-BE49-F238E27FC236}">
                    <a16:creationId xmlns:a16="http://schemas.microsoft.com/office/drawing/2014/main" id="{14FC0322-4D0B-4341-94CC-E0AE0F21A2EF}"/>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2" name="Freeform 162">
                <a:extLst>
                  <a:ext uri="{FF2B5EF4-FFF2-40B4-BE49-F238E27FC236}">
                    <a16:creationId xmlns:a16="http://schemas.microsoft.com/office/drawing/2014/main" id="{EE6926DC-AADE-4892-A7F4-95AC192577D3}"/>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3" name="Freeform 163">
                <a:extLst>
                  <a:ext uri="{FF2B5EF4-FFF2-40B4-BE49-F238E27FC236}">
                    <a16:creationId xmlns:a16="http://schemas.microsoft.com/office/drawing/2014/main" id="{2F94BE6E-5423-42D3-9907-194536E535D1}"/>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4" name="Freeform 164">
                <a:extLst>
                  <a:ext uri="{FF2B5EF4-FFF2-40B4-BE49-F238E27FC236}">
                    <a16:creationId xmlns:a16="http://schemas.microsoft.com/office/drawing/2014/main" id="{1BB0F8FE-C576-4DD7-BED2-0C3E40559B08}"/>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5" name="Freeform 165">
                <a:extLst>
                  <a:ext uri="{FF2B5EF4-FFF2-40B4-BE49-F238E27FC236}">
                    <a16:creationId xmlns:a16="http://schemas.microsoft.com/office/drawing/2014/main" id="{45D065DC-5D7D-49E1-9BEE-58796708DECB}"/>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6" name="Freeform 166">
                <a:extLst>
                  <a:ext uri="{FF2B5EF4-FFF2-40B4-BE49-F238E27FC236}">
                    <a16:creationId xmlns:a16="http://schemas.microsoft.com/office/drawing/2014/main" id="{9A72D2FE-0F0C-4B51-8E03-D3E0F78AE2AC}"/>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7" name="Freeform 167">
                <a:extLst>
                  <a:ext uri="{FF2B5EF4-FFF2-40B4-BE49-F238E27FC236}">
                    <a16:creationId xmlns:a16="http://schemas.microsoft.com/office/drawing/2014/main" id="{A3B18FAF-8572-4EAC-A1BF-989DC2CFDA9F}"/>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8" name="Freeform 168">
                <a:extLst>
                  <a:ext uri="{FF2B5EF4-FFF2-40B4-BE49-F238E27FC236}">
                    <a16:creationId xmlns:a16="http://schemas.microsoft.com/office/drawing/2014/main" id="{CD16AA31-6ED6-498F-9286-FDCB7AA01255}"/>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69" name="Freeform 169">
                <a:extLst>
                  <a:ext uri="{FF2B5EF4-FFF2-40B4-BE49-F238E27FC236}">
                    <a16:creationId xmlns:a16="http://schemas.microsoft.com/office/drawing/2014/main" id="{9493BCB7-50F3-4D4C-AA46-2D930DA6DD58}"/>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0" name="Freeform 170">
                <a:extLst>
                  <a:ext uri="{FF2B5EF4-FFF2-40B4-BE49-F238E27FC236}">
                    <a16:creationId xmlns:a16="http://schemas.microsoft.com/office/drawing/2014/main" id="{E2D9C5D0-F663-4754-9898-C970F4A0CFCF}"/>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1" name="Freeform 171">
                <a:extLst>
                  <a:ext uri="{FF2B5EF4-FFF2-40B4-BE49-F238E27FC236}">
                    <a16:creationId xmlns:a16="http://schemas.microsoft.com/office/drawing/2014/main" id="{BCAF7262-CDB3-46BE-BDA2-A1E1C05C1E04}"/>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2" name="Freeform 172">
                <a:extLst>
                  <a:ext uri="{FF2B5EF4-FFF2-40B4-BE49-F238E27FC236}">
                    <a16:creationId xmlns:a16="http://schemas.microsoft.com/office/drawing/2014/main" id="{E38BB8A2-63B3-4BEE-840D-34F7A5916F6C}"/>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3" name="Line 173">
                <a:extLst>
                  <a:ext uri="{FF2B5EF4-FFF2-40B4-BE49-F238E27FC236}">
                    <a16:creationId xmlns:a16="http://schemas.microsoft.com/office/drawing/2014/main" id="{E592D424-DC06-469C-A5AF-A3658248B094}"/>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4" name="Freeform 174">
                <a:extLst>
                  <a:ext uri="{FF2B5EF4-FFF2-40B4-BE49-F238E27FC236}">
                    <a16:creationId xmlns:a16="http://schemas.microsoft.com/office/drawing/2014/main" id="{E498F260-C60A-49D0-9B67-40E7DFAAF543}"/>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5" name="Line 175">
                <a:extLst>
                  <a:ext uri="{FF2B5EF4-FFF2-40B4-BE49-F238E27FC236}">
                    <a16:creationId xmlns:a16="http://schemas.microsoft.com/office/drawing/2014/main" id="{0BFA04C5-A9A8-41AE-85D8-54262D71C9E4}"/>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6" name="Freeform 176">
                <a:extLst>
                  <a:ext uri="{FF2B5EF4-FFF2-40B4-BE49-F238E27FC236}">
                    <a16:creationId xmlns:a16="http://schemas.microsoft.com/office/drawing/2014/main" id="{C018667D-303F-452E-B691-AE34B7005894}"/>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7" name="Line 177">
                <a:extLst>
                  <a:ext uri="{FF2B5EF4-FFF2-40B4-BE49-F238E27FC236}">
                    <a16:creationId xmlns:a16="http://schemas.microsoft.com/office/drawing/2014/main" id="{D65DAEFC-9AB7-4510-A930-EE79E9B0A49E}"/>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8" name="Line 178">
                <a:extLst>
                  <a:ext uri="{FF2B5EF4-FFF2-40B4-BE49-F238E27FC236}">
                    <a16:creationId xmlns:a16="http://schemas.microsoft.com/office/drawing/2014/main" id="{23F650F8-3158-449B-BF97-36B568F22DE5}"/>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79" name="Line 179">
                <a:extLst>
                  <a:ext uri="{FF2B5EF4-FFF2-40B4-BE49-F238E27FC236}">
                    <a16:creationId xmlns:a16="http://schemas.microsoft.com/office/drawing/2014/main" id="{BD944748-A547-43D9-BE2D-B714E147C036}"/>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0" name="Line 180">
                <a:extLst>
                  <a:ext uri="{FF2B5EF4-FFF2-40B4-BE49-F238E27FC236}">
                    <a16:creationId xmlns:a16="http://schemas.microsoft.com/office/drawing/2014/main" id="{FDE6ADDF-3BD0-4775-B414-4B68BF74D5B6}"/>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1" name="Line 181">
                <a:extLst>
                  <a:ext uri="{FF2B5EF4-FFF2-40B4-BE49-F238E27FC236}">
                    <a16:creationId xmlns:a16="http://schemas.microsoft.com/office/drawing/2014/main" id="{3B9B08BA-7CDA-450D-8DF2-0A94F968D376}"/>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2" name="Freeform 182">
                <a:extLst>
                  <a:ext uri="{FF2B5EF4-FFF2-40B4-BE49-F238E27FC236}">
                    <a16:creationId xmlns:a16="http://schemas.microsoft.com/office/drawing/2014/main" id="{2AF7D51D-4269-4154-9F2D-1843979AEE7E}"/>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3" name="Freeform 183">
                <a:extLst>
                  <a:ext uri="{FF2B5EF4-FFF2-40B4-BE49-F238E27FC236}">
                    <a16:creationId xmlns:a16="http://schemas.microsoft.com/office/drawing/2014/main" id="{3B3880EF-0F1D-4F70-8424-7F051B1BFB5D}"/>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4" name="Freeform 184">
                <a:extLst>
                  <a:ext uri="{FF2B5EF4-FFF2-40B4-BE49-F238E27FC236}">
                    <a16:creationId xmlns:a16="http://schemas.microsoft.com/office/drawing/2014/main" id="{A2F075C2-E219-40C6-BD51-9ABA83DF3AAD}"/>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5" name="Line 185">
                <a:extLst>
                  <a:ext uri="{FF2B5EF4-FFF2-40B4-BE49-F238E27FC236}">
                    <a16:creationId xmlns:a16="http://schemas.microsoft.com/office/drawing/2014/main" id="{935549E2-68ED-4586-9B4D-2D13204F679F}"/>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6" name="Freeform 186">
                <a:extLst>
                  <a:ext uri="{FF2B5EF4-FFF2-40B4-BE49-F238E27FC236}">
                    <a16:creationId xmlns:a16="http://schemas.microsoft.com/office/drawing/2014/main" id="{28D9475C-FC37-4516-A62F-B1FA5F58E82A}"/>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7" name="Freeform 187">
                <a:extLst>
                  <a:ext uri="{FF2B5EF4-FFF2-40B4-BE49-F238E27FC236}">
                    <a16:creationId xmlns:a16="http://schemas.microsoft.com/office/drawing/2014/main" id="{3A35AB0A-51A5-4AE6-9606-A3B829810210}"/>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8" name="Freeform 188">
                <a:extLst>
                  <a:ext uri="{FF2B5EF4-FFF2-40B4-BE49-F238E27FC236}">
                    <a16:creationId xmlns:a16="http://schemas.microsoft.com/office/drawing/2014/main" id="{6EE46C2C-D6FF-4640-9A8B-5C3008E4BDAB}"/>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89" name="Freeform 189">
                <a:extLst>
                  <a:ext uri="{FF2B5EF4-FFF2-40B4-BE49-F238E27FC236}">
                    <a16:creationId xmlns:a16="http://schemas.microsoft.com/office/drawing/2014/main" id="{9F7E9760-EF13-46E1-802D-4C065BF0492A}"/>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0" name="Line 190">
                <a:extLst>
                  <a:ext uri="{FF2B5EF4-FFF2-40B4-BE49-F238E27FC236}">
                    <a16:creationId xmlns:a16="http://schemas.microsoft.com/office/drawing/2014/main" id="{279120CF-DF64-4BFE-8539-C51CB92179BC}"/>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1" name="Freeform 191">
                <a:extLst>
                  <a:ext uri="{FF2B5EF4-FFF2-40B4-BE49-F238E27FC236}">
                    <a16:creationId xmlns:a16="http://schemas.microsoft.com/office/drawing/2014/main" id="{19AD71B2-4DE2-4EFC-956B-6F0DA2C745F3}"/>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2" name="Freeform 192">
                <a:extLst>
                  <a:ext uri="{FF2B5EF4-FFF2-40B4-BE49-F238E27FC236}">
                    <a16:creationId xmlns:a16="http://schemas.microsoft.com/office/drawing/2014/main" id="{30A062CE-0DD8-48FC-8C77-F9757A780BAF}"/>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3" name="Freeform 193">
                <a:extLst>
                  <a:ext uri="{FF2B5EF4-FFF2-40B4-BE49-F238E27FC236}">
                    <a16:creationId xmlns:a16="http://schemas.microsoft.com/office/drawing/2014/main" id="{BD34AF11-92B7-4D85-ACC1-DF654E1CC7E6}"/>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4" name="Freeform 194">
                <a:extLst>
                  <a:ext uri="{FF2B5EF4-FFF2-40B4-BE49-F238E27FC236}">
                    <a16:creationId xmlns:a16="http://schemas.microsoft.com/office/drawing/2014/main" id="{12F3A2BC-E460-4B67-9467-BD6289CBF537}"/>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5" name="Line 195">
                <a:extLst>
                  <a:ext uri="{FF2B5EF4-FFF2-40B4-BE49-F238E27FC236}">
                    <a16:creationId xmlns:a16="http://schemas.microsoft.com/office/drawing/2014/main" id="{D7A4279A-3322-46CA-97B8-D79B76AD4DE7}"/>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6" name="Freeform 196">
                <a:extLst>
                  <a:ext uri="{FF2B5EF4-FFF2-40B4-BE49-F238E27FC236}">
                    <a16:creationId xmlns:a16="http://schemas.microsoft.com/office/drawing/2014/main" id="{652777CA-03D7-4880-88FB-24EC9819C8CB}"/>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7" name="Freeform 197">
                <a:extLst>
                  <a:ext uri="{FF2B5EF4-FFF2-40B4-BE49-F238E27FC236}">
                    <a16:creationId xmlns:a16="http://schemas.microsoft.com/office/drawing/2014/main" id="{B2428999-F89D-4C25-9706-522A8054A5B0}"/>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8" name="Freeform 198">
                <a:extLst>
                  <a:ext uri="{FF2B5EF4-FFF2-40B4-BE49-F238E27FC236}">
                    <a16:creationId xmlns:a16="http://schemas.microsoft.com/office/drawing/2014/main" id="{2DA94E28-0C43-4FBF-9205-ED4BD7D6B03B}"/>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199" name="Freeform 199">
                <a:extLst>
                  <a:ext uri="{FF2B5EF4-FFF2-40B4-BE49-F238E27FC236}">
                    <a16:creationId xmlns:a16="http://schemas.microsoft.com/office/drawing/2014/main" id="{258BE78C-8573-4B45-9F86-C1C09D92DF04}"/>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0" name="Line 200">
                <a:extLst>
                  <a:ext uri="{FF2B5EF4-FFF2-40B4-BE49-F238E27FC236}">
                    <a16:creationId xmlns:a16="http://schemas.microsoft.com/office/drawing/2014/main" id="{42AD4BAB-1EB1-4D84-8BF3-B63569981731}"/>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1" name="Freeform 201">
                <a:extLst>
                  <a:ext uri="{FF2B5EF4-FFF2-40B4-BE49-F238E27FC236}">
                    <a16:creationId xmlns:a16="http://schemas.microsoft.com/office/drawing/2014/main" id="{ADF03FF9-394C-4922-976F-7838B120459D}"/>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2" name="Freeform 202">
                <a:extLst>
                  <a:ext uri="{FF2B5EF4-FFF2-40B4-BE49-F238E27FC236}">
                    <a16:creationId xmlns:a16="http://schemas.microsoft.com/office/drawing/2014/main" id="{9FCDCFA9-31D8-4C28-9DAD-9115C3DCC965}"/>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3" name="Freeform 203">
                <a:extLst>
                  <a:ext uri="{FF2B5EF4-FFF2-40B4-BE49-F238E27FC236}">
                    <a16:creationId xmlns:a16="http://schemas.microsoft.com/office/drawing/2014/main" id="{EB5CD665-E990-4681-8C74-30C62DAD3636}"/>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4" name="Freeform 204">
                <a:extLst>
                  <a:ext uri="{FF2B5EF4-FFF2-40B4-BE49-F238E27FC236}">
                    <a16:creationId xmlns:a16="http://schemas.microsoft.com/office/drawing/2014/main" id="{E88997E7-F722-4588-A34C-25F8EA38966B}"/>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5" name="Freeform 205">
                <a:extLst>
                  <a:ext uri="{FF2B5EF4-FFF2-40B4-BE49-F238E27FC236}">
                    <a16:creationId xmlns:a16="http://schemas.microsoft.com/office/drawing/2014/main" id="{EFE2A387-0608-47ED-9054-28AC53149A21}"/>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6" name="Freeform 206">
                <a:extLst>
                  <a:ext uri="{FF2B5EF4-FFF2-40B4-BE49-F238E27FC236}">
                    <a16:creationId xmlns:a16="http://schemas.microsoft.com/office/drawing/2014/main" id="{F7838827-78C6-492D-9CAF-FAE1A3B76CCF}"/>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7" name="Freeform 207">
                <a:extLst>
                  <a:ext uri="{FF2B5EF4-FFF2-40B4-BE49-F238E27FC236}">
                    <a16:creationId xmlns:a16="http://schemas.microsoft.com/office/drawing/2014/main" id="{C099C016-C1BD-4C8B-8189-2A86B010C3DE}"/>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8" name="Freeform 208">
                <a:extLst>
                  <a:ext uri="{FF2B5EF4-FFF2-40B4-BE49-F238E27FC236}">
                    <a16:creationId xmlns:a16="http://schemas.microsoft.com/office/drawing/2014/main" id="{EA6D7096-156E-4870-A096-314745B3B478}"/>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09" name="Freeform 209">
                <a:extLst>
                  <a:ext uri="{FF2B5EF4-FFF2-40B4-BE49-F238E27FC236}">
                    <a16:creationId xmlns:a16="http://schemas.microsoft.com/office/drawing/2014/main" id="{F918638F-A3BA-4B8A-94B9-2F41D678F63D}"/>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0" name="Freeform 210">
                <a:extLst>
                  <a:ext uri="{FF2B5EF4-FFF2-40B4-BE49-F238E27FC236}">
                    <a16:creationId xmlns:a16="http://schemas.microsoft.com/office/drawing/2014/main" id="{5440CF8F-5FF4-476E-A903-468ADCA08740}"/>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1" name="Freeform 211">
                <a:extLst>
                  <a:ext uri="{FF2B5EF4-FFF2-40B4-BE49-F238E27FC236}">
                    <a16:creationId xmlns:a16="http://schemas.microsoft.com/office/drawing/2014/main" id="{90D3D478-2C72-459D-ACD9-C92335A57489}"/>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2" name="Freeform 212">
                <a:extLst>
                  <a:ext uri="{FF2B5EF4-FFF2-40B4-BE49-F238E27FC236}">
                    <a16:creationId xmlns:a16="http://schemas.microsoft.com/office/drawing/2014/main" id="{C8F3FD2E-E3EA-42B9-986C-CAA6E4A2DCA5}"/>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3" name="Freeform 213">
                <a:extLst>
                  <a:ext uri="{FF2B5EF4-FFF2-40B4-BE49-F238E27FC236}">
                    <a16:creationId xmlns:a16="http://schemas.microsoft.com/office/drawing/2014/main" id="{CAF9527D-70C6-40E4-B340-FC110DC6CAEC}"/>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4" name="Freeform 214">
                <a:extLst>
                  <a:ext uri="{FF2B5EF4-FFF2-40B4-BE49-F238E27FC236}">
                    <a16:creationId xmlns:a16="http://schemas.microsoft.com/office/drawing/2014/main" id="{A340A1F9-CBF1-4269-AA0A-487CC8B3D748}"/>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15" name="Freeform 215">
                <a:extLst>
                  <a:ext uri="{FF2B5EF4-FFF2-40B4-BE49-F238E27FC236}">
                    <a16:creationId xmlns:a16="http://schemas.microsoft.com/office/drawing/2014/main" id="{A6E5C901-B828-48F8-A786-FCE13B03E900}"/>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216" name="Group 216">
                <a:extLst>
                  <a:ext uri="{FF2B5EF4-FFF2-40B4-BE49-F238E27FC236}">
                    <a16:creationId xmlns:a16="http://schemas.microsoft.com/office/drawing/2014/main" id="{E5C35FEB-3EDE-4675-9574-5C802BBCD39B}"/>
                  </a:ext>
                </a:extLst>
              </p:cNvPr>
              <p:cNvGrpSpPr>
                <a:grpSpLocks/>
              </p:cNvGrpSpPr>
              <p:nvPr/>
            </p:nvGrpSpPr>
            <p:grpSpPr bwMode="auto">
              <a:xfrm>
                <a:off x="1282" y="3626"/>
                <a:ext cx="235" cy="160"/>
                <a:chOff x="1282" y="3626"/>
                <a:chExt cx="235" cy="160"/>
              </a:xfrm>
            </p:grpSpPr>
            <p:sp>
              <p:nvSpPr>
                <p:cNvPr id="239" name="Freeform 217">
                  <a:extLst>
                    <a:ext uri="{FF2B5EF4-FFF2-40B4-BE49-F238E27FC236}">
                      <a16:creationId xmlns:a16="http://schemas.microsoft.com/office/drawing/2014/main" id="{118477A3-CF30-4A0B-AC88-E4BFCFBB56FE}"/>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0" name="Freeform 218">
                  <a:extLst>
                    <a:ext uri="{FF2B5EF4-FFF2-40B4-BE49-F238E27FC236}">
                      <a16:creationId xmlns:a16="http://schemas.microsoft.com/office/drawing/2014/main" id="{9737AC6D-AFE7-461A-9AE9-C3E7A91953F4}"/>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1" name="Freeform 219">
                  <a:extLst>
                    <a:ext uri="{FF2B5EF4-FFF2-40B4-BE49-F238E27FC236}">
                      <a16:creationId xmlns:a16="http://schemas.microsoft.com/office/drawing/2014/main" id="{1EE183B6-1DE3-4B20-96DA-EB37EA86EB95}"/>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2" name="Freeform 220">
                  <a:extLst>
                    <a:ext uri="{FF2B5EF4-FFF2-40B4-BE49-F238E27FC236}">
                      <a16:creationId xmlns:a16="http://schemas.microsoft.com/office/drawing/2014/main" id="{9DCD5690-FAE5-4C2B-AFDF-DBA226271233}"/>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3" name="Freeform 221">
                  <a:extLst>
                    <a:ext uri="{FF2B5EF4-FFF2-40B4-BE49-F238E27FC236}">
                      <a16:creationId xmlns:a16="http://schemas.microsoft.com/office/drawing/2014/main" id="{C1E86D9B-69BA-43CD-8E6D-BDEE9067D721}"/>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4" name="Freeform 222">
                  <a:extLst>
                    <a:ext uri="{FF2B5EF4-FFF2-40B4-BE49-F238E27FC236}">
                      <a16:creationId xmlns:a16="http://schemas.microsoft.com/office/drawing/2014/main" id="{49F17EE5-77F0-4F0C-99D5-91E8226FE602}"/>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5" name="Freeform 223">
                  <a:extLst>
                    <a:ext uri="{FF2B5EF4-FFF2-40B4-BE49-F238E27FC236}">
                      <a16:creationId xmlns:a16="http://schemas.microsoft.com/office/drawing/2014/main" id="{D7101A3B-CE40-4AE6-9876-0E72A29F4AEB}"/>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6" name="Freeform 224">
                  <a:extLst>
                    <a:ext uri="{FF2B5EF4-FFF2-40B4-BE49-F238E27FC236}">
                      <a16:creationId xmlns:a16="http://schemas.microsoft.com/office/drawing/2014/main" id="{4FD96D94-3587-4AA6-A4A5-55722B2D5C5F}"/>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7" name="Freeform 225">
                  <a:extLst>
                    <a:ext uri="{FF2B5EF4-FFF2-40B4-BE49-F238E27FC236}">
                      <a16:creationId xmlns:a16="http://schemas.microsoft.com/office/drawing/2014/main" id="{8A765CF6-0417-43FE-907F-13B4ACCEB916}"/>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8" name="Freeform 226">
                  <a:extLst>
                    <a:ext uri="{FF2B5EF4-FFF2-40B4-BE49-F238E27FC236}">
                      <a16:creationId xmlns:a16="http://schemas.microsoft.com/office/drawing/2014/main" id="{97A574F7-0164-4607-A151-116DB9CE76EE}"/>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49" name="Freeform 227">
                  <a:extLst>
                    <a:ext uri="{FF2B5EF4-FFF2-40B4-BE49-F238E27FC236}">
                      <a16:creationId xmlns:a16="http://schemas.microsoft.com/office/drawing/2014/main" id="{322E85D6-023F-4B66-8627-67846EA7C9B6}"/>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0" name="Freeform 228">
                  <a:extLst>
                    <a:ext uri="{FF2B5EF4-FFF2-40B4-BE49-F238E27FC236}">
                      <a16:creationId xmlns:a16="http://schemas.microsoft.com/office/drawing/2014/main" id="{EEE8863C-276A-4F22-9CD5-C62E39515E94}"/>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1" name="Freeform 229">
                  <a:extLst>
                    <a:ext uri="{FF2B5EF4-FFF2-40B4-BE49-F238E27FC236}">
                      <a16:creationId xmlns:a16="http://schemas.microsoft.com/office/drawing/2014/main" id="{B27C012E-F13F-42E7-B78C-3F6D1AB26469}"/>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2" name="Freeform 230">
                  <a:extLst>
                    <a:ext uri="{FF2B5EF4-FFF2-40B4-BE49-F238E27FC236}">
                      <a16:creationId xmlns:a16="http://schemas.microsoft.com/office/drawing/2014/main" id="{8CF48274-52F2-4F81-97C0-8C0F5117E6DC}"/>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217" name="Freeform 231">
                <a:extLst>
                  <a:ext uri="{FF2B5EF4-FFF2-40B4-BE49-F238E27FC236}">
                    <a16:creationId xmlns:a16="http://schemas.microsoft.com/office/drawing/2014/main" id="{A65B65B4-9D79-4242-9E32-BEF3CD7695F2}"/>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218" name="Group 232">
                <a:extLst>
                  <a:ext uri="{FF2B5EF4-FFF2-40B4-BE49-F238E27FC236}">
                    <a16:creationId xmlns:a16="http://schemas.microsoft.com/office/drawing/2014/main" id="{B3883B65-D842-4B5E-9756-AD38E674BC14}"/>
                  </a:ext>
                </a:extLst>
              </p:cNvPr>
              <p:cNvGrpSpPr>
                <a:grpSpLocks/>
              </p:cNvGrpSpPr>
              <p:nvPr/>
            </p:nvGrpSpPr>
            <p:grpSpPr bwMode="auto">
              <a:xfrm>
                <a:off x="1214" y="3613"/>
                <a:ext cx="79" cy="36"/>
                <a:chOff x="1214" y="3613"/>
                <a:chExt cx="79" cy="36"/>
              </a:xfrm>
            </p:grpSpPr>
            <p:grpSp>
              <p:nvGrpSpPr>
                <p:cNvPr id="233" name="Group 233">
                  <a:extLst>
                    <a:ext uri="{FF2B5EF4-FFF2-40B4-BE49-F238E27FC236}">
                      <a16:creationId xmlns:a16="http://schemas.microsoft.com/office/drawing/2014/main" id="{E4784A7A-7B96-45ED-B06E-81D593284CE1}"/>
                    </a:ext>
                  </a:extLst>
                </p:cNvPr>
                <p:cNvGrpSpPr>
                  <a:grpSpLocks/>
                </p:cNvGrpSpPr>
                <p:nvPr/>
              </p:nvGrpSpPr>
              <p:grpSpPr bwMode="auto">
                <a:xfrm>
                  <a:off x="1249" y="3618"/>
                  <a:ext cx="44" cy="31"/>
                  <a:chOff x="1249" y="3618"/>
                  <a:chExt cx="44" cy="31"/>
                </a:xfrm>
              </p:grpSpPr>
              <p:sp>
                <p:nvSpPr>
                  <p:cNvPr id="236" name="Freeform 234">
                    <a:extLst>
                      <a:ext uri="{FF2B5EF4-FFF2-40B4-BE49-F238E27FC236}">
                        <a16:creationId xmlns:a16="http://schemas.microsoft.com/office/drawing/2014/main" id="{4A2EFCA5-246C-4A01-93D9-455AD9719ADB}"/>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7" name="Freeform 235">
                    <a:extLst>
                      <a:ext uri="{FF2B5EF4-FFF2-40B4-BE49-F238E27FC236}">
                        <a16:creationId xmlns:a16="http://schemas.microsoft.com/office/drawing/2014/main" id="{74338C30-6561-4FE4-90D6-CE675B5BFD02}"/>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8" name="Freeform 236">
                    <a:extLst>
                      <a:ext uri="{FF2B5EF4-FFF2-40B4-BE49-F238E27FC236}">
                        <a16:creationId xmlns:a16="http://schemas.microsoft.com/office/drawing/2014/main" id="{1005BAEF-CFC2-4099-94DB-42E7E7B6D6BB}"/>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234" name="Freeform 237">
                  <a:extLst>
                    <a:ext uri="{FF2B5EF4-FFF2-40B4-BE49-F238E27FC236}">
                      <a16:creationId xmlns:a16="http://schemas.microsoft.com/office/drawing/2014/main" id="{52C9651D-2B2D-484D-AFB0-441557750E5D}"/>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5" name="Freeform 238">
                  <a:extLst>
                    <a:ext uri="{FF2B5EF4-FFF2-40B4-BE49-F238E27FC236}">
                      <a16:creationId xmlns:a16="http://schemas.microsoft.com/office/drawing/2014/main" id="{647DDB1C-BA66-45BF-965E-1FB3FE88DCDD}"/>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219" name="Freeform 239">
                <a:extLst>
                  <a:ext uri="{FF2B5EF4-FFF2-40B4-BE49-F238E27FC236}">
                    <a16:creationId xmlns:a16="http://schemas.microsoft.com/office/drawing/2014/main" id="{8CF4FF59-5F15-4456-9833-B3E548271C78}"/>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0" name="Freeform 240">
                <a:extLst>
                  <a:ext uri="{FF2B5EF4-FFF2-40B4-BE49-F238E27FC236}">
                    <a16:creationId xmlns:a16="http://schemas.microsoft.com/office/drawing/2014/main" id="{C01D2AE3-7BC6-4454-B269-D2CEBA6D3254}"/>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1" name="Freeform 241">
                <a:extLst>
                  <a:ext uri="{FF2B5EF4-FFF2-40B4-BE49-F238E27FC236}">
                    <a16:creationId xmlns:a16="http://schemas.microsoft.com/office/drawing/2014/main" id="{32BAB99B-9095-43F2-8B62-BA316EB8A8BF}"/>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2" name="Freeform 242">
                <a:extLst>
                  <a:ext uri="{FF2B5EF4-FFF2-40B4-BE49-F238E27FC236}">
                    <a16:creationId xmlns:a16="http://schemas.microsoft.com/office/drawing/2014/main" id="{72C421DD-66E2-4F7F-B3DE-60DE10693ED6}"/>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3" name="Freeform 243">
                <a:extLst>
                  <a:ext uri="{FF2B5EF4-FFF2-40B4-BE49-F238E27FC236}">
                    <a16:creationId xmlns:a16="http://schemas.microsoft.com/office/drawing/2014/main" id="{C3B422B2-5DBA-4668-9E09-66F1CD76B5FD}"/>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4" name="Freeform 244">
                <a:extLst>
                  <a:ext uri="{FF2B5EF4-FFF2-40B4-BE49-F238E27FC236}">
                    <a16:creationId xmlns:a16="http://schemas.microsoft.com/office/drawing/2014/main" id="{7F0D9D6E-9C4F-4ACC-A3C1-567BC9F5C541}"/>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5" name="Freeform 245">
                <a:extLst>
                  <a:ext uri="{FF2B5EF4-FFF2-40B4-BE49-F238E27FC236}">
                    <a16:creationId xmlns:a16="http://schemas.microsoft.com/office/drawing/2014/main" id="{641D24FE-539F-4642-9EEB-35C8C55B3391}"/>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6" name="Freeform 246">
                <a:extLst>
                  <a:ext uri="{FF2B5EF4-FFF2-40B4-BE49-F238E27FC236}">
                    <a16:creationId xmlns:a16="http://schemas.microsoft.com/office/drawing/2014/main" id="{1026B492-903E-4859-9EC5-ACF4B32BC00C}"/>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7" name="Freeform 247">
                <a:extLst>
                  <a:ext uri="{FF2B5EF4-FFF2-40B4-BE49-F238E27FC236}">
                    <a16:creationId xmlns:a16="http://schemas.microsoft.com/office/drawing/2014/main" id="{994C4E12-DC02-4926-887B-6284E38B66A8}"/>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8" name="Freeform 248">
                <a:extLst>
                  <a:ext uri="{FF2B5EF4-FFF2-40B4-BE49-F238E27FC236}">
                    <a16:creationId xmlns:a16="http://schemas.microsoft.com/office/drawing/2014/main" id="{18DC0E01-A303-4648-9203-0B0E90D2D0B8}"/>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29" name="Freeform 249">
                <a:extLst>
                  <a:ext uri="{FF2B5EF4-FFF2-40B4-BE49-F238E27FC236}">
                    <a16:creationId xmlns:a16="http://schemas.microsoft.com/office/drawing/2014/main" id="{27D8D864-18D2-4FB7-A294-C1233C2D4150}"/>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0" name="Freeform 250">
                <a:extLst>
                  <a:ext uri="{FF2B5EF4-FFF2-40B4-BE49-F238E27FC236}">
                    <a16:creationId xmlns:a16="http://schemas.microsoft.com/office/drawing/2014/main" id="{4B61BEC4-A015-4A71-BBD6-E512BB250145}"/>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1" name="Freeform 251">
                <a:extLst>
                  <a:ext uri="{FF2B5EF4-FFF2-40B4-BE49-F238E27FC236}">
                    <a16:creationId xmlns:a16="http://schemas.microsoft.com/office/drawing/2014/main" id="{DBC0FB4D-E251-45C0-9A82-394FA2065B13}"/>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32" name="Freeform 252">
                <a:extLst>
                  <a:ext uri="{FF2B5EF4-FFF2-40B4-BE49-F238E27FC236}">
                    <a16:creationId xmlns:a16="http://schemas.microsoft.com/office/drawing/2014/main" id="{4BBB7B46-9837-42D6-A5F5-DDFDF21A9C1A}"/>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sp>
        <p:nvSpPr>
          <p:cNvPr id="253" name="AutoShape 253">
            <a:extLst>
              <a:ext uri="{FF2B5EF4-FFF2-40B4-BE49-F238E27FC236}">
                <a16:creationId xmlns:a16="http://schemas.microsoft.com/office/drawing/2014/main" id="{F0DEC7E4-F76F-457B-8B19-C066FF7A9EBA}"/>
              </a:ext>
            </a:extLst>
          </p:cNvPr>
          <p:cNvSpPr>
            <a:spLocks noChangeArrowheads="1"/>
          </p:cNvSpPr>
          <p:nvPr/>
        </p:nvSpPr>
        <p:spPr bwMode="auto">
          <a:xfrm>
            <a:off x="3955319" y="2221280"/>
            <a:ext cx="663575" cy="608013"/>
          </a:xfrm>
          <a:prstGeom prst="rightArrow">
            <a:avLst>
              <a:gd name="adj1" fmla="val 50000"/>
              <a:gd name="adj2" fmla="val 2728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4" name="Text Box 254">
            <a:extLst>
              <a:ext uri="{FF2B5EF4-FFF2-40B4-BE49-F238E27FC236}">
                <a16:creationId xmlns:a16="http://schemas.microsoft.com/office/drawing/2014/main" id="{71A4B0FB-14CA-410B-ACB3-BCC3AF400770}"/>
              </a:ext>
            </a:extLst>
          </p:cNvPr>
          <p:cNvSpPr txBox="1">
            <a:spLocks noChangeArrowheads="1"/>
          </p:cNvSpPr>
          <p:nvPr/>
        </p:nvSpPr>
        <p:spPr bwMode="auto">
          <a:xfrm>
            <a:off x="1159732" y="1371968"/>
            <a:ext cx="2173287" cy="25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600" b="1">
                <a:solidFill>
                  <a:srgbClr val="2D2015"/>
                </a:solidFill>
                <a:latin typeface="Franklin Gothic Medium" panose="020B0603020102020204" pitchFamily="34" charset="0"/>
                <a:ea typeface="MS PGothic" panose="020B0600070205080204" pitchFamily="34" charset="-128"/>
              </a:rPr>
              <a:t>Transit Network</a:t>
            </a:r>
          </a:p>
        </p:txBody>
      </p:sp>
      <p:sp>
        <p:nvSpPr>
          <p:cNvPr id="255" name="Text Box 255">
            <a:extLst>
              <a:ext uri="{FF2B5EF4-FFF2-40B4-BE49-F238E27FC236}">
                <a16:creationId xmlns:a16="http://schemas.microsoft.com/office/drawing/2014/main" id="{318741DA-4FE2-42E6-899D-4B299889B207}"/>
              </a:ext>
            </a:extLst>
          </p:cNvPr>
          <p:cNvSpPr txBox="1">
            <a:spLocks noChangeArrowheads="1"/>
          </p:cNvSpPr>
          <p:nvPr/>
        </p:nvSpPr>
        <p:spPr bwMode="auto">
          <a:xfrm>
            <a:off x="797781" y="2573704"/>
            <a:ext cx="315912" cy="21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LE</a:t>
            </a:r>
          </a:p>
        </p:txBody>
      </p:sp>
      <p:sp>
        <p:nvSpPr>
          <p:cNvPr id="256" name="Line 256">
            <a:extLst>
              <a:ext uri="{FF2B5EF4-FFF2-40B4-BE49-F238E27FC236}">
                <a16:creationId xmlns:a16="http://schemas.microsoft.com/office/drawing/2014/main" id="{315ED2FD-0B53-411D-B216-0931AD457503}"/>
              </a:ext>
            </a:extLst>
          </p:cNvPr>
          <p:cNvSpPr>
            <a:spLocks noChangeShapeType="1"/>
          </p:cNvSpPr>
          <p:nvPr/>
        </p:nvSpPr>
        <p:spPr bwMode="auto">
          <a:xfrm flipV="1">
            <a:off x="1351818" y="2257793"/>
            <a:ext cx="0" cy="2174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7" name="Line 257">
            <a:extLst>
              <a:ext uri="{FF2B5EF4-FFF2-40B4-BE49-F238E27FC236}">
                <a16:creationId xmlns:a16="http://schemas.microsoft.com/office/drawing/2014/main" id="{1F3DB513-73F8-424C-9F96-11E08C50D02A}"/>
              </a:ext>
            </a:extLst>
          </p:cNvPr>
          <p:cNvSpPr>
            <a:spLocks noChangeShapeType="1"/>
          </p:cNvSpPr>
          <p:nvPr/>
        </p:nvSpPr>
        <p:spPr bwMode="auto">
          <a:xfrm flipV="1">
            <a:off x="3012343" y="2270492"/>
            <a:ext cx="0" cy="2397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8" name="AutoShape 258">
            <a:extLst>
              <a:ext uri="{FF2B5EF4-FFF2-40B4-BE49-F238E27FC236}">
                <a16:creationId xmlns:a16="http://schemas.microsoft.com/office/drawing/2014/main" id="{62E8C94D-DE2B-4FD0-8D3F-482394A240D0}"/>
              </a:ext>
            </a:extLst>
          </p:cNvPr>
          <p:cNvSpPr>
            <a:spLocks noChangeArrowheads="1"/>
          </p:cNvSpPr>
          <p:nvPr/>
        </p:nvSpPr>
        <p:spPr bwMode="auto">
          <a:xfrm rot="5400000">
            <a:off x="6873938" y="3623836"/>
            <a:ext cx="663575" cy="608013"/>
          </a:xfrm>
          <a:prstGeom prst="rightArrow">
            <a:avLst>
              <a:gd name="adj1" fmla="val 50000"/>
              <a:gd name="adj2" fmla="val 2728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59" name="Line 259">
            <a:extLst>
              <a:ext uri="{FF2B5EF4-FFF2-40B4-BE49-F238E27FC236}">
                <a16:creationId xmlns:a16="http://schemas.microsoft.com/office/drawing/2014/main" id="{BA4025CB-AD13-440C-B8B1-C178DE5CE200}"/>
              </a:ext>
            </a:extLst>
          </p:cNvPr>
          <p:cNvSpPr>
            <a:spLocks noChangeShapeType="1"/>
          </p:cNvSpPr>
          <p:nvPr/>
        </p:nvSpPr>
        <p:spPr bwMode="auto">
          <a:xfrm flipH="1">
            <a:off x="1113693" y="2983279"/>
            <a:ext cx="95250" cy="254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60" name="Line 260">
            <a:extLst>
              <a:ext uri="{FF2B5EF4-FFF2-40B4-BE49-F238E27FC236}">
                <a16:creationId xmlns:a16="http://schemas.microsoft.com/office/drawing/2014/main" id="{A38D136B-0111-4AEA-8389-C29F45696BFA}"/>
              </a:ext>
            </a:extLst>
          </p:cNvPr>
          <p:cNvSpPr>
            <a:spLocks noChangeShapeType="1"/>
          </p:cNvSpPr>
          <p:nvPr/>
        </p:nvSpPr>
        <p:spPr bwMode="auto">
          <a:xfrm flipH="1">
            <a:off x="2820256" y="3053129"/>
            <a:ext cx="95250" cy="254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61" name="AutoShape 261">
            <a:extLst>
              <a:ext uri="{FF2B5EF4-FFF2-40B4-BE49-F238E27FC236}">
                <a16:creationId xmlns:a16="http://schemas.microsoft.com/office/drawing/2014/main" id="{1150D1CA-0538-463B-8908-D97F050374A3}"/>
              </a:ext>
            </a:extLst>
          </p:cNvPr>
          <p:cNvSpPr>
            <a:spLocks noChangeArrowheads="1"/>
          </p:cNvSpPr>
          <p:nvPr/>
        </p:nvSpPr>
        <p:spPr bwMode="auto">
          <a:xfrm flipH="1">
            <a:off x="4037869" y="4854942"/>
            <a:ext cx="836613" cy="608012"/>
          </a:xfrm>
          <a:prstGeom prst="rightArrow">
            <a:avLst>
              <a:gd name="adj1" fmla="val 50000"/>
              <a:gd name="adj2" fmla="val 344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62" name="Text Box 262">
            <a:extLst>
              <a:ext uri="{FF2B5EF4-FFF2-40B4-BE49-F238E27FC236}">
                <a16:creationId xmlns:a16="http://schemas.microsoft.com/office/drawing/2014/main" id="{1AACE214-A2A5-42AB-B48B-EDF60E5F9CE3}"/>
              </a:ext>
            </a:extLst>
          </p:cNvPr>
          <p:cNvSpPr txBox="1">
            <a:spLocks noChangeArrowheads="1"/>
          </p:cNvSpPr>
          <p:nvPr/>
        </p:nvSpPr>
        <p:spPr bwMode="auto">
          <a:xfrm>
            <a:off x="3406044" y="2634029"/>
            <a:ext cx="315913" cy="21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LE</a:t>
            </a:r>
          </a:p>
        </p:txBody>
      </p:sp>
      <p:sp>
        <p:nvSpPr>
          <p:cNvPr id="263" name="Text Box 263">
            <a:extLst>
              <a:ext uri="{FF2B5EF4-FFF2-40B4-BE49-F238E27FC236}">
                <a16:creationId xmlns:a16="http://schemas.microsoft.com/office/drawing/2014/main" id="{94CD8153-1C5F-49D4-B166-E9866214C944}"/>
              </a:ext>
            </a:extLst>
          </p:cNvPr>
          <p:cNvSpPr txBox="1">
            <a:spLocks noChangeArrowheads="1"/>
          </p:cNvSpPr>
          <p:nvPr/>
        </p:nvSpPr>
        <p:spPr bwMode="auto">
          <a:xfrm>
            <a:off x="3434619" y="1814879"/>
            <a:ext cx="315913" cy="21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TE</a:t>
            </a:r>
          </a:p>
        </p:txBody>
      </p:sp>
      <p:sp>
        <p:nvSpPr>
          <p:cNvPr id="264" name="Text Box 264">
            <a:extLst>
              <a:ext uri="{FF2B5EF4-FFF2-40B4-BE49-F238E27FC236}">
                <a16:creationId xmlns:a16="http://schemas.microsoft.com/office/drawing/2014/main" id="{45F8EE3A-F4C1-4869-8814-0433AF33FD46}"/>
              </a:ext>
            </a:extLst>
          </p:cNvPr>
          <p:cNvSpPr txBox="1">
            <a:spLocks noChangeArrowheads="1"/>
          </p:cNvSpPr>
          <p:nvPr/>
        </p:nvSpPr>
        <p:spPr bwMode="auto">
          <a:xfrm>
            <a:off x="807306" y="1764079"/>
            <a:ext cx="315912" cy="21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TE</a:t>
            </a:r>
          </a:p>
        </p:txBody>
      </p:sp>
      <p:sp>
        <p:nvSpPr>
          <p:cNvPr id="265" name="Line 265">
            <a:extLst>
              <a:ext uri="{FF2B5EF4-FFF2-40B4-BE49-F238E27FC236}">
                <a16:creationId xmlns:a16="http://schemas.microsoft.com/office/drawing/2014/main" id="{525F9042-7BEE-49A9-ABD3-8416D60C115B}"/>
              </a:ext>
            </a:extLst>
          </p:cNvPr>
          <p:cNvSpPr>
            <a:spLocks noChangeShapeType="1"/>
          </p:cNvSpPr>
          <p:nvPr/>
        </p:nvSpPr>
        <p:spPr bwMode="auto">
          <a:xfrm>
            <a:off x="1070832" y="3102343"/>
            <a:ext cx="174625" cy="33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66" name="Text Box 266">
            <a:extLst>
              <a:ext uri="{FF2B5EF4-FFF2-40B4-BE49-F238E27FC236}">
                <a16:creationId xmlns:a16="http://schemas.microsoft.com/office/drawing/2014/main" id="{712EEF71-8C83-4CDB-ADFC-658E3892401C}"/>
              </a:ext>
            </a:extLst>
          </p:cNvPr>
          <p:cNvSpPr txBox="1">
            <a:spLocks noChangeArrowheads="1"/>
          </p:cNvSpPr>
          <p:nvPr/>
        </p:nvSpPr>
        <p:spPr bwMode="auto">
          <a:xfrm>
            <a:off x="1315306" y="3019792"/>
            <a:ext cx="1073150" cy="18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grpSp>
        <p:nvGrpSpPr>
          <p:cNvPr id="267" name="Group 267">
            <a:extLst>
              <a:ext uri="{FF2B5EF4-FFF2-40B4-BE49-F238E27FC236}">
                <a16:creationId xmlns:a16="http://schemas.microsoft.com/office/drawing/2014/main" id="{F6D8F0CC-F062-43AC-8FF5-3D94060A51CF}"/>
              </a:ext>
            </a:extLst>
          </p:cNvPr>
          <p:cNvGrpSpPr>
            <a:grpSpLocks/>
          </p:cNvGrpSpPr>
          <p:nvPr/>
        </p:nvGrpSpPr>
        <p:grpSpPr bwMode="auto">
          <a:xfrm>
            <a:off x="1120044" y="1764080"/>
            <a:ext cx="481013" cy="493713"/>
            <a:chOff x="3552" y="3456"/>
            <a:chExt cx="311" cy="311"/>
          </a:xfrm>
        </p:grpSpPr>
        <p:sp>
          <p:nvSpPr>
            <p:cNvPr id="268" name="Rectangle 268">
              <a:extLst>
                <a:ext uri="{FF2B5EF4-FFF2-40B4-BE49-F238E27FC236}">
                  <a16:creationId xmlns:a16="http://schemas.microsoft.com/office/drawing/2014/main" id="{477DA24A-8788-4C96-86D9-EAF7AC61C3A1}"/>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269" name="Group 269">
              <a:extLst>
                <a:ext uri="{FF2B5EF4-FFF2-40B4-BE49-F238E27FC236}">
                  <a16:creationId xmlns:a16="http://schemas.microsoft.com/office/drawing/2014/main" id="{1BCD3644-E515-41FA-86B7-6068F3B3524B}"/>
                </a:ext>
              </a:extLst>
            </p:cNvPr>
            <p:cNvGrpSpPr>
              <a:grpSpLocks/>
            </p:cNvGrpSpPr>
            <p:nvPr/>
          </p:nvGrpSpPr>
          <p:grpSpPr bwMode="auto">
            <a:xfrm>
              <a:off x="3588" y="3504"/>
              <a:ext cx="240" cy="192"/>
              <a:chOff x="3588" y="3504"/>
              <a:chExt cx="240" cy="192"/>
            </a:xfrm>
          </p:grpSpPr>
          <p:sp>
            <p:nvSpPr>
              <p:cNvPr id="270" name="Freeform 270">
                <a:extLst>
                  <a:ext uri="{FF2B5EF4-FFF2-40B4-BE49-F238E27FC236}">
                    <a16:creationId xmlns:a16="http://schemas.microsoft.com/office/drawing/2014/main" id="{9363B1BB-0BF4-4B79-B131-B1D606FAFC4A}"/>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71" name="Freeform 271">
                <a:extLst>
                  <a:ext uri="{FF2B5EF4-FFF2-40B4-BE49-F238E27FC236}">
                    <a16:creationId xmlns:a16="http://schemas.microsoft.com/office/drawing/2014/main" id="{46D8BA79-766B-4CBC-BD21-00D3BA5A7C8C}"/>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sp>
        <p:nvSpPr>
          <p:cNvPr id="272" name="Text Box 272">
            <a:extLst>
              <a:ext uri="{FF2B5EF4-FFF2-40B4-BE49-F238E27FC236}">
                <a16:creationId xmlns:a16="http://schemas.microsoft.com/office/drawing/2014/main" id="{4518C88C-D89C-4225-9AE1-ACD5B3D65BC9}"/>
              </a:ext>
            </a:extLst>
          </p:cNvPr>
          <p:cNvSpPr txBox="1">
            <a:spLocks noChangeArrowheads="1"/>
          </p:cNvSpPr>
          <p:nvPr/>
        </p:nvSpPr>
        <p:spPr bwMode="auto">
          <a:xfrm>
            <a:off x="3037743" y="3075354"/>
            <a:ext cx="1073150" cy="18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sp>
        <p:nvSpPr>
          <p:cNvPr id="273" name="Line 273">
            <a:extLst>
              <a:ext uri="{FF2B5EF4-FFF2-40B4-BE49-F238E27FC236}">
                <a16:creationId xmlns:a16="http://schemas.microsoft.com/office/drawing/2014/main" id="{D9E5AABC-97F2-4FDB-AF27-B0EB37F88714}"/>
              </a:ext>
            </a:extLst>
          </p:cNvPr>
          <p:cNvSpPr>
            <a:spLocks noChangeShapeType="1"/>
          </p:cNvSpPr>
          <p:nvPr/>
        </p:nvSpPr>
        <p:spPr bwMode="auto">
          <a:xfrm>
            <a:off x="2793269" y="3140443"/>
            <a:ext cx="174625" cy="33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274" name="Group 274">
            <a:extLst>
              <a:ext uri="{FF2B5EF4-FFF2-40B4-BE49-F238E27FC236}">
                <a16:creationId xmlns:a16="http://schemas.microsoft.com/office/drawing/2014/main" id="{332BD6B6-44A0-4A2F-8D20-F13643CE04F1}"/>
              </a:ext>
            </a:extLst>
          </p:cNvPr>
          <p:cNvGrpSpPr>
            <a:grpSpLocks/>
          </p:cNvGrpSpPr>
          <p:nvPr/>
        </p:nvGrpSpPr>
        <p:grpSpPr bwMode="auto">
          <a:xfrm>
            <a:off x="5022119" y="4370913"/>
            <a:ext cx="4508500" cy="1812925"/>
            <a:chOff x="2773" y="2840"/>
            <a:chExt cx="2840" cy="1142"/>
          </a:xfrm>
        </p:grpSpPr>
        <p:grpSp>
          <p:nvGrpSpPr>
            <p:cNvPr id="275" name="Group 275">
              <a:extLst>
                <a:ext uri="{FF2B5EF4-FFF2-40B4-BE49-F238E27FC236}">
                  <a16:creationId xmlns:a16="http://schemas.microsoft.com/office/drawing/2014/main" id="{9F953399-02CD-40AC-904D-117C51ACB047}"/>
                </a:ext>
              </a:extLst>
            </p:cNvPr>
            <p:cNvGrpSpPr>
              <a:grpSpLocks/>
            </p:cNvGrpSpPr>
            <p:nvPr/>
          </p:nvGrpSpPr>
          <p:grpSpPr bwMode="auto">
            <a:xfrm>
              <a:off x="2773" y="3506"/>
              <a:ext cx="380" cy="211"/>
              <a:chOff x="956" y="3479"/>
              <a:chExt cx="767" cy="427"/>
            </a:xfrm>
          </p:grpSpPr>
          <p:sp>
            <p:nvSpPr>
              <p:cNvPr id="459" name="Freeform 276">
                <a:extLst>
                  <a:ext uri="{FF2B5EF4-FFF2-40B4-BE49-F238E27FC236}">
                    <a16:creationId xmlns:a16="http://schemas.microsoft.com/office/drawing/2014/main" id="{3B84308A-FE7C-4BD4-B383-915F774B9C4C}"/>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460" name="Group 277">
                <a:extLst>
                  <a:ext uri="{FF2B5EF4-FFF2-40B4-BE49-F238E27FC236}">
                    <a16:creationId xmlns:a16="http://schemas.microsoft.com/office/drawing/2014/main" id="{6318FE64-BBC3-45ED-BF14-38EDC351ECC8}"/>
                  </a:ext>
                </a:extLst>
              </p:cNvPr>
              <p:cNvGrpSpPr>
                <a:grpSpLocks/>
              </p:cNvGrpSpPr>
              <p:nvPr/>
            </p:nvGrpSpPr>
            <p:grpSpPr bwMode="auto">
              <a:xfrm>
                <a:off x="1055" y="3479"/>
                <a:ext cx="668" cy="427"/>
                <a:chOff x="1055" y="3479"/>
                <a:chExt cx="668" cy="427"/>
              </a:xfrm>
            </p:grpSpPr>
            <p:sp>
              <p:nvSpPr>
                <p:cNvPr id="461" name="Freeform 278">
                  <a:extLst>
                    <a:ext uri="{FF2B5EF4-FFF2-40B4-BE49-F238E27FC236}">
                      <a16:creationId xmlns:a16="http://schemas.microsoft.com/office/drawing/2014/main" id="{DD3625AC-83C8-4852-9626-CC0E32F9AA89}"/>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2" name="Freeform 279">
                  <a:extLst>
                    <a:ext uri="{FF2B5EF4-FFF2-40B4-BE49-F238E27FC236}">
                      <a16:creationId xmlns:a16="http://schemas.microsoft.com/office/drawing/2014/main" id="{CF9506C4-1F1E-46A1-86AC-899FFD507A30}"/>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3" name="Freeform 280">
                  <a:extLst>
                    <a:ext uri="{FF2B5EF4-FFF2-40B4-BE49-F238E27FC236}">
                      <a16:creationId xmlns:a16="http://schemas.microsoft.com/office/drawing/2014/main" id="{6A91369F-2629-4D2B-97E2-21BA03788799}"/>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4" name="Freeform 281">
                  <a:extLst>
                    <a:ext uri="{FF2B5EF4-FFF2-40B4-BE49-F238E27FC236}">
                      <a16:creationId xmlns:a16="http://schemas.microsoft.com/office/drawing/2014/main" id="{CC36BDE3-D7EC-456A-A6E2-E0C0C52C7163}"/>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5" name="Freeform 282">
                  <a:extLst>
                    <a:ext uri="{FF2B5EF4-FFF2-40B4-BE49-F238E27FC236}">
                      <a16:creationId xmlns:a16="http://schemas.microsoft.com/office/drawing/2014/main" id="{0F1DEA9E-5845-4719-AD79-C129C526AA90}"/>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6" name="Freeform 283">
                  <a:extLst>
                    <a:ext uri="{FF2B5EF4-FFF2-40B4-BE49-F238E27FC236}">
                      <a16:creationId xmlns:a16="http://schemas.microsoft.com/office/drawing/2014/main" id="{D4827E6B-65BE-410A-9440-0917E035BD77}"/>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7" name="Freeform 284">
                  <a:extLst>
                    <a:ext uri="{FF2B5EF4-FFF2-40B4-BE49-F238E27FC236}">
                      <a16:creationId xmlns:a16="http://schemas.microsoft.com/office/drawing/2014/main" id="{DD65B83F-C413-4CBD-9DC8-C342D314BCCA}"/>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8" name="Freeform 285">
                  <a:extLst>
                    <a:ext uri="{FF2B5EF4-FFF2-40B4-BE49-F238E27FC236}">
                      <a16:creationId xmlns:a16="http://schemas.microsoft.com/office/drawing/2014/main" id="{B86956EE-7F21-48CC-B448-D76D170FD1CE}"/>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69" name="Freeform 286">
                  <a:extLst>
                    <a:ext uri="{FF2B5EF4-FFF2-40B4-BE49-F238E27FC236}">
                      <a16:creationId xmlns:a16="http://schemas.microsoft.com/office/drawing/2014/main" id="{D0981DDE-1B41-442D-BB51-1DAE286FC27E}"/>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0" name="Freeform 287">
                  <a:extLst>
                    <a:ext uri="{FF2B5EF4-FFF2-40B4-BE49-F238E27FC236}">
                      <a16:creationId xmlns:a16="http://schemas.microsoft.com/office/drawing/2014/main" id="{E339C528-9096-4F53-924E-835D88A2A24C}"/>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1" name="Freeform 288">
                  <a:extLst>
                    <a:ext uri="{FF2B5EF4-FFF2-40B4-BE49-F238E27FC236}">
                      <a16:creationId xmlns:a16="http://schemas.microsoft.com/office/drawing/2014/main" id="{675BD5C1-D2B2-4EE3-AD77-DDB732A5A0EA}"/>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2" name="Freeform 289">
                  <a:extLst>
                    <a:ext uri="{FF2B5EF4-FFF2-40B4-BE49-F238E27FC236}">
                      <a16:creationId xmlns:a16="http://schemas.microsoft.com/office/drawing/2014/main" id="{14524A4C-6153-42C0-ABF9-E0CB47D6C200}"/>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3" name="Freeform 290">
                  <a:extLst>
                    <a:ext uri="{FF2B5EF4-FFF2-40B4-BE49-F238E27FC236}">
                      <a16:creationId xmlns:a16="http://schemas.microsoft.com/office/drawing/2014/main" id="{D2D6E9F6-70CB-4029-AB56-60939C74791E}"/>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4" name="Freeform 291">
                  <a:extLst>
                    <a:ext uri="{FF2B5EF4-FFF2-40B4-BE49-F238E27FC236}">
                      <a16:creationId xmlns:a16="http://schemas.microsoft.com/office/drawing/2014/main" id="{5A37B332-AECC-45C3-A090-7829ADC69F57}"/>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5" name="Freeform 292">
                  <a:extLst>
                    <a:ext uri="{FF2B5EF4-FFF2-40B4-BE49-F238E27FC236}">
                      <a16:creationId xmlns:a16="http://schemas.microsoft.com/office/drawing/2014/main" id="{CB1CB3D7-FEE6-4A27-8767-753AC6D19773}"/>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6" name="Freeform 293">
                  <a:extLst>
                    <a:ext uri="{FF2B5EF4-FFF2-40B4-BE49-F238E27FC236}">
                      <a16:creationId xmlns:a16="http://schemas.microsoft.com/office/drawing/2014/main" id="{59FF2B4B-B402-4B60-A5B2-F5DE71586DD5}"/>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7" name="Freeform 294">
                  <a:extLst>
                    <a:ext uri="{FF2B5EF4-FFF2-40B4-BE49-F238E27FC236}">
                      <a16:creationId xmlns:a16="http://schemas.microsoft.com/office/drawing/2014/main" id="{04EF180E-C3CE-464D-92C8-24E5E11A2EAD}"/>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8" name="Freeform 295">
                  <a:extLst>
                    <a:ext uri="{FF2B5EF4-FFF2-40B4-BE49-F238E27FC236}">
                      <a16:creationId xmlns:a16="http://schemas.microsoft.com/office/drawing/2014/main" id="{F30BE8F8-193E-47FC-986E-85C82BD89367}"/>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79" name="Freeform 296">
                  <a:extLst>
                    <a:ext uri="{FF2B5EF4-FFF2-40B4-BE49-F238E27FC236}">
                      <a16:creationId xmlns:a16="http://schemas.microsoft.com/office/drawing/2014/main" id="{0C605162-DD07-46CF-99DE-FCC11CC27C3A}"/>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0" name="Freeform 297">
                  <a:extLst>
                    <a:ext uri="{FF2B5EF4-FFF2-40B4-BE49-F238E27FC236}">
                      <a16:creationId xmlns:a16="http://schemas.microsoft.com/office/drawing/2014/main" id="{580638DC-8F98-4564-B216-722AA7515F4F}"/>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1" name="Freeform 298">
                  <a:extLst>
                    <a:ext uri="{FF2B5EF4-FFF2-40B4-BE49-F238E27FC236}">
                      <a16:creationId xmlns:a16="http://schemas.microsoft.com/office/drawing/2014/main" id="{EAFFA4F1-F1E6-4CCC-B339-E8F0573AC827}"/>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2" name="Freeform 299">
                  <a:extLst>
                    <a:ext uri="{FF2B5EF4-FFF2-40B4-BE49-F238E27FC236}">
                      <a16:creationId xmlns:a16="http://schemas.microsoft.com/office/drawing/2014/main" id="{3325F834-CB49-44BB-B2B3-B547270E213F}"/>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3" name="Freeform 300">
                  <a:extLst>
                    <a:ext uri="{FF2B5EF4-FFF2-40B4-BE49-F238E27FC236}">
                      <a16:creationId xmlns:a16="http://schemas.microsoft.com/office/drawing/2014/main" id="{95D1287E-484B-408F-B62F-F2FB570CC27B}"/>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4" name="Freeform 301">
                  <a:extLst>
                    <a:ext uri="{FF2B5EF4-FFF2-40B4-BE49-F238E27FC236}">
                      <a16:creationId xmlns:a16="http://schemas.microsoft.com/office/drawing/2014/main" id="{2CFF7EBE-A6C6-4549-8DFC-9181F146CE30}"/>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5" name="Freeform 302">
                  <a:extLst>
                    <a:ext uri="{FF2B5EF4-FFF2-40B4-BE49-F238E27FC236}">
                      <a16:creationId xmlns:a16="http://schemas.microsoft.com/office/drawing/2014/main" id="{3A93CA09-14C9-4475-ACEB-06314E19FB26}"/>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6" name="Freeform 303">
                  <a:extLst>
                    <a:ext uri="{FF2B5EF4-FFF2-40B4-BE49-F238E27FC236}">
                      <a16:creationId xmlns:a16="http://schemas.microsoft.com/office/drawing/2014/main" id="{7F4BB76C-8EE2-48BD-BB18-71E51BC12D03}"/>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7" name="Line 304">
                  <a:extLst>
                    <a:ext uri="{FF2B5EF4-FFF2-40B4-BE49-F238E27FC236}">
                      <a16:creationId xmlns:a16="http://schemas.microsoft.com/office/drawing/2014/main" id="{4A16EAC3-C807-4A32-910E-9E88373EB04A}"/>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8" name="Line 305">
                  <a:extLst>
                    <a:ext uri="{FF2B5EF4-FFF2-40B4-BE49-F238E27FC236}">
                      <a16:creationId xmlns:a16="http://schemas.microsoft.com/office/drawing/2014/main" id="{498B2321-838B-449B-9B0D-9E985C8A8E39}"/>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89" name="Freeform 306">
                  <a:extLst>
                    <a:ext uri="{FF2B5EF4-FFF2-40B4-BE49-F238E27FC236}">
                      <a16:creationId xmlns:a16="http://schemas.microsoft.com/office/drawing/2014/main" id="{44958FEE-B25A-40A9-B043-01A3D1D93754}"/>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0" name="Freeform 307">
                  <a:extLst>
                    <a:ext uri="{FF2B5EF4-FFF2-40B4-BE49-F238E27FC236}">
                      <a16:creationId xmlns:a16="http://schemas.microsoft.com/office/drawing/2014/main" id="{FE944D73-2372-49A3-88D7-81C39F8677A9}"/>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1" name="Freeform 308">
                  <a:extLst>
                    <a:ext uri="{FF2B5EF4-FFF2-40B4-BE49-F238E27FC236}">
                      <a16:creationId xmlns:a16="http://schemas.microsoft.com/office/drawing/2014/main" id="{3B0E52A4-9B42-4665-9494-D55B6F7A07AF}"/>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2" name="Freeform 309">
                  <a:extLst>
                    <a:ext uri="{FF2B5EF4-FFF2-40B4-BE49-F238E27FC236}">
                      <a16:creationId xmlns:a16="http://schemas.microsoft.com/office/drawing/2014/main" id="{A21A864F-2FAE-4D14-81C2-4EFBB41AA9E8}"/>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3" name="Freeform 310">
                  <a:extLst>
                    <a:ext uri="{FF2B5EF4-FFF2-40B4-BE49-F238E27FC236}">
                      <a16:creationId xmlns:a16="http://schemas.microsoft.com/office/drawing/2014/main" id="{6163835C-F020-46F6-B0B3-9B22B902804F}"/>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4" name="Freeform 311">
                  <a:extLst>
                    <a:ext uri="{FF2B5EF4-FFF2-40B4-BE49-F238E27FC236}">
                      <a16:creationId xmlns:a16="http://schemas.microsoft.com/office/drawing/2014/main" id="{8459A849-718C-4713-B676-92CADABF0836}"/>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5" name="Freeform 312">
                  <a:extLst>
                    <a:ext uri="{FF2B5EF4-FFF2-40B4-BE49-F238E27FC236}">
                      <a16:creationId xmlns:a16="http://schemas.microsoft.com/office/drawing/2014/main" id="{91C97E17-3575-46E1-BA8C-639F4DFEBFA4}"/>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6" name="Freeform 313">
                  <a:extLst>
                    <a:ext uri="{FF2B5EF4-FFF2-40B4-BE49-F238E27FC236}">
                      <a16:creationId xmlns:a16="http://schemas.microsoft.com/office/drawing/2014/main" id="{17C27428-7A24-41B5-8682-873BA40E0B70}"/>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7" name="Freeform 314">
                  <a:extLst>
                    <a:ext uri="{FF2B5EF4-FFF2-40B4-BE49-F238E27FC236}">
                      <a16:creationId xmlns:a16="http://schemas.microsoft.com/office/drawing/2014/main" id="{A5CF6F6B-8D25-43C7-8528-CE51C94EEB90}"/>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8" name="Freeform 315">
                  <a:extLst>
                    <a:ext uri="{FF2B5EF4-FFF2-40B4-BE49-F238E27FC236}">
                      <a16:creationId xmlns:a16="http://schemas.microsoft.com/office/drawing/2014/main" id="{ADFA3BD5-CCD5-402D-91C5-7FFD4C3D2FAF}"/>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99" name="Freeform 316">
                  <a:extLst>
                    <a:ext uri="{FF2B5EF4-FFF2-40B4-BE49-F238E27FC236}">
                      <a16:creationId xmlns:a16="http://schemas.microsoft.com/office/drawing/2014/main" id="{17D6C388-C3A4-4B58-8C7A-D3A1884FC23D}"/>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0" name="Freeform 317">
                  <a:extLst>
                    <a:ext uri="{FF2B5EF4-FFF2-40B4-BE49-F238E27FC236}">
                      <a16:creationId xmlns:a16="http://schemas.microsoft.com/office/drawing/2014/main" id="{57711459-9876-44DA-9598-4D28435856DC}"/>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1" name="Freeform 318">
                  <a:extLst>
                    <a:ext uri="{FF2B5EF4-FFF2-40B4-BE49-F238E27FC236}">
                      <a16:creationId xmlns:a16="http://schemas.microsoft.com/office/drawing/2014/main" id="{E6BE2CC7-4E19-493C-8747-F6BEC215A97E}"/>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2" name="Freeform 319">
                  <a:extLst>
                    <a:ext uri="{FF2B5EF4-FFF2-40B4-BE49-F238E27FC236}">
                      <a16:creationId xmlns:a16="http://schemas.microsoft.com/office/drawing/2014/main" id="{96376EC3-CFAC-4696-A6AC-81CAC58E767D}"/>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3" name="Line 320">
                  <a:extLst>
                    <a:ext uri="{FF2B5EF4-FFF2-40B4-BE49-F238E27FC236}">
                      <a16:creationId xmlns:a16="http://schemas.microsoft.com/office/drawing/2014/main" id="{36B12545-6A2C-4F9F-9D3B-B59338ACC4FF}"/>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4" name="Freeform 321">
                  <a:extLst>
                    <a:ext uri="{FF2B5EF4-FFF2-40B4-BE49-F238E27FC236}">
                      <a16:creationId xmlns:a16="http://schemas.microsoft.com/office/drawing/2014/main" id="{A65025F2-AC85-40E4-A86E-BFD27108D1DE}"/>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5" name="Line 322">
                  <a:extLst>
                    <a:ext uri="{FF2B5EF4-FFF2-40B4-BE49-F238E27FC236}">
                      <a16:creationId xmlns:a16="http://schemas.microsoft.com/office/drawing/2014/main" id="{835DFBF7-AF44-4302-ACD5-8DF58AAE6895}"/>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6" name="Freeform 323">
                  <a:extLst>
                    <a:ext uri="{FF2B5EF4-FFF2-40B4-BE49-F238E27FC236}">
                      <a16:creationId xmlns:a16="http://schemas.microsoft.com/office/drawing/2014/main" id="{A1CC6105-0028-44A7-80D1-C5D286B723B7}"/>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7" name="Line 324">
                  <a:extLst>
                    <a:ext uri="{FF2B5EF4-FFF2-40B4-BE49-F238E27FC236}">
                      <a16:creationId xmlns:a16="http://schemas.microsoft.com/office/drawing/2014/main" id="{210B4D19-C9D1-459D-8CF3-327D13B049E4}"/>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8" name="Line 325">
                  <a:extLst>
                    <a:ext uri="{FF2B5EF4-FFF2-40B4-BE49-F238E27FC236}">
                      <a16:creationId xmlns:a16="http://schemas.microsoft.com/office/drawing/2014/main" id="{E38F56F9-2E45-485F-92FB-63600BACFCAF}"/>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09" name="Line 326">
                  <a:extLst>
                    <a:ext uri="{FF2B5EF4-FFF2-40B4-BE49-F238E27FC236}">
                      <a16:creationId xmlns:a16="http://schemas.microsoft.com/office/drawing/2014/main" id="{40E8A626-A76A-418D-84D3-EB555A800A7B}"/>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0" name="Line 327">
                  <a:extLst>
                    <a:ext uri="{FF2B5EF4-FFF2-40B4-BE49-F238E27FC236}">
                      <a16:creationId xmlns:a16="http://schemas.microsoft.com/office/drawing/2014/main" id="{9390B943-5637-443E-8DFF-68CD104CAD1C}"/>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1" name="Line 328">
                  <a:extLst>
                    <a:ext uri="{FF2B5EF4-FFF2-40B4-BE49-F238E27FC236}">
                      <a16:creationId xmlns:a16="http://schemas.microsoft.com/office/drawing/2014/main" id="{39DF8DFA-14C0-4245-8B9F-97F29933E970}"/>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2" name="Freeform 329">
                  <a:extLst>
                    <a:ext uri="{FF2B5EF4-FFF2-40B4-BE49-F238E27FC236}">
                      <a16:creationId xmlns:a16="http://schemas.microsoft.com/office/drawing/2014/main" id="{F4D285DA-1804-45E4-BBFD-E3057A3F9719}"/>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3" name="Freeform 330">
                  <a:extLst>
                    <a:ext uri="{FF2B5EF4-FFF2-40B4-BE49-F238E27FC236}">
                      <a16:creationId xmlns:a16="http://schemas.microsoft.com/office/drawing/2014/main" id="{BA66D421-BD42-4575-8C38-FDE0570BCE00}"/>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4" name="Freeform 331">
                  <a:extLst>
                    <a:ext uri="{FF2B5EF4-FFF2-40B4-BE49-F238E27FC236}">
                      <a16:creationId xmlns:a16="http://schemas.microsoft.com/office/drawing/2014/main" id="{A02E3614-3111-4101-9B3F-A1A73199AEAD}"/>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5" name="Line 332">
                  <a:extLst>
                    <a:ext uri="{FF2B5EF4-FFF2-40B4-BE49-F238E27FC236}">
                      <a16:creationId xmlns:a16="http://schemas.microsoft.com/office/drawing/2014/main" id="{7C0CF6F0-DC7C-44FB-9943-0B3532B2D171}"/>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6" name="Freeform 333">
                  <a:extLst>
                    <a:ext uri="{FF2B5EF4-FFF2-40B4-BE49-F238E27FC236}">
                      <a16:creationId xmlns:a16="http://schemas.microsoft.com/office/drawing/2014/main" id="{B1F2087C-C8F6-40E6-A20D-95A3E16A269B}"/>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7" name="Freeform 334">
                  <a:extLst>
                    <a:ext uri="{FF2B5EF4-FFF2-40B4-BE49-F238E27FC236}">
                      <a16:creationId xmlns:a16="http://schemas.microsoft.com/office/drawing/2014/main" id="{B7DC3C18-7645-478B-8E17-DF0784015E9F}"/>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8" name="Freeform 335">
                  <a:extLst>
                    <a:ext uri="{FF2B5EF4-FFF2-40B4-BE49-F238E27FC236}">
                      <a16:creationId xmlns:a16="http://schemas.microsoft.com/office/drawing/2014/main" id="{CB1A0655-5D37-4A2E-9CAD-04460997BB66}"/>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19" name="Freeform 336">
                  <a:extLst>
                    <a:ext uri="{FF2B5EF4-FFF2-40B4-BE49-F238E27FC236}">
                      <a16:creationId xmlns:a16="http://schemas.microsoft.com/office/drawing/2014/main" id="{F1AFADB1-D255-44DC-ACB2-C1BF592A020F}"/>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0" name="Line 337">
                  <a:extLst>
                    <a:ext uri="{FF2B5EF4-FFF2-40B4-BE49-F238E27FC236}">
                      <a16:creationId xmlns:a16="http://schemas.microsoft.com/office/drawing/2014/main" id="{5BF651F3-5F17-46A5-B803-8437F664D505}"/>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1" name="Freeform 338">
                  <a:extLst>
                    <a:ext uri="{FF2B5EF4-FFF2-40B4-BE49-F238E27FC236}">
                      <a16:creationId xmlns:a16="http://schemas.microsoft.com/office/drawing/2014/main" id="{AB87286F-3C53-4BB8-B4B9-7E43BB06E495}"/>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2" name="Freeform 339">
                  <a:extLst>
                    <a:ext uri="{FF2B5EF4-FFF2-40B4-BE49-F238E27FC236}">
                      <a16:creationId xmlns:a16="http://schemas.microsoft.com/office/drawing/2014/main" id="{A3E13143-CBBC-46AA-A70E-32BE5E74872B}"/>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3" name="Freeform 340">
                  <a:extLst>
                    <a:ext uri="{FF2B5EF4-FFF2-40B4-BE49-F238E27FC236}">
                      <a16:creationId xmlns:a16="http://schemas.microsoft.com/office/drawing/2014/main" id="{34A18818-DF3F-4328-ABE4-4479519321BB}"/>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4" name="Freeform 341">
                  <a:extLst>
                    <a:ext uri="{FF2B5EF4-FFF2-40B4-BE49-F238E27FC236}">
                      <a16:creationId xmlns:a16="http://schemas.microsoft.com/office/drawing/2014/main" id="{57C13553-C4CB-47F0-8B29-E25435193712}"/>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5" name="Line 342">
                  <a:extLst>
                    <a:ext uri="{FF2B5EF4-FFF2-40B4-BE49-F238E27FC236}">
                      <a16:creationId xmlns:a16="http://schemas.microsoft.com/office/drawing/2014/main" id="{19343424-7FF3-4548-9003-94711AEEB01E}"/>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6" name="Freeform 343">
                  <a:extLst>
                    <a:ext uri="{FF2B5EF4-FFF2-40B4-BE49-F238E27FC236}">
                      <a16:creationId xmlns:a16="http://schemas.microsoft.com/office/drawing/2014/main" id="{1D1DA625-F205-4142-AF1B-198D3FDAA86E}"/>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7" name="Freeform 344">
                  <a:extLst>
                    <a:ext uri="{FF2B5EF4-FFF2-40B4-BE49-F238E27FC236}">
                      <a16:creationId xmlns:a16="http://schemas.microsoft.com/office/drawing/2014/main" id="{FE09A5DA-7D7B-42EF-B8AA-5DF97D27B7B1}"/>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8" name="Freeform 345">
                  <a:extLst>
                    <a:ext uri="{FF2B5EF4-FFF2-40B4-BE49-F238E27FC236}">
                      <a16:creationId xmlns:a16="http://schemas.microsoft.com/office/drawing/2014/main" id="{3A1265EA-6FC3-479C-AF40-C3AA4A78582D}"/>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29" name="Freeform 346">
                  <a:extLst>
                    <a:ext uri="{FF2B5EF4-FFF2-40B4-BE49-F238E27FC236}">
                      <a16:creationId xmlns:a16="http://schemas.microsoft.com/office/drawing/2014/main" id="{29EE9E2E-0161-44EB-AC2C-3E31D8E09539}"/>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0" name="Line 347">
                  <a:extLst>
                    <a:ext uri="{FF2B5EF4-FFF2-40B4-BE49-F238E27FC236}">
                      <a16:creationId xmlns:a16="http://schemas.microsoft.com/office/drawing/2014/main" id="{9EADEB2B-D178-4CAF-B87D-1623F9885438}"/>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1" name="Freeform 348">
                  <a:extLst>
                    <a:ext uri="{FF2B5EF4-FFF2-40B4-BE49-F238E27FC236}">
                      <a16:creationId xmlns:a16="http://schemas.microsoft.com/office/drawing/2014/main" id="{9951E759-F3E4-4C86-94A7-B6E567E3765A}"/>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2" name="Freeform 349">
                  <a:extLst>
                    <a:ext uri="{FF2B5EF4-FFF2-40B4-BE49-F238E27FC236}">
                      <a16:creationId xmlns:a16="http://schemas.microsoft.com/office/drawing/2014/main" id="{4C24E946-46E4-4EB8-8B2D-C06DBFEBBC11}"/>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3" name="Freeform 350">
                  <a:extLst>
                    <a:ext uri="{FF2B5EF4-FFF2-40B4-BE49-F238E27FC236}">
                      <a16:creationId xmlns:a16="http://schemas.microsoft.com/office/drawing/2014/main" id="{1B30AB92-696D-4786-9BF8-42D8D87CE2F3}"/>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4" name="Freeform 351">
                  <a:extLst>
                    <a:ext uri="{FF2B5EF4-FFF2-40B4-BE49-F238E27FC236}">
                      <a16:creationId xmlns:a16="http://schemas.microsoft.com/office/drawing/2014/main" id="{03061A07-A59C-4301-BAB2-FA68DD43CF14}"/>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5" name="Freeform 352">
                  <a:extLst>
                    <a:ext uri="{FF2B5EF4-FFF2-40B4-BE49-F238E27FC236}">
                      <a16:creationId xmlns:a16="http://schemas.microsoft.com/office/drawing/2014/main" id="{8C9BFF3B-6C45-411B-9776-B87560776BFF}"/>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6" name="Freeform 353">
                  <a:extLst>
                    <a:ext uri="{FF2B5EF4-FFF2-40B4-BE49-F238E27FC236}">
                      <a16:creationId xmlns:a16="http://schemas.microsoft.com/office/drawing/2014/main" id="{1964AE72-426C-4792-BDCF-FE80FF31A3B0}"/>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7" name="Freeform 354">
                  <a:extLst>
                    <a:ext uri="{FF2B5EF4-FFF2-40B4-BE49-F238E27FC236}">
                      <a16:creationId xmlns:a16="http://schemas.microsoft.com/office/drawing/2014/main" id="{9D38316A-5FCD-40AE-A1F0-92C2A5814D7C}"/>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8" name="Freeform 355">
                  <a:extLst>
                    <a:ext uri="{FF2B5EF4-FFF2-40B4-BE49-F238E27FC236}">
                      <a16:creationId xmlns:a16="http://schemas.microsoft.com/office/drawing/2014/main" id="{005F4AFA-9B49-43FB-8960-B93EB2B5B32C}"/>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39" name="Freeform 356">
                  <a:extLst>
                    <a:ext uri="{FF2B5EF4-FFF2-40B4-BE49-F238E27FC236}">
                      <a16:creationId xmlns:a16="http://schemas.microsoft.com/office/drawing/2014/main" id="{D9E941F6-E039-4061-92E7-812990D99AFE}"/>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0" name="Freeform 357">
                  <a:extLst>
                    <a:ext uri="{FF2B5EF4-FFF2-40B4-BE49-F238E27FC236}">
                      <a16:creationId xmlns:a16="http://schemas.microsoft.com/office/drawing/2014/main" id="{C541F5C1-E8A1-4072-9B28-087942382139}"/>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1" name="Freeform 358">
                  <a:extLst>
                    <a:ext uri="{FF2B5EF4-FFF2-40B4-BE49-F238E27FC236}">
                      <a16:creationId xmlns:a16="http://schemas.microsoft.com/office/drawing/2014/main" id="{A2290121-38F5-431D-8C80-3A486895516C}"/>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2" name="Freeform 359">
                  <a:extLst>
                    <a:ext uri="{FF2B5EF4-FFF2-40B4-BE49-F238E27FC236}">
                      <a16:creationId xmlns:a16="http://schemas.microsoft.com/office/drawing/2014/main" id="{51AB5F96-406B-42B8-85BC-4E55EEAA03B6}"/>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3" name="Freeform 360">
                  <a:extLst>
                    <a:ext uri="{FF2B5EF4-FFF2-40B4-BE49-F238E27FC236}">
                      <a16:creationId xmlns:a16="http://schemas.microsoft.com/office/drawing/2014/main" id="{B5FE823F-8964-42A8-A270-EA7D458A64DB}"/>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4" name="Freeform 361">
                  <a:extLst>
                    <a:ext uri="{FF2B5EF4-FFF2-40B4-BE49-F238E27FC236}">
                      <a16:creationId xmlns:a16="http://schemas.microsoft.com/office/drawing/2014/main" id="{E9F8EC77-3178-418B-B0CA-983451A61B1D}"/>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45" name="Freeform 362">
                  <a:extLst>
                    <a:ext uri="{FF2B5EF4-FFF2-40B4-BE49-F238E27FC236}">
                      <a16:creationId xmlns:a16="http://schemas.microsoft.com/office/drawing/2014/main" id="{3EB4CC0F-3E2C-4551-846E-B550FAC5FCF6}"/>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546" name="Group 363">
                  <a:extLst>
                    <a:ext uri="{FF2B5EF4-FFF2-40B4-BE49-F238E27FC236}">
                      <a16:creationId xmlns:a16="http://schemas.microsoft.com/office/drawing/2014/main" id="{2CA46435-829E-4533-98D4-8D980D20F046}"/>
                    </a:ext>
                  </a:extLst>
                </p:cNvPr>
                <p:cNvGrpSpPr>
                  <a:grpSpLocks/>
                </p:cNvGrpSpPr>
                <p:nvPr/>
              </p:nvGrpSpPr>
              <p:grpSpPr bwMode="auto">
                <a:xfrm>
                  <a:off x="1282" y="3626"/>
                  <a:ext cx="235" cy="160"/>
                  <a:chOff x="1282" y="3626"/>
                  <a:chExt cx="235" cy="160"/>
                </a:xfrm>
              </p:grpSpPr>
              <p:sp>
                <p:nvSpPr>
                  <p:cNvPr id="569" name="Freeform 364">
                    <a:extLst>
                      <a:ext uri="{FF2B5EF4-FFF2-40B4-BE49-F238E27FC236}">
                        <a16:creationId xmlns:a16="http://schemas.microsoft.com/office/drawing/2014/main" id="{40D3A846-9EA6-4C0E-9950-250D185DC68C}"/>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0" name="Freeform 365">
                    <a:extLst>
                      <a:ext uri="{FF2B5EF4-FFF2-40B4-BE49-F238E27FC236}">
                        <a16:creationId xmlns:a16="http://schemas.microsoft.com/office/drawing/2014/main" id="{CFE5DCDC-353E-4AE0-8C8B-FB8C98ED596C}"/>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1" name="Freeform 366">
                    <a:extLst>
                      <a:ext uri="{FF2B5EF4-FFF2-40B4-BE49-F238E27FC236}">
                        <a16:creationId xmlns:a16="http://schemas.microsoft.com/office/drawing/2014/main" id="{63452DE2-AC9E-439A-913E-AEB12E3B9EEC}"/>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2" name="Freeform 367">
                    <a:extLst>
                      <a:ext uri="{FF2B5EF4-FFF2-40B4-BE49-F238E27FC236}">
                        <a16:creationId xmlns:a16="http://schemas.microsoft.com/office/drawing/2014/main" id="{F2273284-45C8-4B92-89F1-7F92D0844E92}"/>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3" name="Freeform 368">
                    <a:extLst>
                      <a:ext uri="{FF2B5EF4-FFF2-40B4-BE49-F238E27FC236}">
                        <a16:creationId xmlns:a16="http://schemas.microsoft.com/office/drawing/2014/main" id="{EA78BFE3-03ED-41DF-8126-87A20984299E}"/>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4" name="Freeform 369">
                    <a:extLst>
                      <a:ext uri="{FF2B5EF4-FFF2-40B4-BE49-F238E27FC236}">
                        <a16:creationId xmlns:a16="http://schemas.microsoft.com/office/drawing/2014/main" id="{B32398CE-945F-47D8-B581-29D9758EF4FB}"/>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5" name="Freeform 370">
                    <a:extLst>
                      <a:ext uri="{FF2B5EF4-FFF2-40B4-BE49-F238E27FC236}">
                        <a16:creationId xmlns:a16="http://schemas.microsoft.com/office/drawing/2014/main" id="{E64D74F6-FEB0-4DC4-9E75-4639E2680A4A}"/>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6" name="Freeform 371">
                    <a:extLst>
                      <a:ext uri="{FF2B5EF4-FFF2-40B4-BE49-F238E27FC236}">
                        <a16:creationId xmlns:a16="http://schemas.microsoft.com/office/drawing/2014/main" id="{F50AC2E3-322B-4F0B-9A0B-F4F6090AE65C}"/>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7" name="Freeform 372">
                    <a:extLst>
                      <a:ext uri="{FF2B5EF4-FFF2-40B4-BE49-F238E27FC236}">
                        <a16:creationId xmlns:a16="http://schemas.microsoft.com/office/drawing/2014/main" id="{E8AF3AB6-E8C6-4221-B68A-8D919BA25A87}"/>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8" name="Freeform 373">
                    <a:extLst>
                      <a:ext uri="{FF2B5EF4-FFF2-40B4-BE49-F238E27FC236}">
                        <a16:creationId xmlns:a16="http://schemas.microsoft.com/office/drawing/2014/main" id="{83970006-E79A-46AF-9637-FC48D92F98B1}"/>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79" name="Freeform 374">
                    <a:extLst>
                      <a:ext uri="{FF2B5EF4-FFF2-40B4-BE49-F238E27FC236}">
                        <a16:creationId xmlns:a16="http://schemas.microsoft.com/office/drawing/2014/main" id="{82359B70-5108-421B-B2E6-C1B6F1F43D0B}"/>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80" name="Freeform 375">
                    <a:extLst>
                      <a:ext uri="{FF2B5EF4-FFF2-40B4-BE49-F238E27FC236}">
                        <a16:creationId xmlns:a16="http://schemas.microsoft.com/office/drawing/2014/main" id="{48FF5582-EB41-4E10-94F0-F68DC3986DF0}"/>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81" name="Freeform 376">
                    <a:extLst>
                      <a:ext uri="{FF2B5EF4-FFF2-40B4-BE49-F238E27FC236}">
                        <a16:creationId xmlns:a16="http://schemas.microsoft.com/office/drawing/2014/main" id="{43A6A8F1-64DB-44DC-9B5F-4616D9C812CC}"/>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82" name="Freeform 377">
                    <a:extLst>
                      <a:ext uri="{FF2B5EF4-FFF2-40B4-BE49-F238E27FC236}">
                        <a16:creationId xmlns:a16="http://schemas.microsoft.com/office/drawing/2014/main" id="{475ACB04-0557-410E-B06C-BB4F64D32A62}"/>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547" name="Freeform 378">
                  <a:extLst>
                    <a:ext uri="{FF2B5EF4-FFF2-40B4-BE49-F238E27FC236}">
                      <a16:creationId xmlns:a16="http://schemas.microsoft.com/office/drawing/2014/main" id="{C63BE272-C5B3-4F53-AF58-1665E036AC69}"/>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548" name="Group 379">
                  <a:extLst>
                    <a:ext uri="{FF2B5EF4-FFF2-40B4-BE49-F238E27FC236}">
                      <a16:creationId xmlns:a16="http://schemas.microsoft.com/office/drawing/2014/main" id="{9F414136-7685-4E41-874B-1016FACD8A50}"/>
                    </a:ext>
                  </a:extLst>
                </p:cNvPr>
                <p:cNvGrpSpPr>
                  <a:grpSpLocks/>
                </p:cNvGrpSpPr>
                <p:nvPr/>
              </p:nvGrpSpPr>
              <p:grpSpPr bwMode="auto">
                <a:xfrm>
                  <a:off x="1214" y="3613"/>
                  <a:ext cx="79" cy="36"/>
                  <a:chOff x="1214" y="3613"/>
                  <a:chExt cx="79" cy="36"/>
                </a:xfrm>
              </p:grpSpPr>
              <p:grpSp>
                <p:nvGrpSpPr>
                  <p:cNvPr id="563" name="Group 380">
                    <a:extLst>
                      <a:ext uri="{FF2B5EF4-FFF2-40B4-BE49-F238E27FC236}">
                        <a16:creationId xmlns:a16="http://schemas.microsoft.com/office/drawing/2014/main" id="{EC1481FB-CA7D-495A-95D0-0A020B6D37ED}"/>
                      </a:ext>
                    </a:extLst>
                  </p:cNvPr>
                  <p:cNvGrpSpPr>
                    <a:grpSpLocks/>
                  </p:cNvGrpSpPr>
                  <p:nvPr/>
                </p:nvGrpSpPr>
                <p:grpSpPr bwMode="auto">
                  <a:xfrm>
                    <a:off x="1249" y="3618"/>
                    <a:ext cx="44" cy="31"/>
                    <a:chOff x="1249" y="3618"/>
                    <a:chExt cx="44" cy="31"/>
                  </a:xfrm>
                </p:grpSpPr>
                <p:sp>
                  <p:nvSpPr>
                    <p:cNvPr id="566" name="Freeform 381">
                      <a:extLst>
                        <a:ext uri="{FF2B5EF4-FFF2-40B4-BE49-F238E27FC236}">
                          <a16:creationId xmlns:a16="http://schemas.microsoft.com/office/drawing/2014/main" id="{76A6631D-8CDA-4AB0-9A18-597642F5B12A}"/>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7" name="Freeform 382">
                      <a:extLst>
                        <a:ext uri="{FF2B5EF4-FFF2-40B4-BE49-F238E27FC236}">
                          <a16:creationId xmlns:a16="http://schemas.microsoft.com/office/drawing/2014/main" id="{11A21625-A7A3-4495-A92E-FCE533B9D1AE}"/>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8" name="Freeform 383">
                      <a:extLst>
                        <a:ext uri="{FF2B5EF4-FFF2-40B4-BE49-F238E27FC236}">
                          <a16:creationId xmlns:a16="http://schemas.microsoft.com/office/drawing/2014/main" id="{D790517A-FEE2-4ECA-B46B-0DB8923DDCA5}"/>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564" name="Freeform 384">
                    <a:extLst>
                      <a:ext uri="{FF2B5EF4-FFF2-40B4-BE49-F238E27FC236}">
                        <a16:creationId xmlns:a16="http://schemas.microsoft.com/office/drawing/2014/main" id="{12C15163-F4D6-421E-8693-4CB0CBD53CF4}"/>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5" name="Freeform 385">
                    <a:extLst>
                      <a:ext uri="{FF2B5EF4-FFF2-40B4-BE49-F238E27FC236}">
                        <a16:creationId xmlns:a16="http://schemas.microsoft.com/office/drawing/2014/main" id="{CAF8EFA2-9322-4DFF-9095-62371C3BA638}"/>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549" name="Freeform 386">
                  <a:extLst>
                    <a:ext uri="{FF2B5EF4-FFF2-40B4-BE49-F238E27FC236}">
                      <a16:creationId xmlns:a16="http://schemas.microsoft.com/office/drawing/2014/main" id="{C549D162-C7EA-4227-8A29-F28E3368D6AD}"/>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0" name="Freeform 387">
                  <a:extLst>
                    <a:ext uri="{FF2B5EF4-FFF2-40B4-BE49-F238E27FC236}">
                      <a16:creationId xmlns:a16="http://schemas.microsoft.com/office/drawing/2014/main" id="{73E08FD7-D97B-4E2A-9783-E58F4D5DEA3A}"/>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1" name="Freeform 388">
                  <a:extLst>
                    <a:ext uri="{FF2B5EF4-FFF2-40B4-BE49-F238E27FC236}">
                      <a16:creationId xmlns:a16="http://schemas.microsoft.com/office/drawing/2014/main" id="{3F1EA1D8-CB3D-4B9B-895B-12D9D5CDCA9C}"/>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2" name="Freeform 389">
                  <a:extLst>
                    <a:ext uri="{FF2B5EF4-FFF2-40B4-BE49-F238E27FC236}">
                      <a16:creationId xmlns:a16="http://schemas.microsoft.com/office/drawing/2014/main" id="{F950C533-93D2-4780-8AF0-05DE9602621F}"/>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3" name="Freeform 390">
                  <a:extLst>
                    <a:ext uri="{FF2B5EF4-FFF2-40B4-BE49-F238E27FC236}">
                      <a16:creationId xmlns:a16="http://schemas.microsoft.com/office/drawing/2014/main" id="{6A54EA39-61D7-4026-A0FF-7CE95CE64509}"/>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4" name="Freeform 391">
                  <a:extLst>
                    <a:ext uri="{FF2B5EF4-FFF2-40B4-BE49-F238E27FC236}">
                      <a16:creationId xmlns:a16="http://schemas.microsoft.com/office/drawing/2014/main" id="{9B5D13B8-F16C-4715-A445-ADDC51ABDE90}"/>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5" name="Freeform 392">
                  <a:extLst>
                    <a:ext uri="{FF2B5EF4-FFF2-40B4-BE49-F238E27FC236}">
                      <a16:creationId xmlns:a16="http://schemas.microsoft.com/office/drawing/2014/main" id="{B7D06324-93EB-4B49-BEF4-5886E724E26F}"/>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6" name="Freeform 393">
                  <a:extLst>
                    <a:ext uri="{FF2B5EF4-FFF2-40B4-BE49-F238E27FC236}">
                      <a16:creationId xmlns:a16="http://schemas.microsoft.com/office/drawing/2014/main" id="{B7348580-E21C-4ED9-9B34-397AA1E849DA}"/>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7" name="Freeform 394">
                  <a:extLst>
                    <a:ext uri="{FF2B5EF4-FFF2-40B4-BE49-F238E27FC236}">
                      <a16:creationId xmlns:a16="http://schemas.microsoft.com/office/drawing/2014/main" id="{E627B134-4D68-4447-A73A-71FF07B63C30}"/>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8" name="Freeform 395">
                  <a:extLst>
                    <a:ext uri="{FF2B5EF4-FFF2-40B4-BE49-F238E27FC236}">
                      <a16:creationId xmlns:a16="http://schemas.microsoft.com/office/drawing/2014/main" id="{58313475-A332-465C-827D-07AE90F5FBD5}"/>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59" name="Freeform 396">
                  <a:extLst>
                    <a:ext uri="{FF2B5EF4-FFF2-40B4-BE49-F238E27FC236}">
                      <a16:creationId xmlns:a16="http://schemas.microsoft.com/office/drawing/2014/main" id="{2ED21DE6-25D6-4EC7-A3B9-EDE654AED317}"/>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0" name="Freeform 397">
                  <a:extLst>
                    <a:ext uri="{FF2B5EF4-FFF2-40B4-BE49-F238E27FC236}">
                      <a16:creationId xmlns:a16="http://schemas.microsoft.com/office/drawing/2014/main" id="{0DBBF0F2-6A94-49B6-B5F5-2687466058DE}"/>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1" name="Freeform 398">
                  <a:extLst>
                    <a:ext uri="{FF2B5EF4-FFF2-40B4-BE49-F238E27FC236}">
                      <a16:creationId xmlns:a16="http://schemas.microsoft.com/office/drawing/2014/main" id="{92D65A29-EE3D-4F37-883E-BEEFB7544CFE}"/>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62" name="Freeform 399">
                  <a:extLst>
                    <a:ext uri="{FF2B5EF4-FFF2-40B4-BE49-F238E27FC236}">
                      <a16:creationId xmlns:a16="http://schemas.microsoft.com/office/drawing/2014/main" id="{2C704051-8991-432A-9482-0395E8CC6C47}"/>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276" name="Group 400">
              <a:extLst>
                <a:ext uri="{FF2B5EF4-FFF2-40B4-BE49-F238E27FC236}">
                  <a16:creationId xmlns:a16="http://schemas.microsoft.com/office/drawing/2014/main" id="{7FB1ECDE-4459-4B14-BE4C-65B070BAE427}"/>
                </a:ext>
              </a:extLst>
            </p:cNvPr>
            <p:cNvGrpSpPr>
              <a:grpSpLocks/>
            </p:cNvGrpSpPr>
            <p:nvPr/>
          </p:nvGrpSpPr>
          <p:grpSpPr bwMode="auto">
            <a:xfrm>
              <a:off x="5144" y="3499"/>
              <a:ext cx="380" cy="211"/>
              <a:chOff x="956" y="3479"/>
              <a:chExt cx="767" cy="427"/>
            </a:xfrm>
          </p:grpSpPr>
          <p:sp>
            <p:nvSpPr>
              <p:cNvPr id="335" name="Freeform 401">
                <a:extLst>
                  <a:ext uri="{FF2B5EF4-FFF2-40B4-BE49-F238E27FC236}">
                    <a16:creationId xmlns:a16="http://schemas.microsoft.com/office/drawing/2014/main" id="{222F9F26-BBAF-41E8-8CC9-2AD17AA2F7D3}"/>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36" name="Group 402">
                <a:extLst>
                  <a:ext uri="{FF2B5EF4-FFF2-40B4-BE49-F238E27FC236}">
                    <a16:creationId xmlns:a16="http://schemas.microsoft.com/office/drawing/2014/main" id="{0EB7FA03-708A-4125-A69A-452433D4357B}"/>
                  </a:ext>
                </a:extLst>
              </p:cNvPr>
              <p:cNvGrpSpPr>
                <a:grpSpLocks/>
              </p:cNvGrpSpPr>
              <p:nvPr/>
            </p:nvGrpSpPr>
            <p:grpSpPr bwMode="auto">
              <a:xfrm>
                <a:off x="1055" y="3479"/>
                <a:ext cx="668" cy="427"/>
                <a:chOff x="1055" y="3479"/>
                <a:chExt cx="668" cy="427"/>
              </a:xfrm>
            </p:grpSpPr>
            <p:sp>
              <p:nvSpPr>
                <p:cNvPr id="337" name="Freeform 403">
                  <a:extLst>
                    <a:ext uri="{FF2B5EF4-FFF2-40B4-BE49-F238E27FC236}">
                      <a16:creationId xmlns:a16="http://schemas.microsoft.com/office/drawing/2014/main" id="{D9665BBE-F996-4DF0-8FD2-02ADFC88426F}"/>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8" name="Freeform 404">
                  <a:extLst>
                    <a:ext uri="{FF2B5EF4-FFF2-40B4-BE49-F238E27FC236}">
                      <a16:creationId xmlns:a16="http://schemas.microsoft.com/office/drawing/2014/main" id="{6A6F75CB-832F-4BFE-9803-8CF421002CE9}"/>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9" name="Freeform 405">
                  <a:extLst>
                    <a:ext uri="{FF2B5EF4-FFF2-40B4-BE49-F238E27FC236}">
                      <a16:creationId xmlns:a16="http://schemas.microsoft.com/office/drawing/2014/main" id="{3DE12B9D-1D90-4FA4-A6AA-ABCC5D5B7101}"/>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0" name="Freeform 406">
                  <a:extLst>
                    <a:ext uri="{FF2B5EF4-FFF2-40B4-BE49-F238E27FC236}">
                      <a16:creationId xmlns:a16="http://schemas.microsoft.com/office/drawing/2014/main" id="{9B187A97-A1DB-4349-A4C0-B57DC49154DC}"/>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1" name="Freeform 407">
                  <a:extLst>
                    <a:ext uri="{FF2B5EF4-FFF2-40B4-BE49-F238E27FC236}">
                      <a16:creationId xmlns:a16="http://schemas.microsoft.com/office/drawing/2014/main" id="{E19E322C-7081-47AE-9FB5-3F59B3615C10}"/>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2" name="Freeform 408">
                  <a:extLst>
                    <a:ext uri="{FF2B5EF4-FFF2-40B4-BE49-F238E27FC236}">
                      <a16:creationId xmlns:a16="http://schemas.microsoft.com/office/drawing/2014/main" id="{07CDBDB7-8259-4D4C-AB6F-E8D3CEA41D4A}"/>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3" name="Freeform 409">
                  <a:extLst>
                    <a:ext uri="{FF2B5EF4-FFF2-40B4-BE49-F238E27FC236}">
                      <a16:creationId xmlns:a16="http://schemas.microsoft.com/office/drawing/2014/main" id="{9C65C4B0-C323-4132-855B-AE790786B19F}"/>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4" name="Freeform 410">
                  <a:extLst>
                    <a:ext uri="{FF2B5EF4-FFF2-40B4-BE49-F238E27FC236}">
                      <a16:creationId xmlns:a16="http://schemas.microsoft.com/office/drawing/2014/main" id="{30292233-7BE3-42B6-A540-525DDF60CA88}"/>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5" name="Freeform 411">
                  <a:extLst>
                    <a:ext uri="{FF2B5EF4-FFF2-40B4-BE49-F238E27FC236}">
                      <a16:creationId xmlns:a16="http://schemas.microsoft.com/office/drawing/2014/main" id="{ECEB52F5-0C9F-4F1E-BF1D-E598EA8FD4B8}"/>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6" name="Freeform 412">
                  <a:extLst>
                    <a:ext uri="{FF2B5EF4-FFF2-40B4-BE49-F238E27FC236}">
                      <a16:creationId xmlns:a16="http://schemas.microsoft.com/office/drawing/2014/main" id="{2B000FE9-4EFF-42A3-A9A3-991DCB104560}"/>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7" name="Freeform 413">
                  <a:extLst>
                    <a:ext uri="{FF2B5EF4-FFF2-40B4-BE49-F238E27FC236}">
                      <a16:creationId xmlns:a16="http://schemas.microsoft.com/office/drawing/2014/main" id="{A27127CE-E575-4E41-8E76-ED0FF3E66A2F}"/>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8" name="Freeform 414">
                  <a:extLst>
                    <a:ext uri="{FF2B5EF4-FFF2-40B4-BE49-F238E27FC236}">
                      <a16:creationId xmlns:a16="http://schemas.microsoft.com/office/drawing/2014/main" id="{7C4193B9-7071-4344-A602-C08D8878B9F4}"/>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49" name="Freeform 415">
                  <a:extLst>
                    <a:ext uri="{FF2B5EF4-FFF2-40B4-BE49-F238E27FC236}">
                      <a16:creationId xmlns:a16="http://schemas.microsoft.com/office/drawing/2014/main" id="{30F9A3EB-CEDF-4B73-A64E-B11EA95552F7}"/>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0" name="Freeform 416">
                  <a:extLst>
                    <a:ext uri="{FF2B5EF4-FFF2-40B4-BE49-F238E27FC236}">
                      <a16:creationId xmlns:a16="http://schemas.microsoft.com/office/drawing/2014/main" id="{403FBA50-F3FB-4F37-A91C-A2A0C0309851}"/>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1" name="Freeform 417">
                  <a:extLst>
                    <a:ext uri="{FF2B5EF4-FFF2-40B4-BE49-F238E27FC236}">
                      <a16:creationId xmlns:a16="http://schemas.microsoft.com/office/drawing/2014/main" id="{6217FBBC-67E6-4ECA-950C-FFE62D87D0A7}"/>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2" name="Freeform 418">
                  <a:extLst>
                    <a:ext uri="{FF2B5EF4-FFF2-40B4-BE49-F238E27FC236}">
                      <a16:creationId xmlns:a16="http://schemas.microsoft.com/office/drawing/2014/main" id="{7C6D292B-2BC9-47EE-B498-BBE281A07094}"/>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3" name="Freeform 419">
                  <a:extLst>
                    <a:ext uri="{FF2B5EF4-FFF2-40B4-BE49-F238E27FC236}">
                      <a16:creationId xmlns:a16="http://schemas.microsoft.com/office/drawing/2014/main" id="{896561B6-F6D9-4A8F-BF22-40AC160C1888}"/>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4" name="Freeform 420">
                  <a:extLst>
                    <a:ext uri="{FF2B5EF4-FFF2-40B4-BE49-F238E27FC236}">
                      <a16:creationId xmlns:a16="http://schemas.microsoft.com/office/drawing/2014/main" id="{FE276004-8009-4EA5-A2C2-F761F469FCCD}"/>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5" name="Freeform 421">
                  <a:extLst>
                    <a:ext uri="{FF2B5EF4-FFF2-40B4-BE49-F238E27FC236}">
                      <a16:creationId xmlns:a16="http://schemas.microsoft.com/office/drawing/2014/main" id="{8750B1B7-ED78-4681-9515-4E88579EE55A}"/>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6" name="Freeform 422">
                  <a:extLst>
                    <a:ext uri="{FF2B5EF4-FFF2-40B4-BE49-F238E27FC236}">
                      <a16:creationId xmlns:a16="http://schemas.microsoft.com/office/drawing/2014/main" id="{3DCB18F3-29A3-41F8-9DA4-737B6D1DCAD1}"/>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7" name="Freeform 423">
                  <a:extLst>
                    <a:ext uri="{FF2B5EF4-FFF2-40B4-BE49-F238E27FC236}">
                      <a16:creationId xmlns:a16="http://schemas.microsoft.com/office/drawing/2014/main" id="{78B98682-7837-4A67-AB61-05598FAD2D81}"/>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8" name="Freeform 424">
                  <a:extLst>
                    <a:ext uri="{FF2B5EF4-FFF2-40B4-BE49-F238E27FC236}">
                      <a16:creationId xmlns:a16="http://schemas.microsoft.com/office/drawing/2014/main" id="{8A6A463F-9075-4B52-A0D6-1B99691AF2AB}"/>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59" name="Freeform 425">
                  <a:extLst>
                    <a:ext uri="{FF2B5EF4-FFF2-40B4-BE49-F238E27FC236}">
                      <a16:creationId xmlns:a16="http://schemas.microsoft.com/office/drawing/2014/main" id="{D3CDF3A3-9D95-4B2B-A15F-84AD7D1FF991}"/>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0" name="Freeform 426">
                  <a:extLst>
                    <a:ext uri="{FF2B5EF4-FFF2-40B4-BE49-F238E27FC236}">
                      <a16:creationId xmlns:a16="http://schemas.microsoft.com/office/drawing/2014/main" id="{7500517B-2FA2-4B45-9E0E-933E7274CDCC}"/>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1" name="Freeform 427">
                  <a:extLst>
                    <a:ext uri="{FF2B5EF4-FFF2-40B4-BE49-F238E27FC236}">
                      <a16:creationId xmlns:a16="http://schemas.microsoft.com/office/drawing/2014/main" id="{F5B6C508-C228-4782-8FFF-72E57B316BFF}"/>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2" name="Freeform 428">
                  <a:extLst>
                    <a:ext uri="{FF2B5EF4-FFF2-40B4-BE49-F238E27FC236}">
                      <a16:creationId xmlns:a16="http://schemas.microsoft.com/office/drawing/2014/main" id="{FF4456A2-10CA-455E-95F5-218C16B2E950}"/>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3" name="Line 429">
                  <a:extLst>
                    <a:ext uri="{FF2B5EF4-FFF2-40B4-BE49-F238E27FC236}">
                      <a16:creationId xmlns:a16="http://schemas.microsoft.com/office/drawing/2014/main" id="{D01D4307-8F4C-4254-A849-C1ECAB8066E4}"/>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4" name="Line 430">
                  <a:extLst>
                    <a:ext uri="{FF2B5EF4-FFF2-40B4-BE49-F238E27FC236}">
                      <a16:creationId xmlns:a16="http://schemas.microsoft.com/office/drawing/2014/main" id="{2AF54A11-906B-40F6-B5AC-DC3991E68BBD}"/>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5" name="Freeform 431">
                  <a:extLst>
                    <a:ext uri="{FF2B5EF4-FFF2-40B4-BE49-F238E27FC236}">
                      <a16:creationId xmlns:a16="http://schemas.microsoft.com/office/drawing/2014/main" id="{1FF021FF-70B4-4908-BE29-8EB2065FF666}"/>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6" name="Freeform 432">
                  <a:extLst>
                    <a:ext uri="{FF2B5EF4-FFF2-40B4-BE49-F238E27FC236}">
                      <a16:creationId xmlns:a16="http://schemas.microsoft.com/office/drawing/2014/main" id="{46D74ADD-B3C9-46B5-9CDB-F1CE629C4400}"/>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7" name="Freeform 433">
                  <a:extLst>
                    <a:ext uri="{FF2B5EF4-FFF2-40B4-BE49-F238E27FC236}">
                      <a16:creationId xmlns:a16="http://schemas.microsoft.com/office/drawing/2014/main" id="{045B2619-CDF0-43B6-9282-C3AF7336FDDA}"/>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8" name="Freeform 434">
                  <a:extLst>
                    <a:ext uri="{FF2B5EF4-FFF2-40B4-BE49-F238E27FC236}">
                      <a16:creationId xmlns:a16="http://schemas.microsoft.com/office/drawing/2014/main" id="{3536CD87-C131-45D9-95AB-A7312EDABFC5}"/>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69" name="Freeform 435">
                  <a:extLst>
                    <a:ext uri="{FF2B5EF4-FFF2-40B4-BE49-F238E27FC236}">
                      <a16:creationId xmlns:a16="http://schemas.microsoft.com/office/drawing/2014/main" id="{3A527AFA-8F57-4E20-8001-70516D813471}"/>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0" name="Freeform 436">
                  <a:extLst>
                    <a:ext uri="{FF2B5EF4-FFF2-40B4-BE49-F238E27FC236}">
                      <a16:creationId xmlns:a16="http://schemas.microsoft.com/office/drawing/2014/main" id="{E238707C-3F9B-4CFD-ABC2-421DA2ABB612}"/>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1" name="Freeform 437">
                  <a:extLst>
                    <a:ext uri="{FF2B5EF4-FFF2-40B4-BE49-F238E27FC236}">
                      <a16:creationId xmlns:a16="http://schemas.microsoft.com/office/drawing/2014/main" id="{A7B64C35-6EFE-4B1D-96C9-7DF73BF865F1}"/>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2" name="Freeform 438">
                  <a:extLst>
                    <a:ext uri="{FF2B5EF4-FFF2-40B4-BE49-F238E27FC236}">
                      <a16:creationId xmlns:a16="http://schemas.microsoft.com/office/drawing/2014/main" id="{36ACB048-3A6D-4296-AFDC-EAAD1B06C0E1}"/>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3" name="Freeform 439">
                  <a:extLst>
                    <a:ext uri="{FF2B5EF4-FFF2-40B4-BE49-F238E27FC236}">
                      <a16:creationId xmlns:a16="http://schemas.microsoft.com/office/drawing/2014/main" id="{040F8D2C-26B8-41E0-8DAA-58CF5C20F44C}"/>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4" name="Freeform 440">
                  <a:extLst>
                    <a:ext uri="{FF2B5EF4-FFF2-40B4-BE49-F238E27FC236}">
                      <a16:creationId xmlns:a16="http://schemas.microsoft.com/office/drawing/2014/main" id="{F72FA818-52A3-40ED-B657-E00AE3534DE0}"/>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5" name="Freeform 441">
                  <a:extLst>
                    <a:ext uri="{FF2B5EF4-FFF2-40B4-BE49-F238E27FC236}">
                      <a16:creationId xmlns:a16="http://schemas.microsoft.com/office/drawing/2014/main" id="{1D37A0C6-A1FE-48B6-BE1D-1923BF1D6EE5}"/>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6" name="Freeform 442">
                  <a:extLst>
                    <a:ext uri="{FF2B5EF4-FFF2-40B4-BE49-F238E27FC236}">
                      <a16:creationId xmlns:a16="http://schemas.microsoft.com/office/drawing/2014/main" id="{B5FCC1CF-FCB1-4643-B55E-EDC31BFD9C52}"/>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7" name="Freeform 443">
                  <a:extLst>
                    <a:ext uri="{FF2B5EF4-FFF2-40B4-BE49-F238E27FC236}">
                      <a16:creationId xmlns:a16="http://schemas.microsoft.com/office/drawing/2014/main" id="{1B782C1C-06CE-4710-B030-596D3813C652}"/>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8" name="Freeform 444">
                  <a:extLst>
                    <a:ext uri="{FF2B5EF4-FFF2-40B4-BE49-F238E27FC236}">
                      <a16:creationId xmlns:a16="http://schemas.microsoft.com/office/drawing/2014/main" id="{9B848A77-E3EE-4B8D-BB11-F60512FB3CF6}"/>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79" name="Line 445">
                  <a:extLst>
                    <a:ext uri="{FF2B5EF4-FFF2-40B4-BE49-F238E27FC236}">
                      <a16:creationId xmlns:a16="http://schemas.microsoft.com/office/drawing/2014/main" id="{B096BB6D-73B4-4ED1-ADF2-05A229B9A1B2}"/>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0" name="Freeform 446">
                  <a:extLst>
                    <a:ext uri="{FF2B5EF4-FFF2-40B4-BE49-F238E27FC236}">
                      <a16:creationId xmlns:a16="http://schemas.microsoft.com/office/drawing/2014/main" id="{BE0A3E33-A46B-42AB-91CD-0C12EC5BFB6F}"/>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1" name="Line 447">
                  <a:extLst>
                    <a:ext uri="{FF2B5EF4-FFF2-40B4-BE49-F238E27FC236}">
                      <a16:creationId xmlns:a16="http://schemas.microsoft.com/office/drawing/2014/main" id="{401B4EAC-B3F5-4F8E-9F1E-D8368A108D2D}"/>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2" name="Freeform 448">
                  <a:extLst>
                    <a:ext uri="{FF2B5EF4-FFF2-40B4-BE49-F238E27FC236}">
                      <a16:creationId xmlns:a16="http://schemas.microsoft.com/office/drawing/2014/main" id="{025B871C-49BE-410F-ABBF-9CC5D6D26376}"/>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3" name="Line 449">
                  <a:extLst>
                    <a:ext uri="{FF2B5EF4-FFF2-40B4-BE49-F238E27FC236}">
                      <a16:creationId xmlns:a16="http://schemas.microsoft.com/office/drawing/2014/main" id="{83ECBE3A-7CF0-4D0E-AC94-CABC9BC8354C}"/>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4" name="Line 450">
                  <a:extLst>
                    <a:ext uri="{FF2B5EF4-FFF2-40B4-BE49-F238E27FC236}">
                      <a16:creationId xmlns:a16="http://schemas.microsoft.com/office/drawing/2014/main" id="{F370C946-3E87-4B7C-868E-769911F46774}"/>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5" name="Line 451">
                  <a:extLst>
                    <a:ext uri="{FF2B5EF4-FFF2-40B4-BE49-F238E27FC236}">
                      <a16:creationId xmlns:a16="http://schemas.microsoft.com/office/drawing/2014/main" id="{56ACF4E4-3898-4E85-9B6D-7892C76C6F03}"/>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6" name="Line 452">
                  <a:extLst>
                    <a:ext uri="{FF2B5EF4-FFF2-40B4-BE49-F238E27FC236}">
                      <a16:creationId xmlns:a16="http://schemas.microsoft.com/office/drawing/2014/main" id="{0725CE78-A91A-4BD9-8362-B406EEEFD213}"/>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7" name="Line 453">
                  <a:extLst>
                    <a:ext uri="{FF2B5EF4-FFF2-40B4-BE49-F238E27FC236}">
                      <a16:creationId xmlns:a16="http://schemas.microsoft.com/office/drawing/2014/main" id="{3066E3BA-AB21-4F54-B0AD-A3A30B803420}"/>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8" name="Freeform 454">
                  <a:extLst>
                    <a:ext uri="{FF2B5EF4-FFF2-40B4-BE49-F238E27FC236}">
                      <a16:creationId xmlns:a16="http://schemas.microsoft.com/office/drawing/2014/main" id="{4992C5C7-681A-4EF5-AE99-090F43FF47B4}"/>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89" name="Freeform 455">
                  <a:extLst>
                    <a:ext uri="{FF2B5EF4-FFF2-40B4-BE49-F238E27FC236}">
                      <a16:creationId xmlns:a16="http://schemas.microsoft.com/office/drawing/2014/main" id="{E2EFC3F1-34FA-4118-8426-03FA4010095D}"/>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0" name="Freeform 456">
                  <a:extLst>
                    <a:ext uri="{FF2B5EF4-FFF2-40B4-BE49-F238E27FC236}">
                      <a16:creationId xmlns:a16="http://schemas.microsoft.com/office/drawing/2014/main" id="{ED5D3524-865C-43C4-9D52-FD23F027FD29}"/>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1" name="Line 457">
                  <a:extLst>
                    <a:ext uri="{FF2B5EF4-FFF2-40B4-BE49-F238E27FC236}">
                      <a16:creationId xmlns:a16="http://schemas.microsoft.com/office/drawing/2014/main" id="{9D40DDEB-D7C9-4167-9A05-2617D15154F6}"/>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2" name="Freeform 458">
                  <a:extLst>
                    <a:ext uri="{FF2B5EF4-FFF2-40B4-BE49-F238E27FC236}">
                      <a16:creationId xmlns:a16="http://schemas.microsoft.com/office/drawing/2014/main" id="{C1ABDA44-45B9-483C-AED3-CFBBB196402D}"/>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3" name="Freeform 459">
                  <a:extLst>
                    <a:ext uri="{FF2B5EF4-FFF2-40B4-BE49-F238E27FC236}">
                      <a16:creationId xmlns:a16="http://schemas.microsoft.com/office/drawing/2014/main" id="{7278B875-EA5C-45A6-B441-6E731DB12F04}"/>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4" name="Freeform 460">
                  <a:extLst>
                    <a:ext uri="{FF2B5EF4-FFF2-40B4-BE49-F238E27FC236}">
                      <a16:creationId xmlns:a16="http://schemas.microsoft.com/office/drawing/2014/main" id="{3A0D00D7-1EE9-4CD0-A094-70130FDF9D89}"/>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5" name="Freeform 461">
                  <a:extLst>
                    <a:ext uri="{FF2B5EF4-FFF2-40B4-BE49-F238E27FC236}">
                      <a16:creationId xmlns:a16="http://schemas.microsoft.com/office/drawing/2014/main" id="{EF4A6817-BE0A-4403-B10F-1580F510506E}"/>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6" name="Line 462">
                  <a:extLst>
                    <a:ext uri="{FF2B5EF4-FFF2-40B4-BE49-F238E27FC236}">
                      <a16:creationId xmlns:a16="http://schemas.microsoft.com/office/drawing/2014/main" id="{CC0B0C3B-F644-41A8-B4E9-994BB87D2201}"/>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7" name="Freeform 463">
                  <a:extLst>
                    <a:ext uri="{FF2B5EF4-FFF2-40B4-BE49-F238E27FC236}">
                      <a16:creationId xmlns:a16="http://schemas.microsoft.com/office/drawing/2014/main" id="{C8732363-D9BA-46F8-A1A5-307869004B89}"/>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8" name="Freeform 464">
                  <a:extLst>
                    <a:ext uri="{FF2B5EF4-FFF2-40B4-BE49-F238E27FC236}">
                      <a16:creationId xmlns:a16="http://schemas.microsoft.com/office/drawing/2014/main" id="{DFA5F62E-8163-4EF3-BFA3-E6F3761F5260}"/>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99" name="Freeform 465">
                  <a:extLst>
                    <a:ext uri="{FF2B5EF4-FFF2-40B4-BE49-F238E27FC236}">
                      <a16:creationId xmlns:a16="http://schemas.microsoft.com/office/drawing/2014/main" id="{360AB079-A422-41BB-962F-10E81A80F2E0}"/>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0" name="Freeform 466">
                  <a:extLst>
                    <a:ext uri="{FF2B5EF4-FFF2-40B4-BE49-F238E27FC236}">
                      <a16:creationId xmlns:a16="http://schemas.microsoft.com/office/drawing/2014/main" id="{FA8C3127-7561-4FA5-9AA8-2997CBC0A5B7}"/>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1" name="Line 467">
                  <a:extLst>
                    <a:ext uri="{FF2B5EF4-FFF2-40B4-BE49-F238E27FC236}">
                      <a16:creationId xmlns:a16="http://schemas.microsoft.com/office/drawing/2014/main" id="{F48FB677-3C03-4415-8674-F88900C53574}"/>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2" name="Freeform 468">
                  <a:extLst>
                    <a:ext uri="{FF2B5EF4-FFF2-40B4-BE49-F238E27FC236}">
                      <a16:creationId xmlns:a16="http://schemas.microsoft.com/office/drawing/2014/main" id="{8EDE2704-1979-49B7-9FBC-B2B915B21C15}"/>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3" name="Freeform 469">
                  <a:extLst>
                    <a:ext uri="{FF2B5EF4-FFF2-40B4-BE49-F238E27FC236}">
                      <a16:creationId xmlns:a16="http://schemas.microsoft.com/office/drawing/2014/main" id="{5B2C9B4F-F31D-4A83-802A-D67CAB38A601}"/>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4" name="Freeform 470">
                  <a:extLst>
                    <a:ext uri="{FF2B5EF4-FFF2-40B4-BE49-F238E27FC236}">
                      <a16:creationId xmlns:a16="http://schemas.microsoft.com/office/drawing/2014/main" id="{F794B740-EC7A-40FB-A6DC-DBD43F5CE7E0}"/>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5" name="Freeform 471">
                  <a:extLst>
                    <a:ext uri="{FF2B5EF4-FFF2-40B4-BE49-F238E27FC236}">
                      <a16:creationId xmlns:a16="http://schemas.microsoft.com/office/drawing/2014/main" id="{A8BF73EB-35D2-486C-A448-5E58757BA80D}"/>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6" name="Line 472">
                  <a:extLst>
                    <a:ext uri="{FF2B5EF4-FFF2-40B4-BE49-F238E27FC236}">
                      <a16:creationId xmlns:a16="http://schemas.microsoft.com/office/drawing/2014/main" id="{C5222BA3-BEFF-42CC-9742-079679029698}"/>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7" name="Freeform 473">
                  <a:extLst>
                    <a:ext uri="{FF2B5EF4-FFF2-40B4-BE49-F238E27FC236}">
                      <a16:creationId xmlns:a16="http://schemas.microsoft.com/office/drawing/2014/main" id="{E0C49FCF-2717-4505-9641-0190C543C015}"/>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8" name="Freeform 474">
                  <a:extLst>
                    <a:ext uri="{FF2B5EF4-FFF2-40B4-BE49-F238E27FC236}">
                      <a16:creationId xmlns:a16="http://schemas.microsoft.com/office/drawing/2014/main" id="{60324D1C-BBDE-4E1A-92DC-B1708596B609}"/>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09" name="Freeform 475">
                  <a:extLst>
                    <a:ext uri="{FF2B5EF4-FFF2-40B4-BE49-F238E27FC236}">
                      <a16:creationId xmlns:a16="http://schemas.microsoft.com/office/drawing/2014/main" id="{E7F4F5B2-19EA-48AF-8E75-4358270972F7}"/>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0" name="Freeform 476">
                  <a:extLst>
                    <a:ext uri="{FF2B5EF4-FFF2-40B4-BE49-F238E27FC236}">
                      <a16:creationId xmlns:a16="http://schemas.microsoft.com/office/drawing/2014/main" id="{EB5F224B-83D5-4A5C-96AB-0CD3387C09A6}"/>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1" name="Freeform 477">
                  <a:extLst>
                    <a:ext uri="{FF2B5EF4-FFF2-40B4-BE49-F238E27FC236}">
                      <a16:creationId xmlns:a16="http://schemas.microsoft.com/office/drawing/2014/main" id="{86CB87A2-D322-4743-9F51-526ACAA98A06}"/>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2" name="Freeform 478">
                  <a:extLst>
                    <a:ext uri="{FF2B5EF4-FFF2-40B4-BE49-F238E27FC236}">
                      <a16:creationId xmlns:a16="http://schemas.microsoft.com/office/drawing/2014/main" id="{3E8D6CAB-AD8C-4EB5-BCE5-50BDFFE3D5DC}"/>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3" name="Freeform 479">
                  <a:extLst>
                    <a:ext uri="{FF2B5EF4-FFF2-40B4-BE49-F238E27FC236}">
                      <a16:creationId xmlns:a16="http://schemas.microsoft.com/office/drawing/2014/main" id="{551C4BF3-1743-4420-B5F2-45797694FF2F}"/>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4" name="Freeform 480">
                  <a:extLst>
                    <a:ext uri="{FF2B5EF4-FFF2-40B4-BE49-F238E27FC236}">
                      <a16:creationId xmlns:a16="http://schemas.microsoft.com/office/drawing/2014/main" id="{DCF4A958-11FF-4FA4-A4F1-AED570D31BAD}"/>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5" name="Freeform 481">
                  <a:extLst>
                    <a:ext uri="{FF2B5EF4-FFF2-40B4-BE49-F238E27FC236}">
                      <a16:creationId xmlns:a16="http://schemas.microsoft.com/office/drawing/2014/main" id="{871DCAC5-680F-4EC7-8BCD-C2D6ECB28353}"/>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6" name="Freeform 482">
                  <a:extLst>
                    <a:ext uri="{FF2B5EF4-FFF2-40B4-BE49-F238E27FC236}">
                      <a16:creationId xmlns:a16="http://schemas.microsoft.com/office/drawing/2014/main" id="{8EFF36C2-AF01-4B70-92F4-304C3F4F39C0}"/>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7" name="Freeform 483">
                  <a:extLst>
                    <a:ext uri="{FF2B5EF4-FFF2-40B4-BE49-F238E27FC236}">
                      <a16:creationId xmlns:a16="http://schemas.microsoft.com/office/drawing/2014/main" id="{3093FDA9-4FD0-42A0-BDD4-1315280298E0}"/>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8" name="Freeform 484">
                  <a:extLst>
                    <a:ext uri="{FF2B5EF4-FFF2-40B4-BE49-F238E27FC236}">
                      <a16:creationId xmlns:a16="http://schemas.microsoft.com/office/drawing/2014/main" id="{BB90074B-39CB-4825-8FFD-FA76995AE2ED}"/>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19" name="Freeform 485">
                  <a:extLst>
                    <a:ext uri="{FF2B5EF4-FFF2-40B4-BE49-F238E27FC236}">
                      <a16:creationId xmlns:a16="http://schemas.microsoft.com/office/drawing/2014/main" id="{341CE0C6-4ED7-42DD-B639-E4BD5ED8D80C}"/>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0" name="Freeform 486">
                  <a:extLst>
                    <a:ext uri="{FF2B5EF4-FFF2-40B4-BE49-F238E27FC236}">
                      <a16:creationId xmlns:a16="http://schemas.microsoft.com/office/drawing/2014/main" id="{2BD8E61C-5032-44DE-B84C-B319F81C5FF0}"/>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1" name="Freeform 487">
                  <a:extLst>
                    <a:ext uri="{FF2B5EF4-FFF2-40B4-BE49-F238E27FC236}">
                      <a16:creationId xmlns:a16="http://schemas.microsoft.com/office/drawing/2014/main" id="{A7F5FECC-02AE-423E-9AD4-4BDB1B9BCD05}"/>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422" name="Group 488">
                  <a:extLst>
                    <a:ext uri="{FF2B5EF4-FFF2-40B4-BE49-F238E27FC236}">
                      <a16:creationId xmlns:a16="http://schemas.microsoft.com/office/drawing/2014/main" id="{C13FA3D2-43E2-440D-B886-7CAA37C39BC6}"/>
                    </a:ext>
                  </a:extLst>
                </p:cNvPr>
                <p:cNvGrpSpPr>
                  <a:grpSpLocks/>
                </p:cNvGrpSpPr>
                <p:nvPr/>
              </p:nvGrpSpPr>
              <p:grpSpPr bwMode="auto">
                <a:xfrm>
                  <a:off x="1282" y="3626"/>
                  <a:ext cx="235" cy="160"/>
                  <a:chOff x="1282" y="3626"/>
                  <a:chExt cx="235" cy="160"/>
                </a:xfrm>
              </p:grpSpPr>
              <p:sp>
                <p:nvSpPr>
                  <p:cNvPr id="445" name="Freeform 489">
                    <a:extLst>
                      <a:ext uri="{FF2B5EF4-FFF2-40B4-BE49-F238E27FC236}">
                        <a16:creationId xmlns:a16="http://schemas.microsoft.com/office/drawing/2014/main" id="{197B73E9-761B-4728-85F4-74A603525E55}"/>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6" name="Freeform 490">
                    <a:extLst>
                      <a:ext uri="{FF2B5EF4-FFF2-40B4-BE49-F238E27FC236}">
                        <a16:creationId xmlns:a16="http://schemas.microsoft.com/office/drawing/2014/main" id="{B775DDC7-C216-42F0-A341-CAE4ACDBB111}"/>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7" name="Freeform 491">
                    <a:extLst>
                      <a:ext uri="{FF2B5EF4-FFF2-40B4-BE49-F238E27FC236}">
                        <a16:creationId xmlns:a16="http://schemas.microsoft.com/office/drawing/2014/main" id="{1FD3E597-C675-4BEF-A753-2B323A9E08E7}"/>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8" name="Freeform 492">
                    <a:extLst>
                      <a:ext uri="{FF2B5EF4-FFF2-40B4-BE49-F238E27FC236}">
                        <a16:creationId xmlns:a16="http://schemas.microsoft.com/office/drawing/2014/main" id="{6B890024-662B-4353-81D6-43BF32AE5B16}"/>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9" name="Freeform 493">
                    <a:extLst>
                      <a:ext uri="{FF2B5EF4-FFF2-40B4-BE49-F238E27FC236}">
                        <a16:creationId xmlns:a16="http://schemas.microsoft.com/office/drawing/2014/main" id="{F21E52DB-1110-4D3A-8AE2-2927FAB99572}"/>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0" name="Freeform 494">
                    <a:extLst>
                      <a:ext uri="{FF2B5EF4-FFF2-40B4-BE49-F238E27FC236}">
                        <a16:creationId xmlns:a16="http://schemas.microsoft.com/office/drawing/2014/main" id="{88545961-30F7-4EFC-87F8-B1F5D2354537}"/>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1" name="Freeform 495">
                    <a:extLst>
                      <a:ext uri="{FF2B5EF4-FFF2-40B4-BE49-F238E27FC236}">
                        <a16:creationId xmlns:a16="http://schemas.microsoft.com/office/drawing/2014/main" id="{D4E0361B-74BA-4C31-BAC6-589D311887CF}"/>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2" name="Freeform 496">
                    <a:extLst>
                      <a:ext uri="{FF2B5EF4-FFF2-40B4-BE49-F238E27FC236}">
                        <a16:creationId xmlns:a16="http://schemas.microsoft.com/office/drawing/2014/main" id="{8BBE1EE8-7F8F-4290-B45E-352E64D07891}"/>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3" name="Freeform 497">
                    <a:extLst>
                      <a:ext uri="{FF2B5EF4-FFF2-40B4-BE49-F238E27FC236}">
                        <a16:creationId xmlns:a16="http://schemas.microsoft.com/office/drawing/2014/main" id="{989EABED-3F62-439A-9E47-4ECD6F4DCFB9}"/>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4" name="Freeform 498">
                    <a:extLst>
                      <a:ext uri="{FF2B5EF4-FFF2-40B4-BE49-F238E27FC236}">
                        <a16:creationId xmlns:a16="http://schemas.microsoft.com/office/drawing/2014/main" id="{639448A5-7A2A-48E9-84A6-AA0012267CD2}"/>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5" name="Freeform 499">
                    <a:extLst>
                      <a:ext uri="{FF2B5EF4-FFF2-40B4-BE49-F238E27FC236}">
                        <a16:creationId xmlns:a16="http://schemas.microsoft.com/office/drawing/2014/main" id="{8FE45381-221E-4A55-BCAC-1E38E0CFF47C}"/>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6" name="Freeform 500">
                    <a:extLst>
                      <a:ext uri="{FF2B5EF4-FFF2-40B4-BE49-F238E27FC236}">
                        <a16:creationId xmlns:a16="http://schemas.microsoft.com/office/drawing/2014/main" id="{A07F0396-AB11-46E3-801A-46D862C14A58}"/>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7" name="Freeform 501">
                    <a:extLst>
                      <a:ext uri="{FF2B5EF4-FFF2-40B4-BE49-F238E27FC236}">
                        <a16:creationId xmlns:a16="http://schemas.microsoft.com/office/drawing/2014/main" id="{CB8DBE78-B568-4402-BB09-B20AB383FF76}"/>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58" name="Freeform 502">
                    <a:extLst>
                      <a:ext uri="{FF2B5EF4-FFF2-40B4-BE49-F238E27FC236}">
                        <a16:creationId xmlns:a16="http://schemas.microsoft.com/office/drawing/2014/main" id="{5C929B55-D615-4B42-86F4-60D71E230777}"/>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423" name="Freeform 503">
                  <a:extLst>
                    <a:ext uri="{FF2B5EF4-FFF2-40B4-BE49-F238E27FC236}">
                      <a16:creationId xmlns:a16="http://schemas.microsoft.com/office/drawing/2014/main" id="{E489454F-09F7-4114-8F3B-093D0E607E3B}"/>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424" name="Group 504">
                  <a:extLst>
                    <a:ext uri="{FF2B5EF4-FFF2-40B4-BE49-F238E27FC236}">
                      <a16:creationId xmlns:a16="http://schemas.microsoft.com/office/drawing/2014/main" id="{158E379A-91D7-4D5E-9199-7B8D6417B5D3}"/>
                    </a:ext>
                  </a:extLst>
                </p:cNvPr>
                <p:cNvGrpSpPr>
                  <a:grpSpLocks/>
                </p:cNvGrpSpPr>
                <p:nvPr/>
              </p:nvGrpSpPr>
              <p:grpSpPr bwMode="auto">
                <a:xfrm>
                  <a:off x="1214" y="3613"/>
                  <a:ext cx="79" cy="36"/>
                  <a:chOff x="1214" y="3613"/>
                  <a:chExt cx="79" cy="36"/>
                </a:xfrm>
              </p:grpSpPr>
              <p:grpSp>
                <p:nvGrpSpPr>
                  <p:cNvPr id="439" name="Group 505">
                    <a:extLst>
                      <a:ext uri="{FF2B5EF4-FFF2-40B4-BE49-F238E27FC236}">
                        <a16:creationId xmlns:a16="http://schemas.microsoft.com/office/drawing/2014/main" id="{0A52FDAC-39F6-4B55-8952-B69C3E246DDD}"/>
                      </a:ext>
                    </a:extLst>
                  </p:cNvPr>
                  <p:cNvGrpSpPr>
                    <a:grpSpLocks/>
                  </p:cNvGrpSpPr>
                  <p:nvPr/>
                </p:nvGrpSpPr>
                <p:grpSpPr bwMode="auto">
                  <a:xfrm>
                    <a:off x="1249" y="3618"/>
                    <a:ext cx="44" cy="31"/>
                    <a:chOff x="1249" y="3618"/>
                    <a:chExt cx="44" cy="31"/>
                  </a:xfrm>
                </p:grpSpPr>
                <p:sp>
                  <p:nvSpPr>
                    <p:cNvPr id="442" name="Freeform 506">
                      <a:extLst>
                        <a:ext uri="{FF2B5EF4-FFF2-40B4-BE49-F238E27FC236}">
                          <a16:creationId xmlns:a16="http://schemas.microsoft.com/office/drawing/2014/main" id="{005C512E-7464-4233-923A-B857252F987C}"/>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3" name="Freeform 507">
                      <a:extLst>
                        <a:ext uri="{FF2B5EF4-FFF2-40B4-BE49-F238E27FC236}">
                          <a16:creationId xmlns:a16="http://schemas.microsoft.com/office/drawing/2014/main" id="{F77ABCD0-A58E-40A8-9518-7C2B20437E26}"/>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4" name="Freeform 508">
                      <a:extLst>
                        <a:ext uri="{FF2B5EF4-FFF2-40B4-BE49-F238E27FC236}">
                          <a16:creationId xmlns:a16="http://schemas.microsoft.com/office/drawing/2014/main" id="{EFDA5F92-8718-4E30-B8BB-2C7B33085E83}"/>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440" name="Freeform 509">
                    <a:extLst>
                      <a:ext uri="{FF2B5EF4-FFF2-40B4-BE49-F238E27FC236}">
                        <a16:creationId xmlns:a16="http://schemas.microsoft.com/office/drawing/2014/main" id="{C3E3E082-C792-48B1-8AE2-83C555D84628}"/>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41" name="Freeform 510">
                    <a:extLst>
                      <a:ext uri="{FF2B5EF4-FFF2-40B4-BE49-F238E27FC236}">
                        <a16:creationId xmlns:a16="http://schemas.microsoft.com/office/drawing/2014/main" id="{8972EEA6-E841-4252-964F-A12B5C8C6EC9}"/>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425" name="Freeform 511">
                  <a:extLst>
                    <a:ext uri="{FF2B5EF4-FFF2-40B4-BE49-F238E27FC236}">
                      <a16:creationId xmlns:a16="http://schemas.microsoft.com/office/drawing/2014/main" id="{9038655F-D002-4665-B69E-FE19078CE5B5}"/>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6" name="Freeform 512">
                  <a:extLst>
                    <a:ext uri="{FF2B5EF4-FFF2-40B4-BE49-F238E27FC236}">
                      <a16:creationId xmlns:a16="http://schemas.microsoft.com/office/drawing/2014/main" id="{66B16AF7-9FF1-44F6-9144-77C04157BE1E}"/>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7" name="Freeform 513">
                  <a:extLst>
                    <a:ext uri="{FF2B5EF4-FFF2-40B4-BE49-F238E27FC236}">
                      <a16:creationId xmlns:a16="http://schemas.microsoft.com/office/drawing/2014/main" id="{6DE3A033-6C6A-4F47-81A6-28A9751BBFA5}"/>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8" name="Freeform 514">
                  <a:extLst>
                    <a:ext uri="{FF2B5EF4-FFF2-40B4-BE49-F238E27FC236}">
                      <a16:creationId xmlns:a16="http://schemas.microsoft.com/office/drawing/2014/main" id="{1FE9BD43-3B84-4C7B-B2FC-03BF8A49CEC6}"/>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29" name="Freeform 515">
                  <a:extLst>
                    <a:ext uri="{FF2B5EF4-FFF2-40B4-BE49-F238E27FC236}">
                      <a16:creationId xmlns:a16="http://schemas.microsoft.com/office/drawing/2014/main" id="{753EFE5B-C7FB-490B-B589-BB88F144394F}"/>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0" name="Freeform 516">
                  <a:extLst>
                    <a:ext uri="{FF2B5EF4-FFF2-40B4-BE49-F238E27FC236}">
                      <a16:creationId xmlns:a16="http://schemas.microsoft.com/office/drawing/2014/main" id="{F6970969-C457-489F-B84E-2A39E4584F4C}"/>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1" name="Freeform 517">
                  <a:extLst>
                    <a:ext uri="{FF2B5EF4-FFF2-40B4-BE49-F238E27FC236}">
                      <a16:creationId xmlns:a16="http://schemas.microsoft.com/office/drawing/2014/main" id="{37581F40-9EEE-41D9-9F25-017A8F168E23}"/>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2" name="Freeform 518">
                  <a:extLst>
                    <a:ext uri="{FF2B5EF4-FFF2-40B4-BE49-F238E27FC236}">
                      <a16:creationId xmlns:a16="http://schemas.microsoft.com/office/drawing/2014/main" id="{684FA645-FCFF-4E00-AFF5-0D45F28AFC9D}"/>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3" name="Freeform 519">
                  <a:extLst>
                    <a:ext uri="{FF2B5EF4-FFF2-40B4-BE49-F238E27FC236}">
                      <a16:creationId xmlns:a16="http://schemas.microsoft.com/office/drawing/2014/main" id="{CBFAC06E-A4FE-4590-93EE-33FB7C32B3CB}"/>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4" name="Freeform 520">
                  <a:extLst>
                    <a:ext uri="{FF2B5EF4-FFF2-40B4-BE49-F238E27FC236}">
                      <a16:creationId xmlns:a16="http://schemas.microsoft.com/office/drawing/2014/main" id="{234B166F-F574-448D-8A97-E7C222F197C1}"/>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5" name="Freeform 521">
                  <a:extLst>
                    <a:ext uri="{FF2B5EF4-FFF2-40B4-BE49-F238E27FC236}">
                      <a16:creationId xmlns:a16="http://schemas.microsoft.com/office/drawing/2014/main" id="{FB42ABB2-543A-4F69-A53A-1C980309FA60}"/>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6" name="Freeform 522">
                  <a:extLst>
                    <a:ext uri="{FF2B5EF4-FFF2-40B4-BE49-F238E27FC236}">
                      <a16:creationId xmlns:a16="http://schemas.microsoft.com/office/drawing/2014/main" id="{851A5A59-0EDE-4A0F-817B-FA06C820C3D4}"/>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7" name="Freeform 523">
                  <a:extLst>
                    <a:ext uri="{FF2B5EF4-FFF2-40B4-BE49-F238E27FC236}">
                      <a16:creationId xmlns:a16="http://schemas.microsoft.com/office/drawing/2014/main" id="{7931AC3F-E278-4163-82F4-60955EED879C}"/>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438" name="Freeform 524">
                  <a:extLst>
                    <a:ext uri="{FF2B5EF4-FFF2-40B4-BE49-F238E27FC236}">
                      <a16:creationId xmlns:a16="http://schemas.microsoft.com/office/drawing/2014/main" id="{F3E5A132-62D5-4113-8E96-F8C6B8755472}"/>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sp>
          <p:nvSpPr>
            <p:cNvPr id="277" name="Line 525">
              <a:extLst>
                <a:ext uri="{FF2B5EF4-FFF2-40B4-BE49-F238E27FC236}">
                  <a16:creationId xmlns:a16="http://schemas.microsoft.com/office/drawing/2014/main" id="{0264B006-4533-43D3-B9C3-16C8072060FC}"/>
                </a:ext>
              </a:extLst>
            </p:cNvPr>
            <p:cNvSpPr>
              <a:spLocks noChangeShapeType="1"/>
            </p:cNvSpPr>
            <p:nvPr/>
          </p:nvSpPr>
          <p:spPr bwMode="auto">
            <a:xfrm flipV="1">
              <a:off x="3047" y="3354"/>
              <a:ext cx="366" cy="1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78" name="Cloud">
              <a:extLst>
                <a:ext uri="{FF2B5EF4-FFF2-40B4-BE49-F238E27FC236}">
                  <a16:creationId xmlns:a16="http://schemas.microsoft.com/office/drawing/2014/main" id="{6C1FA54F-7E80-4444-AAE8-FAD0776E21ED}"/>
                </a:ext>
              </a:extLst>
            </p:cNvPr>
            <p:cNvSpPr>
              <a:spLocks noChangeAspect="1" noEditPoints="1" noChangeArrowheads="1"/>
            </p:cNvSpPr>
            <p:nvPr/>
          </p:nvSpPr>
          <p:spPr bwMode="auto">
            <a:xfrm>
              <a:off x="3494" y="2884"/>
              <a:ext cx="1271" cy="54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lgn="ctr">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79" name="Rectangle 527">
              <a:extLst>
                <a:ext uri="{FF2B5EF4-FFF2-40B4-BE49-F238E27FC236}">
                  <a16:creationId xmlns:a16="http://schemas.microsoft.com/office/drawing/2014/main" id="{FEC5D4F5-68E7-4240-B3B0-E4F00485C9C6}"/>
                </a:ext>
              </a:extLst>
            </p:cNvPr>
            <p:cNvSpPr>
              <a:spLocks noChangeArrowheads="1"/>
            </p:cNvSpPr>
            <p:nvPr/>
          </p:nvSpPr>
          <p:spPr bwMode="auto">
            <a:xfrm>
              <a:off x="4555" y="2840"/>
              <a:ext cx="288" cy="255"/>
            </a:xfrm>
            <a:prstGeom prst="rect">
              <a:avLst/>
            </a:prstGeom>
            <a:solidFill>
              <a:srgbClr val="99CC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4" tIns="45712" rIns="91424" bIns="45712" anchor="ctr">
              <a:flatTx/>
            </a:bodyPr>
            <a:lstStyle/>
            <a:p>
              <a:pPr algn="ctr" eaLnBrk="0" fontAlgn="base" hangingPunct="0">
                <a:spcBef>
                  <a:spcPct val="0"/>
                </a:spcBef>
                <a:spcAft>
                  <a:spcPct val="0"/>
                </a:spcAft>
              </a:pPr>
              <a:r>
                <a:rPr lang="it-IT" altLang="zh-CN" sz="1200" b="1">
                  <a:solidFill>
                    <a:srgbClr val="2D2015"/>
                  </a:solidFill>
                  <a:latin typeface="Arial" panose="020B0604020202020204" pitchFamily="34" charset="0"/>
                  <a:ea typeface="宋体" panose="02010600030101010101" pitchFamily="2" charset="-122"/>
                </a:rPr>
                <a:t>MGC</a:t>
              </a:r>
              <a:endParaRPr lang="it-IT" altLang="en-US" sz="1200" b="1">
                <a:solidFill>
                  <a:srgbClr val="2D2015"/>
                </a:solidFill>
                <a:latin typeface="Arial" panose="020B0604020202020204" pitchFamily="34" charset="0"/>
                <a:ea typeface="MS PGothic" panose="020B0600070205080204" pitchFamily="34" charset="-128"/>
              </a:endParaRPr>
            </a:p>
          </p:txBody>
        </p:sp>
        <p:sp>
          <p:nvSpPr>
            <p:cNvPr id="280" name="Rectangle 528">
              <a:extLst>
                <a:ext uri="{FF2B5EF4-FFF2-40B4-BE49-F238E27FC236}">
                  <a16:creationId xmlns:a16="http://schemas.microsoft.com/office/drawing/2014/main" id="{653333F1-8D2C-4A6F-8786-8A9DD82F7B92}"/>
                </a:ext>
              </a:extLst>
            </p:cNvPr>
            <p:cNvSpPr>
              <a:spLocks noChangeArrowheads="1"/>
            </p:cNvSpPr>
            <p:nvPr/>
          </p:nvSpPr>
          <p:spPr bwMode="auto">
            <a:xfrm>
              <a:off x="3317" y="2851"/>
              <a:ext cx="288" cy="255"/>
            </a:xfrm>
            <a:prstGeom prst="rect">
              <a:avLst/>
            </a:prstGeom>
            <a:solidFill>
              <a:srgbClr val="99CC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4" tIns="45712" rIns="91424" bIns="45712" anchor="ctr">
              <a:flatTx/>
            </a:bodyPr>
            <a:lstStyle/>
            <a:p>
              <a:pPr algn="ctr" eaLnBrk="0" fontAlgn="base" hangingPunct="0">
                <a:spcBef>
                  <a:spcPct val="0"/>
                </a:spcBef>
                <a:spcAft>
                  <a:spcPct val="0"/>
                </a:spcAft>
              </a:pPr>
              <a:r>
                <a:rPr lang="it-IT" altLang="zh-CN" sz="1200" b="1">
                  <a:solidFill>
                    <a:srgbClr val="2D2015"/>
                  </a:solidFill>
                  <a:latin typeface="Arial" panose="020B0604020202020204" pitchFamily="34" charset="0"/>
                  <a:ea typeface="宋体" panose="02010600030101010101" pitchFamily="2" charset="-122"/>
                </a:rPr>
                <a:t>MGC</a:t>
              </a:r>
              <a:endParaRPr lang="it-IT" altLang="en-US" sz="1200" b="1">
                <a:solidFill>
                  <a:srgbClr val="2D2015"/>
                </a:solidFill>
                <a:latin typeface="Arial" panose="020B0604020202020204" pitchFamily="34" charset="0"/>
                <a:ea typeface="MS PGothic" panose="020B0600070205080204" pitchFamily="34" charset="-128"/>
              </a:endParaRPr>
            </a:p>
          </p:txBody>
        </p:sp>
        <p:sp>
          <p:nvSpPr>
            <p:cNvPr id="281" name="Text Box 529">
              <a:extLst>
                <a:ext uri="{FF2B5EF4-FFF2-40B4-BE49-F238E27FC236}">
                  <a16:creationId xmlns:a16="http://schemas.microsoft.com/office/drawing/2014/main" id="{657A5C03-522B-42FF-B5DA-508028C39654}"/>
                </a:ext>
              </a:extLst>
            </p:cNvPr>
            <p:cNvSpPr txBox="1">
              <a:spLocks noChangeArrowheads="1"/>
            </p:cNvSpPr>
            <p:nvPr/>
          </p:nvSpPr>
          <p:spPr bwMode="auto">
            <a:xfrm>
              <a:off x="3791" y="3038"/>
              <a:ext cx="730"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600" b="1">
                  <a:solidFill>
                    <a:srgbClr val="2D2015"/>
                  </a:solidFill>
                  <a:latin typeface="Franklin Gothic Medium" panose="020B0603020102020204" pitchFamily="34" charset="0"/>
                  <a:ea typeface="MS PGothic" panose="020B0600070205080204" pitchFamily="34" charset="-128"/>
                </a:rPr>
                <a:t>IP</a:t>
              </a:r>
            </a:p>
          </p:txBody>
        </p:sp>
        <p:sp>
          <p:nvSpPr>
            <p:cNvPr id="282" name="Line 530">
              <a:extLst>
                <a:ext uri="{FF2B5EF4-FFF2-40B4-BE49-F238E27FC236}">
                  <a16:creationId xmlns:a16="http://schemas.microsoft.com/office/drawing/2014/main" id="{68D2418D-DC77-45B3-AB72-7E91228F40CC}"/>
                </a:ext>
              </a:extLst>
            </p:cNvPr>
            <p:cNvSpPr>
              <a:spLocks noChangeShapeType="1"/>
            </p:cNvSpPr>
            <p:nvPr/>
          </p:nvSpPr>
          <p:spPr bwMode="auto">
            <a:xfrm flipH="1" flipV="1">
              <a:off x="4863" y="3470"/>
              <a:ext cx="360" cy="12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83" name="Line 531">
              <a:extLst>
                <a:ext uri="{FF2B5EF4-FFF2-40B4-BE49-F238E27FC236}">
                  <a16:creationId xmlns:a16="http://schemas.microsoft.com/office/drawing/2014/main" id="{02200B43-8107-4279-9F30-30EDE2C4ECDD}"/>
                </a:ext>
              </a:extLst>
            </p:cNvPr>
            <p:cNvSpPr>
              <a:spLocks noChangeShapeType="1"/>
            </p:cNvSpPr>
            <p:nvPr/>
          </p:nvSpPr>
          <p:spPr bwMode="auto">
            <a:xfrm>
              <a:off x="4765" y="3354"/>
              <a:ext cx="458" cy="1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84" name="Text Box 532">
              <a:extLst>
                <a:ext uri="{FF2B5EF4-FFF2-40B4-BE49-F238E27FC236}">
                  <a16:creationId xmlns:a16="http://schemas.microsoft.com/office/drawing/2014/main" id="{4523B3BE-F986-48E8-8521-0456D3B5F9D7}"/>
                </a:ext>
              </a:extLst>
            </p:cNvPr>
            <p:cNvSpPr txBox="1">
              <a:spLocks noChangeArrowheads="1"/>
            </p:cNvSpPr>
            <p:nvPr/>
          </p:nvSpPr>
          <p:spPr bwMode="auto">
            <a:xfrm>
              <a:off x="3552" y="3679"/>
              <a:ext cx="1460"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60000"/>
                </a:lnSpc>
                <a:spcBef>
                  <a:spcPct val="50000"/>
                </a:spcBef>
                <a:spcAft>
                  <a:spcPct val="0"/>
                </a:spcAft>
              </a:pPr>
              <a:r>
                <a:rPr kumimoji="1" lang="en-US" altLang="zh-CN" b="1" dirty="0">
                  <a:solidFill>
                    <a:srgbClr val="2D2015"/>
                  </a:solidFill>
                  <a:latin typeface="Arial Narrow" panose="020B0606020202030204" pitchFamily="34" charset="0"/>
                  <a:ea typeface="宋体" panose="02010600030101010101" pitchFamily="2" charset="-122"/>
                </a:rPr>
                <a:t>Class 5 Replacement:</a:t>
              </a:r>
            </a:p>
            <a:p>
              <a:pPr fontAlgn="base">
                <a:lnSpc>
                  <a:spcPct val="60000"/>
                </a:lnSpc>
                <a:spcBef>
                  <a:spcPct val="50000"/>
                </a:spcBef>
                <a:spcAft>
                  <a:spcPct val="0"/>
                </a:spcAft>
              </a:pPr>
              <a:r>
                <a:rPr kumimoji="1" lang="en-US" altLang="zh-CN" b="1" dirty="0">
                  <a:solidFill>
                    <a:srgbClr val="2D2015"/>
                  </a:solidFill>
                  <a:latin typeface="Arial Narrow" panose="020B0606020202030204" pitchFamily="34" charset="0"/>
                  <a:ea typeface="宋体" panose="02010600030101010101" pitchFamily="2" charset="-122"/>
                </a:rPr>
                <a:t>IP to the access</a:t>
              </a:r>
            </a:p>
          </p:txBody>
        </p:sp>
        <p:sp>
          <p:nvSpPr>
            <p:cNvPr id="285" name="Text Box 533">
              <a:extLst>
                <a:ext uri="{FF2B5EF4-FFF2-40B4-BE49-F238E27FC236}">
                  <a16:creationId xmlns:a16="http://schemas.microsoft.com/office/drawing/2014/main" id="{7C72486E-B117-42FD-9518-E694B0EFF42D}"/>
                </a:ext>
              </a:extLst>
            </p:cNvPr>
            <p:cNvSpPr txBox="1">
              <a:spLocks noChangeArrowheads="1"/>
            </p:cNvSpPr>
            <p:nvPr/>
          </p:nvSpPr>
          <p:spPr bwMode="auto">
            <a:xfrm>
              <a:off x="3277" y="3419"/>
              <a:ext cx="426"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 AGW</a:t>
              </a:r>
            </a:p>
          </p:txBody>
        </p:sp>
        <p:sp>
          <p:nvSpPr>
            <p:cNvPr id="286" name="Text Box 534">
              <a:extLst>
                <a:ext uri="{FF2B5EF4-FFF2-40B4-BE49-F238E27FC236}">
                  <a16:creationId xmlns:a16="http://schemas.microsoft.com/office/drawing/2014/main" id="{044F3668-1710-4265-96DF-2977886E775E}"/>
                </a:ext>
              </a:extLst>
            </p:cNvPr>
            <p:cNvSpPr txBox="1">
              <a:spLocks noChangeArrowheads="1"/>
            </p:cNvSpPr>
            <p:nvPr/>
          </p:nvSpPr>
          <p:spPr bwMode="auto">
            <a:xfrm>
              <a:off x="4495" y="3419"/>
              <a:ext cx="426"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 AGW</a:t>
              </a:r>
            </a:p>
          </p:txBody>
        </p:sp>
        <p:sp>
          <p:nvSpPr>
            <p:cNvPr id="287" name="Line 535">
              <a:extLst>
                <a:ext uri="{FF2B5EF4-FFF2-40B4-BE49-F238E27FC236}">
                  <a16:creationId xmlns:a16="http://schemas.microsoft.com/office/drawing/2014/main" id="{E286D83C-B34B-4046-B5F6-0636F70072EB}"/>
                </a:ext>
              </a:extLst>
            </p:cNvPr>
            <p:cNvSpPr>
              <a:spLocks noChangeShapeType="1"/>
            </p:cNvSpPr>
            <p:nvPr/>
          </p:nvSpPr>
          <p:spPr bwMode="auto">
            <a:xfrm flipV="1">
              <a:off x="3493" y="3106"/>
              <a:ext cx="0" cy="1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88" name="Line 536">
              <a:extLst>
                <a:ext uri="{FF2B5EF4-FFF2-40B4-BE49-F238E27FC236}">
                  <a16:creationId xmlns:a16="http://schemas.microsoft.com/office/drawing/2014/main" id="{CE85B295-DE6E-42FC-919A-C6AA77CB0A44}"/>
                </a:ext>
              </a:extLst>
            </p:cNvPr>
            <p:cNvSpPr>
              <a:spLocks noChangeShapeType="1"/>
            </p:cNvSpPr>
            <p:nvPr/>
          </p:nvSpPr>
          <p:spPr bwMode="auto">
            <a:xfrm flipV="1">
              <a:off x="4710" y="3090"/>
              <a:ext cx="0" cy="1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89" name="Text Box 537">
              <a:extLst>
                <a:ext uri="{FF2B5EF4-FFF2-40B4-BE49-F238E27FC236}">
                  <a16:creationId xmlns:a16="http://schemas.microsoft.com/office/drawing/2014/main" id="{D5C37CDD-B704-4A0B-9DB1-C99E0FC24F5A}"/>
                </a:ext>
              </a:extLst>
            </p:cNvPr>
            <p:cNvSpPr txBox="1">
              <a:spLocks noChangeArrowheads="1"/>
            </p:cNvSpPr>
            <p:nvPr/>
          </p:nvSpPr>
          <p:spPr bwMode="auto">
            <a:xfrm>
              <a:off x="2828" y="3273"/>
              <a:ext cx="676"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sp>
          <p:nvSpPr>
            <p:cNvPr id="290" name="Line 538">
              <a:extLst>
                <a:ext uri="{FF2B5EF4-FFF2-40B4-BE49-F238E27FC236}">
                  <a16:creationId xmlns:a16="http://schemas.microsoft.com/office/drawing/2014/main" id="{53F344B3-1159-495A-89F9-4EEC2EDF8909}"/>
                </a:ext>
              </a:extLst>
            </p:cNvPr>
            <p:cNvSpPr>
              <a:spLocks noChangeShapeType="1"/>
            </p:cNvSpPr>
            <p:nvPr/>
          </p:nvSpPr>
          <p:spPr bwMode="auto">
            <a:xfrm flipV="1">
              <a:off x="4919" y="3404"/>
              <a:ext cx="12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1" name="Text Box 539">
              <a:extLst>
                <a:ext uri="{FF2B5EF4-FFF2-40B4-BE49-F238E27FC236}">
                  <a16:creationId xmlns:a16="http://schemas.microsoft.com/office/drawing/2014/main" id="{86AF01CD-4771-41F4-AB54-81FED290FCE0}"/>
                </a:ext>
              </a:extLst>
            </p:cNvPr>
            <p:cNvSpPr txBox="1">
              <a:spLocks noChangeArrowheads="1"/>
            </p:cNvSpPr>
            <p:nvPr/>
          </p:nvSpPr>
          <p:spPr bwMode="auto">
            <a:xfrm>
              <a:off x="4937" y="3283"/>
              <a:ext cx="676"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grpSp>
          <p:nvGrpSpPr>
            <p:cNvPr id="292" name="Group 540">
              <a:extLst>
                <a:ext uri="{FF2B5EF4-FFF2-40B4-BE49-F238E27FC236}">
                  <a16:creationId xmlns:a16="http://schemas.microsoft.com/office/drawing/2014/main" id="{342519D3-E1A4-4D44-8607-C1A9E9DD4CDB}"/>
                </a:ext>
              </a:extLst>
            </p:cNvPr>
            <p:cNvGrpSpPr>
              <a:grpSpLocks/>
            </p:cNvGrpSpPr>
            <p:nvPr/>
          </p:nvGrpSpPr>
          <p:grpSpPr bwMode="auto">
            <a:xfrm>
              <a:off x="3373" y="3209"/>
              <a:ext cx="232" cy="233"/>
              <a:chOff x="4631" y="2149"/>
              <a:chExt cx="311" cy="299"/>
            </a:xfrm>
          </p:grpSpPr>
          <p:sp>
            <p:nvSpPr>
              <p:cNvPr id="315" name="Rectangle 541">
                <a:extLst>
                  <a:ext uri="{FF2B5EF4-FFF2-40B4-BE49-F238E27FC236}">
                    <a16:creationId xmlns:a16="http://schemas.microsoft.com/office/drawing/2014/main" id="{4BD1AA1A-5633-4768-8E51-7F7E94A74E1F}"/>
                  </a:ext>
                </a:extLst>
              </p:cNvPr>
              <p:cNvSpPr>
                <a:spLocks noChangeArrowheads="1"/>
              </p:cNvSpPr>
              <p:nvPr/>
            </p:nvSpPr>
            <p:spPr bwMode="auto">
              <a:xfrm>
                <a:off x="4631" y="2190"/>
                <a:ext cx="275" cy="257"/>
              </a:xfrm>
              <a:prstGeom prst="rect">
                <a:avLst/>
              </a:prstGeom>
              <a:solidFill>
                <a:srgbClr val="FFCC00"/>
              </a:solidFill>
              <a:ln w="952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6" name="Rectangle 542">
                <a:extLst>
                  <a:ext uri="{FF2B5EF4-FFF2-40B4-BE49-F238E27FC236}">
                    <a16:creationId xmlns:a16="http://schemas.microsoft.com/office/drawing/2014/main" id="{8C22F7E3-0B5B-4DEE-B15C-F2DD72A2D68A}"/>
                  </a:ext>
                </a:extLst>
              </p:cNvPr>
              <p:cNvSpPr>
                <a:spLocks noChangeArrowheads="1"/>
              </p:cNvSpPr>
              <p:nvPr/>
            </p:nvSpPr>
            <p:spPr bwMode="auto">
              <a:xfrm>
                <a:off x="4631" y="2191"/>
                <a:ext cx="277" cy="257"/>
              </a:xfrm>
              <a:prstGeom prst="rect">
                <a:avLst/>
              </a:prstGeom>
              <a:solidFill>
                <a:srgbClr val="0000FF"/>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7" name="Freeform 543">
                <a:extLst>
                  <a:ext uri="{FF2B5EF4-FFF2-40B4-BE49-F238E27FC236}">
                    <a16:creationId xmlns:a16="http://schemas.microsoft.com/office/drawing/2014/main" id="{A0B588A9-9E17-46CF-853C-B96B4B1FCAF8}"/>
                  </a:ext>
                </a:extLst>
              </p:cNvPr>
              <p:cNvSpPr>
                <a:spLocks/>
              </p:cNvSpPr>
              <p:nvPr/>
            </p:nvSpPr>
            <p:spPr bwMode="auto">
              <a:xfrm>
                <a:off x="4631" y="215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8" name="Freeform 544">
                <a:extLst>
                  <a:ext uri="{FF2B5EF4-FFF2-40B4-BE49-F238E27FC236}">
                    <a16:creationId xmlns:a16="http://schemas.microsoft.com/office/drawing/2014/main" id="{13352075-7518-4096-9BDE-2A624382AC17}"/>
                  </a:ext>
                </a:extLst>
              </p:cNvPr>
              <p:cNvSpPr>
                <a:spLocks/>
              </p:cNvSpPr>
              <p:nvPr/>
            </p:nvSpPr>
            <p:spPr bwMode="auto">
              <a:xfrm>
                <a:off x="4906" y="215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9" name="Rectangle 545">
                <a:extLst>
                  <a:ext uri="{FF2B5EF4-FFF2-40B4-BE49-F238E27FC236}">
                    <a16:creationId xmlns:a16="http://schemas.microsoft.com/office/drawing/2014/main" id="{B9BE716A-845C-4FD9-906C-F5BCDCA304F5}"/>
                  </a:ext>
                </a:extLst>
              </p:cNvPr>
              <p:cNvSpPr>
                <a:spLocks noChangeArrowheads="1"/>
              </p:cNvSpPr>
              <p:nvPr/>
            </p:nvSpPr>
            <p:spPr bwMode="auto">
              <a:xfrm>
                <a:off x="4720" y="2272"/>
                <a:ext cx="102" cy="9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0" name="Rectangle 546">
                <a:extLst>
                  <a:ext uri="{FF2B5EF4-FFF2-40B4-BE49-F238E27FC236}">
                    <a16:creationId xmlns:a16="http://schemas.microsoft.com/office/drawing/2014/main" id="{2DE85A61-97AD-4E05-9703-7ABF1CB51228}"/>
                  </a:ext>
                </a:extLst>
              </p:cNvPr>
              <p:cNvSpPr>
                <a:spLocks noChangeArrowheads="1"/>
              </p:cNvSpPr>
              <p:nvPr/>
            </p:nvSpPr>
            <p:spPr bwMode="auto">
              <a:xfrm>
                <a:off x="4721" y="2275"/>
                <a:ext cx="101" cy="96"/>
              </a:xfrm>
              <a:prstGeom prst="rect">
                <a:avLst/>
              </a:prstGeom>
              <a:solidFill>
                <a:srgbClr val="FF9900"/>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1" name="Freeform 547">
                <a:extLst>
                  <a:ext uri="{FF2B5EF4-FFF2-40B4-BE49-F238E27FC236}">
                    <a16:creationId xmlns:a16="http://schemas.microsoft.com/office/drawing/2014/main" id="{5959F9DA-F701-4139-BEBF-26B92B7E08DC}"/>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2" name="Freeform 548">
                <a:extLst>
                  <a:ext uri="{FF2B5EF4-FFF2-40B4-BE49-F238E27FC236}">
                    <a16:creationId xmlns:a16="http://schemas.microsoft.com/office/drawing/2014/main" id="{C24DDF1B-C010-4367-A80B-DCB6361FCEC6}"/>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3" name="Freeform 549">
                <a:extLst>
                  <a:ext uri="{FF2B5EF4-FFF2-40B4-BE49-F238E27FC236}">
                    <a16:creationId xmlns:a16="http://schemas.microsoft.com/office/drawing/2014/main" id="{910133B3-904F-4C90-A1B9-64B2A4AF14A1}"/>
                  </a:ext>
                </a:extLst>
              </p:cNvPr>
              <p:cNvSpPr>
                <a:spLocks/>
              </p:cNvSpPr>
              <p:nvPr/>
            </p:nvSpPr>
            <p:spPr bwMode="auto">
              <a:xfrm>
                <a:off x="4740" y="229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24" name="Group 550">
                <a:extLst>
                  <a:ext uri="{FF2B5EF4-FFF2-40B4-BE49-F238E27FC236}">
                    <a16:creationId xmlns:a16="http://schemas.microsoft.com/office/drawing/2014/main" id="{B3E4D4CE-3D0A-4468-9285-301F18F4272F}"/>
                  </a:ext>
                </a:extLst>
              </p:cNvPr>
              <p:cNvGrpSpPr>
                <a:grpSpLocks/>
              </p:cNvGrpSpPr>
              <p:nvPr/>
            </p:nvGrpSpPr>
            <p:grpSpPr bwMode="auto">
              <a:xfrm>
                <a:off x="4631" y="2159"/>
                <a:ext cx="311" cy="287"/>
                <a:chOff x="4361" y="1009"/>
                <a:chExt cx="311" cy="287"/>
              </a:xfrm>
            </p:grpSpPr>
            <p:sp>
              <p:nvSpPr>
                <p:cNvPr id="327" name="Freeform 551">
                  <a:extLst>
                    <a:ext uri="{FF2B5EF4-FFF2-40B4-BE49-F238E27FC236}">
                      <a16:creationId xmlns:a16="http://schemas.microsoft.com/office/drawing/2014/main" id="{F7FF1949-F527-4AF3-88E6-DFBC831142CB}"/>
                    </a:ext>
                  </a:extLst>
                </p:cNvPr>
                <p:cNvSpPr>
                  <a:spLocks/>
                </p:cNvSpPr>
                <p:nvPr/>
              </p:nvSpPr>
              <p:spPr bwMode="auto">
                <a:xfrm>
                  <a:off x="4361" y="100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808000"/>
                </a:solidFill>
                <a:ln w="3175">
                  <a:solidFill>
                    <a:srgbClr val="0000FF"/>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8" name="Freeform 552">
                  <a:extLst>
                    <a:ext uri="{FF2B5EF4-FFF2-40B4-BE49-F238E27FC236}">
                      <a16:creationId xmlns:a16="http://schemas.microsoft.com/office/drawing/2014/main" id="{7A7E3BB6-8CC1-4C69-9E4D-9147C0539689}"/>
                    </a:ext>
                  </a:extLst>
                </p:cNvPr>
                <p:cNvSpPr>
                  <a:spLocks/>
                </p:cNvSpPr>
                <p:nvPr/>
              </p:nvSpPr>
              <p:spPr bwMode="auto">
                <a:xfrm>
                  <a:off x="4636" y="100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0000FF"/>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29" name="Group 553">
                  <a:extLst>
                    <a:ext uri="{FF2B5EF4-FFF2-40B4-BE49-F238E27FC236}">
                      <a16:creationId xmlns:a16="http://schemas.microsoft.com/office/drawing/2014/main" id="{063B2B17-74F1-41A5-87D6-34DFAFAECE19}"/>
                    </a:ext>
                  </a:extLst>
                </p:cNvPr>
                <p:cNvGrpSpPr>
                  <a:grpSpLocks/>
                </p:cNvGrpSpPr>
                <p:nvPr/>
              </p:nvGrpSpPr>
              <p:grpSpPr bwMode="auto">
                <a:xfrm>
                  <a:off x="4380" y="1062"/>
                  <a:ext cx="245" cy="222"/>
                  <a:chOff x="2050" y="2208"/>
                  <a:chExt cx="179" cy="175"/>
                </a:xfrm>
              </p:grpSpPr>
              <p:sp>
                <p:nvSpPr>
                  <p:cNvPr id="331" name="Freeform 554">
                    <a:extLst>
                      <a:ext uri="{FF2B5EF4-FFF2-40B4-BE49-F238E27FC236}">
                        <a16:creationId xmlns:a16="http://schemas.microsoft.com/office/drawing/2014/main" id="{3FA9D64F-7525-4CE5-A0EE-B34593E574FF}"/>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2" name="Freeform 555">
                    <a:extLst>
                      <a:ext uri="{FF2B5EF4-FFF2-40B4-BE49-F238E27FC236}">
                        <a16:creationId xmlns:a16="http://schemas.microsoft.com/office/drawing/2014/main" id="{6F3009F2-B12B-4184-AB34-3E561C0F03FB}"/>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3" name="Freeform 556">
                    <a:extLst>
                      <a:ext uri="{FF2B5EF4-FFF2-40B4-BE49-F238E27FC236}">
                        <a16:creationId xmlns:a16="http://schemas.microsoft.com/office/drawing/2014/main" id="{EAFB9E5F-7E47-448C-84E8-51A054092F86}"/>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34" name="Freeform 557">
                    <a:extLst>
                      <a:ext uri="{FF2B5EF4-FFF2-40B4-BE49-F238E27FC236}">
                        <a16:creationId xmlns:a16="http://schemas.microsoft.com/office/drawing/2014/main" id="{3EE6F97D-08CF-4CFE-9D0D-497EAC7687BF}"/>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330" name="Freeform 558">
                  <a:extLst>
                    <a:ext uri="{FF2B5EF4-FFF2-40B4-BE49-F238E27FC236}">
                      <a16:creationId xmlns:a16="http://schemas.microsoft.com/office/drawing/2014/main" id="{8F52FA14-E2F1-45D4-AF6D-74AA7A8B1B55}"/>
                    </a:ext>
                  </a:extLst>
                </p:cNvPr>
                <p:cNvSpPr>
                  <a:spLocks/>
                </p:cNvSpPr>
                <p:nvPr/>
              </p:nvSpPr>
              <p:spPr bwMode="auto">
                <a:xfrm>
                  <a:off x="4470" y="114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325" name="Freeform 559">
                <a:extLst>
                  <a:ext uri="{FF2B5EF4-FFF2-40B4-BE49-F238E27FC236}">
                    <a16:creationId xmlns:a16="http://schemas.microsoft.com/office/drawing/2014/main" id="{7996258A-3AE3-4BAF-A1D3-C56F28C9FDE1}"/>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26" name="Freeform 560">
                <a:extLst>
                  <a:ext uri="{FF2B5EF4-FFF2-40B4-BE49-F238E27FC236}">
                    <a16:creationId xmlns:a16="http://schemas.microsoft.com/office/drawing/2014/main" id="{036E7C78-B781-443A-B6F6-0708E59DA436}"/>
                  </a:ext>
                </a:extLst>
              </p:cNvPr>
              <p:cNvSpPr>
                <a:spLocks/>
              </p:cNvSpPr>
              <p:nvPr/>
            </p:nvSpPr>
            <p:spPr bwMode="auto">
              <a:xfrm>
                <a:off x="4631" y="214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0000FF"/>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nvGrpSpPr>
            <p:cNvPr id="293" name="Group 561">
              <a:extLst>
                <a:ext uri="{FF2B5EF4-FFF2-40B4-BE49-F238E27FC236}">
                  <a16:creationId xmlns:a16="http://schemas.microsoft.com/office/drawing/2014/main" id="{6D18773F-F732-4B58-8C6D-DB09D97D4234}"/>
                </a:ext>
              </a:extLst>
            </p:cNvPr>
            <p:cNvGrpSpPr>
              <a:grpSpLocks/>
            </p:cNvGrpSpPr>
            <p:nvPr/>
          </p:nvGrpSpPr>
          <p:grpSpPr bwMode="auto">
            <a:xfrm>
              <a:off x="4605" y="3198"/>
              <a:ext cx="232" cy="233"/>
              <a:chOff x="4631" y="2149"/>
              <a:chExt cx="311" cy="299"/>
            </a:xfrm>
          </p:grpSpPr>
          <p:sp>
            <p:nvSpPr>
              <p:cNvPr id="295" name="Rectangle 562">
                <a:extLst>
                  <a:ext uri="{FF2B5EF4-FFF2-40B4-BE49-F238E27FC236}">
                    <a16:creationId xmlns:a16="http://schemas.microsoft.com/office/drawing/2014/main" id="{E46ACD03-8C7A-4667-89EF-9253F9B72A53}"/>
                  </a:ext>
                </a:extLst>
              </p:cNvPr>
              <p:cNvSpPr>
                <a:spLocks noChangeArrowheads="1"/>
              </p:cNvSpPr>
              <p:nvPr/>
            </p:nvSpPr>
            <p:spPr bwMode="auto">
              <a:xfrm>
                <a:off x="4631" y="2190"/>
                <a:ext cx="275" cy="257"/>
              </a:xfrm>
              <a:prstGeom prst="rect">
                <a:avLst/>
              </a:prstGeom>
              <a:solidFill>
                <a:srgbClr val="FFCC00"/>
              </a:solidFill>
              <a:ln w="952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6" name="Rectangle 563">
                <a:extLst>
                  <a:ext uri="{FF2B5EF4-FFF2-40B4-BE49-F238E27FC236}">
                    <a16:creationId xmlns:a16="http://schemas.microsoft.com/office/drawing/2014/main" id="{B6FC16BC-033D-4A8A-B6C3-9F58C32151DE}"/>
                  </a:ext>
                </a:extLst>
              </p:cNvPr>
              <p:cNvSpPr>
                <a:spLocks noChangeArrowheads="1"/>
              </p:cNvSpPr>
              <p:nvPr/>
            </p:nvSpPr>
            <p:spPr bwMode="auto">
              <a:xfrm>
                <a:off x="4631" y="2191"/>
                <a:ext cx="277" cy="257"/>
              </a:xfrm>
              <a:prstGeom prst="rect">
                <a:avLst/>
              </a:prstGeom>
              <a:solidFill>
                <a:srgbClr val="0000FF"/>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7" name="Freeform 564">
                <a:extLst>
                  <a:ext uri="{FF2B5EF4-FFF2-40B4-BE49-F238E27FC236}">
                    <a16:creationId xmlns:a16="http://schemas.microsoft.com/office/drawing/2014/main" id="{5C29DD51-1A42-4F84-90EC-EABA1E880F43}"/>
                  </a:ext>
                </a:extLst>
              </p:cNvPr>
              <p:cNvSpPr>
                <a:spLocks/>
              </p:cNvSpPr>
              <p:nvPr/>
            </p:nvSpPr>
            <p:spPr bwMode="auto">
              <a:xfrm>
                <a:off x="4631" y="215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8" name="Freeform 565">
                <a:extLst>
                  <a:ext uri="{FF2B5EF4-FFF2-40B4-BE49-F238E27FC236}">
                    <a16:creationId xmlns:a16="http://schemas.microsoft.com/office/drawing/2014/main" id="{61A5AB96-9B0E-4E94-BFA3-E6EBE2A49918}"/>
                  </a:ext>
                </a:extLst>
              </p:cNvPr>
              <p:cNvSpPr>
                <a:spLocks/>
              </p:cNvSpPr>
              <p:nvPr/>
            </p:nvSpPr>
            <p:spPr bwMode="auto">
              <a:xfrm>
                <a:off x="4906" y="215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299" name="Rectangle 566">
                <a:extLst>
                  <a:ext uri="{FF2B5EF4-FFF2-40B4-BE49-F238E27FC236}">
                    <a16:creationId xmlns:a16="http://schemas.microsoft.com/office/drawing/2014/main" id="{EDEE56ED-46A4-44E2-AA84-B6605CB912CE}"/>
                  </a:ext>
                </a:extLst>
              </p:cNvPr>
              <p:cNvSpPr>
                <a:spLocks noChangeArrowheads="1"/>
              </p:cNvSpPr>
              <p:nvPr/>
            </p:nvSpPr>
            <p:spPr bwMode="auto">
              <a:xfrm>
                <a:off x="4720" y="2272"/>
                <a:ext cx="102" cy="9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0" name="Rectangle 567">
                <a:extLst>
                  <a:ext uri="{FF2B5EF4-FFF2-40B4-BE49-F238E27FC236}">
                    <a16:creationId xmlns:a16="http://schemas.microsoft.com/office/drawing/2014/main" id="{61025E58-BF71-486C-A0B3-742715718759}"/>
                  </a:ext>
                </a:extLst>
              </p:cNvPr>
              <p:cNvSpPr>
                <a:spLocks noChangeArrowheads="1"/>
              </p:cNvSpPr>
              <p:nvPr/>
            </p:nvSpPr>
            <p:spPr bwMode="auto">
              <a:xfrm>
                <a:off x="4721" y="2275"/>
                <a:ext cx="101" cy="96"/>
              </a:xfrm>
              <a:prstGeom prst="rect">
                <a:avLst/>
              </a:prstGeom>
              <a:solidFill>
                <a:srgbClr val="FF9900"/>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1" name="Freeform 568">
                <a:extLst>
                  <a:ext uri="{FF2B5EF4-FFF2-40B4-BE49-F238E27FC236}">
                    <a16:creationId xmlns:a16="http://schemas.microsoft.com/office/drawing/2014/main" id="{002F3E6C-5850-47A0-86CC-19044079FA85}"/>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2" name="Freeform 569">
                <a:extLst>
                  <a:ext uri="{FF2B5EF4-FFF2-40B4-BE49-F238E27FC236}">
                    <a16:creationId xmlns:a16="http://schemas.microsoft.com/office/drawing/2014/main" id="{8DC51E52-83DB-47DC-ABBC-DD74A4C9D32E}"/>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3" name="Freeform 570">
                <a:extLst>
                  <a:ext uri="{FF2B5EF4-FFF2-40B4-BE49-F238E27FC236}">
                    <a16:creationId xmlns:a16="http://schemas.microsoft.com/office/drawing/2014/main" id="{702AFD20-7E63-4A33-86BD-6822D0871A30}"/>
                  </a:ext>
                </a:extLst>
              </p:cNvPr>
              <p:cNvSpPr>
                <a:spLocks/>
              </p:cNvSpPr>
              <p:nvPr/>
            </p:nvSpPr>
            <p:spPr bwMode="auto">
              <a:xfrm>
                <a:off x="4740" y="229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04" name="Group 571">
                <a:extLst>
                  <a:ext uri="{FF2B5EF4-FFF2-40B4-BE49-F238E27FC236}">
                    <a16:creationId xmlns:a16="http://schemas.microsoft.com/office/drawing/2014/main" id="{3E395622-056E-467D-97B4-E300FA1937D8}"/>
                  </a:ext>
                </a:extLst>
              </p:cNvPr>
              <p:cNvGrpSpPr>
                <a:grpSpLocks/>
              </p:cNvGrpSpPr>
              <p:nvPr/>
            </p:nvGrpSpPr>
            <p:grpSpPr bwMode="auto">
              <a:xfrm>
                <a:off x="4631" y="2159"/>
                <a:ext cx="311" cy="287"/>
                <a:chOff x="4361" y="1009"/>
                <a:chExt cx="311" cy="287"/>
              </a:xfrm>
            </p:grpSpPr>
            <p:sp>
              <p:nvSpPr>
                <p:cNvPr id="307" name="Freeform 572">
                  <a:extLst>
                    <a:ext uri="{FF2B5EF4-FFF2-40B4-BE49-F238E27FC236}">
                      <a16:creationId xmlns:a16="http://schemas.microsoft.com/office/drawing/2014/main" id="{F67B4DF1-0188-4A30-B3C2-340B50D892D9}"/>
                    </a:ext>
                  </a:extLst>
                </p:cNvPr>
                <p:cNvSpPr>
                  <a:spLocks/>
                </p:cNvSpPr>
                <p:nvPr/>
              </p:nvSpPr>
              <p:spPr bwMode="auto">
                <a:xfrm>
                  <a:off x="4361" y="100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808000"/>
                </a:solidFill>
                <a:ln w="3175">
                  <a:solidFill>
                    <a:srgbClr val="0000FF"/>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8" name="Freeform 573">
                  <a:extLst>
                    <a:ext uri="{FF2B5EF4-FFF2-40B4-BE49-F238E27FC236}">
                      <a16:creationId xmlns:a16="http://schemas.microsoft.com/office/drawing/2014/main" id="{44EB8EDD-F1D3-4E74-AAC8-E2FB338C74B4}"/>
                    </a:ext>
                  </a:extLst>
                </p:cNvPr>
                <p:cNvSpPr>
                  <a:spLocks/>
                </p:cNvSpPr>
                <p:nvPr/>
              </p:nvSpPr>
              <p:spPr bwMode="auto">
                <a:xfrm>
                  <a:off x="4636" y="100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0000FF"/>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309" name="Group 574">
                  <a:extLst>
                    <a:ext uri="{FF2B5EF4-FFF2-40B4-BE49-F238E27FC236}">
                      <a16:creationId xmlns:a16="http://schemas.microsoft.com/office/drawing/2014/main" id="{D840B2F1-E061-42CE-A06B-5811AEEE87DF}"/>
                    </a:ext>
                  </a:extLst>
                </p:cNvPr>
                <p:cNvGrpSpPr>
                  <a:grpSpLocks/>
                </p:cNvGrpSpPr>
                <p:nvPr/>
              </p:nvGrpSpPr>
              <p:grpSpPr bwMode="auto">
                <a:xfrm>
                  <a:off x="4380" y="1062"/>
                  <a:ext cx="245" cy="222"/>
                  <a:chOff x="2050" y="2208"/>
                  <a:chExt cx="179" cy="175"/>
                </a:xfrm>
              </p:grpSpPr>
              <p:sp>
                <p:nvSpPr>
                  <p:cNvPr id="311" name="Freeform 575">
                    <a:extLst>
                      <a:ext uri="{FF2B5EF4-FFF2-40B4-BE49-F238E27FC236}">
                        <a16:creationId xmlns:a16="http://schemas.microsoft.com/office/drawing/2014/main" id="{8611F981-0D7C-4FAF-9438-E3E401B5DFEF}"/>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2" name="Freeform 576">
                    <a:extLst>
                      <a:ext uri="{FF2B5EF4-FFF2-40B4-BE49-F238E27FC236}">
                        <a16:creationId xmlns:a16="http://schemas.microsoft.com/office/drawing/2014/main" id="{2DD4DE51-330B-4559-918E-84094A9D59F1}"/>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3" name="Freeform 577">
                    <a:extLst>
                      <a:ext uri="{FF2B5EF4-FFF2-40B4-BE49-F238E27FC236}">
                        <a16:creationId xmlns:a16="http://schemas.microsoft.com/office/drawing/2014/main" id="{11D20D1C-5281-4220-9A14-ADC44C477B05}"/>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14" name="Freeform 578">
                    <a:extLst>
                      <a:ext uri="{FF2B5EF4-FFF2-40B4-BE49-F238E27FC236}">
                        <a16:creationId xmlns:a16="http://schemas.microsoft.com/office/drawing/2014/main" id="{2100192D-A808-4313-A028-98B17ECD34C5}"/>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310" name="Freeform 579">
                  <a:extLst>
                    <a:ext uri="{FF2B5EF4-FFF2-40B4-BE49-F238E27FC236}">
                      <a16:creationId xmlns:a16="http://schemas.microsoft.com/office/drawing/2014/main" id="{289C9612-33EA-44D9-A1A7-7636D710620F}"/>
                    </a:ext>
                  </a:extLst>
                </p:cNvPr>
                <p:cNvSpPr>
                  <a:spLocks/>
                </p:cNvSpPr>
                <p:nvPr/>
              </p:nvSpPr>
              <p:spPr bwMode="auto">
                <a:xfrm>
                  <a:off x="4470" y="114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305" name="Freeform 580">
                <a:extLst>
                  <a:ext uri="{FF2B5EF4-FFF2-40B4-BE49-F238E27FC236}">
                    <a16:creationId xmlns:a16="http://schemas.microsoft.com/office/drawing/2014/main" id="{E00FF814-8D1A-400C-A0F3-5C1522B2A8FE}"/>
                  </a:ext>
                </a:extLst>
              </p:cNvPr>
              <p:cNvSpPr>
                <a:spLocks/>
              </p:cNvSpPr>
              <p:nvPr/>
            </p:nvSpPr>
            <p:spPr bwMode="auto">
              <a:xfrm>
                <a:off x="4744" y="229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306" name="Freeform 581">
                <a:extLst>
                  <a:ext uri="{FF2B5EF4-FFF2-40B4-BE49-F238E27FC236}">
                    <a16:creationId xmlns:a16="http://schemas.microsoft.com/office/drawing/2014/main" id="{D77846B5-20D3-42DD-8171-0EC90B80F04D}"/>
                  </a:ext>
                </a:extLst>
              </p:cNvPr>
              <p:cNvSpPr>
                <a:spLocks/>
              </p:cNvSpPr>
              <p:nvPr/>
            </p:nvSpPr>
            <p:spPr bwMode="auto">
              <a:xfrm>
                <a:off x="4631" y="214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0000FF"/>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294" name="Line 582">
              <a:extLst>
                <a:ext uri="{FF2B5EF4-FFF2-40B4-BE49-F238E27FC236}">
                  <a16:creationId xmlns:a16="http://schemas.microsoft.com/office/drawing/2014/main" id="{3F90092C-409D-4C86-9409-2F6AB6894A11}"/>
                </a:ext>
              </a:extLst>
            </p:cNvPr>
            <p:cNvSpPr>
              <a:spLocks noChangeShapeType="1"/>
            </p:cNvSpPr>
            <p:nvPr/>
          </p:nvSpPr>
          <p:spPr bwMode="auto">
            <a:xfrm>
              <a:off x="3185" y="3397"/>
              <a:ext cx="11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grpSp>
      <p:grpSp>
        <p:nvGrpSpPr>
          <p:cNvPr id="583" name="Group 583">
            <a:extLst>
              <a:ext uri="{FF2B5EF4-FFF2-40B4-BE49-F238E27FC236}">
                <a16:creationId xmlns:a16="http://schemas.microsoft.com/office/drawing/2014/main" id="{811D15FB-DC49-40B9-BFEB-EFFD063A0062}"/>
              </a:ext>
            </a:extLst>
          </p:cNvPr>
          <p:cNvGrpSpPr>
            <a:grpSpLocks/>
          </p:cNvGrpSpPr>
          <p:nvPr/>
        </p:nvGrpSpPr>
        <p:grpSpPr bwMode="auto">
          <a:xfrm>
            <a:off x="1062333" y="3931349"/>
            <a:ext cx="3298825" cy="2409825"/>
            <a:chOff x="303" y="2478"/>
            <a:chExt cx="2078" cy="1518"/>
          </a:xfrm>
        </p:grpSpPr>
        <p:sp>
          <p:nvSpPr>
            <p:cNvPr id="584" name="Text Box 584">
              <a:extLst>
                <a:ext uri="{FF2B5EF4-FFF2-40B4-BE49-F238E27FC236}">
                  <a16:creationId xmlns:a16="http://schemas.microsoft.com/office/drawing/2014/main" id="{BA9C8984-3CF9-423F-858A-22EC68FA74A9}"/>
                </a:ext>
              </a:extLst>
            </p:cNvPr>
            <p:cNvSpPr txBox="1">
              <a:spLocks noChangeArrowheads="1"/>
            </p:cNvSpPr>
            <p:nvPr/>
          </p:nvSpPr>
          <p:spPr bwMode="auto">
            <a:xfrm>
              <a:off x="1204" y="3125"/>
              <a:ext cx="542"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8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XDSL</a:t>
              </a:r>
              <a:r>
                <a:rPr kumimoji="1" lang="it-IT" altLang="zh-CN" sz="1200" b="1">
                  <a:solidFill>
                    <a:srgbClr val="2D2015"/>
                  </a:solidFill>
                  <a:latin typeface="Franklin Gothic Medium" panose="020B0603020102020204" pitchFamily="34" charset="0"/>
                  <a:ea typeface="宋体" panose="02010600030101010101" pitchFamily="2" charset="-122"/>
                </a:rPr>
                <a:t>/FTTH </a:t>
              </a:r>
              <a:r>
                <a:rPr kumimoji="1" lang="it-IT" altLang="en-US" sz="1200" b="1">
                  <a:solidFill>
                    <a:srgbClr val="2D2015"/>
                  </a:solidFill>
                  <a:latin typeface="Franklin Gothic Medium" panose="020B0603020102020204" pitchFamily="34" charset="0"/>
                  <a:ea typeface="MS PGothic" panose="020B0600070205080204" pitchFamily="34" charset="-128"/>
                </a:rPr>
                <a:t>Access</a:t>
              </a:r>
            </a:p>
          </p:txBody>
        </p:sp>
        <p:graphicFrame>
          <p:nvGraphicFramePr>
            <p:cNvPr id="585" name="Object 585">
              <a:extLst>
                <a:ext uri="{FF2B5EF4-FFF2-40B4-BE49-F238E27FC236}">
                  <a16:creationId xmlns:a16="http://schemas.microsoft.com/office/drawing/2014/main" id="{34D79C15-8E71-4DE3-9CF9-FDF2A72B19A0}"/>
                </a:ext>
              </a:extLst>
            </p:cNvPr>
            <p:cNvGraphicFramePr>
              <a:graphicFrameLocks noChangeAspect="1"/>
            </p:cNvGraphicFramePr>
            <p:nvPr/>
          </p:nvGraphicFramePr>
          <p:xfrm>
            <a:off x="690" y="3416"/>
            <a:ext cx="330" cy="254"/>
          </p:xfrm>
          <a:graphic>
            <a:graphicData uri="http://schemas.openxmlformats.org/presentationml/2006/ole">
              <mc:AlternateContent xmlns:mc="http://schemas.openxmlformats.org/markup-compatibility/2006">
                <mc:Choice xmlns:v="urn:schemas-microsoft-com:vml" Requires="v">
                  <p:oleObj spid="_x0000_s6169" r:id="rId3" imgW="1819529" imgH="1400000" progId="">
                    <p:embed/>
                  </p:oleObj>
                </mc:Choice>
                <mc:Fallback>
                  <p:oleObj r:id="rId3" imgW="1819529" imgH="1400000" progId="">
                    <p:embed/>
                    <p:pic>
                      <p:nvPicPr>
                        <p:cNvPr id="585" name="Object 585">
                          <a:extLst>
                            <a:ext uri="{FF2B5EF4-FFF2-40B4-BE49-F238E27FC236}">
                              <a16:creationId xmlns:a16="http://schemas.microsoft.com/office/drawing/2014/main" id="{34D79C15-8E71-4DE3-9CF9-FDF2A72B1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 y="3416"/>
                          <a:ext cx="33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6" name="Picture 586">
              <a:extLst>
                <a:ext uri="{FF2B5EF4-FFF2-40B4-BE49-F238E27FC236}">
                  <a16:creationId xmlns:a16="http://schemas.microsoft.com/office/drawing/2014/main" id="{B0BB22C1-008C-4A85-8CDF-1576823131D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 y="3670"/>
              <a:ext cx="342" cy="272"/>
            </a:xfrm>
            <a:prstGeom prst="rect">
              <a:avLst/>
            </a:prstGeom>
            <a:noFill/>
            <a:ln>
              <a:noFill/>
            </a:ln>
            <a:effectLst/>
            <a:extLst>
              <a:ext uri="{909E8E84-426E-40DD-AFC4-6F175D3DCCD1}">
                <a14:hiddenFill xmlns:a14="http://schemas.microsoft.com/office/drawing/2010/main">
                  <a:solidFill>
                    <a:srgbClr val="F31107"/>
                  </a:solidFill>
                </a14:hiddenFill>
              </a:ext>
              <a:ext uri="{91240B29-F687-4F45-9708-019B960494DF}">
                <a14:hiddenLine xmlns:a14="http://schemas.microsoft.com/office/drawing/2010/main" w="9525">
                  <a:solidFill>
                    <a:srgbClr val="595959"/>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grpSp>
          <p:nvGrpSpPr>
            <p:cNvPr id="587" name="Group 587">
              <a:extLst>
                <a:ext uri="{FF2B5EF4-FFF2-40B4-BE49-F238E27FC236}">
                  <a16:creationId xmlns:a16="http://schemas.microsoft.com/office/drawing/2014/main" id="{6B7A4B37-D7DB-48B2-87E3-A47F280C8D0F}"/>
                </a:ext>
              </a:extLst>
            </p:cNvPr>
            <p:cNvGrpSpPr>
              <a:grpSpLocks/>
            </p:cNvGrpSpPr>
            <p:nvPr/>
          </p:nvGrpSpPr>
          <p:grpSpPr bwMode="auto">
            <a:xfrm>
              <a:off x="303" y="3554"/>
              <a:ext cx="325" cy="423"/>
              <a:chOff x="2000" y="2610"/>
              <a:chExt cx="325" cy="423"/>
            </a:xfrm>
          </p:grpSpPr>
          <p:pic>
            <p:nvPicPr>
              <p:cNvPr id="609" name="Picture 588">
                <a:extLst>
                  <a:ext uri="{FF2B5EF4-FFF2-40B4-BE49-F238E27FC236}">
                    <a16:creationId xmlns:a16="http://schemas.microsoft.com/office/drawing/2014/main" id="{7D5E75FE-C508-4C5A-986F-4ADC1FC160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1513" t="5322" r="2028" b="1945"/>
              <a:stretch>
                <a:fillRect/>
              </a:stretch>
            </p:blipFill>
            <p:spPr bwMode="auto">
              <a:xfrm>
                <a:off x="2000" y="2610"/>
                <a:ext cx="325" cy="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0" name="Text Box 589">
                <a:extLst>
                  <a:ext uri="{FF2B5EF4-FFF2-40B4-BE49-F238E27FC236}">
                    <a16:creationId xmlns:a16="http://schemas.microsoft.com/office/drawing/2014/main" id="{0307A0D4-4CA2-4B49-AF0C-AB27FE83445D}"/>
                  </a:ext>
                </a:extLst>
              </p:cNvPr>
              <p:cNvSpPr txBox="1">
                <a:spLocks noChangeArrowheads="1"/>
              </p:cNvSpPr>
              <p:nvPr/>
            </p:nvSpPr>
            <p:spPr bwMode="auto">
              <a:xfrm>
                <a:off x="2074" y="2915"/>
                <a:ext cx="203"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lnSpc>
                    <a:spcPct val="110000"/>
                  </a:lnSpc>
                  <a:spcBef>
                    <a:spcPct val="20000"/>
                  </a:spcBef>
                  <a:spcAft>
                    <a:spcPct val="0"/>
                  </a:spcAft>
                </a:pPr>
                <a:r>
                  <a:rPr kumimoji="1" lang="it-IT" altLang="en-US" sz="1200">
                    <a:solidFill>
                      <a:srgbClr val="2D2015"/>
                    </a:solidFill>
                    <a:latin typeface="Arial Narrow" panose="020B0606020202030204" pitchFamily="34" charset="0"/>
                    <a:ea typeface="MS PGothic" panose="020B0600070205080204" pitchFamily="34" charset="-128"/>
                  </a:rPr>
                  <a:t>Video</a:t>
                </a:r>
                <a:endParaRPr kumimoji="1" lang="en-US" altLang="zh-CN" sz="1200">
                  <a:solidFill>
                    <a:srgbClr val="2D2015"/>
                  </a:solidFill>
                  <a:latin typeface="Arial Narrow" panose="020B0606020202030204" pitchFamily="34" charset="0"/>
                  <a:ea typeface="宋体" panose="02010600030101010101" pitchFamily="2" charset="-122"/>
                </a:endParaRPr>
              </a:p>
            </p:txBody>
          </p:sp>
        </p:grpSp>
        <p:sp>
          <p:nvSpPr>
            <p:cNvPr id="588" name="Text Box 590">
              <a:extLst>
                <a:ext uri="{FF2B5EF4-FFF2-40B4-BE49-F238E27FC236}">
                  <a16:creationId xmlns:a16="http://schemas.microsoft.com/office/drawing/2014/main" id="{DCE719C0-F7D6-4859-93ED-AFBF600944FE}"/>
                </a:ext>
              </a:extLst>
            </p:cNvPr>
            <p:cNvSpPr txBox="1">
              <a:spLocks noChangeArrowheads="1"/>
            </p:cNvSpPr>
            <p:nvPr/>
          </p:nvSpPr>
          <p:spPr bwMode="auto">
            <a:xfrm>
              <a:off x="725" y="3878"/>
              <a:ext cx="19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lnSpc>
                  <a:spcPct val="110000"/>
                </a:lnSpc>
                <a:spcBef>
                  <a:spcPct val="20000"/>
                </a:spcBef>
                <a:spcAft>
                  <a:spcPct val="0"/>
                </a:spcAft>
              </a:pPr>
              <a:r>
                <a:rPr kumimoji="1" lang="it-IT" altLang="en-US" sz="1200">
                  <a:solidFill>
                    <a:srgbClr val="2D2015"/>
                  </a:solidFill>
                  <a:latin typeface="Arial Narrow" panose="020B0606020202030204" pitchFamily="34" charset="0"/>
                  <a:ea typeface="MS PGothic" panose="020B0600070205080204" pitchFamily="34" charset="-128"/>
                </a:rPr>
                <a:t>Voice</a:t>
              </a:r>
              <a:endParaRPr kumimoji="1" lang="en-US" altLang="zh-CN" sz="1200">
                <a:solidFill>
                  <a:srgbClr val="2D2015"/>
                </a:solidFill>
                <a:latin typeface="Arial Narrow" panose="020B0606020202030204" pitchFamily="34" charset="0"/>
                <a:ea typeface="宋体" panose="02010600030101010101" pitchFamily="2" charset="-122"/>
              </a:endParaRPr>
            </a:p>
          </p:txBody>
        </p:sp>
        <p:sp>
          <p:nvSpPr>
            <p:cNvPr id="589" name="Text Box 591">
              <a:extLst>
                <a:ext uri="{FF2B5EF4-FFF2-40B4-BE49-F238E27FC236}">
                  <a16:creationId xmlns:a16="http://schemas.microsoft.com/office/drawing/2014/main" id="{1C701AA7-BF2D-49E1-9E8C-4DC9D5E0C727}"/>
                </a:ext>
              </a:extLst>
            </p:cNvPr>
            <p:cNvSpPr txBox="1">
              <a:spLocks noChangeArrowheads="1"/>
            </p:cNvSpPr>
            <p:nvPr/>
          </p:nvSpPr>
          <p:spPr bwMode="auto">
            <a:xfrm>
              <a:off x="1026" y="3476"/>
              <a:ext cx="133"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lnSpc>
                  <a:spcPct val="110000"/>
                </a:lnSpc>
                <a:spcBef>
                  <a:spcPct val="20000"/>
                </a:spcBef>
                <a:spcAft>
                  <a:spcPct val="0"/>
                </a:spcAft>
              </a:pPr>
              <a:r>
                <a:rPr kumimoji="1" lang="it-IT" altLang="en-US" sz="1200">
                  <a:solidFill>
                    <a:srgbClr val="2D2015"/>
                  </a:solidFill>
                  <a:latin typeface="Arial Narrow" panose="020B0606020202030204" pitchFamily="34" charset="0"/>
                  <a:ea typeface="MS PGothic" panose="020B0600070205080204" pitchFamily="34" charset="-128"/>
                </a:rPr>
                <a:t>IAD</a:t>
              </a:r>
              <a:endParaRPr kumimoji="1" lang="en-US" altLang="zh-CN" sz="1200">
                <a:solidFill>
                  <a:srgbClr val="2D2015"/>
                </a:solidFill>
                <a:latin typeface="Arial Narrow" panose="020B0606020202030204" pitchFamily="34" charset="0"/>
                <a:ea typeface="宋体" panose="02010600030101010101" pitchFamily="2" charset="-122"/>
              </a:endParaRPr>
            </a:p>
          </p:txBody>
        </p:sp>
        <p:pic>
          <p:nvPicPr>
            <p:cNvPr id="590" name="Picture 592">
              <a:extLst>
                <a:ext uri="{FF2B5EF4-FFF2-40B4-BE49-F238E27FC236}">
                  <a16:creationId xmlns:a16="http://schemas.microsoft.com/office/drawing/2014/main" id="{8DDF6353-A5E0-4B2C-90EB-1878F9DDEEE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 y="3606"/>
              <a:ext cx="23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 name="Cloud">
              <a:extLst>
                <a:ext uri="{FF2B5EF4-FFF2-40B4-BE49-F238E27FC236}">
                  <a16:creationId xmlns:a16="http://schemas.microsoft.com/office/drawing/2014/main" id="{BC77784B-6FFD-4422-90A8-FD81D9F2FA9A}"/>
                </a:ext>
              </a:extLst>
            </p:cNvPr>
            <p:cNvSpPr>
              <a:spLocks noChangeAspect="1" noEditPoints="1" noChangeArrowheads="1"/>
            </p:cNvSpPr>
            <p:nvPr/>
          </p:nvSpPr>
          <p:spPr bwMode="auto">
            <a:xfrm>
              <a:off x="373" y="2608"/>
              <a:ext cx="1271" cy="54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lgn="ctr">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92" name="Text Box 594">
              <a:extLst>
                <a:ext uri="{FF2B5EF4-FFF2-40B4-BE49-F238E27FC236}">
                  <a16:creationId xmlns:a16="http://schemas.microsoft.com/office/drawing/2014/main" id="{A8CE13BB-2C16-4548-8935-104B70F3946B}"/>
                </a:ext>
              </a:extLst>
            </p:cNvPr>
            <p:cNvSpPr txBox="1">
              <a:spLocks noChangeArrowheads="1"/>
            </p:cNvSpPr>
            <p:nvPr/>
          </p:nvSpPr>
          <p:spPr bwMode="auto">
            <a:xfrm>
              <a:off x="608" y="2808"/>
              <a:ext cx="736"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600" b="1">
                  <a:solidFill>
                    <a:srgbClr val="2D2015"/>
                  </a:solidFill>
                  <a:latin typeface="Franklin Gothic Medium" panose="020B0603020102020204" pitchFamily="34" charset="0"/>
                  <a:ea typeface="MS PGothic" panose="020B0600070205080204" pitchFamily="34" charset="-128"/>
                </a:rPr>
                <a:t>IP</a:t>
              </a:r>
            </a:p>
          </p:txBody>
        </p:sp>
        <p:grpSp>
          <p:nvGrpSpPr>
            <p:cNvPr id="593" name="Group 595">
              <a:extLst>
                <a:ext uri="{FF2B5EF4-FFF2-40B4-BE49-F238E27FC236}">
                  <a16:creationId xmlns:a16="http://schemas.microsoft.com/office/drawing/2014/main" id="{E8383701-03E4-4AAB-BDC0-3B9F87B9CBF1}"/>
                </a:ext>
              </a:extLst>
            </p:cNvPr>
            <p:cNvGrpSpPr>
              <a:grpSpLocks/>
            </p:cNvGrpSpPr>
            <p:nvPr/>
          </p:nvGrpSpPr>
          <p:grpSpPr bwMode="auto">
            <a:xfrm>
              <a:off x="818" y="3054"/>
              <a:ext cx="338" cy="223"/>
              <a:chOff x="2061" y="3066"/>
              <a:chExt cx="385" cy="195"/>
            </a:xfrm>
          </p:grpSpPr>
          <p:sp>
            <p:nvSpPr>
              <p:cNvPr id="601" name="Freeform 596">
                <a:extLst>
                  <a:ext uri="{FF2B5EF4-FFF2-40B4-BE49-F238E27FC236}">
                    <a16:creationId xmlns:a16="http://schemas.microsoft.com/office/drawing/2014/main" id="{00D909BB-37AD-4574-9C61-EB5BF1CC8F94}"/>
                  </a:ext>
                </a:extLst>
              </p:cNvPr>
              <p:cNvSpPr>
                <a:spLocks noChangeAspect="1"/>
              </p:cNvSpPr>
              <p:nvPr/>
            </p:nvSpPr>
            <p:spPr bwMode="auto">
              <a:xfrm rot="16200000">
                <a:off x="2042" y="3223"/>
                <a:ext cx="54" cy="15"/>
              </a:xfrm>
              <a:custGeom>
                <a:avLst/>
                <a:gdLst>
                  <a:gd name="T0" fmla="*/ 0 w 4689"/>
                  <a:gd name="T1" fmla="*/ 579 h 579"/>
                  <a:gd name="T2" fmla="*/ 1668 w 4689"/>
                  <a:gd name="T3" fmla="*/ 0 h 579"/>
                  <a:gd name="T4" fmla="*/ 4689 w 4689"/>
                  <a:gd name="T5" fmla="*/ 0 h 579"/>
                  <a:gd name="T6" fmla="*/ 3214 w 4689"/>
                  <a:gd name="T7" fmla="*/ 579 h 579"/>
                  <a:gd name="T8" fmla="*/ 0 w 4689"/>
                  <a:gd name="T9" fmla="*/ 579 h 579"/>
                </a:gdLst>
                <a:ahLst/>
                <a:cxnLst>
                  <a:cxn ang="0">
                    <a:pos x="T0" y="T1"/>
                  </a:cxn>
                  <a:cxn ang="0">
                    <a:pos x="T2" y="T3"/>
                  </a:cxn>
                  <a:cxn ang="0">
                    <a:pos x="T4" y="T5"/>
                  </a:cxn>
                  <a:cxn ang="0">
                    <a:pos x="T6" y="T7"/>
                  </a:cxn>
                  <a:cxn ang="0">
                    <a:pos x="T8" y="T9"/>
                  </a:cxn>
                </a:cxnLst>
                <a:rect l="0" t="0" r="r" b="b"/>
                <a:pathLst>
                  <a:path w="4689" h="579">
                    <a:moveTo>
                      <a:pt x="0" y="579"/>
                    </a:moveTo>
                    <a:lnTo>
                      <a:pt x="1668" y="0"/>
                    </a:lnTo>
                    <a:lnTo>
                      <a:pt x="4689" y="0"/>
                    </a:lnTo>
                    <a:lnTo>
                      <a:pt x="3214" y="579"/>
                    </a:lnTo>
                    <a:lnTo>
                      <a:pt x="0" y="579"/>
                    </a:lnTo>
                    <a:close/>
                  </a:path>
                </a:pathLst>
              </a:custGeom>
              <a:solidFill>
                <a:srgbClr val="FFCC99"/>
              </a:solidFill>
              <a:ln w="9525">
                <a:solidFill>
                  <a:srgbClr val="CC9900"/>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2" name="Freeform 597">
                <a:extLst>
                  <a:ext uri="{FF2B5EF4-FFF2-40B4-BE49-F238E27FC236}">
                    <a16:creationId xmlns:a16="http://schemas.microsoft.com/office/drawing/2014/main" id="{116D44C9-3431-4BEE-A1AE-706DBFE476E3}"/>
                  </a:ext>
                </a:extLst>
              </p:cNvPr>
              <p:cNvSpPr>
                <a:spLocks noChangeAspect="1"/>
              </p:cNvSpPr>
              <p:nvPr/>
            </p:nvSpPr>
            <p:spPr bwMode="auto">
              <a:xfrm rot="16200000">
                <a:off x="2049" y="3113"/>
                <a:ext cx="120" cy="95"/>
              </a:xfrm>
              <a:custGeom>
                <a:avLst/>
                <a:gdLst>
                  <a:gd name="T0" fmla="*/ 0 w 10387"/>
                  <a:gd name="T1" fmla="*/ 579 h 3631"/>
                  <a:gd name="T2" fmla="*/ 1475 w 10387"/>
                  <a:gd name="T3" fmla="*/ 0 h 3631"/>
                  <a:gd name="T4" fmla="*/ 10387 w 10387"/>
                  <a:gd name="T5" fmla="*/ 2870 h 3631"/>
                  <a:gd name="T6" fmla="*/ 9481 w 10387"/>
                  <a:gd name="T7" fmla="*/ 3631 h 3631"/>
                  <a:gd name="T8" fmla="*/ 0 w 10387"/>
                  <a:gd name="T9" fmla="*/ 579 h 3631"/>
                </a:gdLst>
                <a:ahLst/>
                <a:cxnLst>
                  <a:cxn ang="0">
                    <a:pos x="T0" y="T1"/>
                  </a:cxn>
                  <a:cxn ang="0">
                    <a:pos x="T2" y="T3"/>
                  </a:cxn>
                  <a:cxn ang="0">
                    <a:pos x="T4" y="T5"/>
                  </a:cxn>
                  <a:cxn ang="0">
                    <a:pos x="T6" y="T7"/>
                  </a:cxn>
                  <a:cxn ang="0">
                    <a:pos x="T8" y="T9"/>
                  </a:cxn>
                </a:cxnLst>
                <a:rect l="0" t="0" r="r" b="b"/>
                <a:pathLst>
                  <a:path w="10387" h="3631">
                    <a:moveTo>
                      <a:pt x="0" y="579"/>
                    </a:moveTo>
                    <a:lnTo>
                      <a:pt x="1475" y="0"/>
                    </a:lnTo>
                    <a:lnTo>
                      <a:pt x="10387" y="2870"/>
                    </a:lnTo>
                    <a:lnTo>
                      <a:pt x="9481" y="3631"/>
                    </a:lnTo>
                    <a:lnTo>
                      <a:pt x="0" y="579"/>
                    </a:lnTo>
                    <a:close/>
                  </a:path>
                </a:pathLst>
              </a:custGeom>
              <a:solidFill>
                <a:srgbClr val="FFCC99"/>
              </a:solidFill>
              <a:ln w="9525">
                <a:solidFill>
                  <a:srgbClr val="CC9900"/>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3" name="Freeform 598">
                <a:extLst>
                  <a:ext uri="{FF2B5EF4-FFF2-40B4-BE49-F238E27FC236}">
                    <a16:creationId xmlns:a16="http://schemas.microsoft.com/office/drawing/2014/main" id="{F9A5C92E-47D3-4D05-BD89-A2EFBFCE2BFD}"/>
                  </a:ext>
                </a:extLst>
              </p:cNvPr>
              <p:cNvSpPr>
                <a:spLocks noChangeAspect="1"/>
              </p:cNvSpPr>
              <p:nvPr/>
            </p:nvSpPr>
            <p:spPr bwMode="auto">
              <a:xfrm rot="16200000">
                <a:off x="2123" y="3079"/>
                <a:ext cx="46" cy="20"/>
              </a:xfrm>
              <a:custGeom>
                <a:avLst/>
                <a:gdLst>
                  <a:gd name="T0" fmla="*/ 0 w 3927"/>
                  <a:gd name="T1" fmla="*/ 761 h 761"/>
                  <a:gd name="T2" fmla="*/ 906 w 3927"/>
                  <a:gd name="T3" fmla="*/ 0 h 761"/>
                  <a:gd name="T4" fmla="*/ 3927 w 3927"/>
                  <a:gd name="T5" fmla="*/ 0 h 761"/>
                  <a:gd name="T6" fmla="*/ 3214 w 3927"/>
                  <a:gd name="T7" fmla="*/ 761 h 761"/>
                  <a:gd name="T8" fmla="*/ 0 w 3927"/>
                  <a:gd name="T9" fmla="*/ 761 h 761"/>
                </a:gdLst>
                <a:ahLst/>
                <a:cxnLst>
                  <a:cxn ang="0">
                    <a:pos x="T0" y="T1"/>
                  </a:cxn>
                  <a:cxn ang="0">
                    <a:pos x="T2" y="T3"/>
                  </a:cxn>
                  <a:cxn ang="0">
                    <a:pos x="T4" y="T5"/>
                  </a:cxn>
                  <a:cxn ang="0">
                    <a:pos x="T6" y="T7"/>
                  </a:cxn>
                  <a:cxn ang="0">
                    <a:pos x="T8" y="T9"/>
                  </a:cxn>
                </a:cxnLst>
                <a:rect l="0" t="0" r="r" b="b"/>
                <a:pathLst>
                  <a:path w="3927" h="761">
                    <a:moveTo>
                      <a:pt x="0" y="761"/>
                    </a:moveTo>
                    <a:lnTo>
                      <a:pt x="906" y="0"/>
                    </a:lnTo>
                    <a:lnTo>
                      <a:pt x="3927" y="0"/>
                    </a:lnTo>
                    <a:lnTo>
                      <a:pt x="3214" y="761"/>
                    </a:lnTo>
                    <a:lnTo>
                      <a:pt x="0" y="761"/>
                    </a:lnTo>
                    <a:close/>
                  </a:path>
                </a:pathLst>
              </a:custGeom>
              <a:solidFill>
                <a:srgbClr val="FFCC99"/>
              </a:solidFill>
              <a:ln w="9525">
                <a:solidFill>
                  <a:srgbClr val="CC9900"/>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4" name="Freeform 599">
                <a:extLst>
                  <a:ext uri="{FF2B5EF4-FFF2-40B4-BE49-F238E27FC236}">
                    <a16:creationId xmlns:a16="http://schemas.microsoft.com/office/drawing/2014/main" id="{EDFE0311-4701-49D3-A92B-55B9A7C7891F}"/>
                  </a:ext>
                </a:extLst>
              </p:cNvPr>
              <p:cNvSpPr>
                <a:spLocks noChangeAspect="1"/>
              </p:cNvSpPr>
              <p:nvPr/>
            </p:nvSpPr>
            <p:spPr bwMode="auto">
              <a:xfrm rot="16200000">
                <a:off x="2245" y="2957"/>
                <a:ext cx="8" cy="225"/>
              </a:xfrm>
              <a:custGeom>
                <a:avLst/>
                <a:gdLst>
                  <a:gd name="T0" fmla="*/ 0 w 713"/>
                  <a:gd name="T1" fmla="*/ 761 h 8634"/>
                  <a:gd name="T2" fmla="*/ 713 w 713"/>
                  <a:gd name="T3" fmla="*/ 0 h 8634"/>
                  <a:gd name="T4" fmla="*/ 713 w 713"/>
                  <a:gd name="T5" fmla="*/ 7400 h 8634"/>
                  <a:gd name="T6" fmla="*/ 0 w 713"/>
                  <a:gd name="T7" fmla="*/ 8634 h 8634"/>
                  <a:gd name="T8" fmla="*/ 0 w 713"/>
                  <a:gd name="T9" fmla="*/ 761 h 8634"/>
                </a:gdLst>
                <a:ahLst/>
                <a:cxnLst>
                  <a:cxn ang="0">
                    <a:pos x="T0" y="T1"/>
                  </a:cxn>
                  <a:cxn ang="0">
                    <a:pos x="T2" y="T3"/>
                  </a:cxn>
                  <a:cxn ang="0">
                    <a:pos x="T4" y="T5"/>
                  </a:cxn>
                  <a:cxn ang="0">
                    <a:pos x="T6" y="T7"/>
                  </a:cxn>
                  <a:cxn ang="0">
                    <a:pos x="T8" y="T9"/>
                  </a:cxn>
                </a:cxnLst>
                <a:rect l="0" t="0" r="r" b="b"/>
                <a:pathLst>
                  <a:path w="713" h="8634">
                    <a:moveTo>
                      <a:pt x="0" y="761"/>
                    </a:moveTo>
                    <a:lnTo>
                      <a:pt x="713" y="0"/>
                    </a:lnTo>
                    <a:lnTo>
                      <a:pt x="713" y="7400"/>
                    </a:lnTo>
                    <a:lnTo>
                      <a:pt x="0" y="8634"/>
                    </a:lnTo>
                    <a:lnTo>
                      <a:pt x="0" y="761"/>
                    </a:lnTo>
                    <a:close/>
                  </a:path>
                </a:pathLst>
              </a:custGeom>
              <a:solidFill>
                <a:srgbClr val="FFCC99"/>
              </a:solidFill>
              <a:ln w="9525">
                <a:solidFill>
                  <a:srgbClr val="CC9900"/>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5" name="Freeform 600">
                <a:extLst>
                  <a:ext uri="{FF2B5EF4-FFF2-40B4-BE49-F238E27FC236}">
                    <a16:creationId xmlns:a16="http://schemas.microsoft.com/office/drawing/2014/main" id="{D06E6C07-40A5-40E9-9CEF-5EADA8D796DD}"/>
                  </a:ext>
                </a:extLst>
              </p:cNvPr>
              <p:cNvSpPr>
                <a:spLocks noChangeAspect="1"/>
              </p:cNvSpPr>
              <p:nvPr/>
            </p:nvSpPr>
            <p:spPr bwMode="auto">
              <a:xfrm rot="16200000">
                <a:off x="2170" y="2984"/>
                <a:ext cx="184" cy="369"/>
              </a:xfrm>
              <a:custGeom>
                <a:avLst/>
                <a:gdLst>
                  <a:gd name="T0" fmla="*/ 0 w 15909"/>
                  <a:gd name="T1" fmla="*/ 0 h 14139"/>
                  <a:gd name="T2" fmla="*/ 3214 w 15909"/>
                  <a:gd name="T3" fmla="*/ 0 h 14139"/>
                  <a:gd name="T4" fmla="*/ 12695 w 15909"/>
                  <a:gd name="T5" fmla="*/ 3052 h 14139"/>
                  <a:gd name="T6" fmla="*/ 15909 w 15909"/>
                  <a:gd name="T7" fmla="*/ 3052 h 14139"/>
                  <a:gd name="T8" fmla="*/ 15909 w 15909"/>
                  <a:gd name="T9" fmla="*/ 10925 h 14139"/>
                  <a:gd name="T10" fmla="*/ 12695 w 15909"/>
                  <a:gd name="T11" fmla="*/ 10925 h 14139"/>
                  <a:gd name="T12" fmla="*/ 3214 w 15909"/>
                  <a:gd name="T13" fmla="*/ 14139 h 14139"/>
                  <a:gd name="T14" fmla="*/ 0 w 15909"/>
                  <a:gd name="T15" fmla="*/ 14139 h 14139"/>
                  <a:gd name="T16" fmla="*/ 0 w 15909"/>
                  <a:gd name="T17" fmla="*/ 0 h 14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9" h="14139">
                    <a:moveTo>
                      <a:pt x="0" y="0"/>
                    </a:moveTo>
                    <a:lnTo>
                      <a:pt x="3214" y="0"/>
                    </a:lnTo>
                    <a:lnTo>
                      <a:pt x="12695" y="3052"/>
                    </a:lnTo>
                    <a:lnTo>
                      <a:pt x="15909" y="3052"/>
                    </a:lnTo>
                    <a:lnTo>
                      <a:pt x="15909" y="10925"/>
                    </a:lnTo>
                    <a:lnTo>
                      <a:pt x="12695" y="10925"/>
                    </a:lnTo>
                    <a:lnTo>
                      <a:pt x="3214" y="14139"/>
                    </a:lnTo>
                    <a:lnTo>
                      <a:pt x="0" y="14139"/>
                    </a:lnTo>
                    <a:lnTo>
                      <a:pt x="0" y="0"/>
                    </a:lnTo>
                    <a:close/>
                  </a:path>
                </a:pathLst>
              </a:custGeom>
              <a:solidFill>
                <a:srgbClr val="FFCC99"/>
              </a:solidFill>
              <a:ln w="6350">
                <a:solidFill>
                  <a:srgbClr val="CC9900"/>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6" name="Line 601">
                <a:extLst>
                  <a:ext uri="{FF2B5EF4-FFF2-40B4-BE49-F238E27FC236}">
                    <a16:creationId xmlns:a16="http://schemas.microsoft.com/office/drawing/2014/main" id="{506342D1-3CB1-41CF-9255-264A87E43E01}"/>
                  </a:ext>
                </a:extLst>
              </p:cNvPr>
              <p:cNvSpPr>
                <a:spLocks noChangeAspect="1" noChangeShapeType="1"/>
              </p:cNvSpPr>
              <p:nvPr/>
            </p:nvSpPr>
            <p:spPr bwMode="auto">
              <a:xfrm rot="16200000">
                <a:off x="2193" y="3161"/>
                <a:ext cx="117" cy="0"/>
              </a:xfrm>
              <a:prstGeom prst="line">
                <a:avLst/>
              </a:prstGeom>
              <a:noFill/>
              <a:ln w="19050">
                <a:solidFill>
                  <a:srgbClr val="FFFFF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rgbClr val="595959"/>
                      </a:outerShdw>
                    </a:effectLst>
                  </a14:hiddenEffects>
                </a:ext>
              </a:extLst>
            </p:spPr>
            <p:txBody>
              <a:bodyPr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7" name="Freeform 602">
                <a:extLst>
                  <a:ext uri="{FF2B5EF4-FFF2-40B4-BE49-F238E27FC236}">
                    <a16:creationId xmlns:a16="http://schemas.microsoft.com/office/drawing/2014/main" id="{96936A8B-23BE-448C-B747-B99400902756}"/>
                  </a:ext>
                </a:extLst>
              </p:cNvPr>
              <p:cNvSpPr>
                <a:spLocks noChangeAspect="1"/>
              </p:cNvSpPr>
              <p:nvPr/>
            </p:nvSpPr>
            <p:spPr bwMode="auto">
              <a:xfrm rot="16200000">
                <a:off x="2271" y="3117"/>
                <a:ext cx="116" cy="89"/>
              </a:xfrm>
              <a:custGeom>
                <a:avLst/>
                <a:gdLst>
                  <a:gd name="T0" fmla="*/ 0 w 179"/>
                  <a:gd name="T1" fmla="*/ 90 h 91"/>
                  <a:gd name="T2" fmla="*/ 86 w 179"/>
                  <a:gd name="T3" fmla="*/ 90 h 91"/>
                  <a:gd name="T4" fmla="*/ 178 w 179"/>
                  <a:gd name="T5" fmla="*/ 0 h 91"/>
                </a:gdLst>
                <a:ahLst/>
                <a:cxnLst>
                  <a:cxn ang="0">
                    <a:pos x="T0" y="T1"/>
                  </a:cxn>
                  <a:cxn ang="0">
                    <a:pos x="T2" y="T3"/>
                  </a:cxn>
                  <a:cxn ang="0">
                    <a:pos x="T4" y="T5"/>
                  </a:cxn>
                </a:cxnLst>
                <a:rect l="0" t="0" r="r" b="b"/>
                <a:pathLst>
                  <a:path w="179" h="91">
                    <a:moveTo>
                      <a:pt x="0" y="90"/>
                    </a:moveTo>
                    <a:lnTo>
                      <a:pt x="86" y="90"/>
                    </a:lnTo>
                    <a:lnTo>
                      <a:pt x="178" y="0"/>
                    </a:lnTo>
                  </a:path>
                </a:pathLst>
              </a:custGeom>
              <a:solidFill>
                <a:srgbClr val="FFCC99"/>
              </a:solidFill>
              <a:ln w="19050" cap="rnd">
                <a:solidFill>
                  <a:srgbClr val="FFFFFF"/>
                </a:solidFill>
                <a:round/>
                <a:headEnd type="none" w="sm" len="sm"/>
                <a:tailEnd type="stealth" w="med" len="med"/>
              </a:ln>
              <a:effectLst/>
              <a:extLst>
                <a:ext uri="{AF507438-7753-43E0-B8FC-AC1667EBCBE1}">
                  <a14:hiddenEffects xmlns:a14="http://schemas.microsoft.com/office/drawing/2010/main">
                    <a:effectLst>
                      <a:outerShdw dist="12700" dir="5400000" algn="ctr" rotWithShape="0">
                        <a:srgbClr val="595959"/>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8" name="Freeform 603">
                <a:extLst>
                  <a:ext uri="{FF2B5EF4-FFF2-40B4-BE49-F238E27FC236}">
                    <a16:creationId xmlns:a16="http://schemas.microsoft.com/office/drawing/2014/main" id="{D60BC09A-1E48-47BB-85B4-B6A4E2D51FE4}"/>
                  </a:ext>
                </a:extLst>
              </p:cNvPr>
              <p:cNvSpPr>
                <a:spLocks noChangeAspect="1"/>
              </p:cNvSpPr>
              <p:nvPr/>
            </p:nvSpPr>
            <p:spPr bwMode="auto">
              <a:xfrm rot="16200000">
                <a:off x="2123" y="3119"/>
                <a:ext cx="111" cy="89"/>
              </a:xfrm>
              <a:custGeom>
                <a:avLst/>
                <a:gdLst>
                  <a:gd name="T0" fmla="*/ 0 w 179"/>
                  <a:gd name="T1" fmla="*/ 0 h 94"/>
                  <a:gd name="T2" fmla="*/ 86 w 179"/>
                  <a:gd name="T3" fmla="*/ 0 h 94"/>
                  <a:gd name="T4" fmla="*/ 178 w 179"/>
                  <a:gd name="T5" fmla="*/ 93 h 94"/>
                </a:gdLst>
                <a:ahLst/>
                <a:cxnLst>
                  <a:cxn ang="0">
                    <a:pos x="T0" y="T1"/>
                  </a:cxn>
                  <a:cxn ang="0">
                    <a:pos x="T2" y="T3"/>
                  </a:cxn>
                  <a:cxn ang="0">
                    <a:pos x="T4" y="T5"/>
                  </a:cxn>
                </a:cxnLst>
                <a:rect l="0" t="0" r="r" b="b"/>
                <a:pathLst>
                  <a:path w="179" h="94">
                    <a:moveTo>
                      <a:pt x="0" y="0"/>
                    </a:moveTo>
                    <a:lnTo>
                      <a:pt x="86" y="0"/>
                    </a:lnTo>
                    <a:lnTo>
                      <a:pt x="178" y="93"/>
                    </a:lnTo>
                  </a:path>
                </a:pathLst>
              </a:custGeom>
              <a:solidFill>
                <a:srgbClr val="FFCC99"/>
              </a:solidFill>
              <a:ln w="19050" cap="rnd">
                <a:solidFill>
                  <a:srgbClr val="FFFFFF"/>
                </a:solidFill>
                <a:round/>
                <a:headEnd type="none" w="sm" len="sm"/>
                <a:tailEnd type="stealth" w="med" len="med"/>
              </a:ln>
              <a:effectLst/>
              <a:extLst>
                <a:ext uri="{AF507438-7753-43E0-B8FC-AC1667EBCBE1}">
                  <a14:hiddenEffects xmlns:a14="http://schemas.microsoft.com/office/drawing/2010/main">
                    <a:effectLst>
                      <a:outerShdw dist="12700" dir="5400000" algn="ctr" rotWithShape="0">
                        <a:srgbClr val="595959"/>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nvGrpSpPr>
            <p:cNvPr id="594" name="Group 604">
              <a:extLst>
                <a:ext uri="{FF2B5EF4-FFF2-40B4-BE49-F238E27FC236}">
                  <a16:creationId xmlns:a16="http://schemas.microsoft.com/office/drawing/2014/main" id="{7710DA1C-2E75-47EB-A33C-26365CED6A6A}"/>
                </a:ext>
              </a:extLst>
            </p:cNvPr>
            <p:cNvGrpSpPr>
              <a:grpSpLocks/>
            </p:cNvGrpSpPr>
            <p:nvPr/>
          </p:nvGrpSpPr>
          <p:grpSpPr bwMode="auto">
            <a:xfrm>
              <a:off x="748" y="2478"/>
              <a:ext cx="425" cy="311"/>
              <a:chOff x="2612" y="1009"/>
              <a:chExt cx="425" cy="311"/>
            </a:xfrm>
          </p:grpSpPr>
          <p:sp>
            <p:nvSpPr>
              <p:cNvPr id="599" name="Rectangle 605">
                <a:extLst>
                  <a:ext uri="{FF2B5EF4-FFF2-40B4-BE49-F238E27FC236}">
                    <a16:creationId xmlns:a16="http://schemas.microsoft.com/office/drawing/2014/main" id="{FCEE52DB-098B-4D49-A5A1-FAFAC776566D}"/>
                  </a:ext>
                </a:extLst>
              </p:cNvPr>
              <p:cNvSpPr>
                <a:spLocks noChangeAspect="1" noChangeArrowheads="1"/>
              </p:cNvSpPr>
              <p:nvPr/>
            </p:nvSpPr>
            <p:spPr bwMode="auto">
              <a:xfrm>
                <a:off x="2612" y="1009"/>
                <a:ext cx="425" cy="311"/>
              </a:xfrm>
              <a:prstGeom prst="rect">
                <a:avLst/>
              </a:prstGeom>
              <a:solidFill>
                <a:srgbClr val="CCFF66"/>
              </a:solidFill>
              <a:ln w="6350">
                <a:miter lim="800000"/>
                <a:headEnd/>
                <a:tailEnd/>
              </a:ln>
              <a:effectLst/>
              <a:scene3d>
                <a:camera prst="legacyObliqueTopRight"/>
                <a:lightRig rig="legacyFlat3" dir="b"/>
              </a:scene3d>
              <a:sp3d extrusionH="430200" prstMaterial="legacyPlastic">
                <a:bevelT w="13500" h="13500" prst="angle"/>
                <a:bevelB w="13500" h="13500" prst="angle"/>
                <a:extrusionClr>
                  <a:srgbClr val="CCFF66"/>
                </a:extrusionClr>
                <a:contourClr>
                  <a:srgbClr val="CCFF66"/>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00" name="Text Box 606">
                <a:extLst>
                  <a:ext uri="{FF2B5EF4-FFF2-40B4-BE49-F238E27FC236}">
                    <a16:creationId xmlns:a16="http://schemas.microsoft.com/office/drawing/2014/main" id="{C032114D-CE68-4F8E-A350-BBDD11488729}"/>
                  </a:ext>
                </a:extLst>
              </p:cNvPr>
              <p:cNvSpPr txBox="1">
                <a:spLocks noChangeArrowheads="1"/>
              </p:cNvSpPr>
              <p:nvPr/>
            </p:nvSpPr>
            <p:spPr bwMode="auto">
              <a:xfrm>
                <a:off x="2697" y="1053"/>
                <a:ext cx="282"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2000" b="1">
                    <a:solidFill>
                      <a:srgbClr val="2D2015"/>
                    </a:solidFill>
                    <a:latin typeface="Franklin Gothic Medium" panose="020B0603020102020204" pitchFamily="34" charset="0"/>
                    <a:ea typeface="MS PGothic" panose="020B0600070205080204" pitchFamily="34" charset="-128"/>
                  </a:rPr>
                  <a:t>IMS</a:t>
                </a:r>
              </a:p>
            </p:txBody>
          </p:sp>
        </p:grpSp>
        <p:sp>
          <p:nvSpPr>
            <p:cNvPr id="595" name="Line 607">
              <a:extLst>
                <a:ext uri="{FF2B5EF4-FFF2-40B4-BE49-F238E27FC236}">
                  <a16:creationId xmlns:a16="http://schemas.microsoft.com/office/drawing/2014/main" id="{0C034206-077D-4119-BD38-C3F5C316FAC6}"/>
                </a:ext>
              </a:extLst>
            </p:cNvPr>
            <p:cNvSpPr>
              <a:spLocks noChangeShapeType="1"/>
            </p:cNvSpPr>
            <p:nvPr/>
          </p:nvSpPr>
          <p:spPr bwMode="auto">
            <a:xfrm flipH="1">
              <a:off x="901" y="3284"/>
              <a:ext cx="59" cy="1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596" name="Text Box 608">
              <a:extLst>
                <a:ext uri="{FF2B5EF4-FFF2-40B4-BE49-F238E27FC236}">
                  <a16:creationId xmlns:a16="http://schemas.microsoft.com/office/drawing/2014/main" id="{601D1655-0518-415B-A33C-D219A03300C4}"/>
                </a:ext>
              </a:extLst>
            </p:cNvPr>
            <p:cNvSpPr txBox="1">
              <a:spLocks noChangeArrowheads="1"/>
            </p:cNvSpPr>
            <p:nvPr/>
          </p:nvSpPr>
          <p:spPr bwMode="auto">
            <a:xfrm>
              <a:off x="478" y="3286"/>
              <a:ext cx="67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000">
                  <a:solidFill>
                    <a:srgbClr val="2D2015"/>
                  </a:solidFill>
                  <a:latin typeface="Franklin Gothic Medium" panose="020B0603020102020204" pitchFamily="34" charset="0"/>
                  <a:ea typeface="MS PGothic" panose="020B0600070205080204" pitchFamily="34" charset="-128"/>
                </a:rPr>
                <a:t>Full IP UNI</a:t>
              </a:r>
            </a:p>
          </p:txBody>
        </p:sp>
        <p:sp>
          <p:nvSpPr>
            <p:cNvPr id="597" name="Text Box 609">
              <a:extLst>
                <a:ext uri="{FF2B5EF4-FFF2-40B4-BE49-F238E27FC236}">
                  <a16:creationId xmlns:a16="http://schemas.microsoft.com/office/drawing/2014/main" id="{5366967B-FB5B-4220-89F7-CCA53272EE37}"/>
                </a:ext>
              </a:extLst>
            </p:cNvPr>
            <p:cNvSpPr txBox="1">
              <a:spLocks noChangeArrowheads="1"/>
            </p:cNvSpPr>
            <p:nvPr/>
          </p:nvSpPr>
          <p:spPr bwMode="auto">
            <a:xfrm>
              <a:off x="1242" y="3867"/>
              <a:ext cx="169"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lnSpc>
                  <a:spcPct val="110000"/>
                </a:lnSpc>
                <a:spcBef>
                  <a:spcPct val="20000"/>
                </a:spcBef>
                <a:spcAft>
                  <a:spcPct val="0"/>
                </a:spcAft>
              </a:pPr>
              <a:r>
                <a:rPr kumimoji="1" lang="it-IT" altLang="en-US" sz="1200">
                  <a:solidFill>
                    <a:srgbClr val="2D2015"/>
                  </a:solidFill>
                  <a:latin typeface="Arial Narrow" panose="020B0606020202030204" pitchFamily="34" charset="0"/>
                  <a:ea typeface="MS PGothic" panose="020B0600070205080204" pitchFamily="34" charset="-128"/>
                </a:rPr>
                <a:t>Data</a:t>
              </a:r>
              <a:endParaRPr kumimoji="1" lang="en-US" altLang="zh-CN" sz="1200">
                <a:solidFill>
                  <a:srgbClr val="2D2015"/>
                </a:solidFill>
                <a:latin typeface="Arial Narrow" panose="020B0606020202030204" pitchFamily="34" charset="0"/>
                <a:ea typeface="宋体" panose="02010600030101010101" pitchFamily="2" charset="-122"/>
              </a:endParaRPr>
            </a:p>
          </p:txBody>
        </p:sp>
        <p:sp>
          <p:nvSpPr>
            <p:cNvPr id="598" name="Text Box 610">
              <a:extLst>
                <a:ext uri="{FF2B5EF4-FFF2-40B4-BE49-F238E27FC236}">
                  <a16:creationId xmlns:a16="http://schemas.microsoft.com/office/drawing/2014/main" id="{8E25B973-ACA2-42D4-947A-929C7021D1A5}"/>
                </a:ext>
              </a:extLst>
            </p:cNvPr>
            <p:cNvSpPr txBox="1">
              <a:spLocks noChangeArrowheads="1"/>
            </p:cNvSpPr>
            <p:nvPr/>
          </p:nvSpPr>
          <p:spPr bwMode="auto">
            <a:xfrm>
              <a:off x="1565" y="3628"/>
              <a:ext cx="8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kumimoji="1" lang="en-US" altLang="zh-CN" b="1">
                  <a:solidFill>
                    <a:srgbClr val="2D2015"/>
                  </a:solidFill>
                  <a:latin typeface="Arial Narrow" panose="020B0606020202030204" pitchFamily="34" charset="0"/>
                  <a:ea typeface="宋体" panose="02010600030101010101" pitchFamily="2" charset="-122"/>
                </a:rPr>
                <a:t>IMS:</a:t>
              </a:r>
            </a:p>
            <a:p>
              <a:pPr fontAlgn="base">
                <a:spcBef>
                  <a:spcPct val="0"/>
                </a:spcBef>
                <a:spcAft>
                  <a:spcPct val="0"/>
                </a:spcAft>
              </a:pPr>
              <a:r>
                <a:rPr kumimoji="1" lang="en-US" altLang="zh-CN" b="1">
                  <a:solidFill>
                    <a:srgbClr val="2D2015"/>
                  </a:solidFill>
                  <a:latin typeface="Arial Narrow" panose="020B0606020202030204" pitchFamily="34" charset="0"/>
                  <a:ea typeface="宋体" panose="02010600030101010101" pitchFamily="2" charset="-122"/>
                </a:rPr>
                <a:t>IP to home</a:t>
              </a:r>
            </a:p>
          </p:txBody>
        </p:sp>
      </p:grpSp>
      <p:grpSp>
        <p:nvGrpSpPr>
          <p:cNvPr id="611" name="Group 611">
            <a:extLst>
              <a:ext uri="{FF2B5EF4-FFF2-40B4-BE49-F238E27FC236}">
                <a16:creationId xmlns:a16="http://schemas.microsoft.com/office/drawing/2014/main" id="{9B1031EE-DAAE-4228-A530-1EA2F4298F40}"/>
              </a:ext>
            </a:extLst>
          </p:cNvPr>
          <p:cNvGrpSpPr>
            <a:grpSpLocks/>
          </p:cNvGrpSpPr>
          <p:nvPr/>
        </p:nvGrpSpPr>
        <p:grpSpPr bwMode="auto">
          <a:xfrm>
            <a:off x="1086706" y="2526080"/>
            <a:ext cx="481012" cy="493713"/>
            <a:chOff x="3552" y="3456"/>
            <a:chExt cx="311" cy="311"/>
          </a:xfrm>
        </p:grpSpPr>
        <p:sp>
          <p:nvSpPr>
            <p:cNvPr id="612" name="Rectangle 612">
              <a:extLst>
                <a:ext uri="{FF2B5EF4-FFF2-40B4-BE49-F238E27FC236}">
                  <a16:creationId xmlns:a16="http://schemas.microsoft.com/office/drawing/2014/main" id="{68656388-87C0-4CD7-867A-E7BAE41EAADC}"/>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13" name="Group 613">
              <a:extLst>
                <a:ext uri="{FF2B5EF4-FFF2-40B4-BE49-F238E27FC236}">
                  <a16:creationId xmlns:a16="http://schemas.microsoft.com/office/drawing/2014/main" id="{106BB922-AB3D-4B89-BB8F-0DBD95134C8C}"/>
                </a:ext>
              </a:extLst>
            </p:cNvPr>
            <p:cNvGrpSpPr>
              <a:grpSpLocks/>
            </p:cNvGrpSpPr>
            <p:nvPr/>
          </p:nvGrpSpPr>
          <p:grpSpPr bwMode="auto">
            <a:xfrm>
              <a:off x="3588" y="3504"/>
              <a:ext cx="240" cy="192"/>
              <a:chOff x="3588" y="3504"/>
              <a:chExt cx="240" cy="192"/>
            </a:xfrm>
          </p:grpSpPr>
          <p:sp>
            <p:nvSpPr>
              <p:cNvPr id="614" name="Freeform 614">
                <a:extLst>
                  <a:ext uri="{FF2B5EF4-FFF2-40B4-BE49-F238E27FC236}">
                    <a16:creationId xmlns:a16="http://schemas.microsoft.com/office/drawing/2014/main" id="{68780B9B-A138-4F40-852C-013368B946E4}"/>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15" name="Freeform 615">
                <a:extLst>
                  <a:ext uri="{FF2B5EF4-FFF2-40B4-BE49-F238E27FC236}">
                    <a16:creationId xmlns:a16="http://schemas.microsoft.com/office/drawing/2014/main" id="{CBBD8BD6-1260-4185-BC07-E189AE7C802C}"/>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616" name="Group 616">
            <a:extLst>
              <a:ext uri="{FF2B5EF4-FFF2-40B4-BE49-F238E27FC236}">
                <a16:creationId xmlns:a16="http://schemas.microsoft.com/office/drawing/2014/main" id="{F483315E-FDD9-4B76-B35E-F29CE00BB824}"/>
              </a:ext>
            </a:extLst>
          </p:cNvPr>
          <p:cNvGrpSpPr>
            <a:grpSpLocks/>
          </p:cNvGrpSpPr>
          <p:nvPr/>
        </p:nvGrpSpPr>
        <p:grpSpPr bwMode="auto">
          <a:xfrm>
            <a:off x="2764694" y="2545130"/>
            <a:ext cx="481013" cy="493713"/>
            <a:chOff x="3552" y="3456"/>
            <a:chExt cx="311" cy="311"/>
          </a:xfrm>
        </p:grpSpPr>
        <p:sp>
          <p:nvSpPr>
            <p:cNvPr id="617" name="Rectangle 617">
              <a:extLst>
                <a:ext uri="{FF2B5EF4-FFF2-40B4-BE49-F238E27FC236}">
                  <a16:creationId xmlns:a16="http://schemas.microsoft.com/office/drawing/2014/main" id="{0246FF25-3603-4AA5-B111-68620A6BAFF1}"/>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18" name="Group 618">
              <a:extLst>
                <a:ext uri="{FF2B5EF4-FFF2-40B4-BE49-F238E27FC236}">
                  <a16:creationId xmlns:a16="http://schemas.microsoft.com/office/drawing/2014/main" id="{436B1EAE-1455-4A06-9ED6-3CB8D8F51198}"/>
                </a:ext>
              </a:extLst>
            </p:cNvPr>
            <p:cNvGrpSpPr>
              <a:grpSpLocks/>
            </p:cNvGrpSpPr>
            <p:nvPr/>
          </p:nvGrpSpPr>
          <p:grpSpPr bwMode="auto">
            <a:xfrm>
              <a:off x="3588" y="3504"/>
              <a:ext cx="240" cy="192"/>
              <a:chOff x="3588" y="3504"/>
              <a:chExt cx="240" cy="192"/>
            </a:xfrm>
          </p:grpSpPr>
          <p:sp>
            <p:nvSpPr>
              <p:cNvPr id="619" name="Freeform 619">
                <a:extLst>
                  <a:ext uri="{FF2B5EF4-FFF2-40B4-BE49-F238E27FC236}">
                    <a16:creationId xmlns:a16="http://schemas.microsoft.com/office/drawing/2014/main" id="{784625C6-AAF2-4331-B7E2-23BBB2EA8A21}"/>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20" name="Freeform 620">
                <a:extLst>
                  <a:ext uri="{FF2B5EF4-FFF2-40B4-BE49-F238E27FC236}">
                    <a16:creationId xmlns:a16="http://schemas.microsoft.com/office/drawing/2014/main" id="{1AD04FAE-F9ED-4D16-9978-5F7183DEDE2A}"/>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621" name="Group 621">
            <a:extLst>
              <a:ext uri="{FF2B5EF4-FFF2-40B4-BE49-F238E27FC236}">
                <a16:creationId xmlns:a16="http://schemas.microsoft.com/office/drawing/2014/main" id="{6AE98D6A-718B-4F95-96B1-5F9E79F3A46A}"/>
              </a:ext>
            </a:extLst>
          </p:cNvPr>
          <p:cNvGrpSpPr>
            <a:grpSpLocks/>
          </p:cNvGrpSpPr>
          <p:nvPr/>
        </p:nvGrpSpPr>
        <p:grpSpPr bwMode="auto">
          <a:xfrm>
            <a:off x="2742469" y="1795830"/>
            <a:ext cx="481013" cy="493713"/>
            <a:chOff x="3552" y="3456"/>
            <a:chExt cx="311" cy="311"/>
          </a:xfrm>
        </p:grpSpPr>
        <p:sp>
          <p:nvSpPr>
            <p:cNvPr id="622" name="Rectangle 622">
              <a:extLst>
                <a:ext uri="{FF2B5EF4-FFF2-40B4-BE49-F238E27FC236}">
                  <a16:creationId xmlns:a16="http://schemas.microsoft.com/office/drawing/2014/main" id="{054A2A8B-E6CC-4A5C-A930-1777971D9573}"/>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23" name="Group 623">
              <a:extLst>
                <a:ext uri="{FF2B5EF4-FFF2-40B4-BE49-F238E27FC236}">
                  <a16:creationId xmlns:a16="http://schemas.microsoft.com/office/drawing/2014/main" id="{53A6E047-CD6D-4C64-9DCE-1C73DCAA76CB}"/>
                </a:ext>
              </a:extLst>
            </p:cNvPr>
            <p:cNvGrpSpPr>
              <a:grpSpLocks/>
            </p:cNvGrpSpPr>
            <p:nvPr/>
          </p:nvGrpSpPr>
          <p:grpSpPr bwMode="auto">
            <a:xfrm>
              <a:off x="3588" y="3504"/>
              <a:ext cx="240" cy="192"/>
              <a:chOff x="3588" y="3504"/>
              <a:chExt cx="240" cy="192"/>
            </a:xfrm>
          </p:grpSpPr>
          <p:sp>
            <p:nvSpPr>
              <p:cNvPr id="624" name="Freeform 624">
                <a:extLst>
                  <a:ext uri="{FF2B5EF4-FFF2-40B4-BE49-F238E27FC236}">
                    <a16:creationId xmlns:a16="http://schemas.microsoft.com/office/drawing/2014/main" id="{9B8ECFED-5CBE-49D2-B021-204B6113FA29}"/>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25" name="Freeform 625">
                <a:extLst>
                  <a:ext uri="{FF2B5EF4-FFF2-40B4-BE49-F238E27FC236}">
                    <a16:creationId xmlns:a16="http://schemas.microsoft.com/office/drawing/2014/main" id="{30148885-A22C-447D-A10E-9D84A988E7E6}"/>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626" name="Group 626">
            <a:extLst>
              <a:ext uri="{FF2B5EF4-FFF2-40B4-BE49-F238E27FC236}">
                <a16:creationId xmlns:a16="http://schemas.microsoft.com/office/drawing/2014/main" id="{A48B7481-1D84-4F02-8DF4-226965707CB4}"/>
              </a:ext>
            </a:extLst>
          </p:cNvPr>
          <p:cNvGrpSpPr>
            <a:grpSpLocks/>
          </p:cNvGrpSpPr>
          <p:nvPr/>
        </p:nvGrpSpPr>
        <p:grpSpPr bwMode="auto">
          <a:xfrm>
            <a:off x="4658582" y="1173529"/>
            <a:ext cx="5068887" cy="2300288"/>
            <a:chOff x="2545" y="634"/>
            <a:chExt cx="3193" cy="1449"/>
          </a:xfrm>
        </p:grpSpPr>
        <p:sp>
          <p:nvSpPr>
            <p:cNvPr id="627" name="Rectangle 627">
              <a:extLst>
                <a:ext uri="{FF2B5EF4-FFF2-40B4-BE49-F238E27FC236}">
                  <a16:creationId xmlns:a16="http://schemas.microsoft.com/office/drawing/2014/main" id="{CFF882A0-880B-49F4-B887-34DD011D4DE9}"/>
                </a:ext>
              </a:extLst>
            </p:cNvPr>
            <p:cNvSpPr>
              <a:spLocks noChangeArrowheads="1"/>
            </p:cNvSpPr>
            <p:nvPr/>
          </p:nvSpPr>
          <p:spPr bwMode="auto">
            <a:xfrm>
              <a:off x="3233" y="1065"/>
              <a:ext cx="277" cy="257"/>
            </a:xfrm>
            <a:prstGeom prst="rect">
              <a:avLst/>
            </a:prstGeom>
            <a:solidFill>
              <a:srgbClr val="808000"/>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28" name="Rectangle 628">
              <a:extLst>
                <a:ext uri="{FF2B5EF4-FFF2-40B4-BE49-F238E27FC236}">
                  <a16:creationId xmlns:a16="http://schemas.microsoft.com/office/drawing/2014/main" id="{77882A69-330C-47F1-BD3A-F48810833D38}"/>
                </a:ext>
              </a:extLst>
            </p:cNvPr>
            <p:cNvSpPr>
              <a:spLocks noChangeArrowheads="1"/>
            </p:cNvSpPr>
            <p:nvPr/>
          </p:nvSpPr>
          <p:spPr bwMode="auto">
            <a:xfrm>
              <a:off x="3323" y="1145"/>
              <a:ext cx="132" cy="101"/>
            </a:xfrm>
            <a:prstGeom prst="rect">
              <a:avLst/>
            </a:prstGeom>
            <a:solidFill>
              <a:srgbClr val="FF99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29" name="Cloud">
              <a:extLst>
                <a:ext uri="{FF2B5EF4-FFF2-40B4-BE49-F238E27FC236}">
                  <a16:creationId xmlns:a16="http://schemas.microsoft.com/office/drawing/2014/main" id="{34465842-2BB2-48E4-A4E3-DF8F5656254D}"/>
                </a:ext>
              </a:extLst>
            </p:cNvPr>
            <p:cNvSpPr>
              <a:spLocks noChangeAspect="1" noEditPoints="1" noChangeArrowheads="1"/>
            </p:cNvSpPr>
            <p:nvPr/>
          </p:nvSpPr>
          <p:spPr bwMode="auto">
            <a:xfrm>
              <a:off x="3404" y="754"/>
              <a:ext cx="1271" cy="39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30" name="Rectangle 630">
              <a:extLst>
                <a:ext uri="{FF2B5EF4-FFF2-40B4-BE49-F238E27FC236}">
                  <a16:creationId xmlns:a16="http://schemas.microsoft.com/office/drawing/2014/main" id="{EEBD687A-D2D2-4E82-8C98-667149206A21}"/>
                </a:ext>
              </a:extLst>
            </p:cNvPr>
            <p:cNvSpPr>
              <a:spLocks noChangeArrowheads="1"/>
            </p:cNvSpPr>
            <p:nvPr/>
          </p:nvSpPr>
          <p:spPr bwMode="auto">
            <a:xfrm>
              <a:off x="3240" y="662"/>
              <a:ext cx="288" cy="255"/>
            </a:xfrm>
            <a:prstGeom prst="rect">
              <a:avLst/>
            </a:prstGeom>
            <a:solidFill>
              <a:srgbClr val="99CC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4" tIns="45712" rIns="91424" bIns="45712" anchor="ctr">
              <a:flatTx/>
            </a:bodyPr>
            <a:lstStyle/>
            <a:p>
              <a:pPr algn="ctr" eaLnBrk="0" fontAlgn="base" hangingPunct="0">
                <a:spcBef>
                  <a:spcPct val="0"/>
                </a:spcBef>
                <a:spcAft>
                  <a:spcPct val="0"/>
                </a:spcAft>
              </a:pPr>
              <a:r>
                <a:rPr lang="it-IT" altLang="en-US" sz="1200" b="1">
                  <a:solidFill>
                    <a:srgbClr val="2D2015"/>
                  </a:solidFill>
                  <a:latin typeface="Arial" panose="020B0604020202020204" pitchFamily="34" charset="0"/>
                  <a:ea typeface="MS PGothic" panose="020B0600070205080204" pitchFamily="34" charset="-128"/>
                </a:rPr>
                <a:t>MGC</a:t>
              </a:r>
            </a:p>
          </p:txBody>
        </p:sp>
        <p:sp>
          <p:nvSpPr>
            <p:cNvPr id="631" name="Rectangle 631">
              <a:extLst>
                <a:ext uri="{FF2B5EF4-FFF2-40B4-BE49-F238E27FC236}">
                  <a16:creationId xmlns:a16="http://schemas.microsoft.com/office/drawing/2014/main" id="{063142D7-70E7-49B6-A5E8-8B991597A028}"/>
                </a:ext>
              </a:extLst>
            </p:cNvPr>
            <p:cNvSpPr>
              <a:spLocks noChangeArrowheads="1"/>
            </p:cNvSpPr>
            <p:nvPr/>
          </p:nvSpPr>
          <p:spPr bwMode="auto">
            <a:xfrm>
              <a:off x="4387" y="634"/>
              <a:ext cx="288" cy="255"/>
            </a:xfrm>
            <a:prstGeom prst="rect">
              <a:avLst/>
            </a:prstGeom>
            <a:solidFill>
              <a:srgbClr val="99CC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4" tIns="45712" rIns="91424" bIns="45712" anchor="ctr">
              <a:flatTx/>
            </a:bodyPr>
            <a:lstStyle/>
            <a:p>
              <a:pPr algn="ctr" eaLnBrk="0" fontAlgn="base" hangingPunct="0">
                <a:spcBef>
                  <a:spcPct val="0"/>
                </a:spcBef>
                <a:spcAft>
                  <a:spcPct val="0"/>
                </a:spcAft>
              </a:pPr>
              <a:r>
                <a:rPr lang="it-IT" altLang="en-US" sz="1200" b="1">
                  <a:solidFill>
                    <a:srgbClr val="2D2015"/>
                  </a:solidFill>
                  <a:latin typeface="Arial" panose="020B0604020202020204" pitchFamily="34" charset="0"/>
                  <a:ea typeface="MS PGothic" panose="020B0600070205080204" pitchFamily="34" charset="-128"/>
                </a:rPr>
                <a:t>MGC</a:t>
              </a:r>
            </a:p>
          </p:txBody>
        </p:sp>
        <p:grpSp>
          <p:nvGrpSpPr>
            <p:cNvPr id="632" name="Group 632">
              <a:extLst>
                <a:ext uri="{FF2B5EF4-FFF2-40B4-BE49-F238E27FC236}">
                  <a16:creationId xmlns:a16="http://schemas.microsoft.com/office/drawing/2014/main" id="{6B0BAACD-4B4C-4F2C-8BEE-ABEFEBBCE60F}"/>
                </a:ext>
              </a:extLst>
            </p:cNvPr>
            <p:cNvGrpSpPr>
              <a:grpSpLocks/>
            </p:cNvGrpSpPr>
            <p:nvPr/>
          </p:nvGrpSpPr>
          <p:grpSpPr bwMode="auto">
            <a:xfrm>
              <a:off x="4967" y="1872"/>
              <a:ext cx="380" cy="211"/>
              <a:chOff x="956" y="3479"/>
              <a:chExt cx="767" cy="427"/>
            </a:xfrm>
          </p:grpSpPr>
          <p:sp>
            <p:nvSpPr>
              <p:cNvPr id="812" name="Freeform 633">
                <a:extLst>
                  <a:ext uri="{FF2B5EF4-FFF2-40B4-BE49-F238E27FC236}">
                    <a16:creationId xmlns:a16="http://schemas.microsoft.com/office/drawing/2014/main" id="{65E1F3FD-790D-4BBA-9612-4164AFBAB6DA}"/>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813" name="Group 634">
                <a:extLst>
                  <a:ext uri="{FF2B5EF4-FFF2-40B4-BE49-F238E27FC236}">
                    <a16:creationId xmlns:a16="http://schemas.microsoft.com/office/drawing/2014/main" id="{B902DCCB-ED81-46D3-AD2D-21AC7E30C5AC}"/>
                  </a:ext>
                </a:extLst>
              </p:cNvPr>
              <p:cNvGrpSpPr>
                <a:grpSpLocks/>
              </p:cNvGrpSpPr>
              <p:nvPr/>
            </p:nvGrpSpPr>
            <p:grpSpPr bwMode="auto">
              <a:xfrm>
                <a:off x="1055" y="3479"/>
                <a:ext cx="668" cy="427"/>
                <a:chOff x="1055" y="3479"/>
                <a:chExt cx="668" cy="427"/>
              </a:xfrm>
            </p:grpSpPr>
            <p:sp>
              <p:nvSpPr>
                <p:cNvPr id="814" name="Freeform 635">
                  <a:extLst>
                    <a:ext uri="{FF2B5EF4-FFF2-40B4-BE49-F238E27FC236}">
                      <a16:creationId xmlns:a16="http://schemas.microsoft.com/office/drawing/2014/main" id="{311F88D4-F7D7-4D74-BE1E-E752991BCBEB}"/>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5" name="Freeform 636">
                  <a:extLst>
                    <a:ext uri="{FF2B5EF4-FFF2-40B4-BE49-F238E27FC236}">
                      <a16:creationId xmlns:a16="http://schemas.microsoft.com/office/drawing/2014/main" id="{88DBC178-6BF5-4958-AD45-82797255B58A}"/>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6" name="Freeform 637">
                  <a:extLst>
                    <a:ext uri="{FF2B5EF4-FFF2-40B4-BE49-F238E27FC236}">
                      <a16:creationId xmlns:a16="http://schemas.microsoft.com/office/drawing/2014/main" id="{47F69AF4-CB05-4786-8555-9CFC77D351F3}"/>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7" name="Freeform 638">
                  <a:extLst>
                    <a:ext uri="{FF2B5EF4-FFF2-40B4-BE49-F238E27FC236}">
                      <a16:creationId xmlns:a16="http://schemas.microsoft.com/office/drawing/2014/main" id="{73DF3CA6-1C4F-4798-B776-34DFCA6CA54E}"/>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8" name="Freeform 639">
                  <a:extLst>
                    <a:ext uri="{FF2B5EF4-FFF2-40B4-BE49-F238E27FC236}">
                      <a16:creationId xmlns:a16="http://schemas.microsoft.com/office/drawing/2014/main" id="{1027F7B4-8E99-4121-B92A-C1D0016A11D8}"/>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9" name="Freeform 640">
                  <a:extLst>
                    <a:ext uri="{FF2B5EF4-FFF2-40B4-BE49-F238E27FC236}">
                      <a16:creationId xmlns:a16="http://schemas.microsoft.com/office/drawing/2014/main" id="{9588BF49-B340-4621-B58E-2665A3E8F197}"/>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0" name="Freeform 641">
                  <a:extLst>
                    <a:ext uri="{FF2B5EF4-FFF2-40B4-BE49-F238E27FC236}">
                      <a16:creationId xmlns:a16="http://schemas.microsoft.com/office/drawing/2014/main" id="{34ACCA9B-4A4A-4422-A3FD-6DC185161226}"/>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1" name="Freeform 642">
                  <a:extLst>
                    <a:ext uri="{FF2B5EF4-FFF2-40B4-BE49-F238E27FC236}">
                      <a16:creationId xmlns:a16="http://schemas.microsoft.com/office/drawing/2014/main" id="{9729CCBC-D384-4108-A71D-46BF24BEED80}"/>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2" name="Freeform 643">
                  <a:extLst>
                    <a:ext uri="{FF2B5EF4-FFF2-40B4-BE49-F238E27FC236}">
                      <a16:creationId xmlns:a16="http://schemas.microsoft.com/office/drawing/2014/main" id="{A551248D-199E-4785-BDD0-4B449DCF2A08}"/>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3" name="Freeform 644">
                  <a:extLst>
                    <a:ext uri="{FF2B5EF4-FFF2-40B4-BE49-F238E27FC236}">
                      <a16:creationId xmlns:a16="http://schemas.microsoft.com/office/drawing/2014/main" id="{4A73A2E3-5A9F-42F0-89B2-09251FB57205}"/>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4" name="Freeform 645">
                  <a:extLst>
                    <a:ext uri="{FF2B5EF4-FFF2-40B4-BE49-F238E27FC236}">
                      <a16:creationId xmlns:a16="http://schemas.microsoft.com/office/drawing/2014/main" id="{BDD0C57B-76D4-4DC6-8B6F-8C7D025337EA}"/>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5" name="Freeform 646">
                  <a:extLst>
                    <a:ext uri="{FF2B5EF4-FFF2-40B4-BE49-F238E27FC236}">
                      <a16:creationId xmlns:a16="http://schemas.microsoft.com/office/drawing/2014/main" id="{2E3A4884-1DA5-42FB-B73E-023BFB9F271B}"/>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6" name="Freeform 647">
                  <a:extLst>
                    <a:ext uri="{FF2B5EF4-FFF2-40B4-BE49-F238E27FC236}">
                      <a16:creationId xmlns:a16="http://schemas.microsoft.com/office/drawing/2014/main" id="{E055909F-827E-46FD-8BC7-82B96C853E5C}"/>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7" name="Freeform 648">
                  <a:extLst>
                    <a:ext uri="{FF2B5EF4-FFF2-40B4-BE49-F238E27FC236}">
                      <a16:creationId xmlns:a16="http://schemas.microsoft.com/office/drawing/2014/main" id="{DAE738CF-AB0F-46D5-A1AE-905851066CFD}"/>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8" name="Freeform 649">
                  <a:extLst>
                    <a:ext uri="{FF2B5EF4-FFF2-40B4-BE49-F238E27FC236}">
                      <a16:creationId xmlns:a16="http://schemas.microsoft.com/office/drawing/2014/main" id="{B4C20D51-4E3A-432A-B986-6647A9E91A76}"/>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29" name="Freeform 650">
                  <a:extLst>
                    <a:ext uri="{FF2B5EF4-FFF2-40B4-BE49-F238E27FC236}">
                      <a16:creationId xmlns:a16="http://schemas.microsoft.com/office/drawing/2014/main" id="{560CAB5C-9C04-4888-8BA7-B002B71B1975}"/>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0" name="Freeform 651">
                  <a:extLst>
                    <a:ext uri="{FF2B5EF4-FFF2-40B4-BE49-F238E27FC236}">
                      <a16:creationId xmlns:a16="http://schemas.microsoft.com/office/drawing/2014/main" id="{07425B18-AFF8-4380-AB3A-DC919AFBC167}"/>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1" name="Freeform 652">
                  <a:extLst>
                    <a:ext uri="{FF2B5EF4-FFF2-40B4-BE49-F238E27FC236}">
                      <a16:creationId xmlns:a16="http://schemas.microsoft.com/office/drawing/2014/main" id="{008B8033-297F-44B8-8A50-D37A1D0A9E12}"/>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2" name="Freeform 653">
                  <a:extLst>
                    <a:ext uri="{FF2B5EF4-FFF2-40B4-BE49-F238E27FC236}">
                      <a16:creationId xmlns:a16="http://schemas.microsoft.com/office/drawing/2014/main" id="{B2DC2401-D63D-4A69-89F1-0026286F7B2D}"/>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3" name="Freeform 654">
                  <a:extLst>
                    <a:ext uri="{FF2B5EF4-FFF2-40B4-BE49-F238E27FC236}">
                      <a16:creationId xmlns:a16="http://schemas.microsoft.com/office/drawing/2014/main" id="{3217CDD2-38B2-4E83-9164-2884FE70D658}"/>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4" name="Freeform 655">
                  <a:extLst>
                    <a:ext uri="{FF2B5EF4-FFF2-40B4-BE49-F238E27FC236}">
                      <a16:creationId xmlns:a16="http://schemas.microsoft.com/office/drawing/2014/main" id="{71CCBD1B-6AA9-4435-B6A9-6578D5AF52C0}"/>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5" name="Freeform 656">
                  <a:extLst>
                    <a:ext uri="{FF2B5EF4-FFF2-40B4-BE49-F238E27FC236}">
                      <a16:creationId xmlns:a16="http://schemas.microsoft.com/office/drawing/2014/main" id="{A50CE121-797D-418D-9D0B-A9416DD0F1E2}"/>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6" name="Freeform 657">
                  <a:extLst>
                    <a:ext uri="{FF2B5EF4-FFF2-40B4-BE49-F238E27FC236}">
                      <a16:creationId xmlns:a16="http://schemas.microsoft.com/office/drawing/2014/main" id="{2CBF4B26-1E00-4A88-BC19-68FE9EBBFD66}"/>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7" name="Freeform 658">
                  <a:extLst>
                    <a:ext uri="{FF2B5EF4-FFF2-40B4-BE49-F238E27FC236}">
                      <a16:creationId xmlns:a16="http://schemas.microsoft.com/office/drawing/2014/main" id="{A3315959-76AF-4009-ABE6-F6FBE0E23BAD}"/>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8" name="Freeform 659">
                  <a:extLst>
                    <a:ext uri="{FF2B5EF4-FFF2-40B4-BE49-F238E27FC236}">
                      <a16:creationId xmlns:a16="http://schemas.microsoft.com/office/drawing/2014/main" id="{6655C47E-4C56-4F6C-9598-C414F4DE5892}"/>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39" name="Freeform 660">
                  <a:extLst>
                    <a:ext uri="{FF2B5EF4-FFF2-40B4-BE49-F238E27FC236}">
                      <a16:creationId xmlns:a16="http://schemas.microsoft.com/office/drawing/2014/main" id="{F05DA6FF-9B8D-4F9B-8D15-32A7BED65C45}"/>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0" name="Line 661">
                  <a:extLst>
                    <a:ext uri="{FF2B5EF4-FFF2-40B4-BE49-F238E27FC236}">
                      <a16:creationId xmlns:a16="http://schemas.microsoft.com/office/drawing/2014/main" id="{160C5490-8102-4F75-ADA0-16AC6E924EBA}"/>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1" name="Line 662">
                  <a:extLst>
                    <a:ext uri="{FF2B5EF4-FFF2-40B4-BE49-F238E27FC236}">
                      <a16:creationId xmlns:a16="http://schemas.microsoft.com/office/drawing/2014/main" id="{BA1A6110-66DD-4384-8D97-7F7A04205DFC}"/>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2" name="Freeform 663">
                  <a:extLst>
                    <a:ext uri="{FF2B5EF4-FFF2-40B4-BE49-F238E27FC236}">
                      <a16:creationId xmlns:a16="http://schemas.microsoft.com/office/drawing/2014/main" id="{0A097810-9787-4CE9-8925-FFC1AC0F56BB}"/>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3" name="Freeform 664">
                  <a:extLst>
                    <a:ext uri="{FF2B5EF4-FFF2-40B4-BE49-F238E27FC236}">
                      <a16:creationId xmlns:a16="http://schemas.microsoft.com/office/drawing/2014/main" id="{B8CF8E25-01F9-4261-8AF2-9F46E61FC5E6}"/>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4" name="Freeform 665">
                  <a:extLst>
                    <a:ext uri="{FF2B5EF4-FFF2-40B4-BE49-F238E27FC236}">
                      <a16:creationId xmlns:a16="http://schemas.microsoft.com/office/drawing/2014/main" id="{0AE277AE-932A-4E4C-A4E1-3D9D75E61955}"/>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5" name="Freeform 666">
                  <a:extLst>
                    <a:ext uri="{FF2B5EF4-FFF2-40B4-BE49-F238E27FC236}">
                      <a16:creationId xmlns:a16="http://schemas.microsoft.com/office/drawing/2014/main" id="{A6435EFD-6DC6-49C1-9D53-D42E340DB357}"/>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6" name="Freeform 667">
                  <a:extLst>
                    <a:ext uri="{FF2B5EF4-FFF2-40B4-BE49-F238E27FC236}">
                      <a16:creationId xmlns:a16="http://schemas.microsoft.com/office/drawing/2014/main" id="{4A6A0011-108F-4991-84C4-D5F0529A37B8}"/>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7" name="Freeform 668">
                  <a:extLst>
                    <a:ext uri="{FF2B5EF4-FFF2-40B4-BE49-F238E27FC236}">
                      <a16:creationId xmlns:a16="http://schemas.microsoft.com/office/drawing/2014/main" id="{35C8D705-0A45-4AEF-BA03-4A8ED83FBC22}"/>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8" name="Freeform 669">
                  <a:extLst>
                    <a:ext uri="{FF2B5EF4-FFF2-40B4-BE49-F238E27FC236}">
                      <a16:creationId xmlns:a16="http://schemas.microsoft.com/office/drawing/2014/main" id="{044C77E8-1308-4ADE-950E-099B0A697743}"/>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49" name="Freeform 670">
                  <a:extLst>
                    <a:ext uri="{FF2B5EF4-FFF2-40B4-BE49-F238E27FC236}">
                      <a16:creationId xmlns:a16="http://schemas.microsoft.com/office/drawing/2014/main" id="{26D43A49-7EDE-4D51-95C7-1C4639873677}"/>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0" name="Freeform 671">
                  <a:extLst>
                    <a:ext uri="{FF2B5EF4-FFF2-40B4-BE49-F238E27FC236}">
                      <a16:creationId xmlns:a16="http://schemas.microsoft.com/office/drawing/2014/main" id="{91A70574-931A-47E3-8927-2483522488F7}"/>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1" name="Freeform 672">
                  <a:extLst>
                    <a:ext uri="{FF2B5EF4-FFF2-40B4-BE49-F238E27FC236}">
                      <a16:creationId xmlns:a16="http://schemas.microsoft.com/office/drawing/2014/main" id="{94C1B3E2-2D6B-460C-BDBD-C6AB4516006C}"/>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2" name="Freeform 673">
                  <a:extLst>
                    <a:ext uri="{FF2B5EF4-FFF2-40B4-BE49-F238E27FC236}">
                      <a16:creationId xmlns:a16="http://schemas.microsoft.com/office/drawing/2014/main" id="{8D453B41-E6BF-4A52-8A57-28EB9B4DDB68}"/>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3" name="Freeform 674">
                  <a:extLst>
                    <a:ext uri="{FF2B5EF4-FFF2-40B4-BE49-F238E27FC236}">
                      <a16:creationId xmlns:a16="http://schemas.microsoft.com/office/drawing/2014/main" id="{D6FB3DEC-6F16-4C26-8E75-2114F644E856}"/>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4" name="Freeform 675">
                  <a:extLst>
                    <a:ext uri="{FF2B5EF4-FFF2-40B4-BE49-F238E27FC236}">
                      <a16:creationId xmlns:a16="http://schemas.microsoft.com/office/drawing/2014/main" id="{6FBBD2E9-FADC-41FF-92F0-40E5D585534A}"/>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5" name="Freeform 676">
                  <a:extLst>
                    <a:ext uri="{FF2B5EF4-FFF2-40B4-BE49-F238E27FC236}">
                      <a16:creationId xmlns:a16="http://schemas.microsoft.com/office/drawing/2014/main" id="{EB44D26F-DF6F-410D-BF9F-4E1CCD3CF7CB}"/>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6" name="Line 677">
                  <a:extLst>
                    <a:ext uri="{FF2B5EF4-FFF2-40B4-BE49-F238E27FC236}">
                      <a16:creationId xmlns:a16="http://schemas.microsoft.com/office/drawing/2014/main" id="{1A428741-EEFE-476E-B263-ACF2033578D3}"/>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7" name="Freeform 678">
                  <a:extLst>
                    <a:ext uri="{FF2B5EF4-FFF2-40B4-BE49-F238E27FC236}">
                      <a16:creationId xmlns:a16="http://schemas.microsoft.com/office/drawing/2014/main" id="{6CBA4CA2-4CD8-4B85-B160-6279D8C233E3}"/>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8" name="Line 679">
                  <a:extLst>
                    <a:ext uri="{FF2B5EF4-FFF2-40B4-BE49-F238E27FC236}">
                      <a16:creationId xmlns:a16="http://schemas.microsoft.com/office/drawing/2014/main" id="{938020F1-315A-426C-9582-8F833F4D400D}"/>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59" name="Freeform 680">
                  <a:extLst>
                    <a:ext uri="{FF2B5EF4-FFF2-40B4-BE49-F238E27FC236}">
                      <a16:creationId xmlns:a16="http://schemas.microsoft.com/office/drawing/2014/main" id="{1CE9DBBD-2BF0-4878-9BE6-5744D71C9CCB}"/>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0" name="Line 681">
                  <a:extLst>
                    <a:ext uri="{FF2B5EF4-FFF2-40B4-BE49-F238E27FC236}">
                      <a16:creationId xmlns:a16="http://schemas.microsoft.com/office/drawing/2014/main" id="{7A5C23F5-0BED-4217-9F32-1544FF71BE4C}"/>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1" name="Line 682">
                  <a:extLst>
                    <a:ext uri="{FF2B5EF4-FFF2-40B4-BE49-F238E27FC236}">
                      <a16:creationId xmlns:a16="http://schemas.microsoft.com/office/drawing/2014/main" id="{3573060B-05C8-4746-A248-94710B164161}"/>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2" name="Line 683">
                  <a:extLst>
                    <a:ext uri="{FF2B5EF4-FFF2-40B4-BE49-F238E27FC236}">
                      <a16:creationId xmlns:a16="http://schemas.microsoft.com/office/drawing/2014/main" id="{E3F9EFF4-6686-40D4-8CE1-DC17E5208FB7}"/>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3" name="Line 684">
                  <a:extLst>
                    <a:ext uri="{FF2B5EF4-FFF2-40B4-BE49-F238E27FC236}">
                      <a16:creationId xmlns:a16="http://schemas.microsoft.com/office/drawing/2014/main" id="{B22328AA-4A46-46EC-92C4-F37EDCB5B7C4}"/>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4" name="Line 685">
                  <a:extLst>
                    <a:ext uri="{FF2B5EF4-FFF2-40B4-BE49-F238E27FC236}">
                      <a16:creationId xmlns:a16="http://schemas.microsoft.com/office/drawing/2014/main" id="{B2B20EA5-E4C3-44DB-8365-533707652853}"/>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5" name="Freeform 686">
                  <a:extLst>
                    <a:ext uri="{FF2B5EF4-FFF2-40B4-BE49-F238E27FC236}">
                      <a16:creationId xmlns:a16="http://schemas.microsoft.com/office/drawing/2014/main" id="{FE310A27-C4C9-4A44-BE0C-F19325E77334}"/>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6" name="Freeform 687">
                  <a:extLst>
                    <a:ext uri="{FF2B5EF4-FFF2-40B4-BE49-F238E27FC236}">
                      <a16:creationId xmlns:a16="http://schemas.microsoft.com/office/drawing/2014/main" id="{92C8DEC5-E3FC-4C5D-9DD6-821E8CA431A8}"/>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7" name="Freeform 688">
                  <a:extLst>
                    <a:ext uri="{FF2B5EF4-FFF2-40B4-BE49-F238E27FC236}">
                      <a16:creationId xmlns:a16="http://schemas.microsoft.com/office/drawing/2014/main" id="{C30ECBA3-70DF-4996-BE3A-ED85DC6CD474}"/>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8" name="Line 689">
                  <a:extLst>
                    <a:ext uri="{FF2B5EF4-FFF2-40B4-BE49-F238E27FC236}">
                      <a16:creationId xmlns:a16="http://schemas.microsoft.com/office/drawing/2014/main" id="{4B327C5A-D11C-47E2-825C-927D3FDAA3C2}"/>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69" name="Freeform 690">
                  <a:extLst>
                    <a:ext uri="{FF2B5EF4-FFF2-40B4-BE49-F238E27FC236}">
                      <a16:creationId xmlns:a16="http://schemas.microsoft.com/office/drawing/2014/main" id="{E007E1AB-493A-4E5E-8841-E506649F5F2E}"/>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0" name="Freeform 691">
                  <a:extLst>
                    <a:ext uri="{FF2B5EF4-FFF2-40B4-BE49-F238E27FC236}">
                      <a16:creationId xmlns:a16="http://schemas.microsoft.com/office/drawing/2014/main" id="{7FBD98A9-5D8B-40D5-8446-E8AA0B0B8C38}"/>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1" name="Freeform 692">
                  <a:extLst>
                    <a:ext uri="{FF2B5EF4-FFF2-40B4-BE49-F238E27FC236}">
                      <a16:creationId xmlns:a16="http://schemas.microsoft.com/office/drawing/2014/main" id="{0E4E9BC8-9020-4791-AF8B-83BC29485C6A}"/>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2" name="Freeform 693">
                  <a:extLst>
                    <a:ext uri="{FF2B5EF4-FFF2-40B4-BE49-F238E27FC236}">
                      <a16:creationId xmlns:a16="http://schemas.microsoft.com/office/drawing/2014/main" id="{10F0E476-5B30-48BE-BD37-3BCA291D678A}"/>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3" name="Line 694">
                  <a:extLst>
                    <a:ext uri="{FF2B5EF4-FFF2-40B4-BE49-F238E27FC236}">
                      <a16:creationId xmlns:a16="http://schemas.microsoft.com/office/drawing/2014/main" id="{C5317100-AC96-4F11-90B4-F85BC0A96723}"/>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4" name="Freeform 695">
                  <a:extLst>
                    <a:ext uri="{FF2B5EF4-FFF2-40B4-BE49-F238E27FC236}">
                      <a16:creationId xmlns:a16="http://schemas.microsoft.com/office/drawing/2014/main" id="{437DCAD8-EB76-4E76-B958-38273E5784EA}"/>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5" name="Freeform 696">
                  <a:extLst>
                    <a:ext uri="{FF2B5EF4-FFF2-40B4-BE49-F238E27FC236}">
                      <a16:creationId xmlns:a16="http://schemas.microsoft.com/office/drawing/2014/main" id="{6F079751-4C91-4756-A5ED-39C446A08024}"/>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6" name="Freeform 697">
                  <a:extLst>
                    <a:ext uri="{FF2B5EF4-FFF2-40B4-BE49-F238E27FC236}">
                      <a16:creationId xmlns:a16="http://schemas.microsoft.com/office/drawing/2014/main" id="{5BD65F10-D823-4408-8530-3CE41A1FAEE7}"/>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7" name="Freeform 698">
                  <a:extLst>
                    <a:ext uri="{FF2B5EF4-FFF2-40B4-BE49-F238E27FC236}">
                      <a16:creationId xmlns:a16="http://schemas.microsoft.com/office/drawing/2014/main" id="{3C6E60E5-DB27-4D0A-90E3-6F13D893C2AC}"/>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8" name="Line 699">
                  <a:extLst>
                    <a:ext uri="{FF2B5EF4-FFF2-40B4-BE49-F238E27FC236}">
                      <a16:creationId xmlns:a16="http://schemas.microsoft.com/office/drawing/2014/main" id="{C45A802A-0883-45A4-811F-9FAF1EA8D62C}"/>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79" name="Freeform 700">
                  <a:extLst>
                    <a:ext uri="{FF2B5EF4-FFF2-40B4-BE49-F238E27FC236}">
                      <a16:creationId xmlns:a16="http://schemas.microsoft.com/office/drawing/2014/main" id="{2B9B8B08-DDC8-4CFD-ACAE-2A09BFDC3A46}"/>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0" name="Freeform 701">
                  <a:extLst>
                    <a:ext uri="{FF2B5EF4-FFF2-40B4-BE49-F238E27FC236}">
                      <a16:creationId xmlns:a16="http://schemas.microsoft.com/office/drawing/2014/main" id="{4C7F1E9B-E807-4E99-9EFC-CEC6D2B5A348}"/>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1" name="Freeform 702">
                  <a:extLst>
                    <a:ext uri="{FF2B5EF4-FFF2-40B4-BE49-F238E27FC236}">
                      <a16:creationId xmlns:a16="http://schemas.microsoft.com/office/drawing/2014/main" id="{D357BBF5-2CA3-4651-805A-432B70366FCA}"/>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2" name="Freeform 703">
                  <a:extLst>
                    <a:ext uri="{FF2B5EF4-FFF2-40B4-BE49-F238E27FC236}">
                      <a16:creationId xmlns:a16="http://schemas.microsoft.com/office/drawing/2014/main" id="{BAA278B1-3BF3-4A09-AE1C-CE00808E4190}"/>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3" name="Line 704">
                  <a:extLst>
                    <a:ext uri="{FF2B5EF4-FFF2-40B4-BE49-F238E27FC236}">
                      <a16:creationId xmlns:a16="http://schemas.microsoft.com/office/drawing/2014/main" id="{C0FD25D2-0661-473D-A2AC-4208FF9CE2E6}"/>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4" name="Freeform 705">
                  <a:extLst>
                    <a:ext uri="{FF2B5EF4-FFF2-40B4-BE49-F238E27FC236}">
                      <a16:creationId xmlns:a16="http://schemas.microsoft.com/office/drawing/2014/main" id="{11134FDD-80B2-4A6F-9F04-C76EF428A70C}"/>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5" name="Freeform 706">
                  <a:extLst>
                    <a:ext uri="{FF2B5EF4-FFF2-40B4-BE49-F238E27FC236}">
                      <a16:creationId xmlns:a16="http://schemas.microsoft.com/office/drawing/2014/main" id="{2C824008-7C66-4A27-B5D6-CA59B270B1D9}"/>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6" name="Freeform 707">
                  <a:extLst>
                    <a:ext uri="{FF2B5EF4-FFF2-40B4-BE49-F238E27FC236}">
                      <a16:creationId xmlns:a16="http://schemas.microsoft.com/office/drawing/2014/main" id="{27D40F8F-CB8C-4B80-96A5-279B06970DB5}"/>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7" name="Freeform 708">
                  <a:extLst>
                    <a:ext uri="{FF2B5EF4-FFF2-40B4-BE49-F238E27FC236}">
                      <a16:creationId xmlns:a16="http://schemas.microsoft.com/office/drawing/2014/main" id="{4D691923-76E9-4BAF-BD07-45D8460EF57B}"/>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8" name="Freeform 709">
                  <a:extLst>
                    <a:ext uri="{FF2B5EF4-FFF2-40B4-BE49-F238E27FC236}">
                      <a16:creationId xmlns:a16="http://schemas.microsoft.com/office/drawing/2014/main" id="{963FD6DE-4D40-4DB6-81B9-45931178DF8B}"/>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89" name="Freeform 710">
                  <a:extLst>
                    <a:ext uri="{FF2B5EF4-FFF2-40B4-BE49-F238E27FC236}">
                      <a16:creationId xmlns:a16="http://schemas.microsoft.com/office/drawing/2014/main" id="{E48EA051-754B-4DA5-A6B9-2444CB4A5084}"/>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0" name="Freeform 711">
                  <a:extLst>
                    <a:ext uri="{FF2B5EF4-FFF2-40B4-BE49-F238E27FC236}">
                      <a16:creationId xmlns:a16="http://schemas.microsoft.com/office/drawing/2014/main" id="{7FDECB46-0284-406E-9EC4-1BD54C7071B7}"/>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1" name="Freeform 712">
                  <a:extLst>
                    <a:ext uri="{FF2B5EF4-FFF2-40B4-BE49-F238E27FC236}">
                      <a16:creationId xmlns:a16="http://schemas.microsoft.com/office/drawing/2014/main" id="{58E512D9-62F2-4CD2-8F19-2AC9061E78A7}"/>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2" name="Freeform 713">
                  <a:extLst>
                    <a:ext uri="{FF2B5EF4-FFF2-40B4-BE49-F238E27FC236}">
                      <a16:creationId xmlns:a16="http://schemas.microsoft.com/office/drawing/2014/main" id="{EC9C3350-ED63-42C2-8F4D-FCDE0FFC3A05}"/>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3" name="Freeform 714">
                  <a:extLst>
                    <a:ext uri="{FF2B5EF4-FFF2-40B4-BE49-F238E27FC236}">
                      <a16:creationId xmlns:a16="http://schemas.microsoft.com/office/drawing/2014/main" id="{AA896F2B-2C1A-44FB-A0CC-42F592EB785E}"/>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4" name="Freeform 715">
                  <a:extLst>
                    <a:ext uri="{FF2B5EF4-FFF2-40B4-BE49-F238E27FC236}">
                      <a16:creationId xmlns:a16="http://schemas.microsoft.com/office/drawing/2014/main" id="{085C24FA-42ED-4CBA-99E4-A949A9D2CBC8}"/>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5" name="Freeform 716">
                  <a:extLst>
                    <a:ext uri="{FF2B5EF4-FFF2-40B4-BE49-F238E27FC236}">
                      <a16:creationId xmlns:a16="http://schemas.microsoft.com/office/drawing/2014/main" id="{86C5DC85-A42C-45BA-8BB4-FDB6D9F2AC00}"/>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6" name="Freeform 717">
                  <a:extLst>
                    <a:ext uri="{FF2B5EF4-FFF2-40B4-BE49-F238E27FC236}">
                      <a16:creationId xmlns:a16="http://schemas.microsoft.com/office/drawing/2014/main" id="{8FE5CD2B-5E0C-4F59-B234-8E0AC173EAD4}"/>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7" name="Freeform 718">
                  <a:extLst>
                    <a:ext uri="{FF2B5EF4-FFF2-40B4-BE49-F238E27FC236}">
                      <a16:creationId xmlns:a16="http://schemas.microsoft.com/office/drawing/2014/main" id="{5EABF69B-9EC9-4299-B89E-91FE81E676E3}"/>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98" name="Freeform 719">
                  <a:extLst>
                    <a:ext uri="{FF2B5EF4-FFF2-40B4-BE49-F238E27FC236}">
                      <a16:creationId xmlns:a16="http://schemas.microsoft.com/office/drawing/2014/main" id="{19A28FB0-ACDD-4D6D-892D-327242F4CADC}"/>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899" name="Group 720">
                  <a:extLst>
                    <a:ext uri="{FF2B5EF4-FFF2-40B4-BE49-F238E27FC236}">
                      <a16:creationId xmlns:a16="http://schemas.microsoft.com/office/drawing/2014/main" id="{61B308E6-2385-4831-B998-2FD3A5322C78}"/>
                    </a:ext>
                  </a:extLst>
                </p:cNvPr>
                <p:cNvGrpSpPr>
                  <a:grpSpLocks/>
                </p:cNvGrpSpPr>
                <p:nvPr/>
              </p:nvGrpSpPr>
              <p:grpSpPr bwMode="auto">
                <a:xfrm>
                  <a:off x="1282" y="3626"/>
                  <a:ext cx="235" cy="160"/>
                  <a:chOff x="1282" y="3626"/>
                  <a:chExt cx="235" cy="160"/>
                </a:xfrm>
              </p:grpSpPr>
              <p:sp>
                <p:nvSpPr>
                  <p:cNvPr id="922" name="Freeform 721">
                    <a:extLst>
                      <a:ext uri="{FF2B5EF4-FFF2-40B4-BE49-F238E27FC236}">
                        <a16:creationId xmlns:a16="http://schemas.microsoft.com/office/drawing/2014/main" id="{436581CE-FF05-47FB-934C-CFA3A47F0DA1}"/>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3" name="Freeform 722">
                    <a:extLst>
                      <a:ext uri="{FF2B5EF4-FFF2-40B4-BE49-F238E27FC236}">
                        <a16:creationId xmlns:a16="http://schemas.microsoft.com/office/drawing/2014/main" id="{4494732F-A321-4DF4-9B52-3A943B08868D}"/>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4" name="Freeform 723">
                    <a:extLst>
                      <a:ext uri="{FF2B5EF4-FFF2-40B4-BE49-F238E27FC236}">
                        <a16:creationId xmlns:a16="http://schemas.microsoft.com/office/drawing/2014/main" id="{6770EE8A-30E4-4076-9A43-4EA1FEBC5253}"/>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5" name="Freeform 724">
                    <a:extLst>
                      <a:ext uri="{FF2B5EF4-FFF2-40B4-BE49-F238E27FC236}">
                        <a16:creationId xmlns:a16="http://schemas.microsoft.com/office/drawing/2014/main" id="{0395C982-4CC2-4218-B454-152F71C19493}"/>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6" name="Freeform 725">
                    <a:extLst>
                      <a:ext uri="{FF2B5EF4-FFF2-40B4-BE49-F238E27FC236}">
                        <a16:creationId xmlns:a16="http://schemas.microsoft.com/office/drawing/2014/main" id="{AAA58F35-DEF4-4C29-BA9D-392652BCE031}"/>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7" name="Freeform 726">
                    <a:extLst>
                      <a:ext uri="{FF2B5EF4-FFF2-40B4-BE49-F238E27FC236}">
                        <a16:creationId xmlns:a16="http://schemas.microsoft.com/office/drawing/2014/main" id="{4FA6AEF1-1E31-41DC-A3B4-022F2528B4E3}"/>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8" name="Freeform 727">
                    <a:extLst>
                      <a:ext uri="{FF2B5EF4-FFF2-40B4-BE49-F238E27FC236}">
                        <a16:creationId xmlns:a16="http://schemas.microsoft.com/office/drawing/2014/main" id="{393B60FF-A307-40A0-AAAB-E930145426FF}"/>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9" name="Freeform 728">
                    <a:extLst>
                      <a:ext uri="{FF2B5EF4-FFF2-40B4-BE49-F238E27FC236}">
                        <a16:creationId xmlns:a16="http://schemas.microsoft.com/office/drawing/2014/main" id="{011A3B04-9767-439A-A259-2C87D9B9F536}"/>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0" name="Freeform 729">
                    <a:extLst>
                      <a:ext uri="{FF2B5EF4-FFF2-40B4-BE49-F238E27FC236}">
                        <a16:creationId xmlns:a16="http://schemas.microsoft.com/office/drawing/2014/main" id="{D0F84F7D-E7FE-4431-BEA9-21F72067EF3E}"/>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1" name="Freeform 730">
                    <a:extLst>
                      <a:ext uri="{FF2B5EF4-FFF2-40B4-BE49-F238E27FC236}">
                        <a16:creationId xmlns:a16="http://schemas.microsoft.com/office/drawing/2014/main" id="{A29D9502-C4CA-481A-A512-C1418E39D326}"/>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2" name="Freeform 731">
                    <a:extLst>
                      <a:ext uri="{FF2B5EF4-FFF2-40B4-BE49-F238E27FC236}">
                        <a16:creationId xmlns:a16="http://schemas.microsoft.com/office/drawing/2014/main" id="{F84FC579-94B1-4BF9-BF6F-83ADB71A12CB}"/>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3" name="Freeform 732">
                    <a:extLst>
                      <a:ext uri="{FF2B5EF4-FFF2-40B4-BE49-F238E27FC236}">
                        <a16:creationId xmlns:a16="http://schemas.microsoft.com/office/drawing/2014/main" id="{D0ED0F20-5170-40A2-A308-F72340D89CDB}"/>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4" name="Freeform 733">
                    <a:extLst>
                      <a:ext uri="{FF2B5EF4-FFF2-40B4-BE49-F238E27FC236}">
                        <a16:creationId xmlns:a16="http://schemas.microsoft.com/office/drawing/2014/main" id="{FB677398-0875-4770-B61C-40AC98707B15}"/>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5" name="Freeform 734">
                    <a:extLst>
                      <a:ext uri="{FF2B5EF4-FFF2-40B4-BE49-F238E27FC236}">
                        <a16:creationId xmlns:a16="http://schemas.microsoft.com/office/drawing/2014/main" id="{3A0045D0-EA17-4F77-9F8E-24227B55E7DF}"/>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900" name="Freeform 735">
                  <a:extLst>
                    <a:ext uri="{FF2B5EF4-FFF2-40B4-BE49-F238E27FC236}">
                      <a16:creationId xmlns:a16="http://schemas.microsoft.com/office/drawing/2014/main" id="{3CB1B5C1-2CDD-411F-8257-BD4D5BAA1949}"/>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901" name="Group 736">
                  <a:extLst>
                    <a:ext uri="{FF2B5EF4-FFF2-40B4-BE49-F238E27FC236}">
                      <a16:creationId xmlns:a16="http://schemas.microsoft.com/office/drawing/2014/main" id="{CBC6B751-9B9F-4209-8B67-9F8F86A7481A}"/>
                    </a:ext>
                  </a:extLst>
                </p:cNvPr>
                <p:cNvGrpSpPr>
                  <a:grpSpLocks/>
                </p:cNvGrpSpPr>
                <p:nvPr/>
              </p:nvGrpSpPr>
              <p:grpSpPr bwMode="auto">
                <a:xfrm>
                  <a:off x="1214" y="3613"/>
                  <a:ext cx="79" cy="36"/>
                  <a:chOff x="1214" y="3613"/>
                  <a:chExt cx="79" cy="36"/>
                </a:xfrm>
              </p:grpSpPr>
              <p:grpSp>
                <p:nvGrpSpPr>
                  <p:cNvPr id="916" name="Group 737">
                    <a:extLst>
                      <a:ext uri="{FF2B5EF4-FFF2-40B4-BE49-F238E27FC236}">
                        <a16:creationId xmlns:a16="http://schemas.microsoft.com/office/drawing/2014/main" id="{DEBECA36-8304-433F-9810-374C3D05D60F}"/>
                      </a:ext>
                    </a:extLst>
                  </p:cNvPr>
                  <p:cNvGrpSpPr>
                    <a:grpSpLocks/>
                  </p:cNvGrpSpPr>
                  <p:nvPr/>
                </p:nvGrpSpPr>
                <p:grpSpPr bwMode="auto">
                  <a:xfrm>
                    <a:off x="1249" y="3618"/>
                    <a:ext cx="44" cy="31"/>
                    <a:chOff x="1249" y="3618"/>
                    <a:chExt cx="44" cy="31"/>
                  </a:xfrm>
                </p:grpSpPr>
                <p:sp>
                  <p:nvSpPr>
                    <p:cNvPr id="919" name="Freeform 738">
                      <a:extLst>
                        <a:ext uri="{FF2B5EF4-FFF2-40B4-BE49-F238E27FC236}">
                          <a16:creationId xmlns:a16="http://schemas.microsoft.com/office/drawing/2014/main" id="{B198B31C-0812-4E27-985A-170F6DB89B3F}"/>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0" name="Freeform 739">
                      <a:extLst>
                        <a:ext uri="{FF2B5EF4-FFF2-40B4-BE49-F238E27FC236}">
                          <a16:creationId xmlns:a16="http://schemas.microsoft.com/office/drawing/2014/main" id="{A0ABC382-ED43-43CF-BD78-D336572CF4CC}"/>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21" name="Freeform 740">
                      <a:extLst>
                        <a:ext uri="{FF2B5EF4-FFF2-40B4-BE49-F238E27FC236}">
                          <a16:creationId xmlns:a16="http://schemas.microsoft.com/office/drawing/2014/main" id="{B8FA46FE-EF6F-4D49-9422-7D3D805802D3}"/>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917" name="Freeform 741">
                    <a:extLst>
                      <a:ext uri="{FF2B5EF4-FFF2-40B4-BE49-F238E27FC236}">
                        <a16:creationId xmlns:a16="http://schemas.microsoft.com/office/drawing/2014/main" id="{772CEF34-A481-4C33-8437-89A2AD1DC801}"/>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8" name="Freeform 742">
                    <a:extLst>
                      <a:ext uri="{FF2B5EF4-FFF2-40B4-BE49-F238E27FC236}">
                        <a16:creationId xmlns:a16="http://schemas.microsoft.com/office/drawing/2014/main" id="{530BCD01-9812-41FC-9427-7FCA986C05A4}"/>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902" name="Freeform 743">
                  <a:extLst>
                    <a:ext uri="{FF2B5EF4-FFF2-40B4-BE49-F238E27FC236}">
                      <a16:creationId xmlns:a16="http://schemas.microsoft.com/office/drawing/2014/main" id="{2BC39845-76E8-4D8F-8FD6-80D999D21E54}"/>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3" name="Freeform 744">
                  <a:extLst>
                    <a:ext uri="{FF2B5EF4-FFF2-40B4-BE49-F238E27FC236}">
                      <a16:creationId xmlns:a16="http://schemas.microsoft.com/office/drawing/2014/main" id="{C7B1BA17-ABAE-4AC9-BCFE-F49D1EDDE92B}"/>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4" name="Freeform 745">
                  <a:extLst>
                    <a:ext uri="{FF2B5EF4-FFF2-40B4-BE49-F238E27FC236}">
                      <a16:creationId xmlns:a16="http://schemas.microsoft.com/office/drawing/2014/main" id="{13D50126-6B34-41C7-B4EC-16441CE9415C}"/>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5" name="Freeform 746">
                  <a:extLst>
                    <a:ext uri="{FF2B5EF4-FFF2-40B4-BE49-F238E27FC236}">
                      <a16:creationId xmlns:a16="http://schemas.microsoft.com/office/drawing/2014/main" id="{B8B27146-E430-4462-9701-CE564195CF76}"/>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6" name="Freeform 747">
                  <a:extLst>
                    <a:ext uri="{FF2B5EF4-FFF2-40B4-BE49-F238E27FC236}">
                      <a16:creationId xmlns:a16="http://schemas.microsoft.com/office/drawing/2014/main" id="{462B0C0A-F03A-4D37-9995-1FDE6B0B2EE8}"/>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7" name="Freeform 748">
                  <a:extLst>
                    <a:ext uri="{FF2B5EF4-FFF2-40B4-BE49-F238E27FC236}">
                      <a16:creationId xmlns:a16="http://schemas.microsoft.com/office/drawing/2014/main" id="{D37D714E-9FEA-4675-96E4-83A16C0BADBA}"/>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8" name="Freeform 749">
                  <a:extLst>
                    <a:ext uri="{FF2B5EF4-FFF2-40B4-BE49-F238E27FC236}">
                      <a16:creationId xmlns:a16="http://schemas.microsoft.com/office/drawing/2014/main" id="{D6901229-F40B-46A7-97B5-AFB55532E979}"/>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09" name="Freeform 750">
                  <a:extLst>
                    <a:ext uri="{FF2B5EF4-FFF2-40B4-BE49-F238E27FC236}">
                      <a16:creationId xmlns:a16="http://schemas.microsoft.com/office/drawing/2014/main" id="{F003907B-45B5-4E42-B2C9-D166469B0622}"/>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0" name="Freeform 751">
                  <a:extLst>
                    <a:ext uri="{FF2B5EF4-FFF2-40B4-BE49-F238E27FC236}">
                      <a16:creationId xmlns:a16="http://schemas.microsoft.com/office/drawing/2014/main" id="{15D57A02-AA6A-46C1-80A1-8F51E690CE75}"/>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1" name="Freeform 752">
                  <a:extLst>
                    <a:ext uri="{FF2B5EF4-FFF2-40B4-BE49-F238E27FC236}">
                      <a16:creationId xmlns:a16="http://schemas.microsoft.com/office/drawing/2014/main" id="{034A55EE-ECCB-4CD8-8488-94FAA6AE8D69}"/>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2" name="Freeform 753">
                  <a:extLst>
                    <a:ext uri="{FF2B5EF4-FFF2-40B4-BE49-F238E27FC236}">
                      <a16:creationId xmlns:a16="http://schemas.microsoft.com/office/drawing/2014/main" id="{F152E5DA-29E7-42D0-A078-0ADD9BB9ED96}"/>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3" name="Freeform 754">
                  <a:extLst>
                    <a:ext uri="{FF2B5EF4-FFF2-40B4-BE49-F238E27FC236}">
                      <a16:creationId xmlns:a16="http://schemas.microsoft.com/office/drawing/2014/main" id="{74AFDF23-A1F8-4B89-8E02-8A070AC666FF}"/>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4" name="Freeform 755">
                  <a:extLst>
                    <a:ext uri="{FF2B5EF4-FFF2-40B4-BE49-F238E27FC236}">
                      <a16:creationId xmlns:a16="http://schemas.microsoft.com/office/drawing/2014/main" id="{FF690E45-F68F-465E-A3C2-B2515A256536}"/>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15" name="Freeform 756">
                  <a:extLst>
                    <a:ext uri="{FF2B5EF4-FFF2-40B4-BE49-F238E27FC236}">
                      <a16:creationId xmlns:a16="http://schemas.microsoft.com/office/drawing/2014/main" id="{4905E123-B3B4-4CDC-81C0-A8E8F51AB82E}"/>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sp>
          <p:nvSpPr>
            <p:cNvPr id="633" name="Text Box 757">
              <a:extLst>
                <a:ext uri="{FF2B5EF4-FFF2-40B4-BE49-F238E27FC236}">
                  <a16:creationId xmlns:a16="http://schemas.microsoft.com/office/drawing/2014/main" id="{9A063BB7-EB69-443B-A9B1-0160D24540CF}"/>
                </a:ext>
              </a:extLst>
            </p:cNvPr>
            <p:cNvSpPr txBox="1">
              <a:spLocks noChangeArrowheads="1"/>
            </p:cNvSpPr>
            <p:nvPr/>
          </p:nvSpPr>
          <p:spPr bwMode="auto">
            <a:xfrm>
              <a:off x="3586" y="847"/>
              <a:ext cx="768"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600" b="1">
                  <a:solidFill>
                    <a:srgbClr val="2D2015"/>
                  </a:solidFill>
                  <a:latin typeface="Franklin Gothic Medium" panose="020B0603020102020204" pitchFamily="34" charset="0"/>
                  <a:ea typeface="MS PGothic" panose="020B0600070205080204" pitchFamily="34" charset="-128"/>
                </a:rPr>
                <a:t>IP</a:t>
              </a:r>
            </a:p>
          </p:txBody>
        </p:sp>
        <p:sp>
          <p:nvSpPr>
            <p:cNvPr id="634" name="Text Box 758">
              <a:extLst>
                <a:ext uri="{FF2B5EF4-FFF2-40B4-BE49-F238E27FC236}">
                  <a16:creationId xmlns:a16="http://schemas.microsoft.com/office/drawing/2014/main" id="{D57AC9D6-192D-41CD-ACBA-553DC26E9667}"/>
                </a:ext>
              </a:extLst>
            </p:cNvPr>
            <p:cNvSpPr txBox="1">
              <a:spLocks noChangeArrowheads="1"/>
            </p:cNvSpPr>
            <p:nvPr/>
          </p:nvSpPr>
          <p:spPr bwMode="auto">
            <a:xfrm>
              <a:off x="3462" y="1616"/>
              <a:ext cx="145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60000"/>
                </a:lnSpc>
                <a:spcBef>
                  <a:spcPct val="50000"/>
                </a:spcBef>
                <a:spcAft>
                  <a:spcPct val="0"/>
                </a:spcAft>
              </a:pPr>
              <a:r>
                <a:rPr kumimoji="1" lang="en-US" altLang="zh-CN" b="1">
                  <a:solidFill>
                    <a:srgbClr val="2D2015"/>
                  </a:solidFill>
                  <a:latin typeface="Arial Narrow" panose="020B0606020202030204" pitchFamily="34" charset="0"/>
                  <a:ea typeface="宋体" panose="02010600030101010101" pitchFamily="2" charset="-122"/>
                </a:rPr>
                <a:t>Class 4 Replacement: </a:t>
              </a:r>
            </a:p>
            <a:p>
              <a:pPr fontAlgn="base">
                <a:lnSpc>
                  <a:spcPct val="60000"/>
                </a:lnSpc>
                <a:spcBef>
                  <a:spcPct val="50000"/>
                </a:spcBef>
                <a:spcAft>
                  <a:spcPct val="0"/>
                </a:spcAft>
              </a:pPr>
              <a:r>
                <a:rPr kumimoji="1" lang="en-US" altLang="zh-CN" b="1">
                  <a:solidFill>
                    <a:srgbClr val="2D2015"/>
                  </a:solidFill>
                  <a:latin typeface="Arial Narrow" panose="020B0606020202030204" pitchFamily="34" charset="0"/>
                  <a:ea typeface="宋体" panose="02010600030101010101" pitchFamily="2" charset="-122"/>
                </a:rPr>
                <a:t>IP in the core</a:t>
              </a:r>
            </a:p>
          </p:txBody>
        </p:sp>
        <p:grpSp>
          <p:nvGrpSpPr>
            <p:cNvPr id="635" name="Group 759">
              <a:extLst>
                <a:ext uri="{FF2B5EF4-FFF2-40B4-BE49-F238E27FC236}">
                  <a16:creationId xmlns:a16="http://schemas.microsoft.com/office/drawing/2014/main" id="{52414422-A0F5-4CBC-ABE1-4728AF74961C}"/>
                </a:ext>
              </a:extLst>
            </p:cNvPr>
            <p:cNvGrpSpPr>
              <a:grpSpLocks/>
            </p:cNvGrpSpPr>
            <p:nvPr/>
          </p:nvGrpSpPr>
          <p:grpSpPr bwMode="auto">
            <a:xfrm>
              <a:off x="2545" y="1872"/>
              <a:ext cx="380" cy="211"/>
              <a:chOff x="956" y="3479"/>
              <a:chExt cx="767" cy="427"/>
            </a:xfrm>
          </p:grpSpPr>
          <p:sp>
            <p:nvSpPr>
              <p:cNvPr id="688" name="Freeform 760">
                <a:extLst>
                  <a:ext uri="{FF2B5EF4-FFF2-40B4-BE49-F238E27FC236}">
                    <a16:creationId xmlns:a16="http://schemas.microsoft.com/office/drawing/2014/main" id="{2CAA3E18-DD25-46E7-927C-CBCF3BA390F6}"/>
                  </a:ext>
                </a:extLst>
              </p:cNvPr>
              <p:cNvSpPr>
                <a:spLocks/>
              </p:cNvSpPr>
              <p:nvPr/>
            </p:nvSpPr>
            <p:spPr bwMode="auto">
              <a:xfrm>
                <a:off x="956" y="3481"/>
                <a:ext cx="282" cy="211"/>
              </a:xfrm>
              <a:custGeom>
                <a:avLst/>
                <a:gdLst>
                  <a:gd name="T0" fmla="*/ 241 w 282"/>
                  <a:gd name="T1" fmla="*/ 13 h 211"/>
                  <a:gd name="T2" fmla="*/ 258 w 282"/>
                  <a:gd name="T3" fmla="*/ 20 h 211"/>
                  <a:gd name="T4" fmla="*/ 209 w 282"/>
                  <a:gd name="T5" fmla="*/ 5 h 211"/>
                  <a:gd name="T6" fmla="*/ 226 w 282"/>
                  <a:gd name="T7" fmla="*/ 33 h 211"/>
                  <a:gd name="T8" fmla="*/ 191 w 282"/>
                  <a:gd name="T9" fmla="*/ 5 h 211"/>
                  <a:gd name="T10" fmla="*/ 171 w 282"/>
                  <a:gd name="T11" fmla="*/ 38 h 211"/>
                  <a:gd name="T12" fmla="*/ 189 w 282"/>
                  <a:gd name="T13" fmla="*/ 23 h 211"/>
                  <a:gd name="T14" fmla="*/ 149 w 282"/>
                  <a:gd name="T15" fmla="*/ 15 h 211"/>
                  <a:gd name="T16" fmla="*/ 136 w 282"/>
                  <a:gd name="T17" fmla="*/ 55 h 211"/>
                  <a:gd name="T18" fmla="*/ 157 w 282"/>
                  <a:gd name="T19" fmla="*/ 40 h 211"/>
                  <a:gd name="T20" fmla="*/ 112 w 282"/>
                  <a:gd name="T21" fmla="*/ 27 h 211"/>
                  <a:gd name="T22" fmla="*/ 99 w 282"/>
                  <a:gd name="T23" fmla="*/ 45 h 211"/>
                  <a:gd name="T24" fmla="*/ 109 w 282"/>
                  <a:gd name="T25" fmla="*/ 67 h 211"/>
                  <a:gd name="T26" fmla="*/ 122 w 282"/>
                  <a:gd name="T27" fmla="*/ 53 h 211"/>
                  <a:gd name="T28" fmla="*/ 102 w 282"/>
                  <a:gd name="T29" fmla="*/ 40 h 211"/>
                  <a:gd name="T30" fmla="*/ 77 w 282"/>
                  <a:gd name="T31" fmla="*/ 48 h 211"/>
                  <a:gd name="T32" fmla="*/ 80 w 282"/>
                  <a:gd name="T33" fmla="*/ 82 h 211"/>
                  <a:gd name="T34" fmla="*/ 84 w 282"/>
                  <a:gd name="T35" fmla="*/ 58 h 211"/>
                  <a:gd name="T36" fmla="*/ 33 w 282"/>
                  <a:gd name="T37" fmla="*/ 82 h 211"/>
                  <a:gd name="T38" fmla="*/ 64 w 282"/>
                  <a:gd name="T39" fmla="*/ 103 h 211"/>
                  <a:gd name="T40" fmla="*/ 69 w 282"/>
                  <a:gd name="T41" fmla="*/ 85 h 211"/>
                  <a:gd name="T42" fmla="*/ 27 w 282"/>
                  <a:gd name="T43" fmla="*/ 92 h 211"/>
                  <a:gd name="T44" fmla="*/ 32 w 282"/>
                  <a:gd name="T45" fmla="*/ 117 h 211"/>
                  <a:gd name="T46" fmla="*/ 60 w 282"/>
                  <a:gd name="T47" fmla="*/ 119 h 211"/>
                  <a:gd name="T48" fmla="*/ 33 w 282"/>
                  <a:gd name="T49" fmla="*/ 103 h 211"/>
                  <a:gd name="T50" fmla="*/ 10 w 282"/>
                  <a:gd name="T51" fmla="*/ 119 h 211"/>
                  <a:gd name="T52" fmla="*/ 32 w 282"/>
                  <a:gd name="T53" fmla="*/ 150 h 211"/>
                  <a:gd name="T54" fmla="*/ 40 w 282"/>
                  <a:gd name="T55" fmla="*/ 139 h 211"/>
                  <a:gd name="T56" fmla="*/ 0 w 282"/>
                  <a:gd name="T57" fmla="*/ 164 h 211"/>
                  <a:gd name="T58" fmla="*/ 23 w 282"/>
                  <a:gd name="T59" fmla="*/ 184 h 211"/>
                  <a:gd name="T60" fmla="*/ 33 w 282"/>
                  <a:gd name="T61" fmla="*/ 167 h 211"/>
                  <a:gd name="T62" fmla="*/ 18 w 282"/>
                  <a:gd name="T63" fmla="*/ 195 h 211"/>
                  <a:gd name="T64" fmla="*/ 55 w 282"/>
                  <a:gd name="T65" fmla="*/ 205 h 211"/>
                  <a:gd name="T66" fmla="*/ 55 w 282"/>
                  <a:gd name="T67" fmla="*/ 172 h 211"/>
                  <a:gd name="T68" fmla="*/ 45 w 282"/>
                  <a:gd name="T69" fmla="*/ 205 h 211"/>
                  <a:gd name="T70" fmla="*/ 87 w 282"/>
                  <a:gd name="T71" fmla="*/ 199 h 211"/>
                  <a:gd name="T72" fmla="*/ 92 w 282"/>
                  <a:gd name="T73" fmla="*/ 174 h 211"/>
                  <a:gd name="T74" fmla="*/ 74 w 282"/>
                  <a:gd name="T75" fmla="*/ 195 h 211"/>
                  <a:gd name="T76" fmla="*/ 105 w 282"/>
                  <a:gd name="T77" fmla="*/ 197 h 211"/>
                  <a:gd name="T78" fmla="*/ 126 w 282"/>
                  <a:gd name="T79" fmla="*/ 175 h 211"/>
                  <a:gd name="T80" fmla="*/ 116 w 282"/>
                  <a:gd name="T81" fmla="*/ 144 h 211"/>
                  <a:gd name="T82" fmla="*/ 97 w 282"/>
                  <a:gd name="T83" fmla="*/ 164 h 211"/>
                  <a:gd name="T84" fmla="*/ 121 w 282"/>
                  <a:gd name="T85" fmla="*/ 169 h 211"/>
                  <a:gd name="T86" fmla="*/ 147 w 282"/>
                  <a:gd name="T87" fmla="*/ 149 h 211"/>
                  <a:gd name="T88" fmla="*/ 131 w 282"/>
                  <a:gd name="T89" fmla="*/ 125 h 211"/>
                  <a:gd name="T90" fmla="*/ 124 w 282"/>
                  <a:gd name="T91" fmla="*/ 144 h 211"/>
                  <a:gd name="T92" fmla="*/ 147 w 282"/>
                  <a:gd name="T93" fmla="*/ 144 h 211"/>
                  <a:gd name="T94" fmla="*/ 154 w 282"/>
                  <a:gd name="T95" fmla="*/ 124 h 211"/>
                  <a:gd name="T96" fmla="*/ 122 w 282"/>
                  <a:gd name="T97" fmla="*/ 107 h 211"/>
                  <a:gd name="T98" fmla="*/ 144 w 282"/>
                  <a:gd name="T99" fmla="*/ 120 h 211"/>
                  <a:gd name="T100" fmla="*/ 194 w 282"/>
                  <a:gd name="T101"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11">
                    <a:moveTo>
                      <a:pt x="281" y="17"/>
                    </a:moveTo>
                    <a:lnTo>
                      <a:pt x="258" y="2"/>
                    </a:lnTo>
                    <a:lnTo>
                      <a:pt x="246" y="5"/>
                    </a:lnTo>
                    <a:lnTo>
                      <a:pt x="241" y="13"/>
                    </a:lnTo>
                    <a:lnTo>
                      <a:pt x="241" y="25"/>
                    </a:lnTo>
                    <a:lnTo>
                      <a:pt x="248" y="32"/>
                    </a:lnTo>
                    <a:lnTo>
                      <a:pt x="256" y="30"/>
                    </a:lnTo>
                    <a:lnTo>
                      <a:pt x="258" y="20"/>
                    </a:lnTo>
                    <a:lnTo>
                      <a:pt x="253" y="7"/>
                    </a:lnTo>
                    <a:lnTo>
                      <a:pt x="238" y="0"/>
                    </a:lnTo>
                    <a:lnTo>
                      <a:pt x="219" y="0"/>
                    </a:lnTo>
                    <a:lnTo>
                      <a:pt x="209" y="5"/>
                    </a:lnTo>
                    <a:lnTo>
                      <a:pt x="199" y="23"/>
                    </a:lnTo>
                    <a:lnTo>
                      <a:pt x="204" y="35"/>
                    </a:lnTo>
                    <a:lnTo>
                      <a:pt x="218" y="38"/>
                    </a:lnTo>
                    <a:lnTo>
                      <a:pt x="226" y="33"/>
                    </a:lnTo>
                    <a:lnTo>
                      <a:pt x="226" y="23"/>
                    </a:lnTo>
                    <a:lnTo>
                      <a:pt x="216" y="13"/>
                    </a:lnTo>
                    <a:lnTo>
                      <a:pt x="208" y="7"/>
                    </a:lnTo>
                    <a:lnTo>
                      <a:pt x="191" y="5"/>
                    </a:lnTo>
                    <a:lnTo>
                      <a:pt x="179" y="8"/>
                    </a:lnTo>
                    <a:lnTo>
                      <a:pt x="174" y="17"/>
                    </a:lnTo>
                    <a:lnTo>
                      <a:pt x="167" y="32"/>
                    </a:lnTo>
                    <a:lnTo>
                      <a:pt x="171" y="38"/>
                    </a:lnTo>
                    <a:lnTo>
                      <a:pt x="179" y="45"/>
                    </a:lnTo>
                    <a:lnTo>
                      <a:pt x="193" y="43"/>
                    </a:lnTo>
                    <a:lnTo>
                      <a:pt x="194" y="33"/>
                    </a:lnTo>
                    <a:lnTo>
                      <a:pt x="189" y="23"/>
                    </a:lnTo>
                    <a:lnTo>
                      <a:pt x="181" y="17"/>
                    </a:lnTo>
                    <a:lnTo>
                      <a:pt x="171" y="13"/>
                    </a:lnTo>
                    <a:lnTo>
                      <a:pt x="157" y="12"/>
                    </a:lnTo>
                    <a:lnTo>
                      <a:pt x="149" y="15"/>
                    </a:lnTo>
                    <a:lnTo>
                      <a:pt x="142" y="18"/>
                    </a:lnTo>
                    <a:lnTo>
                      <a:pt x="136" y="28"/>
                    </a:lnTo>
                    <a:lnTo>
                      <a:pt x="132" y="43"/>
                    </a:lnTo>
                    <a:lnTo>
                      <a:pt x="136" y="55"/>
                    </a:lnTo>
                    <a:lnTo>
                      <a:pt x="142" y="57"/>
                    </a:lnTo>
                    <a:lnTo>
                      <a:pt x="151" y="55"/>
                    </a:lnTo>
                    <a:lnTo>
                      <a:pt x="157" y="50"/>
                    </a:lnTo>
                    <a:lnTo>
                      <a:pt x="157" y="40"/>
                    </a:lnTo>
                    <a:lnTo>
                      <a:pt x="142" y="23"/>
                    </a:lnTo>
                    <a:lnTo>
                      <a:pt x="137" y="22"/>
                    </a:lnTo>
                    <a:lnTo>
                      <a:pt x="119" y="23"/>
                    </a:lnTo>
                    <a:lnTo>
                      <a:pt x="112" y="27"/>
                    </a:lnTo>
                    <a:lnTo>
                      <a:pt x="107" y="30"/>
                    </a:lnTo>
                    <a:lnTo>
                      <a:pt x="104" y="33"/>
                    </a:lnTo>
                    <a:lnTo>
                      <a:pt x="102" y="37"/>
                    </a:lnTo>
                    <a:lnTo>
                      <a:pt x="99" y="45"/>
                    </a:lnTo>
                    <a:lnTo>
                      <a:pt x="99" y="52"/>
                    </a:lnTo>
                    <a:lnTo>
                      <a:pt x="100" y="58"/>
                    </a:lnTo>
                    <a:lnTo>
                      <a:pt x="104" y="63"/>
                    </a:lnTo>
                    <a:lnTo>
                      <a:pt x="109" y="67"/>
                    </a:lnTo>
                    <a:lnTo>
                      <a:pt x="114" y="67"/>
                    </a:lnTo>
                    <a:lnTo>
                      <a:pt x="122" y="67"/>
                    </a:lnTo>
                    <a:lnTo>
                      <a:pt x="126" y="60"/>
                    </a:lnTo>
                    <a:lnTo>
                      <a:pt x="122" y="53"/>
                    </a:lnTo>
                    <a:lnTo>
                      <a:pt x="119" y="48"/>
                    </a:lnTo>
                    <a:lnTo>
                      <a:pt x="112" y="43"/>
                    </a:lnTo>
                    <a:lnTo>
                      <a:pt x="107" y="40"/>
                    </a:lnTo>
                    <a:lnTo>
                      <a:pt x="102" y="40"/>
                    </a:lnTo>
                    <a:lnTo>
                      <a:pt x="99" y="38"/>
                    </a:lnTo>
                    <a:lnTo>
                      <a:pt x="87" y="40"/>
                    </a:lnTo>
                    <a:lnTo>
                      <a:pt x="80" y="45"/>
                    </a:lnTo>
                    <a:lnTo>
                      <a:pt x="77" y="48"/>
                    </a:lnTo>
                    <a:lnTo>
                      <a:pt x="70" y="58"/>
                    </a:lnTo>
                    <a:lnTo>
                      <a:pt x="69" y="63"/>
                    </a:lnTo>
                    <a:lnTo>
                      <a:pt x="74" y="75"/>
                    </a:lnTo>
                    <a:lnTo>
                      <a:pt x="80" y="82"/>
                    </a:lnTo>
                    <a:lnTo>
                      <a:pt x="95" y="82"/>
                    </a:lnTo>
                    <a:lnTo>
                      <a:pt x="100" y="77"/>
                    </a:lnTo>
                    <a:lnTo>
                      <a:pt x="97" y="65"/>
                    </a:lnTo>
                    <a:lnTo>
                      <a:pt x="84" y="58"/>
                    </a:lnTo>
                    <a:lnTo>
                      <a:pt x="69" y="55"/>
                    </a:lnTo>
                    <a:lnTo>
                      <a:pt x="57" y="55"/>
                    </a:lnTo>
                    <a:lnTo>
                      <a:pt x="42" y="65"/>
                    </a:lnTo>
                    <a:lnTo>
                      <a:pt x="33" y="82"/>
                    </a:lnTo>
                    <a:lnTo>
                      <a:pt x="37" y="90"/>
                    </a:lnTo>
                    <a:lnTo>
                      <a:pt x="42" y="97"/>
                    </a:lnTo>
                    <a:lnTo>
                      <a:pt x="54" y="103"/>
                    </a:lnTo>
                    <a:lnTo>
                      <a:pt x="64" y="103"/>
                    </a:lnTo>
                    <a:lnTo>
                      <a:pt x="70" y="102"/>
                    </a:lnTo>
                    <a:lnTo>
                      <a:pt x="74" y="98"/>
                    </a:lnTo>
                    <a:lnTo>
                      <a:pt x="74" y="92"/>
                    </a:lnTo>
                    <a:lnTo>
                      <a:pt x="69" y="85"/>
                    </a:lnTo>
                    <a:lnTo>
                      <a:pt x="62" y="82"/>
                    </a:lnTo>
                    <a:lnTo>
                      <a:pt x="37" y="78"/>
                    </a:lnTo>
                    <a:lnTo>
                      <a:pt x="28" y="83"/>
                    </a:lnTo>
                    <a:lnTo>
                      <a:pt x="27" y="92"/>
                    </a:lnTo>
                    <a:lnTo>
                      <a:pt x="25" y="95"/>
                    </a:lnTo>
                    <a:lnTo>
                      <a:pt x="23" y="105"/>
                    </a:lnTo>
                    <a:lnTo>
                      <a:pt x="27" y="110"/>
                    </a:lnTo>
                    <a:lnTo>
                      <a:pt x="32" y="117"/>
                    </a:lnTo>
                    <a:lnTo>
                      <a:pt x="40" y="120"/>
                    </a:lnTo>
                    <a:lnTo>
                      <a:pt x="49" y="122"/>
                    </a:lnTo>
                    <a:lnTo>
                      <a:pt x="54" y="122"/>
                    </a:lnTo>
                    <a:lnTo>
                      <a:pt x="60" y="119"/>
                    </a:lnTo>
                    <a:lnTo>
                      <a:pt x="57" y="112"/>
                    </a:lnTo>
                    <a:lnTo>
                      <a:pt x="54" y="107"/>
                    </a:lnTo>
                    <a:lnTo>
                      <a:pt x="47" y="103"/>
                    </a:lnTo>
                    <a:lnTo>
                      <a:pt x="33" y="103"/>
                    </a:lnTo>
                    <a:lnTo>
                      <a:pt x="27" y="105"/>
                    </a:lnTo>
                    <a:lnTo>
                      <a:pt x="20" y="107"/>
                    </a:lnTo>
                    <a:lnTo>
                      <a:pt x="13" y="112"/>
                    </a:lnTo>
                    <a:lnTo>
                      <a:pt x="10" y="119"/>
                    </a:lnTo>
                    <a:lnTo>
                      <a:pt x="8" y="129"/>
                    </a:lnTo>
                    <a:lnTo>
                      <a:pt x="12" y="142"/>
                    </a:lnTo>
                    <a:lnTo>
                      <a:pt x="22" y="149"/>
                    </a:lnTo>
                    <a:lnTo>
                      <a:pt x="32" y="150"/>
                    </a:lnTo>
                    <a:lnTo>
                      <a:pt x="35" y="150"/>
                    </a:lnTo>
                    <a:lnTo>
                      <a:pt x="45" y="145"/>
                    </a:lnTo>
                    <a:lnTo>
                      <a:pt x="44" y="142"/>
                    </a:lnTo>
                    <a:lnTo>
                      <a:pt x="40" y="139"/>
                    </a:lnTo>
                    <a:lnTo>
                      <a:pt x="32" y="134"/>
                    </a:lnTo>
                    <a:lnTo>
                      <a:pt x="15" y="137"/>
                    </a:lnTo>
                    <a:lnTo>
                      <a:pt x="7" y="142"/>
                    </a:lnTo>
                    <a:lnTo>
                      <a:pt x="0" y="164"/>
                    </a:lnTo>
                    <a:lnTo>
                      <a:pt x="2" y="170"/>
                    </a:lnTo>
                    <a:lnTo>
                      <a:pt x="7" y="179"/>
                    </a:lnTo>
                    <a:lnTo>
                      <a:pt x="15" y="182"/>
                    </a:lnTo>
                    <a:lnTo>
                      <a:pt x="23" y="184"/>
                    </a:lnTo>
                    <a:lnTo>
                      <a:pt x="32" y="182"/>
                    </a:lnTo>
                    <a:lnTo>
                      <a:pt x="40" y="179"/>
                    </a:lnTo>
                    <a:lnTo>
                      <a:pt x="39" y="172"/>
                    </a:lnTo>
                    <a:lnTo>
                      <a:pt x="33" y="167"/>
                    </a:lnTo>
                    <a:lnTo>
                      <a:pt x="27" y="165"/>
                    </a:lnTo>
                    <a:lnTo>
                      <a:pt x="15" y="169"/>
                    </a:lnTo>
                    <a:lnTo>
                      <a:pt x="13" y="180"/>
                    </a:lnTo>
                    <a:lnTo>
                      <a:pt x="18" y="195"/>
                    </a:lnTo>
                    <a:lnTo>
                      <a:pt x="25" y="204"/>
                    </a:lnTo>
                    <a:lnTo>
                      <a:pt x="33" y="205"/>
                    </a:lnTo>
                    <a:lnTo>
                      <a:pt x="47" y="205"/>
                    </a:lnTo>
                    <a:lnTo>
                      <a:pt x="55" y="205"/>
                    </a:lnTo>
                    <a:lnTo>
                      <a:pt x="62" y="200"/>
                    </a:lnTo>
                    <a:lnTo>
                      <a:pt x="65" y="187"/>
                    </a:lnTo>
                    <a:lnTo>
                      <a:pt x="62" y="174"/>
                    </a:lnTo>
                    <a:lnTo>
                      <a:pt x="55" y="172"/>
                    </a:lnTo>
                    <a:lnTo>
                      <a:pt x="37" y="174"/>
                    </a:lnTo>
                    <a:lnTo>
                      <a:pt x="28" y="199"/>
                    </a:lnTo>
                    <a:lnTo>
                      <a:pt x="37" y="202"/>
                    </a:lnTo>
                    <a:lnTo>
                      <a:pt x="45" y="205"/>
                    </a:lnTo>
                    <a:lnTo>
                      <a:pt x="57" y="209"/>
                    </a:lnTo>
                    <a:lnTo>
                      <a:pt x="74" y="210"/>
                    </a:lnTo>
                    <a:lnTo>
                      <a:pt x="82" y="207"/>
                    </a:lnTo>
                    <a:lnTo>
                      <a:pt x="87" y="199"/>
                    </a:lnTo>
                    <a:lnTo>
                      <a:pt x="92" y="195"/>
                    </a:lnTo>
                    <a:lnTo>
                      <a:pt x="95" y="184"/>
                    </a:lnTo>
                    <a:lnTo>
                      <a:pt x="95" y="179"/>
                    </a:lnTo>
                    <a:lnTo>
                      <a:pt x="92" y="174"/>
                    </a:lnTo>
                    <a:lnTo>
                      <a:pt x="80" y="170"/>
                    </a:lnTo>
                    <a:lnTo>
                      <a:pt x="60" y="175"/>
                    </a:lnTo>
                    <a:lnTo>
                      <a:pt x="67" y="185"/>
                    </a:lnTo>
                    <a:lnTo>
                      <a:pt x="74" y="195"/>
                    </a:lnTo>
                    <a:lnTo>
                      <a:pt x="82" y="199"/>
                    </a:lnTo>
                    <a:lnTo>
                      <a:pt x="89" y="199"/>
                    </a:lnTo>
                    <a:lnTo>
                      <a:pt x="99" y="199"/>
                    </a:lnTo>
                    <a:lnTo>
                      <a:pt x="105" y="197"/>
                    </a:lnTo>
                    <a:lnTo>
                      <a:pt x="112" y="192"/>
                    </a:lnTo>
                    <a:lnTo>
                      <a:pt x="116" y="187"/>
                    </a:lnTo>
                    <a:lnTo>
                      <a:pt x="121" y="182"/>
                    </a:lnTo>
                    <a:lnTo>
                      <a:pt x="126" y="175"/>
                    </a:lnTo>
                    <a:lnTo>
                      <a:pt x="131" y="157"/>
                    </a:lnTo>
                    <a:lnTo>
                      <a:pt x="126" y="149"/>
                    </a:lnTo>
                    <a:lnTo>
                      <a:pt x="124" y="145"/>
                    </a:lnTo>
                    <a:lnTo>
                      <a:pt x="116" y="144"/>
                    </a:lnTo>
                    <a:lnTo>
                      <a:pt x="95" y="144"/>
                    </a:lnTo>
                    <a:lnTo>
                      <a:pt x="92" y="150"/>
                    </a:lnTo>
                    <a:lnTo>
                      <a:pt x="90" y="157"/>
                    </a:lnTo>
                    <a:lnTo>
                      <a:pt x="97" y="164"/>
                    </a:lnTo>
                    <a:lnTo>
                      <a:pt x="102" y="167"/>
                    </a:lnTo>
                    <a:lnTo>
                      <a:pt x="109" y="169"/>
                    </a:lnTo>
                    <a:lnTo>
                      <a:pt x="116" y="169"/>
                    </a:lnTo>
                    <a:lnTo>
                      <a:pt x="121" y="169"/>
                    </a:lnTo>
                    <a:lnTo>
                      <a:pt x="134" y="164"/>
                    </a:lnTo>
                    <a:lnTo>
                      <a:pt x="141" y="159"/>
                    </a:lnTo>
                    <a:lnTo>
                      <a:pt x="144" y="154"/>
                    </a:lnTo>
                    <a:lnTo>
                      <a:pt x="147" y="149"/>
                    </a:lnTo>
                    <a:lnTo>
                      <a:pt x="147" y="134"/>
                    </a:lnTo>
                    <a:lnTo>
                      <a:pt x="146" y="130"/>
                    </a:lnTo>
                    <a:lnTo>
                      <a:pt x="141" y="127"/>
                    </a:lnTo>
                    <a:lnTo>
                      <a:pt x="131" y="125"/>
                    </a:lnTo>
                    <a:lnTo>
                      <a:pt x="126" y="127"/>
                    </a:lnTo>
                    <a:lnTo>
                      <a:pt x="121" y="129"/>
                    </a:lnTo>
                    <a:lnTo>
                      <a:pt x="117" y="134"/>
                    </a:lnTo>
                    <a:lnTo>
                      <a:pt x="124" y="144"/>
                    </a:lnTo>
                    <a:lnTo>
                      <a:pt x="134" y="152"/>
                    </a:lnTo>
                    <a:lnTo>
                      <a:pt x="141" y="150"/>
                    </a:lnTo>
                    <a:lnTo>
                      <a:pt x="144" y="147"/>
                    </a:lnTo>
                    <a:lnTo>
                      <a:pt x="147" y="144"/>
                    </a:lnTo>
                    <a:lnTo>
                      <a:pt x="149" y="140"/>
                    </a:lnTo>
                    <a:lnTo>
                      <a:pt x="151" y="137"/>
                    </a:lnTo>
                    <a:lnTo>
                      <a:pt x="154" y="132"/>
                    </a:lnTo>
                    <a:lnTo>
                      <a:pt x="154" y="124"/>
                    </a:lnTo>
                    <a:lnTo>
                      <a:pt x="152" y="110"/>
                    </a:lnTo>
                    <a:lnTo>
                      <a:pt x="146" y="105"/>
                    </a:lnTo>
                    <a:lnTo>
                      <a:pt x="131" y="102"/>
                    </a:lnTo>
                    <a:lnTo>
                      <a:pt x="122" y="107"/>
                    </a:lnTo>
                    <a:lnTo>
                      <a:pt x="122" y="115"/>
                    </a:lnTo>
                    <a:lnTo>
                      <a:pt x="126" y="119"/>
                    </a:lnTo>
                    <a:lnTo>
                      <a:pt x="132" y="120"/>
                    </a:lnTo>
                    <a:lnTo>
                      <a:pt x="144" y="120"/>
                    </a:lnTo>
                    <a:lnTo>
                      <a:pt x="149" y="119"/>
                    </a:lnTo>
                    <a:lnTo>
                      <a:pt x="152" y="112"/>
                    </a:lnTo>
                    <a:lnTo>
                      <a:pt x="134" y="103"/>
                    </a:lnTo>
                    <a:lnTo>
                      <a:pt x="194" y="62"/>
                    </a:lnTo>
                    <a:lnTo>
                      <a:pt x="211" y="60"/>
                    </a:lnTo>
                    <a:lnTo>
                      <a:pt x="229" y="58"/>
                    </a:lnTo>
                    <a:lnTo>
                      <a:pt x="253" y="55"/>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89" name="Group 761">
                <a:extLst>
                  <a:ext uri="{FF2B5EF4-FFF2-40B4-BE49-F238E27FC236}">
                    <a16:creationId xmlns:a16="http://schemas.microsoft.com/office/drawing/2014/main" id="{6D3C1B03-B7E2-46C1-9861-E6FD17EEE9E0}"/>
                  </a:ext>
                </a:extLst>
              </p:cNvPr>
              <p:cNvGrpSpPr>
                <a:grpSpLocks/>
              </p:cNvGrpSpPr>
              <p:nvPr/>
            </p:nvGrpSpPr>
            <p:grpSpPr bwMode="auto">
              <a:xfrm>
                <a:off x="1055" y="3479"/>
                <a:ext cx="668" cy="427"/>
                <a:chOff x="1055" y="3479"/>
                <a:chExt cx="668" cy="427"/>
              </a:xfrm>
            </p:grpSpPr>
            <p:sp>
              <p:nvSpPr>
                <p:cNvPr id="690" name="Freeform 762">
                  <a:extLst>
                    <a:ext uri="{FF2B5EF4-FFF2-40B4-BE49-F238E27FC236}">
                      <a16:creationId xmlns:a16="http://schemas.microsoft.com/office/drawing/2014/main" id="{EDD0D651-B908-4E08-B753-A2876978C9FD}"/>
                    </a:ext>
                  </a:extLst>
                </p:cNvPr>
                <p:cNvSpPr>
                  <a:spLocks/>
                </p:cNvSpPr>
                <p:nvPr/>
              </p:nvSpPr>
              <p:spPr bwMode="auto">
                <a:xfrm>
                  <a:off x="1333" y="3629"/>
                  <a:ext cx="30" cy="28"/>
                </a:xfrm>
                <a:custGeom>
                  <a:avLst/>
                  <a:gdLst>
                    <a:gd name="T0" fmla="*/ 5 w 30"/>
                    <a:gd name="T1" fmla="*/ 0 h 28"/>
                    <a:gd name="T2" fmla="*/ 0 w 30"/>
                    <a:gd name="T3" fmla="*/ 19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19"/>
                      </a:lnTo>
                      <a:lnTo>
                        <a:pt x="21" y="27"/>
                      </a:lnTo>
                      <a:lnTo>
                        <a:pt x="29"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1" name="Freeform 763">
                  <a:extLst>
                    <a:ext uri="{FF2B5EF4-FFF2-40B4-BE49-F238E27FC236}">
                      <a16:creationId xmlns:a16="http://schemas.microsoft.com/office/drawing/2014/main" id="{E3AD67A2-AEE5-4928-8EF4-688142E212CB}"/>
                    </a:ext>
                  </a:extLst>
                </p:cNvPr>
                <p:cNvSpPr>
                  <a:spLocks/>
                </p:cNvSpPr>
                <p:nvPr/>
              </p:nvSpPr>
              <p:spPr bwMode="auto">
                <a:xfrm>
                  <a:off x="1333" y="3626"/>
                  <a:ext cx="30" cy="28"/>
                </a:xfrm>
                <a:custGeom>
                  <a:avLst/>
                  <a:gdLst>
                    <a:gd name="T0" fmla="*/ 5 w 30"/>
                    <a:gd name="T1" fmla="*/ 0 h 28"/>
                    <a:gd name="T2" fmla="*/ 0 w 30"/>
                    <a:gd name="T3" fmla="*/ 20 h 28"/>
                    <a:gd name="T4" fmla="*/ 21 w 30"/>
                    <a:gd name="T5" fmla="*/ 27 h 28"/>
                    <a:gd name="T6" fmla="*/ 29 w 30"/>
                    <a:gd name="T7" fmla="*/ 7 h 28"/>
                    <a:gd name="T8" fmla="*/ 5 w 30"/>
                    <a:gd name="T9" fmla="*/ 0 h 28"/>
                  </a:gdLst>
                  <a:ahLst/>
                  <a:cxnLst>
                    <a:cxn ang="0">
                      <a:pos x="T0" y="T1"/>
                    </a:cxn>
                    <a:cxn ang="0">
                      <a:pos x="T2" y="T3"/>
                    </a:cxn>
                    <a:cxn ang="0">
                      <a:pos x="T4" y="T5"/>
                    </a:cxn>
                    <a:cxn ang="0">
                      <a:pos x="T6" y="T7"/>
                    </a:cxn>
                    <a:cxn ang="0">
                      <a:pos x="T8" y="T9"/>
                    </a:cxn>
                  </a:cxnLst>
                  <a:rect l="0" t="0" r="r" b="b"/>
                  <a:pathLst>
                    <a:path w="30" h="28">
                      <a:moveTo>
                        <a:pt x="5" y="0"/>
                      </a:moveTo>
                      <a:lnTo>
                        <a:pt x="0" y="20"/>
                      </a:lnTo>
                      <a:lnTo>
                        <a:pt x="21" y="27"/>
                      </a:lnTo>
                      <a:lnTo>
                        <a:pt x="29"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2" name="Freeform 764">
                  <a:extLst>
                    <a:ext uri="{FF2B5EF4-FFF2-40B4-BE49-F238E27FC236}">
                      <a16:creationId xmlns:a16="http://schemas.microsoft.com/office/drawing/2014/main" id="{36EDADC5-CE1C-4B83-AF2F-5644069357A3}"/>
                    </a:ext>
                  </a:extLst>
                </p:cNvPr>
                <p:cNvSpPr>
                  <a:spLocks/>
                </p:cNvSpPr>
                <p:nvPr/>
              </p:nvSpPr>
              <p:spPr bwMode="auto">
                <a:xfrm>
                  <a:off x="1374" y="3641"/>
                  <a:ext cx="33" cy="28"/>
                </a:xfrm>
                <a:custGeom>
                  <a:avLst/>
                  <a:gdLst>
                    <a:gd name="T0" fmla="*/ 8 w 33"/>
                    <a:gd name="T1" fmla="*/ 0 h 28"/>
                    <a:gd name="T2" fmla="*/ 0 w 33"/>
                    <a:gd name="T3" fmla="*/ 17 h 28"/>
                    <a:gd name="T4" fmla="*/ 24 w 33"/>
                    <a:gd name="T5" fmla="*/ 27 h 28"/>
                    <a:gd name="T6" fmla="*/ 32 w 33"/>
                    <a:gd name="T7" fmla="*/ 5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17"/>
                      </a:lnTo>
                      <a:lnTo>
                        <a:pt x="24" y="27"/>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3" name="Freeform 765">
                  <a:extLst>
                    <a:ext uri="{FF2B5EF4-FFF2-40B4-BE49-F238E27FC236}">
                      <a16:creationId xmlns:a16="http://schemas.microsoft.com/office/drawing/2014/main" id="{02E1B7D7-85C9-45AC-B05C-38BDB0745DAE}"/>
                    </a:ext>
                  </a:extLst>
                </p:cNvPr>
                <p:cNvSpPr>
                  <a:spLocks/>
                </p:cNvSpPr>
                <p:nvPr/>
              </p:nvSpPr>
              <p:spPr bwMode="auto">
                <a:xfrm>
                  <a:off x="1374" y="3636"/>
                  <a:ext cx="33" cy="28"/>
                </a:xfrm>
                <a:custGeom>
                  <a:avLst/>
                  <a:gdLst>
                    <a:gd name="T0" fmla="*/ 8 w 33"/>
                    <a:gd name="T1" fmla="*/ 0 h 28"/>
                    <a:gd name="T2" fmla="*/ 0 w 33"/>
                    <a:gd name="T3" fmla="*/ 20 h 28"/>
                    <a:gd name="T4" fmla="*/ 24 w 33"/>
                    <a:gd name="T5" fmla="*/ 27 h 28"/>
                    <a:gd name="T6" fmla="*/ 32 w 33"/>
                    <a:gd name="T7" fmla="*/ 9 h 28"/>
                    <a:gd name="T8" fmla="*/ 8 w 33"/>
                    <a:gd name="T9" fmla="*/ 0 h 28"/>
                  </a:gdLst>
                  <a:ahLst/>
                  <a:cxnLst>
                    <a:cxn ang="0">
                      <a:pos x="T0" y="T1"/>
                    </a:cxn>
                    <a:cxn ang="0">
                      <a:pos x="T2" y="T3"/>
                    </a:cxn>
                    <a:cxn ang="0">
                      <a:pos x="T4" y="T5"/>
                    </a:cxn>
                    <a:cxn ang="0">
                      <a:pos x="T6" y="T7"/>
                    </a:cxn>
                    <a:cxn ang="0">
                      <a:pos x="T8" y="T9"/>
                    </a:cxn>
                  </a:cxnLst>
                  <a:rect l="0" t="0" r="r" b="b"/>
                  <a:pathLst>
                    <a:path w="33" h="28">
                      <a:moveTo>
                        <a:pt x="8" y="0"/>
                      </a:moveTo>
                      <a:lnTo>
                        <a:pt x="0" y="20"/>
                      </a:lnTo>
                      <a:lnTo>
                        <a:pt x="24" y="27"/>
                      </a:lnTo>
                      <a:lnTo>
                        <a:pt x="32" y="9"/>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4" name="Freeform 766">
                  <a:extLst>
                    <a:ext uri="{FF2B5EF4-FFF2-40B4-BE49-F238E27FC236}">
                      <a16:creationId xmlns:a16="http://schemas.microsoft.com/office/drawing/2014/main" id="{3886993C-FA0E-472A-AD6A-18CF87BE9A63}"/>
                    </a:ext>
                  </a:extLst>
                </p:cNvPr>
                <p:cNvSpPr>
                  <a:spLocks/>
                </p:cNvSpPr>
                <p:nvPr/>
              </p:nvSpPr>
              <p:spPr bwMode="auto">
                <a:xfrm>
                  <a:off x="1416" y="3650"/>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5" name="Freeform 767">
                  <a:extLst>
                    <a:ext uri="{FF2B5EF4-FFF2-40B4-BE49-F238E27FC236}">
                      <a16:creationId xmlns:a16="http://schemas.microsoft.com/office/drawing/2014/main" id="{A21806CE-9CA4-43AA-A0AA-BC07D62FB122}"/>
                    </a:ext>
                  </a:extLst>
                </p:cNvPr>
                <p:cNvSpPr>
                  <a:spLocks/>
                </p:cNvSpPr>
                <p:nvPr/>
              </p:nvSpPr>
              <p:spPr bwMode="auto">
                <a:xfrm>
                  <a:off x="1416" y="3648"/>
                  <a:ext cx="33" cy="27"/>
                </a:xfrm>
                <a:custGeom>
                  <a:avLst/>
                  <a:gdLst>
                    <a:gd name="T0" fmla="*/ 8 w 33"/>
                    <a:gd name="T1" fmla="*/ 0 h 27"/>
                    <a:gd name="T2" fmla="*/ 0 w 33"/>
                    <a:gd name="T3" fmla="*/ 20 h 27"/>
                    <a:gd name="T4" fmla="*/ 24 w 33"/>
                    <a:gd name="T5" fmla="*/ 26 h 27"/>
                    <a:gd name="T6" fmla="*/ 32 w 33"/>
                    <a:gd name="T7" fmla="*/ 5 h 27"/>
                    <a:gd name="T8" fmla="*/ 8 w 33"/>
                    <a:gd name="T9" fmla="*/ 0 h 27"/>
                  </a:gdLst>
                  <a:ahLst/>
                  <a:cxnLst>
                    <a:cxn ang="0">
                      <a:pos x="T0" y="T1"/>
                    </a:cxn>
                    <a:cxn ang="0">
                      <a:pos x="T2" y="T3"/>
                    </a:cxn>
                    <a:cxn ang="0">
                      <a:pos x="T4" y="T5"/>
                    </a:cxn>
                    <a:cxn ang="0">
                      <a:pos x="T6" y="T7"/>
                    </a:cxn>
                    <a:cxn ang="0">
                      <a:pos x="T8" y="T9"/>
                    </a:cxn>
                  </a:cxnLst>
                  <a:rect l="0" t="0" r="r" b="b"/>
                  <a:pathLst>
                    <a:path w="33" h="27">
                      <a:moveTo>
                        <a:pt x="8" y="0"/>
                      </a:moveTo>
                      <a:lnTo>
                        <a:pt x="0" y="20"/>
                      </a:lnTo>
                      <a:lnTo>
                        <a:pt x="24" y="26"/>
                      </a:lnTo>
                      <a:lnTo>
                        <a:pt x="32" y="5"/>
                      </a:lnTo>
                      <a:lnTo>
                        <a:pt x="8"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6" name="Freeform 768">
                  <a:extLst>
                    <a:ext uri="{FF2B5EF4-FFF2-40B4-BE49-F238E27FC236}">
                      <a16:creationId xmlns:a16="http://schemas.microsoft.com/office/drawing/2014/main" id="{08DEB9BC-0FA2-4025-A3BE-33534B5215A9}"/>
                    </a:ext>
                  </a:extLst>
                </p:cNvPr>
                <p:cNvSpPr>
                  <a:spLocks/>
                </p:cNvSpPr>
                <p:nvPr/>
              </p:nvSpPr>
              <p:spPr bwMode="auto">
                <a:xfrm>
                  <a:off x="1319" y="3660"/>
                  <a:ext cx="29" cy="27"/>
                </a:xfrm>
                <a:custGeom>
                  <a:avLst/>
                  <a:gdLst>
                    <a:gd name="T0" fmla="*/ 7 w 29"/>
                    <a:gd name="T1" fmla="*/ 0 h 27"/>
                    <a:gd name="T2" fmla="*/ 0 w 29"/>
                    <a:gd name="T3" fmla="*/ 20 h 27"/>
                    <a:gd name="T4" fmla="*/ 20 w 29"/>
                    <a:gd name="T5" fmla="*/ 26 h 27"/>
                    <a:gd name="T6" fmla="*/ 28 w 29"/>
                    <a:gd name="T7" fmla="*/ 7 h 27"/>
                    <a:gd name="T8" fmla="*/ 7 w 29"/>
                    <a:gd name="T9" fmla="*/ 0 h 27"/>
                  </a:gdLst>
                  <a:ahLst/>
                  <a:cxnLst>
                    <a:cxn ang="0">
                      <a:pos x="T0" y="T1"/>
                    </a:cxn>
                    <a:cxn ang="0">
                      <a:pos x="T2" y="T3"/>
                    </a:cxn>
                    <a:cxn ang="0">
                      <a:pos x="T4" y="T5"/>
                    </a:cxn>
                    <a:cxn ang="0">
                      <a:pos x="T6" y="T7"/>
                    </a:cxn>
                    <a:cxn ang="0">
                      <a:pos x="T8" y="T9"/>
                    </a:cxn>
                  </a:cxnLst>
                  <a:rect l="0" t="0" r="r" b="b"/>
                  <a:pathLst>
                    <a:path w="29" h="27">
                      <a:moveTo>
                        <a:pt x="7" y="0"/>
                      </a:moveTo>
                      <a:lnTo>
                        <a:pt x="0" y="20"/>
                      </a:lnTo>
                      <a:lnTo>
                        <a:pt x="20" y="26"/>
                      </a:lnTo>
                      <a:lnTo>
                        <a:pt x="28"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7" name="Freeform 769">
                  <a:extLst>
                    <a:ext uri="{FF2B5EF4-FFF2-40B4-BE49-F238E27FC236}">
                      <a16:creationId xmlns:a16="http://schemas.microsoft.com/office/drawing/2014/main" id="{A4B55F8B-44D8-4104-ADCD-ABEC57BAABC6}"/>
                    </a:ext>
                  </a:extLst>
                </p:cNvPr>
                <p:cNvSpPr>
                  <a:spLocks/>
                </p:cNvSpPr>
                <p:nvPr/>
              </p:nvSpPr>
              <p:spPr bwMode="auto">
                <a:xfrm>
                  <a:off x="1319" y="3656"/>
                  <a:ext cx="29" cy="28"/>
                </a:xfrm>
                <a:custGeom>
                  <a:avLst/>
                  <a:gdLst>
                    <a:gd name="T0" fmla="*/ 7 w 29"/>
                    <a:gd name="T1" fmla="*/ 0 h 28"/>
                    <a:gd name="T2" fmla="*/ 0 w 29"/>
                    <a:gd name="T3" fmla="*/ 20 h 28"/>
                    <a:gd name="T4" fmla="*/ 20 w 29"/>
                    <a:gd name="T5" fmla="*/ 27 h 28"/>
                    <a:gd name="T6" fmla="*/ 28 w 29"/>
                    <a:gd name="T7" fmla="*/ 7 h 28"/>
                    <a:gd name="T8" fmla="*/ 7 w 29"/>
                    <a:gd name="T9" fmla="*/ 0 h 28"/>
                  </a:gdLst>
                  <a:ahLst/>
                  <a:cxnLst>
                    <a:cxn ang="0">
                      <a:pos x="T0" y="T1"/>
                    </a:cxn>
                    <a:cxn ang="0">
                      <a:pos x="T2" y="T3"/>
                    </a:cxn>
                    <a:cxn ang="0">
                      <a:pos x="T4" y="T5"/>
                    </a:cxn>
                    <a:cxn ang="0">
                      <a:pos x="T6" y="T7"/>
                    </a:cxn>
                    <a:cxn ang="0">
                      <a:pos x="T8" y="T9"/>
                    </a:cxn>
                  </a:cxnLst>
                  <a:rect l="0" t="0" r="r" b="b"/>
                  <a:pathLst>
                    <a:path w="29" h="28">
                      <a:moveTo>
                        <a:pt x="7" y="0"/>
                      </a:moveTo>
                      <a:lnTo>
                        <a:pt x="0" y="20"/>
                      </a:lnTo>
                      <a:lnTo>
                        <a:pt x="20" y="27"/>
                      </a:lnTo>
                      <a:lnTo>
                        <a:pt x="28"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8" name="Freeform 770">
                  <a:extLst>
                    <a:ext uri="{FF2B5EF4-FFF2-40B4-BE49-F238E27FC236}">
                      <a16:creationId xmlns:a16="http://schemas.microsoft.com/office/drawing/2014/main" id="{6B6E7848-B491-45F0-848F-E76272EA9F07}"/>
                    </a:ext>
                  </a:extLst>
                </p:cNvPr>
                <p:cNvSpPr>
                  <a:spLocks/>
                </p:cNvSpPr>
                <p:nvPr/>
              </p:nvSpPr>
              <p:spPr bwMode="auto">
                <a:xfrm>
                  <a:off x="1359" y="3670"/>
                  <a:ext cx="33" cy="27"/>
                </a:xfrm>
                <a:custGeom>
                  <a:avLst/>
                  <a:gdLst>
                    <a:gd name="T0" fmla="*/ 7 w 33"/>
                    <a:gd name="T1" fmla="*/ 0 h 27"/>
                    <a:gd name="T2" fmla="*/ 0 w 33"/>
                    <a:gd name="T3" fmla="*/ 20 h 27"/>
                    <a:gd name="T4" fmla="*/ 24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4"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99" name="Freeform 771">
                  <a:extLst>
                    <a:ext uri="{FF2B5EF4-FFF2-40B4-BE49-F238E27FC236}">
                      <a16:creationId xmlns:a16="http://schemas.microsoft.com/office/drawing/2014/main" id="{A6EFC877-C1D9-4DB7-BF98-A21AB7607521}"/>
                    </a:ext>
                  </a:extLst>
                </p:cNvPr>
                <p:cNvSpPr>
                  <a:spLocks/>
                </p:cNvSpPr>
                <p:nvPr/>
              </p:nvSpPr>
              <p:spPr bwMode="auto">
                <a:xfrm>
                  <a:off x="1359" y="3666"/>
                  <a:ext cx="33" cy="28"/>
                </a:xfrm>
                <a:custGeom>
                  <a:avLst/>
                  <a:gdLst>
                    <a:gd name="T0" fmla="*/ 7 w 33"/>
                    <a:gd name="T1" fmla="*/ 0 h 28"/>
                    <a:gd name="T2" fmla="*/ 0 w 33"/>
                    <a:gd name="T3" fmla="*/ 20 h 28"/>
                    <a:gd name="T4" fmla="*/ 24 w 33"/>
                    <a:gd name="T5" fmla="*/ 27 h 28"/>
                    <a:gd name="T6" fmla="*/ 32 w 33"/>
                    <a:gd name="T7" fmla="*/ 7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4" y="27"/>
                      </a:lnTo>
                      <a:lnTo>
                        <a:pt x="32"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0" name="Freeform 772">
                  <a:extLst>
                    <a:ext uri="{FF2B5EF4-FFF2-40B4-BE49-F238E27FC236}">
                      <a16:creationId xmlns:a16="http://schemas.microsoft.com/office/drawing/2014/main" id="{7A408685-8483-4D5D-AE3D-E7E979AB465D}"/>
                    </a:ext>
                  </a:extLst>
                </p:cNvPr>
                <p:cNvSpPr>
                  <a:spLocks/>
                </p:cNvSpPr>
                <p:nvPr/>
              </p:nvSpPr>
              <p:spPr bwMode="auto">
                <a:xfrm>
                  <a:off x="1403" y="3681"/>
                  <a:ext cx="31" cy="28"/>
                </a:xfrm>
                <a:custGeom>
                  <a:avLst/>
                  <a:gdLst>
                    <a:gd name="T0" fmla="*/ 5 w 31"/>
                    <a:gd name="T1" fmla="*/ 0 h 28"/>
                    <a:gd name="T2" fmla="*/ 0 w 31"/>
                    <a:gd name="T3" fmla="*/ 20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5"/>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1" name="Freeform 773">
                  <a:extLst>
                    <a:ext uri="{FF2B5EF4-FFF2-40B4-BE49-F238E27FC236}">
                      <a16:creationId xmlns:a16="http://schemas.microsoft.com/office/drawing/2014/main" id="{7073077E-0239-47DD-961F-8B654367BEDC}"/>
                    </a:ext>
                  </a:extLst>
                </p:cNvPr>
                <p:cNvSpPr>
                  <a:spLocks/>
                </p:cNvSpPr>
                <p:nvPr/>
              </p:nvSpPr>
              <p:spPr bwMode="auto">
                <a:xfrm>
                  <a:off x="1403" y="3676"/>
                  <a:ext cx="31" cy="28"/>
                </a:xfrm>
                <a:custGeom>
                  <a:avLst/>
                  <a:gdLst>
                    <a:gd name="T0" fmla="*/ 5 w 31"/>
                    <a:gd name="T1" fmla="*/ 0 h 28"/>
                    <a:gd name="T2" fmla="*/ 0 w 31"/>
                    <a:gd name="T3" fmla="*/ 20 h 28"/>
                    <a:gd name="T4" fmla="*/ 22 w 31"/>
                    <a:gd name="T5" fmla="*/ 27 h 28"/>
                    <a:gd name="T6" fmla="*/ 30 w 31"/>
                    <a:gd name="T7" fmla="*/ 7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7"/>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2" name="Freeform 774">
                  <a:extLst>
                    <a:ext uri="{FF2B5EF4-FFF2-40B4-BE49-F238E27FC236}">
                      <a16:creationId xmlns:a16="http://schemas.microsoft.com/office/drawing/2014/main" id="{31C3D3C0-6358-44B0-9074-ABF6029DC035}"/>
                    </a:ext>
                  </a:extLst>
                </p:cNvPr>
                <p:cNvSpPr>
                  <a:spLocks/>
                </p:cNvSpPr>
                <p:nvPr/>
              </p:nvSpPr>
              <p:spPr bwMode="auto">
                <a:xfrm>
                  <a:off x="1303" y="3691"/>
                  <a:ext cx="30" cy="28"/>
                </a:xfrm>
                <a:custGeom>
                  <a:avLst/>
                  <a:gdLst>
                    <a:gd name="T0" fmla="*/ 7 w 30"/>
                    <a:gd name="T1" fmla="*/ 0 h 28"/>
                    <a:gd name="T2" fmla="*/ 0 w 30"/>
                    <a:gd name="T3" fmla="*/ 20 h 28"/>
                    <a:gd name="T4" fmla="*/ 23 w 30"/>
                    <a:gd name="T5" fmla="*/ 27 h 28"/>
                    <a:gd name="T6" fmla="*/ 29 w 30"/>
                    <a:gd name="T7" fmla="*/ 7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7"/>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3" name="Freeform 775">
                  <a:extLst>
                    <a:ext uri="{FF2B5EF4-FFF2-40B4-BE49-F238E27FC236}">
                      <a16:creationId xmlns:a16="http://schemas.microsoft.com/office/drawing/2014/main" id="{766502AE-B1F1-4999-960C-1B5342768255}"/>
                    </a:ext>
                  </a:extLst>
                </p:cNvPr>
                <p:cNvSpPr>
                  <a:spLocks/>
                </p:cNvSpPr>
                <p:nvPr/>
              </p:nvSpPr>
              <p:spPr bwMode="auto">
                <a:xfrm>
                  <a:off x="1303" y="3685"/>
                  <a:ext cx="30" cy="27"/>
                </a:xfrm>
                <a:custGeom>
                  <a:avLst/>
                  <a:gdLst>
                    <a:gd name="T0" fmla="*/ 7 w 30"/>
                    <a:gd name="T1" fmla="*/ 0 h 27"/>
                    <a:gd name="T2" fmla="*/ 0 w 30"/>
                    <a:gd name="T3" fmla="*/ 20 h 27"/>
                    <a:gd name="T4" fmla="*/ 23 w 30"/>
                    <a:gd name="T5" fmla="*/ 26 h 27"/>
                    <a:gd name="T6" fmla="*/ 29 w 30"/>
                    <a:gd name="T7" fmla="*/ 7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7"/>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4" name="Freeform 776">
                  <a:extLst>
                    <a:ext uri="{FF2B5EF4-FFF2-40B4-BE49-F238E27FC236}">
                      <a16:creationId xmlns:a16="http://schemas.microsoft.com/office/drawing/2014/main" id="{93EEB4B0-0E8B-4A8D-8711-113012CC6264}"/>
                    </a:ext>
                  </a:extLst>
                </p:cNvPr>
                <p:cNvSpPr>
                  <a:spLocks/>
                </p:cNvSpPr>
                <p:nvPr/>
              </p:nvSpPr>
              <p:spPr bwMode="auto">
                <a:xfrm>
                  <a:off x="1344" y="3701"/>
                  <a:ext cx="31" cy="28"/>
                </a:xfrm>
                <a:custGeom>
                  <a:avLst/>
                  <a:gdLst>
                    <a:gd name="T0" fmla="*/ 7 w 31"/>
                    <a:gd name="T1" fmla="*/ 0 h 28"/>
                    <a:gd name="T2" fmla="*/ 0 w 31"/>
                    <a:gd name="T3" fmla="*/ 20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5" name="Freeform 777">
                  <a:extLst>
                    <a:ext uri="{FF2B5EF4-FFF2-40B4-BE49-F238E27FC236}">
                      <a16:creationId xmlns:a16="http://schemas.microsoft.com/office/drawing/2014/main" id="{8A685243-F3E6-4ADB-9EFE-1F6E9F66B6CA}"/>
                    </a:ext>
                  </a:extLst>
                </p:cNvPr>
                <p:cNvSpPr>
                  <a:spLocks/>
                </p:cNvSpPr>
                <p:nvPr/>
              </p:nvSpPr>
              <p:spPr bwMode="auto">
                <a:xfrm>
                  <a:off x="1344" y="3696"/>
                  <a:ext cx="31" cy="28"/>
                </a:xfrm>
                <a:custGeom>
                  <a:avLst/>
                  <a:gdLst>
                    <a:gd name="T0" fmla="*/ 7 w 31"/>
                    <a:gd name="T1" fmla="*/ 0 h 28"/>
                    <a:gd name="T2" fmla="*/ 0 w 31"/>
                    <a:gd name="T3" fmla="*/ 20 h 28"/>
                    <a:gd name="T4" fmla="*/ 22 w 31"/>
                    <a:gd name="T5" fmla="*/ 27 h 28"/>
                    <a:gd name="T6" fmla="*/ 30 w 31"/>
                    <a:gd name="T7" fmla="*/ 9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20"/>
                      </a:lnTo>
                      <a:lnTo>
                        <a:pt x="22" y="27"/>
                      </a:lnTo>
                      <a:lnTo>
                        <a:pt x="30" y="9"/>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6" name="Freeform 778">
                  <a:extLst>
                    <a:ext uri="{FF2B5EF4-FFF2-40B4-BE49-F238E27FC236}">
                      <a16:creationId xmlns:a16="http://schemas.microsoft.com/office/drawing/2014/main" id="{D437E239-E8CA-49A7-80F0-60BAEEA640E4}"/>
                    </a:ext>
                  </a:extLst>
                </p:cNvPr>
                <p:cNvSpPr>
                  <a:spLocks/>
                </p:cNvSpPr>
                <p:nvPr/>
              </p:nvSpPr>
              <p:spPr bwMode="auto">
                <a:xfrm>
                  <a:off x="1386" y="3708"/>
                  <a:ext cx="33" cy="27"/>
                </a:xfrm>
                <a:custGeom>
                  <a:avLst/>
                  <a:gdLst>
                    <a:gd name="T0" fmla="*/ 7 w 33"/>
                    <a:gd name="T1" fmla="*/ 0 h 27"/>
                    <a:gd name="T2" fmla="*/ 0 w 33"/>
                    <a:gd name="T3" fmla="*/ 20 h 27"/>
                    <a:gd name="T4" fmla="*/ 22 w 33"/>
                    <a:gd name="T5" fmla="*/ 26 h 27"/>
                    <a:gd name="T6" fmla="*/ 32 w 33"/>
                    <a:gd name="T7" fmla="*/ 8 h 27"/>
                    <a:gd name="T8" fmla="*/ 7 w 33"/>
                    <a:gd name="T9" fmla="*/ 0 h 27"/>
                  </a:gdLst>
                  <a:ahLst/>
                  <a:cxnLst>
                    <a:cxn ang="0">
                      <a:pos x="T0" y="T1"/>
                    </a:cxn>
                    <a:cxn ang="0">
                      <a:pos x="T2" y="T3"/>
                    </a:cxn>
                    <a:cxn ang="0">
                      <a:pos x="T4" y="T5"/>
                    </a:cxn>
                    <a:cxn ang="0">
                      <a:pos x="T6" y="T7"/>
                    </a:cxn>
                    <a:cxn ang="0">
                      <a:pos x="T8" y="T9"/>
                    </a:cxn>
                  </a:cxnLst>
                  <a:rect l="0" t="0" r="r" b="b"/>
                  <a:pathLst>
                    <a:path w="33" h="27">
                      <a:moveTo>
                        <a:pt x="7" y="0"/>
                      </a:moveTo>
                      <a:lnTo>
                        <a:pt x="0" y="20"/>
                      </a:lnTo>
                      <a:lnTo>
                        <a:pt x="22" y="26"/>
                      </a:lnTo>
                      <a:lnTo>
                        <a:pt x="32"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7" name="Freeform 779">
                  <a:extLst>
                    <a:ext uri="{FF2B5EF4-FFF2-40B4-BE49-F238E27FC236}">
                      <a16:creationId xmlns:a16="http://schemas.microsoft.com/office/drawing/2014/main" id="{ED19D952-6426-4F05-897B-186984312804}"/>
                    </a:ext>
                  </a:extLst>
                </p:cNvPr>
                <p:cNvSpPr>
                  <a:spLocks/>
                </p:cNvSpPr>
                <p:nvPr/>
              </p:nvSpPr>
              <p:spPr bwMode="auto">
                <a:xfrm>
                  <a:off x="1386" y="3706"/>
                  <a:ext cx="33" cy="28"/>
                </a:xfrm>
                <a:custGeom>
                  <a:avLst/>
                  <a:gdLst>
                    <a:gd name="T0" fmla="*/ 7 w 33"/>
                    <a:gd name="T1" fmla="*/ 0 h 28"/>
                    <a:gd name="T2" fmla="*/ 0 w 33"/>
                    <a:gd name="T3" fmla="*/ 20 h 28"/>
                    <a:gd name="T4" fmla="*/ 22 w 33"/>
                    <a:gd name="T5" fmla="*/ 27 h 28"/>
                    <a:gd name="T6" fmla="*/ 32 w 33"/>
                    <a:gd name="T7" fmla="*/ 5 h 28"/>
                    <a:gd name="T8" fmla="*/ 7 w 33"/>
                    <a:gd name="T9" fmla="*/ 0 h 28"/>
                  </a:gdLst>
                  <a:ahLst/>
                  <a:cxnLst>
                    <a:cxn ang="0">
                      <a:pos x="T0" y="T1"/>
                    </a:cxn>
                    <a:cxn ang="0">
                      <a:pos x="T2" y="T3"/>
                    </a:cxn>
                    <a:cxn ang="0">
                      <a:pos x="T4" y="T5"/>
                    </a:cxn>
                    <a:cxn ang="0">
                      <a:pos x="T6" y="T7"/>
                    </a:cxn>
                    <a:cxn ang="0">
                      <a:pos x="T8" y="T9"/>
                    </a:cxn>
                  </a:cxnLst>
                  <a:rect l="0" t="0" r="r" b="b"/>
                  <a:pathLst>
                    <a:path w="33" h="28">
                      <a:moveTo>
                        <a:pt x="7" y="0"/>
                      </a:moveTo>
                      <a:lnTo>
                        <a:pt x="0" y="20"/>
                      </a:lnTo>
                      <a:lnTo>
                        <a:pt x="22" y="27"/>
                      </a:lnTo>
                      <a:lnTo>
                        <a:pt x="32"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8" name="Freeform 780">
                  <a:extLst>
                    <a:ext uri="{FF2B5EF4-FFF2-40B4-BE49-F238E27FC236}">
                      <a16:creationId xmlns:a16="http://schemas.microsoft.com/office/drawing/2014/main" id="{26CD3C4B-CF79-42DB-9D91-B223112EE7B9}"/>
                    </a:ext>
                  </a:extLst>
                </p:cNvPr>
                <p:cNvSpPr>
                  <a:spLocks/>
                </p:cNvSpPr>
                <p:nvPr/>
              </p:nvSpPr>
              <p:spPr bwMode="auto">
                <a:xfrm>
                  <a:off x="1286" y="3721"/>
                  <a:ext cx="31" cy="28"/>
                </a:xfrm>
                <a:custGeom>
                  <a:avLst/>
                  <a:gdLst>
                    <a:gd name="T0" fmla="*/ 5 w 31"/>
                    <a:gd name="T1" fmla="*/ 0 h 28"/>
                    <a:gd name="T2" fmla="*/ 0 w 31"/>
                    <a:gd name="T3" fmla="*/ 20 h 28"/>
                    <a:gd name="T4" fmla="*/ 22 w 31"/>
                    <a:gd name="T5" fmla="*/ 27 h 28"/>
                    <a:gd name="T6" fmla="*/ 30 w 31"/>
                    <a:gd name="T7" fmla="*/ 9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20"/>
                      </a:lnTo>
                      <a:lnTo>
                        <a:pt x="22" y="27"/>
                      </a:lnTo>
                      <a:lnTo>
                        <a:pt x="30" y="9"/>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09" name="Freeform 781">
                  <a:extLst>
                    <a:ext uri="{FF2B5EF4-FFF2-40B4-BE49-F238E27FC236}">
                      <a16:creationId xmlns:a16="http://schemas.microsoft.com/office/drawing/2014/main" id="{BE40409E-4F00-45E6-B5C5-08B4A43E25ED}"/>
                    </a:ext>
                  </a:extLst>
                </p:cNvPr>
                <p:cNvSpPr>
                  <a:spLocks/>
                </p:cNvSpPr>
                <p:nvPr/>
              </p:nvSpPr>
              <p:spPr bwMode="auto">
                <a:xfrm>
                  <a:off x="1286" y="3718"/>
                  <a:ext cx="31" cy="28"/>
                </a:xfrm>
                <a:custGeom>
                  <a:avLst/>
                  <a:gdLst>
                    <a:gd name="T0" fmla="*/ 5 w 31"/>
                    <a:gd name="T1" fmla="*/ 0 h 28"/>
                    <a:gd name="T2" fmla="*/ 0 w 31"/>
                    <a:gd name="T3" fmla="*/ 15 h 28"/>
                    <a:gd name="T4" fmla="*/ 22 w 31"/>
                    <a:gd name="T5" fmla="*/ 27 h 28"/>
                    <a:gd name="T6" fmla="*/ 30 w 31"/>
                    <a:gd name="T7" fmla="*/ 5 h 28"/>
                    <a:gd name="T8" fmla="*/ 5 w 31"/>
                    <a:gd name="T9" fmla="*/ 0 h 28"/>
                  </a:gdLst>
                  <a:ahLst/>
                  <a:cxnLst>
                    <a:cxn ang="0">
                      <a:pos x="T0" y="T1"/>
                    </a:cxn>
                    <a:cxn ang="0">
                      <a:pos x="T2" y="T3"/>
                    </a:cxn>
                    <a:cxn ang="0">
                      <a:pos x="T4" y="T5"/>
                    </a:cxn>
                    <a:cxn ang="0">
                      <a:pos x="T6" y="T7"/>
                    </a:cxn>
                    <a:cxn ang="0">
                      <a:pos x="T8" y="T9"/>
                    </a:cxn>
                  </a:cxnLst>
                  <a:rect l="0" t="0" r="r" b="b"/>
                  <a:pathLst>
                    <a:path w="31" h="28">
                      <a:moveTo>
                        <a:pt x="5" y="0"/>
                      </a:moveTo>
                      <a:lnTo>
                        <a:pt x="0" y="15"/>
                      </a:lnTo>
                      <a:lnTo>
                        <a:pt x="22" y="27"/>
                      </a:lnTo>
                      <a:lnTo>
                        <a:pt x="30" y="5"/>
                      </a:lnTo>
                      <a:lnTo>
                        <a:pt x="5"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0" name="Freeform 782">
                  <a:extLst>
                    <a:ext uri="{FF2B5EF4-FFF2-40B4-BE49-F238E27FC236}">
                      <a16:creationId xmlns:a16="http://schemas.microsoft.com/office/drawing/2014/main" id="{DC9924AD-A546-4AD8-8EDC-D7B13924C768}"/>
                    </a:ext>
                  </a:extLst>
                </p:cNvPr>
                <p:cNvSpPr>
                  <a:spLocks/>
                </p:cNvSpPr>
                <p:nvPr/>
              </p:nvSpPr>
              <p:spPr bwMode="auto">
                <a:xfrm>
                  <a:off x="1328" y="3730"/>
                  <a:ext cx="30" cy="27"/>
                </a:xfrm>
                <a:custGeom>
                  <a:avLst/>
                  <a:gdLst>
                    <a:gd name="T0" fmla="*/ 7 w 30"/>
                    <a:gd name="T1" fmla="*/ 0 h 27"/>
                    <a:gd name="T2" fmla="*/ 0 w 30"/>
                    <a:gd name="T3" fmla="*/ 20 h 27"/>
                    <a:gd name="T4" fmla="*/ 23 w 30"/>
                    <a:gd name="T5" fmla="*/ 26 h 27"/>
                    <a:gd name="T6" fmla="*/ 29 w 30"/>
                    <a:gd name="T7" fmla="*/ 8 h 27"/>
                    <a:gd name="T8" fmla="*/ 7 w 30"/>
                    <a:gd name="T9" fmla="*/ 0 h 27"/>
                  </a:gdLst>
                  <a:ahLst/>
                  <a:cxnLst>
                    <a:cxn ang="0">
                      <a:pos x="T0" y="T1"/>
                    </a:cxn>
                    <a:cxn ang="0">
                      <a:pos x="T2" y="T3"/>
                    </a:cxn>
                    <a:cxn ang="0">
                      <a:pos x="T4" y="T5"/>
                    </a:cxn>
                    <a:cxn ang="0">
                      <a:pos x="T6" y="T7"/>
                    </a:cxn>
                    <a:cxn ang="0">
                      <a:pos x="T8" y="T9"/>
                    </a:cxn>
                  </a:cxnLst>
                  <a:rect l="0" t="0" r="r" b="b"/>
                  <a:pathLst>
                    <a:path w="30" h="27">
                      <a:moveTo>
                        <a:pt x="7" y="0"/>
                      </a:moveTo>
                      <a:lnTo>
                        <a:pt x="0" y="20"/>
                      </a:lnTo>
                      <a:lnTo>
                        <a:pt x="23" y="26"/>
                      </a:lnTo>
                      <a:lnTo>
                        <a:pt x="29"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1" name="Freeform 783">
                  <a:extLst>
                    <a:ext uri="{FF2B5EF4-FFF2-40B4-BE49-F238E27FC236}">
                      <a16:creationId xmlns:a16="http://schemas.microsoft.com/office/drawing/2014/main" id="{2FED6846-6C4D-4462-AE53-E60C3CA7EEFD}"/>
                    </a:ext>
                  </a:extLst>
                </p:cNvPr>
                <p:cNvSpPr>
                  <a:spLocks/>
                </p:cNvSpPr>
                <p:nvPr/>
              </p:nvSpPr>
              <p:spPr bwMode="auto">
                <a:xfrm>
                  <a:off x="1328" y="3728"/>
                  <a:ext cx="30" cy="28"/>
                </a:xfrm>
                <a:custGeom>
                  <a:avLst/>
                  <a:gdLst>
                    <a:gd name="T0" fmla="*/ 7 w 30"/>
                    <a:gd name="T1" fmla="*/ 0 h 28"/>
                    <a:gd name="T2" fmla="*/ 0 w 30"/>
                    <a:gd name="T3" fmla="*/ 20 h 28"/>
                    <a:gd name="T4" fmla="*/ 23 w 30"/>
                    <a:gd name="T5" fmla="*/ 27 h 28"/>
                    <a:gd name="T6" fmla="*/ 29 w 30"/>
                    <a:gd name="T7" fmla="*/ 3 h 28"/>
                    <a:gd name="T8" fmla="*/ 7 w 30"/>
                    <a:gd name="T9" fmla="*/ 0 h 28"/>
                  </a:gdLst>
                  <a:ahLst/>
                  <a:cxnLst>
                    <a:cxn ang="0">
                      <a:pos x="T0" y="T1"/>
                    </a:cxn>
                    <a:cxn ang="0">
                      <a:pos x="T2" y="T3"/>
                    </a:cxn>
                    <a:cxn ang="0">
                      <a:pos x="T4" y="T5"/>
                    </a:cxn>
                    <a:cxn ang="0">
                      <a:pos x="T6" y="T7"/>
                    </a:cxn>
                    <a:cxn ang="0">
                      <a:pos x="T8" y="T9"/>
                    </a:cxn>
                  </a:cxnLst>
                  <a:rect l="0" t="0" r="r" b="b"/>
                  <a:pathLst>
                    <a:path w="30" h="28">
                      <a:moveTo>
                        <a:pt x="7" y="0"/>
                      </a:moveTo>
                      <a:lnTo>
                        <a:pt x="0" y="20"/>
                      </a:lnTo>
                      <a:lnTo>
                        <a:pt x="23" y="27"/>
                      </a:lnTo>
                      <a:lnTo>
                        <a:pt x="29" y="3"/>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2" name="Freeform 784">
                  <a:extLst>
                    <a:ext uri="{FF2B5EF4-FFF2-40B4-BE49-F238E27FC236}">
                      <a16:creationId xmlns:a16="http://schemas.microsoft.com/office/drawing/2014/main" id="{E391F9B4-0605-4CBB-876D-28284A821C9D}"/>
                    </a:ext>
                  </a:extLst>
                </p:cNvPr>
                <p:cNvSpPr>
                  <a:spLocks/>
                </p:cNvSpPr>
                <p:nvPr/>
              </p:nvSpPr>
              <p:spPr bwMode="auto">
                <a:xfrm>
                  <a:off x="1371" y="3740"/>
                  <a:ext cx="31" cy="27"/>
                </a:xfrm>
                <a:custGeom>
                  <a:avLst/>
                  <a:gdLst>
                    <a:gd name="T0" fmla="*/ 7 w 31"/>
                    <a:gd name="T1" fmla="*/ 0 h 27"/>
                    <a:gd name="T2" fmla="*/ 0 w 31"/>
                    <a:gd name="T3" fmla="*/ 20 h 27"/>
                    <a:gd name="T4" fmla="*/ 22 w 31"/>
                    <a:gd name="T5" fmla="*/ 26 h 27"/>
                    <a:gd name="T6" fmla="*/ 30 w 31"/>
                    <a:gd name="T7" fmla="*/ 8 h 27"/>
                    <a:gd name="T8" fmla="*/ 7 w 31"/>
                    <a:gd name="T9" fmla="*/ 0 h 27"/>
                  </a:gdLst>
                  <a:ahLst/>
                  <a:cxnLst>
                    <a:cxn ang="0">
                      <a:pos x="T0" y="T1"/>
                    </a:cxn>
                    <a:cxn ang="0">
                      <a:pos x="T2" y="T3"/>
                    </a:cxn>
                    <a:cxn ang="0">
                      <a:pos x="T4" y="T5"/>
                    </a:cxn>
                    <a:cxn ang="0">
                      <a:pos x="T6" y="T7"/>
                    </a:cxn>
                    <a:cxn ang="0">
                      <a:pos x="T8" y="T9"/>
                    </a:cxn>
                  </a:cxnLst>
                  <a:rect l="0" t="0" r="r" b="b"/>
                  <a:pathLst>
                    <a:path w="31" h="27">
                      <a:moveTo>
                        <a:pt x="7" y="0"/>
                      </a:moveTo>
                      <a:lnTo>
                        <a:pt x="0" y="20"/>
                      </a:lnTo>
                      <a:lnTo>
                        <a:pt x="22" y="26"/>
                      </a:lnTo>
                      <a:lnTo>
                        <a:pt x="30" y="8"/>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3" name="Freeform 785">
                  <a:extLst>
                    <a:ext uri="{FF2B5EF4-FFF2-40B4-BE49-F238E27FC236}">
                      <a16:creationId xmlns:a16="http://schemas.microsoft.com/office/drawing/2014/main" id="{18ECE64F-50A7-4D0A-ADD0-A7785588B0C4}"/>
                    </a:ext>
                  </a:extLst>
                </p:cNvPr>
                <p:cNvSpPr>
                  <a:spLocks/>
                </p:cNvSpPr>
                <p:nvPr/>
              </p:nvSpPr>
              <p:spPr bwMode="auto">
                <a:xfrm>
                  <a:off x="1371" y="3736"/>
                  <a:ext cx="31" cy="28"/>
                </a:xfrm>
                <a:custGeom>
                  <a:avLst/>
                  <a:gdLst>
                    <a:gd name="T0" fmla="*/ 7 w 31"/>
                    <a:gd name="T1" fmla="*/ 0 h 28"/>
                    <a:gd name="T2" fmla="*/ 0 w 31"/>
                    <a:gd name="T3" fmla="*/ 17 h 28"/>
                    <a:gd name="T4" fmla="*/ 22 w 31"/>
                    <a:gd name="T5" fmla="*/ 27 h 28"/>
                    <a:gd name="T6" fmla="*/ 30 w 31"/>
                    <a:gd name="T7" fmla="*/ 5 h 28"/>
                    <a:gd name="T8" fmla="*/ 7 w 31"/>
                    <a:gd name="T9" fmla="*/ 0 h 28"/>
                  </a:gdLst>
                  <a:ahLst/>
                  <a:cxnLst>
                    <a:cxn ang="0">
                      <a:pos x="T0" y="T1"/>
                    </a:cxn>
                    <a:cxn ang="0">
                      <a:pos x="T2" y="T3"/>
                    </a:cxn>
                    <a:cxn ang="0">
                      <a:pos x="T4" y="T5"/>
                    </a:cxn>
                    <a:cxn ang="0">
                      <a:pos x="T6" y="T7"/>
                    </a:cxn>
                    <a:cxn ang="0">
                      <a:pos x="T8" y="T9"/>
                    </a:cxn>
                  </a:cxnLst>
                  <a:rect l="0" t="0" r="r" b="b"/>
                  <a:pathLst>
                    <a:path w="31" h="28">
                      <a:moveTo>
                        <a:pt x="7" y="0"/>
                      </a:moveTo>
                      <a:lnTo>
                        <a:pt x="0" y="17"/>
                      </a:lnTo>
                      <a:lnTo>
                        <a:pt x="22" y="27"/>
                      </a:lnTo>
                      <a:lnTo>
                        <a:pt x="30" y="5"/>
                      </a:lnTo>
                      <a:lnTo>
                        <a:pt x="7"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4" name="Freeform 786">
                  <a:extLst>
                    <a:ext uri="{FF2B5EF4-FFF2-40B4-BE49-F238E27FC236}">
                      <a16:creationId xmlns:a16="http://schemas.microsoft.com/office/drawing/2014/main" id="{2C6B57CC-4EE9-44F0-B4CD-B386E6BEDBE4}"/>
                    </a:ext>
                  </a:extLst>
                </p:cNvPr>
                <p:cNvSpPr>
                  <a:spLocks/>
                </p:cNvSpPr>
                <p:nvPr/>
              </p:nvSpPr>
              <p:spPr bwMode="auto">
                <a:xfrm>
                  <a:off x="1130" y="3589"/>
                  <a:ext cx="476" cy="218"/>
                </a:xfrm>
                <a:custGeom>
                  <a:avLst/>
                  <a:gdLst>
                    <a:gd name="T0" fmla="*/ 75 w 476"/>
                    <a:gd name="T1" fmla="*/ 0 h 218"/>
                    <a:gd name="T2" fmla="*/ 72 w 476"/>
                    <a:gd name="T3" fmla="*/ 0 h 218"/>
                    <a:gd name="T4" fmla="*/ 70 w 476"/>
                    <a:gd name="T5" fmla="*/ 0 h 218"/>
                    <a:gd name="T6" fmla="*/ 67 w 476"/>
                    <a:gd name="T7" fmla="*/ 0 h 218"/>
                    <a:gd name="T8" fmla="*/ 67 w 476"/>
                    <a:gd name="T9" fmla="*/ 2 h 218"/>
                    <a:gd name="T10" fmla="*/ 0 w 476"/>
                    <a:gd name="T11" fmla="*/ 117 h 218"/>
                    <a:gd name="T12" fmla="*/ 0 w 476"/>
                    <a:gd name="T13" fmla="*/ 119 h 218"/>
                    <a:gd name="T14" fmla="*/ 2 w 476"/>
                    <a:gd name="T15" fmla="*/ 120 h 218"/>
                    <a:gd name="T16" fmla="*/ 3 w 476"/>
                    <a:gd name="T17" fmla="*/ 120 h 218"/>
                    <a:gd name="T18" fmla="*/ 415 w 476"/>
                    <a:gd name="T19" fmla="*/ 217 h 218"/>
                    <a:gd name="T20" fmla="*/ 417 w 476"/>
                    <a:gd name="T21" fmla="*/ 217 h 218"/>
                    <a:gd name="T22" fmla="*/ 420 w 476"/>
                    <a:gd name="T23" fmla="*/ 216 h 218"/>
                    <a:gd name="T24" fmla="*/ 475 w 476"/>
                    <a:gd name="T25" fmla="*/ 94 h 218"/>
                    <a:gd name="T26" fmla="*/ 475 w 476"/>
                    <a:gd name="T27" fmla="*/ 92 h 218"/>
                    <a:gd name="T28" fmla="*/ 474 w 476"/>
                    <a:gd name="T29" fmla="*/ 89 h 218"/>
                    <a:gd name="T30" fmla="*/ 469 w 476"/>
                    <a:gd name="T31" fmla="*/ 89 h 218"/>
                    <a:gd name="T32" fmla="*/ 467 w 476"/>
                    <a:gd name="T33" fmla="*/ 87 h 218"/>
                    <a:gd name="T34" fmla="*/ 75 w 476"/>
                    <a:gd name="T3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218">
                      <a:moveTo>
                        <a:pt x="75" y="0"/>
                      </a:moveTo>
                      <a:lnTo>
                        <a:pt x="72" y="0"/>
                      </a:lnTo>
                      <a:lnTo>
                        <a:pt x="70" y="0"/>
                      </a:lnTo>
                      <a:lnTo>
                        <a:pt x="67" y="0"/>
                      </a:lnTo>
                      <a:lnTo>
                        <a:pt x="67" y="2"/>
                      </a:lnTo>
                      <a:lnTo>
                        <a:pt x="0" y="117"/>
                      </a:lnTo>
                      <a:lnTo>
                        <a:pt x="0" y="119"/>
                      </a:lnTo>
                      <a:lnTo>
                        <a:pt x="2" y="120"/>
                      </a:lnTo>
                      <a:lnTo>
                        <a:pt x="3" y="120"/>
                      </a:lnTo>
                      <a:lnTo>
                        <a:pt x="415" y="217"/>
                      </a:lnTo>
                      <a:lnTo>
                        <a:pt x="417" y="217"/>
                      </a:lnTo>
                      <a:lnTo>
                        <a:pt x="420" y="216"/>
                      </a:lnTo>
                      <a:lnTo>
                        <a:pt x="475" y="94"/>
                      </a:lnTo>
                      <a:lnTo>
                        <a:pt x="475" y="92"/>
                      </a:lnTo>
                      <a:lnTo>
                        <a:pt x="474" y="89"/>
                      </a:lnTo>
                      <a:lnTo>
                        <a:pt x="469" y="89"/>
                      </a:lnTo>
                      <a:lnTo>
                        <a:pt x="467" y="87"/>
                      </a:lnTo>
                      <a:lnTo>
                        <a:pt x="7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5" name="Freeform 787">
                  <a:extLst>
                    <a:ext uri="{FF2B5EF4-FFF2-40B4-BE49-F238E27FC236}">
                      <a16:creationId xmlns:a16="http://schemas.microsoft.com/office/drawing/2014/main" id="{C0887D68-8DAB-4402-9D0A-3785618E45B5}"/>
                    </a:ext>
                  </a:extLst>
                </p:cNvPr>
                <p:cNvSpPr>
                  <a:spLocks/>
                </p:cNvSpPr>
                <p:nvPr/>
              </p:nvSpPr>
              <p:spPr bwMode="auto">
                <a:xfrm>
                  <a:off x="1262" y="3624"/>
                  <a:ext cx="28" cy="28"/>
                </a:xfrm>
                <a:custGeom>
                  <a:avLst/>
                  <a:gdLst>
                    <a:gd name="T0" fmla="*/ 27 w 28"/>
                    <a:gd name="T1" fmla="*/ 5 h 28"/>
                    <a:gd name="T2" fmla="*/ 27 w 28"/>
                    <a:gd name="T3" fmla="*/ 0 h 28"/>
                    <a:gd name="T4" fmla="*/ 12 w 28"/>
                    <a:gd name="T5" fmla="*/ 0 h 28"/>
                    <a:gd name="T6" fmla="*/ 9 w 28"/>
                    <a:gd name="T7" fmla="*/ 5 h 28"/>
                    <a:gd name="T8" fmla="*/ 14 w 28"/>
                    <a:gd name="T9" fmla="*/ 10 h 28"/>
                    <a:gd name="T10" fmla="*/ 14 w 28"/>
                    <a:gd name="T11" fmla="*/ 27 h 28"/>
                    <a:gd name="T12" fmla="*/ 0 w 28"/>
                    <a:gd name="T13" fmla="*/ 27 h 28"/>
                    <a:gd name="T14" fmla="*/ 0 w 28"/>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7" y="5"/>
                      </a:moveTo>
                      <a:lnTo>
                        <a:pt x="27" y="0"/>
                      </a:lnTo>
                      <a:lnTo>
                        <a:pt x="12" y="0"/>
                      </a:lnTo>
                      <a:lnTo>
                        <a:pt x="9" y="5"/>
                      </a:lnTo>
                      <a:lnTo>
                        <a:pt x="14" y="10"/>
                      </a:lnTo>
                      <a:lnTo>
                        <a:pt x="14" y="27"/>
                      </a:lnTo>
                      <a:lnTo>
                        <a:pt x="0" y="27"/>
                      </a:lnTo>
                      <a:lnTo>
                        <a:pt x="0"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6" name="Line 788">
                  <a:extLst>
                    <a:ext uri="{FF2B5EF4-FFF2-40B4-BE49-F238E27FC236}">
                      <a16:creationId xmlns:a16="http://schemas.microsoft.com/office/drawing/2014/main" id="{F4EC39E1-EAFC-4353-B6F3-6C4E635B40DE}"/>
                    </a:ext>
                  </a:extLst>
                </p:cNvPr>
                <p:cNvSpPr>
                  <a:spLocks noChangeShapeType="1"/>
                </p:cNvSpPr>
                <p:nvPr/>
              </p:nvSpPr>
              <p:spPr bwMode="auto">
                <a:xfrm flipH="1">
                  <a:off x="1275" y="3629"/>
                  <a:ext cx="4"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7" name="Line 789">
                  <a:extLst>
                    <a:ext uri="{FF2B5EF4-FFF2-40B4-BE49-F238E27FC236}">
                      <a16:creationId xmlns:a16="http://schemas.microsoft.com/office/drawing/2014/main" id="{A0B01BEB-5176-49BF-90C1-BEC401E01746}"/>
                    </a:ext>
                  </a:extLst>
                </p:cNvPr>
                <p:cNvSpPr>
                  <a:spLocks noChangeShapeType="1"/>
                </p:cNvSpPr>
                <p:nvPr/>
              </p:nvSpPr>
              <p:spPr bwMode="auto">
                <a:xfrm flipH="1">
                  <a:off x="1277" y="3629"/>
                  <a:ext cx="2"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8" name="Freeform 790">
                  <a:extLst>
                    <a:ext uri="{FF2B5EF4-FFF2-40B4-BE49-F238E27FC236}">
                      <a16:creationId xmlns:a16="http://schemas.microsoft.com/office/drawing/2014/main" id="{BED202DC-0CE3-421F-A0D9-08D12904EE71}"/>
                    </a:ext>
                  </a:extLst>
                </p:cNvPr>
                <p:cNvSpPr>
                  <a:spLocks/>
                </p:cNvSpPr>
                <p:nvPr/>
              </p:nvSpPr>
              <p:spPr bwMode="auto">
                <a:xfrm>
                  <a:off x="1274" y="3626"/>
                  <a:ext cx="28" cy="28"/>
                </a:xfrm>
                <a:custGeom>
                  <a:avLst/>
                  <a:gdLst>
                    <a:gd name="T0" fmla="*/ 0 w 28"/>
                    <a:gd name="T1" fmla="*/ 27 h 28"/>
                    <a:gd name="T2" fmla="*/ 17 w 28"/>
                    <a:gd name="T3" fmla="*/ 0 h 28"/>
                    <a:gd name="T4" fmla="*/ 27 w 28"/>
                    <a:gd name="T5" fmla="*/ 10 h 28"/>
                    <a:gd name="T6" fmla="*/ 20 w 28"/>
                    <a:gd name="T7" fmla="*/ 27 h 28"/>
                    <a:gd name="T8" fmla="*/ 9 w 28"/>
                    <a:gd name="T9" fmla="*/ 15 h 28"/>
                  </a:gdLst>
                  <a:ahLst/>
                  <a:cxnLst>
                    <a:cxn ang="0">
                      <a:pos x="T0" y="T1"/>
                    </a:cxn>
                    <a:cxn ang="0">
                      <a:pos x="T2" y="T3"/>
                    </a:cxn>
                    <a:cxn ang="0">
                      <a:pos x="T4" y="T5"/>
                    </a:cxn>
                    <a:cxn ang="0">
                      <a:pos x="T6" y="T7"/>
                    </a:cxn>
                    <a:cxn ang="0">
                      <a:pos x="T8" y="T9"/>
                    </a:cxn>
                  </a:cxnLst>
                  <a:rect l="0" t="0" r="r" b="b"/>
                  <a:pathLst>
                    <a:path w="28" h="28">
                      <a:moveTo>
                        <a:pt x="0" y="27"/>
                      </a:moveTo>
                      <a:lnTo>
                        <a:pt x="17" y="0"/>
                      </a:lnTo>
                      <a:lnTo>
                        <a:pt x="27" y="10"/>
                      </a:lnTo>
                      <a:lnTo>
                        <a:pt x="20" y="27"/>
                      </a:lnTo>
                      <a:lnTo>
                        <a:pt x="9" y="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19" name="Freeform 791">
                  <a:extLst>
                    <a:ext uri="{FF2B5EF4-FFF2-40B4-BE49-F238E27FC236}">
                      <a16:creationId xmlns:a16="http://schemas.microsoft.com/office/drawing/2014/main" id="{47579CBE-683C-4E88-A10C-3A4AB996E799}"/>
                    </a:ext>
                  </a:extLst>
                </p:cNvPr>
                <p:cNvSpPr>
                  <a:spLocks/>
                </p:cNvSpPr>
                <p:nvPr/>
              </p:nvSpPr>
              <p:spPr bwMode="auto">
                <a:xfrm>
                  <a:off x="1232" y="3616"/>
                  <a:ext cx="29" cy="28"/>
                </a:xfrm>
                <a:custGeom>
                  <a:avLst/>
                  <a:gdLst>
                    <a:gd name="T0" fmla="*/ 0 w 29"/>
                    <a:gd name="T1" fmla="*/ 10 h 28"/>
                    <a:gd name="T2" fmla="*/ 0 w 29"/>
                    <a:gd name="T3" fmla="*/ 10 h 28"/>
                    <a:gd name="T4" fmla="*/ 0 w 29"/>
                    <a:gd name="T5" fmla="*/ 5 h 28"/>
                    <a:gd name="T6" fmla="*/ 2 w 29"/>
                    <a:gd name="T7" fmla="*/ 5 h 28"/>
                    <a:gd name="T8" fmla="*/ 3 w 29"/>
                    <a:gd name="T9" fmla="*/ 5 h 28"/>
                    <a:gd name="T10" fmla="*/ 3 w 29"/>
                    <a:gd name="T11" fmla="*/ 0 h 28"/>
                    <a:gd name="T12" fmla="*/ 5 w 29"/>
                    <a:gd name="T13" fmla="*/ 0 h 28"/>
                    <a:gd name="T14" fmla="*/ 7 w 29"/>
                    <a:gd name="T15" fmla="*/ 0 h 28"/>
                    <a:gd name="T16" fmla="*/ 8 w 29"/>
                    <a:gd name="T17" fmla="*/ 0 h 28"/>
                    <a:gd name="T18" fmla="*/ 10 w 29"/>
                    <a:gd name="T19" fmla="*/ 0 h 28"/>
                    <a:gd name="T20" fmla="*/ 12 w 29"/>
                    <a:gd name="T21" fmla="*/ 5 h 28"/>
                    <a:gd name="T22" fmla="*/ 10 w 29"/>
                    <a:gd name="T23" fmla="*/ 5 h 28"/>
                    <a:gd name="T24" fmla="*/ 10 w 29"/>
                    <a:gd name="T25" fmla="*/ 10 h 28"/>
                    <a:gd name="T26" fmla="*/ 10 w 29"/>
                    <a:gd name="T27" fmla="*/ 15 h 28"/>
                    <a:gd name="T28" fmla="*/ 10 w 29"/>
                    <a:gd name="T29" fmla="*/ 20 h 28"/>
                    <a:gd name="T30" fmla="*/ 12 w 29"/>
                    <a:gd name="T31" fmla="*/ 20 h 28"/>
                    <a:gd name="T32" fmla="*/ 12 w 29"/>
                    <a:gd name="T33" fmla="*/ 15 h 28"/>
                    <a:gd name="T34" fmla="*/ 13 w 29"/>
                    <a:gd name="T35" fmla="*/ 15 h 28"/>
                    <a:gd name="T36" fmla="*/ 15 w 29"/>
                    <a:gd name="T37" fmla="*/ 15 h 28"/>
                    <a:gd name="T38" fmla="*/ 17 w 29"/>
                    <a:gd name="T39" fmla="*/ 15 h 28"/>
                    <a:gd name="T40" fmla="*/ 17 w 29"/>
                    <a:gd name="T41" fmla="*/ 10 h 28"/>
                    <a:gd name="T42" fmla="*/ 18 w 29"/>
                    <a:gd name="T43" fmla="*/ 10 h 28"/>
                    <a:gd name="T44" fmla="*/ 20 w 29"/>
                    <a:gd name="T45" fmla="*/ 10 h 28"/>
                    <a:gd name="T46" fmla="*/ 22 w 29"/>
                    <a:gd name="T47" fmla="*/ 5 h 28"/>
                    <a:gd name="T48" fmla="*/ 23 w 29"/>
                    <a:gd name="T49" fmla="*/ 5 h 28"/>
                    <a:gd name="T50" fmla="*/ 23 w 29"/>
                    <a:gd name="T51" fmla="*/ 10 h 28"/>
                    <a:gd name="T52" fmla="*/ 22 w 29"/>
                    <a:gd name="T53" fmla="*/ 15 h 28"/>
                    <a:gd name="T54" fmla="*/ 22 w 29"/>
                    <a:gd name="T55" fmla="*/ 20 h 28"/>
                    <a:gd name="T56" fmla="*/ 22 w 29"/>
                    <a:gd name="T57" fmla="*/ 27 h 28"/>
                    <a:gd name="T58" fmla="*/ 23 w 29"/>
                    <a:gd name="T59" fmla="*/ 27 h 28"/>
                    <a:gd name="T60" fmla="*/ 25 w 29"/>
                    <a:gd name="T61" fmla="*/ 27 h 28"/>
                    <a:gd name="T62" fmla="*/ 27 w 29"/>
                    <a:gd name="T63" fmla="*/ 27 h 28"/>
                    <a:gd name="T64" fmla="*/ 27 w 29"/>
                    <a:gd name="T65" fmla="*/ 20 h 28"/>
                    <a:gd name="T66" fmla="*/ 28 w 29"/>
                    <a:gd name="T6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28">
                      <a:moveTo>
                        <a:pt x="0" y="10"/>
                      </a:moveTo>
                      <a:lnTo>
                        <a:pt x="0" y="10"/>
                      </a:lnTo>
                      <a:lnTo>
                        <a:pt x="0" y="5"/>
                      </a:lnTo>
                      <a:lnTo>
                        <a:pt x="2" y="5"/>
                      </a:lnTo>
                      <a:lnTo>
                        <a:pt x="3" y="5"/>
                      </a:lnTo>
                      <a:lnTo>
                        <a:pt x="3" y="0"/>
                      </a:lnTo>
                      <a:lnTo>
                        <a:pt x="5" y="0"/>
                      </a:lnTo>
                      <a:lnTo>
                        <a:pt x="7" y="0"/>
                      </a:lnTo>
                      <a:lnTo>
                        <a:pt x="8" y="0"/>
                      </a:lnTo>
                      <a:lnTo>
                        <a:pt x="10" y="0"/>
                      </a:lnTo>
                      <a:lnTo>
                        <a:pt x="12" y="5"/>
                      </a:lnTo>
                      <a:lnTo>
                        <a:pt x="10" y="5"/>
                      </a:lnTo>
                      <a:lnTo>
                        <a:pt x="10" y="10"/>
                      </a:lnTo>
                      <a:lnTo>
                        <a:pt x="10" y="15"/>
                      </a:lnTo>
                      <a:lnTo>
                        <a:pt x="10" y="20"/>
                      </a:lnTo>
                      <a:lnTo>
                        <a:pt x="12" y="20"/>
                      </a:lnTo>
                      <a:lnTo>
                        <a:pt x="12" y="15"/>
                      </a:lnTo>
                      <a:lnTo>
                        <a:pt x="13" y="15"/>
                      </a:lnTo>
                      <a:lnTo>
                        <a:pt x="15" y="15"/>
                      </a:lnTo>
                      <a:lnTo>
                        <a:pt x="17" y="15"/>
                      </a:lnTo>
                      <a:lnTo>
                        <a:pt x="17" y="10"/>
                      </a:lnTo>
                      <a:lnTo>
                        <a:pt x="18" y="10"/>
                      </a:lnTo>
                      <a:lnTo>
                        <a:pt x="20" y="10"/>
                      </a:lnTo>
                      <a:lnTo>
                        <a:pt x="22" y="5"/>
                      </a:lnTo>
                      <a:lnTo>
                        <a:pt x="23" y="5"/>
                      </a:lnTo>
                      <a:lnTo>
                        <a:pt x="23" y="10"/>
                      </a:lnTo>
                      <a:lnTo>
                        <a:pt x="22" y="15"/>
                      </a:lnTo>
                      <a:lnTo>
                        <a:pt x="22" y="20"/>
                      </a:lnTo>
                      <a:lnTo>
                        <a:pt x="22" y="27"/>
                      </a:lnTo>
                      <a:lnTo>
                        <a:pt x="23" y="27"/>
                      </a:lnTo>
                      <a:lnTo>
                        <a:pt x="25" y="27"/>
                      </a:lnTo>
                      <a:lnTo>
                        <a:pt x="27" y="27"/>
                      </a:lnTo>
                      <a:lnTo>
                        <a:pt x="27" y="20"/>
                      </a:lnTo>
                      <a:lnTo>
                        <a:pt x="28"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0" name="Freeform 792">
                  <a:extLst>
                    <a:ext uri="{FF2B5EF4-FFF2-40B4-BE49-F238E27FC236}">
                      <a16:creationId xmlns:a16="http://schemas.microsoft.com/office/drawing/2014/main" id="{08108371-9863-452A-80DD-FA3D1F1C9B8E}"/>
                    </a:ext>
                  </a:extLst>
                </p:cNvPr>
                <p:cNvSpPr>
                  <a:spLocks/>
                </p:cNvSpPr>
                <p:nvPr/>
              </p:nvSpPr>
              <p:spPr bwMode="auto">
                <a:xfrm>
                  <a:off x="1232" y="3618"/>
                  <a:ext cx="28" cy="27"/>
                </a:xfrm>
                <a:custGeom>
                  <a:avLst/>
                  <a:gdLst>
                    <a:gd name="T0" fmla="*/ 0 w 28"/>
                    <a:gd name="T1" fmla="*/ 10 h 27"/>
                    <a:gd name="T2" fmla="*/ 0 w 28"/>
                    <a:gd name="T3" fmla="*/ 10 h 27"/>
                    <a:gd name="T4" fmla="*/ 0 w 28"/>
                    <a:gd name="T5" fmla="*/ 5 h 27"/>
                    <a:gd name="T6" fmla="*/ 2 w 28"/>
                    <a:gd name="T7" fmla="*/ 5 h 27"/>
                    <a:gd name="T8" fmla="*/ 3 w 28"/>
                    <a:gd name="T9" fmla="*/ 5 h 27"/>
                    <a:gd name="T10" fmla="*/ 5 w 28"/>
                    <a:gd name="T11" fmla="*/ 0 h 27"/>
                    <a:gd name="T12" fmla="*/ 7 w 28"/>
                    <a:gd name="T13" fmla="*/ 0 h 27"/>
                    <a:gd name="T14" fmla="*/ 9 w 28"/>
                    <a:gd name="T15" fmla="*/ 0 h 27"/>
                    <a:gd name="T16" fmla="*/ 9 w 28"/>
                    <a:gd name="T17" fmla="*/ 5 h 27"/>
                    <a:gd name="T18" fmla="*/ 9 w 28"/>
                    <a:gd name="T19" fmla="*/ 10 h 27"/>
                    <a:gd name="T20" fmla="*/ 9 w 28"/>
                    <a:gd name="T21" fmla="*/ 15 h 27"/>
                    <a:gd name="T22" fmla="*/ 9 w 28"/>
                    <a:gd name="T23" fmla="*/ 20 h 27"/>
                    <a:gd name="T24" fmla="*/ 9 w 28"/>
                    <a:gd name="T25" fmla="*/ 26 h 27"/>
                    <a:gd name="T26" fmla="*/ 10 w 28"/>
                    <a:gd name="T27" fmla="*/ 26 h 27"/>
                    <a:gd name="T28" fmla="*/ 12 w 28"/>
                    <a:gd name="T29" fmla="*/ 26 h 27"/>
                    <a:gd name="T30" fmla="*/ 12 w 28"/>
                    <a:gd name="T31" fmla="*/ 20 h 27"/>
                    <a:gd name="T32" fmla="*/ 14 w 28"/>
                    <a:gd name="T33" fmla="*/ 20 h 27"/>
                    <a:gd name="T34" fmla="*/ 15 w 28"/>
                    <a:gd name="T35" fmla="*/ 20 h 27"/>
                    <a:gd name="T36" fmla="*/ 17 w 28"/>
                    <a:gd name="T37" fmla="*/ 15 h 27"/>
                    <a:gd name="T38" fmla="*/ 19 w 28"/>
                    <a:gd name="T39" fmla="*/ 15 h 27"/>
                    <a:gd name="T40" fmla="*/ 20 w 28"/>
                    <a:gd name="T41" fmla="*/ 15 h 27"/>
                    <a:gd name="T42" fmla="*/ 20 w 28"/>
                    <a:gd name="T43" fmla="*/ 20 h 27"/>
                    <a:gd name="T44" fmla="*/ 20 w 28"/>
                    <a:gd name="T45" fmla="*/ 26 h 27"/>
                    <a:gd name="T46" fmla="*/ 22 w 28"/>
                    <a:gd name="T47" fmla="*/ 26 h 27"/>
                    <a:gd name="T48" fmla="*/ 24 w 28"/>
                    <a:gd name="T49" fmla="*/ 26 h 27"/>
                    <a:gd name="T50" fmla="*/ 26 w 28"/>
                    <a:gd name="T51" fmla="*/ 26 h 27"/>
                    <a:gd name="T52" fmla="*/ 27 w 28"/>
                    <a:gd name="T53" fmla="*/ 26 h 27"/>
                    <a:gd name="T54" fmla="*/ 27 w 28"/>
                    <a:gd name="T5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27">
                      <a:moveTo>
                        <a:pt x="0" y="10"/>
                      </a:moveTo>
                      <a:lnTo>
                        <a:pt x="0" y="10"/>
                      </a:lnTo>
                      <a:lnTo>
                        <a:pt x="0" y="5"/>
                      </a:lnTo>
                      <a:lnTo>
                        <a:pt x="2" y="5"/>
                      </a:lnTo>
                      <a:lnTo>
                        <a:pt x="3" y="5"/>
                      </a:lnTo>
                      <a:lnTo>
                        <a:pt x="5" y="0"/>
                      </a:lnTo>
                      <a:lnTo>
                        <a:pt x="7" y="0"/>
                      </a:lnTo>
                      <a:lnTo>
                        <a:pt x="9" y="0"/>
                      </a:lnTo>
                      <a:lnTo>
                        <a:pt x="9" y="5"/>
                      </a:lnTo>
                      <a:lnTo>
                        <a:pt x="9" y="10"/>
                      </a:lnTo>
                      <a:lnTo>
                        <a:pt x="9" y="15"/>
                      </a:lnTo>
                      <a:lnTo>
                        <a:pt x="9" y="20"/>
                      </a:lnTo>
                      <a:lnTo>
                        <a:pt x="9" y="26"/>
                      </a:lnTo>
                      <a:lnTo>
                        <a:pt x="10" y="26"/>
                      </a:lnTo>
                      <a:lnTo>
                        <a:pt x="12" y="26"/>
                      </a:lnTo>
                      <a:lnTo>
                        <a:pt x="12" y="20"/>
                      </a:lnTo>
                      <a:lnTo>
                        <a:pt x="14" y="20"/>
                      </a:lnTo>
                      <a:lnTo>
                        <a:pt x="15" y="20"/>
                      </a:lnTo>
                      <a:lnTo>
                        <a:pt x="17" y="15"/>
                      </a:lnTo>
                      <a:lnTo>
                        <a:pt x="19" y="15"/>
                      </a:lnTo>
                      <a:lnTo>
                        <a:pt x="20" y="15"/>
                      </a:lnTo>
                      <a:lnTo>
                        <a:pt x="20" y="20"/>
                      </a:lnTo>
                      <a:lnTo>
                        <a:pt x="20" y="26"/>
                      </a:lnTo>
                      <a:lnTo>
                        <a:pt x="22" y="26"/>
                      </a:lnTo>
                      <a:lnTo>
                        <a:pt x="24" y="26"/>
                      </a:lnTo>
                      <a:lnTo>
                        <a:pt x="26" y="26"/>
                      </a:lnTo>
                      <a:lnTo>
                        <a:pt x="27" y="26"/>
                      </a:lnTo>
                      <a:lnTo>
                        <a:pt x="27"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1" name="Freeform 793">
                  <a:extLst>
                    <a:ext uri="{FF2B5EF4-FFF2-40B4-BE49-F238E27FC236}">
                      <a16:creationId xmlns:a16="http://schemas.microsoft.com/office/drawing/2014/main" id="{CA4E731C-C56E-49C8-BA15-817D06918F8B}"/>
                    </a:ext>
                  </a:extLst>
                </p:cNvPr>
                <p:cNvSpPr>
                  <a:spLocks/>
                </p:cNvSpPr>
                <p:nvPr/>
              </p:nvSpPr>
              <p:spPr bwMode="auto">
                <a:xfrm>
                  <a:off x="1231" y="3621"/>
                  <a:ext cx="27" cy="28"/>
                </a:xfrm>
                <a:custGeom>
                  <a:avLst/>
                  <a:gdLst>
                    <a:gd name="T0" fmla="*/ 0 w 27"/>
                    <a:gd name="T1" fmla="*/ 7 h 28"/>
                    <a:gd name="T2" fmla="*/ 0 w 27"/>
                    <a:gd name="T3" fmla="*/ 7 h 28"/>
                    <a:gd name="T4" fmla="*/ 2 w 27"/>
                    <a:gd name="T5" fmla="*/ 7 h 28"/>
                    <a:gd name="T6" fmla="*/ 3 w 27"/>
                    <a:gd name="T7" fmla="*/ 7 h 28"/>
                    <a:gd name="T8" fmla="*/ 3 w 27"/>
                    <a:gd name="T9" fmla="*/ 0 h 28"/>
                    <a:gd name="T10" fmla="*/ 5 w 27"/>
                    <a:gd name="T11" fmla="*/ 0 h 28"/>
                    <a:gd name="T12" fmla="*/ 7 w 27"/>
                    <a:gd name="T13" fmla="*/ 0 h 28"/>
                    <a:gd name="T14" fmla="*/ 8 w 27"/>
                    <a:gd name="T15" fmla="*/ 0 h 28"/>
                    <a:gd name="T16" fmla="*/ 8 w 27"/>
                    <a:gd name="T17" fmla="*/ 7 h 28"/>
                    <a:gd name="T18" fmla="*/ 10 w 27"/>
                    <a:gd name="T19" fmla="*/ 7 h 28"/>
                    <a:gd name="T20" fmla="*/ 8 w 27"/>
                    <a:gd name="T21" fmla="*/ 14 h 28"/>
                    <a:gd name="T22" fmla="*/ 10 w 27"/>
                    <a:gd name="T23" fmla="*/ 20 h 28"/>
                    <a:gd name="T24" fmla="*/ 12 w 27"/>
                    <a:gd name="T25" fmla="*/ 20 h 28"/>
                    <a:gd name="T26" fmla="*/ 13 w 27"/>
                    <a:gd name="T27" fmla="*/ 20 h 28"/>
                    <a:gd name="T28" fmla="*/ 13 w 27"/>
                    <a:gd name="T29" fmla="*/ 14 h 28"/>
                    <a:gd name="T30" fmla="*/ 15 w 27"/>
                    <a:gd name="T31" fmla="*/ 14 h 28"/>
                    <a:gd name="T32" fmla="*/ 16 w 27"/>
                    <a:gd name="T33" fmla="*/ 14 h 28"/>
                    <a:gd name="T34" fmla="*/ 16 w 27"/>
                    <a:gd name="T35" fmla="*/ 7 h 28"/>
                    <a:gd name="T36" fmla="*/ 18 w 27"/>
                    <a:gd name="T37" fmla="*/ 7 h 28"/>
                    <a:gd name="T38" fmla="*/ 20 w 27"/>
                    <a:gd name="T39" fmla="*/ 7 h 28"/>
                    <a:gd name="T40" fmla="*/ 20 w 27"/>
                    <a:gd name="T41" fmla="*/ 14 h 28"/>
                    <a:gd name="T42" fmla="*/ 20 w 27"/>
                    <a:gd name="T43" fmla="*/ 20 h 28"/>
                    <a:gd name="T44" fmla="*/ 20 w 27"/>
                    <a:gd name="T45" fmla="*/ 27 h 28"/>
                    <a:gd name="T46" fmla="*/ 21 w 27"/>
                    <a:gd name="T47" fmla="*/ 27 h 28"/>
                    <a:gd name="T48" fmla="*/ 23 w 27"/>
                    <a:gd name="T49" fmla="*/ 27 h 28"/>
                    <a:gd name="T50" fmla="*/ 25 w 27"/>
                    <a:gd name="T51" fmla="*/ 27 h 28"/>
                    <a:gd name="T52" fmla="*/ 26 w 27"/>
                    <a:gd name="T5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8">
                      <a:moveTo>
                        <a:pt x="0" y="7"/>
                      </a:moveTo>
                      <a:lnTo>
                        <a:pt x="0" y="7"/>
                      </a:lnTo>
                      <a:lnTo>
                        <a:pt x="2" y="7"/>
                      </a:lnTo>
                      <a:lnTo>
                        <a:pt x="3" y="7"/>
                      </a:lnTo>
                      <a:lnTo>
                        <a:pt x="3" y="0"/>
                      </a:lnTo>
                      <a:lnTo>
                        <a:pt x="5" y="0"/>
                      </a:lnTo>
                      <a:lnTo>
                        <a:pt x="7" y="0"/>
                      </a:lnTo>
                      <a:lnTo>
                        <a:pt x="8" y="0"/>
                      </a:lnTo>
                      <a:lnTo>
                        <a:pt x="8" y="7"/>
                      </a:lnTo>
                      <a:lnTo>
                        <a:pt x="10" y="7"/>
                      </a:lnTo>
                      <a:lnTo>
                        <a:pt x="8" y="14"/>
                      </a:lnTo>
                      <a:lnTo>
                        <a:pt x="10" y="20"/>
                      </a:lnTo>
                      <a:lnTo>
                        <a:pt x="12" y="20"/>
                      </a:lnTo>
                      <a:lnTo>
                        <a:pt x="13" y="20"/>
                      </a:lnTo>
                      <a:lnTo>
                        <a:pt x="13" y="14"/>
                      </a:lnTo>
                      <a:lnTo>
                        <a:pt x="15" y="14"/>
                      </a:lnTo>
                      <a:lnTo>
                        <a:pt x="16" y="14"/>
                      </a:lnTo>
                      <a:lnTo>
                        <a:pt x="16" y="7"/>
                      </a:lnTo>
                      <a:lnTo>
                        <a:pt x="18" y="7"/>
                      </a:lnTo>
                      <a:lnTo>
                        <a:pt x="20" y="7"/>
                      </a:lnTo>
                      <a:lnTo>
                        <a:pt x="20" y="14"/>
                      </a:lnTo>
                      <a:lnTo>
                        <a:pt x="20" y="20"/>
                      </a:lnTo>
                      <a:lnTo>
                        <a:pt x="20" y="27"/>
                      </a:lnTo>
                      <a:lnTo>
                        <a:pt x="21" y="27"/>
                      </a:lnTo>
                      <a:lnTo>
                        <a:pt x="23" y="27"/>
                      </a:lnTo>
                      <a:lnTo>
                        <a:pt x="25" y="27"/>
                      </a:lnTo>
                      <a:lnTo>
                        <a:pt x="26" y="20"/>
                      </a:lnTo>
                    </a:path>
                  </a:pathLst>
                </a:custGeom>
                <a:noFill/>
                <a:ln w="127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2" name="Freeform 794">
                  <a:extLst>
                    <a:ext uri="{FF2B5EF4-FFF2-40B4-BE49-F238E27FC236}">
                      <a16:creationId xmlns:a16="http://schemas.microsoft.com/office/drawing/2014/main" id="{A5375F11-8754-462C-AC7F-3C88F2D4F374}"/>
                    </a:ext>
                  </a:extLst>
                </p:cNvPr>
                <p:cNvSpPr>
                  <a:spLocks/>
                </p:cNvSpPr>
                <p:nvPr/>
              </p:nvSpPr>
              <p:spPr bwMode="auto">
                <a:xfrm>
                  <a:off x="1346" y="3631"/>
                  <a:ext cx="27" cy="28"/>
                </a:xfrm>
                <a:custGeom>
                  <a:avLst/>
                  <a:gdLst>
                    <a:gd name="T0" fmla="*/ 8 w 27"/>
                    <a:gd name="T1" fmla="*/ 0 h 28"/>
                    <a:gd name="T2" fmla="*/ 26 w 27"/>
                    <a:gd name="T3" fmla="*/ 3 h 28"/>
                    <a:gd name="T4" fmla="*/ 0 w 27"/>
                    <a:gd name="T5" fmla="*/ 27 h 28"/>
                  </a:gdLst>
                  <a:ahLst/>
                  <a:cxnLst>
                    <a:cxn ang="0">
                      <a:pos x="T0" y="T1"/>
                    </a:cxn>
                    <a:cxn ang="0">
                      <a:pos x="T2" y="T3"/>
                    </a:cxn>
                    <a:cxn ang="0">
                      <a:pos x="T4" y="T5"/>
                    </a:cxn>
                  </a:cxnLst>
                  <a:rect l="0" t="0" r="r" b="b"/>
                  <a:pathLst>
                    <a:path w="27" h="28">
                      <a:moveTo>
                        <a:pt x="8" y="0"/>
                      </a:moveTo>
                      <a:lnTo>
                        <a:pt x="26" y="3"/>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3" name="Freeform 795">
                  <a:extLst>
                    <a:ext uri="{FF2B5EF4-FFF2-40B4-BE49-F238E27FC236}">
                      <a16:creationId xmlns:a16="http://schemas.microsoft.com/office/drawing/2014/main" id="{3EDD92C6-68A5-4E91-A2E3-DC24ED6596EF}"/>
                    </a:ext>
                  </a:extLst>
                </p:cNvPr>
                <p:cNvSpPr>
                  <a:spLocks/>
                </p:cNvSpPr>
                <p:nvPr/>
              </p:nvSpPr>
              <p:spPr bwMode="auto">
                <a:xfrm>
                  <a:off x="1386" y="3643"/>
                  <a:ext cx="28" cy="27"/>
                </a:xfrm>
                <a:custGeom>
                  <a:avLst/>
                  <a:gdLst>
                    <a:gd name="T0" fmla="*/ 14 w 28"/>
                    <a:gd name="T1" fmla="*/ 0 h 27"/>
                    <a:gd name="T2" fmla="*/ 27 w 28"/>
                    <a:gd name="T3" fmla="*/ 0 h 27"/>
                    <a:gd name="T4" fmla="*/ 27 w 28"/>
                    <a:gd name="T5" fmla="*/ 5 h 27"/>
                    <a:gd name="T6" fmla="*/ 0 w 28"/>
                    <a:gd name="T7" fmla="*/ 15 h 27"/>
                    <a:gd name="T8" fmla="*/ 0 w 28"/>
                    <a:gd name="T9" fmla="*/ 26 h 27"/>
                    <a:gd name="T10" fmla="*/ 22 w 28"/>
                    <a:gd name="T11" fmla="*/ 26 h 27"/>
                  </a:gdLst>
                  <a:ahLst/>
                  <a:cxnLst>
                    <a:cxn ang="0">
                      <a:pos x="T0" y="T1"/>
                    </a:cxn>
                    <a:cxn ang="0">
                      <a:pos x="T2" y="T3"/>
                    </a:cxn>
                    <a:cxn ang="0">
                      <a:pos x="T4" y="T5"/>
                    </a:cxn>
                    <a:cxn ang="0">
                      <a:pos x="T6" y="T7"/>
                    </a:cxn>
                    <a:cxn ang="0">
                      <a:pos x="T8" y="T9"/>
                    </a:cxn>
                    <a:cxn ang="0">
                      <a:pos x="T10" y="T11"/>
                    </a:cxn>
                  </a:cxnLst>
                  <a:rect l="0" t="0" r="r" b="b"/>
                  <a:pathLst>
                    <a:path w="28" h="27">
                      <a:moveTo>
                        <a:pt x="14" y="0"/>
                      </a:moveTo>
                      <a:lnTo>
                        <a:pt x="27" y="0"/>
                      </a:lnTo>
                      <a:lnTo>
                        <a:pt x="27" y="5"/>
                      </a:lnTo>
                      <a:lnTo>
                        <a:pt x="0" y="15"/>
                      </a:lnTo>
                      <a:lnTo>
                        <a:pt x="0" y="26"/>
                      </a:lnTo>
                      <a:lnTo>
                        <a:pt x="22"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4" name="Freeform 796">
                  <a:extLst>
                    <a:ext uri="{FF2B5EF4-FFF2-40B4-BE49-F238E27FC236}">
                      <a16:creationId xmlns:a16="http://schemas.microsoft.com/office/drawing/2014/main" id="{F97AF22C-24EB-44EA-9505-109236088E33}"/>
                    </a:ext>
                  </a:extLst>
                </p:cNvPr>
                <p:cNvSpPr>
                  <a:spLocks/>
                </p:cNvSpPr>
                <p:nvPr/>
              </p:nvSpPr>
              <p:spPr bwMode="auto">
                <a:xfrm>
                  <a:off x="1428" y="3650"/>
                  <a:ext cx="27" cy="27"/>
                </a:xfrm>
                <a:custGeom>
                  <a:avLst/>
                  <a:gdLst>
                    <a:gd name="T0" fmla="*/ 13 w 27"/>
                    <a:gd name="T1" fmla="*/ 0 h 27"/>
                    <a:gd name="T2" fmla="*/ 13 w 27"/>
                    <a:gd name="T3" fmla="*/ 0 h 27"/>
                    <a:gd name="T4" fmla="*/ 26 w 27"/>
                    <a:gd name="T5" fmla="*/ 0 h 27"/>
                    <a:gd name="T6" fmla="*/ 26 w 27"/>
                    <a:gd name="T7" fmla="*/ 7 h 27"/>
                    <a:gd name="T8" fmla="*/ 16 w 27"/>
                    <a:gd name="T9" fmla="*/ 10 h 27"/>
                    <a:gd name="T10" fmla="*/ 16 w 27"/>
                    <a:gd name="T11" fmla="*/ 15 h 27"/>
                    <a:gd name="T12" fmla="*/ 21 w 27"/>
                    <a:gd name="T13" fmla="*/ 15 h 27"/>
                    <a:gd name="T14" fmla="*/ 21 w 27"/>
                    <a:gd name="T15" fmla="*/ 21 h 27"/>
                    <a:gd name="T16" fmla="*/ 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13" y="0"/>
                      </a:moveTo>
                      <a:lnTo>
                        <a:pt x="13" y="0"/>
                      </a:lnTo>
                      <a:lnTo>
                        <a:pt x="26" y="0"/>
                      </a:lnTo>
                      <a:lnTo>
                        <a:pt x="26" y="7"/>
                      </a:lnTo>
                      <a:lnTo>
                        <a:pt x="16" y="10"/>
                      </a:lnTo>
                      <a:lnTo>
                        <a:pt x="16" y="15"/>
                      </a:lnTo>
                      <a:lnTo>
                        <a:pt x="21" y="15"/>
                      </a:lnTo>
                      <a:lnTo>
                        <a:pt x="21" y="21"/>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5" name="Freeform 797">
                  <a:extLst>
                    <a:ext uri="{FF2B5EF4-FFF2-40B4-BE49-F238E27FC236}">
                      <a16:creationId xmlns:a16="http://schemas.microsoft.com/office/drawing/2014/main" id="{CDFA036E-4781-45DF-887C-0E724EEC11E1}"/>
                    </a:ext>
                  </a:extLst>
                </p:cNvPr>
                <p:cNvSpPr>
                  <a:spLocks/>
                </p:cNvSpPr>
                <p:nvPr/>
              </p:nvSpPr>
              <p:spPr bwMode="auto">
                <a:xfrm>
                  <a:off x="1326" y="3661"/>
                  <a:ext cx="27" cy="28"/>
                </a:xfrm>
                <a:custGeom>
                  <a:avLst/>
                  <a:gdLst>
                    <a:gd name="T0" fmla="*/ 26 w 27"/>
                    <a:gd name="T1" fmla="*/ 5 h 28"/>
                    <a:gd name="T2" fmla="*/ 26 w 27"/>
                    <a:gd name="T3" fmla="*/ 0 h 28"/>
                    <a:gd name="T4" fmla="*/ 21 w 27"/>
                    <a:gd name="T5" fmla="*/ 0 h 28"/>
                    <a:gd name="T6" fmla="*/ 0 w 27"/>
                    <a:gd name="T7" fmla="*/ 15 h 28"/>
                    <a:gd name="T8" fmla="*/ 18 w 27"/>
                    <a:gd name="T9" fmla="*/ 27 h 28"/>
                    <a:gd name="T10" fmla="*/ 10 w 27"/>
                    <a:gd name="T11" fmla="*/ 27 h 28"/>
                    <a:gd name="T12" fmla="*/ 26 w 27"/>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5"/>
                      </a:moveTo>
                      <a:lnTo>
                        <a:pt x="26" y="0"/>
                      </a:lnTo>
                      <a:lnTo>
                        <a:pt x="21" y="0"/>
                      </a:lnTo>
                      <a:lnTo>
                        <a:pt x="0" y="15"/>
                      </a:lnTo>
                      <a:lnTo>
                        <a:pt x="18" y="27"/>
                      </a:lnTo>
                      <a:lnTo>
                        <a:pt x="10" y="27"/>
                      </a:lnTo>
                      <a:lnTo>
                        <a:pt x="26" y="5"/>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6" name="Freeform 798">
                  <a:extLst>
                    <a:ext uri="{FF2B5EF4-FFF2-40B4-BE49-F238E27FC236}">
                      <a16:creationId xmlns:a16="http://schemas.microsoft.com/office/drawing/2014/main" id="{5B62F53D-49B1-42A9-B2C2-A6EA07B73586}"/>
                    </a:ext>
                  </a:extLst>
                </p:cNvPr>
                <p:cNvSpPr>
                  <a:spLocks/>
                </p:cNvSpPr>
                <p:nvPr/>
              </p:nvSpPr>
              <p:spPr bwMode="auto">
                <a:xfrm>
                  <a:off x="1371" y="3671"/>
                  <a:ext cx="28" cy="28"/>
                </a:xfrm>
                <a:custGeom>
                  <a:avLst/>
                  <a:gdLst>
                    <a:gd name="T0" fmla="*/ 27 w 28"/>
                    <a:gd name="T1" fmla="*/ 0 h 28"/>
                    <a:gd name="T2" fmla="*/ 27 w 28"/>
                    <a:gd name="T3" fmla="*/ 0 h 28"/>
                    <a:gd name="T4" fmla="*/ 15 w 28"/>
                    <a:gd name="T5" fmla="*/ 0 h 28"/>
                    <a:gd name="T6" fmla="*/ 7 w 28"/>
                    <a:gd name="T7" fmla="*/ 5 h 28"/>
                    <a:gd name="T8" fmla="*/ 22 w 28"/>
                    <a:gd name="T9" fmla="*/ 15 h 28"/>
                    <a:gd name="T10" fmla="*/ 15 w 28"/>
                    <a:gd name="T11" fmla="*/ 27 h 28"/>
                    <a:gd name="T12" fmla="*/ 0 w 28"/>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7" y="0"/>
                      </a:moveTo>
                      <a:lnTo>
                        <a:pt x="27" y="0"/>
                      </a:lnTo>
                      <a:lnTo>
                        <a:pt x="15" y="0"/>
                      </a:lnTo>
                      <a:lnTo>
                        <a:pt x="7" y="5"/>
                      </a:lnTo>
                      <a:lnTo>
                        <a:pt x="22" y="15"/>
                      </a:lnTo>
                      <a:lnTo>
                        <a:pt x="15" y="27"/>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7" name="Freeform 799">
                  <a:extLst>
                    <a:ext uri="{FF2B5EF4-FFF2-40B4-BE49-F238E27FC236}">
                      <a16:creationId xmlns:a16="http://schemas.microsoft.com/office/drawing/2014/main" id="{474E0DF1-202E-4528-A389-DCC9BA34C9DF}"/>
                    </a:ext>
                  </a:extLst>
                </p:cNvPr>
                <p:cNvSpPr>
                  <a:spLocks/>
                </p:cNvSpPr>
                <p:nvPr/>
              </p:nvSpPr>
              <p:spPr bwMode="auto">
                <a:xfrm>
                  <a:off x="1416" y="3683"/>
                  <a:ext cx="28" cy="27"/>
                </a:xfrm>
                <a:custGeom>
                  <a:avLst/>
                  <a:gdLst>
                    <a:gd name="T0" fmla="*/ 27 w 28"/>
                    <a:gd name="T1" fmla="*/ 0 h 27"/>
                    <a:gd name="T2" fmla="*/ 27 w 28"/>
                    <a:gd name="T3" fmla="*/ 0 h 27"/>
                    <a:gd name="T4" fmla="*/ 15 w 28"/>
                    <a:gd name="T5" fmla="*/ 0 h 27"/>
                    <a:gd name="T6" fmla="*/ 0 w 28"/>
                    <a:gd name="T7" fmla="*/ 15 h 27"/>
                    <a:gd name="T8" fmla="*/ 0 w 28"/>
                    <a:gd name="T9" fmla="*/ 20 h 27"/>
                    <a:gd name="T10" fmla="*/ 20 w 28"/>
                    <a:gd name="T11" fmla="*/ 26 h 27"/>
                    <a:gd name="T12" fmla="*/ 20 w 28"/>
                    <a:gd name="T13" fmla="*/ 15 h 27"/>
                    <a:gd name="T14" fmla="*/ 0 w 28"/>
                    <a:gd name="T15" fmla="*/ 1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7" y="0"/>
                      </a:moveTo>
                      <a:lnTo>
                        <a:pt x="27" y="0"/>
                      </a:lnTo>
                      <a:lnTo>
                        <a:pt x="15" y="0"/>
                      </a:lnTo>
                      <a:lnTo>
                        <a:pt x="0" y="15"/>
                      </a:lnTo>
                      <a:lnTo>
                        <a:pt x="0" y="20"/>
                      </a:lnTo>
                      <a:lnTo>
                        <a:pt x="20" y="26"/>
                      </a:lnTo>
                      <a:lnTo>
                        <a:pt x="20" y="15"/>
                      </a:lnTo>
                      <a:lnTo>
                        <a:pt x="0" y="1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8" name="Freeform 800">
                  <a:extLst>
                    <a:ext uri="{FF2B5EF4-FFF2-40B4-BE49-F238E27FC236}">
                      <a16:creationId xmlns:a16="http://schemas.microsoft.com/office/drawing/2014/main" id="{FCDFEE63-D7DD-45EF-AC96-A7705BD34F6A}"/>
                    </a:ext>
                  </a:extLst>
                </p:cNvPr>
                <p:cNvSpPr>
                  <a:spLocks/>
                </p:cNvSpPr>
                <p:nvPr/>
              </p:nvSpPr>
              <p:spPr bwMode="auto">
                <a:xfrm>
                  <a:off x="1313" y="3690"/>
                  <a:ext cx="27" cy="27"/>
                </a:xfrm>
                <a:custGeom>
                  <a:avLst/>
                  <a:gdLst>
                    <a:gd name="T0" fmla="*/ 8 w 27"/>
                    <a:gd name="T1" fmla="*/ 0 h 27"/>
                    <a:gd name="T2" fmla="*/ 26 w 27"/>
                    <a:gd name="T3" fmla="*/ 3 h 27"/>
                    <a:gd name="T4" fmla="*/ 26 w 27"/>
                    <a:gd name="T5" fmla="*/ 13 h 27"/>
                    <a:gd name="T6" fmla="*/ 0 w 27"/>
                    <a:gd name="T7" fmla="*/ 26 h 27"/>
                  </a:gdLst>
                  <a:ahLst/>
                  <a:cxnLst>
                    <a:cxn ang="0">
                      <a:pos x="T0" y="T1"/>
                    </a:cxn>
                    <a:cxn ang="0">
                      <a:pos x="T2" y="T3"/>
                    </a:cxn>
                    <a:cxn ang="0">
                      <a:pos x="T4" y="T5"/>
                    </a:cxn>
                    <a:cxn ang="0">
                      <a:pos x="T6" y="T7"/>
                    </a:cxn>
                  </a:cxnLst>
                  <a:rect l="0" t="0" r="r" b="b"/>
                  <a:pathLst>
                    <a:path w="27" h="27">
                      <a:moveTo>
                        <a:pt x="8" y="0"/>
                      </a:moveTo>
                      <a:lnTo>
                        <a:pt x="26" y="3"/>
                      </a:lnTo>
                      <a:lnTo>
                        <a:pt x="26" y="13"/>
                      </a:lnTo>
                      <a:lnTo>
                        <a:pt x="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29" name="Freeform 801">
                  <a:extLst>
                    <a:ext uri="{FF2B5EF4-FFF2-40B4-BE49-F238E27FC236}">
                      <a16:creationId xmlns:a16="http://schemas.microsoft.com/office/drawing/2014/main" id="{606331E9-4C87-48F4-9F89-2F1F77ED654F}"/>
                    </a:ext>
                  </a:extLst>
                </p:cNvPr>
                <p:cNvSpPr>
                  <a:spLocks/>
                </p:cNvSpPr>
                <p:nvPr/>
              </p:nvSpPr>
              <p:spPr bwMode="auto">
                <a:xfrm>
                  <a:off x="1354" y="3701"/>
                  <a:ext cx="28" cy="28"/>
                </a:xfrm>
                <a:custGeom>
                  <a:avLst/>
                  <a:gdLst>
                    <a:gd name="T0" fmla="*/ 27 w 28"/>
                    <a:gd name="T1" fmla="*/ 0 h 28"/>
                    <a:gd name="T2" fmla="*/ 27 w 28"/>
                    <a:gd name="T3" fmla="*/ 0 h 28"/>
                    <a:gd name="T4" fmla="*/ 10 w 28"/>
                    <a:gd name="T5" fmla="*/ 0 h 28"/>
                    <a:gd name="T6" fmla="*/ 10 w 28"/>
                    <a:gd name="T7" fmla="*/ 5 h 28"/>
                    <a:gd name="T8" fmla="*/ 3 w 28"/>
                    <a:gd name="T9" fmla="*/ 10 h 28"/>
                    <a:gd name="T10" fmla="*/ 0 w 28"/>
                    <a:gd name="T11" fmla="*/ 15 h 28"/>
                    <a:gd name="T12" fmla="*/ 3 w 28"/>
                    <a:gd name="T13" fmla="*/ 27 h 28"/>
                    <a:gd name="T14" fmla="*/ 19 w 28"/>
                    <a:gd name="T15" fmla="*/ 27 h 28"/>
                    <a:gd name="T16" fmla="*/ 27 w 28"/>
                    <a:gd name="T17" fmla="*/ 10 h 28"/>
                    <a:gd name="T18" fmla="*/ 10 w 28"/>
                    <a:gd name="T19" fmla="*/ 10 h 28"/>
                    <a:gd name="T20" fmla="*/ 27 w 28"/>
                    <a:gd name="T21" fmla="*/ 10 h 28"/>
                    <a:gd name="T22" fmla="*/ 27 w 28"/>
                    <a:gd name="T23" fmla="*/ 5 h 28"/>
                    <a:gd name="T24" fmla="*/ 27 w 28"/>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7" y="0"/>
                      </a:moveTo>
                      <a:lnTo>
                        <a:pt x="27" y="0"/>
                      </a:lnTo>
                      <a:lnTo>
                        <a:pt x="10" y="0"/>
                      </a:lnTo>
                      <a:lnTo>
                        <a:pt x="10" y="5"/>
                      </a:lnTo>
                      <a:lnTo>
                        <a:pt x="3" y="10"/>
                      </a:lnTo>
                      <a:lnTo>
                        <a:pt x="0" y="15"/>
                      </a:lnTo>
                      <a:lnTo>
                        <a:pt x="3" y="27"/>
                      </a:lnTo>
                      <a:lnTo>
                        <a:pt x="19" y="27"/>
                      </a:lnTo>
                      <a:lnTo>
                        <a:pt x="27" y="10"/>
                      </a:lnTo>
                      <a:lnTo>
                        <a:pt x="10" y="10"/>
                      </a:lnTo>
                      <a:lnTo>
                        <a:pt x="27" y="10"/>
                      </a:lnTo>
                      <a:lnTo>
                        <a:pt x="27" y="5"/>
                      </a:lnTo>
                      <a:lnTo>
                        <a:pt x="27"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0" name="Freeform 802">
                  <a:extLst>
                    <a:ext uri="{FF2B5EF4-FFF2-40B4-BE49-F238E27FC236}">
                      <a16:creationId xmlns:a16="http://schemas.microsoft.com/office/drawing/2014/main" id="{2581BED1-A6CA-4501-91CD-33C122284D57}"/>
                    </a:ext>
                  </a:extLst>
                </p:cNvPr>
                <p:cNvSpPr>
                  <a:spLocks/>
                </p:cNvSpPr>
                <p:nvPr/>
              </p:nvSpPr>
              <p:spPr bwMode="auto">
                <a:xfrm>
                  <a:off x="1400" y="3713"/>
                  <a:ext cx="27" cy="27"/>
                </a:xfrm>
                <a:custGeom>
                  <a:avLst/>
                  <a:gdLst>
                    <a:gd name="T0" fmla="*/ 16 w 27"/>
                    <a:gd name="T1" fmla="*/ 0 h 27"/>
                    <a:gd name="T2" fmla="*/ 8 w 27"/>
                    <a:gd name="T3" fmla="*/ 0 h 27"/>
                    <a:gd name="T4" fmla="*/ 3 w 27"/>
                    <a:gd name="T5" fmla="*/ 0 h 27"/>
                    <a:gd name="T6" fmla="*/ 0 w 27"/>
                    <a:gd name="T7" fmla="*/ 10 h 27"/>
                    <a:gd name="T8" fmla="*/ 13 w 27"/>
                    <a:gd name="T9" fmla="*/ 20 h 27"/>
                    <a:gd name="T10" fmla="*/ 0 w 27"/>
                    <a:gd name="T11" fmla="*/ 26 h 27"/>
                    <a:gd name="T12" fmla="*/ 26 w 27"/>
                    <a:gd name="T13" fmla="*/ 5 h 27"/>
                    <a:gd name="T14" fmla="*/ 16 w 2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6" y="0"/>
                      </a:moveTo>
                      <a:lnTo>
                        <a:pt x="8" y="0"/>
                      </a:lnTo>
                      <a:lnTo>
                        <a:pt x="3" y="0"/>
                      </a:lnTo>
                      <a:lnTo>
                        <a:pt x="0" y="10"/>
                      </a:lnTo>
                      <a:lnTo>
                        <a:pt x="13" y="20"/>
                      </a:lnTo>
                      <a:lnTo>
                        <a:pt x="0" y="26"/>
                      </a:lnTo>
                      <a:lnTo>
                        <a:pt x="26" y="5"/>
                      </a:lnTo>
                      <a:lnTo>
                        <a:pt x="1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1" name="Freeform 803">
                  <a:extLst>
                    <a:ext uri="{FF2B5EF4-FFF2-40B4-BE49-F238E27FC236}">
                      <a16:creationId xmlns:a16="http://schemas.microsoft.com/office/drawing/2014/main" id="{910B33F9-37FD-44AE-9EB4-F449F9690799}"/>
                    </a:ext>
                  </a:extLst>
                </p:cNvPr>
                <p:cNvSpPr>
                  <a:spLocks/>
                </p:cNvSpPr>
                <p:nvPr/>
              </p:nvSpPr>
              <p:spPr bwMode="auto">
                <a:xfrm>
                  <a:off x="1339" y="3731"/>
                  <a:ext cx="28" cy="28"/>
                </a:xfrm>
                <a:custGeom>
                  <a:avLst/>
                  <a:gdLst>
                    <a:gd name="T0" fmla="*/ 27 w 28"/>
                    <a:gd name="T1" fmla="*/ 3 h 28"/>
                    <a:gd name="T2" fmla="*/ 27 w 28"/>
                    <a:gd name="T3" fmla="*/ 3 h 28"/>
                    <a:gd name="T4" fmla="*/ 14 w 28"/>
                    <a:gd name="T5" fmla="*/ 0 h 28"/>
                    <a:gd name="T6" fmla="*/ 9 w 28"/>
                    <a:gd name="T7" fmla="*/ 9 h 28"/>
                    <a:gd name="T8" fmla="*/ 3 w 28"/>
                    <a:gd name="T9" fmla="*/ 9 h 28"/>
                    <a:gd name="T10" fmla="*/ 0 w 28"/>
                    <a:gd name="T11" fmla="*/ 22 h 28"/>
                    <a:gd name="T12" fmla="*/ 3 w 28"/>
                    <a:gd name="T13" fmla="*/ 22 h 28"/>
                    <a:gd name="T14" fmla="*/ 9 w 28"/>
                    <a:gd name="T15" fmla="*/ 27 h 28"/>
                    <a:gd name="T16" fmla="*/ 22 w 28"/>
                    <a:gd name="T17" fmla="*/ 27 h 28"/>
                    <a:gd name="T18" fmla="*/ 27 w 28"/>
                    <a:gd name="T19" fmla="*/ 17 h 28"/>
                    <a:gd name="T20" fmla="*/ 27 w 28"/>
                    <a:gd name="T21" fmla="*/ 14 h 28"/>
                    <a:gd name="T22" fmla="*/ 27 w 28"/>
                    <a:gd name="T2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7" y="3"/>
                      </a:moveTo>
                      <a:lnTo>
                        <a:pt x="27" y="3"/>
                      </a:lnTo>
                      <a:lnTo>
                        <a:pt x="14" y="0"/>
                      </a:lnTo>
                      <a:lnTo>
                        <a:pt x="9" y="9"/>
                      </a:lnTo>
                      <a:lnTo>
                        <a:pt x="3" y="9"/>
                      </a:lnTo>
                      <a:lnTo>
                        <a:pt x="0" y="22"/>
                      </a:lnTo>
                      <a:lnTo>
                        <a:pt x="3" y="22"/>
                      </a:lnTo>
                      <a:lnTo>
                        <a:pt x="9" y="27"/>
                      </a:lnTo>
                      <a:lnTo>
                        <a:pt x="22" y="27"/>
                      </a:lnTo>
                      <a:lnTo>
                        <a:pt x="27" y="17"/>
                      </a:lnTo>
                      <a:lnTo>
                        <a:pt x="27" y="14"/>
                      </a:lnTo>
                      <a:lnTo>
                        <a:pt x="27" y="9"/>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2" name="Line 804">
                  <a:extLst>
                    <a:ext uri="{FF2B5EF4-FFF2-40B4-BE49-F238E27FC236}">
                      <a16:creationId xmlns:a16="http://schemas.microsoft.com/office/drawing/2014/main" id="{5E60E085-631B-4682-B574-DA0B08A02D39}"/>
                    </a:ext>
                  </a:extLst>
                </p:cNvPr>
                <p:cNvSpPr>
                  <a:spLocks noChangeShapeType="1"/>
                </p:cNvSpPr>
                <p:nvPr/>
              </p:nvSpPr>
              <p:spPr bwMode="auto">
                <a:xfrm flipH="1">
                  <a:off x="1387" y="3744"/>
                  <a:ext cx="1" cy="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3" name="Freeform 805">
                  <a:extLst>
                    <a:ext uri="{FF2B5EF4-FFF2-40B4-BE49-F238E27FC236}">
                      <a16:creationId xmlns:a16="http://schemas.microsoft.com/office/drawing/2014/main" id="{B67E0E22-A80E-4F5D-8324-602796198D7B}"/>
                    </a:ext>
                  </a:extLst>
                </p:cNvPr>
                <p:cNvSpPr>
                  <a:spLocks/>
                </p:cNvSpPr>
                <p:nvPr/>
              </p:nvSpPr>
              <p:spPr bwMode="auto">
                <a:xfrm>
                  <a:off x="1391" y="3743"/>
                  <a:ext cx="28" cy="28"/>
                </a:xfrm>
                <a:custGeom>
                  <a:avLst/>
                  <a:gdLst>
                    <a:gd name="T0" fmla="*/ 27 w 28"/>
                    <a:gd name="T1" fmla="*/ 0 h 28"/>
                    <a:gd name="T2" fmla="*/ 27 w 28"/>
                    <a:gd name="T3" fmla="*/ 5 h 28"/>
                    <a:gd name="T4" fmla="*/ 0 w 28"/>
                    <a:gd name="T5" fmla="*/ 27 h 28"/>
                  </a:gdLst>
                  <a:ahLst/>
                  <a:cxnLst>
                    <a:cxn ang="0">
                      <a:pos x="T0" y="T1"/>
                    </a:cxn>
                    <a:cxn ang="0">
                      <a:pos x="T2" y="T3"/>
                    </a:cxn>
                    <a:cxn ang="0">
                      <a:pos x="T4" y="T5"/>
                    </a:cxn>
                  </a:cxnLst>
                  <a:rect l="0" t="0" r="r" b="b"/>
                  <a:pathLst>
                    <a:path w="28" h="28">
                      <a:moveTo>
                        <a:pt x="27" y="0"/>
                      </a:moveTo>
                      <a:lnTo>
                        <a:pt x="27" y="5"/>
                      </a:lnTo>
                      <a:lnTo>
                        <a:pt x="0"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4" name="Line 806">
                  <a:extLst>
                    <a:ext uri="{FF2B5EF4-FFF2-40B4-BE49-F238E27FC236}">
                      <a16:creationId xmlns:a16="http://schemas.microsoft.com/office/drawing/2014/main" id="{0D5FAB1C-C424-4910-87FD-A734C9F3E452}"/>
                    </a:ext>
                  </a:extLst>
                </p:cNvPr>
                <p:cNvSpPr>
                  <a:spLocks noChangeShapeType="1"/>
                </p:cNvSpPr>
                <p:nvPr/>
              </p:nvSpPr>
              <p:spPr bwMode="auto">
                <a:xfrm>
                  <a:off x="1389" y="3746"/>
                  <a:ext cx="4" cy="1"/>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5" name="Freeform 807">
                  <a:extLst>
                    <a:ext uri="{FF2B5EF4-FFF2-40B4-BE49-F238E27FC236}">
                      <a16:creationId xmlns:a16="http://schemas.microsoft.com/office/drawing/2014/main" id="{51643928-2C4E-4153-90EF-F7F8B4394660}"/>
                    </a:ext>
                  </a:extLst>
                </p:cNvPr>
                <p:cNvSpPr>
                  <a:spLocks/>
                </p:cNvSpPr>
                <p:nvPr/>
              </p:nvSpPr>
              <p:spPr bwMode="auto">
                <a:xfrm>
                  <a:off x="1379" y="3747"/>
                  <a:ext cx="28" cy="27"/>
                </a:xfrm>
                <a:custGeom>
                  <a:avLst/>
                  <a:gdLst>
                    <a:gd name="T0" fmla="*/ 0 w 28"/>
                    <a:gd name="T1" fmla="*/ 26 h 27"/>
                    <a:gd name="T2" fmla="*/ 0 w 28"/>
                    <a:gd name="T3" fmla="*/ 0 h 27"/>
                    <a:gd name="T4" fmla="*/ 27 w 28"/>
                    <a:gd name="T5" fmla="*/ 26 h 27"/>
                  </a:gdLst>
                  <a:ahLst/>
                  <a:cxnLst>
                    <a:cxn ang="0">
                      <a:pos x="T0" y="T1"/>
                    </a:cxn>
                    <a:cxn ang="0">
                      <a:pos x="T2" y="T3"/>
                    </a:cxn>
                    <a:cxn ang="0">
                      <a:pos x="T4" y="T5"/>
                    </a:cxn>
                  </a:cxnLst>
                  <a:rect l="0" t="0" r="r" b="b"/>
                  <a:pathLst>
                    <a:path w="28" h="27">
                      <a:moveTo>
                        <a:pt x="0" y="26"/>
                      </a:moveTo>
                      <a:lnTo>
                        <a:pt x="0" y="0"/>
                      </a:lnTo>
                      <a:lnTo>
                        <a:pt x="27"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6" name="Line 808">
                  <a:extLst>
                    <a:ext uri="{FF2B5EF4-FFF2-40B4-BE49-F238E27FC236}">
                      <a16:creationId xmlns:a16="http://schemas.microsoft.com/office/drawing/2014/main" id="{2AE1E3ED-BFDC-4B2F-8BAC-8253142B8BAB}"/>
                    </a:ext>
                  </a:extLst>
                </p:cNvPr>
                <p:cNvSpPr>
                  <a:spLocks noChangeShapeType="1"/>
                </p:cNvSpPr>
                <p:nvPr/>
              </p:nvSpPr>
              <p:spPr bwMode="auto">
                <a:xfrm>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7" name="Line 809">
                  <a:extLst>
                    <a:ext uri="{FF2B5EF4-FFF2-40B4-BE49-F238E27FC236}">
                      <a16:creationId xmlns:a16="http://schemas.microsoft.com/office/drawing/2014/main" id="{BF97EE12-4254-405C-ACBD-6B21E6B8DC5E}"/>
                    </a:ext>
                  </a:extLst>
                </p:cNvPr>
                <p:cNvSpPr>
                  <a:spLocks noChangeShapeType="1"/>
                </p:cNvSpPr>
                <p:nvPr/>
              </p:nvSpPr>
              <p:spPr bwMode="auto">
                <a:xfrm flipV="1">
                  <a:off x="1298" y="3724"/>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8" name="Line 810">
                  <a:extLst>
                    <a:ext uri="{FF2B5EF4-FFF2-40B4-BE49-F238E27FC236}">
                      <a16:creationId xmlns:a16="http://schemas.microsoft.com/office/drawing/2014/main" id="{1DE2BC94-61E1-44E9-B94A-7CE96F604215}"/>
                    </a:ext>
                  </a:extLst>
                </p:cNvPr>
                <p:cNvSpPr>
                  <a:spLocks noChangeShapeType="1"/>
                </p:cNvSpPr>
                <p:nvPr/>
              </p:nvSpPr>
              <p:spPr bwMode="auto">
                <a:xfrm flipH="1">
                  <a:off x="1303" y="3726"/>
                  <a:ext cx="1"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39" name="Line 811">
                  <a:extLst>
                    <a:ext uri="{FF2B5EF4-FFF2-40B4-BE49-F238E27FC236}">
                      <a16:creationId xmlns:a16="http://schemas.microsoft.com/office/drawing/2014/main" id="{C53966FB-8FF7-4B0B-803F-DBCA467F4E22}"/>
                    </a:ext>
                  </a:extLst>
                </p:cNvPr>
                <p:cNvSpPr>
                  <a:spLocks noChangeShapeType="1"/>
                </p:cNvSpPr>
                <p:nvPr/>
              </p:nvSpPr>
              <p:spPr bwMode="auto">
                <a:xfrm>
                  <a:off x="1299" y="3726"/>
                  <a:ext cx="5" cy="2"/>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0" name="Line 812">
                  <a:extLst>
                    <a:ext uri="{FF2B5EF4-FFF2-40B4-BE49-F238E27FC236}">
                      <a16:creationId xmlns:a16="http://schemas.microsoft.com/office/drawing/2014/main" id="{76CDBF61-579D-48C8-B531-365C902DC487}"/>
                    </a:ext>
                  </a:extLst>
                </p:cNvPr>
                <p:cNvSpPr>
                  <a:spLocks noChangeShapeType="1"/>
                </p:cNvSpPr>
                <p:nvPr/>
              </p:nvSpPr>
              <p:spPr bwMode="auto">
                <a:xfrm>
                  <a:off x="1292" y="3594"/>
                  <a:ext cx="248" cy="5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1" name="Freeform 813">
                  <a:extLst>
                    <a:ext uri="{FF2B5EF4-FFF2-40B4-BE49-F238E27FC236}">
                      <a16:creationId xmlns:a16="http://schemas.microsoft.com/office/drawing/2014/main" id="{8D6A5F1C-218A-4EAD-BE87-6EC35E1E2D1C}"/>
                    </a:ext>
                  </a:extLst>
                </p:cNvPr>
                <p:cNvSpPr>
                  <a:spLocks/>
                </p:cNvSpPr>
                <p:nvPr/>
              </p:nvSpPr>
              <p:spPr bwMode="auto">
                <a:xfrm>
                  <a:off x="1058" y="3579"/>
                  <a:ext cx="95" cy="150"/>
                </a:xfrm>
                <a:custGeom>
                  <a:avLst/>
                  <a:gdLst>
                    <a:gd name="T0" fmla="*/ 94 w 95"/>
                    <a:gd name="T1" fmla="*/ 0 h 150"/>
                    <a:gd name="T2" fmla="*/ 3 w 95"/>
                    <a:gd name="T3" fmla="*/ 138 h 150"/>
                    <a:gd name="T4" fmla="*/ 0 w 95"/>
                    <a:gd name="T5" fmla="*/ 148 h 150"/>
                    <a:gd name="T6" fmla="*/ 0 w 95"/>
                    <a:gd name="T7" fmla="*/ 149 h 150"/>
                    <a:gd name="T8" fmla="*/ 0 w 95"/>
                    <a:gd name="T9" fmla="*/ 141 h 150"/>
                    <a:gd name="T10" fmla="*/ 91 w 95"/>
                    <a:gd name="T11" fmla="*/ 0 h 150"/>
                    <a:gd name="T12" fmla="*/ 94 w 95"/>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95" h="150">
                      <a:moveTo>
                        <a:pt x="94" y="0"/>
                      </a:moveTo>
                      <a:lnTo>
                        <a:pt x="3" y="138"/>
                      </a:lnTo>
                      <a:lnTo>
                        <a:pt x="0" y="148"/>
                      </a:lnTo>
                      <a:lnTo>
                        <a:pt x="0" y="149"/>
                      </a:lnTo>
                      <a:lnTo>
                        <a:pt x="0" y="141"/>
                      </a:lnTo>
                      <a:lnTo>
                        <a:pt x="91" y="0"/>
                      </a:lnTo>
                      <a:lnTo>
                        <a:pt x="94" y="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2" name="Freeform 814">
                  <a:extLst>
                    <a:ext uri="{FF2B5EF4-FFF2-40B4-BE49-F238E27FC236}">
                      <a16:creationId xmlns:a16="http://schemas.microsoft.com/office/drawing/2014/main" id="{36496F19-5727-4572-AF45-2F32F671EF57}"/>
                    </a:ext>
                  </a:extLst>
                </p:cNvPr>
                <p:cNvSpPr>
                  <a:spLocks/>
                </p:cNvSpPr>
                <p:nvPr/>
              </p:nvSpPr>
              <p:spPr bwMode="auto">
                <a:xfrm>
                  <a:off x="1495" y="3753"/>
                  <a:ext cx="64" cy="43"/>
                </a:xfrm>
                <a:custGeom>
                  <a:avLst/>
                  <a:gdLst>
                    <a:gd name="T0" fmla="*/ 63 w 64"/>
                    <a:gd name="T1" fmla="*/ 0 h 43"/>
                    <a:gd name="T2" fmla="*/ 47 w 64"/>
                    <a:gd name="T3" fmla="*/ 42 h 43"/>
                    <a:gd name="T4" fmla="*/ 0 w 64"/>
                    <a:gd name="T5" fmla="*/ 29 h 43"/>
                    <a:gd name="T6" fmla="*/ 27 w 64"/>
                    <a:gd name="T7" fmla="*/ 30 h 43"/>
                    <a:gd name="T8" fmla="*/ 35 w 64"/>
                    <a:gd name="T9" fmla="*/ 34 h 43"/>
                    <a:gd name="T10" fmla="*/ 42 w 64"/>
                    <a:gd name="T11" fmla="*/ 36 h 43"/>
                    <a:gd name="T12" fmla="*/ 47 w 64"/>
                    <a:gd name="T13" fmla="*/ 29 h 43"/>
                    <a:gd name="T14" fmla="*/ 53 w 64"/>
                    <a:gd name="T15" fmla="*/ 20 h 43"/>
                    <a:gd name="T16" fmla="*/ 62 w 64"/>
                    <a:gd name="T17" fmla="*/ 2 h 43"/>
                    <a:gd name="T18" fmla="*/ 63 w 64"/>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3">
                      <a:moveTo>
                        <a:pt x="63" y="0"/>
                      </a:moveTo>
                      <a:lnTo>
                        <a:pt x="47" y="42"/>
                      </a:lnTo>
                      <a:lnTo>
                        <a:pt x="0" y="29"/>
                      </a:lnTo>
                      <a:lnTo>
                        <a:pt x="27" y="30"/>
                      </a:lnTo>
                      <a:lnTo>
                        <a:pt x="35" y="34"/>
                      </a:lnTo>
                      <a:lnTo>
                        <a:pt x="42" y="36"/>
                      </a:lnTo>
                      <a:lnTo>
                        <a:pt x="47" y="29"/>
                      </a:lnTo>
                      <a:lnTo>
                        <a:pt x="53" y="20"/>
                      </a:lnTo>
                      <a:lnTo>
                        <a:pt x="62" y="2"/>
                      </a:lnTo>
                      <a:lnTo>
                        <a:pt x="63" y="0"/>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3" name="Freeform 815">
                  <a:extLst>
                    <a:ext uri="{FF2B5EF4-FFF2-40B4-BE49-F238E27FC236}">
                      <a16:creationId xmlns:a16="http://schemas.microsoft.com/office/drawing/2014/main" id="{79260AA0-D575-4F4B-9505-26BA2B787219}"/>
                    </a:ext>
                  </a:extLst>
                </p:cNvPr>
                <p:cNvSpPr>
                  <a:spLocks/>
                </p:cNvSpPr>
                <p:nvPr/>
              </p:nvSpPr>
              <p:spPr bwMode="auto">
                <a:xfrm>
                  <a:off x="1488" y="3730"/>
                  <a:ext cx="28" cy="27"/>
                </a:xfrm>
                <a:custGeom>
                  <a:avLst/>
                  <a:gdLst>
                    <a:gd name="T0" fmla="*/ 0 w 28"/>
                    <a:gd name="T1" fmla="*/ 0 h 27"/>
                    <a:gd name="T2" fmla="*/ 27 w 28"/>
                    <a:gd name="T3" fmla="*/ 26 h 27"/>
                    <a:gd name="T4" fmla="*/ 0 w 28"/>
                    <a:gd name="T5" fmla="*/ 0 h 27"/>
                  </a:gdLst>
                  <a:ahLst/>
                  <a:cxnLst>
                    <a:cxn ang="0">
                      <a:pos x="T0" y="T1"/>
                    </a:cxn>
                    <a:cxn ang="0">
                      <a:pos x="T2" y="T3"/>
                    </a:cxn>
                    <a:cxn ang="0">
                      <a:pos x="T4" y="T5"/>
                    </a:cxn>
                  </a:cxnLst>
                  <a:rect l="0" t="0" r="r" b="b"/>
                  <a:pathLst>
                    <a:path w="28" h="27">
                      <a:moveTo>
                        <a:pt x="0" y="0"/>
                      </a:moveTo>
                      <a:lnTo>
                        <a:pt x="27"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4" name="Line 816">
                  <a:extLst>
                    <a:ext uri="{FF2B5EF4-FFF2-40B4-BE49-F238E27FC236}">
                      <a16:creationId xmlns:a16="http://schemas.microsoft.com/office/drawing/2014/main" id="{36EF4AEA-2ED3-46F6-BF0B-FD64E5257683}"/>
                    </a:ext>
                  </a:extLst>
                </p:cNvPr>
                <p:cNvSpPr>
                  <a:spLocks noChangeShapeType="1"/>
                </p:cNvSpPr>
                <p:nvPr/>
              </p:nvSpPr>
              <p:spPr bwMode="auto">
                <a:xfrm>
                  <a:off x="1486" y="3746"/>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5" name="Freeform 817">
                  <a:extLst>
                    <a:ext uri="{FF2B5EF4-FFF2-40B4-BE49-F238E27FC236}">
                      <a16:creationId xmlns:a16="http://schemas.microsoft.com/office/drawing/2014/main" id="{FF927013-7B57-46FE-8BB0-200CB293E047}"/>
                    </a:ext>
                  </a:extLst>
                </p:cNvPr>
                <p:cNvSpPr>
                  <a:spLocks/>
                </p:cNvSpPr>
                <p:nvPr/>
              </p:nvSpPr>
              <p:spPr bwMode="auto">
                <a:xfrm>
                  <a:off x="1480" y="3730"/>
                  <a:ext cx="27" cy="27"/>
                </a:xfrm>
                <a:custGeom>
                  <a:avLst/>
                  <a:gdLst>
                    <a:gd name="T0" fmla="*/ 26 w 27"/>
                    <a:gd name="T1" fmla="*/ 0 h 27"/>
                    <a:gd name="T2" fmla="*/ 21 w 27"/>
                    <a:gd name="T3" fmla="*/ 0 h 27"/>
                    <a:gd name="T4" fmla="*/ 18 w 27"/>
                    <a:gd name="T5" fmla="*/ 0 h 27"/>
                    <a:gd name="T6" fmla="*/ 18 w 27"/>
                    <a:gd name="T7" fmla="*/ 3 h 27"/>
                    <a:gd name="T8" fmla="*/ 13 w 27"/>
                    <a:gd name="T9" fmla="*/ 3 h 27"/>
                    <a:gd name="T10" fmla="*/ 12 w 27"/>
                    <a:gd name="T11" fmla="*/ 3 h 27"/>
                    <a:gd name="T12" fmla="*/ 7 w 27"/>
                    <a:gd name="T13" fmla="*/ 7 h 27"/>
                    <a:gd name="T14" fmla="*/ 3 w 27"/>
                    <a:gd name="T15" fmla="*/ 7 h 27"/>
                    <a:gd name="T16" fmla="*/ 3 w 27"/>
                    <a:gd name="T17" fmla="*/ 10 h 27"/>
                    <a:gd name="T18" fmla="*/ 3 w 27"/>
                    <a:gd name="T19" fmla="*/ 13 h 27"/>
                    <a:gd name="T20" fmla="*/ 0 w 27"/>
                    <a:gd name="T21" fmla="*/ 13 h 27"/>
                    <a:gd name="T22" fmla="*/ 0 w 27"/>
                    <a:gd name="T23" fmla="*/ 16 h 27"/>
                    <a:gd name="T24" fmla="*/ 3 w 27"/>
                    <a:gd name="T25" fmla="*/ 16 h 27"/>
                    <a:gd name="T26" fmla="*/ 3 w 27"/>
                    <a:gd name="T27" fmla="*/ 20 h 27"/>
                    <a:gd name="T28" fmla="*/ 3 w 27"/>
                    <a:gd name="T29" fmla="*/ 23 h 27"/>
                    <a:gd name="T30" fmla="*/ 3 w 27"/>
                    <a:gd name="T31" fmla="*/ 26 h 27"/>
                    <a:gd name="T32" fmla="*/ 7 w 27"/>
                    <a:gd name="T33" fmla="*/ 26 h 27"/>
                    <a:gd name="T34" fmla="*/ 26 w 27"/>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7">
                      <a:moveTo>
                        <a:pt x="26" y="0"/>
                      </a:moveTo>
                      <a:lnTo>
                        <a:pt x="21" y="0"/>
                      </a:lnTo>
                      <a:lnTo>
                        <a:pt x="18" y="0"/>
                      </a:lnTo>
                      <a:lnTo>
                        <a:pt x="18" y="3"/>
                      </a:lnTo>
                      <a:lnTo>
                        <a:pt x="13" y="3"/>
                      </a:lnTo>
                      <a:lnTo>
                        <a:pt x="12" y="3"/>
                      </a:lnTo>
                      <a:lnTo>
                        <a:pt x="7" y="7"/>
                      </a:lnTo>
                      <a:lnTo>
                        <a:pt x="3" y="7"/>
                      </a:lnTo>
                      <a:lnTo>
                        <a:pt x="3" y="10"/>
                      </a:lnTo>
                      <a:lnTo>
                        <a:pt x="3" y="13"/>
                      </a:lnTo>
                      <a:lnTo>
                        <a:pt x="0" y="13"/>
                      </a:lnTo>
                      <a:lnTo>
                        <a:pt x="0" y="16"/>
                      </a:lnTo>
                      <a:lnTo>
                        <a:pt x="3" y="16"/>
                      </a:lnTo>
                      <a:lnTo>
                        <a:pt x="3" y="20"/>
                      </a:lnTo>
                      <a:lnTo>
                        <a:pt x="3" y="23"/>
                      </a:lnTo>
                      <a:lnTo>
                        <a:pt x="3" y="26"/>
                      </a:lnTo>
                      <a:lnTo>
                        <a:pt x="7" y="26"/>
                      </a:lnTo>
                      <a:lnTo>
                        <a:pt x="2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6" name="Freeform 818">
                  <a:extLst>
                    <a:ext uri="{FF2B5EF4-FFF2-40B4-BE49-F238E27FC236}">
                      <a16:creationId xmlns:a16="http://schemas.microsoft.com/office/drawing/2014/main" id="{C3225347-7F96-4CF1-8957-9233E1DE0CDE}"/>
                    </a:ext>
                  </a:extLst>
                </p:cNvPr>
                <p:cNvSpPr>
                  <a:spLocks/>
                </p:cNvSpPr>
                <p:nvPr/>
              </p:nvSpPr>
              <p:spPr bwMode="auto">
                <a:xfrm>
                  <a:off x="1500" y="3736"/>
                  <a:ext cx="27" cy="28"/>
                </a:xfrm>
                <a:custGeom>
                  <a:avLst/>
                  <a:gdLst>
                    <a:gd name="T0" fmla="*/ 21 w 27"/>
                    <a:gd name="T1" fmla="*/ 0 h 28"/>
                    <a:gd name="T2" fmla="*/ 21 w 27"/>
                    <a:gd name="T3" fmla="*/ 0 h 28"/>
                    <a:gd name="T4" fmla="*/ 26 w 27"/>
                    <a:gd name="T5" fmla="*/ 0 h 28"/>
                    <a:gd name="T6" fmla="*/ 26 w 27"/>
                    <a:gd name="T7" fmla="*/ 3 h 28"/>
                    <a:gd name="T8" fmla="*/ 26 w 27"/>
                    <a:gd name="T9" fmla="*/ 7 h 28"/>
                    <a:gd name="T10" fmla="*/ 26 w 27"/>
                    <a:gd name="T11" fmla="*/ 12 h 28"/>
                    <a:gd name="T12" fmla="*/ 26 w 27"/>
                    <a:gd name="T13" fmla="*/ 14 h 28"/>
                    <a:gd name="T14" fmla="*/ 26 w 27"/>
                    <a:gd name="T15" fmla="*/ 19 h 28"/>
                    <a:gd name="T16" fmla="*/ 21 w 27"/>
                    <a:gd name="T17" fmla="*/ 22 h 28"/>
                    <a:gd name="T18" fmla="*/ 15 w 27"/>
                    <a:gd name="T19" fmla="*/ 22 h 28"/>
                    <a:gd name="T20" fmla="*/ 15 w 27"/>
                    <a:gd name="T21" fmla="*/ 27 h 28"/>
                    <a:gd name="T22" fmla="*/ 10 w 27"/>
                    <a:gd name="T23" fmla="*/ 27 h 28"/>
                    <a:gd name="T24" fmla="*/ 3 w 27"/>
                    <a:gd name="T25" fmla="*/ 27 h 28"/>
                    <a:gd name="T26" fmla="*/ 0 w 27"/>
                    <a:gd name="T27" fmla="*/ 27 h 28"/>
                    <a:gd name="T28" fmla="*/ 21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21" y="0"/>
                      </a:moveTo>
                      <a:lnTo>
                        <a:pt x="21" y="0"/>
                      </a:lnTo>
                      <a:lnTo>
                        <a:pt x="26" y="0"/>
                      </a:lnTo>
                      <a:lnTo>
                        <a:pt x="26" y="3"/>
                      </a:lnTo>
                      <a:lnTo>
                        <a:pt x="26" y="7"/>
                      </a:lnTo>
                      <a:lnTo>
                        <a:pt x="26" y="12"/>
                      </a:lnTo>
                      <a:lnTo>
                        <a:pt x="26" y="14"/>
                      </a:lnTo>
                      <a:lnTo>
                        <a:pt x="26" y="19"/>
                      </a:lnTo>
                      <a:lnTo>
                        <a:pt x="21" y="22"/>
                      </a:lnTo>
                      <a:lnTo>
                        <a:pt x="15" y="22"/>
                      </a:lnTo>
                      <a:lnTo>
                        <a:pt x="15" y="27"/>
                      </a:lnTo>
                      <a:lnTo>
                        <a:pt x="10" y="27"/>
                      </a:lnTo>
                      <a:lnTo>
                        <a:pt x="3" y="27"/>
                      </a:lnTo>
                      <a:lnTo>
                        <a:pt x="0" y="27"/>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7" name="Freeform 819">
                  <a:extLst>
                    <a:ext uri="{FF2B5EF4-FFF2-40B4-BE49-F238E27FC236}">
                      <a16:creationId xmlns:a16="http://schemas.microsoft.com/office/drawing/2014/main" id="{C353EABB-8106-4B03-BC13-D615FF83772C}"/>
                    </a:ext>
                  </a:extLst>
                </p:cNvPr>
                <p:cNvSpPr>
                  <a:spLocks/>
                </p:cNvSpPr>
                <p:nvPr/>
              </p:nvSpPr>
              <p:spPr bwMode="auto">
                <a:xfrm>
                  <a:off x="1481" y="3730"/>
                  <a:ext cx="28" cy="27"/>
                </a:xfrm>
                <a:custGeom>
                  <a:avLst/>
                  <a:gdLst>
                    <a:gd name="T0" fmla="*/ 5 w 28"/>
                    <a:gd name="T1" fmla="*/ 0 h 27"/>
                    <a:gd name="T2" fmla="*/ 0 w 28"/>
                    <a:gd name="T3" fmla="*/ 18 h 27"/>
                    <a:gd name="T4" fmla="*/ 22 w 28"/>
                    <a:gd name="T5" fmla="*/ 26 h 27"/>
                    <a:gd name="T6" fmla="*/ 27 w 28"/>
                    <a:gd name="T7" fmla="*/ 8 h 27"/>
                    <a:gd name="T8" fmla="*/ 5 w 28"/>
                    <a:gd name="T9" fmla="*/ 0 h 27"/>
                  </a:gdLst>
                  <a:ahLst/>
                  <a:cxnLst>
                    <a:cxn ang="0">
                      <a:pos x="T0" y="T1"/>
                    </a:cxn>
                    <a:cxn ang="0">
                      <a:pos x="T2" y="T3"/>
                    </a:cxn>
                    <a:cxn ang="0">
                      <a:pos x="T4" y="T5"/>
                    </a:cxn>
                    <a:cxn ang="0">
                      <a:pos x="T6" y="T7"/>
                    </a:cxn>
                    <a:cxn ang="0">
                      <a:pos x="T8" y="T9"/>
                    </a:cxn>
                  </a:cxnLst>
                  <a:rect l="0" t="0" r="r" b="b"/>
                  <a:pathLst>
                    <a:path w="28" h="27">
                      <a:moveTo>
                        <a:pt x="5" y="0"/>
                      </a:moveTo>
                      <a:lnTo>
                        <a:pt x="0" y="18"/>
                      </a:lnTo>
                      <a:lnTo>
                        <a:pt x="22" y="26"/>
                      </a:lnTo>
                      <a:lnTo>
                        <a:pt x="27" y="8"/>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8" name="Freeform 820">
                  <a:extLst>
                    <a:ext uri="{FF2B5EF4-FFF2-40B4-BE49-F238E27FC236}">
                      <a16:creationId xmlns:a16="http://schemas.microsoft.com/office/drawing/2014/main" id="{D6D82AEA-F66F-4506-A0E6-025D53A2AD2C}"/>
                    </a:ext>
                  </a:extLst>
                </p:cNvPr>
                <p:cNvSpPr>
                  <a:spLocks/>
                </p:cNvSpPr>
                <p:nvPr/>
              </p:nvSpPr>
              <p:spPr bwMode="auto">
                <a:xfrm>
                  <a:off x="1487" y="3728"/>
                  <a:ext cx="27" cy="1"/>
                </a:xfrm>
                <a:custGeom>
                  <a:avLst/>
                  <a:gdLst>
                    <a:gd name="T0" fmla="*/ 0 w 27"/>
                    <a:gd name="T1" fmla="*/ 0 h 1"/>
                    <a:gd name="T2" fmla="*/ 26 w 27"/>
                    <a:gd name="T3" fmla="*/ 0 h 1"/>
                    <a:gd name="T4" fmla="*/ 0 w 27"/>
                    <a:gd name="T5" fmla="*/ 0 h 1"/>
                  </a:gdLst>
                  <a:ahLst/>
                  <a:cxnLst>
                    <a:cxn ang="0">
                      <a:pos x="T0" y="T1"/>
                    </a:cxn>
                    <a:cxn ang="0">
                      <a:pos x="T2" y="T3"/>
                    </a:cxn>
                    <a:cxn ang="0">
                      <a:pos x="T4" y="T5"/>
                    </a:cxn>
                  </a:cxnLst>
                  <a:rect l="0" t="0" r="r" b="b"/>
                  <a:pathLst>
                    <a:path w="27" h="1">
                      <a:moveTo>
                        <a:pt x="0" y="0"/>
                      </a:moveTo>
                      <a:lnTo>
                        <a:pt x="26" y="0"/>
                      </a:lnTo>
                      <a:lnTo>
                        <a:pt x="0"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49" name="Line 821">
                  <a:extLst>
                    <a:ext uri="{FF2B5EF4-FFF2-40B4-BE49-F238E27FC236}">
                      <a16:creationId xmlns:a16="http://schemas.microsoft.com/office/drawing/2014/main" id="{144369C8-4C1B-4CFE-81D1-525DA0A5C4BE}"/>
                    </a:ext>
                  </a:extLst>
                </p:cNvPr>
                <p:cNvSpPr>
                  <a:spLocks noChangeShapeType="1"/>
                </p:cNvSpPr>
                <p:nvPr/>
              </p:nvSpPr>
              <p:spPr bwMode="auto">
                <a:xfrm>
                  <a:off x="1486" y="3743"/>
                  <a:ext cx="12" cy="2"/>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0" name="Freeform 822">
                  <a:extLst>
                    <a:ext uri="{FF2B5EF4-FFF2-40B4-BE49-F238E27FC236}">
                      <a16:creationId xmlns:a16="http://schemas.microsoft.com/office/drawing/2014/main" id="{0EC8A15F-AB98-43A7-876F-83B993A6FD41}"/>
                    </a:ext>
                  </a:extLst>
                </p:cNvPr>
                <p:cNvSpPr>
                  <a:spLocks/>
                </p:cNvSpPr>
                <p:nvPr/>
              </p:nvSpPr>
              <p:spPr bwMode="auto">
                <a:xfrm>
                  <a:off x="1480" y="3728"/>
                  <a:ext cx="27" cy="28"/>
                </a:xfrm>
                <a:custGeom>
                  <a:avLst/>
                  <a:gdLst>
                    <a:gd name="T0" fmla="*/ 26 w 27"/>
                    <a:gd name="T1" fmla="*/ 0 h 28"/>
                    <a:gd name="T2" fmla="*/ 21 w 27"/>
                    <a:gd name="T3" fmla="*/ 0 h 28"/>
                    <a:gd name="T4" fmla="*/ 18 w 27"/>
                    <a:gd name="T5" fmla="*/ 0 h 28"/>
                    <a:gd name="T6" fmla="*/ 13 w 27"/>
                    <a:gd name="T7" fmla="*/ 0 h 28"/>
                    <a:gd name="T8" fmla="*/ 8 w 27"/>
                    <a:gd name="T9" fmla="*/ 0 h 28"/>
                    <a:gd name="T10" fmla="*/ 5 w 27"/>
                    <a:gd name="T11" fmla="*/ 0 h 28"/>
                    <a:gd name="T12" fmla="*/ 5 w 27"/>
                    <a:gd name="T13" fmla="*/ 3 h 28"/>
                    <a:gd name="T14" fmla="*/ 0 w 27"/>
                    <a:gd name="T15" fmla="*/ 3 h 28"/>
                    <a:gd name="T16" fmla="*/ 0 w 27"/>
                    <a:gd name="T17" fmla="*/ 7 h 28"/>
                    <a:gd name="T18" fmla="*/ 0 w 27"/>
                    <a:gd name="T19" fmla="*/ 12 h 28"/>
                    <a:gd name="T20" fmla="*/ 0 w 27"/>
                    <a:gd name="T21" fmla="*/ 14 h 28"/>
                    <a:gd name="T22" fmla="*/ 0 w 27"/>
                    <a:gd name="T23" fmla="*/ 19 h 28"/>
                    <a:gd name="T24" fmla="*/ 0 w 27"/>
                    <a:gd name="T25" fmla="*/ 22 h 28"/>
                    <a:gd name="T26" fmla="*/ 5 w 27"/>
                    <a:gd name="T27" fmla="*/ 22 h 28"/>
                    <a:gd name="T28" fmla="*/ 5 w 27"/>
                    <a:gd name="T29" fmla="*/ 27 h 28"/>
                    <a:gd name="T30" fmla="*/ 26 w 27"/>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6" y="0"/>
                      </a:moveTo>
                      <a:lnTo>
                        <a:pt x="21" y="0"/>
                      </a:lnTo>
                      <a:lnTo>
                        <a:pt x="18" y="0"/>
                      </a:lnTo>
                      <a:lnTo>
                        <a:pt x="13" y="0"/>
                      </a:lnTo>
                      <a:lnTo>
                        <a:pt x="8" y="0"/>
                      </a:lnTo>
                      <a:lnTo>
                        <a:pt x="5" y="0"/>
                      </a:lnTo>
                      <a:lnTo>
                        <a:pt x="5" y="3"/>
                      </a:lnTo>
                      <a:lnTo>
                        <a:pt x="0" y="3"/>
                      </a:lnTo>
                      <a:lnTo>
                        <a:pt x="0" y="7"/>
                      </a:lnTo>
                      <a:lnTo>
                        <a:pt x="0" y="12"/>
                      </a:lnTo>
                      <a:lnTo>
                        <a:pt x="0" y="14"/>
                      </a:lnTo>
                      <a:lnTo>
                        <a:pt x="0" y="19"/>
                      </a:lnTo>
                      <a:lnTo>
                        <a:pt x="0" y="22"/>
                      </a:lnTo>
                      <a:lnTo>
                        <a:pt x="5" y="22"/>
                      </a:lnTo>
                      <a:lnTo>
                        <a:pt x="5" y="27"/>
                      </a:lnTo>
                      <a:lnTo>
                        <a:pt x="2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1" name="Freeform 823">
                  <a:extLst>
                    <a:ext uri="{FF2B5EF4-FFF2-40B4-BE49-F238E27FC236}">
                      <a16:creationId xmlns:a16="http://schemas.microsoft.com/office/drawing/2014/main" id="{55BD27AA-81A5-4745-85A3-563842077D56}"/>
                    </a:ext>
                  </a:extLst>
                </p:cNvPr>
                <p:cNvSpPr>
                  <a:spLocks/>
                </p:cNvSpPr>
                <p:nvPr/>
              </p:nvSpPr>
              <p:spPr bwMode="auto">
                <a:xfrm>
                  <a:off x="1500" y="3731"/>
                  <a:ext cx="27" cy="28"/>
                </a:xfrm>
                <a:custGeom>
                  <a:avLst/>
                  <a:gdLst>
                    <a:gd name="T0" fmla="*/ 15 w 27"/>
                    <a:gd name="T1" fmla="*/ 0 h 28"/>
                    <a:gd name="T2" fmla="*/ 21 w 27"/>
                    <a:gd name="T3" fmla="*/ 2 h 28"/>
                    <a:gd name="T4" fmla="*/ 26 w 27"/>
                    <a:gd name="T5" fmla="*/ 5 h 28"/>
                    <a:gd name="T6" fmla="*/ 26 w 27"/>
                    <a:gd name="T7" fmla="*/ 9 h 28"/>
                    <a:gd name="T8" fmla="*/ 26 w 27"/>
                    <a:gd name="T9" fmla="*/ 10 h 28"/>
                    <a:gd name="T10" fmla="*/ 26 w 27"/>
                    <a:gd name="T11" fmla="*/ 15 h 28"/>
                    <a:gd name="T12" fmla="*/ 26 w 27"/>
                    <a:gd name="T13" fmla="*/ 17 h 28"/>
                    <a:gd name="T14" fmla="*/ 21 w 27"/>
                    <a:gd name="T15" fmla="*/ 20 h 28"/>
                    <a:gd name="T16" fmla="*/ 15 w 27"/>
                    <a:gd name="T17" fmla="*/ 20 h 28"/>
                    <a:gd name="T18" fmla="*/ 15 w 27"/>
                    <a:gd name="T19" fmla="*/ 24 h 28"/>
                    <a:gd name="T20" fmla="*/ 10 w 27"/>
                    <a:gd name="T21" fmla="*/ 24 h 28"/>
                    <a:gd name="T22" fmla="*/ 10 w 27"/>
                    <a:gd name="T23" fmla="*/ 27 h 28"/>
                    <a:gd name="T24" fmla="*/ 3 w 27"/>
                    <a:gd name="T25" fmla="*/ 27 h 28"/>
                    <a:gd name="T26" fmla="*/ 0 w 27"/>
                    <a:gd name="T27" fmla="*/ 27 h 28"/>
                    <a:gd name="T28" fmla="*/ 15 w 2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8">
                      <a:moveTo>
                        <a:pt x="15" y="0"/>
                      </a:moveTo>
                      <a:lnTo>
                        <a:pt x="21" y="2"/>
                      </a:lnTo>
                      <a:lnTo>
                        <a:pt x="26" y="5"/>
                      </a:lnTo>
                      <a:lnTo>
                        <a:pt x="26" y="9"/>
                      </a:lnTo>
                      <a:lnTo>
                        <a:pt x="26" y="10"/>
                      </a:lnTo>
                      <a:lnTo>
                        <a:pt x="26" y="15"/>
                      </a:lnTo>
                      <a:lnTo>
                        <a:pt x="26" y="17"/>
                      </a:lnTo>
                      <a:lnTo>
                        <a:pt x="21" y="20"/>
                      </a:lnTo>
                      <a:lnTo>
                        <a:pt x="15" y="20"/>
                      </a:lnTo>
                      <a:lnTo>
                        <a:pt x="15" y="24"/>
                      </a:lnTo>
                      <a:lnTo>
                        <a:pt x="10" y="24"/>
                      </a:lnTo>
                      <a:lnTo>
                        <a:pt x="10" y="27"/>
                      </a:lnTo>
                      <a:lnTo>
                        <a:pt x="3" y="27"/>
                      </a:lnTo>
                      <a:lnTo>
                        <a:pt x="0" y="27"/>
                      </a:lnTo>
                      <a:lnTo>
                        <a:pt x="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2" name="Freeform 824">
                  <a:extLst>
                    <a:ext uri="{FF2B5EF4-FFF2-40B4-BE49-F238E27FC236}">
                      <a16:creationId xmlns:a16="http://schemas.microsoft.com/office/drawing/2014/main" id="{1F613657-B28F-43D6-9C66-5D90E6932E40}"/>
                    </a:ext>
                  </a:extLst>
                </p:cNvPr>
                <p:cNvSpPr>
                  <a:spLocks/>
                </p:cNvSpPr>
                <p:nvPr/>
              </p:nvSpPr>
              <p:spPr bwMode="auto">
                <a:xfrm>
                  <a:off x="1481" y="3728"/>
                  <a:ext cx="28" cy="28"/>
                </a:xfrm>
                <a:custGeom>
                  <a:avLst/>
                  <a:gdLst>
                    <a:gd name="T0" fmla="*/ 7 w 28"/>
                    <a:gd name="T1" fmla="*/ 0 h 28"/>
                    <a:gd name="T2" fmla="*/ 0 w 28"/>
                    <a:gd name="T3" fmla="*/ 17 h 28"/>
                    <a:gd name="T4" fmla="*/ 22 w 28"/>
                    <a:gd name="T5" fmla="*/ 27 h 28"/>
                    <a:gd name="T6" fmla="*/ 27 w 28"/>
                    <a:gd name="T7" fmla="*/ 5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17"/>
                      </a:lnTo>
                      <a:lnTo>
                        <a:pt x="22" y="27"/>
                      </a:lnTo>
                      <a:lnTo>
                        <a:pt x="27" y="5"/>
                      </a:lnTo>
                      <a:lnTo>
                        <a:pt x="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3" name="Freeform 825">
                  <a:extLst>
                    <a:ext uri="{FF2B5EF4-FFF2-40B4-BE49-F238E27FC236}">
                      <a16:creationId xmlns:a16="http://schemas.microsoft.com/office/drawing/2014/main" id="{C121D37A-8990-4EC3-A975-2E46802A110F}"/>
                    </a:ext>
                  </a:extLst>
                </p:cNvPr>
                <p:cNvSpPr>
                  <a:spLocks/>
                </p:cNvSpPr>
                <p:nvPr/>
              </p:nvSpPr>
              <p:spPr bwMode="auto">
                <a:xfrm>
                  <a:off x="1471" y="3763"/>
                  <a:ext cx="28" cy="28"/>
                </a:xfrm>
                <a:custGeom>
                  <a:avLst/>
                  <a:gdLst>
                    <a:gd name="T0" fmla="*/ 0 w 28"/>
                    <a:gd name="T1" fmla="*/ 0 h 28"/>
                    <a:gd name="T2" fmla="*/ 27 w 28"/>
                    <a:gd name="T3" fmla="*/ 27 h 28"/>
                    <a:gd name="T4" fmla="*/ 0 w 28"/>
                    <a:gd name="T5" fmla="*/ 0 h 28"/>
                  </a:gdLst>
                  <a:ahLst/>
                  <a:cxnLst>
                    <a:cxn ang="0">
                      <a:pos x="T0" y="T1"/>
                    </a:cxn>
                    <a:cxn ang="0">
                      <a:pos x="T2" y="T3"/>
                    </a:cxn>
                    <a:cxn ang="0">
                      <a:pos x="T4" y="T5"/>
                    </a:cxn>
                  </a:cxnLst>
                  <a:rect l="0" t="0" r="r" b="b"/>
                  <a:pathLst>
                    <a:path w="28" h="28">
                      <a:moveTo>
                        <a:pt x="0" y="0"/>
                      </a:moveTo>
                      <a:lnTo>
                        <a:pt x="27" y="27"/>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4" name="Line 826">
                  <a:extLst>
                    <a:ext uri="{FF2B5EF4-FFF2-40B4-BE49-F238E27FC236}">
                      <a16:creationId xmlns:a16="http://schemas.microsoft.com/office/drawing/2014/main" id="{16EAB0FE-8CF5-485A-8358-7E8789932482}"/>
                    </a:ext>
                  </a:extLst>
                </p:cNvPr>
                <p:cNvSpPr>
                  <a:spLocks noChangeShapeType="1"/>
                </p:cNvSpPr>
                <p:nvPr/>
              </p:nvSpPr>
              <p:spPr bwMode="auto">
                <a:xfrm>
                  <a:off x="1469" y="3779"/>
                  <a:ext cx="12"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5" name="Freeform 827">
                  <a:extLst>
                    <a:ext uri="{FF2B5EF4-FFF2-40B4-BE49-F238E27FC236}">
                      <a16:creationId xmlns:a16="http://schemas.microsoft.com/office/drawing/2014/main" id="{CA8AC40A-7EBD-4B09-8E66-5CAC889A601E}"/>
                    </a:ext>
                  </a:extLst>
                </p:cNvPr>
                <p:cNvSpPr>
                  <a:spLocks/>
                </p:cNvSpPr>
                <p:nvPr/>
              </p:nvSpPr>
              <p:spPr bwMode="auto">
                <a:xfrm>
                  <a:off x="1463" y="3763"/>
                  <a:ext cx="28" cy="28"/>
                </a:xfrm>
                <a:custGeom>
                  <a:avLst/>
                  <a:gdLst>
                    <a:gd name="T0" fmla="*/ 27 w 28"/>
                    <a:gd name="T1" fmla="*/ 0 h 28"/>
                    <a:gd name="T2" fmla="*/ 22 w 28"/>
                    <a:gd name="T3" fmla="*/ 0 h 28"/>
                    <a:gd name="T4" fmla="*/ 19 w 28"/>
                    <a:gd name="T5" fmla="*/ 3 h 28"/>
                    <a:gd name="T6" fmla="*/ 14 w 28"/>
                    <a:gd name="T7" fmla="*/ 3 h 28"/>
                    <a:gd name="T8" fmla="*/ 9 w 28"/>
                    <a:gd name="T9" fmla="*/ 3 h 28"/>
                    <a:gd name="T10" fmla="*/ 9 w 28"/>
                    <a:gd name="T11" fmla="*/ 7 h 28"/>
                    <a:gd name="T12" fmla="*/ 5 w 28"/>
                    <a:gd name="T13" fmla="*/ 7 h 28"/>
                    <a:gd name="T14" fmla="*/ 5 w 28"/>
                    <a:gd name="T15" fmla="*/ 10 h 28"/>
                    <a:gd name="T16" fmla="*/ 0 w 28"/>
                    <a:gd name="T17" fmla="*/ 10 h 28"/>
                    <a:gd name="T18" fmla="*/ 0 w 28"/>
                    <a:gd name="T19" fmla="*/ 14 h 28"/>
                    <a:gd name="T20" fmla="*/ 0 w 28"/>
                    <a:gd name="T21" fmla="*/ 17 h 28"/>
                    <a:gd name="T22" fmla="*/ 0 w 28"/>
                    <a:gd name="T23" fmla="*/ 20 h 28"/>
                    <a:gd name="T24" fmla="*/ 5 w 28"/>
                    <a:gd name="T25" fmla="*/ 20 h 28"/>
                    <a:gd name="T26" fmla="*/ 5 w 28"/>
                    <a:gd name="T27" fmla="*/ 24 h 28"/>
                    <a:gd name="T28" fmla="*/ 5 w 28"/>
                    <a:gd name="T29" fmla="*/ 27 h 28"/>
                    <a:gd name="T30" fmla="*/ 9 w 28"/>
                    <a:gd name="T31" fmla="*/ 27 h 28"/>
                    <a:gd name="T32" fmla="*/ 27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27" y="0"/>
                      </a:moveTo>
                      <a:lnTo>
                        <a:pt x="22" y="0"/>
                      </a:lnTo>
                      <a:lnTo>
                        <a:pt x="19" y="3"/>
                      </a:lnTo>
                      <a:lnTo>
                        <a:pt x="14" y="3"/>
                      </a:lnTo>
                      <a:lnTo>
                        <a:pt x="9" y="3"/>
                      </a:lnTo>
                      <a:lnTo>
                        <a:pt x="9" y="7"/>
                      </a:lnTo>
                      <a:lnTo>
                        <a:pt x="5" y="7"/>
                      </a:lnTo>
                      <a:lnTo>
                        <a:pt x="5" y="10"/>
                      </a:lnTo>
                      <a:lnTo>
                        <a:pt x="0" y="10"/>
                      </a:lnTo>
                      <a:lnTo>
                        <a:pt x="0" y="14"/>
                      </a:lnTo>
                      <a:lnTo>
                        <a:pt x="0" y="17"/>
                      </a:lnTo>
                      <a:lnTo>
                        <a:pt x="0" y="20"/>
                      </a:lnTo>
                      <a:lnTo>
                        <a:pt x="5" y="20"/>
                      </a:lnTo>
                      <a:lnTo>
                        <a:pt x="5" y="24"/>
                      </a:lnTo>
                      <a:lnTo>
                        <a:pt x="5" y="27"/>
                      </a:lnTo>
                      <a:lnTo>
                        <a:pt x="9" y="27"/>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6" name="Freeform 828">
                  <a:extLst>
                    <a:ext uri="{FF2B5EF4-FFF2-40B4-BE49-F238E27FC236}">
                      <a16:creationId xmlns:a16="http://schemas.microsoft.com/office/drawing/2014/main" id="{18B1B861-EB92-40D7-8877-31DBDEE0176F}"/>
                    </a:ext>
                  </a:extLst>
                </p:cNvPr>
                <p:cNvSpPr>
                  <a:spLocks/>
                </p:cNvSpPr>
                <p:nvPr/>
              </p:nvSpPr>
              <p:spPr bwMode="auto">
                <a:xfrm>
                  <a:off x="1487" y="3768"/>
                  <a:ext cx="27" cy="28"/>
                </a:xfrm>
                <a:custGeom>
                  <a:avLst/>
                  <a:gdLst>
                    <a:gd name="T0" fmla="*/ 15 w 27"/>
                    <a:gd name="T1" fmla="*/ 0 h 28"/>
                    <a:gd name="T2" fmla="*/ 15 w 27"/>
                    <a:gd name="T3" fmla="*/ 0 h 28"/>
                    <a:gd name="T4" fmla="*/ 21 w 27"/>
                    <a:gd name="T5" fmla="*/ 2 h 28"/>
                    <a:gd name="T6" fmla="*/ 21 w 27"/>
                    <a:gd name="T7" fmla="*/ 5 h 28"/>
                    <a:gd name="T8" fmla="*/ 26 w 27"/>
                    <a:gd name="T9" fmla="*/ 5 h 28"/>
                    <a:gd name="T10" fmla="*/ 26 w 27"/>
                    <a:gd name="T11" fmla="*/ 9 h 28"/>
                    <a:gd name="T12" fmla="*/ 26 w 27"/>
                    <a:gd name="T13" fmla="*/ 10 h 28"/>
                    <a:gd name="T14" fmla="*/ 26 w 27"/>
                    <a:gd name="T15" fmla="*/ 15 h 28"/>
                    <a:gd name="T16" fmla="*/ 21 w 27"/>
                    <a:gd name="T17" fmla="*/ 17 h 28"/>
                    <a:gd name="T18" fmla="*/ 21 w 27"/>
                    <a:gd name="T19" fmla="*/ 20 h 28"/>
                    <a:gd name="T20" fmla="*/ 15 w 27"/>
                    <a:gd name="T21" fmla="*/ 20 h 28"/>
                    <a:gd name="T22" fmla="*/ 15 w 27"/>
                    <a:gd name="T23" fmla="*/ 24 h 28"/>
                    <a:gd name="T24" fmla="*/ 10 w 27"/>
                    <a:gd name="T25" fmla="*/ 24 h 28"/>
                    <a:gd name="T26" fmla="*/ 3 w 27"/>
                    <a:gd name="T27" fmla="*/ 24 h 28"/>
                    <a:gd name="T28" fmla="*/ 0 w 27"/>
                    <a:gd name="T29" fmla="*/ 24 h 28"/>
                    <a:gd name="T30" fmla="*/ 0 w 27"/>
                    <a:gd name="T31" fmla="*/ 27 h 28"/>
                    <a:gd name="T32" fmla="*/ 15 w 27"/>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8">
                      <a:moveTo>
                        <a:pt x="15" y="0"/>
                      </a:moveTo>
                      <a:lnTo>
                        <a:pt x="15" y="0"/>
                      </a:lnTo>
                      <a:lnTo>
                        <a:pt x="21" y="2"/>
                      </a:lnTo>
                      <a:lnTo>
                        <a:pt x="21" y="5"/>
                      </a:lnTo>
                      <a:lnTo>
                        <a:pt x="26" y="5"/>
                      </a:lnTo>
                      <a:lnTo>
                        <a:pt x="26" y="9"/>
                      </a:lnTo>
                      <a:lnTo>
                        <a:pt x="26" y="10"/>
                      </a:lnTo>
                      <a:lnTo>
                        <a:pt x="26" y="15"/>
                      </a:lnTo>
                      <a:lnTo>
                        <a:pt x="21" y="17"/>
                      </a:lnTo>
                      <a:lnTo>
                        <a:pt x="21" y="20"/>
                      </a:lnTo>
                      <a:lnTo>
                        <a:pt x="15" y="20"/>
                      </a:lnTo>
                      <a:lnTo>
                        <a:pt x="15" y="24"/>
                      </a:lnTo>
                      <a:lnTo>
                        <a:pt x="10" y="24"/>
                      </a:lnTo>
                      <a:lnTo>
                        <a:pt x="3" y="24"/>
                      </a:lnTo>
                      <a:lnTo>
                        <a:pt x="0" y="24"/>
                      </a:lnTo>
                      <a:lnTo>
                        <a:pt x="0" y="27"/>
                      </a:lnTo>
                      <a:lnTo>
                        <a:pt x="1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7" name="Freeform 829">
                  <a:extLst>
                    <a:ext uri="{FF2B5EF4-FFF2-40B4-BE49-F238E27FC236}">
                      <a16:creationId xmlns:a16="http://schemas.microsoft.com/office/drawing/2014/main" id="{5E703376-EB34-49A8-86AA-DD01B441630C}"/>
                    </a:ext>
                  </a:extLst>
                </p:cNvPr>
                <p:cNvSpPr>
                  <a:spLocks/>
                </p:cNvSpPr>
                <p:nvPr/>
              </p:nvSpPr>
              <p:spPr bwMode="auto">
                <a:xfrm>
                  <a:off x="1465" y="3763"/>
                  <a:ext cx="27" cy="28"/>
                </a:xfrm>
                <a:custGeom>
                  <a:avLst/>
                  <a:gdLst>
                    <a:gd name="T0" fmla="*/ 5 w 27"/>
                    <a:gd name="T1" fmla="*/ 0 h 28"/>
                    <a:gd name="T2" fmla="*/ 0 w 27"/>
                    <a:gd name="T3" fmla="*/ 17 h 28"/>
                    <a:gd name="T4" fmla="*/ 21 w 27"/>
                    <a:gd name="T5" fmla="*/ 27 h 28"/>
                    <a:gd name="T6" fmla="*/ 26 w 27"/>
                    <a:gd name="T7" fmla="*/ 7 h 28"/>
                    <a:gd name="T8" fmla="*/ 5 w 27"/>
                    <a:gd name="T9" fmla="*/ 0 h 28"/>
                  </a:gdLst>
                  <a:ahLst/>
                  <a:cxnLst>
                    <a:cxn ang="0">
                      <a:pos x="T0" y="T1"/>
                    </a:cxn>
                    <a:cxn ang="0">
                      <a:pos x="T2" y="T3"/>
                    </a:cxn>
                    <a:cxn ang="0">
                      <a:pos x="T4" y="T5"/>
                    </a:cxn>
                    <a:cxn ang="0">
                      <a:pos x="T6" y="T7"/>
                    </a:cxn>
                    <a:cxn ang="0">
                      <a:pos x="T8" y="T9"/>
                    </a:cxn>
                  </a:cxnLst>
                  <a:rect l="0" t="0" r="r" b="b"/>
                  <a:pathLst>
                    <a:path w="27" h="28">
                      <a:moveTo>
                        <a:pt x="5" y="0"/>
                      </a:moveTo>
                      <a:lnTo>
                        <a:pt x="0" y="17"/>
                      </a:lnTo>
                      <a:lnTo>
                        <a:pt x="21" y="27"/>
                      </a:lnTo>
                      <a:lnTo>
                        <a:pt x="26" y="7"/>
                      </a:lnTo>
                      <a:lnTo>
                        <a:pt x="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8" name="Freeform 830">
                  <a:extLst>
                    <a:ext uri="{FF2B5EF4-FFF2-40B4-BE49-F238E27FC236}">
                      <a16:creationId xmlns:a16="http://schemas.microsoft.com/office/drawing/2014/main" id="{ED8402AF-0205-48AC-85AF-7B51E06C7DB5}"/>
                    </a:ext>
                  </a:extLst>
                </p:cNvPr>
                <p:cNvSpPr>
                  <a:spLocks/>
                </p:cNvSpPr>
                <p:nvPr/>
              </p:nvSpPr>
              <p:spPr bwMode="auto">
                <a:xfrm>
                  <a:off x="1470" y="3760"/>
                  <a:ext cx="27" cy="27"/>
                </a:xfrm>
                <a:custGeom>
                  <a:avLst/>
                  <a:gdLst>
                    <a:gd name="T0" fmla="*/ 0 w 27"/>
                    <a:gd name="T1" fmla="*/ 0 h 27"/>
                    <a:gd name="T2" fmla="*/ 26 w 27"/>
                    <a:gd name="T3" fmla="*/ 26 h 27"/>
                    <a:gd name="T4" fmla="*/ 0 w 27"/>
                    <a:gd name="T5" fmla="*/ 0 h 27"/>
                  </a:gdLst>
                  <a:ahLst/>
                  <a:cxnLst>
                    <a:cxn ang="0">
                      <a:pos x="T0" y="T1"/>
                    </a:cxn>
                    <a:cxn ang="0">
                      <a:pos x="T2" y="T3"/>
                    </a:cxn>
                    <a:cxn ang="0">
                      <a:pos x="T4" y="T5"/>
                    </a:cxn>
                  </a:cxnLst>
                  <a:rect l="0" t="0" r="r" b="b"/>
                  <a:pathLst>
                    <a:path w="27" h="27">
                      <a:moveTo>
                        <a:pt x="0" y="0"/>
                      </a:moveTo>
                      <a:lnTo>
                        <a:pt x="26" y="26"/>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59" name="Line 831">
                  <a:extLst>
                    <a:ext uri="{FF2B5EF4-FFF2-40B4-BE49-F238E27FC236}">
                      <a16:creationId xmlns:a16="http://schemas.microsoft.com/office/drawing/2014/main" id="{3E021FA0-EC39-4515-B5D0-84E5F3213A19}"/>
                    </a:ext>
                  </a:extLst>
                </p:cNvPr>
                <p:cNvSpPr>
                  <a:spLocks noChangeShapeType="1"/>
                </p:cNvSpPr>
                <p:nvPr/>
              </p:nvSpPr>
              <p:spPr bwMode="auto">
                <a:xfrm>
                  <a:off x="1469" y="3776"/>
                  <a:ext cx="12" cy="1"/>
                </a:xfrm>
                <a:prstGeom prst="line">
                  <a:avLst/>
                </a:prstGeom>
                <a:noFill/>
                <a:ln w="12700">
                  <a:solidFill>
                    <a:srgbClr val="808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0" name="Freeform 832">
                  <a:extLst>
                    <a:ext uri="{FF2B5EF4-FFF2-40B4-BE49-F238E27FC236}">
                      <a16:creationId xmlns:a16="http://schemas.microsoft.com/office/drawing/2014/main" id="{B5ACB792-2B59-4406-8D6A-9D8A57185505}"/>
                    </a:ext>
                  </a:extLst>
                </p:cNvPr>
                <p:cNvSpPr>
                  <a:spLocks/>
                </p:cNvSpPr>
                <p:nvPr/>
              </p:nvSpPr>
              <p:spPr bwMode="auto">
                <a:xfrm>
                  <a:off x="1463" y="3760"/>
                  <a:ext cx="28" cy="27"/>
                </a:xfrm>
                <a:custGeom>
                  <a:avLst/>
                  <a:gdLst>
                    <a:gd name="T0" fmla="*/ 27 w 28"/>
                    <a:gd name="T1" fmla="*/ 0 h 27"/>
                    <a:gd name="T2" fmla="*/ 22 w 28"/>
                    <a:gd name="T3" fmla="*/ 0 h 27"/>
                    <a:gd name="T4" fmla="*/ 15 w 28"/>
                    <a:gd name="T5" fmla="*/ 0 h 27"/>
                    <a:gd name="T6" fmla="*/ 15 w 28"/>
                    <a:gd name="T7" fmla="*/ 2 h 27"/>
                    <a:gd name="T8" fmla="*/ 10 w 28"/>
                    <a:gd name="T9" fmla="*/ 2 h 27"/>
                    <a:gd name="T10" fmla="*/ 3 w 28"/>
                    <a:gd name="T11" fmla="*/ 5 h 27"/>
                    <a:gd name="T12" fmla="*/ 0 w 28"/>
                    <a:gd name="T13" fmla="*/ 8 h 27"/>
                    <a:gd name="T14" fmla="*/ 0 w 28"/>
                    <a:gd name="T15" fmla="*/ 10 h 27"/>
                    <a:gd name="T16" fmla="*/ 0 w 28"/>
                    <a:gd name="T17" fmla="*/ 15 h 27"/>
                    <a:gd name="T18" fmla="*/ 0 w 28"/>
                    <a:gd name="T19" fmla="*/ 16 h 27"/>
                    <a:gd name="T20" fmla="*/ 0 w 28"/>
                    <a:gd name="T21" fmla="*/ 20 h 27"/>
                    <a:gd name="T22" fmla="*/ 0 w 28"/>
                    <a:gd name="T23" fmla="*/ 23 h 27"/>
                    <a:gd name="T24" fmla="*/ 3 w 28"/>
                    <a:gd name="T25" fmla="*/ 23 h 27"/>
                    <a:gd name="T26" fmla="*/ 3 w 28"/>
                    <a:gd name="T27" fmla="*/ 26 h 27"/>
                    <a:gd name="T28" fmla="*/ 27 w 28"/>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7">
                      <a:moveTo>
                        <a:pt x="27" y="0"/>
                      </a:moveTo>
                      <a:lnTo>
                        <a:pt x="22" y="0"/>
                      </a:lnTo>
                      <a:lnTo>
                        <a:pt x="15" y="0"/>
                      </a:lnTo>
                      <a:lnTo>
                        <a:pt x="15" y="2"/>
                      </a:lnTo>
                      <a:lnTo>
                        <a:pt x="10" y="2"/>
                      </a:lnTo>
                      <a:lnTo>
                        <a:pt x="3" y="5"/>
                      </a:lnTo>
                      <a:lnTo>
                        <a:pt x="0" y="8"/>
                      </a:lnTo>
                      <a:lnTo>
                        <a:pt x="0" y="10"/>
                      </a:lnTo>
                      <a:lnTo>
                        <a:pt x="0" y="15"/>
                      </a:lnTo>
                      <a:lnTo>
                        <a:pt x="0" y="16"/>
                      </a:lnTo>
                      <a:lnTo>
                        <a:pt x="0" y="20"/>
                      </a:lnTo>
                      <a:lnTo>
                        <a:pt x="0" y="23"/>
                      </a:lnTo>
                      <a:lnTo>
                        <a:pt x="3" y="23"/>
                      </a:lnTo>
                      <a:lnTo>
                        <a:pt x="3" y="26"/>
                      </a:lnTo>
                      <a:lnTo>
                        <a:pt x="27"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1" name="Freeform 833">
                  <a:extLst>
                    <a:ext uri="{FF2B5EF4-FFF2-40B4-BE49-F238E27FC236}">
                      <a16:creationId xmlns:a16="http://schemas.microsoft.com/office/drawing/2014/main" id="{0C4810E8-D8A9-4152-9760-746C6759ADCC}"/>
                    </a:ext>
                  </a:extLst>
                </p:cNvPr>
                <p:cNvSpPr>
                  <a:spLocks/>
                </p:cNvSpPr>
                <p:nvPr/>
              </p:nvSpPr>
              <p:spPr bwMode="auto">
                <a:xfrm>
                  <a:off x="1485" y="3765"/>
                  <a:ext cx="27" cy="27"/>
                </a:xfrm>
                <a:custGeom>
                  <a:avLst/>
                  <a:gdLst>
                    <a:gd name="T0" fmla="*/ 21 w 27"/>
                    <a:gd name="T1" fmla="*/ 0 h 27"/>
                    <a:gd name="T2" fmla="*/ 21 w 27"/>
                    <a:gd name="T3" fmla="*/ 0 h 27"/>
                    <a:gd name="T4" fmla="*/ 21 w 27"/>
                    <a:gd name="T5" fmla="*/ 3 h 27"/>
                    <a:gd name="T6" fmla="*/ 26 w 27"/>
                    <a:gd name="T7" fmla="*/ 3 h 27"/>
                    <a:gd name="T8" fmla="*/ 26 w 27"/>
                    <a:gd name="T9" fmla="*/ 7 h 27"/>
                    <a:gd name="T10" fmla="*/ 26 w 27"/>
                    <a:gd name="T11" fmla="*/ 12 h 27"/>
                    <a:gd name="T12" fmla="*/ 26 w 27"/>
                    <a:gd name="T13" fmla="*/ 13 h 27"/>
                    <a:gd name="T14" fmla="*/ 26 w 27"/>
                    <a:gd name="T15" fmla="*/ 18 h 27"/>
                    <a:gd name="T16" fmla="*/ 26 w 27"/>
                    <a:gd name="T17" fmla="*/ 21 h 27"/>
                    <a:gd name="T18" fmla="*/ 21 w 27"/>
                    <a:gd name="T19" fmla="*/ 21 h 27"/>
                    <a:gd name="T20" fmla="*/ 21 w 27"/>
                    <a:gd name="T21" fmla="*/ 26 h 27"/>
                    <a:gd name="T22" fmla="*/ 15 w 27"/>
                    <a:gd name="T23" fmla="*/ 26 h 27"/>
                    <a:gd name="T24" fmla="*/ 10 w 27"/>
                    <a:gd name="T25" fmla="*/ 26 h 27"/>
                    <a:gd name="T26" fmla="*/ 3 w 27"/>
                    <a:gd name="T27" fmla="*/ 26 h 27"/>
                    <a:gd name="T28" fmla="*/ 0 w 27"/>
                    <a:gd name="T29" fmla="*/ 26 h 27"/>
                    <a:gd name="T30" fmla="*/ 21 w 27"/>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7">
                      <a:moveTo>
                        <a:pt x="21" y="0"/>
                      </a:moveTo>
                      <a:lnTo>
                        <a:pt x="21" y="0"/>
                      </a:lnTo>
                      <a:lnTo>
                        <a:pt x="21" y="3"/>
                      </a:lnTo>
                      <a:lnTo>
                        <a:pt x="26" y="3"/>
                      </a:lnTo>
                      <a:lnTo>
                        <a:pt x="26" y="7"/>
                      </a:lnTo>
                      <a:lnTo>
                        <a:pt x="26" y="12"/>
                      </a:lnTo>
                      <a:lnTo>
                        <a:pt x="26" y="13"/>
                      </a:lnTo>
                      <a:lnTo>
                        <a:pt x="26" y="18"/>
                      </a:lnTo>
                      <a:lnTo>
                        <a:pt x="26" y="21"/>
                      </a:lnTo>
                      <a:lnTo>
                        <a:pt x="21" y="21"/>
                      </a:lnTo>
                      <a:lnTo>
                        <a:pt x="21" y="26"/>
                      </a:lnTo>
                      <a:lnTo>
                        <a:pt x="15" y="26"/>
                      </a:lnTo>
                      <a:lnTo>
                        <a:pt x="10" y="26"/>
                      </a:lnTo>
                      <a:lnTo>
                        <a:pt x="3" y="26"/>
                      </a:lnTo>
                      <a:lnTo>
                        <a:pt x="0" y="26"/>
                      </a:lnTo>
                      <a:lnTo>
                        <a:pt x="2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2" name="Freeform 834">
                  <a:extLst>
                    <a:ext uri="{FF2B5EF4-FFF2-40B4-BE49-F238E27FC236}">
                      <a16:creationId xmlns:a16="http://schemas.microsoft.com/office/drawing/2014/main" id="{C1DF8796-61A0-4117-BF79-4F67CD2FD30D}"/>
                    </a:ext>
                  </a:extLst>
                </p:cNvPr>
                <p:cNvSpPr>
                  <a:spLocks/>
                </p:cNvSpPr>
                <p:nvPr/>
              </p:nvSpPr>
              <p:spPr bwMode="auto">
                <a:xfrm>
                  <a:off x="1465" y="3760"/>
                  <a:ext cx="27" cy="27"/>
                </a:xfrm>
                <a:custGeom>
                  <a:avLst/>
                  <a:gdLst>
                    <a:gd name="T0" fmla="*/ 5 w 27"/>
                    <a:gd name="T1" fmla="*/ 0 h 27"/>
                    <a:gd name="T2" fmla="*/ 0 w 27"/>
                    <a:gd name="T3" fmla="*/ 20 h 27"/>
                    <a:gd name="T4" fmla="*/ 21 w 27"/>
                    <a:gd name="T5" fmla="*/ 26 h 27"/>
                    <a:gd name="T6" fmla="*/ 26 w 27"/>
                    <a:gd name="T7" fmla="*/ 8 h 27"/>
                    <a:gd name="T8" fmla="*/ 5 w 27"/>
                    <a:gd name="T9" fmla="*/ 0 h 27"/>
                  </a:gdLst>
                  <a:ahLst/>
                  <a:cxnLst>
                    <a:cxn ang="0">
                      <a:pos x="T0" y="T1"/>
                    </a:cxn>
                    <a:cxn ang="0">
                      <a:pos x="T2" y="T3"/>
                    </a:cxn>
                    <a:cxn ang="0">
                      <a:pos x="T4" y="T5"/>
                    </a:cxn>
                    <a:cxn ang="0">
                      <a:pos x="T6" y="T7"/>
                    </a:cxn>
                    <a:cxn ang="0">
                      <a:pos x="T8" y="T9"/>
                    </a:cxn>
                  </a:cxnLst>
                  <a:rect l="0" t="0" r="r" b="b"/>
                  <a:pathLst>
                    <a:path w="27" h="27">
                      <a:moveTo>
                        <a:pt x="5" y="0"/>
                      </a:moveTo>
                      <a:lnTo>
                        <a:pt x="0" y="20"/>
                      </a:lnTo>
                      <a:lnTo>
                        <a:pt x="21" y="26"/>
                      </a:lnTo>
                      <a:lnTo>
                        <a:pt x="26" y="8"/>
                      </a:lnTo>
                      <a:lnTo>
                        <a:pt x="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3" name="Freeform 835">
                  <a:extLst>
                    <a:ext uri="{FF2B5EF4-FFF2-40B4-BE49-F238E27FC236}">
                      <a16:creationId xmlns:a16="http://schemas.microsoft.com/office/drawing/2014/main" id="{0AC86765-C15E-4F84-A4F9-BBA32D3CE041}"/>
                    </a:ext>
                  </a:extLst>
                </p:cNvPr>
                <p:cNvSpPr>
                  <a:spLocks/>
                </p:cNvSpPr>
                <p:nvPr/>
              </p:nvSpPr>
              <p:spPr bwMode="auto">
                <a:xfrm>
                  <a:off x="1487" y="3731"/>
                  <a:ext cx="27" cy="28"/>
                </a:xfrm>
                <a:custGeom>
                  <a:avLst/>
                  <a:gdLst>
                    <a:gd name="T0" fmla="*/ 0 w 27"/>
                    <a:gd name="T1" fmla="*/ 17 h 28"/>
                    <a:gd name="T2" fmla="*/ 0 w 27"/>
                    <a:gd name="T3" fmla="*/ 17 h 28"/>
                    <a:gd name="T4" fmla="*/ 3 w 27"/>
                    <a:gd name="T5" fmla="*/ 0 h 28"/>
                    <a:gd name="T6" fmla="*/ 26 w 27"/>
                    <a:gd name="T7" fmla="*/ 9 h 28"/>
                    <a:gd name="T8" fmla="*/ 16 w 27"/>
                    <a:gd name="T9" fmla="*/ 17 h 28"/>
                    <a:gd name="T10" fmla="*/ 8 w 27"/>
                    <a:gd name="T11" fmla="*/ 14 h 28"/>
                    <a:gd name="T12" fmla="*/ 16 w 27"/>
                    <a:gd name="T13" fmla="*/ 17 h 28"/>
                    <a:gd name="T14" fmla="*/ 13 w 27"/>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0" y="17"/>
                      </a:moveTo>
                      <a:lnTo>
                        <a:pt x="0" y="17"/>
                      </a:lnTo>
                      <a:lnTo>
                        <a:pt x="3" y="0"/>
                      </a:lnTo>
                      <a:lnTo>
                        <a:pt x="26" y="9"/>
                      </a:lnTo>
                      <a:lnTo>
                        <a:pt x="16" y="17"/>
                      </a:lnTo>
                      <a:lnTo>
                        <a:pt x="8" y="14"/>
                      </a:lnTo>
                      <a:lnTo>
                        <a:pt x="16" y="17"/>
                      </a:lnTo>
                      <a:lnTo>
                        <a:pt x="13" y="27"/>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4" name="Freeform 836">
                  <a:extLst>
                    <a:ext uri="{FF2B5EF4-FFF2-40B4-BE49-F238E27FC236}">
                      <a16:creationId xmlns:a16="http://schemas.microsoft.com/office/drawing/2014/main" id="{6D886A7B-7881-429A-8A1A-ADE3EC506088}"/>
                    </a:ext>
                  </a:extLst>
                </p:cNvPr>
                <p:cNvSpPr>
                  <a:spLocks/>
                </p:cNvSpPr>
                <p:nvPr/>
              </p:nvSpPr>
              <p:spPr bwMode="auto">
                <a:xfrm>
                  <a:off x="1470" y="3765"/>
                  <a:ext cx="27" cy="27"/>
                </a:xfrm>
                <a:custGeom>
                  <a:avLst/>
                  <a:gdLst>
                    <a:gd name="T0" fmla="*/ 0 w 27"/>
                    <a:gd name="T1" fmla="*/ 20 h 27"/>
                    <a:gd name="T2" fmla="*/ 0 w 27"/>
                    <a:gd name="T3" fmla="*/ 20 h 27"/>
                    <a:gd name="T4" fmla="*/ 7 w 27"/>
                    <a:gd name="T5" fmla="*/ 0 h 27"/>
                    <a:gd name="T6" fmla="*/ 26 w 27"/>
                    <a:gd name="T7" fmla="*/ 0 h 27"/>
                    <a:gd name="T8" fmla="*/ 20 w 27"/>
                    <a:gd name="T9" fmla="*/ 13 h 27"/>
                    <a:gd name="T10" fmla="*/ 7 w 27"/>
                    <a:gd name="T11" fmla="*/ 7 h 27"/>
                    <a:gd name="T12" fmla="*/ 13 w 27"/>
                    <a:gd name="T13" fmla="*/ 7 h 27"/>
                    <a:gd name="T14" fmla="*/ 13 w 27"/>
                    <a:gd name="T15" fmla="*/ 26 h 27"/>
                    <a:gd name="T16" fmla="*/ 20 w 2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20"/>
                      </a:moveTo>
                      <a:lnTo>
                        <a:pt x="0" y="20"/>
                      </a:lnTo>
                      <a:lnTo>
                        <a:pt x="7" y="0"/>
                      </a:lnTo>
                      <a:lnTo>
                        <a:pt x="26" y="0"/>
                      </a:lnTo>
                      <a:lnTo>
                        <a:pt x="20" y="13"/>
                      </a:lnTo>
                      <a:lnTo>
                        <a:pt x="7" y="7"/>
                      </a:lnTo>
                      <a:lnTo>
                        <a:pt x="13" y="7"/>
                      </a:lnTo>
                      <a:lnTo>
                        <a:pt x="13" y="26"/>
                      </a:lnTo>
                      <a:lnTo>
                        <a:pt x="20" y="2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5" name="Freeform 837">
                  <a:extLst>
                    <a:ext uri="{FF2B5EF4-FFF2-40B4-BE49-F238E27FC236}">
                      <a16:creationId xmlns:a16="http://schemas.microsoft.com/office/drawing/2014/main" id="{DE374378-D3C0-4B49-AD97-165CF9966E0A}"/>
                    </a:ext>
                  </a:extLst>
                </p:cNvPr>
                <p:cNvSpPr>
                  <a:spLocks/>
                </p:cNvSpPr>
                <p:nvPr/>
              </p:nvSpPr>
              <p:spPr bwMode="auto">
                <a:xfrm>
                  <a:off x="1480" y="3765"/>
                  <a:ext cx="27" cy="27"/>
                </a:xfrm>
                <a:custGeom>
                  <a:avLst/>
                  <a:gdLst>
                    <a:gd name="T0" fmla="*/ 0 w 27"/>
                    <a:gd name="T1" fmla="*/ 26 h 27"/>
                    <a:gd name="T2" fmla="*/ 0 w 27"/>
                    <a:gd name="T3" fmla="*/ 26 h 27"/>
                    <a:gd name="T4" fmla="*/ 8 w 27"/>
                    <a:gd name="T5" fmla="*/ 0 h 27"/>
                    <a:gd name="T6" fmla="*/ 26 w 27"/>
                    <a:gd name="T7" fmla="*/ 7 h 27"/>
                    <a:gd name="T8" fmla="*/ 26 w 27"/>
                    <a:gd name="T9" fmla="*/ 20 h 27"/>
                    <a:gd name="T10" fmla="*/ 0 w 27"/>
                    <a:gd name="T11" fmla="*/ 20 h 27"/>
                  </a:gdLst>
                  <a:ahLst/>
                  <a:cxnLst>
                    <a:cxn ang="0">
                      <a:pos x="T0" y="T1"/>
                    </a:cxn>
                    <a:cxn ang="0">
                      <a:pos x="T2" y="T3"/>
                    </a:cxn>
                    <a:cxn ang="0">
                      <a:pos x="T4" y="T5"/>
                    </a:cxn>
                    <a:cxn ang="0">
                      <a:pos x="T6" y="T7"/>
                    </a:cxn>
                    <a:cxn ang="0">
                      <a:pos x="T8" y="T9"/>
                    </a:cxn>
                    <a:cxn ang="0">
                      <a:pos x="T10" y="T11"/>
                    </a:cxn>
                  </a:cxnLst>
                  <a:rect l="0" t="0" r="r" b="b"/>
                  <a:pathLst>
                    <a:path w="27" h="27">
                      <a:moveTo>
                        <a:pt x="0" y="26"/>
                      </a:moveTo>
                      <a:lnTo>
                        <a:pt x="0" y="26"/>
                      </a:lnTo>
                      <a:lnTo>
                        <a:pt x="8" y="0"/>
                      </a:lnTo>
                      <a:lnTo>
                        <a:pt x="26" y="7"/>
                      </a:lnTo>
                      <a:lnTo>
                        <a:pt x="26" y="20"/>
                      </a:lnTo>
                      <a:lnTo>
                        <a:pt x="0" y="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6" name="Freeform 838">
                  <a:extLst>
                    <a:ext uri="{FF2B5EF4-FFF2-40B4-BE49-F238E27FC236}">
                      <a16:creationId xmlns:a16="http://schemas.microsoft.com/office/drawing/2014/main" id="{FBA00319-BEAC-4516-811B-9F981C33DDE7}"/>
                    </a:ext>
                  </a:extLst>
                </p:cNvPr>
                <p:cNvSpPr>
                  <a:spLocks/>
                </p:cNvSpPr>
                <p:nvPr/>
              </p:nvSpPr>
              <p:spPr bwMode="auto">
                <a:xfrm>
                  <a:off x="1152" y="3479"/>
                  <a:ext cx="571" cy="243"/>
                </a:xfrm>
                <a:custGeom>
                  <a:avLst/>
                  <a:gdLst>
                    <a:gd name="T0" fmla="*/ 12 w 571"/>
                    <a:gd name="T1" fmla="*/ 97 h 243"/>
                    <a:gd name="T2" fmla="*/ 5 w 571"/>
                    <a:gd name="T3" fmla="*/ 97 h 243"/>
                    <a:gd name="T4" fmla="*/ 2 w 571"/>
                    <a:gd name="T5" fmla="*/ 95 h 243"/>
                    <a:gd name="T6" fmla="*/ 0 w 571"/>
                    <a:gd name="T7" fmla="*/ 90 h 243"/>
                    <a:gd name="T8" fmla="*/ 45 w 571"/>
                    <a:gd name="T9" fmla="*/ 13 h 243"/>
                    <a:gd name="T10" fmla="*/ 49 w 571"/>
                    <a:gd name="T11" fmla="*/ 10 h 243"/>
                    <a:gd name="T12" fmla="*/ 55 w 571"/>
                    <a:gd name="T13" fmla="*/ 8 h 243"/>
                    <a:gd name="T14" fmla="*/ 60 w 571"/>
                    <a:gd name="T15" fmla="*/ 5 h 243"/>
                    <a:gd name="T16" fmla="*/ 69 w 571"/>
                    <a:gd name="T17" fmla="*/ 3 h 243"/>
                    <a:gd name="T18" fmla="*/ 79 w 571"/>
                    <a:gd name="T19" fmla="*/ 2 h 243"/>
                    <a:gd name="T20" fmla="*/ 90 w 571"/>
                    <a:gd name="T21" fmla="*/ 0 h 243"/>
                    <a:gd name="T22" fmla="*/ 99 w 571"/>
                    <a:gd name="T23" fmla="*/ 0 h 243"/>
                    <a:gd name="T24" fmla="*/ 119 w 571"/>
                    <a:gd name="T25" fmla="*/ 0 h 243"/>
                    <a:gd name="T26" fmla="*/ 129 w 571"/>
                    <a:gd name="T27" fmla="*/ 0 h 243"/>
                    <a:gd name="T28" fmla="*/ 147 w 571"/>
                    <a:gd name="T29" fmla="*/ 0 h 243"/>
                    <a:gd name="T30" fmla="*/ 166 w 571"/>
                    <a:gd name="T31" fmla="*/ 3 h 243"/>
                    <a:gd name="T32" fmla="*/ 219 w 571"/>
                    <a:gd name="T33" fmla="*/ 10 h 243"/>
                    <a:gd name="T34" fmla="*/ 274 w 571"/>
                    <a:gd name="T35" fmla="*/ 18 h 243"/>
                    <a:gd name="T36" fmla="*/ 336 w 571"/>
                    <a:gd name="T37" fmla="*/ 32 h 243"/>
                    <a:gd name="T38" fmla="*/ 391 w 571"/>
                    <a:gd name="T39" fmla="*/ 45 h 243"/>
                    <a:gd name="T40" fmla="*/ 433 w 571"/>
                    <a:gd name="T41" fmla="*/ 57 h 243"/>
                    <a:gd name="T42" fmla="*/ 458 w 571"/>
                    <a:gd name="T43" fmla="*/ 65 h 243"/>
                    <a:gd name="T44" fmla="*/ 483 w 571"/>
                    <a:gd name="T45" fmla="*/ 74 h 243"/>
                    <a:gd name="T46" fmla="*/ 507 w 571"/>
                    <a:gd name="T47" fmla="*/ 84 h 243"/>
                    <a:gd name="T48" fmla="*/ 532 w 571"/>
                    <a:gd name="T49" fmla="*/ 97 h 243"/>
                    <a:gd name="T50" fmla="*/ 545 w 571"/>
                    <a:gd name="T51" fmla="*/ 107 h 243"/>
                    <a:gd name="T52" fmla="*/ 554 w 571"/>
                    <a:gd name="T53" fmla="*/ 112 h 243"/>
                    <a:gd name="T54" fmla="*/ 559 w 571"/>
                    <a:gd name="T55" fmla="*/ 120 h 243"/>
                    <a:gd name="T56" fmla="*/ 564 w 571"/>
                    <a:gd name="T57" fmla="*/ 127 h 243"/>
                    <a:gd name="T58" fmla="*/ 565 w 571"/>
                    <a:gd name="T59" fmla="*/ 135 h 243"/>
                    <a:gd name="T60" fmla="*/ 569 w 571"/>
                    <a:gd name="T61" fmla="*/ 144 h 243"/>
                    <a:gd name="T62" fmla="*/ 570 w 571"/>
                    <a:gd name="T63" fmla="*/ 150 h 243"/>
                    <a:gd name="T64" fmla="*/ 570 w 571"/>
                    <a:gd name="T65" fmla="*/ 155 h 243"/>
                    <a:gd name="T66" fmla="*/ 567 w 571"/>
                    <a:gd name="T67" fmla="*/ 162 h 243"/>
                    <a:gd name="T68" fmla="*/ 535 w 571"/>
                    <a:gd name="T69" fmla="*/ 239 h 243"/>
                    <a:gd name="T70" fmla="*/ 532 w 571"/>
                    <a:gd name="T71" fmla="*/ 242 h 243"/>
                    <a:gd name="T72" fmla="*/ 529 w 571"/>
                    <a:gd name="T73" fmla="*/ 242 h 243"/>
                    <a:gd name="T74" fmla="*/ 12 w 571"/>
                    <a:gd name="T75"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1" h="243">
                      <a:moveTo>
                        <a:pt x="12" y="97"/>
                      </a:moveTo>
                      <a:lnTo>
                        <a:pt x="5" y="97"/>
                      </a:lnTo>
                      <a:lnTo>
                        <a:pt x="2" y="95"/>
                      </a:lnTo>
                      <a:lnTo>
                        <a:pt x="0" y="90"/>
                      </a:lnTo>
                      <a:lnTo>
                        <a:pt x="45" y="13"/>
                      </a:lnTo>
                      <a:lnTo>
                        <a:pt x="49" y="10"/>
                      </a:lnTo>
                      <a:lnTo>
                        <a:pt x="55" y="8"/>
                      </a:lnTo>
                      <a:lnTo>
                        <a:pt x="60" y="5"/>
                      </a:lnTo>
                      <a:lnTo>
                        <a:pt x="69" y="3"/>
                      </a:lnTo>
                      <a:lnTo>
                        <a:pt x="79" y="2"/>
                      </a:lnTo>
                      <a:lnTo>
                        <a:pt x="90" y="0"/>
                      </a:lnTo>
                      <a:lnTo>
                        <a:pt x="99" y="0"/>
                      </a:lnTo>
                      <a:lnTo>
                        <a:pt x="119" y="0"/>
                      </a:lnTo>
                      <a:lnTo>
                        <a:pt x="129" y="0"/>
                      </a:lnTo>
                      <a:lnTo>
                        <a:pt x="147" y="0"/>
                      </a:lnTo>
                      <a:lnTo>
                        <a:pt x="166" y="3"/>
                      </a:lnTo>
                      <a:lnTo>
                        <a:pt x="219" y="10"/>
                      </a:lnTo>
                      <a:lnTo>
                        <a:pt x="274" y="18"/>
                      </a:lnTo>
                      <a:lnTo>
                        <a:pt x="336" y="32"/>
                      </a:lnTo>
                      <a:lnTo>
                        <a:pt x="391" y="45"/>
                      </a:lnTo>
                      <a:lnTo>
                        <a:pt x="433" y="57"/>
                      </a:lnTo>
                      <a:lnTo>
                        <a:pt x="458" y="65"/>
                      </a:lnTo>
                      <a:lnTo>
                        <a:pt x="483" y="74"/>
                      </a:lnTo>
                      <a:lnTo>
                        <a:pt x="507" y="84"/>
                      </a:lnTo>
                      <a:lnTo>
                        <a:pt x="532" y="97"/>
                      </a:lnTo>
                      <a:lnTo>
                        <a:pt x="545" y="107"/>
                      </a:lnTo>
                      <a:lnTo>
                        <a:pt x="554" y="112"/>
                      </a:lnTo>
                      <a:lnTo>
                        <a:pt x="559" y="120"/>
                      </a:lnTo>
                      <a:lnTo>
                        <a:pt x="564" y="127"/>
                      </a:lnTo>
                      <a:lnTo>
                        <a:pt x="565" y="135"/>
                      </a:lnTo>
                      <a:lnTo>
                        <a:pt x="569" y="144"/>
                      </a:lnTo>
                      <a:lnTo>
                        <a:pt x="570" y="150"/>
                      </a:lnTo>
                      <a:lnTo>
                        <a:pt x="570" y="155"/>
                      </a:lnTo>
                      <a:lnTo>
                        <a:pt x="567" y="162"/>
                      </a:lnTo>
                      <a:lnTo>
                        <a:pt x="535" y="239"/>
                      </a:lnTo>
                      <a:lnTo>
                        <a:pt x="532" y="242"/>
                      </a:lnTo>
                      <a:lnTo>
                        <a:pt x="529" y="242"/>
                      </a:lnTo>
                      <a:lnTo>
                        <a:pt x="12" y="9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7" name="Freeform 839">
                  <a:extLst>
                    <a:ext uri="{FF2B5EF4-FFF2-40B4-BE49-F238E27FC236}">
                      <a16:creationId xmlns:a16="http://schemas.microsoft.com/office/drawing/2014/main" id="{1F52B533-8023-405E-9AFE-227DC2D264D6}"/>
                    </a:ext>
                  </a:extLst>
                </p:cNvPr>
                <p:cNvSpPr>
                  <a:spLocks/>
                </p:cNvSpPr>
                <p:nvPr/>
              </p:nvSpPr>
              <p:spPr bwMode="auto">
                <a:xfrm>
                  <a:off x="1055" y="3573"/>
                  <a:ext cx="633" cy="333"/>
                </a:xfrm>
                <a:custGeom>
                  <a:avLst/>
                  <a:gdLst>
                    <a:gd name="T0" fmla="*/ 94 w 633"/>
                    <a:gd name="T1" fmla="*/ 5 h 333"/>
                    <a:gd name="T2" fmla="*/ 5 w 633"/>
                    <a:gd name="T3" fmla="*/ 149 h 333"/>
                    <a:gd name="T4" fmla="*/ 0 w 633"/>
                    <a:gd name="T5" fmla="*/ 159 h 333"/>
                    <a:gd name="T6" fmla="*/ 0 w 633"/>
                    <a:gd name="T7" fmla="*/ 167 h 333"/>
                    <a:gd name="T8" fmla="*/ 0 w 633"/>
                    <a:gd name="T9" fmla="*/ 174 h 333"/>
                    <a:gd name="T10" fmla="*/ 2 w 633"/>
                    <a:gd name="T11" fmla="*/ 182 h 333"/>
                    <a:gd name="T12" fmla="*/ 5 w 633"/>
                    <a:gd name="T13" fmla="*/ 190 h 333"/>
                    <a:gd name="T14" fmla="*/ 8 w 633"/>
                    <a:gd name="T15" fmla="*/ 197 h 333"/>
                    <a:gd name="T16" fmla="*/ 12 w 633"/>
                    <a:gd name="T17" fmla="*/ 202 h 333"/>
                    <a:gd name="T18" fmla="*/ 18 w 633"/>
                    <a:gd name="T19" fmla="*/ 209 h 333"/>
                    <a:gd name="T20" fmla="*/ 30 w 633"/>
                    <a:gd name="T21" fmla="*/ 215 h 333"/>
                    <a:gd name="T22" fmla="*/ 515 w 633"/>
                    <a:gd name="T23" fmla="*/ 332 h 333"/>
                    <a:gd name="T24" fmla="*/ 529 w 633"/>
                    <a:gd name="T25" fmla="*/ 332 h 333"/>
                    <a:gd name="T26" fmla="*/ 539 w 633"/>
                    <a:gd name="T27" fmla="*/ 329 h 333"/>
                    <a:gd name="T28" fmla="*/ 545 w 633"/>
                    <a:gd name="T29" fmla="*/ 326 h 333"/>
                    <a:gd name="T30" fmla="*/ 554 w 633"/>
                    <a:gd name="T31" fmla="*/ 321 h 333"/>
                    <a:gd name="T32" fmla="*/ 562 w 633"/>
                    <a:gd name="T33" fmla="*/ 307 h 333"/>
                    <a:gd name="T34" fmla="*/ 570 w 633"/>
                    <a:gd name="T35" fmla="*/ 296 h 333"/>
                    <a:gd name="T36" fmla="*/ 631 w 633"/>
                    <a:gd name="T37" fmla="*/ 160 h 333"/>
                    <a:gd name="T38" fmla="*/ 632 w 633"/>
                    <a:gd name="T39" fmla="*/ 152 h 333"/>
                    <a:gd name="T40" fmla="*/ 631 w 633"/>
                    <a:gd name="T41" fmla="*/ 145 h 333"/>
                    <a:gd name="T42" fmla="*/ 626 w 633"/>
                    <a:gd name="T43" fmla="*/ 135 h 333"/>
                    <a:gd name="T44" fmla="*/ 619 w 633"/>
                    <a:gd name="T45" fmla="*/ 125 h 333"/>
                    <a:gd name="T46" fmla="*/ 611 w 633"/>
                    <a:gd name="T47" fmla="*/ 115 h 333"/>
                    <a:gd name="T48" fmla="*/ 601 w 633"/>
                    <a:gd name="T49" fmla="*/ 110 h 333"/>
                    <a:gd name="T50" fmla="*/ 589 w 633"/>
                    <a:gd name="T51" fmla="*/ 105 h 333"/>
                    <a:gd name="T52" fmla="*/ 124 w 633"/>
                    <a:gd name="T53" fmla="*/ 0 h 333"/>
                    <a:gd name="T54" fmla="*/ 115 w 633"/>
                    <a:gd name="T55" fmla="*/ 0 h 333"/>
                    <a:gd name="T56" fmla="*/ 109 w 633"/>
                    <a:gd name="T57" fmla="*/ 0 h 333"/>
                    <a:gd name="T58" fmla="*/ 102 w 633"/>
                    <a:gd name="T59" fmla="*/ 0 h 333"/>
                    <a:gd name="T60" fmla="*/ 94 w 633"/>
                    <a:gd name="T61" fmla="*/ 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3" h="333">
                      <a:moveTo>
                        <a:pt x="94" y="5"/>
                      </a:moveTo>
                      <a:lnTo>
                        <a:pt x="5" y="149"/>
                      </a:lnTo>
                      <a:lnTo>
                        <a:pt x="0" y="159"/>
                      </a:lnTo>
                      <a:lnTo>
                        <a:pt x="0" y="167"/>
                      </a:lnTo>
                      <a:lnTo>
                        <a:pt x="0" y="174"/>
                      </a:lnTo>
                      <a:lnTo>
                        <a:pt x="2" y="182"/>
                      </a:lnTo>
                      <a:lnTo>
                        <a:pt x="5" y="190"/>
                      </a:lnTo>
                      <a:lnTo>
                        <a:pt x="8" y="197"/>
                      </a:lnTo>
                      <a:lnTo>
                        <a:pt x="12" y="202"/>
                      </a:lnTo>
                      <a:lnTo>
                        <a:pt x="18" y="209"/>
                      </a:lnTo>
                      <a:lnTo>
                        <a:pt x="30" y="215"/>
                      </a:lnTo>
                      <a:lnTo>
                        <a:pt x="515" y="332"/>
                      </a:lnTo>
                      <a:lnTo>
                        <a:pt x="529" y="332"/>
                      </a:lnTo>
                      <a:lnTo>
                        <a:pt x="539" y="329"/>
                      </a:lnTo>
                      <a:lnTo>
                        <a:pt x="545" y="326"/>
                      </a:lnTo>
                      <a:lnTo>
                        <a:pt x="554" y="321"/>
                      </a:lnTo>
                      <a:lnTo>
                        <a:pt x="562" y="307"/>
                      </a:lnTo>
                      <a:lnTo>
                        <a:pt x="570" y="296"/>
                      </a:lnTo>
                      <a:lnTo>
                        <a:pt x="631" y="160"/>
                      </a:lnTo>
                      <a:lnTo>
                        <a:pt x="632" y="152"/>
                      </a:lnTo>
                      <a:lnTo>
                        <a:pt x="631" y="145"/>
                      </a:lnTo>
                      <a:lnTo>
                        <a:pt x="626" y="135"/>
                      </a:lnTo>
                      <a:lnTo>
                        <a:pt x="619" y="125"/>
                      </a:lnTo>
                      <a:lnTo>
                        <a:pt x="611" y="115"/>
                      </a:lnTo>
                      <a:lnTo>
                        <a:pt x="601" y="110"/>
                      </a:lnTo>
                      <a:lnTo>
                        <a:pt x="589" y="105"/>
                      </a:lnTo>
                      <a:lnTo>
                        <a:pt x="124" y="0"/>
                      </a:lnTo>
                      <a:lnTo>
                        <a:pt x="115" y="0"/>
                      </a:lnTo>
                      <a:lnTo>
                        <a:pt x="109" y="0"/>
                      </a:lnTo>
                      <a:lnTo>
                        <a:pt x="102" y="0"/>
                      </a:lnTo>
                      <a:lnTo>
                        <a:pt x="94" y="5"/>
                      </a:lnTo>
                    </a:path>
                  </a:pathLst>
                </a:custGeom>
                <a:solidFill>
                  <a:schemeClr val="folHlink"/>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8" name="Freeform 840">
                  <a:extLst>
                    <a:ext uri="{FF2B5EF4-FFF2-40B4-BE49-F238E27FC236}">
                      <a16:creationId xmlns:a16="http://schemas.microsoft.com/office/drawing/2014/main" id="{CFEAD86E-5E98-47A4-A203-D9CB2D41A01E}"/>
                    </a:ext>
                  </a:extLst>
                </p:cNvPr>
                <p:cNvSpPr>
                  <a:spLocks/>
                </p:cNvSpPr>
                <p:nvPr/>
              </p:nvSpPr>
              <p:spPr bwMode="auto">
                <a:xfrm>
                  <a:off x="1082" y="3573"/>
                  <a:ext cx="557" cy="268"/>
                </a:xfrm>
                <a:custGeom>
                  <a:avLst/>
                  <a:gdLst>
                    <a:gd name="T0" fmla="*/ 97 w 557"/>
                    <a:gd name="T1" fmla="*/ 0 h 268"/>
                    <a:gd name="T2" fmla="*/ 0 w 557"/>
                    <a:gd name="T3" fmla="*/ 149 h 268"/>
                    <a:gd name="T4" fmla="*/ 0 w 557"/>
                    <a:gd name="T5" fmla="*/ 152 h 268"/>
                    <a:gd name="T6" fmla="*/ 0 w 557"/>
                    <a:gd name="T7" fmla="*/ 157 h 268"/>
                    <a:gd name="T8" fmla="*/ 3 w 557"/>
                    <a:gd name="T9" fmla="*/ 160 h 268"/>
                    <a:gd name="T10" fmla="*/ 464 w 557"/>
                    <a:gd name="T11" fmla="*/ 267 h 268"/>
                    <a:gd name="T12" fmla="*/ 474 w 557"/>
                    <a:gd name="T13" fmla="*/ 267 h 268"/>
                    <a:gd name="T14" fmla="*/ 481 w 557"/>
                    <a:gd name="T15" fmla="*/ 264 h 268"/>
                    <a:gd name="T16" fmla="*/ 488 w 557"/>
                    <a:gd name="T17" fmla="*/ 259 h 268"/>
                    <a:gd name="T18" fmla="*/ 555 w 557"/>
                    <a:gd name="T19" fmla="*/ 115 h 268"/>
                    <a:gd name="T20" fmla="*/ 556 w 557"/>
                    <a:gd name="T21" fmla="*/ 110 h 268"/>
                    <a:gd name="T22" fmla="*/ 555 w 557"/>
                    <a:gd name="T23" fmla="*/ 105 h 268"/>
                    <a:gd name="T24" fmla="*/ 550 w 557"/>
                    <a:gd name="T25" fmla="*/ 102 h 268"/>
                    <a:gd name="T26" fmla="*/ 97 w 557"/>
                    <a:gd name="T2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7" h="268">
                      <a:moveTo>
                        <a:pt x="97" y="0"/>
                      </a:moveTo>
                      <a:lnTo>
                        <a:pt x="0" y="149"/>
                      </a:lnTo>
                      <a:lnTo>
                        <a:pt x="0" y="152"/>
                      </a:lnTo>
                      <a:lnTo>
                        <a:pt x="0" y="157"/>
                      </a:lnTo>
                      <a:lnTo>
                        <a:pt x="3" y="160"/>
                      </a:lnTo>
                      <a:lnTo>
                        <a:pt x="464" y="267"/>
                      </a:lnTo>
                      <a:lnTo>
                        <a:pt x="474" y="267"/>
                      </a:lnTo>
                      <a:lnTo>
                        <a:pt x="481" y="264"/>
                      </a:lnTo>
                      <a:lnTo>
                        <a:pt x="488" y="259"/>
                      </a:lnTo>
                      <a:lnTo>
                        <a:pt x="555" y="115"/>
                      </a:lnTo>
                      <a:lnTo>
                        <a:pt x="556" y="110"/>
                      </a:lnTo>
                      <a:lnTo>
                        <a:pt x="555" y="105"/>
                      </a:lnTo>
                      <a:lnTo>
                        <a:pt x="550" y="102"/>
                      </a:lnTo>
                      <a:lnTo>
                        <a:pt x="97"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69" name="Freeform 841">
                  <a:extLst>
                    <a:ext uri="{FF2B5EF4-FFF2-40B4-BE49-F238E27FC236}">
                      <a16:creationId xmlns:a16="http://schemas.microsoft.com/office/drawing/2014/main" id="{61F9FB13-329F-40CB-B066-0A0B0A8E9880}"/>
                    </a:ext>
                  </a:extLst>
                </p:cNvPr>
                <p:cNvSpPr>
                  <a:spLocks/>
                </p:cNvSpPr>
                <p:nvPr/>
              </p:nvSpPr>
              <p:spPr bwMode="auto">
                <a:xfrm>
                  <a:off x="1129" y="3586"/>
                  <a:ext cx="479" cy="221"/>
                </a:xfrm>
                <a:custGeom>
                  <a:avLst/>
                  <a:gdLst>
                    <a:gd name="T0" fmla="*/ 69 w 479"/>
                    <a:gd name="T1" fmla="*/ 0 h 221"/>
                    <a:gd name="T2" fmla="*/ 0 w 479"/>
                    <a:gd name="T3" fmla="*/ 117 h 221"/>
                    <a:gd name="T4" fmla="*/ 0 w 479"/>
                    <a:gd name="T5" fmla="*/ 122 h 221"/>
                    <a:gd name="T6" fmla="*/ 5 w 479"/>
                    <a:gd name="T7" fmla="*/ 124 h 221"/>
                    <a:gd name="T8" fmla="*/ 413 w 479"/>
                    <a:gd name="T9" fmla="*/ 219 h 221"/>
                    <a:gd name="T10" fmla="*/ 420 w 479"/>
                    <a:gd name="T11" fmla="*/ 220 h 221"/>
                    <a:gd name="T12" fmla="*/ 423 w 479"/>
                    <a:gd name="T13" fmla="*/ 215 h 221"/>
                    <a:gd name="T14" fmla="*/ 425 w 479"/>
                    <a:gd name="T15" fmla="*/ 212 h 221"/>
                    <a:gd name="T16" fmla="*/ 477 w 479"/>
                    <a:gd name="T17" fmla="*/ 97 h 221"/>
                    <a:gd name="T18" fmla="*/ 478 w 479"/>
                    <a:gd name="T19" fmla="*/ 95 h 221"/>
                    <a:gd name="T20" fmla="*/ 475 w 479"/>
                    <a:gd name="T21" fmla="*/ 90 h 221"/>
                    <a:gd name="T22" fmla="*/ 472 w 479"/>
                    <a:gd name="T23" fmla="*/ 90 h 221"/>
                    <a:gd name="T24" fmla="*/ 74 w 479"/>
                    <a:gd name="T25" fmla="*/ 0 h 221"/>
                    <a:gd name="T26" fmla="*/ 69 w 479"/>
                    <a:gd name="T2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221">
                      <a:moveTo>
                        <a:pt x="69" y="0"/>
                      </a:moveTo>
                      <a:lnTo>
                        <a:pt x="0" y="117"/>
                      </a:lnTo>
                      <a:lnTo>
                        <a:pt x="0" y="122"/>
                      </a:lnTo>
                      <a:lnTo>
                        <a:pt x="5" y="124"/>
                      </a:lnTo>
                      <a:lnTo>
                        <a:pt x="413" y="219"/>
                      </a:lnTo>
                      <a:lnTo>
                        <a:pt x="420" y="220"/>
                      </a:lnTo>
                      <a:lnTo>
                        <a:pt x="423" y="215"/>
                      </a:lnTo>
                      <a:lnTo>
                        <a:pt x="425" y="212"/>
                      </a:lnTo>
                      <a:lnTo>
                        <a:pt x="477" y="97"/>
                      </a:lnTo>
                      <a:lnTo>
                        <a:pt x="478" y="95"/>
                      </a:lnTo>
                      <a:lnTo>
                        <a:pt x="475" y="90"/>
                      </a:lnTo>
                      <a:lnTo>
                        <a:pt x="472" y="90"/>
                      </a:lnTo>
                      <a:lnTo>
                        <a:pt x="74" y="0"/>
                      </a:lnTo>
                      <a:lnTo>
                        <a:pt x="69" y="0"/>
                      </a:lnTo>
                    </a:path>
                  </a:pathLst>
                </a:custGeom>
                <a:solidFill>
                  <a:schemeClr val="bg2"/>
                </a:solidFill>
                <a:ln w="12700" cap="rnd" cmpd="sng">
                  <a:solidFill>
                    <a:srgbClr val="474747"/>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0" name="Freeform 842">
                  <a:extLst>
                    <a:ext uri="{FF2B5EF4-FFF2-40B4-BE49-F238E27FC236}">
                      <a16:creationId xmlns:a16="http://schemas.microsoft.com/office/drawing/2014/main" id="{832B8846-5C9A-4E7F-963A-08F5B679D675}"/>
                    </a:ext>
                  </a:extLst>
                </p:cNvPr>
                <p:cNvSpPr>
                  <a:spLocks/>
                </p:cNvSpPr>
                <p:nvPr/>
              </p:nvSpPr>
              <p:spPr bwMode="auto">
                <a:xfrm>
                  <a:off x="1266" y="3578"/>
                  <a:ext cx="293" cy="79"/>
                </a:xfrm>
                <a:custGeom>
                  <a:avLst/>
                  <a:gdLst>
                    <a:gd name="T0" fmla="*/ 0 w 293"/>
                    <a:gd name="T1" fmla="*/ 10 h 79"/>
                    <a:gd name="T2" fmla="*/ 2 w 293"/>
                    <a:gd name="T3" fmla="*/ 7 h 79"/>
                    <a:gd name="T4" fmla="*/ 8 w 293"/>
                    <a:gd name="T5" fmla="*/ 2 h 79"/>
                    <a:gd name="T6" fmla="*/ 17 w 293"/>
                    <a:gd name="T7" fmla="*/ 0 h 79"/>
                    <a:gd name="T8" fmla="*/ 22 w 293"/>
                    <a:gd name="T9" fmla="*/ 0 h 79"/>
                    <a:gd name="T10" fmla="*/ 277 w 293"/>
                    <a:gd name="T11" fmla="*/ 55 h 79"/>
                    <a:gd name="T12" fmla="*/ 282 w 293"/>
                    <a:gd name="T13" fmla="*/ 58 h 79"/>
                    <a:gd name="T14" fmla="*/ 286 w 293"/>
                    <a:gd name="T15" fmla="*/ 62 h 79"/>
                    <a:gd name="T16" fmla="*/ 287 w 293"/>
                    <a:gd name="T17" fmla="*/ 65 h 79"/>
                    <a:gd name="T18" fmla="*/ 291 w 293"/>
                    <a:gd name="T19" fmla="*/ 73 h 79"/>
                    <a:gd name="T20" fmla="*/ 292 w 293"/>
                    <a:gd name="T21" fmla="*/ 78 h 79"/>
                    <a:gd name="T22" fmla="*/ 277 w 293"/>
                    <a:gd name="T23" fmla="*/ 73 h 79"/>
                    <a:gd name="T24" fmla="*/ 277 w 293"/>
                    <a:gd name="T25" fmla="*/ 70 h 79"/>
                    <a:gd name="T26" fmla="*/ 276 w 293"/>
                    <a:gd name="T27" fmla="*/ 67 h 79"/>
                    <a:gd name="T28" fmla="*/ 272 w 293"/>
                    <a:gd name="T29" fmla="*/ 63 h 79"/>
                    <a:gd name="T30" fmla="*/ 23 w 293"/>
                    <a:gd name="T31" fmla="*/ 10 h 79"/>
                    <a:gd name="T32" fmla="*/ 22 w 293"/>
                    <a:gd name="T33" fmla="*/ 12 h 79"/>
                    <a:gd name="T34" fmla="*/ 20 w 293"/>
                    <a:gd name="T35" fmla="*/ 15 h 79"/>
                    <a:gd name="T36" fmla="*/ 18 w 293"/>
                    <a:gd name="T37" fmla="*/ 17 h 79"/>
                    <a:gd name="T38" fmla="*/ 0 w 29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79">
                      <a:moveTo>
                        <a:pt x="0" y="10"/>
                      </a:moveTo>
                      <a:lnTo>
                        <a:pt x="2" y="7"/>
                      </a:lnTo>
                      <a:lnTo>
                        <a:pt x="8" y="2"/>
                      </a:lnTo>
                      <a:lnTo>
                        <a:pt x="17" y="0"/>
                      </a:lnTo>
                      <a:lnTo>
                        <a:pt x="22" y="0"/>
                      </a:lnTo>
                      <a:lnTo>
                        <a:pt x="277" y="55"/>
                      </a:lnTo>
                      <a:lnTo>
                        <a:pt x="282" y="58"/>
                      </a:lnTo>
                      <a:lnTo>
                        <a:pt x="286" y="62"/>
                      </a:lnTo>
                      <a:lnTo>
                        <a:pt x="287" y="65"/>
                      </a:lnTo>
                      <a:lnTo>
                        <a:pt x="291" y="73"/>
                      </a:lnTo>
                      <a:lnTo>
                        <a:pt x="292" y="78"/>
                      </a:lnTo>
                      <a:lnTo>
                        <a:pt x="277" y="73"/>
                      </a:lnTo>
                      <a:lnTo>
                        <a:pt x="277" y="70"/>
                      </a:lnTo>
                      <a:lnTo>
                        <a:pt x="276" y="67"/>
                      </a:lnTo>
                      <a:lnTo>
                        <a:pt x="272" y="63"/>
                      </a:lnTo>
                      <a:lnTo>
                        <a:pt x="23" y="10"/>
                      </a:lnTo>
                      <a:lnTo>
                        <a:pt x="22" y="12"/>
                      </a:lnTo>
                      <a:lnTo>
                        <a:pt x="20" y="15"/>
                      </a:lnTo>
                      <a:lnTo>
                        <a:pt x="18" y="17"/>
                      </a:lnTo>
                      <a:lnTo>
                        <a:pt x="0" y="10"/>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1" name="Freeform 843">
                  <a:extLst>
                    <a:ext uri="{FF2B5EF4-FFF2-40B4-BE49-F238E27FC236}">
                      <a16:creationId xmlns:a16="http://schemas.microsoft.com/office/drawing/2014/main" id="{817BEF44-A156-4D68-A6AC-C9C55437BBFA}"/>
                    </a:ext>
                  </a:extLst>
                </p:cNvPr>
                <p:cNvSpPr>
                  <a:spLocks/>
                </p:cNvSpPr>
                <p:nvPr/>
              </p:nvSpPr>
              <p:spPr bwMode="auto">
                <a:xfrm>
                  <a:off x="1177" y="3558"/>
                  <a:ext cx="492" cy="112"/>
                </a:xfrm>
                <a:custGeom>
                  <a:avLst/>
                  <a:gdLst>
                    <a:gd name="T0" fmla="*/ 0 w 492"/>
                    <a:gd name="T1" fmla="*/ 2 h 112"/>
                    <a:gd name="T2" fmla="*/ 62 w 492"/>
                    <a:gd name="T3" fmla="*/ 0 h 112"/>
                    <a:gd name="T4" fmla="*/ 84 w 492"/>
                    <a:gd name="T5" fmla="*/ 0 h 112"/>
                    <a:gd name="T6" fmla="*/ 114 w 492"/>
                    <a:gd name="T7" fmla="*/ 2 h 112"/>
                    <a:gd name="T8" fmla="*/ 154 w 492"/>
                    <a:gd name="T9" fmla="*/ 7 h 112"/>
                    <a:gd name="T10" fmla="*/ 165 w 492"/>
                    <a:gd name="T11" fmla="*/ 8 h 112"/>
                    <a:gd name="T12" fmla="*/ 311 w 492"/>
                    <a:gd name="T13" fmla="*/ 42 h 112"/>
                    <a:gd name="T14" fmla="*/ 384 w 492"/>
                    <a:gd name="T15" fmla="*/ 65 h 112"/>
                    <a:gd name="T16" fmla="*/ 440 w 492"/>
                    <a:gd name="T17" fmla="*/ 86 h 112"/>
                    <a:gd name="T18" fmla="*/ 491 w 492"/>
                    <a:gd name="T19"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112">
                      <a:moveTo>
                        <a:pt x="0" y="2"/>
                      </a:moveTo>
                      <a:lnTo>
                        <a:pt x="62" y="0"/>
                      </a:lnTo>
                      <a:lnTo>
                        <a:pt x="84" y="0"/>
                      </a:lnTo>
                      <a:lnTo>
                        <a:pt x="114" y="2"/>
                      </a:lnTo>
                      <a:lnTo>
                        <a:pt x="154" y="7"/>
                      </a:lnTo>
                      <a:lnTo>
                        <a:pt x="165" y="8"/>
                      </a:lnTo>
                      <a:lnTo>
                        <a:pt x="311" y="42"/>
                      </a:lnTo>
                      <a:lnTo>
                        <a:pt x="384" y="65"/>
                      </a:lnTo>
                      <a:lnTo>
                        <a:pt x="440" y="86"/>
                      </a:lnTo>
                      <a:lnTo>
                        <a:pt x="491" y="111"/>
                      </a:lnTo>
                    </a:path>
                  </a:pathLst>
                </a:custGeom>
                <a:noFill/>
                <a:ln w="12700" cap="rnd"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2" name="Freeform 844">
                  <a:extLst>
                    <a:ext uri="{FF2B5EF4-FFF2-40B4-BE49-F238E27FC236}">
                      <a16:creationId xmlns:a16="http://schemas.microsoft.com/office/drawing/2014/main" id="{75EABCED-45DF-49E6-BA91-D6014EAA9745}"/>
                    </a:ext>
                  </a:extLst>
                </p:cNvPr>
                <p:cNvSpPr>
                  <a:spLocks/>
                </p:cNvSpPr>
                <p:nvPr/>
              </p:nvSpPr>
              <p:spPr bwMode="auto">
                <a:xfrm>
                  <a:off x="1282" y="3588"/>
                  <a:ext cx="264" cy="67"/>
                </a:xfrm>
                <a:custGeom>
                  <a:avLst/>
                  <a:gdLst>
                    <a:gd name="T0" fmla="*/ 0 w 264"/>
                    <a:gd name="T1" fmla="*/ 7 h 67"/>
                    <a:gd name="T2" fmla="*/ 5 w 264"/>
                    <a:gd name="T3" fmla="*/ 0 h 67"/>
                    <a:gd name="T4" fmla="*/ 258 w 264"/>
                    <a:gd name="T5" fmla="*/ 55 h 67"/>
                    <a:gd name="T6" fmla="*/ 262 w 264"/>
                    <a:gd name="T7" fmla="*/ 56 h 67"/>
                    <a:gd name="T8" fmla="*/ 263 w 264"/>
                    <a:gd name="T9" fmla="*/ 60 h 67"/>
                    <a:gd name="T10" fmla="*/ 262 w 264"/>
                    <a:gd name="T11" fmla="*/ 66 h 67"/>
                    <a:gd name="T12" fmla="*/ 0 w 264"/>
                    <a:gd name="T13" fmla="*/ 7 h 67"/>
                  </a:gdLst>
                  <a:ahLst/>
                  <a:cxnLst>
                    <a:cxn ang="0">
                      <a:pos x="T0" y="T1"/>
                    </a:cxn>
                    <a:cxn ang="0">
                      <a:pos x="T2" y="T3"/>
                    </a:cxn>
                    <a:cxn ang="0">
                      <a:pos x="T4" y="T5"/>
                    </a:cxn>
                    <a:cxn ang="0">
                      <a:pos x="T6" y="T7"/>
                    </a:cxn>
                    <a:cxn ang="0">
                      <a:pos x="T8" y="T9"/>
                    </a:cxn>
                    <a:cxn ang="0">
                      <a:pos x="T10" y="T11"/>
                    </a:cxn>
                    <a:cxn ang="0">
                      <a:pos x="T12" y="T13"/>
                    </a:cxn>
                  </a:cxnLst>
                  <a:rect l="0" t="0" r="r" b="b"/>
                  <a:pathLst>
                    <a:path w="264" h="67">
                      <a:moveTo>
                        <a:pt x="0" y="7"/>
                      </a:moveTo>
                      <a:lnTo>
                        <a:pt x="5" y="0"/>
                      </a:lnTo>
                      <a:lnTo>
                        <a:pt x="258" y="55"/>
                      </a:lnTo>
                      <a:lnTo>
                        <a:pt x="262" y="56"/>
                      </a:lnTo>
                      <a:lnTo>
                        <a:pt x="263" y="60"/>
                      </a:lnTo>
                      <a:lnTo>
                        <a:pt x="262" y="66"/>
                      </a:lnTo>
                      <a:lnTo>
                        <a:pt x="0" y="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3" name="Freeform 845">
                  <a:extLst>
                    <a:ext uri="{FF2B5EF4-FFF2-40B4-BE49-F238E27FC236}">
                      <a16:creationId xmlns:a16="http://schemas.microsoft.com/office/drawing/2014/main" id="{F246FB48-422D-4956-955C-5923E8673B24}"/>
                    </a:ext>
                  </a:extLst>
                </p:cNvPr>
                <p:cNvSpPr>
                  <a:spLocks/>
                </p:cNvSpPr>
                <p:nvPr/>
              </p:nvSpPr>
              <p:spPr bwMode="auto">
                <a:xfrm>
                  <a:off x="1282" y="3588"/>
                  <a:ext cx="28" cy="27"/>
                </a:xfrm>
                <a:custGeom>
                  <a:avLst/>
                  <a:gdLst>
                    <a:gd name="T0" fmla="*/ 0 w 28"/>
                    <a:gd name="T1" fmla="*/ 16 h 27"/>
                    <a:gd name="T2" fmla="*/ 3 w 28"/>
                    <a:gd name="T3" fmla="*/ 8 h 27"/>
                    <a:gd name="T4" fmla="*/ 10 w 28"/>
                    <a:gd name="T5" fmla="*/ 3 h 27"/>
                    <a:gd name="T6" fmla="*/ 17 w 28"/>
                    <a:gd name="T7" fmla="*/ 0 h 27"/>
                    <a:gd name="T8" fmla="*/ 27 w 28"/>
                    <a:gd name="T9" fmla="*/ 7 h 27"/>
                    <a:gd name="T10" fmla="*/ 19 w 28"/>
                    <a:gd name="T11" fmla="*/ 26 h 27"/>
                    <a:gd name="T12" fmla="*/ 0 w 28"/>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0" y="16"/>
                      </a:moveTo>
                      <a:lnTo>
                        <a:pt x="3" y="8"/>
                      </a:lnTo>
                      <a:lnTo>
                        <a:pt x="10" y="3"/>
                      </a:lnTo>
                      <a:lnTo>
                        <a:pt x="17" y="0"/>
                      </a:lnTo>
                      <a:lnTo>
                        <a:pt x="27" y="7"/>
                      </a:lnTo>
                      <a:lnTo>
                        <a:pt x="19"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4" name="Freeform 846">
                  <a:extLst>
                    <a:ext uri="{FF2B5EF4-FFF2-40B4-BE49-F238E27FC236}">
                      <a16:creationId xmlns:a16="http://schemas.microsoft.com/office/drawing/2014/main" id="{ED83D1D6-93AB-41BD-9773-37E1569EF328}"/>
                    </a:ext>
                  </a:extLst>
                </p:cNvPr>
                <p:cNvSpPr>
                  <a:spLocks/>
                </p:cNvSpPr>
                <p:nvPr/>
              </p:nvSpPr>
              <p:spPr bwMode="auto">
                <a:xfrm>
                  <a:off x="1533" y="3645"/>
                  <a:ext cx="28" cy="27"/>
                </a:xfrm>
                <a:custGeom>
                  <a:avLst/>
                  <a:gdLst>
                    <a:gd name="T0" fmla="*/ 0 w 28"/>
                    <a:gd name="T1" fmla="*/ 16 h 27"/>
                    <a:gd name="T2" fmla="*/ 9 w 28"/>
                    <a:gd name="T3" fmla="*/ 0 h 27"/>
                    <a:gd name="T4" fmla="*/ 14 w 28"/>
                    <a:gd name="T5" fmla="*/ 0 h 27"/>
                    <a:gd name="T6" fmla="*/ 22 w 28"/>
                    <a:gd name="T7" fmla="*/ 5 h 27"/>
                    <a:gd name="T8" fmla="*/ 26 w 28"/>
                    <a:gd name="T9" fmla="*/ 13 h 27"/>
                    <a:gd name="T10" fmla="*/ 27 w 28"/>
                    <a:gd name="T11" fmla="*/ 23 h 27"/>
                    <a:gd name="T12" fmla="*/ 22 w 28"/>
                    <a:gd name="T13" fmla="*/ 26 h 27"/>
                    <a:gd name="T14" fmla="*/ 0 w 28"/>
                    <a:gd name="T15" fmla="*/ 1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16"/>
                      </a:moveTo>
                      <a:lnTo>
                        <a:pt x="9" y="0"/>
                      </a:lnTo>
                      <a:lnTo>
                        <a:pt x="14" y="0"/>
                      </a:lnTo>
                      <a:lnTo>
                        <a:pt x="22" y="5"/>
                      </a:lnTo>
                      <a:lnTo>
                        <a:pt x="26" y="13"/>
                      </a:lnTo>
                      <a:lnTo>
                        <a:pt x="27" y="23"/>
                      </a:lnTo>
                      <a:lnTo>
                        <a:pt x="22" y="26"/>
                      </a:lnTo>
                      <a:lnTo>
                        <a:pt x="0" y="16"/>
                      </a:lnTo>
                    </a:path>
                  </a:pathLst>
                </a:custGeom>
                <a:solidFill>
                  <a:schemeClr val="tx1"/>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775" name="Group 847">
                  <a:extLst>
                    <a:ext uri="{FF2B5EF4-FFF2-40B4-BE49-F238E27FC236}">
                      <a16:creationId xmlns:a16="http://schemas.microsoft.com/office/drawing/2014/main" id="{8AD2994B-8016-4CA9-B875-0FFCD6D9DBDF}"/>
                    </a:ext>
                  </a:extLst>
                </p:cNvPr>
                <p:cNvGrpSpPr>
                  <a:grpSpLocks/>
                </p:cNvGrpSpPr>
                <p:nvPr/>
              </p:nvGrpSpPr>
              <p:grpSpPr bwMode="auto">
                <a:xfrm>
                  <a:off x="1282" y="3626"/>
                  <a:ext cx="235" cy="160"/>
                  <a:chOff x="1282" y="3626"/>
                  <a:chExt cx="235" cy="160"/>
                </a:xfrm>
              </p:grpSpPr>
              <p:sp>
                <p:nvSpPr>
                  <p:cNvPr id="798" name="Freeform 848">
                    <a:extLst>
                      <a:ext uri="{FF2B5EF4-FFF2-40B4-BE49-F238E27FC236}">
                        <a16:creationId xmlns:a16="http://schemas.microsoft.com/office/drawing/2014/main" id="{66750DA0-6638-4B07-BBA9-166FA9D08144}"/>
                      </a:ext>
                    </a:extLst>
                  </p:cNvPr>
                  <p:cNvSpPr>
                    <a:spLocks/>
                  </p:cNvSpPr>
                  <p:nvPr/>
                </p:nvSpPr>
                <p:spPr bwMode="auto">
                  <a:xfrm>
                    <a:off x="1331" y="362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9" name="Freeform 849">
                    <a:extLst>
                      <a:ext uri="{FF2B5EF4-FFF2-40B4-BE49-F238E27FC236}">
                        <a16:creationId xmlns:a16="http://schemas.microsoft.com/office/drawing/2014/main" id="{8C6B5758-0CD1-4C11-8B69-D47149D9814B}"/>
                      </a:ext>
                    </a:extLst>
                  </p:cNvPr>
                  <p:cNvSpPr>
                    <a:spLocks/>
                  </p:cNvSpPr>
                  <p:nvPr/>
                </p:nvSpPr>
                <p:spPr bwMode="auto">
                  <a:xfrm>
                    <a:off x="1319" y="365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0" name="Freeform 850">
                    <a:extLst>
                      <a:ext uri="{FF2B5EF4-FFF2-40B4-BE49-F238E27FC236}">
                        <a16:creationId xmlns:a16="http://schemas.microsoft.com/office/drawing/2014/main" id="{189360BB-3FDD-4D93-958B-E8B0C0C822B4}"/>
                      </a:ext>
                    </a:extLst>
                  </p:cNvPr>
                  <p:cNvSpPr>
                    <a:spLocks/>
                  </p:cNvSpPr>
                  <p:nvPr/>
                </p:nvSpPr>
                <p:spPr bwMode="auto">
                  <a:xfrm>
                    <a:off x="1300" y="3683"/>
                    <a:ext cx="35" cy="28"/>
                  </a:xfrm>
                  <a:custGeom>
                    <a:avLst/>
                    <a:gdLst>
                      <a:gd name="T0" fmla="*/ 0 w 35"/>
                      <a:gd name="T1" fmla="*/ 19 h 28"/>
                      <a:gd name="T2" fmla="*/ 9 w 35"/>
                      <a:gd name="T3" fmla="*/ 0 h 28"/>
                      <a:gd name="T4" fmla="*/ 34 w 35"/>
                      <a:gd name="T5" fmla="*/ 7 h 28"/>
                      <a:gd name="T6" fmla="*/ 26 w 35"/>
                      <a:gd name="T7" fmla="*/ 27 h 28"/>
                      <a:gd name="T8" fmla="*/ 0 w 35"/>
                      <a:gd name="T9" fmla="*/ 19 h 28"/>
                    </a:gdLst>
                    <a:ahLst/>
                    <a:cxnLst>
                      <a:cxn ang="0">
                        <a:pos x="T0" y="T1"/>
                      </a:cxn>
                      <a:cxn ang="0">
                        <a:pos x="T2" y="T3"/>
                      </a:cxn>
                      <a:cxn ang="0">
                        <a:pos x="T4" y="T5"/>
                      </a:cxn>
                      <a:cxn ang="0">
                        <a:pos x="T6" y="T7"/>
                      </a:cxn>
                      <a:cxn ang="0">
                        <a:pos x="T8" y="T9"/>
                      </a:cxn>
                    </a:cxnLst>
                    <a:rect l="0" t="0" r="r" b="b"/>
                    <a:pathLst>
                      <a:path w="35" h="28">
                        <a:moveTo>
                          <a:pt x="0" y="19"/>
                        </a:moveTo>
                        <a:lnTo>
                          <a:pt x="9" y="0"/>
                        </a:lnTo>
                        <a:lnTo>
                          <a:pt x="34" y="7"/>
                        </a:lnTo>
                        <a:lnTo>
                          <a:pt x="26"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1" name="Freeform 851">
                    <a:extLst>
                      <a:ext uri="{FF2B5EF4-FFF2-40B4-BE49-F238E27FC236}">
                        <a16:creationId xmlns:a16="http://schemas.microsoft.com/office/drawing/2014/main" id="{46A8AE84-64E9-4A3E-8D9B-B51EFFDD280F}"/>
                      </a:ext>
                    </a:extLst>
                  </p:cNvPr>
                  <p:cNvSpPr>
                    <a:spLocks/>
                  </p:cNvSpPr>
                  <p:nvPr/>
                </p:nvSpPr>
                <p:spPr bwMode="auto">
                  <a:xfrm>
                    <a:off x="1374" y="3636"/>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2" name="Freeform 852">
                    <a:extLst>
                      <a:ext uri="{FF2B5EF4-FFF2-40B4-BE49-F238E27FC236}">
                        <a16:creationId xmlns:a16="http://schemas.microsoft.com/office/drawing/2014/main" id="{3BB6F456-EFA9-47F4-B04D-5BBE7E2F2775}"/>
                      </a:ext>
                    </a:extLst>
                  </p:cNvPr>
                  <p:cNvSpPr>
                    <a:spLocks/>
                  </p:cNvSpPr>
                  <p:nvPr/>
                </p:nvSpPr>
                <p:spPr bwMode="auto">
                  <a:xfrm>
                    <a:off x="1359" y="3663"/>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3" name="Freeform 853">
                    <a:extLst>
                      <a:ext uri="{FF2B5EF4-FFF2-40B4-BE49-F238E27FC236}">
                        <a16:creationId xmlns:a16="http://schemas.microsoft.com/office/drawing/2014/main" id="{8C871E68-144F-4B10-875B-54DB512DC897}"/>
                      </a:ext>
                    </a:extLst>
                  </p:cNvPr>
                  <p:cNvSpPr>
                    <a:spLocks/>
                  </p:cNvSpPr>
                  <p:nvPr/>
                </p:nvSpPr>
                <p:spPr bwMode="auto">
                  <a:xfrm>
                    <a:off x="1342" y="369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4" name="Freeform 854">
                    <a:extLst>
                      <a:ext uri="{FF2B5EF4-FFF2-40B4-BE49-F238E27FC236}">
                        <a16:creationId xmlns:a16="http://schemas.microsoft.com/office/drawing/2014/main" id="{07E44DAE-63FB-4C62-B35A-673C9E1C770C}"/>
                      </a:ext>
                    </a:extLst>
                  </p:cNvPr>
                  <p:cNvSpPr>
                    <a:spLocks/>
                  </p:cNvSpPr>
                  <p:nvPr/>
                </p:nvSpPr>
                <p:spPr bwMode="auto">
                  <a:xfrm>
                    <a:off x="1416" y="3644"/>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5" name="Freeform 855">
                    <a:extLst>
                      <a:ext uri="{FF2B5EF4-FFF2-40B4-BE49-F238E27FC236}">
                        <a16:creationId xmlns:a16="http://schemas.microsoft.com/office/drawing/2014/main" id="{9A7D1B57-2409-4396-B14F-0494789235DD}"/>
                      </a:ext>
                    </a:extLst>
                  </p:cNvPr>
                  <p:cNvSpPr>
                    <a:spLocks/>
                  </p:cNvSpPr>
                  <p:nvPr/>
                </p:nvSpPr>
                <p:spPr bwMode="auto">
                  <a:xfrm>
                    <a:off x="1404" y="3671"/>
                    <a:ext cx="33" cy="28"/>
                  </a:xfrm>
                  <a:custGeom>
                    <a:avLst/>
                    <a:gdLst>
                      <a:gd name="T0" fmla="*/ 0 w 33"/>
                      <a:gd name="T1" fmla="*/ 19 h 28"/>
                      <a:gd name="T2" fmla="*/ 7 w 33"/>
                      <a:gd name="T3" fmla="*/ 0 h 28"/>
                      <a:gd name="T4" fmla="*/ 32 w 33"/>
                      <a:gd name="T5" fmla="*/ 7 h 28"/>
                      <a:gd name="T6" fmla="*/ 24 w 33"/>
                      <a:gd name="T7" fmla="*/ 27 h 28"/>
                      <a:gd name="T8" fmla="*/ 0 w 33"/>
                      <a:gd name="T9" fmla="*/ 19 h 28"/>
                    </a:gdLst>
                    <a:ahLst/>
                    <a:cxnLst>
                      <a:cxn ang="0">
                        <a:pos x="T0" y="T1"/>
                      </a:cxn>
                      <a:cxn ang="0">
                        <a:pos x="T2" y="T3"/>
                      </a:cxn>
                      <a:cxn ang="0">
                        <a:pos x="T4" y="T5"/>
                      </a:cxn>
                      <a:cxn ang="0">
                        <a:pos x="T6" y="T7"/>
                      </a:cxn>
                      <a:cxn ang="0">
                        <a:pos x="T8" y="T9"/>
                      </a:cxn>
                    </a:cxnLst>
                    <a:rect l="0" t="0" r="r" b="b"/>
                    <a:pathLst>
                      <a:path w="33" h="28">
                        <a:moveTo>
                          <a:pt x="0" y="19"/>
                        </a:moveTo>
                        <a:lnTo>
                          <a:pt x="7" y="0"/>
                        </a:lnTo>
                        <a:lnTo>
                          <a:pt x="32" y="7"/>
                        </a:lnTo>
                        <a:lnTo>
                          <a:pt x="24"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6" name="Freeform 856">
                    <a:extLst>
                      <a:ext uri="{FF2B5EF4-FFF2-40B4-BE49-F238E27FC236}">
                        <a16:creationId xmlns:a16="http://schemas.microsoft.com/office/drawing/2014/main" id="{E9A25B94-56BB-40AE-A1A4-EE857DD0086E}"/>
                      </a:ext>
                    </a:extLst>
                  </p:cNvPr>
                  <p:cNvSpPr>
                    <a:spLocks/>
                  </p:cNvSpPr>
                  <p:nvPr/>
                </p:nvSpPr>
                <p:spPr bwMode="auto">
                  <a:xfrm>
                    <a:off x="1386" y="3701"/>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7" name="Freeform 857">
                    <a:extLst>
                      <a:ext uri="{FF2B5EF4-FFF2-40B4-BE49-F238E27FC236}">
                        <a16:creationId xmlns:a16="http://schemas.microsoft.com/office/drawing/2014/main" id="{51BDD051-9733-4103-99E6-116A357A32E6}"/>
                      </a:ext>
                    </a:extLst>
                  </p:cNvPr>
                  <p:cNvSpPr>
                    <a:spLocks/>
                  </p:cNvSpPr>
                  <p:nvPr/>
                </p:nvSpPr>
                <p:spPr bwMode="auto">
                  <a:xfrm>
                    <a:off x="1282" y="3715"/>
                    <a:ext cx="34" cy="27"/>
                  </a:xfrm>
                  <a:custGeom>
                    <a:avLst/>
                    <a:gdLst>
                      <a:gd name="T0" fmla="*/ 0 w 34"/>
                      <a:gd name="T1" fmla="*/ 18 h 27"/>
                      <a:gd name="T2" fmla="*/ 8 w 34"/>
                      <a:gd name="T3" fmla="*/ 0 h 27"/>
                      <a:gd name="T4" fmla="*/ 33 w 34"/>
                      <a:gd name="T5" fmla="*/ 7 h 27"/>
                      <a:gd name="T6" fmla="*/ 25 w 34"/>
                      <a:gd name="T7" fmla="*/ 26 h 27"/>
                      <a:gd name="T8" fmla="*/ 0 w 34"/>
                      <a:gd name="T9" fmla="*/ 18 h 27"/>
                    </a:gdLst>
                    <a:ahLst/>
                    <a:cxnLst>
                      <a:cxn ang="0">
                        <a:pos x="T0" y="T1"/>
                      </a:cxn>
                      <a:cxn ang="0">
                        <a:pos x="T2" y="T3"/>
                      </a:cxn>
                      <a:cxn ang="0">
                        <a:pos x="T4" y="T5"/>
                      </a:cxn>
                      <a:cxn ang="0">
                        <a:pos x="T6" y="T7"/>
                      </a:cxn>
                      <a:cxn ang="0">
                        <a:pos x="T8" y="T9"/>
                      </a:cxn>
                    </a:cxnLst>
                    <a:rect l="0" t="0" r="r" b="b"/>
                    <a:pathLst>
                      <a:path w="34" h="27">
                        <a:moveTo>
                          <a:pt x="0" y="18"/>
                        </a:moveTo>
                        <a:lnTo>
                          <a:pt x="8" y="0"/>
                        </a:lnTo>
                        <a:lnTo>
                          <a:pt x="33" y="7"/>
                        </a:lnTo>
                        <a:lnTo>
                          <a:pt x="25" y="26"/>
                        </a:lnTo>
                        <a:lnTo>
                          <a:pt x="0" y="18"/>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8" name="Freeform 858">
                    <a:extLst>
                      <a:ext uri="{FF2B5EF4-FFF2-40B4-BE49-F238E27FC236}">
                        <a16:creationId xmlns:a16="http://schemas.microsoft.com/office/drawing/2014/main" id="{37DD1F8D-B4C2-46CA-9693-1C8D91B9D37F}"/>
                      </a:ext>
                    </a:extLst>
                  </p:cNvPr>
                  <p:cNvSpPr>
                    <a:spLocks/>
                  </p:cNvSpPr>
                  <p:nvPr/>
                </p:nvSpPr>
                <p:spPr bwMode="auto">
                  <a:xfrm>
                    <a:off x="1324" y="3723"/>
                    <a:ext cx="34" cy="28"/>
                  </a:xfrm>
                  <a:custGeom>
                    <a:avLst/>
                    <a:gdLst>
                      <a:gd name="T0" fmla="*/ 0 w 34"/>
                      <a:gd name="T1" fmla="*/ 19 h 28"/>
                      <a:gd name="T2" fmla="*/ 8 w 34"/>
                      <a:gd name="T3" fmla="*/ 0 h 28"/>
                      <a:gd name="T4" fmla="*/ 33 w 34"/>
                      <a:gd name="T5" fmla="*/ 7 h 28"/>
                      <a:gd name="T6" fmla="*/ 25 w 34"/>
                      <a:gd name="T7" fmla="*/ 27 h 28"/>
                      <a:gd name="T8" fmla="*/ 0 w 34"/>
                      <a:gd name="T9" fmla="*/ 19 h 28"/>
                    </a:gdLst>
                    <a:ahLst/>
                    <a:cxnLst>
                      <a:cxn ang="0">
                        <a:pos x="T0" y="T1"/>
                      </a:cxn>
                      <a:cxn ang="0">
                        <a:pos x="T2" y="T3"/>
                      </a:cxn>
                      <a:cxn ang="0">
                        <a:pos x="T4" y="T5"/>
                      </a:cxn>
                      <a:cxn ang="0">
                        <a:pos x="T6" y="T7"/>
                      </a:cxn>
                      <a:cxn ang="0">
                        <a:pos x="T8" y="T9"/>
                      </a:cxn>
                    </a:cxnLst>
                    <a:rect l="0" t="0" r="r" b="b"/>
                    <a:pathLst>
                      <a:path w="34" h="28">
                        <a:moveTo>
                          <a:pt x="0" y="19"/>
                        </a:moveTo>
                        <a:lnTo>
                          <a:pt x="8" y="0"/>
                        </a:lnTo>
                        <a:lnTo>
                          <a:pt x="33"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09" name="Freeform 859">
                    <a:extLst>
                      <a:ext uri="{FF2B5EF4-FFF2-40B4-BE49-F238E27FC236}">
                        <a16:creationId xmlns:a16="http://schemas.microsoft.com/office/drawing/2014/main" id="{D883D61C-05D5-4058-A330-E5CFD1364444}"/>
                      </a:ext>
                    </a:extLst>
                  </p:cNvPr>
                  <p:cNvSpPr>
                    <a:spLocks/>
                  </p:cNvSpPr>
                  <p:nvPr/>
                </p:nvSpPr>
                <p:spPr bwMode="auto">
                  <a:xfrm>
                    <a:off x="1367" y="3733"/>
                    <a:ext cx="36" cy="28"/>
                  </a:xfrm>
                  <a:custGeom>
                    <a:avLst/>
                    <a:gdLst>
                      <a:gd name="T0" fmla="*/ 0 w 36"/>
                      <a:gd name="T1" fmla="*/ 19 h 28"/>
                      <a:gd name="T2" fmla="*/ 8 w 36"/>
                      <a:gd name="T3" fmla="*/ 0 h 28"/>
                      <a:gd name="T4" fmla="*/ 35 w 36"/>
                      <a:gd name="T5" fmla="*/ 7 h 28"/>
                      <a:gd name="T6" fmla="*/ 25 w 36"/>
                      <a:gd name="T7" fmla="*/ 27 h 28"/>
                      <a:gd name="T8" fmla="*/ 0 w 36"/>
                      <a:gd name="T9" fmla="*/ 19 h 28"/>
                    </a:gdLst>
                    <a:ahLst/>
                    <a:cxnLst>
                      <a:cxn ang="0">
                        <a:pos x="T0" y="T1"/>
                      </a:cxn>
                      <a:cxn ang="0">
                        <a:pos x="T2" y="T3"/>
                      </a:cxn>
                      <a:cxn ang="0">
                        <a:pos x="T4" y="T5"/>
                      </a:cxn>
                      <a:cxn ang="0">
                        <a:pos x="T6" y="T7"/>
                      </a:cxn>
                      <a:cxn ang="0">
                        <a:pos x="T8" y="T9"/>
                      </a:cxn>
                    </a:cxnLst>
                    <a:rect l="0" t="0" r="r" b="b"/>
                    <a:pathLst>
                      <a:path w="36" h="28">
                        <a:moveTo>
                          <a:pt x="0" y="19"/>
                        </a:moveTo>
                        <a:lnTo>
                          <a:pt x="8" y="0"/>
                        </a:lnTo>
                        <a:lnTo>
                          <a:pt x="35" y="7"/>
                        </a:lnTo>
                        <a:lnTo>
                          <a:pt x="25" y="27"/>
                        </a:lnTo>
                        <a:lnTo>
                          <a:pt x="0" y="19"/>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0" name="Freeform 860">
                    <a:extLst>
                      <a:ext uri="{FF2B5EF4-FFF2-40B4-BE49-F238E27FC236}">
                        <a16:creationId xmlns:a16="http://schemas.microsoft.com/office/drawing/2014/main" id="{2B9BB0E6-6DA7-46A1-B498-A3F60494C252}"/>
                      </a:ext>
                    </a:extLst>
                  </p:cNvPr>
                  <p:cNvSpPr>
                    <a:spLocks/>
                  </p:cNvSpPr>
                  <p:nvPr/>
                </p:nvSpPr>
                <p:spPr bwMode="auto">
                  <a:xfrm>
                    <a:off x="1490" y="3732"/>
                    <a:ext cx="27" cy="27"/>
                  </a:xfrm>
                  <a:custGeom>
                    <a:avLst/>
                    <a:gdLst>
                      <a:gd name="T0" fmla="*/ 23 w 27"/>
                      <a:gd name="T1" fmla="*/ 7 h 27"/>
                      <a:gd name="T2" fmla="*/ 5 w 27"/>
                      <a:gd name="T3" fmla="*/ 0 h 27"/>
                      <a:gd name="T4" fmla="*/ 3 w 27"/>
                      <a:gd name="T5" fmla="*/ 2 h 27"/>
                      <a:gd name="T6" fmla="*/ 2 w 27"/>
                      <a:gd name="T7" fmla="*/ 3 h 27"/>
                      <a:gd name="T8" fmla="*/ 0 w 27"/>
                      <a:gd name="T9" fmla="*/ 8 h 27"/>
                      <a:gd name="T10" fmla="*/ 0 w 27"/>
                      <a:gd name="T11" fmla="*/ 13 h 27"/>
                      <a:gd name="T12" fmla="*/ 3 w 27"/>
                      <a:gd name="T13" fmla="*/ 18 h 27"/>
                      <a:gd name="T14" fmla="*/ 20 w 27"/>
                      <a:gd name="T15" fmla="*/ 26 h 27"/>
                      <a:gd name="T16" fmla="*/ 23 w 27"/>
                      <a:gd name="T17" fmla="*/ 25 h 27"/>
                      <a:gd name="T18" fmla="*/ 25 w 27"/>
                      <a:gd name="T19" fmla="*/ 20 h 27"/>
                      <a:gd name="T20" fmla="*/ 26 w 27"/>
                      <a:gd name="T21" fmla="*/ 13 h 27"/>
                      <a:gd name="T22" fmla="*/ 23 w 27"/>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3" y="7"/>
                        </a:moveTo>
                        <a:lnTo>
                          <a:pt x="5" y="0"/>
                        </a:lnTo>
                        <a:lnTo>
                          <a:pt x="3" y="2"/>
                        </a:lnTo>
                        <a:lnTo>
                          <a:pt x="2" y="3"/>
                        </a:lnTo>
                        <a:lnTo>
                          <a:pt x="0" y="8"/>
                        </a:lnTo>
                        <a:lnTo>
                          <a:pt x="0" y="13"/>
                        </a:lnTo>
                        <a:lnTo>
                          <a:pt x="3" y="18"/>
                        </a:lnTo>
                        <a:lnTo>
                          <a:pt x="20" y="26"/>
                        </a:lnTo>
                        <a:lnTo>
                          <a:pt x="23" y="25"/>
                        </a:lnTo>
                        <a:lnTo>
                          <a:pt x="25" y="20"/>
                        </a:lnTo>
                        <a:lnTo>
                          <a:pt x="26" y="13"/>
                        </a:lnTo>
                        <a:lnTo>
                          <a:pt x="23"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811" name="Freeform 861">
                    <a:extLst>
                      <a:ext uri="{FF2B5EF4-FFF2-40B4-BE49-F238E27FC236}">
                        <a16:creationId xmlns:a16="http://schemas.microsoft.com/office/drawing/2014/main" id="{C08ED02C-4D61-4AB8-95FD-D5E3A99FC67B}"/>
                      </a:ext>
                    </a:extLst>
                  </p:cNvPr>
                  <p:cNvSpPr>
                    <a:spLocks/>
                  </p:cNvSpPr>
                  <p:nvPr/>
                </p:nvSpPr>
                <p:spPr bwMode="auto">
                  <a:xfrm>
                    <a:off x="1474" y="3758"/>
                    <a:ext cx="28" cy="28"/>
                  </a:xfrm>
                  <a:custGeom>
                    <a:avLst/>
                    <a:gdLst>
                      <a:gd name="T0" fmla="*/ 24 w 28"/>
                      <a:gd name="T1" fmla="*/ 7 h 28"/>
                      <a:gd name="T2" fmla="*/ 5 w 28"/>
                      <a:gd name="T3" fmla="*/ 0 h 28"/>
                      <a:gd name="T4" fmla="*/ 3 w 28"/>
                      <a:gd name="T5" fmla="*/ 2 h 28"/>
                      <a:gd name="T6" fmla="*/ 2 w 28"/>
                      <a:gd name="T7" fmla="*/ 3 h 28"/>
                      <a:gd name="T8" fmla="*/ 0 w 28"/>
                      <a:gd name="T9" fmla="*/ 9 h 28"/>
                      <a:gd name="T10" fmla="*/ 0 w 28"/>
                      <a:gd name="T11" fmla="*/ 14 h 28"/>
                      <a:gd name="T12" fmla="*/ 3 w 28"/>
                      <a:gd name="T13" fmla="*/ 19 h 28"/>
                      <a:gd name="T14" fmla="*/ 20 w 28"/>
                      <a:gd name="T15" fmla="*/ 27 h 28"/>
                      <a:gd name="T16" fmla="*/ 24 w 28"/>
                      <a:gd name="T17" fmla="*/ 26 h 28"/>
                      <a:gd name="T18" fmla="*/ 26 w 28"/>
                      <a:gd name="T19" fmla="*/ 20 h 28"/>
                      <a:gd name="T20" fmla="*/ 27 w 28"/>
                      <a:gd name="T21" fmla="*/ 14 h 28"/>
                      <a:gd name="T22" fmla="*/ 24 w 28"/>
                      <a:gd name="T2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7"/>
                        </a:moveTo>
                        <a:lnTo>
                          <a:pt x="5" y="0"/>
                        </a:lnTo>
                        <a:lnTo>
                          <a:pt x="3" y="2"/>
                        </a:lnTo>
                        <a:lnTo>
                          <a:pt x="2" y="3"/>
                        </a:lnTo>
                        <a:lnTo>
                          <a:pt x="0" y="9"/>
                        </a:lnTo>
                        <a:lnTo>
                          <a:pt x="0" y="14"/>
                        </a:lnTo>
                        <a:lnTo>
                          <a:pt x="3" y="19"/>
                        </a:lnTo>
                        <a:lnTo>
                          <a:pt x="20" y="27"/>
                        </a:lnTo>
                        <a:lnTo>
                          <a:pt x="24" y="26"/>
                        </a:lnTo>
                        <a:lnTo>
                          <a:pt x="26" y="20"/>
                        </a:lnTo>
                        <a:lnTo>
                          <a:pt x="27" y="14"/>
                        </a:lnTo>
                        <a:lnTo>
                          <a:pt x="24" y="7"/>
                        </a:lnTo>
                      </a:path>
                    </a:pathLst>
                  </a:custGeom>
                  <a:solidFill>
                    <a:srgbClr val="676767"/>
                  </a:solidFill>
                  <a:ln>
                    <a:noFill/>
                  </a:ln>
                  <a:effectLst>
                    <a:outerShdw dist="17961" dir="2700000" algn="ctr" rotWithShape="0">
                      <a:schemeClr val="tx1"/>
                    </a:outerShdw>
                  </a:effectLst>
                  <a:extLst>
                    <a:ext uri="{91240B29-F687-4F45-9708-019B960494DF}">
                      <a14:hiddenLine xmlns:a14="http://schemas.microsoft.com/office/drawing/2010/main" w="9525" cap="rnd">
                        <a:solidFill>
                          <a:schemeClr val="tx1"/>
                        </a:solidFill>
                        <a:round/>
                        <a:headEnd type="none" w="sm" len="sm"/>
                        <a:tailEnd type="none" w="sm" len="sm"/>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776" name="Freeform 862">
                  <a:extLst>
                    <a:ext uri="{FF2B5EF4-FFF2-40B4-BE49-F238E27FC236}">
                      <a16:creationId xmlns:a16="http://schemas.microsoft.com/office/drawing/2014/main" id="{534B6583-8F26-4F1E-879B-801FC8DD8057}"/>
                    </a:ext>
                  </a:extLst>
                </p:cNvPr>
                <p:cNvSpPr>
                  <a:spLocks/>
                </p:cNvSpPr>
                <p:nvPr/>
              </p:nvSpPr>
              <p:spPr bwMode="auto">
                <a:xfrm>
                  <a:off x="1058" y="3726"/>
                  <a:ext cx="623" cy="168"/>
                </a:xfrm>
                <a:custGeom>
                  <a:avLst/>
                  <a:gdLst>
                    <a:gd name="T0" fmla="*/ 0 w 623"/>
                    <a:gd name="T1" fmla="*/ 25 h 168"/>
                    <a:gd name="T2" fmla="*/ 3 w 623"/>
                    <a:gd name="T3" fmla="*/ 35 h 168"/>
                    <a:gd name="T4" fmla="*/ 8 w 623"/>
                    <a:gd name="T5" fmla="*/ 42 h 168"/>
                    <a:gd name="T6" fmla="*/ 18 w 623"/>
                    <a:gd name="T7" fmla="*/ 49 h 168"/>
                    <a:gd name="T8" fmla="*/ 28 w 623"/>
                    <a:gd name="T9" fmla="*/ 52 h 168"/>
                    <a:gd name="T10" fmla="*/ 507 w 623"/>
                    <a:gd name="T11" fmla="*/ 167 h 168"/>
                    <a:gd name="T12" fmla="*/ 514 w 623"/>
                    <a:gd name="T13" fmla="*/ 167 h 168"/>
                    <a:gd name="T14" fmla="*/ 524 w 623"/>
                    <a:gd name="T15" fmla="*/ 166 h 168"/>
                    <a:gd name="T16" fmla="*/ 529 w 623"/>
                    <a:gd name="T17" fmla="*/ 164 h 168"/>
                    <a:gd name="T18" fmla="*/ 537 w 623"/>
                    <a:gd name="T19" fmla="*/ 161 h 168"/>
                    <a:gd name="T20" fmla="*/ 542 w 623"/>
                    <a:gd name="T21" fmla="*/ 159 h 168"/>
                    <a:gd name="T22" fmla="*/ 549 w 623"/>
                    <a:gd name="T23" fmla="*/ 154 h 168"/>
                    <a:gd name="T24" fmla="*/ 557 w 623"/>
                    <a:gd name="T25" fmla="*/ 144 h 168"/>
                    <a:gd name="T26" fmla="*/ 622 w 623"/>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3" h="168">
                      <a:moveTo>
                        <a:pt x="0" y="25"/>
                      </a:moveTo>
                      <a:lnTo>
                        <a:pt x="3" y="35"/>
                      </a:lnTo>
                      <a:lnTo>
                        <a:pt x="8" y="42"/>
                      </a:lnTo>
                      <a:lnTo>
                        <a:pt x="18" y="49"/>
                      </a:lnTo>
                      <a:lnTo>
                        <a:pt x="28" y="52"/>
                      </a:lnTo>
                      <a:lnTo>
                        <a:pt x="507" y="167"/>
                      </a:lnTo>
                      <a:lnTo>
                        <a:pt x="514" y="167"/>
                      </a:lnTo>
                      <a:lnTo>
                        <a:pt x="524" y="166"/>
                      </a:lnTo>
                      <a:lnTo>
                        <a:pt x="529" y="164"/>
                      </a:lnTo>
                      <a:lnTo>
                        <a:pt x="537" y="161"/>
                      </a:lnTo>
                      <a:lnTo>
                        <a:pt x="542" y="159"/>
                      </a:lnTo>
                      <a:lnTo>
                        <a:pt x="549" y="154"/>
                      </a:lnTo>
                      <a:lnTo>
                        <a:pt x="557" y="144"/>
                      </a:lnTo>
                      <a:lnTo>
                        <a:pt x="622" y="0"/>
                      </a:lnTo>
                    </a:path>
                  </a:pathLst>
                </a:custGeom>
                <a:noFill/>
                <a:ln w="12700" cap="rnd" cmpd="sng">
                  <a:solidFill>
                    <a:srgbClr val="91919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777" name="Group 863">
                  <a:extLst>
                    <a:ext uri="{FF2B5EF4-FFF2-40B4-BE49-F238E27FC236}">
                      <a16:creationId xmlns:a16="http://schemas.microsoft.com/office/drawing/2014/main" id="{01B235B8-F76A-4E39-B70C-24864D074EB2}"/>
                    </a:ext>
                  </a:extLst>
                </p:cNvPr>
                <p:cNvGrpSpPr>
                  <a:grpSpLocks/>
                </p:cNvGrpSpPr>
                <p:nvPr/>
              </p:nvGrpSpPr>
              <p:grpSpPr bwMode="auto">
                <a:xfrm>
                  <a:off x="1214" y="3613"/>
                  <a:ext cx="79" cy="36"/>
                  <a:chOff x="1214" y="3613"/>
                  <a:chExt cx="79" cy="36"/>
                </a:xfrm>
              </p:grpSpPr>
              <p:grpSp>
                <p:nvGrpSpPr>
                  <p:cNvPr id="792" name="Group 864">
                    <a:extLst>
                      <a:ext uri="{FF2B5EF4-FFF2-40B4-BE49-F238E27FC236}">
                        <a16:creationId xmlns:a16="http://schemas.microsoft.com/office/drawing/2014/main" id="{39C3A85C-1A70-4729-8CC2-A303FA4D0BF4}"/>
                      </a:ext>
                    </a:extLst>
                  </p:cNvPr>
                  <p:cNvGrpSpPr>
                    <a:grpSpLocks/>
                  </p:cNvGrpSpPr>
                  <p:nvPr/>
                </p:nvGrpSpPr>
                <p:grpSpPr bwMode="auto">
                  <a:xfrm>
                    <a:off x="1249" y="3618"/>
                    <a:ext cx="44" cy="31"/>
                    <a:chOff x="1249" y="3618"/>
                    <a:chExt cx="44" cy="31"/>
                  </a:xfrm>
                </p:grpSpPr>
                <p:sp>
                  <p:nvSpPr>
                    <p:cNvPr id="795" name="Freeform 865">
                      <a:extLst>
                        <a:ext uri="{FF2B5EF4-FFF2-40B4-BE49-F238E27FC236}">
                          <a16:creationId xmlns:a16="http://schemas.microsoft.com/office/drawing/2014/main" id="{CFEA6E51-1529-425B-84A6-48DDD9E44499}"/>
                        </a:ext>
                      </a:extLst>
                    </p:cNvPr>
                    <p:cNvSpPr>
                      <a:spLocks/>
                    </p:cNvSpPr>
                    <p:nvPr/>
                  </p:nvSpPr>
                  <p:spPr bwMode="auto">
                    <a:xfrm>
                      <a:off x="1249" y="3618"/>
                      <a:ext cx="27" cy="28"/>
                    </a:xfrm>
                    <a:custGeom>
                      <a:avLst/>
                      <a:gdLst>
                        <a:gd name="T0" fmla="*/ 26 w 27"/>
                        <a:gd name="T1" fmla="*/ 2 h 28"/>
                        <a:gd name="T2" fmla="*/ 15 w 27"/>
                        <a:gd name="T3" fmla="*/ 0 h 28"/>
                        <a:gd name="T4" fmla="*/ 7 w 27"/>
                        <a:gd name="T5" fmla="*/ 3 h 28"/>
                        <a:gd name="T6" fmla="*/ 13 w 27"/>
                        <a:gd name="T7" fmla="*/ 12 h 28"/>
                        <a:gd name="T8" fmla="*/ 13 w 27"/>
                        <a:gd name="T9" fmla="*/ 22 h 28"/>
                        <a:gd name="T10" fmla="*/ 7 w 27"/>
                        <a:gd name="T11" fmla="*/ 27 h 28"/>
                        <a:gd name="T12" fmla="*/ 0 w 27"/>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lnTo>
                            <a:pt x="15" y="0"/>
                          </a:lnTo>
                          <a:lnTo>
                            <a:pt x="7" y="3"/>
                          </a:lnTo>
                          <a:lnTo>
                            <a:pt x="13" y="12"/>
                          </a:lnTo>
                          <a:lnTo>
                            <a:pt x="13" y="22"/>
                          </a:lnTo>
                          <a:lnTo>
                            <a:pt x="7" y="27"/>
                          </a:lnTo>
                          <a:lnTo>
                            <a:pt x="0"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6" name="Freeform 866">
                      <a:extLst>
                        <a:ext uri="{FF2B5EF4-FFF2-40B4-BE49-F238E27FC236}">
                          <a16:creationId xmlns:a16="http://schemas.microsoft.com/office/drawing/2014/main" id="{F0B2D0D7-3F41-4ECA-85EA-ADFEFF34724C}"/>
                        </a:ext>
                      </a:extLst>
                    </p:cNvPr>
                    <p:cNvSpPr>
                      <a:spLocks/>
                    </p:cNvSpPr>
                    <p:nvPr/>
                  </p:nvSpPr>
                  <p:spPr bwMode="auto">
                    <a:xfrm>
                      <a:off x="1259" y="3620"/>
                      <a:ext cx="27" cy="27"/>
                    </a:xfrm>
                    <a:custGeom>
                      <a:avLst/>
                      <a:gdLst>
                        <a:gd name="T0" fmla="*/ 26 w 27"/>
                        <a:gd name="T1" fmla="*/ 0 h 27"/>
                        <a:gd name="T2" fmla="*/ 0 w 27"/>
                        <a:gd name="T3" fmla="*/ 26 h 27"/>
                      </a:gdLst>
                      <a:ahLst/>
                      <a:cxnLst>
                        <a:cxn ang="0">
                          <a:pos x="T0" y="T1"/>
                        </a:cxn>
                        <a:cxn ang="0">
                          <a:pos x="T2" y="T3"/>
                        </a:cxn>
                      </a:cxnLst>
                      <a:rect l="0" t="0" r="r" b="b"/>
                      <a:pathLst>
                        <a:path w="27" h="27">
                          <a:moveTo>
                            <a:pt x="26" y="0"/>
                          </a:moveTo>
                          <a:lnTo>
                            <a:pt x="0" y="2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7" name="Freeform 867">
                      <a:extLst>
                        <a:ext uri="{FF2B5EF4-FFF2-40B4-BE49-F238E27FC236}">
                          <a16:creationId xmlns:a16="http://schemas.microsoft.com/office/drawing/2014/main" id="{F2603FB6-060C-421F-A3F3-3A6824AF503A}"/>
                        </a:ext>
                      </a:extLst>
                    </p:cNvPr>
                    <p:cNvSpPr>
                      <a:spLocks/>
                    </p:cNvSpPr>
                    <p:nvPr/>
                  </p:nvSpPr>
                  <p:spPr bwMode="auto">
                    <a:xfrm>
                      <a:off x="1266" y="3621"/>
                      <a:ext cx="27" cy="28"/>
                    </a:xfrm>
                    <a:custGeom>
                      <a:avLst/>
                      <a:gdLst>
                        <a:gd name="T0" fmla="*/ 0 w 27"/>
                        <a:gd name="T1" fmla="*/ 27 h 28"/>
                        <a:gd name="T2" fmla="*/ 8 w 27"/>
                        <a:gd name="T3" fmla="*/ 0 h 28"/>
                        <a:gd name="T4" fmla="*/ 21 w 27"/>
                        <a:gd name="T5" fmla="*/ 5 h 28"/>
                        <a:gd name="T6" fmla="*/ 26 w 27"/>
                        <a:gd name="T7" fmla="*/ 15 h 28"/>
                        <a:gd name="T8" fmla="*/ 18 w 27"/>
                        <a:gd name="T9" fmla="*/ 19 h 28"/>
                        <a:gd name="T10" fmla="*/ 5 w 27"/>
                        <a:gd name="T11" fmla="*/ 15 h 28"/>
                      </a:gdLst>
                      <a:ahLst/>
                      <a:cxnLst>
                        <a:cxn ang="0">
                          <a:pos x="T0" y="T1"/>
                        </a:cxn>
                        <a:cxn ang="0">
                          <a:pos x="T2" y="T3"/>
                        </a:cxn>
                        <a:cxn ang="0">
                          <a:pos x="T4" y="T5"/>
                        </a:cxn>
                        <a:cxn ang="0">
                          <a:pos x="T6" y="T7"/>
                        </a:cxn>
                        <a:cxn ang="0">
                          <a:pos x="T8" y="T9"/>
                        </a:cxn>
                        <a:cxn ang="0">
                          <a:pos x="T10" y="T11"/>
                        </a:cxn>
                      </a:cxnLst>
                      <a:rect l="0" t="0" r="r" b="b"/>
                      <a:pathLst>
                        <a:path w="27" h="28">
                          <a:moveTo>
                            <a:pt x="0" y="27"/>
                          </a:moveTo>
                          <a:lnTo>
                            <a:pt x="8" y="0"/>
                          </a:lnTo>
                          <a:lnTo>
                            <a:pt x="21" y="5"/>
                          </a:lnTo>
                          <a:lnTo>
                            <a:pt x="26" y="15"/>
                          </a:lnTo>
                          <a:lnTo>
                            <a:pt x="18" y="19"/>
                          </a:lnTo>
                          <a:lnTo>
                            <a:pt x="5"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793" name="Freeform 868">
                    <a:extLst>
                      <a:ext uri="{FF2B5EF4-FFF2-40B4-BE49-F238E27FC236}">
                        <a16:creationId xmlns:a16="http://schemas.microsoft.com/office/drawing/2014/main" id="{84BB210F-B99F-4F71-8C91-319104B4A381}"/>
                      </a:ext>
                    </a:extLst>
                  </p:cNvPr>
                  <p:cNvSpPr>
                    <a:spLocks/>
                  </p:cNvSpPr>
                  <p:nvPr/>
                </p:nvSpPr>
                <p:spPr bwMode="auto">
                  <a:xfrm>
                    <a:off x="1217" y="3613"/>
                    <a:ext cx="28" cy="28"/>
                  </a:xfrm>
                  <a:custGeom>
                    <a:avLst/>
                    <a:gdLst>
                      <a:gd name="T0" fmla="*/ 0 w 28"/>
                      <a:gd name="T1" fmla="*/ 14 h 28"/>
                      <a:gd name="T2" fmla="*/ 12 w 28"/>
                      <a:gd name="T3" fmla="*/ 0 h 28"/>
                      <a:gd name="T4" fmla="*/ 14 w 28"/>
                      <a:gd name="T5" fmla="*/ 27 h 28"/>
                      <a:gd name="T6" fmla="*/ 27 w 28"/>
                      <a:gd name="T7" fmla="*/ 10 h 28"/>
                    </a:gdLst>
                    <a:ahLst/>
                    <a:cxnLst>
                      <a:cxn ang="0">
                        <a:pos x="T0" y="T1"/>
                      </a:cxn>
                      <a:cxn ang="0">
                        <a:pos x="T2" y="T3"/>
                      </a:cxn>
                      <a:cxn ang="0">
                        <a:pos x="T4" y="T5"/>
                      </a:cxn>
                      <a:cxn ang="0">
                        <a:pos x="T6" y="T7"/>
                      </a:cxn>
                    </a:cxnLst>
                    <a:rect l="0" t="0" r="r" b="b"/>
                    <a:pathLst>
                      <a:path w="28" h="28">
                        <a:moveTo>
                          <a:pt x="0" y="14"/>
                        </a:moveTo>
                        <a:lnTo>
                          <a:pt x="12" y="0"/>
                        </a:lnTo>
                        <a:lnTo>
                          <a:pt x="14" y="27"/>
                        </a:lnTo>
                        <a:lnTo>
                          <a:pt x="27"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4" name="Freeform 869">
                    <a:extLst>
                      <a:ext uri="{FF2B5EF4-FFF2-40B4-BE49-F238E27FC236}">
                        <a16:creationId xmlns:a16="http://schemas.microsoft.com/office/drawing/2014/main" id="{6E32D235-928F-4AB5-A333-BD12455342A5}"/>
                      </a:ext>
                    </a:extLst>
                  </p:cNvPr>
                  <p:cNvSpPr>
                    <a:spLocks/>
                  </p:cNvSpPr>
                  <p:nvPr/>
                </p:nvSpPr>
                <p:spPr bwMode="auto">
                  <a:xfrm>
                    <a:off x="1214" y="3620"/>
                    <a:ext cx="27" cy="27"/>
                  </a:xfrm>
                  <a:custGeom>
                    <a:avLst/>
                    <a:gdLst>
                      <a:gd name="T0" fmla="*/ 0 w 27"/>
                      <a:gd name="T1" fmla="*/ 13 h 27"/>
                      <a:gd name="T2" fmla="*/ 12 w 27"/>
                      <a:gd name="T3" fmla="*/ 0 h 27"/>
                      <a:gd name="T4" fmla="*/ 13 w 27"/>
                      <a:gd name="T5" fmla="*/ 26 h 27"/>
                      <a:gd name="T6" fmla="*/ 26 w 27"/>
                      <a:gd name="T7" fmla="*/ 10 h 27"/>
                    </a:gdLst>
                    <a:ahLst/>
                    <a:cxnLst>
                      <a:cxn ang="0">
                        <a:pos x="T0" y="T1"/>
                      </a:cxn>
                      <a:cxn ang="0">
                        <a:pos x="T2" y="T3"/>
                      </a:cxn>
                      <a:cxn ang="0">
                        <a:pos x="T4" y="T5"/>
                      </a:cxn>
                      <a:cxn ang="0">
                        <a:pos x="T6" y="T7"/>
                      </a:cxn>
                    </a:cxnLst>
                    <a:rect l="0" t="0" r="r" b="b"/>
                    <a:pathLst>
                      <a:path w="27" h="27">
                        <a:moveTo>
                          <a:pt x="0" y="13"/>
                        </a:moveTo>
                        <a:lnTo>
                          <a:pt x="12" y="0"/>
                        </a:lnTo>
                        <a:lnTo>
                          <a:pt x="13" y="26"/>
                        </a:lnTo>
                        <a:lnTo>
                          <a:pt x="26" y="10"/>
                        </a:lnTo>
                      </a:path>
                    </a:pathLst>
                  </a:custGeom>
                  <a:noFill/>
                  <a:ln w="12700" cap="rnd"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778" name="Freeform 870">
                  <a:extLst>
                    <a:ext uri="{FF2B5EF4-FFF2-40B4-BE49-F238E27FC236}">
                      <a16:creationId xmlns:a16="http://schemas.microsoft.com/office/drawing/2014/main" id="{3D8B6569-85D8-44FD-9972-5913A57C589B}"/>
                    </a:ext>
                  </a:extLst>
                </p:cNvPr>
                <p:cNvSpPr>
                  <a:spLocks/>
                </p:cNvSpPr>
                <p:nvPr/>
              </p:nvSpPr>
              <p:spPr bwMode="auto">
                <a:xfrm>
                  <a:off x="1500" y="3747"/>
                  <a:ext cx="64" cy="49"/>
                </a:xfrm>
                <a:custGeom>
                  <a:avLst/>
                  <a:gdLst>
                    <a:gd name="T0" fmla="*/ 63 w 64"/>
                    <a:gd name="T1" fmla="*/ 0 h 49"/>
                    <a:gd name="T2" fmla="*/ 43 w 64"/>
                    <a:gd name="T3" fmla="*/ 48 h 49"/>
                    <a:gd name="T4" fmla="*/ 0 w 64"/>
                    <a:gd name="T5" fmla="*/ 37 h 49"/>
                    <a:gd name="T6" fmla="*/ 12 w 64"/>
                    <a:gd name="T7" fmla="*/ 35 h 49"/>
                    <a:gd name="T8" fmla="*/ 32 w 64"/>
                    <a:gd name="T9" fmla="*/ 40 h 49"/>
                    <a:gd name="T10" fmla="*/ 38 w 64"/>
                    <a:gd name="T11" fmla="*/ 43 h 49"/>
                    <a:gd name="T12" fmla="*/ 63 w 6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64" h="49">
                      <a:moveTo>
                        <a:pt x="63" y="0"/>
                      </a:moveTo>
                      <a:lnTo>
                        <a:pt x="43" y="48"/>
                      </a:lnTo>
                      <a:lnTo>
                        <a:pt x="0" y="37"/>
                      </a:lnTo>
                      <a:lnTo>
                        <a:pt x="12" y="35"/>
                      </a:lnTo>
                      <a:lnTo>
                        <a:pt x="32" y="40"/>
                      </a:lnTo>
                      <a:lnTo>
                        <a:pt x="38" y="43"/>
                      </a:lnTo>
                      <a:lnTo>
                        <a:pt x="63"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79" name="Freeform 871">
                  <a:extLst>
                    <a:ext uri="{FF2B5EF4-FFF2-40B4-BE49-F238E27FC236}">
                      <a16:creationId xmlns:a16="http://schemas.microsoft.com/office/drawing/2014/main" id="{B5DB54B0-CA3F-45FB-BDE8-C835C8358B67}"/>
                    </a:ext>
                  </a:extLst>
                </p:cNvPr>
                <p:cNvSpPr>
                  <a:spLocks/>
                </p:cNvSpPr>
                <p:nvPr/>
              </p:nvSpPr>
              <p:spPr bwMode="auto">
                <a:xfrm>
                  <a:off x="1160" y="3559"/>
                  <a:ext cx="137" cy="28"/>
                </a:xfrm>
                <a:custGeom>
                  <a:avLst/>
                  <a:gdLst>
                    <a:gd name="T0" fmla="*/ 0 w 137"/>
                    <a:gd name="T1" fmla="*/ 9 h 28"/>
                    <a:gd name="T2" fmla="*/ 7 w 137"/>
                    <a:gd name="T3" fmla="*/ 5 h 28"/>
                    <a:gd name="T4" fmla="*/ 15 w 137"/>
                    <a:gd name="T5" fmla="*/ 2 h 28"/>
                    <a:gd name="T6" fmla="*/ 47 w 137"/>
                    <a:gd name="T7" fmla="*/ 0 h 28"/>
                    <a:gd name="T8" fmla="*/ 69 w 137"/>
                    <a:gd name="T9" fmla="*/ 0 h 28"/>
                    <a:gd name="T10" fmla="*/ 91 w 137"/>
                    <a:gd name="T11" fmla="*/ 0 h 28"/>
                    <a:gd name="T12" fmla="*/ 113 w 137"/>
                    <a:gd name="T13" fmla="*/ 2 h 28"/>
                    <a:gd name="T14" fmla="*/ 136 w 137"/>
                    <a:gd name="T15" fmla="*/ 5 h 28"/>
                    <a:gd name="T16" fmla="*/ 121 w 137"/>
                    <a:gd name="T17" fmla="*/ 10 h 28"/>
                    <a:gd name="T18" fmla="*/ 128 w 137"/>
                    <a:gd name="T19" fmla="*/ 10 h 28"/>
                    <a:gd name="T20" fmla="*/ 114 w 137"/>
                    <a:gd name="T21" fmla="*/ 15 h 28"/>
                    <a:gd name="T22" fmla="*/ 103 w 137"/>
                    <a:gd name="T23" fmla="*/ 20 h 28"/>
                    <a:gd name="T24" fmla="*/ 98 w 137"/>
                    <a:gd name="T25" fmla="*/ 27 h 28"/>
                    <a:gd name="T26" fmla="*/ 103 w 137"/>
                    <a:gd name="T27" fmla="*/ 15 h 28"/>
                    <a:gd name="T28" fmla="*/ 96 w 137"/>
                    <a:gd name="T29" fmla="*/ 24 h 28"/>
                    <a:gd name="T30" fmla="*/ 86 w 137"/>
                    <a:gd name="T31" fmla="*/ 24 h 28"/>
                    <a:gd name="T32" fmla="*/ 64 w 137"/>
                    <a:gd name="T33" fmla="*/ 17 h 28"/>
                    <a:gd name="T34" fmla="*/ 30 w 137"/>
                    <a:gd name="T35" fmla="*/ 10 h 28"/>
                    <a:gd name="T36" fmla="*/ 0 w 137"/>
                    <a:gd name="T3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8">
                      <a:moveTo>
                        <a:pt x="0" y="9"/>
                      </a:moveTo>
                      <a:lnTo>
                        <a:pt x="7" y="5"/>
                      </a:lnTo>
                      <a:lnTo>
                        <a:pt x="15" y="2"/>
                      </a:lnTo>
                      <a:lnTo>
                        <a:pt x="47" y="0"/>
                      </a:lnTo>
                      <a:lnTo>
                        <a:pt x="69" y="0"/>
                      </a:lnTo>
                      <a:lnTo>
                        <a:pt x="91" y="0"/>
                      </a:lnTo>
                      <a:lnTo>
                        <a:pt x="113" y="2"/>
                      </a:lnTo>
                      <a:lnTo>
                        <a:pt x="136" y="5"/>
                      </a:lnTo>
                      <a:lnTo>
                        <a:pt x="121" y="10"/>
                      </a:lnTo>
                      <a:lnTo>
                        <a:pt x="128" y="10"/>
                      </a:lnTo>
                      <a:lnTo>
                        <a:pt x="114" y="15"/>
                      </a:lnTo>
                      <a:lnTo>
                        <a:pt x="103" y="20"/>
                      </a:lnTo>
                      <a:lnTo>
                        <a:pt x="98" y="27"/>
                      </a:lnTo>
                      <a:lnTo>
                        <a:pt x="103" y="15"/>
                      </a:lnTo>
                      <a:lnTo>
                        <a:pt x="96" y="24"/>
                      </a:lnTo>
                      <a:lnTo>
                        <a:pt x="86" y="24"/>
                      </a:lnTo>
                      <a:lnTo>
                        <a:pt x="64" y="17"/>
                      </a:lnTo>
                      <a:lnTo>
                        <a:pt x="30" y="10"/>
                      </a:lnTo>
                      <a:lnTo>
                        <a:pt x="0" y="9"/>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0" name="Freeform 872">
                  <a:extLst>
                    <a:ext uri="{FF2B5EF4-FFF2-40B4-BE49-F238E27FC236}">
                      <a16:creationId xmlns:a16="http://schemas.microsoft.com/office/drawing/2014/main" id="{7039F5EF-84FC-42C0-8AAA-A3AF4A3CCA6A}"/>
                    </a:ext>
                  </a:extLst>
                </p:cNvPr>
                <p:cNvSpPr>
                  <a:spLocks/>
                </p:cNvSpPr>
                <p:nvPr/>
              </p:nvSpPr>
              <p:spPr bwMode="auto">
                <a:xfrm>
                  <a:off x="1292" y="3568"/>
                  <a:ext cx="389" cy="132"/>
                </a:xfrm>
                <a:custGeom>
                  <a:avLst/>
                  <a:gdLst>
                    <a:gd name="T0" fmla="*/ 12 w 389"/>
                    <a:gd name="T1" fmla="*/ 0 h 132"/>
                    <a:gd name="T2" fmla="*/ 42 w 389"/>
                    <a:gd name="T3" fmla="*/ 3 h 132"/>
                    <a:gd name="T4" fmla="*/ 74 w 389"/>
                    <a:gd name="T5" fmla="*/ 10 h 132"/>
                    <a:gd name="T6" fmla="*/ 105 w 389"/>
                    <a:gd name="T7" fmla="*/ 17 h 132"/>
                    <a:gd name="T8" fmla="*/ 137 w 389"/>
                    <a:gd name="T9" fmla="*/ 23 h 132"/>
                    <a:gd name="T10" fmla="*/ 166 w 389"/>
                    <a:gd name="T11" fmla="*/ 28 h 132"/>
                    <a:gd name="T12" fmla="*/ 182 w 389"/>
                    <a:gd name="T13" fmla="*/ 33 h 132"/>
                    <a:gd name="T14" fmla="*/ 233 w 389"/>
                    <a:gd name="T15" fmla="*/ 50 h 132"/>
                    <a:gd name="T16" fmla="*/ 275 w 389"/>
                    <a:gd name="T17" fmla="*/ 63 h 132"/>
                    <a:gd name="T18" fmla="*/ 325 w 389"/>
                    <a:gd name="T19" fmla="*/ 83 h 132"/>
                    <a:gd name="T20" fmla="*/ 353 w 389"/>
                    <a:gd name="T21" fmla="*/ 95 h 132"/>
                    <a:gd name="T22" fmla="*/ 367 w 389"/>
                    <a:gd name="T23" fmla="*/ 101 h 132"/>
                    <a:gd name="T24" fmla="*/ 373 w 389"/>
                    <a:gd name="T25" fmla="*/ 106 h 132"/>
                    <a:gd name="T26" fmla="*/ 378 w 389"/>
                    <a:gd name="T27" fmla="*/ 113 h 132"/>
                    <a:gd name="T28" fmla="*/ 382 w 389"/>
                    <a:gd name="T29" fmla="*/ 120 h 132"/>
                    <a:gd name="T30" fmla="*/ 388 w 389"/>
                    <a:gd name="T31" fmla="*/ 131 h 132"/>
                    <a:gd name="T32" fmla="*/ 377 w 389"/>
                    <a:gd name="T33" fmla="*/ 120 h 132"/>
                    <a:gd name="T34" fmla="*/ 363 w 389"/>
                    <a:gd name="T35" fmla="*/ 110 h 132"/>
                    <a:gd name="T36" fmla="*/ 346 w 389"/>
                    <a:gd name="T37" fmla="*/ 103 h 132"/>
                    <a:gd name="T38" fmla="*/ 336 w 389"/>
                    <a:gd name="T39" fmla="*/ 103 h 132"/>
                    <a:gd name="T40" fmla="*/ 273 w 389"/>
                    <a:gd name="T41" fmla="*/ 88 h 132"/>
                    <a:gd name="T42" fmla="*/ 268 w 389"/>
                    <a:gd name="T43" fmla="*/ 76 h 132"/>
                    <a:gd name="T44" fmla="*/ 264 w 389"/>
                    <a:gd name="T45" fmla="*/ 66 h 132"/>
                    <a:gd name="T46" fmla="*/ 248 w 389"/>
                    <a:gd name="T47" fmla="*/ 60 h 132"/>
                    <a:gd name="T48" fmla="*/ 72 w 389"/>
                    <a:gd name="T49" fmla="*/ 20 h 132"/>
                    <a:gd name="T50" fmla="*/ 52 w 389"/>
                    <a:gd name="T51" fmla="*/ 12 h 132"/>
                    <a:gd name="T52" fmla="*/ 25 w 389"/>
                    <a:gd name="T53" fmla="*/ 7 h 132"/>
                    <a:gd name="T54" fmla="*/ 0 w 389"/>
                    <a:gd name="T55" fmla="*/ 0 h 132"/>
                    <a:gd name="T56" fmla="*/ 12 w 389"/>
                    <a:gd name="T5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132">
                      <a:moveTo>
                        <a:pt x="12" y="0"/>
                      </a:moveTo>
                      <a:lnTo>
                        <a:pt x="42" y="3"/>
                      </a:lnTo>
                      <a:lnTo>
                        <a:pt x="74" y="10"/>
                      </a:lnTo>
                      <a:lnTo>
                        <a:pt x="105" y="17"/>
                      </a:lnTo>
                      <a:lnTo>
                        <a:pt x="137" y="23"/>
                      </a:lnTo>
                      <a:lnTo>
                        <a:pt x="166" y="28"/>
                      </a:lnTo>
                      <a:lnTo>
                        <a:pt x="182" y="33"/>
                      </a:lnTo>
                      <a:lnTo>
                        <a:pt x="233" y="50"/>
                      </a:lnTo>
                      <a:lnTo>
                        <a:pt x="275" y="63"/>
                      </a:lnTo>
                      <a:lnTo>
                        <a:pt x="325" y="83"/>
                      </a:lnTo>
                      <a:lnTo>
                        <a:pt x="353" y="95"/>
                      </a:lnTo>
                      <a:lnTo>
                        <a:pt x="367" y="101"/>
                      </a:lnTo>
                      <a:lnTo>
                        <a:pt x="373" y="106"/>
                      </a:lnTo>
                      <a:lnTo>
                        <a:pt x="378" y="113"/>
                      </a:lnTo>
                      <a:lnTo>
                        <a:pt x="382" y="120"/>
                      </a:lnTo>
                      <a:lnTo>
                        <a:pt x="388" y="131"/>
                      </a:lnTo>
                      <a:lnTo>
                        <a:pt x="377" y="120"/>
                      </a:lnTo>
                      <a:lnTo>
                        <a:pt x="363" y="110"/>
                      </a:lnTo>
                      <a:lnTo>
                        <a:pt x="346" y="103"/>
                      </a:lnTo>
                      <a:lnTo>
                        <a:pt x="336" y="103"/>
                      </a:lnTo>
                      <a:lnTo>
                        <a:pt x="273" y="88"/>
                      </a:lnTo>
                      <a:lnTo>
                        <a:pt x="268" y="76"/>
                      </a:lnTo>
                      <a:lnTo>
                        <a:pt x="264" y="66"/>
                      </a:lnTo>
                      <a:lnTo>
                        <a:pt x="248" y="60"/>
                      </a:lnTo>
                      <a:lnTo>
                        <a:pt x="72" y="20"/>
                      </a:lnTo>
                      <a:lnTo>
                        <a:pt x="52" y="12"/>
                      </a:lnTo>
                      <a:lnTo>
                        <a:pt x="25" y="7"/>
                      </a:lnTo>
                      <a:lnTo>
                        <a:pt x="0" y="0"/>
                      </a:lnTo>
                      <a:lnTo>
                        <a:pt x="12" y="0"/>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1" name="Freeform 873">
                  <a:extLst>
                    <a:ext uri="{FF2B5EF4-FFF2-40B4-BE49-F238E27FC236}">
                      <a16:creationId xmlns:a16="http://schemas.microsoft.com/office/drawing/2014/main" id="{EB08D448-B4A5-400D-83ED-947E634B5EDE}"/>
                    </a:ext>
                  </a:extLst>
                </p:cNvPr>
                <p:cNvSpPr>
                  <a:spLocks/>
                </p:cNvSpPr>
                <p:nvPr/>
              </p:nvSpPr>
              <p:spPr bwMode="auto">
                <a:xfrm>
                  <a:off x="1189" y="3563"/>
                  <a:ext cx="86" cy="27"/>
                </a:xfrm>
                <a:custGeom>
                  <a:avLst/>
                  <a:gdLst>
                    <a:gd name="T0" fmla="*/ 0 w 86"/>
                    <a:gd name="T1" fmla="*/ 12 h 27"/>
                    <a:gd name="T2" fmla="*/ 17 w 86"/>
                    <a:gd name="T3" fmla="*/ 2 h 27"/>
                    <a:gd name="T4" fmla="*/ 28 w 86"/>
                    <a:gd name="T5" fmla="*/ 0 h 27"/>
                    <a:gd name="T6" fmla="*/ 57 w 86"/>
                    <a:gd name="T7" fmla="*/ 0 h 27"/>
                    <a:gd name="T8" fmla="*/ 75 w 86"/>
                    <a:gd name="T9" fmla="*/ 3 h 27"/>
                    <a:gd name="T10" fmla="*/ 85 w 86"/>
                    <a:gd name="T11" fmla="*/ 7 h 27"/>
                    <a:gd name="T12" fmla="*/ 38 w 86"/>
                    <a:gd name="T13" fmla="*/ 12 h 27"/>
                    <a:gd name="T14" fmla="*/ 57 w 86"/>
                    <a:gd name="T15" fmla="*/ 26 h 27"/>
                    <a:gd name="T16" fmla="*/ 50 w 86"/>
                    <a:gd name="T17" fmla="*/ 21 h 27"/>
                    <a:gd name="T18" fmla="*/ 38 w 86"/>
                    <a:gd name="T19" fmla="*/ 12 h 27"/>
                    <a:gd name="T20" fmla="*/ 35 w 86"/>
                    <a:gd name="T21" fmla="*/ 7 h 27"/>
                    <a:gd name="T22" fmla="*/ 28 w 86"/>
                    <a:gd name="T23" fmla="*/ 10 h 27"/>
                    <a:gd name="T24" fmla="*/ 0 w 86"/>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27">
                      <a:moveTo>
                        <a:pt x="0" y="12"/>
                      </a:moveTo>
                      <a:lnTo>
                        <a:pt x="17" y="2"/>
                      </a:lnTo>
                      <a:lnTo>
                        <a:pt x="28" y="0"/>
                      </a:lnTo>
                      <a:lnTo>
                        <a:pt x="57" y="0"/>
                      </a:lnTo>
                      <a:lnTo>
                        <a:pt x="75" y="3"/>
                      </a:lnTo>
                      <a:lnTo>
                        <a:pt x="85" y="7"/>
                      </a:lnTo>
                      <a:lnTo>
                        <a:pt x="38" y="12"/>
                      </a:lnTo>
                      <a:lnTo>
                        <a:pt x="57" y="26"/>
                      </a:lnTo>
                      <a:lnTo>
                        <a:pt x="50" y="21"/>
                      </a:lnTo>
                      <a:lnTo>
                        <a:pt x="38" y="12"/>
                      </a:lnTo>
                      <a:lnTo>
                        <a:pt x="35" y="7"/>
                      </a:lnTo>
                      <a:lnTo>
                        <a:pt x="28" y="10"/>
                      </a:lnTo>
                      <a:lnTo>
                        <a:pt x="0" y="1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2" name="Freeform 874">
                  <a:extLst>
                    <a:ext uri="{FF2B5EF4-FFF2-40B4-BE49-F238E27FC236}">
                      <a16:creationId xmlns:a16="http://schemas.microsoft.com/office/drawing/2014/main" id="{F1C9A6C5-1F63-4233-B6BA-2703B8E2B940}"/>
                    </a:ext>
                  </a:extLst>
                </p:cNvPr>
                <p:cNvSpPr>
                  <a:spLocks/>
                </p:cNvSpPr>
                <p:nvPr/>
              </p:nvSpPr>
              <p:spPr bwMode="auto">
                <a:xfrm>
                  <a:off x="1212" y="3568"/>
                  <a:ext cx="145" cy="27"/>
                </a:xfrm>
                <a:custGeom>
                  <a:avLst/>
                  <a:gdLst>
                    <a:gd name="T0" fmla="*/ 47 w 145"/>
                    <a:gd name="T1" fmla="*/ 26 h 27"/>
                    <a:gd name="T2" fmla="*/ 49 w 145"/>
                    <a:gd name="T3" fmla="*/ 16 h 27"/>
                    <a:gd name="T4" fmla="*/ 57 w 145"/>
                    <a:gd name="T5" fmla="*/ 10 h 27"/>
                    <a:gd name="T6" fmla="*/ 69 w 145"/>
                    <a:gd name="T7" fmla="*/ 7 h 27"/>
                    <a:gd name="T8" fmla="*/ 86 w 145"/>
                    <a:gd name="T9" fmla="*/ 7 h 27"/>
                    <a:gd name="T10" fmla="*/ 107 w 145"/>
                    <a:gd name="T11" fmla="*/ 12 h 27"/>
                    <a:gd name="T12" fmla="*/ 124 w 145"/>
                    <a:gd name="T13" fmla="*/ 18 h 27"/>
                    <a:gd name="T14" fmla="*/ 144 w 145"/>
                    <a:gd name="T15" fmla="*/ 23 h 27"/>
                    <a:gd name="T16" fmla="*/ 136 w 145"/>
                    <a:gd name="T17" fmla="*/ 18 h 27"/>
                    <a:gd name="T18" fmla="*/ 123 w 145"/>
                    <a:gd name="T19" fmla="*/ 12 h 27"/>
                    <a:gd name="T20" fmla="*/ 121 w 145"/>
                    <a:gd name="T21" fmla="*/ 7 h 27"/>
                    <a:gd name="T22" fmla="*/ 114 w 145"/>
                    <a:gd name="T23" fmla="*/ 7 h 27"/>
                    <a:gd name="T24" fmla="*/ 104 w 145"/>
                    <a:gd name="T25" fmla="*/ 5 h 27"/>
                    <a:gd name="T26" fmla="*/ 97 w 145"/>
                    <a:gd name="T27" fmla="*/ 3 h 27"/>
                    <a:gd name="T28" fmla="*/ 89 w 145"/>
                    <a:gd name="T29" fmla="*/ 2 h 27"/>
                    <a:gd name="T30" fmla="*/ 81 w 145"/>
                    <a:gd name="T31" fmla="*/ 0 h 27"/>
                    <a:gd name="T32" fmla="*/ 69 w 145"/>
                    <a:gd name="T33" fmla="*/ 2 h 27"/>
                    <a:gd name="T34" fmla="*/ 60 w 145"/>
                    <a:gd name="T35" fmla="*/ 3 h 27"/>
                    <a:gd name="T36" fmla="*/ 45 w 145"/>
                    <a:gd name="T37" fmla="*/ 3 h 27"/>
                    <a:gd name="T38" fmla="*/ 37 w 145"/>
                    <a:gd name="T39" fmla="*/ 3 h 27"/>
                    <a:gd name="T40" fmla="*/ 34 w 145"/>
                    <a:gd name="T41" fmla="*/ 3 h 27"/>
                    <a:gd name="T42" fmla="*/ 0 w 145"/>
                    <a:gd name="T43" fmla="*/ 8 h 27"/>
                    <a:gd name="T44" fmla="*/ 18 w 145"/>
                    <a:gd name="T45" fmla="*/ 12 h 27"/>
                    <a:gd name="T46" fmla="*/ 34 w 145"/>
                    <a:gd name="T47" fmla="*/ 21 h 27"/>
                    <a:gd name="T48" fmla="*/ 45 w 145"/>
                    <a:gd name="T49"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
                      <a:moveTo>
                        <a:pt x="47" y="26"/>
                      </a:moveTo>
                      <a:lnTo>
                        <a:pt x="49" y="16"/>
                      </a:lnTo>
                      <a:lnTo>
                        <a:pt x="57" y="10"/>
                      </a:lnTo>
                      <a:lnTo>
                        <a:pt x="69" y="7"/>
                      </a:lnTo>
                      <a:lnTo>
                        <a:pt x="86" y="7"/>
                      </a:lnTo>
                      <a:lnTo>
                        <a:pt x="107" y="12"/>
                      </a:lnTo>
                      <a:lnTo>
                        <a:pt x="124" y="18"/>
                      </a:lnTo>
                      <a:lnTo>
                        <a:pt x="144" y="23"/>
                      </a:lnTo>
                      <a:lnTo>
                        <a:pt x="136" y="18"/>
                      </a:lnTo>
                      <a:lnTo>
                        <a:pt x="123" y="12"/>
                      </a:lnTo>
                      <a:lnTo>
                        <a:pt x="121" y="7"/>
                      </a:lnTo>
                      <a:lnTo>
                        <a:pt x="114" y="7"/>
                      </a:lnTo>
                      <a:lnTo>
                        <a:pt x="104" y="5"/>
                      </a:lnTo>
                      <a:lnTo>
                        <a:pt x="97" y="3"/>
                      </a:lnTo>
                      <a:lnTo>
                        <a:pt x="89" y="2"/>
                      </a:lnTo>
                      <a:lnTo>
                        <a:pt x="81" y="0"/>
                      </a:lnTo>
                      <a:lnTo>
                        <a:pt x="69" y="2"/>
                      </a:lnTo>
                      <a:lnTo>
                        <a:pt x="60" y="3"/>
                      </a:lnTo>
                      <a:lnTo>
                        <a:pt x="45" y="3"/>
                      </a:lnTo>
                      <a:lnTo>
                        <a:pt x="37" y="3"/>
                      </a:lnTo>
                      <a:lnTo>
                        <a:pt x="34" y="3"/>
                      </a:lnTo>
                      <a:lnTo>
                        <a:pt x="0" y="8"/>
                      </a:lnTo>
                      <a:lnTo>
                        <a:pt x="18" y="12"/>
                      </a:lnTo>
                      <a:lnTo>
                        <a:pt x="34" y="21"/>
                      </a:lnTo>
                      <a:lnTo>
                        <a:pt x="45" y="23"/>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3" name="Freeform 875">
                  <a:extLst>
                    <a:ext uri="{FF2B5EF4-FFF2-40B4-BE49-F238E27FC236}">
                      <a16:creationId xmlns:a16="http://schemas.microsoft.com/office/drawing/2014/main" id="{A6BE94C3-96A7-484F-B8CD-2C8932DFD068}"/>
                    </a:ext>
                  </a:extLst>
                </p:cNvPr>
                <p:cNvSpPr>
                  <a:spLocks/>
                </p:cNvSpPr>
                <p:nvPr/>
              </p:nvSpPr>
              <p:spPr bwMode="auto">
                <a:xfrm>
                  <a:off x="1557" y="3629"/>
                  <a:ext cx="114" cy="58"/>
                </a:xfrm>
                <a:custGeom>
                  <a:avLst/>
                  <a:gdLst>
                    <a:gd name="T0" fmla="*/ 8 w 114"/>
                    <a:gd name="T1" fmla="*/ 2 h 58"/>
                    <a:gd name="T2" fmla="*/ 30 w 114"/>
                    <a:gd name="T3" fmla="*/ 10 h 58"/>
                    <a:gd name="T4" fmla="*/ 58 w 114"/>
                    <a:gd name="T5" fmla="*/ 22 h 58"/>
                    <a:gd name="T6" fmla="*/ 83 w 114"/>
                    <a:gd name="T7" fmla="*/ 34 h 58"/>
                    <a:gd name="T8" fmla="*/ 97 w 114"/>
                    <a:gd name="T9" fmla="*/ 39 h 58"/>
                    <a:gd name="T10" fmla="*/ 108 w 114"/>
                    <a:gd name="T11" fmla="*/ 51 h 58"/>
                    <a:gd name="T12" fmla="*/ 113 w 114"/>
                    <a:gd name="T13" fmla="*/ 57 h 58"/>
                    <a:gd name="T14" fmla="*/ 97 w 114"/>
                    <a:gd name="T15" fmla="*/ 46 h 58"/>
                    <a:gd name="T16" fmla="*/ 90 w 114"/>
                    <a:gd name="T17" fmla="*/ 44 h 58"/>
                    <a:gd name="T18" fmla="*/ 67 w 114"/>
                    <a:gd name="T19" fmla="*/ 37 h 58"/>
                    <a:gd name="T20" fmla="*/ 52 w 114"/>
                    <a:gd name="T21" fmla="*/ 35 h 58"/>
                    <a:gd name="T22" fmla="*/ 32 w 114"/>
                    <a:gd name="T23" fmla="*/ 30 h 58"/>
                    <a:gd name="T24" fmla="*/ 42 w 114"/>
                    <a:gd name="T25" fmla="*/ 29 h 58"/>
                    <a:gd name="T26" fmla="*/ 50 w 114"/>
                    <a:gd name="T27" fmla="*/ 30 h 58"/>
                    <a:gd name="T28" fmla="*/ 47 w 114"/>
                    <a:gd name="T29" fmla="*/ 27 h 58"/>
                    <a:gd name="T30" fmla="*/ 42 w 114"/>
                    <a:gd name="T31" fmla="*/ 25 h 58"/>
                    <a:gd name="T32" fmla="*/ 37 w 114"/>
                    <a:gd name="T33" fmla="*/ 22 h 58"/>
                    <a:gd name="T34" fmla="*/ 32 w 114"/>
                    <a:gd name="T35" fmla="*/ 19 h 58"/>
                    <a:gd name="T36" fmla="*/ 25 w 114"/>
                    <a:gd name="T37" fmla="*/ 13 h 58"/>
                    <a:gd name="T38" fmla="*/ 17 w 114"/>
                    <a:gd name="T39" fmla="*/ 10 h 58"/>
                    <a:gd name="T40" fmla="*/ 0 w 114"/>
                    <a:gd name="T41" fmla="*/ 0 h 58"/>
                    <a:gd name="T42" fmla="*/ 8 w 114"/>
                    <a:gd name="T4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58">
                      <a:moveTo>
                        <a:pt x="8" y="2"/>
                      </a:moveTo>
                      <a:lnTo>
                        <a:pt x="30" y="10"/>
                      </a:lnTo>
                      <a:lnTo>
                        <a:pt x="58" y="22"/>
                      </a:lnTo>
                      <a:lnTo>
                        <a:pt x="83" y="34"/>
                      </a:lnTo>
                      <a:lnTo>
                        <a:pt x="97" y="39"/>
                      </a:lnTo>
                      <a:lnTo>
                        <a:pt x="108" y="51"/>
                      </a:lnTo>
                      <a:lnTo>
                        <a:pt x="113" y="57"/>
                      </a:lnTo>
                      <a:lnTo>
                        <a:pt x="97" y="46"/>
                      </a:lnTo>
                      <a:lnTo>
                        <a:pt x="90" y="44"/>
                      </a:lnTo>
                      <a:lnTo>
                        <a:pt x="67" y="37"/>
                      </a:lnTo>
                      <a:lnTo>
                        <a:pt x="52" y="35"/>
                      </a:lnTo>
                      <a:lnTo>
                        <a:pt x="32" y="30"/>
                      </a:lnTo>
                      <a:lnTo>
                        <a:pt x="42" y="29"/>
                      </a:lnTo>
                      <a:lnTo>
                        <a:pt x="50" y="30"/>
                      </a:lnTo>
                      <a:lnTo>
                        <a:pt x="47" y="27"/>
                      </a:lnTo>
                      <a:lnTo>
                        <a:pt x="42" y="25"/>
                      </a:lnTo>
                      <a:lnTo>
                        <a:pt x="37" y="22"/>
                      </a:lnTo>
                      <a:lnTo>
                        <a:pt x="32" y="19"/>
                      </a:lnTo>
                      <a:lnTo>
                        <a:pt x="25" y="13"/>
                      </a:lnTo>
                      <a:lnTo>
                        <a:pt x="17" y="10"/>
                      </a:lnTo>
                      <a:lnTo>
                        <a:pt x="0" y="0"/>
                      </a:lnTo>
                      <a:lnTo>
                        <a:pt x="8" y="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4" name="Freeform 876">
                  <a:extLst>
                    <a:ext uri="{FF2B5EF4-FFF2-40B4-BE49-F238E27FC236}">
                      <a16:creationId xmlns:a16="http://schemas.microsoft.com/office/drawing/2014/main" id="{95C4CFF6-4701-4ACD-96EE-1132E48C7969}"/>
                    </a:ext>
                  </a:extLst>
                </p:cNvPr>
                <p:cNvSpPr>
                  <a:spLocks/>
                </p:cNvSpPr>
                <p:nvPr/>
              </p:nvSpPr>
              <p:spPr bwMode="auto">
                <a:xfrm>
                  <a:off x="1068" y="3735"/>
                  <a:ext cx="536" cy="158"/>
                </a:xfrm>
                <a:custGeom>
                  <a:avLst/>
                  <a:gdLst>
                    <a:gd name="T0" fmla="*/ 0 w 536"/>
                    <a:gd name="T1" fmla="*/ 0 h 158"/>
                    <a:gd name="T2" fmla="*/ 0 w 536"/>
                    <a:gd name="T3" fmla="*/ 7 h 158"/>
                    <a:gd name="T4" fmla="*/ 2 w 536"/>
                    <a:gd name="T5" fmla="*/ 15 h 158"/>
                    <a:gd name="T6" fmla="*/ 5 w 536"/>
                    <a:gd name="T7" fmla="*/ 22 h 158"/>
                    <a:gd name="T8" fmla="*/ 499 w 536"/>
                    <a:gd name="T9" fmla="*/ 139 h 158"/>
                    <a:gd name="T10" fmla="*/ 507 w 536"/>
                    <a:gd name="T11" fmla="*/ 139 h 158"/>
                    <a:gd name="T12" fmla="*/ 514 w 536"/>
                    <a:gd name="T13" fmla="*/ 137 h 158"/>
                    <a:gd name="T14" fmla="*/ 520 w 536"/>
                    <a:gd name="T15" fmla="*/ 134 h 158"/>
                    <a:gd name="T16" fmla="*/ 525 w 536"/>
                    <a:gd name="T17" fmla="*/ 127 h 158"/>
                    <a:gd name="T18" fmla="*/ 527 w 536"/>
                    <a:gd name="T19" fmla="*/ 131 h 158"/>
                    <a:gd name="T20" fmla="*/ 529 w 536"/>
                    <a:gd name="T21" fmla="*/ 134 h 158"/>
                    <a:gd name="T22" fmla="*/ 527 w 536"/>
                    <a:gd name="T23" fmla="*/ 136 h 158"/>
                    <a:gd name="T24" fmla="*/ 532 w 536"/>
                    <a:gd name="T25" fmla="*/ 139 h 158"/>
                    <a:gd name="T26" fmla="*/ 535 w 536"/>
                    <a:gd name="T27" fmla="*/ 139 h 158"/>
                    <a:gd name="T28" fmla="*/ 527 w 536"/>
                    <a:gd name="T29" fmla="*/ 146 h 158"/>
                    <a:gd name="T30" fmla="*/ 522 w 536"/>
                    <a:gd name="T31" fmla="*/ 149 h 158"/>
                    <a:gd name="T32" fmla="*/ 522 w 536"/>
                    <a:gd name="T33" fmla="*/ 152 h 158"/>
                    <a:gd name="T34" fmla="*/ 512 w 536"/>
                    <a:gd name="T35" fmla="*/ 156 h 158"/>
                    <a:gd name="T36" fmla="*/ 497 w 536"/>
                    <a:gd name="T37" fmla="*/ 157 h 158"/>
                    <a:gd name="T38" fmla="*/ 473 w 536"/>
                    <a:gd name="T39" fmla="*/ 151 h 158"/>
                    <a:gd name="T40" fmla="*/ 8 w 536"/>
                    <a:gd name="T41" fmla="*/ 38 h 158"/>
                    <a:gd name="T42" fmla="*/ 2 w 536"/>
                    <a:gd name="T43" fmla="*/ 33 h 158"/>
                    <a:gd name="T44" fmla="*/ 7 w 536"/>
                    <a:gd name="T45" fmla="*/ 33 h 158"/>
                    <a:gd name="T46" fmla="*/ 0 w 536"/>
                    <a:gd name="T47" fmla="*/ 25 h 158"/>
                    <a:gd name="T48" fmla="*/ 8 w 536"/>
                    <a:gd name="T49" fmla="*/ 30 h 158"/>
                    <a:gd name="T50" fmla="*/ 0 w 53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6" h="158">
                      <a:moveTo>
                        <a:pt x="0" y="0"/>
                      </a:moveTo>
                      <a:lnTo>
                        <a:pt x="0" y="7"/>
                      </a:lnTo>
                      <a:lnTo>
                        <a:pt x="2" y="15"/>
                      </a:lnTo>
                      <a:lnTo>
                        <a:pt x="5" y="22"/>
                      </a:lnTo>
                      <a:lnTo>
                        <a:pt x="499" y="139"/>
                      </a:lnTo>
                      <a:lnTo>
                        <a:pt x="507" y="139"/>
                      </a:lnTo>
                      <a:lnTo>
                        <a:pt x="514" y="137"/>
                      </a:lnTo>
                      <a:lnTo>
                        <a:pt x="520" y="134"/>
                      </a:lnTo>
                      <a:lnTo>
                        <a:pt x="525" y="127"/>
                      </a:lnTo>
                      <a:lnTo>
                        <a:pt x="527" y="131"/>
                      </a:lnTo>
                      <a:lnTo>
                        <a:pt x="529" y="134"/>
                      </a:lnTo>
                      <a:lnTo>
                        <a:pt x="527" y="136"/>
                      </a:lnTo>
                      <a:lnTo>
                        <a:pt x="532" y="139"/>
                      </a:lnTo>
                      <a:lnTo>
                        <a:pt x="535" y="139"/>
                      </a:lnTo>
                      <a:lnTo>
                        <a:pt x="527" y="146"/>
                      </a:lnTo>
                      <a:lnTo>
                        <a:pt x="522" y="149"/>
                      </a:lnTo>
                      <a:lnTo>
                        <a:pt x="522" y="152"/>
                      </a:lnTo>
                      <a:lnTo>
                        <a:pt x="512" y="156"/>
                      </a:lnTo>
                      <a:lnTo>
                        <a:pt x="497" y="157"/>
                      </a:lnTo>
                      <a:lnTo>
                        <a:pt x="473" y="151"/>
                      </a:lnTo>
                      <a:lnTo>
                        <a:pt x="8" y="38"/>
                      </a:lnTo>
                      <a:lnTo>
                        <a:pt x="2" y="33"/>
                      </a:lnTo>
                      <a:lnTo>
                        <a:pt x="7" y="33"/>
                      </a:lnTo>
                      <a:lnTo>
                        <a:pt x="0" y="25"/>
                      </a:lnTo>
                      <a:lnTo>
                        <a:pt x="8" y="30"/>
                      </a:lnTo>
                      <a:lnTo>
                        <a:pt x="0" y="0"/>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5" name="Freeform 877">
                  <a:extLst>
                    <a:ext uri="{FF2B5EF4-FFF2-40B4-BE49-F238E27FC236}">
                      <a16:creationId xmlns:a16="http://schemas.microsoft.com/office/drawing/2014/main" id="{EE740312-5E94-46F2-A1C3-37660EFE1438}"/>
                    </a:ext>
                  </a:extLst>
                </p:cNvPr>
                <p:cNvSpPr>
                  <a:spLocks/>
                </p:cNvSpPr>
                <p:nvPr/>
              </p:nvSpPr>
              <p:spPr bwMode="auto">
                <a:xfrm>
                  <a:off x="1590" y="3696"/>
                  <a:ext cx="90" cy="168"/>
                </a:xfrm>
                <a:custGeom>
                  <a:avLst/>
                  <a:gdLst>
                    <a:gd name="T0" fmla="*/ 0 w 90"/>
                    <a:gd name="T1" fmla="*/ 156 h 168"/>
                    <a:gd name="T2" fmla="*/ 71 w 90"/>
                    <a:gd name="T3" fmla="*/ 0 h 168"/>
                    <a:gd name="T4" fmla="*/ 79 w 90"/>
                    <a:gd name="T5" fmla="*/ 5 h 168"/>
                    <a:gd name="T6" fmla="*/ 86 w 90"/>
                    <a:gd name="T7" fmla="*/ 15 h 168"/>
                    <a:gd name="T8" fmla="*/ 89 w 90"/>
                    <a:gd name="T9" fmla="*/ 23 h 168"/>
                    <a:gd name="T10" fmla="*/ 88 w 90"/>
                    <a:gd name="T11" fmla="*/ 27 h 168"/>
                    <a:gd name="T12" fmla="*/ 24 w 90"/>
                    <a:gd name="T13" fmla="*/ 167 h 168"/>
                    <a:gd name="T14" fmla="*/ 15 w 90"/>
                    <a:gd name="T15" fmla="*/ 166 h 168"/>
                    <a:gd name="T16" fmla="*/ 17 w 90"/>
                    <a:gd name="T17" fmla="*/ 157 h 168"/>
                    <a:gd name="T18" fmla="*/ 10 w 90"/>
                    <a:gd name="T19" fmla="*/ 161 h 168"/>
                    <a:gd name="T20" fmla="*/ 13 w 90"/>
                    <a:gd name="T21" fmla="*/ 154 h 168"/>
                    <a:gd name="T22" fmla="*/ 15 w 90"/>
                    <a:gd name="T23" fmla="*/ 142 h 168"/>
                    <a:gd name="T24" fmla="*/ 17 w 90"/>
                    <a:gd name="T25" fmla="*/ 129 h 168"/>
                    <a:gd name="T26" fmla="*/ 0 w 90"/>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68">
                      <a:moveTo>
                        <a:pt x="0" y="156"/>
                      </a:moveTo>
                      <a:lnTo>
                        <a:pt x="71" y="0"/>
                      </a:lnTo>
                      <a:lnTo>
                        <a:pt x="79" y="5"/>
                      </a:lnTo>
                      <a:lnTo>
                        <a:pt x="86" y="15"/>
                      </a:lnTo>
                      <a:lnTo>
                        <a:pt x="89" y="23"/>
                      </a:lnTo>
                      <a:lnTo>
                        <a:pt x="88" y="27"/>
                      </a:lnTo>
                      <a:lnTo>
                        <a:pt x="24" y="167"/>
                      </a:lnTo>
                      <a:lnTo>
                        <a:pt x="15" y="166"/>
                      </a:lnTo>
                      <a:lnTo>
                        <a:pt x="17" y="157"/>
                      </a:lnTo>
                      <a:lnTo>
                        <a:pt x="10" y="161"/>
                      </a:lnTo>
                      <a:lnTo>
                        <a:pt x="13" y="154"/>
                      </a:lnTo>
                      <a:lnTo>
                        <a:pt x="15" y="142"/>
                      </a:lnTo>
                      <a:lnTo>
                        <a:pt x="17" y="129"/>
                      </a:lnTo>
                      <a:lnTo>
                        <a:pt x="0" y="156"/>
                      </a:lnTo>
                    </a:path>
                  </a:pathLst>
                </a:custGeom>
                <a:solidFill>
                  <a:srgbClr val="DADADA"/>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6" name="Freeform 878">
                  <a:extLst>
                    <a:ext uri="{FF2B5EF4-FFF2-40B4-BE49-F238E27FC236}">
                      <a16:creationId xmlns:a16="http://schemas.microsoft.com/office/drawing/2014/main" id="{941D08A7-2415-4555-89D7-ADFD633189FC}"/>
                    </a:ext>
                  </a:extLst>
                </p:cNvPr>
                <p:cNvSpPr>
                  <a:spLocks/>
                </p:cNvSpPr>
                <p:nvPr/>
              </p:nvSpPr>
              <p:spPr bwMode="auto">
                <a:xfrm>
                  <a:off x="1058" y="3640"/>
                  <a:ext cx="60" cy="121"/>
                </a:xfrm>
                <a:custGeom>
                  <a:avLst/>
                  <a:gdLst>
                    <a:gd name="T0" fmla="*/ 59 w 60"/>
                    <a:gd name="T1" fmla="*/ 0 h 121"/>
                    <a:gd name="T2" fmla="*/ 0 w 60"/>
                    <a:gd name="T3" fmla="*/ 90 h 121"/>
                    <a:gd name="T4" fmla="*/ 0 w 60"/>
                    <a:gd name="T5" fmla="*/ 99 h 121"/>
                    <a:gd name="T6" fmla="*/ 0 w 60"/>
                    <a:gd name="T7" fmla="*/ 107 h 121"/>
                    <a:gd name="T8" fmla="*/ 5 w 60"/>
                    <a:gd name="T9" fmla="*/ 114 h 121"/>
                    <a:gd name="T10" fmla="*/ 14 w 60"/>
                    <a:gd name="T11" fmla="*/ 119 h 121"/>
                    <a:gd name="T12" fmla="*/ 29 w 60"/>
                    <a:gd name="T13" fmla="*/ 120 h 121"/>
                    <a:gd name="T14" fmla="*/ 14 w 60"/>
                    <a:gd name="T15" fmla="*/ 110 h 121"/>
                    <a:gd name="T16" fmla="*/ 36 w 60"/>
                    <a:gd name="T17" fmla="*/ 114 h 121"/>
                    <a:gd name="T18" fmla="*/ 19 w 60"/>
                    <a:gd name="T19" fmla="*/ 107 h 121"/>
                    <a:gd name="T20" fmla="*/ 32 w 60"/>
                    <a:gd name="T21" fmla="*/ 105 h 121"/>
                    <a:gd name="T22" fmla="*/ 19 w 60"/>
                    <a:gd name="T23" fmla="*/ 97 h 121"/>
                    <a:gd name="T24" fmla="*/ 15 w 60"/>
                    <a:gd name="T25" fmla="*/ 84 h 121"/>
                    <a:gd name="T26" fmla="*/ 25 w 60"/>
                    <a:gd name="T27" fmla="*/ 65 h 121"/>
                    <a:gd name="T28" fmla="*/ 59 w 60"/>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21">
                      <a:moveTo>
                        <a:pt x="59" y="0"/>
                      </a:moveTo>
                      <a:lnTo>
                        <a:pt x="0" y="90"/>
                      </a:lnTo>
                      <a:lnTo>
                        <a:pt x="0" y="99"/>
                      </a:lnTo>
                      <a:lnTo>
                        <a:pt x="0" y="107"/>
                      </a:lnTo>
                      <a:lnTo>
                        <a:pt x="5" y="114"/>
                      </a:lnTo>
                      <a:lnTo>
                        <a:pt x="14" y="119"/>
                      </a:lnTo>
                      <a:lnTo>
                        <a:pt x="29" y="120"/>
                      </a:lnTo>
                      <a:lnTo>
                        <a:pt x="14" y="110"/>
                      </a:lnTo>
                      <a:lnTo>
                        <a:pt x="36" y="114"/>
                      </a:lnTo>
                      <a:lnTo>
                        <a:pt x="19" y="107"/>
                      </a:lnTo>
                      <a:lnTo>
                        <a:pt x="32" y="105"/>
                      </a:lnTo>
                      <a:lnTo>
                        <a:pt x="19" y="97"/>
                      </a:lnTo>
                      <a:lnTo>
                        <a:pt x="15" y="84"/>
                      </a:lnTo>
                      <a:lnTo>
                        <a:pt x="25" y="65"/>
                      </a:lnTo>
                      <a:lnTo>
                        <a:pt x="59"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7" name="Freeform 879">
                  <a:extLst>
                    <a:ext uri="{FF2B5EF4-FFF2-40B4-BE49-F238E27FC236}">
                      <a16:creationId xmlns:a16="http://schemas.microsoft.com/office/drawing/2014/main" id="{5EC07055-544A-4593-B2E6-0BC1E6368952}"/>
                    </a:ext>
                  </a:extLst>
                </p:cNvPr>
                <p:cNvSpPr>
                  <a:spLocks/>
                </p:cNvSpPr>
                <p:nvPr/>
              </p:nvSpPr>
              <p:spPr bwMode="auto">
                <a:xfrm>
                  <a:off x="1475" y="3812"/>
                  <a:ext cx="123" cy="54"/>
                </a:xfrm>
                <a:custGeom>
                  <a:avLst/>
                  <a:gdLst>
                    <a:gd name="T0" fmla="*/ 0 w 123"/>
                    <a:gd name="T1" fmla="*/ 20 h 54"/>
                    <a:gd name="T2" fmla="*/ 74 w 123"/>
                    <a:gd name="T3" fmla="*/ 37 h 54"/>
                    <a:gd name="T4" fmla="*/ 102 w 123"/>
                    <a:gd name="T5" fmla="*/ 32 h 54"/>
                    <a:gd name="T6" fmla="*/ 122 w 123"/>
                    <a:gd name="T7" fmla="*/ 0 h 54"/>
                    <a:gd name="T8" fmla="*/ 122 w 123"/>
                    <a:gd name="T9" fmla="*/ 10 h 54"/>
                    <a:gd name="T10" fmla="*/ 111 w 123"/>
                    <a:gd name="T11" fmla="*/ 32 h 54"/>
                    <a:gd name="T12" fmla="*/ 102 w 123"/>
                    <a:gd name="T13" fmla="*/ 43 h 54"/>
                    <a:gd name="T14" fmla="*/ 89 w 123"/>
                    <a:gd name="T15" fmla="*/ 53 h 54"/>
                    <a:gd name="T16" fmla="*/ 77 w 123"/>
                    <a:gd name="T17" fmla="*/ 47 h 54"/>
                    <a:gd name="T18" fmla="*/ 59 w 123"/>
                    <a:gd name="T19" fmla="*/ 42 h 54"/>
                    <a:gd name="T20" fmla="*/ 28 w 123"/>
                    <a:gd name="T21" fmla="*/ 37 h 54"/>
                    <a:gd name="T22" fmla="*/ 0 w 123"/>
                    <a:gd name="T23"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4">
                      <a:moveTo>
                        <a:pt x="0" y="20"/>
                      </a:moveTo>
                      <a:lnTo>
                        <a:pt x="74" y="37"/>
                      </a:lnTo>
                      <a:lnTo>
                        <a:pt x="102" y="32"/>
                      </a:lnTo>
                      <a:lnTo>
                        <a:pt x="122" y="0"/>
                      </a:lnTo>
                      <a:lnTo>
                        <a:pt x="122" y="10"/>
                      </a:lnTo>
                      <a:lnTo>
                        <a:pt x="111" y="32"/>
                      </a:lnTo>
                      <a:lnTo>
                        <a:pt x="102" y="43"/>
                      </a:lnTo>
                      <a:lnTo>
                        <a:pt x="89" y="53"/>
                      </a:lnTo>
                      <a:lnTo>
                        <a:pt x="77" y="47"/>
                      </a:lnTo>
                      <a:lnTo>
                        <a:pt x="59" y="42"/>
                      </a:lnTo>
                      <a:lnTo>
                        <a:pt x="28" y="37"/>
                      </a:lnTo>
                      <a:lnTo>
                        <a:pt x="0" y="2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8" name="Freeform 880">
                  <a:extLst>
                    <a:ext uri="{FF2B5EF4-FFF2-40B4-BE49-F238E27FC236}">
                      <a16:creationId xmlns:a16="http://schemas.microsoft.com/office/drawing/2014/main" id="{90086F1B-E6AE-4BE0-A26C-CCAF40CDFC58}"/>
                    </a:ext>
                  </a:extLst>
                </p:cNvPr>
                <p:cNvSpPr>
                  <a:spLocks/>
                </p:cNvSpPr>
                <p:nvPr/>
              </p:nvSpPr>
              <p:spPr bwMode="auto">
                <a:xfrm>
                  <a:off x="1154" y="3486"/>
                  <a:ext cx="76" cy="87"/>
                </a:xfrm>
                <a:custGeom>
                  <a:avLst/>
                  <a:gdLst>
                    <a:gd name="T0" fmla="*/ 0 w 76"/>
                    <a:gd name="T1" fmla="*/ 80 h 87"/>
                    <a:gd name="T2" fmla="*/ 45 w 76"/>
                    <a:gd name="T3" fmla="*/ 7 h 87"/>
                    <a:gd name="T4" fmla="*/ 52 w 76"/>
                    <a:gd name="T5" fmla="*/ 5 h 87"/>
                    <a:gd name="T6" fmla="*/ 59 w 76"/>
                    <a:gd name="T7" fmla="*/ 2 h 87"/>
                    <a:gd name="T8" fmla="*/ 64 w 76"/>
                    <a:gd name="T9" fmla="*/ 0 h 87"/>
                    <a:gd name="T10" fmla="*/ 75 w 76"/>
                    <a:gd name="T11" fmla="*/ 0 h 87"/>
                    <a:gd name="T12" fmla="*/ 27 w 76"/>
                    <a:gd name="T13" fmla="*/ 70 h 87"/>
                    <a:gd name="T14" fmla="*/ 20 w 76"/>
                    <a:gd name="T15" fmla="*/ 71 h 87"/>
                    <a:gd name="T16" fmla="*/ 13 w 76"/>
                    <a:gd name="T17" fmla="*/ 73 h 87"/>
                    <a:gd name="T18" fmla="*/ 0 w 76"/>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7">
                      <a:moveTo>
                        <a:pt x="0" y="80"/>
                      </a:moveTo>
                      <a:lnTo>
                        <a:pt x="45" y="7"/>
                      </a:lnTo>
                      <a:lnTo>
                        <a:pt x="52" y="5"/>
                      </a:lnTo>
                      <a:lnTo>
                        <a:pt x="59" y="2"/>
                      </a:lnTo>
                      <a:lnTo>
                        <a:pt x="64" y="0"/>
                      </a:lnTo>
                      <a:lnTo>
                        <a:pt x="75" y="0"/>
                      </a:lnTo>
                      <a:lnTo>
                        <a:pt x="27" y="70"/>
                      </a:lnTo>
                      <a:lnTo>
                        <a:pt x="20" y="71"/>
                      </a:lnTo>
                      <a:lnTo>
                        <a:pt x="13" y="73"/>
                      </a:lnTo>
                      <a:lnTo>
                        <a:pt x="0" y="86"/>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89" name="Freeform 881">
                  <a:extLst>
                    <a:ext uri="{FF2B5EF4-FFF2-40B4-BE49-F238E27FC236}">
                      <a16:creationId xmlns:a16="http://schemas.microsoft.com/office/drawing/2014/main" id="{75CCAF70-E6AF-49BD-91EF-A92A66232808}"/>
                    </a:ext>
                  </a:extLst>
                </p:cNvPr>
                <p:cNvSpPr>
                  <a:spLocks/>
                </p:cNvSpPr>
                <p:nvPr/>
              </p:nvSpPr>
              <p:spPr bwMode="auto">
                <a:xfrm>
                  <a:off x="1667" y="3596"/>
                  <a:ext cx="53" cy="123"/>
                </a:xfrm>
                <a:custGeom>
                  <a:avLst/>
                  <a:gdLst>
                    <a:gd name="T0" fmla="*/ 39 w 53"/>
                    <a:gd name="T1" fmla="*/ 0 h 123"/>
                    <a:gd name="T2" fmla="*/ 0 w 53"/>
                    <a:gd name="T3" fmla="*/ 84 h 123"/>
                    <a:gd name="T4" fmla="*/ 7 w 53"/>
                    <a:gd name="T5" fmla="*/ 75 h 123"/>
                    <a:gd name="T6" fmla="*/ 10 w 53"/>
                    <a:gd name="T7" fmla="*/ 75 h 123"/>
                    <a:gd name="T8" fmla="*/ 10 w 53"/>
                    <a:gd name="T9" fmla="*/ 84 h 123"/>
                    <a:gd name="T10" fmla="*/ 13 w 53"/>
                    <a:gd name="T11" fmla="*/ 85 h 123"/>
                    <a:gd name="T12" fmla="*/ 10 w 53"/>
                    <a:gd name="T13" fmla="*/ 97 h 123"/>
                    <a:gd name="T14" fmla="*/ 8 w 53"/>
                    <a:gd name="T15" fmla="*/ 104 h 123"/>
                    <a:gd name="T16" fmla="*/ 12 w 53"/>
                    <a:gd name="T17" fmla="*/ 109 h 123"/>
                    <a:gd name="T18" fmla="*/ 15 w 53"/>
                    <a:gd name="T19" fmla="*/ 116 h 123"/>
                    <a:gd name="T20" fmla="*/ 17 w 53"/>
                    <a:gd name="T21" fmla="*/ 122 h 123"/>
                    <a:gd name="T22" fmla="*/ 52 w 53"/>
                    <a:gd name="T23" fmla="*/ 39 h 123"/>
                    <a:gd name="T24" fmla="*/ 51 w 53"/>
                    <a:gd name="T25" fmla="*/ 30 h 123"/>
                    <a:gd name="T26" fmla="*/ 49 w 53"/>
                    <a:gd name="T27" fmla="*/ 20 h 123"/>
                    <a:gd name="T28" fmla="*/ 46 w 53"/>
                    <a:gd name="T29" fmla="*/ 13 h 123"/>
                    <a:gd name="T30" fmla="*/ 42 w 53"/>
                    <a:gd name="T31" fmla="*/ 7 h 123"/>
                    <a:gd name="T32" fmla="*/ 39 w 53"/>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3">
                      <a:moveTo>
                        <a:pt x="39" y="0"/>
                      </a:moveTo>
                      <a:lnTo>
                        <a:pt x="0" y="84"/>
                      </a:lnTo>
                      <a:lnTo>
                        <a:pt x="7" y="75"/>
                      </a:lnTo>
                      <a:lnTo>
                        <a:pt x="10" y="75"/>
                      </a:lnTo>
                      <a:lnTo>
                        <a:pt x="10" y="84"/>
                      </a:lnTo>
                      <a:lnTo>
                        <a:pt x="13" y="85"/>
                      </a:lnTo>
                      <a:lnTo>
                        <a:pt x="10" y="97"/>
                      </a:lnTo>
                      <a:lnTo>
                        <a:pt x="8" y="104"/>
                      </a:lnTo>
                      <a:lnTo>
                        <a:pt x="12" y="109"/>
                      </a:lnTo>
                      <a:lnTo>
                        <a:pt x="15" y="116"/>
                      </a:lnTo>
                      <a:lnTo>
                        <a:pt x="17" y="122"/>
                      </a:lnTo>
                      <a:lnTo>
                        <a:pt x="52" y="39"/>
                      </a:lnTo>
                      <a:lnTo>
                        <a:pt x="51" y="30"/>
                      </a:lnTo>
                      <a:lnTo>
                        <a:pt x="49" y="20"/>
                      </a:lnTo>
                      <a:lnTo>
                        <a:pt x="46" y="13"/>
                      </a:lnTo>
                      <a:lnTo>
                        <a:pt x="42" y="7"/>
                      </a:lnTo>
                      <a:lnTo>
                        <a:pt x="39"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0" name="Freeform 882">
                  <a:extLst>
                    <a:ext uri="{FF2B5EF4-FFF2-40B4-BE49-F238E27FC236}">
                      <a16:creationId xmlns:a16="http://schemas.microsoft.com/office/drawing/2014/main" id="{773F7E60-89DD-4A2D-BB9B-C1332E4C27CC}"/>
                    </a:ext>
                  </a:extLst>
                </p:cNvPr>
                <p:cNvSpPr>
                  <a:spLocks/>
                </p:cNvSpPr>
                <p:nvPr/>
              </p:nvSpPr>
              <p:spPr bwMode="auto">
                <a:xfrm>
                  <a:off x="1159" y="3494"/>
                  <a:ext cx="49" cy="73"/>
                </a:xfrm>
                <a:custGeom>
                  <a:avLst/>
                  <a:gdLst>
                    <a:gd name="T0" fmla="*/ 42 w 49"/>
                    <a:gd name="T1" fmla="*/ 0 h 73"/>
                    <a:gd name="T2" fmla="*/ 0 w 49"/>
                    <a:gd name="T3" fmla="*/ 72 h 73"/>
                    <a:gd name="T4" fmla="*/ 5 w 49"/>
                    <a:gd name="T5" fmla="*/ 66 h 73"/>
                    <a:gd name="T6" fmla="*/ 48 w 49"/>
                    <a:gd name="T7" fmla="*/ 0 h 73"/>
                    <a:gd name="T8" fmla="*/ 42 w 49"/>
                    <a:gd name="T9" fmla="*/ 0 h 73"/>
                  </a:gdLst>
                  <a:ahLst/>
                  <a:cxnLst>
                    <a:cxn ang="0">
                      <a:pos x="T0" y="T1"/>
                    </a:cxn>
                    <a:cxn ang="0">
                      <a:pos x="T2" y="T3"/>
                    </a:cxn>
                    <a:cxn ang="0">
                      <a:pos x="T4" y="T5"/>
                    </a:cxn>
                    <a:cxn ang="0">
                      <a:pos x="T6" y="T7"/>
                    </a:cxn>
                    <a:cxn ang="0">
                      <a:pos x="T8" y="T9"/>
                    </a:cxn>
                  </a:cxnLst>
                  <a:rect l="0" t="0" r="r" b="b"/>
                  <a:pathLst>
                    <a:path w="49" h="73">
                      <a:moveTo>
                        <a:pt x="42" y="0"/>
                      </a:moveTo>
                      <a:lnTo>
                        <a:pt x="0" y="72"/>
                      </a:lnTo>
                      <a:lnTo>
                        <a:pt x="5" y="66"/>
                      </a:lnTo>
                      <a:lnTo>
                        <a:pt x="48" y="0"/>
                      </a:lnTo>
                      <a:lnTo>
                        <a:pt x="42" y="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791" name="Freeform 883">
                  <a:extLst>
                    <a:ext uri="{FF2B5EF4-FFF2-40B4-BE49-F238E27FC236}">
                      <a16:creationId xmlns:a16="http://schemas.microsoft.com/office/drawing/2014/main" id="{D193BCD3-E8B0-4A31-A100-292A2FD4942B}"/>
                    </a:ext>
                  </a:extLst>
                </p:cNvPr>
                <p:cNvSpPr>
                  <a:spLocks/>
                </p:cNvSpPr>
                <p:nvPr/>
              </p:nvSpPr>
              <p:spPr bwMode="auto">
                <a:xfrm>
                  <a:off x="1682" y="3621"/>
                  <a:ext cx="36" cy="94"/>
                </a:xfrm>
                <a:custGeom>
                  <a:avLst/>
                  <a:gdLst>
                    <a:gd name="T0" fmla="*/ 0 w 36"/>
                    <a:gd name="T1" fmla="*/ 77 h 94"/>
                    <a:gd name="T2" fmla="*/ 32 w 36"/>
                    <a:gd name="T3" fmla="*/ 0 h 94"/>
                    <a:gd name="T4" fmla="*/ 35 w 36"/>
                    <a:gd name="T5" fmla="*/ 10 h 94"/>
                    <a:gd name="T6" fmla="*/ 35 w 36"/>
                    <a:gd name="T7" fmla="*/ 13 h 94"/>
                    <a:gd name="T8" fmla="*/ 3 w 36"/>
                    <a:gd name="T9" fmla="*/ 93 h 94"/>
                    <a:gd name="T10" fmla="*/ 22 w 36"/>
                    <a:gd name="T11" fmla="*/ 37 h 94"/>
                    <a:gd name="T12" fmla="*/ 0 w 36"/>
                    <a:gd name="T13" fmla="*/ 77 h 94"/>
                  </a:gdLst>
                  <a:ahLst/>
                  <a:cxnLst>
                    <a:cxn ang="0">
                      <a:pos x="T0" y="T1"/>
                    </a:cxn>
                    <a:cxn ang="0">
                      <a:pos x="T2" y="T3"/>
                    </a:cxn>
                    <a:cxn ang="0">
                      <a:pos x="T4" y="T5"/>
                    </a:cxn>
                    <a:cxn ang="0">
                      <a:pos x="T6" y="T7"/>
                    </a:cxn>
                    <a:cxn ang="0">
                      <a:pos x="T8" y="T9"/>
                    </a:cxn>
                    <a:cxn ang="0">
                      <a:pos x="T10" y="T11"/>
                    </a:cxn>
                    <a:cxn ang="0">
                      <a:pos x="T12" y="T13"/>
                    </a:cxn>
                  </a:cxnLst>
                  <a:rect l="0" t="0" r="r" b="b"/>
                  <a:pathLst>
                    <a:path w="36" h="94">
                      <a:moveTo>
                        <a:pt x="0" y="77"/>
                      </a:moveTo>
                      <a:lnTo>
                        <a:pt x="32" y="0"/>
                      </a:lnTo>
                      <a:lnTo>
                        <a:pt x="35" y="10"/>
                      </a:lnTo>
                      <a:lnTo>
                        <a:pt x="35" y="13"/>
                      </a:lnTo>
                      <a:lnTo>
                        <a:pt x="3" y="93"/>
                      </a:lnTo>
                      <a:lnTo>
                        <a:pt x="22" y="37"/>
                      </a:lnTo>
                      <a:lnTo>
                        <a:pt x="0" y="77"/>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sp>
          <p:nvSpPr>
            <p:cNvPr id="636" name="Line 884">
              <a:extLst>
                <a:ext uri="{FF2B5EF4-FFF2-40B4-BE49-F238E27FC236}">
                  <a16:creationId xmlns:a16="http://schemas.microsoft.com/office/drawing/2014/main" id="{D9C2C435-6289-499E-B3F6-F902EF31770B}"/>
                </a:ext>
              </a:extLst>
            </p:cNvPr>
            <p:cNvSpPr>
              <a:spLocks noChangeShapeType="1"/>
            </p:cNvSpPr>
            <p:nvPr/>
          </p:nvSpPr>
          <p:spPr bwMode="auto">
            <a:xfrm flipH="1">
              <a:off x="2714" y="1727"/>
              <a:ext cx="60"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37" name="Line 885">
              <a:extLst>
                <a:ext uri="{FF2B5EF4-FFF2-40B4-BE49-F238E27FC236}">
                  <a16:creationId xmlns:a16="http://schemas.microsoft.com/office/drawing/2014/main" id="{C1759D42-5BE0-4070-A98A-CF44B45E53F8}"/>
                </a:ext>
              </a:extLst>
            </p:cNvPr>
            <p:cNvSpPr>
              <a:spLocks noChangeShapeType="1"/>
            </p:cNvSpPr>
            <p:nvPr/>
          </p:nvSpPr>
          <p:spPr bwMode="auto">
            <a:xfrm>
              <a:off x="5089" y="1710"/>
              <a:ext cx="60"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38" name="Line 886">
              <a:extLst>
                <a:ext uri="{FF2B5EF4-FFF2-40B4-BE49-F238E27FC236}">
                  <a16:creationId xmlns:a16="http://schemas.microsoft.com/office/drawing/2014/main" id="{EE2B19E8-376D-4208-9274-888AB27EC74A}"/>
                </a:ext>
              </a:extLst>
            </p:cNvPr>
            <p:cNvSpPr>
              <a:spLocks noChangeShapeType="1"/>
            </p:cNvSpPr>
            <p:nvPr/>
          </p:nvSpPr>
          <p:spPr bwMode="auto">
            <a:xfrm flipV="1">
              <a:off x="2859" y="889"/>
              <a:ext cx="374" cy="51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39" name="Line 887">
              <a:extLst>
                <a:ext uri="{FF2B5EF4-FFF2-40B4-BE49-F238E27FC236}">
                  <a16:creationId xmlns:a16="http://schemas.microsoft.com/office/drawing/2014/main" id="{8A858D48-9CA3-4036-8903-12B79333C48E}"/>
                </a:ext>
              </a:extLst>
            </p:cNvPr>
            <p:cNvSpPr>
              <a:spLocks noChangeShapeType="1"/>
            </p:cNvSpPr>
            <p:nvPr/>
          </p:nvSpPr>
          <p:spPr bwMode="auto">
            <a:xfrm flipH="1" flipV="1">
              <a:off x="4732" y="848"/>
              <a:ext cx="374" cy="51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0" name="Line 888">
              <a:extLst>
                <a:ext uri="{FF2B5EF4-FFF2-40B4-BE49-F238E27FC236}">
                  <a16:creationId xmlns:a16="http://schemas.microsoft.com/office/drawing/2014/main" id="{9165A30C-9D01-46B6-AA66-5492A937C761}"/>
                </a:ext>
              </a:extLst>
            </p:cNvPr>
            <p:cNvSpPr>
              <a:spLocks noChangeShapeType="1"/>
            </p:cNvSpPr>
            <p:nvPr/>
          </p:nvSpPr>
          <p:spPr bwMode="auto">
            <a:xfrm>
              <a:off x="4753" y="662"/>
              <a:ext cx="14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1" name="Text Box 889">
              <a:extLst>
                <a:ext uri="{FF2B5EF4-FFF2-40B4-BE49-F238E27FC236}">
                  <a16:creationId xmlns:a16="http://schemas.microsoft.com/office/drawing/2014/main" id="{4964AD66-B590-4471-91B7-F9A677C8FC62}"/>
                </a:ext>
              </a:extLst>
            </p:cNvPr>
            <p:cNvSpPr txBox="1">
              <a:spLocks noChangeArrowheads="1"/>
            </p:cNvSpPr>
            <p:nvPr/>
          </p:nvSpPr>
          <p:spPr bwMode="auto">
            <a:xfrm>
              <a:off x="4332" y="1294"/>
              <a:ext cx="426"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 MGW</a:t>
              </a:r>
            </a:p>
          </p:txBody>
        </p:sp>
        <p:sp>
          <p:nvSpPr>
            <p:cNvPr id="642" name="Rectangle 890">
              <a:extLst>
                <a:ext uri="{FF2B5EF4-FFF2-40B4-BE49-F238E27FC236}">
                  <a16:creationId xmlns:a16="http://schemas.microsoft.com/office/drawing/2014/main" id="{CB2D7707-9322-4382-99ED-C7CBA3057FCE}"/>
                </a:ext>
              </a:extLst>
            </p:cNvPr>
            <p:cNvSpPr>
              <a:spLocks noChangeArrowheads="1"/>
            </p:cNvSpPr>
            <p:nvPr/>
          </p:nvSpPr>
          <p:spPr bwMode="auto">
            <a:xfrm>
              <a:off x="4407" y="1040"/>
              <a:ext cx="275" cy="257"/>
            </a:xfrm>
            <a:prstGeom prst="rect">
              <a:avLst/>
            </a:prstGeom>
            <a:solidFill>
              <a:srgbClr val="FFCC00"/>
            </a:solidFill>
            <a:ln w="952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3" name="Rectangle 891">
              <a:extLst>
                <a:ext uri="{FF2B5EF4-FFF2-40B4-BE49-F238E27FC236}">
                  <a16:creationId xmlns:a16="http://schemas.microsoft.com/office/drawing/2014/main" id="{E99632E1-5617-4A81-9F19-7757B804FD0D}"/>
                </a:ext>
              </a:extLst>
            </p:cNvPr>
            <p:cNvSpPr>
              <a:spLocks noChangeArrowheads="1"/>
            </p:cNvSpPr>
            <p:nvPr/>
          </p:nvSpPr>
          <p:spPr bwMode="auto">
            <a:xfrm>
              <a:off x="4407" y="1041"/>
              <a:ext cx="277" cy="257"/>
            </a:xfrm>
            <a:prstGeom prst="rect">
              <a:avLst/>
            </a:prstGeom>
            <a:solidFill>
              <a:srgbClr val="808000"/>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4" name="Freeform 892">
              <a:extLst>
                <a:ext uri="{FF2B5EF4-FFF2-40B4-BE49-F238E27FC236}">
                  <a16:creationId xmlns:a16="http://schemas.microsoft.com/office/drawing/2014/main" id="{BDE7F9CB-D44E-49B7-811E-54DB566D455D}"/>
                </a:ext>
              </a:extLst>
            </p:cNvPr>
            <p:cNvSpPr>
              <a:spLocks/>
            </p:cNvSpPr>
            <p:nvPr/>
          </p:nvSpPr>
          <p:spPr bwMode="auto">
            <a:xfrm>
              <a:off x="4407" y="100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5" name="Freeform 893">
              <a:extLst>
                <a:ext uri="{FF2B5EF4-FFF2-40B4-BE49-F238E27FC236}">
                  <a16:creationId xmlns:a16="http://schemas.microsoft.com/office/drawing/2014/main" id="{C475731B-6F09-4BCF-B428-AEC3B9A0176E}"/>
                </a:ext>
              </a:extLst>
            </p:cNvPr>
            <p:cNvSpPr>
              <a:spLocks/>
            </p:cNvSpPr>
            <p:nvPr/>
          </p:nvSpPr>
          <p:spPr bwMode="auto">
            <a:xfrm>
              <a:off x="4682" y="100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FFCC00"/>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6" name="Rectangle 894">
              <a:extLst>
                <a:ext uri="{FF2B5EF4-FFF2-40B4-BE49-F238E27FC236}">
                  <a16:creationId xmlns:a16="http://schemas.microsoft.com/office/drawing/2014/main" id="{F5DC609C-98E0-4EF6-9DAB-FBD998F296B5}"/>
                </a:ext>
              </a:extLst>
            </p:cNvPr>
            <p:cNvSpPr>
              <a:spLocks noChangeArrowheads="1"/>
            </p:cNvSpPr>
            <p:nvPr/>
          </p:nvSpPr>
          <p:spPr bwMode="auto">
            <a:xfrm>
              <a:off x="4496" y="1122"/>
              <a:ext cx="102" cy="9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7" name="Rectangle 895">
              <a:extLst>
                <a:ext uri="{FF2B5EF4-FFF2-40B4-BE49-F238E27FC236}">
                  <a16:creationId xmlns:a16="http://schemas.microsoft.com/office/drawing/2014/main" id="{B1C03BBB-13C6-46EA-96E3-B344E800B212}"/>
                </a:ext>
              </a:extLst>
            </p:cNvPr>
            <p:cNvSpPr>
              <a:spLocks noChangeArrowheads="1"/>
            </p:cNvSpPr>
            <p:nvPr/>
          </p:nvSpPr>
          <p:spPr bwMode="auto">
            <a:xfrm>
              <a:off x="4497" y="1125"/>
              <a:ext cx="101" cy="96"/>
            </a:xfrm>
            <a:prstGeom prst="rect">
              <a:avLst/>
            </a:prstGeom>
            <a:solidFill>
              <a:srgbClr val="FF9900"/>
            </a:solidFill>
            <a:ln w="3175">
              <a:solidFill>
                <a:srgbClr val="FFFF66"/>
              </a:solidFill>
              <a:miter lim="800000"/>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8" name="Freeform 896">
              <a:extLst>
                <a:ext uri="{FF2B5EF4-FFF2-40B4-BE49-F238E27FC236}">
                  <a16:creationId xmlns:a16="http://schemas.microsoft.com/office/drawing/2014/main" id="{820EB6B2-EFBA-40FD-A5D2-4DF4BFFEFBD2}"/>
                </a:ext>
              </a:extLst>
            </p:cNvPr>
            <p:cNvSpPr>
              <a:spLocks/>
            </p:cNvSpPr>
            <p:nvPr/>
          </p:nvSpPr>
          <p:spPr bwMode="auto">
            <a:xfrm>
              <a:off x="4520" y="114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49" name="Freeform 897">
              <a:extLst>
                <a:ext uri="{FF2B5EF4-FFF2-40B4-BE49-F238E27FC236}">
                  <a16:creationId xmlns:a16="http://schemas.microsoft.com/office/drawing/2014/main" id="{C086829E-B9F0-4E35-B79E-D42404C8C86D}"/>
                </a:ext>
              </a:extLst>
            </p:cNvPr>
            <p:cNvSpPr>
              <a:spLocks/>
            </p:cNvSpPr>
            <p:nvPr/>
          </p:nvSpPr>
          <p:spPr bwMode="auto">
            <a:xfrm>
              <a:off x="4520" y="114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0" name="Freeform 898">
              <a:extLst>
                <a:ext uri="{FF2B5EF4-FFF2-40B4-BE49-F238E27FC236}">
                  <a16:creationId xmlns:a16="http://schemas.microsoft.com/office/drawing/2014/main" id="{59A9D6D8-7ACD-41CF-98D8-D29E36FEB666}"/>
                </a:ext>
              </a:extLst>
            </p:cNvPr>
            <p:cNvSpPr>
              <a:spLocks/>
            </p:cNvSpPr>
            <p:nvPr/>
          </p:nvSpPr>
          <p:spPr bwMode="auto">
            <a:xfrm>
              <a:off x="4516" y="114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51" name="Group 899">
              <a:extLst>
                <a:ext uri="{FF2B5EF4-FFF2-40B4-BE49-F238E27FC236}">
                  <a16:creationId xmlns:a16="http://schemas.microsoft.com/office/drawing/2014/main" id="{8642FA63-3DAA-4749-8680-F60CDB1E2CC5}"/>
                </a:ext>
              </a:extLst>
            </p:cNvPr>
            <p:cNvGrpSpPr>
              <a:grpSpLocks/>
            </p:cNvGrpSpPr>
            <p:nvPr/>
          </p:nvGrpSpPr>
          <p:grpSpPr bwMode="auto">
            <a:xfrm>
              <a:off x="4407" y="1009"/>
              <a:ext cx="311" cy="287"/>
              <a:chOff x="4361" y="1009"/>
              <a:chExt cx="311" cy="287"/>
            </a:xfrm>
          </p:grpSpPr>
          <p:sp>
            <p:nvSpPr>
              <p:cNvPr id="680" name="Freeform 900">
                <a:extLst>
                  <a:ext uri="{FF2B5EF4-FFF2-40B4-BE49-F238E27FC236}">
                    <a16:creationId xmlns:a16="http://schemas.microsoft.com/office/drawing/2014/main" id="{3453E3DA-F325-48E9-B769-58F44CF9E27C}"/>
                  </a:ext>
                </a:extLst>
              </p:cNvPr>
              <p:cNvSpPr>
                <a:spLocks/>
              </p:cNvSpPr>
              <p:nvPr/>
            </p:nvSpPr>
            <p:spPr bwMode="auto">
              <a:xfrm>
                <a:off x="4361" y="1009"/>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808000"/>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81" name="Freeform 901">
                <a:extLst>
                  <a:ext uri="{FF2B5EF4-FFF2-40B4-BE49-F238E27FC236}">
                    <a16:creationId xmlns:a16="http://schemas.microsoft.com/office/drawing/2014/main" id="{BA75DB16-DCEE-4C51-A8CA-65E4DA1623AE}"/>
                  </a:ext>
                </a:extLst>
              </p:cNvPr>
              <p:cNvSpPr>
                <a:spLocks/>
              </p:cNvSpPr>
              <p:nvPr/>
            </p:nvSpPr>
            <p:spPr bwMode="auto">
              <a:xfrm>
                <a:off x="4636" y="1009"/>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808000"/>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82" name="Group 902">
                <a:extLst>
                  <a:ext uri="{FF2B5EF4-FFF2-40B4-BE49-F238E27FC236}">
                    <a16:creationId xmlns:a16="http://schemas.microsoft.com/office/drawing/2014/main" id="{61C85A76-3327-491C-A77E-A8B9667299E6}"/>
                  </a:ext>
                </a:extLst>
              </p:cNvPr>
              <p:cNvGrpSpPr>
                <a:grpSpLocks/>
              </p:cNvGrpSpPr>
              <p:nvPr/>
            </p:nvGrpSpPr>
            <p:grpSpPr bwMode="auto">
              <a:xfrm>
                <a:off x="4380" y="1062"/>
                <a:ext cx="245" cy="222"/>
                <a:chOff x="2050" y="2208"/>
                <a:chExt cx="179" cy="175"/>
              </a:xfrm>
            </p:grpSpPr>
            <p:sp>
              <p:nvSpPr>
                <p:cNvPr id="684" name="Freeform 903">
                  <a:extLst>
                    <a:ext uri="{FF2B5EF4-FFF2-40B4-BE49-F238E27FC236}">
                      <a16:creationId xmlns:a16="http://schemas.microsoft.com/office/drawing/2014/main" id="{21FEB93F-C0D5-4A3F-86E3-3EF5AFCBDF6B}"/>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85" name="Freeform 904">
                  <a:extLst>
                    <a:ext uri="{FF2B5EF4-FFF2-40B4-BE49-F238E27FC236}">
                      <a16:creationId xmlns:a16="http://schemas.microsoft.com/office/drawing/2014/main" id="{4AF41254-6C94-48D4-BEFB-712A79A0AD36}"/>
                    </a:ext>
                  </a:extLst>
                </p:cNvPr>
                <p:cNvSpPr>
                  <a:spLocks/>
                </p:cNvSpPr>
                <p:nvPr/>
              </p:nvSpPr>
              <p:spPr bwMode="auto">
                <a:xfrm>
                  <a:off x="2050" y="2208"/>
                  <a:ext cx="177" cy="173"/>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86" name="Freeform 905">
                  <a:extLst>
                    <a:ext uri="{FF2B5EF4-FFF2-40B4-BE49-F238E27FC236}">
                      <a16:creationId xmlns:a16="http://schemas.microsoft.com/office/drawing/2014/main" id="{E218FC48-A162-402F-878D-6DC8E53047DE}"/>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87" name="Freeform 906">
                  <a:extLst>
                    <a:ext uri="{FF2B5EF4-FFF2-40B4-BE49-F238E27FC236}">
                      <a16:creationId xmlns:a16="http://schemas.microsoft.com/office/drawing/2014/main" id="{1344106E-6CEB-44AC-AAA6-E01BBD0C90A8}"/>
                    </a:ext>
                  </a:extLst>
                </p:cNvPr>
                <p:cNvSpPr>
                  <a:spLocks/>
                </p:cNvSpPr>
                <p:nvPr/>
              </p:nvSpPr>
              <p:spPr bwMode="auto">
                <a:xfrm>
                  <a:off x="2052" y="2210"/>
                  <a:ext cx="177" cy="173"/>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683" name="Freeform 907">
                <a:extLst>
                  <a:ext uri="{FF2B5EF4-FFF2-40B4-BE49-F238E27FC236}">
                    <a16:creationId xmlns:a16="http://schemas.microsoft.com/office/drawing/2014/main" id="{212B078B-1CC6-4CDD-9FF3-BBDCAA87F80C}"/>
                  </a:ext>
                </a:extLst>
              </p:cNvPr>
              <p:cNvSpPr>
                <a:spLocks/>
              </p:cNvSpPr>
              <p:nvPr/>
            </p:nvSpPr>
            <p:spPr bwMode="auto">
              <a:xfrm>
                <a:off x="4470" y="1146"/>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sp>
          <p:nvSpPr>
            <p:cNvPr id="652" name="Line 908">
              <a:extLst>
                <a:ext uri="{FF2B5EF4-FFF2-40B4-BE49-F238E27FC236}">
                  <a16:creationId xmlns:a16="http://schemas.microsoft.com/office/drawing/2014/main" id="{319B85C8-687C-493E-8E06-B1FA6BA0CDAC}"/>
                </a:ext>
              </a:extLst>
            </p:cNvPr>
            <p:cNvSpPr>
              <a:spLocks noChangeShapeType="1"/>
            </p:cNvSpPr>
            <p:nvPr/>
          </p:nvSpPr>
          <p:spPr bwMode="auto">
            <a:xfrm flipV="1">
              <a:off x="3383" y="920"/>
              <a:ext cx="0"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3" name="Line 909">
              <a:extLst>
                <a:ext uri="{FF2B5EF4-FFF2-40B4-BE49-F238E27FC236}">
                  <a16:creationId xmlns:a16="http://schemas.microsoft.com/office/drawing/2014/main" id="{20A9B527-4DA1-4784-8C88-B03AB0B9647B}"/>
                </a:ext>
              </a:extLst>
            </p:cNvPr>
            <p:cNvSpPr>
              <a:spLocks noChangeShapeType="1"/>
            </p:cNvSpPr>
            <p:nvPr/>
          </p:nvSpPr>
          <p:spPr bwMode="auto">
            <a:xfrm flipV="1">
              <a:off x="4567" y="889"/>
              <a:ext cx="0"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4" name="Text Box 910">
              <a:extLst>
                <a:ext uri="{FF2B5EF4-FFF2-40B4-BE49-F238E27FC236}">
                  <a16:creationId xmlns:a16="http://schemas.microsoft.com/office/drawing/2014/main" id="{C0F69567-D1C4-4DCE-8D41-1066E2BCA57C}"/>
                </a:ext>
              </a:extLst>
            </p:cNvPr>
            <p:cNvSpPr txBox="1">
              <a:spLocks noChangeArrowheads="1"/>
            </p:cNvSpPr>
            <p:nvPr/>
          </p:nvSpPr>
          <p:spPr bwMode="auto">
            <a:xfrm>
              <a:off x="3152" y="1333"/>
              <a:ext cx="426"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lnSpc>
                  <a:spcPct val="110000"/>
                </a:lnSpc>
                <a:spcBef>
                  <a:spcPct val="50000"/>
                </a:spcBef>
                <a:spcAft>
                  <a:spcPct val="0"/>
                </a:spcAft>
              </a:pPr>
              <a:r>
                <a:rPr kumimoji="1" lang="it-IT" altLang="en-US" sz="1400" b="1">
                  <a:solidFill>
                    <a:srgbClr val="2D2015"/>
                  </a:solidFill>
                  <a:latin typeface="Franklin Gothic Medium" panose="020B0603020102020204" pitchFamily="34" charset="0"/>
                  <a:ea typeface="MS PGothic" panose="020B0600070205080204" pitchFamily="34" charset="-128"/>
                </a:rPr>
                <a:t> MGW</a:t>
              </a:r>
            </a:p>
          </p:txBody>
        </p:sp>
        <p:sp>
          <p:nvSpPr>
            <p:cNvPr id="655" name="Text Box 911">
              <a:extLst>
                <a:ext uri="{FF2B5EF4-FFF2-40B4-BE49-F238E27FC236}">
                  <a16:creationId xmlns:a16="http://schemas.microsoft.com/office/drawing/2014/main" id="{4C2468C1-4869-4E2A-9DF2-62FDDF25DB05}"/>
                </a:ext>
              </a:extLst>
            </p:cNvPr>
            <p:cNvSpPr txBox="1">
              <a:spLocks noChangeArrowheads="1"/>
            </p:cNvSpPr>
            <p:nvPr/>
          </p:nvSpPr>
          <p:spPr bwMode="auto">
            <a:xfrm>
              <a:off x="2840" y="1743"/>
              <a:ext cx="676"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sp>
          <p:nvSpPr>
            <p:cNvPr id="656" name="Line 912">
              <a:extLst>
                <a:ext uri="{FF2B5EF4-FFF2-40B4-BE49-F238E27FC236}">
                  <a16:creationId xmlns:a16="http://schemas.microsoft.com/office/drawing/2014/main" id="{378D57D3-763F-4B03-BF9F-5E4DFA38192B}"/>
                </a:ext>
              </a:extLst>
            </p:cNvPr>
            <p:cNvSpPr>
              <a:spLocks noChangeShapeType="1"/>
            </p:cNvSpPr>
            <p:nvPr/>
          </p:nvSpPr>
          <p:spPr bwMode="auto">
            <a:xfrm>
              <a:off x="2700" y="1788"/>
              <a:ext cx="110"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7" name="Line 913">
              <a:extLst>
                <a:ext uri="{FF2B5EF4-FFF2-40B4-BE49-F238E27FC236}">
                  <a16:creationId xmlns:a16="http://schemas.microsoft.com/office/drawing/2014/main" id="{05920EBA-C96A-4F97-A536-2A256B61A98F}"/>
                </a:ext>
              </a:extLst>
            </p:cNvPr>
            <p:cNvSpPr>
              <a:spLocks noChangeShapeType="1"/>
            </p:cNvSpPr>
            <p:nvPr/>
          </p:nvSpPr>
          <p:spPr bwMode="auto">
            <a:xfrm>
              <a:off x="5057" y="1767"/>
              <a:ext cx="110"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58" name="Text Box 914">
              <a:extLst>
                <a:ext uri="{FF2B5EF4-FFF2-40B4-BE49-F238E27FC236}">
                  <a16:creationId xmlns:a16="http://schemas.microsoft.com/office/drawing/2014/main" id="{CBAD6A62-6A9C-4557-B6B2-AF925109E446}"/>
                </a:ext>
              </a:extLst>
            </p:cNvPr>
            <p:cNvSpPr txBox="1">
              <a:spLocks noChangeArrowheads="1"/>
            </p:cNvSpPr>
            <p:nvPr/>
          </p:nvSpPr>
          <p:spPr bwMode="auto">
            <a:xfrm>
              <a:off x="5234" y="1715"/>
              <a:ext cx="504"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lnSpc>
                  <a:spcPct val="110000"/>
                </a:lnSpc>
                <a:spcBef>
                  <a:spcPct val="50000"/>
                </a:spcBef>
                <a:spcAft>
                  <a:spcPct val="0"/>
                </a:spcAft>
              </a:pPr>
              <a:r>
                <a:rPr kumimoji="1" lang="it-IT" altLang="en-US" sz="1200" b="1">
                  <a:solidFill>
                    <a:srgbClr val="2D2015"/>
                  </a:solidFill>
                  <a:latin typeface="Franklin Gothic Medium" panose="020B0603020102020204" pitchFamily="34" charset="0"/>
                  <a:ea typeface="MS PGothic" panose="020B0600070205080204" pitchFamily="34" charset="-128"/>
                </a:rPr>
                <a:t>Z interface</a:t>
              </a:r>
            </a:p>
          </p:txBody>
        </p:sp>
        <p:sp>
          <p:nvSpPr>
            <p:cNvPr id="659" name="Freeform 915">
              <a:extLst>
                <a:ext uri="{FF2B5EF4-FFF2-40B4-BE49-F238E27FC236}">
                  <a16:creationId xmlns:a16="http://schemas.microsoft.com/office/drawing/2014/main" id="{CB055C92-A5BB-46B8-BC62-9ACAD83E13D6}"/>
                </a:ext>
              </a:extLst>
            </p:cNvPr>
            <p:cNvSpPr>
              <a:spLocks/>
            </p:cNvSpPr>
            <p:nvPr/>
          </p:nvSpPr>
          <p:spPr bwMode="auto">
            <a:xfrm>
              <a:off x="3341" y="1161"/>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0" name="Freeform 916">
              <a:extLst>
                <a:ext uri="{FF2B5EF4-FFF2-40B4-BE49-F238E27FC236}">
                  <a16:creationId xmlns:a16="http://schemas.microsoft.com/office/drawing/2014/main" id="{B4FB7930-1BD9-4168-9F23-967FE9EFA217}"/>
                </a:ext>
              </a:extLst>
            </p:cNvPr>
            <p:cNvSpPr>
              <a:spLocks/>
            </p:cNvSpPr>
            <p:nvPr/>
          </p:nvSpPr>
          <p:spPr bwMode="auto">
            <a:xfrm>
              <a:off x="4520" y="1147"/>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1" name="Freeform 917">
              <a:extLst>
                <a:ext uri="{FF2B5EF4-FFF2-40B4-BE49-F238E27FC236}">
                  <a16:creationId xmlns:a16="http://schemas.microsoft.com/office/drawing/2014/main" id="{C030FA63-93C6-4E5E-94C3-F2D5B4E36D7B}"/>
                </a:ext>
              </a:extLst>
            </p:cNvPr>
            <p:cNvSpPr>
              <a:spLocks/>
            </p:cNvSpPr>
            <p:nvPr/>
          </p:nvSpPr>
          <p:spPr bwMode="auto">
            <a:xfrm>
              <a:off x="3349" y="1167"/>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2" name="Freeform 918">
              <a:extLst>
                <a:ext uri="{FF2B5EF4-FFF2-40B4-BE49-F238E27FC236}">
                  <a16:creationId xmlns:a16="http://schemas.microsoft.com/office/drawing/2014/main" id="{AAF2A4DB-E5D5-42B4-8CD4-A589987614AC}"/>
                </a:ext>
              </a:extLst>
            </p:cNvPr>
            <p:cNvSpPr>
              <a:spLocks/>
            </p:cNvSpPr>
            <p:nvPr/>
          </p:nvSpPr>
          <p:spPr bwMode="auto">
            <a:xfrm>
              <a:off x="3240" y="1038"/>
              <a:ext cx="311" cy="31"/>
            </a:xfrm>
            <a:custGeom>
              <a:avLst/>
              <a:gdLst>
                <a:gd name="T0" fmla="*/ 0 w 455"/>
                <a:gd name="T1" fmla="*/ 48 h 48"/>
                <a:gd name="T2" fmla="*/ 50 w 455"/>
                <a:gd name="T3" fmla="*/ 0 h 48"/>
                <a:gd name="T4" fmla="*/ 455 w 455"/>
                <a:gd name="T5" fmla="*/ 0 h 48"/>
                <a:gd name="T6" fmla="*/ 403 w 455"/>
                <a:gd name="T7" fmla="*/ 48 h 48"/>
                <a:gd name="T8" fmla="*/ 0 w 455"/>
                <a:gd name="T9" fmla="*/ 48 h 48"/>
              </a:gdLst>
              <a:ahLst/>
              <a:cxnLst>
                <a:cxn ang="0">
                  <a:pos x="T0" y="T1"/>
                </a:cxn>
                <a:cxn ang="0">
                  <a:pos x="T2" y="T3"/>
                </a:cxn>
                <a:cxn ang="0">
                  <a:pos x="T4" y="T5"/>
                </a:cxn>
                <a:cxn ang="0">
                  <a:pos x="T6" y="T7"/>
                </a:cxn>
                <a:cxn ang="0">
                  <a:pos x="T8" y="T9"/>
                </a:cxn>
              </a:cxnLst>
              <a:rect l="0" t="0" r="r" b="b"/>
              <a:pathLst>
                <a:path w="455" h="48">
                  <a:moveTo>
                    <a:pt x="0" y="48"/>
                  </a:moveTo>
                  <a:lnTo>
                    <a:pt x="50" y="0"/>
                  </a:lnTo>
                  <a:lnTo>
                    <a:pt x="455" y="0"/>
                  </a:lnTo>
                  <a:lnTo>
                    <a:pt x="403" y="48"/>
                  </a:lnTo>
                  <a:lnTo>
                    <a:pt x="0" y="48"/>
                  </a:lnTo>
                  <a:close/>
                </a:path>
              </a:pathLst>
            </a:custGeom>
            <a:solidFill>
              <a:srgbClr val="808000"/>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3" name="Freeform 919">
              <a:extLst>
                <a:ext uri="{FF2B5EF4-FFF2-40B4-BE49-F238E27FC236}">
                  <a16:creationId xmlns:a16="http://schemas.microsoft.com/office/drawing/2014/main" id="{4C6FB11F-461E-4808-88BB-9A78C08D09E4}"/>
                </a:ext>
              </a:extLst>
            </p:cNvPr>
            <p:cNvSpPr>
              <a:spLocks/>
            </p:cNvSpPr>
            <p:nvPr/>
          </p:nvSpPr>
          <p:spPr bwMode="auto">
            <a:xfrm>
              <a:off x="3515" y="1038"/>
              <a:ext cx="36" cy="287"/>
            </a:xfrm>
            <a:custGeom>
              <a:avLst/>
              <a:gdLst>
                <a:gd name="T0" fmla="*/ 0 w 52"/>
                <a:gd name="T1" fmla="*/ 48 h 451"/>
                <a:gd name="T2" fmla="*/ 52 w 52"/>
                <a:gd name="T3" fmla="*/ 0 h 451"/>
                <a:gd name="T4" fmla="*/ 52 w 52"/>
                <a:gd name="T5" fmla="*/ 403 h 451"/>
                <a:gd name="T6" fmla="*/ 0 w 52"/>
                <a:gd name="T7" fmla="*/ 451 h 451"/>
                <a:gd name="T8" fmla="*/ 0 w 52"/>
                <a:gd name="T9" fmla="*/ 48 h 451"/>
              </a:gdLst>
              <a:ahLst/>
              <a:cxnLst>
                <a:cxn ang="0">
                  <a:pos x="T0" y="T1"/>
                </a:cxn>
                <a:cxn ang="0">
                  <a:pos x="T2" y="T3"/>
                </a:cxn>
                <a:cxn ang="0">
                  <a:pos x="T4" y="T5"/>
                </a:cxn>
                <a:cxn ang="0">
                  <a:pos x="T6" y="T7"/>
                </a:cxn>
                <a:cxn ang="0">
                  <a:pos x="T8" y="T9"/>
                </a:cxn>
              </a:cxnLst>
              <a:rect l="0" t="0" r="r" b="b"/>
              <a:pathLst>
                <a:path w="52" h="451">
                  <a:moveTo>
                    <a:pt x="0" y="48"/>
                  </a:moveTo>
                  <a:lnTo>
                    <a:pt x="52" y="0"/>
                  </a:lnTo>
                  <a:lnTo>
                    <a:pt x="52" y="403"/>
                  </a:lnTo>
                  <a:lnTo>
                    <a:pt x="0" y="451"/>
                  </a:lnTo>
                  <a:lnTo>
                    <a:pt x="0" y="48"/>
                  </a:lnTo>
                  <a:close/>
                </a:path>
              </a:pathLst>
            </a:custGeom>
            <a:solidFill>
              <a:srgbClr val="808000"/>
            </a:solidFill>
            <a:ln w="3175">
              <a:solidFill>
                <a:srgbClr val="FFFF66"/>
              </a:solidFill>
              <a:prstDash val="solid"/>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4" name="Freeform 920">
              <a:extLst>
                <a:ext uri="{FF2B5EF4-FFF2-40B4-BE49-F238E27FC236}">
                  <a16:creationId xmlns:a16="http://schemas.microsoft.com/office/drawing/2014/main" id="{99B197DC-3A13-41BA-9763-E1F1876387BD}"/>
                </a:ext>
              </a:extLst>
            </p:cNvPr>
            <p:cNvSpPr>
              <a:spLocks/>
            </p:cNvSpPr>
            <p:nvPr/>
          </p:nvSpPr>
          <p:spPr bwMode="auto">
            <a:xfrm>
              <a:off x="3259" y="1091"/>
              <a:ext cx="242" cy="219"/>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5" name="Freeform 921">
              <a:extLst>
                <a:ext uri="{FF2B5EF4-FFF2-40B4-BE49-F238E27FC236}">
                  <a16:creationId xmlns:a16="http://schemas.microsoft.com/office/drawing/2014/main" id="{1148AB32-D4CA-42BE-AA0E-BA0827A00388}"/>
                </a:ext>
              </a:extLst>
            </p:cNvPr>
            <p:cNvSpPr>
              <a:spLocks/>
            </p:cNvSpPr>
            <p:nvPr/>
          </p:nvSpPr>
          <p:spPr bwMode="auto">
            <a:xfrm>
              <a:off x="3259" y="1091"/>
              <a:ext cx="242" cy="219"/>
            </a:xfrm>
            <a:custGeom>
              <a:avLst/>
              <a:gdLst>
                <a:gd name="T0" fmla="*/ 52 w 353"/>
                <a:gd name="T1" fmla="*/ 0 h 346"/>
                <a:gd name="T2" fmla="*/ 52 w 353"/>
                <a:gd name="T3" fmla="*/ 43 h 346"/>
                <a:gd name="T4" fmla="*/ 132 w 353"/>
                <a:gd name="T5" fmla="*/ 43 h 346"/>
                <a:gd name="T6" fmla="*/ 177 w 353"/>
                <a:gd name="T7" fmla="*/ 135 h 346"/>
                <a:gd name="T8" fmla="*/ 221 w 353"/>
                <a:gd name="T9" fmla="*/ 43 h 346"/>
                <a:gd name="T10" fmla="*/ 301 w 353"/>
                <a:gd name="T11" fmla="*/ 43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7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3"/>
                  </a:lnTo>
                  <a:lnTo>
                    <a:pt x="132" y="43"/>
                  </a:lnTo>
                  <a:lnTo>
                    <a:pt x="177" y="135"/>
                  </a:lnTo>
                  <a:lnTo>
                    <a:pt x="221" y="43"/>
                  </a:lnTo>
                  <a:lnTo>
                    <a:pt x="301" y="43"/>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7"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6" name="Freeform 922">
              <a:extLst>
                <a:ext uri="{FF2B5EF4-FFF2-40B4-BE49-F238E27FC236}">
                  <a16:creationId xmlns:a16="http://schemas.microsoft.com/office/drawing/2014/main" id="{8FA25399-8DB8-4A05-96D2-65A6A8AEC2DC}"/>
                </a:ext>
              </a:extLst>
            </p:cNvPr>
            <p:cNvSpPr>
              <a:spLocks/>
            </p:cNvSpPr>
            <p:nvPr/>
          </p:nvSpPr>
          <p:spPr bwMode="auto">
            <a:xfrm>
              <a:off x="3262" y="1094"/>
              <a:ext cx="242" cy="219"/>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7" name="Freeform 923">
              <a:extLst>
                <a:ext uri="{FF2B5EF4-FFF2-40B4-BE49-F238E27FC236}">
                  <a16:creationId xmlns:a16="http://schemas.microsoft.com/office/drawing/2014/main" id="{8327CC72-0BB4-4FEE-8D2C-12D9513FEBCE}"/>
                </a:ext>
              </a:extLst>
            </p:cNvPr>
            <p:cNvSpPr>
              <a:spLocks/>
            </p:cNvSpPr>
            <p:nvPr/>
          </p:nvSpPr>
          <p:spPr bwMode="auto">
            <a:xfrm>
              <a:off x="3262" y="1094"/>
              <a:ext cx="242" cy="219"/>
            </a:xfrm>
            <a:custGeom>
              <a:avLst/>
              <a:gdLst>
                <a:gd name="T0" fmla="*/ 52 w 353"/>
                <a:gd name="T1" fmla="*/ 0 h 346"/>
                <a:gd name="T2" fmla="*/ 52 w 353"/>
                <a:gd name="T3" fmla="*/ 42 h 346"/>
                <a:gd name="T4" fmla="*/ 132 w 353"/>
                <a:gd name="T5" fmla="*/ 42 h 346"/>
                <a:gd name="T6" fmla="*/ 176 w 353"/>
                <a:gd name="T7" fmla="*/ 135 h 346"/>
                <a:gd name="T8" fmla="*/ 221 w 353"/>
                <a:gd name="T9" fmla="*/ 42 h 346"/>
                <a:gd name="T10" fmla="*/ 301 w 353"/>
                <a:gd name="T11" fmla="*/ 42 h 346"/>
                <a:gd name="T12" fmla="*/ 301 w 353"/>
                <a:gd name="T13" fmla="*/ 0 h 346"/>
                <a:gd name="T14" fmla="*/ 353 w 353"/>
                <a:gd name="T15" fmla="*/ 54 h 346"/>
                <a:gd name="T16" fmla="*/ 301 w 353"/>
                <a:gd name="T17" fmla="*/ 106 h 346"/>
                <a:gd name="T18" fmla="*/ 301 w 353"/>
                <a:gd name="T19" fmla="*/ 67 h 346"/>
                <a:gd name="T20" fmla="*/ 242 w 353"/>
                <a:gd name="T21" fmla="*/ 67 h 346"/>
                <a:gd name="T22" fmla="*/ 194 w 353"/>
                <a:gd name="T23" fmla="*/ 173 h 346"/>
                <a:gd name="T24" fmla="*/ 242 w 353"/>
                <a:gd name="T25" fmla="*/ 279 h 346"/>
                <a:gd name="T26" fmla="*/ 301 w 353"/>
                <a:gd name="T27" fmla="*/ 279 h 346"/>
                <a:gd name="T28" fmla="*/ 301 w 353"/>
                <a:gd name="T29" fmla="*/ 240 h 346"/>
                <a:gd name="T30" fmla="*/ 353 w 353"/>
                <a:gd name="T31" fmla="*/ 292 h 346"/>
                <a:gd name="T32" fmla="*/ 301 w 353"/>
                <a:gd name="T33" fmla="*/ 346 h 346"/>
                <a:gd name="T34" fmla="*/ 301 w 353"/>
                <a:gd name="T35" fmla="*/ 307 h 346"/>
                <a:gd name="T36" fmla="*/ 221 w 353"/>
                <a:gd name="T37" fmla="*/ 307 h 346"/>
                <a:gd name="T38" fmla="*/ 176 w 353"/>
                <a:gd name="T39" fmla="*/ 211 h 346"/>
                <a:gd name="T40" fmla="*/ 132 w 353"/>
                <a:gd name="T41" fmla="*/ 307 h 346"/>
                <a:gd name="T42" fmla="*/ 52 w 353"/>
                <a:gd name="T43" fmla="*/ 307 h 346"/>
                <a:gd name="T44" fmla="*/ 52 w 353"/>
                <a:gd name="T45" fmla="*/ 346 h 346"/>
                <a:gd name="T46" fmla="*/ 0 w 353"/>
                <a:gd name="T47" fmla="*/ 292 h 346"/>
                <a:gd name="T48" fmla="*/ 52 w 353"/>
                <a:gd name="T49" fmla="*/ 240 h 346"/>
                <a:gd name="T50" fmla="*/ 52 w 353"/>
                <a:gd name="T51" fmla="*/ 279 h 346"/>
                <a:gd name="T52" fmla="*/ 105 w 353"/>
                <a:gd name="T53" fmla="*/ 279 h 346"/>
                <a:gd name="T54" fmla="*/ 157 w 353"/>
                <a:gd name="T55" fmla="*/ 173 h 346"/>
                <a:gd name="T56" fmla="*/ 105 w 353"/>
                <a:gd name="T57" fmla="*/ 67 h 346"/>
                <a:gd name="T58" fmla="*/ 52 w 353"/>
                <a:gd name="T59" fmla="*/ 67 h 346"/>
                <a:gd name="T60" fmla="*/ 52 w 353"/>
                <a:gd name="T61" fmla="*/ 106 h 346"/>
                <a:gd name="T62" fmla="*/ 0 w 353"/>
                <a:gd name="T63" fmla="*/ 54 h 346"/>
                <a:gd name="T64" fmla="*/ 52 w 353"/>
                <a:gd name="T6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46">
                  <a:moveTo>
                    <a:pt x="52" y="0"/>
                  </a:moveTo>
                  <a:lnTo>
                    <a:pt x="52" y="42"/>
                  </a:lnTo>
                  <a:lnTo>
                    <a:pt x="132" y="42"/>
                  </a:lnTo>
                  <a:lnTo>
                    <a:pt x="176" y="135"/>
                  </a:lnTo>
                  <a:lnTo>
                    <a:pt x="221" y="42"/>
                  </a:lnTo>
                  <a:lnTo>
                    <a:pt x="301" y="42"/>
                  </a:lnTo>
                  <a:lnTo>
                    <a:pt x="301" y="0"/>
                  </a:lnTo>
                  <a:lnTo>
                    <a:pt x="353" y="54"/>
                  </a:lnTo>
                  <a:lnTo>
                    <a:pt x="301" y="106"/>
                  </a:lnTo>
                  <a:lnTo>
                    <a:pt x="301" y="67"/>
                  </a:lnTo>
                  <a:lnTo>
                    <a:pt x="242" y="67"/>
                  </a:lnTo>
                  <a:lnTo>
                    <a:pt x="194" y="173"/>
                  </a:lnTo>
                  <a:lnTo>
                    <a:pt x="242" y="279"/>
                  </a:lnTo>
                  <a:lnTo>
                    <a:pt x="301" y="279"/>
                  </a:lnTo>
                  <a:lnTo>
                    <a:pt x="301" y="240"/>
                  </a:lnTo>
                  <a:lnTo>
                    <a:pt x="353" y="292"/>
                  </a:lnTo>
                  <a:lnTo>
                    <a:pt x="301" y="346"/>
                  </a:lnTo>
                  <a:lnTo>
                    <a:pt x="301" y="307"/>
                  </a:lnTo>
                  <a:lnTo>
                    <a:pt x="221" y="307"/>
                  </a:lnTo>
                  <a:lnTo>
                    <a:pt x="176" y="211"/>
                  </a:lnTo>
                  <a:lnTo>
                    <a:pt x="132" y="307"/>
                  </a:lnTo>
                  <a:lnTo>
                    <a:pt x="52" y="307"/>
                  </a:lnTo>
                  <a:lnTo>
                    <a:pt x="52" y="346"/>
                  </a:lnTo>
                  <a:lnTo>
                    <a:pt x="0" y="292"/>
                  </a:lnTo>
                  <a:lnTo>
                    <a:pt x="52" y="240"/>
                  </a:lnTo>
                  <a:lnTo>
                    <a:pt x="52" y="279"/>
                  </a:lnTo>
                  <a:lnTo>
                    <a:pt x="105" y="279"/>
                  </a:lnTo>
                  <a:lnTo>
                    <a:pt x="157" y="173"/>
                  </a:lnTo>
                  <a:lnTo>
                    <a:pt x="105" y="67"/>
                  </a:lnTo>
                  <a:lnTo>
                    <a:pt x="52" y="67"/>
                  </a:lnTo>
                  <a:lnTo>
                    <a:pt x="52" y="106"/>
                  </a:lnTo>
                  <a:lnTo>
                    <a:pt x="0" y="54"/>
                  </a:lnTo>
                  <a:lnTo>
                    <a:pt x="52" y="0"/>
                  </a:lnTo>
                  <a:close/>
                </a:path>
              </a:pathLst>
            </a:custGeom>
            <a:solidFill>
              <a:schemeClr val="bg1"/>
            </a:solidFill>
            <a:ln w="9525">
              <a:solidFill>
                <a:srgbClr val="FFFF66"/>
              </a:solidFill>
              <a:round/>
              <a:headEnd/>
              <a:tailEnd/>
            </a:ln>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8" name="Freeform 924">
              <a:extLst>
                <a:ext uri="{FF2B5EF4-FFF2-40B4-BE49-F238E27FC236}">
                  <a16:creationId xmlns:a16="http://schemas.microsoft.com/office/drawing/2014/main" id="{ED2521F8-943C-4F87-B5F0-DFF666FA3F4E}"/>
                </a:ext>
              </a:extLst>
            </p:cNvPr>
            <p:cNvSpPr>
              <a:spLocks/>
            </p:cNvSpPr>
            <p:nvPr/>
          </p:nvSpPr>
          <p:spPr bwMode="auto">
            <a:xfrm>
              <a:off x="3349" y="1175"/>
              <a:ext cx="63" cy="54"/>
            </a:xfrm>
            <a:custGeom>
              <a:avLst/>
              <a:gdLst>
                <a:gd name="T0" fmla="*/ 0 w 93"/>
                <a:gd name="T1" fmla="*/ 0 h 84"/>
                <a:gd name="T2" fmla="*/ 21 w 93"/>
                <a:gd name="T3" fmla="*/ 0 h 84"/>
                <a:gd name="T4" fmla="*/ 45 w 93"/>
                <a:gd name="T5" fmla="*/ 52 h 84"/>
                <a:gd name="T6" fmla="*/ 66 w 93"/>
                <a:gd name="T7" fmla="*/ 0 h 84"/>
                <a:gd name="T8" fmla="*/ 93 w 93"/>
                <a:gd name="T9" fmla="*/ 0 h 84"/>
                <a:gd name="T10" fmla="*/ 54 w 93"/>
                <a:gd name="T11" fmla="*/ 84 h 84"/>
                <a:gd name="T12" fmla="*/ 37 w 93"/>
                <a:gd name="T13" fmla="*/ 84 h 84"/>
                <a:gd name="T14" fmla="*/ 0 w 9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4">
                  <a:moveTo>
                    <a:pt x="0" y="0"/>
                  </a:moveTo>
                  <a:lnTo>
                    <a:pt x="21" y="0"/>
                  </a:lnTo>
                  <a:lnTo>
                    <a:pt x="45" y="52"/>
                  </a:lnTo>
                  <a:lnTo>
                    <a:pt x="66" y="0"/>
                  </a:lnTo>
                  <a:lnTo>
                    <a:pt x="93" y="0"/>
                  </a:lnTo>
                  <a:lnTo>
                    <a:pt x="54" y="84"/>
                  </a:lnTo>
                  <a:lnTo>
                    <a:pt x="37" y="8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69" name="Freeform 925">
              <a:extLst>
                <a:ext uri="{FF2B5EF4-FFF2-40B4-BE49-F238E27FC236}">
                  <a16:creationId xmlns:a16="http://schemas.microsoft.com/office/drawing/2014/main" id="{2C4852CE-0912-48D5-9A4E-32918948FED6}"/>
                </a:ext>
              </a:extLst>
            </p:cNvPr>
            <p:cNvSpPr>
              <a:spLocks/>
            </p:cNvSpPr>
            <p:nvPr/>
          </p:nvSpPr>
          <p:spPr bwMode="auto">
            <a:xfrm>
              <a:off x="3341" y="1172"/>
              <a:ext cx="63" cy="56"/>
            </a:xfrm>
            <a:custGeom>
              <a:avLst/>
              <a:gdLst>
                <a:gd name="T0" fmla="*/ 0 w 92"/>
                <a:gd name="T1" fmla="*/ 0 h 86"/>
                <a:gd name="T2" fmla="*/ 21 w 92"/>
                <a:gd name="T3" fmla="*/ 0 h 86"/>
                <a:gd name="T4" fmla="*/ 44 w 92"/>
                <a:gd name="T5" fmla="*/ 53 h 86"/>
                <a:gd name="T6" fmla="*/ 65 w 92"/>
                <a:gd name="T7" fmla="*/ 0 h 86"/>
                <a:gd name="T8" fmla="*/ 92 w 92"/>
                <a:gd name="T9" fmla="*/ 0 h 86"/>
                <a:gd name="T10" fmla="*/ 56 w 92"/>
                <a:gd name="T11" fmla="*/ 86 h 86"/>
                <a:gd name="T12" fmla="*/ 37 w 92"/>
                <a:gd name="T13" fmla="*/ 86 h 86"/>
                <a:gd name="T14" fmla="*/ 0 w 92"/>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0" y="0"/>
                  </a:moveTo>
                  <a:lnTo>
                    <a:pt x="21" y="0"/>
                  </a:lnTo>
                  <a:lnTo>
                    <a:pt x="44" y="53"/>
                  </a:lnTo>
                  <a:lnTo>
                    <a:pt x="65" y="0"/>
                  </a:lnTo>
                  <a:lnTo>
                    <a:pt x="92" y="0"/>
                  </a:lnTo>
                  <a:lnTo>
                    <a:pt x="56" y="86"/>
                  </a:lnTo>
                  <a:lnTo>
                    <a:pt x="37" y="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70" name="Group 926">
              <a:extLst>
                <a:ext uri="{FF2B5EF4-FFF2-40B4-BE49-F238E27FC236}">
                  <a16:creationId xmlns:a16="http://schemas.microsoft.com/office/drawing/2014/main" id="{980FC36E-A381-48A9-84B5-3CF1D958BC9D}"/>
                </a:ext>
              </a:extLst>
            </p:cNvPr>
            <p:cNvGrpSpPr>
              <a:grpSpLocks/>
            </p:cNvGrpSpPr>
            <p:nvPr/>
          </p:nvGrpSpPr>
          <p:grpSpPr bwMode="auto">
            <a:xfrm>
              <a:off x="2653" y="1441"/>
              <a:ext cx="303" cy="311"/>
              <a:chOff x="3552" y="3456"/>
              <a:chExt cx="311" cy="311"/>
            </a:xfrm>
          </p:grpSpPr>
          <p:sp>
            <p:nvSpPr>
              <p:cNvPr id="676" name="Rectangle 927">
                <a:extLst>
                  <a:ext uri="{FF2B5EF4-FFF2-40B4-BE49-F238E27FC236}">
                    <a16:creationId xmlns:a16="http://schemas.microsoft.com/office/drawing/2014/main" id="{E12426A2-5F4C-47F3-89D4-2AEAF16CAE9F}"/>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77" name="Group 928">
                <a:extLst>
                  <a:ext uri="{FF2B5EF4-FFF2-40B4-BE49-F238E27FC236}">
                    <a16:creationId xmlns:a16="http://schemas.microsoft.com/office/drawing/2014/main" id="{7B578AB4-AE53-459E-99D7-D5E73D7F5937}"/>
                  </a:ext>
                </a:extLst>
              </p:cNvPr>
              <p:cNvGrpSpPr>
                <a:grpSpLocks/>
              </p:cNvGrpSpPr>
              <p:nvPr/>
            </p:nvGrpSpPr>
            <p:grpSpPr bwMode="auto">
              <a:xfrm>
                <a:off x="3588" y="3504"/>
                <a:ext cx="240" cy="192"/>
                <a:chOff x="3588" y="3504"/>
                <a:chExt cx="240" cy="192"/>
              </a:xfrm>
            </p:grpSpPr>
            <p:sp>
              <p:nvSpPr>
                <p:cNvPr id="678" name="Freeform 929">
                  <a:extLst>
                    <a:ext uri="{FF2B5EF4-FFF2-40B4-BE49-F238E27FC236}">
                      <a16:creationId xmlns:a16="http://schemas.microsoft.com/office/drawing/2014/main" id="{D4597FD1-C3A2-442F-BB5D-65CBAFAAAB19}"/>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79" name="Freeform 930">
                  <a:extLst>
                    <a:ext uri="{FF2B5EF4-FFF2-40B4-BE49-F238E27FC236}">
                      <a16:creationId xmlns:a16="http://schemas.microsoft.com/office/drawing/2014/main" id="{DF11D865-ED5A-4F66-B1D4-044F6357ED88}"/>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nvGrpSpPr>
            <p:cNvPr id="671" name="Group 931">
              <a:extLst>
                <a:ext uri="{FF2B5EF4-FFF2-40B4-BE49-F238E27FC236}">
                  <a16:creationId xmlns:a16="http://schemas.microsoft.com/office/drawing/2014/main" id="{9B72EC46-E79B-4384-BA08-53A8D6608F2A}"/>
                </a:ext>
              </a:extLst>
            </p:cNvPr>
            <p:cNvGrpSpPr>
              <a:grpSpLocks/>
            </p:cNvGrpSpPr>
            <p:nvPr/>
          </p:nvGrpSpPr>
          <p:grpSpPr bwMode="auto">
            <a:xfrm>
              <a:off x="4921" y="1389"/>
              <a:ext cx="303" cy="311"/>
              <a:chOff x="3552" y="3456"/>
              <a:chExt cx="311" cy="311"/>
            </a:xfrm>
          </p:grpSpPr>
          <p:sp>
            <p:nvSpPr>
              <p:cNvPr id="672" name="Rectangle 932">
                <a:extLst>
                  <a:ext uri="{FF2B5EF4-FFF2-40B4-BE49-F238E27FC236}">
                    <a16:creationId xmlns:a16="http://schemas.microsoft.com/office/drawing/2014/main" id="{7656F46B-CFCC-4A4A-A329-0E592BC66EDC}"/>
                  </a:ext>
                </a:extLst>
              </p:cNvPr>
              <p:cNvSpPr>
                <a:spLocks noChangeAspect="1" noChangeArrowheads="1"/>
              </p:cNvSpPr>
              <p:nvPr/>
            </p:nvSpPr>
            <p:spPr bwMode="auto">
              <a:xfrm>
                <a:off x="3552" y="3456"/>
                <a:ext cx="311" cy="311"/>
              </a:xfrm>
              <a:prstGeom prst="rect">
                <a:avLst/>
              </a:prstGeom>
              <a:solidFill>
                <a:srgbClr val="66FFFF"/>
              </a:solidFill>
              <a:ln w="6350">
                <a:miter lim="800000"/>
                <a:headEnd/>
                <a:tailEnd/>
              </a:ln>
              <a:effectLst/>
              <a:scene3d>
                <a:camera prst="legacyObliqueTopRight"/>
                <a:lightRig rig="legacyFlat3" dir="r"/>
              </a:scene3d>
              <a:sp3d extrusionH="125400" prstMaterial="legacyPlastic">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flatTx/>
              </a:bodyPr>
              <a:lstStyle/>
              <a:p>
                <a:pPr fontAlgn="base">
                  <a:spcBef>
                    <a:spcPct val="0"/>
                  </a:spcBef>
                  <a:spcAft>
                    <a:spcPct val="0"/>
                  </a:spcAft>
                </a:pPr>
                <a:endParaRPr lang="en-US" sz="2400">
                  <a:solidFill>
                    <a:srgbClr val="B2B2B2"/>
                  </a:solidFill>
                  <a:latin typeface="Arial" panose="020B0604020202020204" pitchFamily="34" charset="0"/>
                </a:endParaRPr>
              </a:p>
            </p:txBody>
          </p:sp>
          <p:grpSp>
            <p:nvGrpSpPr>
              <p:cNvPr id="673" name="Group 933">
                <a:extLst>
                  <a:ext uri="{FF2B5EF4-FFF2-40B4-BE49-F238E27FC236}">
                    <a16:creationId xmlns:a16="http://schemas.microsoft.com/office/drawing/2014/main" id="{03F24B23-292D-4F6F-B5AF-BF65B4E1DFA8}"/>
                  </a:ext>
                </a:extLst>
              </p:cNvPr>
              <p:cNvGrpSpPr>
                <a:grpSpLocks/>
              </p:cNvGrpSpPr>
              <p:nvPr/>
            </p:nvGrpSpPr>
            <p:grpSpPr bwMode="auto">
              <a:xfrm>
                <a:off x="3588" y="3504"/>
                <a:ext cx="240" cy="192"/>
                <a:chOff x="3588" y="3504"/>
                <a:chExt cx="240" cy="192"/>
              </a:xfrm>
            </p:grpSpPr>
            <p:sp>
              <p:nvSpPr>
                <p:cNvPr id="674" name="Freeform 934">
                  <a:extLst>
                    <a:ext uri="{FF2B5EF4-FFF2-40B4-BE49-F238E27FC236}">
                      <a16:creationId xmlns:a16="http://schemas.microsoft.com/office/drawing/2014/main" id="{7F0B7B76-7B70-4765-B9EE-4D60A1521C35}"/>
                    </a:ext>
                  </a:extLst>
                </p:cNvPr>
                <p:cNvSpPr>
                  <a:spLocks/>
                </p:cNvSpPr>
                <p:nvPr/>
              </p:nvSpPr>
              <p:spPr bwMode="auto">
                <a:xfrm>
                  <a:off x="3588"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675" name="Freeform 935">
                  <a:extLst>
                    <a:ext uri="{FF2B5EF4-FFF2-40B4-BE49-F238E27FC236}">
                      <a16:creationId xmlns:a16="http://schemas.microsoft.com/office/drawing/2014/main" id="{C3F76B83-895C-473D-93AF-833CA7810D22}"/>
                    </a:ext>
                  </a:extLst>
                </p:cNvPr>
                <p:cNvSpPr>
                  <a:spLocks/>
                </p:cNvSpPr>
                <p:nvPr/>
              </p:nvSpPr>
              <p:spPr bwMode="auto">
                <a:xfrm flipH="1">
                  <a:off x="3636" y="3504"/>
                  <a:ext cx="192" cy="192"/>
                </a:xfrm>
                <a:custGeom>
                  <a:avLst/>
                  <a:gdLst>
                    <a:gd name="T0" fmla="*/ 0 w 144"/>
                    <a:gd name="T1" fmla="*/ 144 h 144"/>
                    <a:gd name="T2" fmla="*/ 48 w 144"/>
                    <a:gd name="T3" fmla="*/ 144 h 144"/>
                    <a:gd name="T4" fmla="*/ 144 w 144"/>
                    <a:gd name="T5" fmla="*/ 0 h 144"/>
                  </a:gdLst>
                  <a:ahLst/>
                  <a:cxnLst>
                    <a:cxn ang="0">
                      <a:pos x="T0" y="T1"/>
                    </a:cxn>
                    <a:cxn ang="0">
                      <a:pos x="T2" y="T3"/>
                    </a:cxn>
                    <a:cxn ang="0">
                      <a:pos x="T4" y="T5"/>
                    </a:cxn>
                  </a:cxnLst>
                  <a:rect l="0" t="0" r="r" b="b"/>
                  <a:pathLst>
                    <a:path w="144" h="144">
                      <a:moveTo>
                        <a:pt x="0" y="144"/>
                      </a:moveTo>
                      <a:lnTo>
                        <a:pt x="48" y="144"/>
                      </a:lnTo>
                      <a:lnTo>
                        <a:pt x="144" y="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B2B2B2"/>
                    </a:solidFill>
                    <a:latin typeface="Arial" panose="020B0604020202020204" pitchFamily="34" charset="0"/>
                  </a:endParaRPr>
                </a:p>
              </p:txBody>
            </p:sp>
          </p:grpSp>
        </p:grpSp>
      </p:grpSp>
      <p:sp>
        <p:nvSpPr>
          <p:cNvPr id="936" name="Rectangle 936">
            <a:extLst>
              <a:ext uri="{FF2B5EF4-FFF2-40B4-BE49-F238E27FC236}">
                <a16:creationId xmlns:a16="http://schemas.microsoft.com/office/drawing/2014/main" id="{E91EEAD9-BE70-4170-ABB6-844478D4FBDE}"/>
              </a:ext>
            </a:extLst>
          </p:cNvPr>
          <p:cNvSpPr>
            <a:spLocks noChangeArrowheads="1"/>
          </p:cNvSpPr>
          <p:nvPr/>
        </p:nvSpPr>
        <p:spPr bwMode="auto">
          <a:xfrm>
            <a:off x="749363" y="628223"/>
            <a:ext cx="86423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07" tIns="41005" rIns="82007" bIns="41005" anchor="ctr"/>
          <a:lstStyle>
            <a:lvl1pPr defTabSz="820738">
              <a:defRPr sz="3400" b="1">
                <a:solidFill>
                  <a:srgbClr val="990000"/>
                </a:solidFill>
                <a:latin typeface="Arial" panose="020B0604020202020204" pitchFamily="34" charset="0"/>
              </a:defRPr>
            </a:lvl1pPr>
            <a:lvl2pPr defTabSz="820738">
              <a:defRPr sz="3400" b="1">
                <a:solidFill>
                  <a:srgbClr val="990000"/>
                </a:solidFill>
                <a:latin typeface="Arial" panose="020B0604020202020204" pitchFamily="34" charset="0"/>
              </a:defRPr>
            </a:lvl2pPr>
            <a:lvl3pPr defTabSz="820738">
              <a:defRPr sz="3400" b="1">
                <a:solidFill>
                  <a:srgbClr val="990000"/>
                </a:solidFill>
                <a:latin typeface="Arial" panose="020B0604020202020204" pitchFamily="34" charset="0"/>
              </a:defRPr>
            </a:lvl3pPr>
            <a:lvl4pPr defTabSz="820738">
              <a:defRPr sz="3400" b="1">
                <a:solidFill>
                  <a:srgbClr val="990000"/>
                </a:solidFill>
                <a:latin typeface="Arial" panose="020B0604020202020204" pitchFamily="34" charset="0"/>
              </a:defRPr>
            </a:lvl4pPr>
            <a:lvl5pPr defTabSz="820738">
              <a:defRPr sz="3400" b="1">
                <a:solidFill>
                  <a:srgbClr val="990000"/>
                </a:solidFill>
                <a:latin typeface="Arial" panose="020B0604020202020204" pitchFamily="34" charset="0"/>
              </a:defRPr>
            </a:lvl5pPr>
            <a:lvl6pPr marL="457200" defTabSz="820738" fontAlgn="base">
              <a:spcBef>
                <a:spcPct val="0"/>
              </a:spcBef>
              <a:spcAft>
                <a:spcPct val="0"/>
              </a:spcAft>
              <a:defRPr sz="3400" b="1">
                <a:solidFill>
                  <a:srgbClr val="990000"/>
                </a:solidFill>
                <a:latin typeface="Arial" panose="020B0604020202020204" pitchFamily="34" charset="0"/>
              </a:defRPr>
            </a:lvl6pPr>
            <a:lvl7pPr marL="914400" defTabSz="820738" fontAlgn="base">
              <a:spcBef>
                <a:spcPct val="0"/>
              </a:spcBef>
              <a:spcAft>
                <a:spcPct val="0"/>
              </a:spcAft>
              <a:defRPr sz="3400" b="1">
                <a:solidFill>
                  <a:srgbClr val="990000"/>
                </a:solidFill>
                <a:latin typeface="Arial" panose="020B0604020202020204" pitchFamily="34" charset="0"/>
              </a:defRPr>
            </a:lvl7pPr>
            <a:lvl8pPr marL="1371600" defTabSz="820738" fontAlgn="base">
              <a:spcBef>
                <a:spcPct val="0"/>
              </a:spcBef>
              <a:spcAft>
                <a:spcPct val="0"/>
              </a:spcAft>
              <a:defRPr sz="3400" b="1">
                <a:solidFill>
                  <a:srgbClr val="990000"/>
                </a:solidFill>
                <a:latin typeface="Arial" panose="020B0604020202020204" pitchFamily="34" charset="0"/>
              </a:defRPr>
            </a:lvl8pPr>
            <a:lvl9pPr marL="1828800" defTabSz="820738" fontAlgn="base">
              <a:spcBef>
                <a:spcPct val="0"/>
              </a:spcBef>
              <a:spcAft>
                <a:spcPct val="0"/>
              </a:spcAft>
              <a:defRPr sz="3400" b="1">
                <a:solidFill>
                  <a:srgbClr val="990000"/>
                </a:solidFill>
                <a:latin typeface="Arial" panose="020B0604020202020204" pitchFamily="34" charset="0"/>
              </a:defRPr>
            </a:lvl9pPr>
          </a:lstStyle>
          <a:p>
            <a:pPr fontAlgn="base">
              <a:spcBef>
                <a:spcPct val="0"/>
              </a:spcBef>
              <a:spcAft>
                <a:spcPct val="0"/>
              </a:spcAft>
            </a:pPr>
            <a:r>
              <a:rPr lang="en-US" altLang="zh-CN" sz="2400" b="0" dirty="0">
                <a:ea typeface="宋体" panose="02010600030101010101" pitchFamily="2" charset="-122"/>
                <a:cs typeface="Arial" panose="020B0604020202020204" pitchFamily="34" charset="0"/>
              </a:rPr>
              <a:t>Transformation Path Towards IMS</a:t>
            </a:r>
          </a:p>
        </p:txBody>
      </p:sp>
      <p:sp>
        <p:nvSpPr>
          <p:cNvPr id="937" name="AutoShape 937">
            <a:extLst>
              <a:ext uri="{FF2B5EF4-FFF2-40B4-BE49-F238E27FC236}">
                <a16:creationId xmlns:a16="http://schemas.microsoft.com/office/drawing/2014/main" id="{7A439C56-4EC5-4982-B51C-9BDF161B006F}"/>
              </a:ext>
            </a:extLst>
          </p:cNvPr>
          <p:cNvSpPr>
            <a:spLocks noChangeArrowheads="1"/>
          </p:cNvSpPr>
          <p:nvPr/>
        </p:nvSpPr>
        <p:spPr bwMode="auto">
          <a:xfrm rot="2763419">
            <a:off x="3693382" y="3278555"/>
            <a:ext cx="1474787" cy="608013"/>
          </a:xfrm>
          <a:prstGeom prst="rightArrow">
            <a:avLst>
              <a:gd name="adj1" fmla="val 50000"/>
              <a:gd name="adj2" fmla="val 6064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endParaRPr lang="en-US" sz="2400">
              <a:solidFill>
                <a:srgbClr val="B2B2B2"/>
              </a:solidFill>
              <a:latin typeface="Arial" panose="020B0604020202020204" pitchFamily="34" charset="0"/>
            </a:endParaRPr>
          </a:p>
        </p:txBody>
      </p:sp>
      <p:sp>
        <p:nvSpPr>
          <p:cNvPr id="938" name="Rectangle 937">
            <a:extLst>
              <a:ext uri="{FF2B5EF4-FFF2-40B4-BE49-F238E27FC236}">
                <a16:creationId xmlns:a16="http://schemas.microsoft.com/office/drawing/2014/main" id="{954412AB-B9CA-4F84-B649-90637B40CCA4}"/>
              </a:ext>
            </a:extLst>
          </p:cNvPr>
          <p:cNvSpPr/>
          <p:nvPr/>
        </p:nvSpPr>
        <p:spPr>
          <a:xfrm>
            <a:off x="5345682" y="100650"/>
            <a:ext cx="6840187"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Low" rtl="1">
              <a:defRPr/>
            </a:pPr>
            <a:r>
              <a:rPr lang="fa-IR" sz="3200" dirty="0">
                <a:solidFill>
                  <a:prstClr val="white"/>
                </a:solidFill>
                <a:cs typeface="B Nazanin" panose="00000400000000000000" pitchFamily="2" charset="-78"/>
              </a:rPr>
              <a:t>طرح نهایی شبکه سوئیچ – توپولوژی </a:t>
            </a:r>
            <a:r>
              <a:rPr lang="en-US" sz="3200" dirty="0">
                <a:solidFill>
                  <a:prstClr val="white"/>
                </a:solidFill>
                <a:cs typeface="B Nazanin" panose="00000400000000000000" pitchFamily="2" charset="-78"/>
              </a:rPr>
              <a:t>IMS</a:t>
            </a:r>
            <a:endParaRPr kumimoji="0" lang="en-US" sz="3200" b="0" i="0" u="none" strike="noStrike" kern="1200" cap="none" spc="-300" normalizeH="0" baseline="0" noProof="0" dirty="0">
              <a:ln>
                <a:noFill/>
              </a:ln>
              <a:solidFill>
                <a:prstClr val="white"/>
              </a:solidFill>
              <a:effectLst/>
              <a:uLnTx/>
              <a:uFillTx/>
              <a:latin typeface="Arial" panose="020B0604020202020204" pitchFamily="34" charset="0"/>
              <a:ea typeface="+mn-ea"/>
              <a:cs typeface="B Nazanin" panose="00000400000000000000" pitchFamily="2" charset="-78"/>
            </a:endParaRPr>
          </a:p>
        </p:txBody>
      </p:sp>
    </p:spTree>
    <p:extLst>
      <p:ext uri="{BB962C8B-B14F-4D97-AF65-F5344CB8AC3E}">
        <p14:creationId xmlns:p14="http://schemas.microsoft.com/office/powerpoint/2010/main" val="29531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mph" presetSubtype="0" fill="hold" nodeType="withEffect">
                                  <p:stCondLst>
                                    <p:cond delay="0"/>
                                  </p:stCondLst>
                                  <p:iterate type="lt">
                                    <p:tmPct val="10000"/>
                                  </p:iterate>
                                  <p:childTnLst>
                                    <p:set>
                                      <p:cBhvr override="childStyle">
                                        <p:cTn id="6" dur="1000" autoRev="1" fill="hold"/>
                                        <p:tgtEl>
                                          <p:spTgt spid="936"/>
                                        </p:tgtEl>
                                        <p:attrNameLst>
                                          <p:attrName>style.color</p:attrName>
                                        </p:attrNameLst>
                                      </p:cBhvr>
                                      <p:to>
                                        <p:clrVal>
                                          <a:schemeClr val="accent2"/>
                                        </p:clrVal>
                                      </p:to>
                                    </p:set>
                                    <p:set>
                                      <p:cBhvr>
                                        <p:cTn id="7" dur="1000" autoRev="1" fill="hold"/>
                                        <p:tgtEl>
                                          <p:spTgt spid="936"/>
                                        </p:tgtEl>
                                        <p:attrNameLst>
                                          <p:attrName>fillcolor</p:attrName>
                                        </p:attrNameLst>
                                      </p:cBhvr>
                                      <p:to>
                                        <p:clrVal>
                                          <a:schemeClr val="accent2"/>
                                        </p:clrVal>
                                      </p:to>
                                    </p:set>
                                    <p:set>
                                      <p:cBhvr>
                                        <p:cTn id="8" dur="1000" autoRev="1" fill="hold"/>
                                        <p:tgtEl>
                                          <p:spTgt spid="93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wipe(left)">
                                      <p:cBhvr>
                                        <p:cTn id="13" dur="500"/>
                                        <p:tgtEl>
                                          <p:spTgt spid="253"/>
                                        </p:tgtEl>
                                      </p:cBhvr>
                                    </p:animEffect>
                                  </p:childTnLst>
                                </p:cTn>
                              </p:par>
                              <p:par>
                                <p:cTn id="14" presetID="22" presetClass="entr" presetSubtype="8" fill="hold" nodeType="withEffect">
                                  <p:stCondLst>
                                    <p:cond delay="0"/>
                                  </p:stCondLst>
                                  <p:childTnLst>
                                    <p:set>
                                      <p:cBhvr>
                                        <p:cTn id="15" dur="1" fill="hold">
                                          <p:stCondLst>
                                            <p:cond delay="0"/>
                                          </p:stCondLst>
                                        </p:cTn>
                                        <p:tgtEl>
                                          <p:spTgt spid="937"/>
                                        </p:tgtEl>
                                        <p:attrNameLst>
                                          <p:attrName>style.visibility</p:attrName>
                                        </p:attrNameLst>
                                      </p:cBhvr>
                                      <p:to>
                                        <p:strVal val="visible"/>
                                      </p:to>
                                    </p:set>
                                    <p:animEffect transition="in" filter="wipe(left)">
                                      <p:cBhvr>
                                        <p:cTn id="16" dur="500"/>
                                        <p:tgtEl>
                                          <p:spTgt spid="93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626"/>
                                        </p:tgtEl>
                                        <p:attrNameLst>
                                          <p:attrName>style.visibility</p:attrName>
                                        </p:attrNameLst>
                                      </p:cBhvr>
                                      <p:to>
                                        <p:strVal val="visible"/>
                                      </p:to>
                                    </p:set>
                                    <p:animEffect transition="in" filter="dissolve">
                                      <p:cBhvr>
                                        <p:cTn id="20" dur="500"/>
                                        <p:tgtEl>
                                          <p:spTgt spid="626"/>
                                        </p:tgtEl>
                                      </p:cBhvr>
                                    </p:animEffect>
                                  </p:childTnLst>
                                </p:cTn>
                              </p:par>
                              <p:par>
                                <p:cTn id="21" presetID="22" presetClass="entr" presetSubtype="1" fill="hold" nodeType="withEffect">
                                  <p:stCondLst>
                                    <p:cond delay="0"/>
                                  </p:stCondLst>
                                  <p:childTnLst>
                                    <p:set>
                                      <p:cBhvr>
                                        <p:cTn id="22" dur="1" fill="hold">
                                          <p:stCondLst>
                                            <p:cond delay="0"/>
                                          </p:stCondLst>
                                        </p:cTn>
                                        <p:tgtEl>
                                          <p:spTgt spid="258"/>
                                        </p:tgtEl>
                                        <p:attrNameLst>
                                          <p:attrName>style.visibility</p:attrName>
                                        </p:attrNameLst>
                                      </p:cBhvr>
                                      <p:to>
                                        <p:strVal val="visible"/>
                                      </p:to>
                                    </p:set>
                                    <p:animEffect transition="in" filter="wipe(up)">
                                      <p:cBhvr>
                                        <p:cTn id="23" dur="500"/>
                                        <p:tgtEl>
                                          <p:spTgt spid="258"/>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dissolve">
                                      <p:cBhvr>
                                        <p:cTn id="27" dur="500"/>
                                        <p:tgtEl>
                                          <p:spTgt spid="2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wipe(right)">
                                      <p:cBhvr>
                                        <p:cTn id="32" dur="500"/>
                                        <p:tgtEl>
                                          <p:spTgt spid="261"/>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583"/>
                                        </p:tgtEl>
                                        <p:attrNameLst>
                                          <p:attrName>style.visibility</p:attrName>
                                        </p:attrNameLst>
                                      </p:cBhvr>
                                      <p:to>
                                        <p:strVal val="visible"/>
                                      </p:to>
                                    </p:set>
                                    <p:animEffect transition="in" filter="dissolve">
                                      <p:cBhvr>
                                        <p:cTn id="36" dur="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1819F269-70CC-4A07-85A8-E875D2E0DEEE}"/>
              </a:ext>
            </a:extLst>
          </p:cNvPr>
          <p:cNvSpPr txBox="1">
            <a:spLocks/>
          </p:cNvSpPr>
          <p:nvPr/>
        </p:nvSpPr>
        <p:spPr>
          <a:xfrm>
            <a:off x="0" y="13750"/>
            <a:ext cx="12192000"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r" defTabSz="1219444" rtl="1" eaLnBrk="1" fontAlgn="auto" latinLnBrk="0" hangingPunct="1">
              <a:lnSpc>
                <a:spcPct val="100000"/>
              </a:lnSpc>
              <a:spcBef>
                <a:spcPct val="0"/>
              </a:spcBef>
              <a:spcAft>
                <a:spcPts val="0"/>
              </a:spcAft>
              <a:buClrTx/>
              <a:buSzTx/>
              <a:buFont typeface="Arial" pitchFamily="34" charset="0"/>
              <a:buNone/>
              <a:tabLst/>
              <a:defRPr/>
            </a:pPr>
            <a:r>
              <a:rPr kumimoji="0" lang="fa-IR"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لایه های شبکه ثابت</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grpSp>
        <p:nvGrpSpPr>
          <p:cNvPr id="11" name="组合 10"/>
          <p:cNvGrpSpPr/>
          <p:nvPr/>
        </p:nvGrpSpPr>
        <p:grpSpPr>
          <a:xfrm>
            <a:off x="173358" y="2092818"/>
            <a:ext cx="11852577" cy="3120487"/>
            <a:chOff x="-9525" y="1485578"/>
            <a:chExt cx="12239625" cy="3121300"/>
          </a:xfrm>
        </p:grpSpPr>
        <p:sp>
          <p:nvSpPr>
            <p:cNvPr id="13" name="矩形 25"/>
            <p:cNvSpPr/>
            <p:nvPr/>
          </p:nvSpPr>
          <p:spPr bwMode="auto">
            <a:xfrm flipH="1">
              <a:off x="-9525" y="2070262"/>
              <a:ext cx="12239625" cy="2385399"/>
            </a:xfrm>
            <a:prstGeom prst="rect">
              <a:avLst/>
            </a:prstGeom>
            <a:gradFill>
              <a:gsLst>
                <a:gs pos="0">
                  <a:srgbClr val="00B0F0">
                    <a:alpha val="0"/>
                  </a:srgbClr>
                </a:gs>
                <a:gs pos="50000">
                  <a:srgbClr val="00B0F0">
                    <a:alpha val="76000"/>
                  </a:srgbClr>
                </a:gs>
                <a:gs pos="100000">
                  <a:srgbClr val="00B0F0">
                    <a:alpha val="0"/>
                  </a:srgbClr>
                </a:gs>
              </a:gsLst>
              <a:lin ang="5400000" scaled="0"/>
            </a:gradFill>
            <a:ln w="25400" cap="flat" cmpd="sng" algn="ctr">
              <a:noFill/>
              <a:prstDash val="solid"/>
            </a:ln>
            <a:effectLst/>
          </p:spPr>
          <p:txBody>
            <a:bodyPr anchor="ctr"/>
            <a:lstStyle/>
            <a:p>
              <a:pPr marL="0" marR="0" lvl="0" indent="0" algn="ctr"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white"/>
                </a:solidFill>
                <a:effectLst/>
                <a:uLnTx/>
                <a:uFillTx/>
                <a:latin typeface="Arial"/>
                <a:ea typeface="微软雅黑"/>
                <a:cs typeface="+mn-cs"/>
              </a:endParaRPr>
            </a:p>
          </p:txBody>
        </p:sp>
        <p:grpSp>
          <p:nvGrpSpPr>
            <p:cNvPr id="14" name="组合 9"/>
            <p:cNvGrpSpPr/>
            <p:nvPr/>
          </p:nvGrpSpPr>
          <p:grpSpPr>
            <a:xfrm>
              <a:off x="1477785" y="1485578"/>
              <a:ext cx="9542266" cy="3121300"/>
              <a:chOff x="1095099" y="1776486"/>
              <a:chExt cx="9542266" cy="3121300"/>
            </a:xfrm>
          </p:grpSpPr>
          <p:sp>
            <p:nvSpPr>
              <p:cNvPr id="58" name="矩形 35"/>
              <p:cNvSpPr/>
              <p:nvPr/>
            </p:nvSpPr>
            <p:spPr bwMode="auto">
              <a:xfrm>
                <a:off x="4588723" y="2676809"/>
                <a:ext cx="814536"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59" name="矩形 36"/>
              <p:cNvSpPr/>
              <p:nvPr/>
            </p:nvSpPr>
            <p:spPr bwMode="auto">
              <a:xfrm>
                <a:off x="3530500" y="2676809"/>
                <a:ext cx="1058224" cy="1305906"/>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0" marR="0" lvl="1" indent="0" algn="l" defTabSz="914126" rtl="0" eaLnBrk="1" fontAlgn="base" latinLnBrk="1" hangingPunct="1">
                  <a:lnSpc>
                    <a:spcPts val="2799"/>
                  </a:lnSpc>
                  <a:spcBef>
                    <a:spcPct val="0"/>
                  </a:spcBef>
                  <a:spcAft>
                    <a:spcPts val="2706"/>
                  </a:spcAft>
                  <a:buClr>
                    <a:srgbClr val="CC9900"/>
                  </a:buClr>
                  <a:buSzPct val="100000"/>
                  <a:buFontTx/>
                  <a:buNone/>
                  <a:tabLst/>
                  <a:defRPr/>
                </a:pPr>
                <a:r>
                  <a:rPr kumimoji="0" lang="en-US" altLang="zh-CN" sz="1100" b="0" i="0" u="none" strike="noStrike" kern="0" cap="none" spc="0" normalizeH="0" baseline="0" noProof="1">
                    <a:ln>
                      <a:noFill/>
                    </a:ln>
                    <a:solidFill>
                      <a:prstClr val="black"/>
                    </a:solidFill>
                    <a:effectLst/>
                    <a:uLnTx/>
                    <a:uFillTx/>
                    <a:latin typeface="Arial"/>
                    <a:ea typeface="微软雅黑"/>
                    <a:cs typeface="+mn-cs"/>
                    <a:sym typeface="Wingdings" pitchFamily="2" charset="2"/>
                  </a:rPr>
                  <a:t> </a:t>
                </a: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60" name="AutoShape 5"/>
              <p:cNvSpPr>
                <a:spLocks noChangeArrowheads="1"/>
              </p:cNvSpPr>
              <p:nvPr/>
            </p:nvSpPr>
            <p:spPr bwMode="auto">
              <a:xfrm rot="16200000">
                <a:off x="774251" y="2097334"/>
                <a:ext cx="3084741" cy="2443046"/>
              </a:xfrm>
              <a:custGeom>
                <a:avLst/>
                <a:gdLst>
                  <a:gd name="G0" fmla="+- 6507 0 0"/>
                  <a:gd name="G1" fmla="+- 21600 0 6507"/>
                  <a:gd name="G2" fmla="*/ 6507 1 2"/>
                  <a:gd name="G3" fmla="+- 21600 0 G2"/>
                  <a:gd name="G4" fmla="+/ 6507 21600 2"/>
                  <a:gd name="G5" fmla="+/ G1 0 2"/>
                  <a:gd name="G6" fmla="*/ 21600 21600 6507"/>
                  <a:gd name="G7" fmla="*/ G6 1 2"/>
                  <a:gd name="G8" fmla="+- 21600 0 G7"/>
                  <a:gd name="G9" fmla="*/ 21600 1 2"/>
                  <a:gd name="G10" fmla="+- 6507 0 G9"/>
                  <a:gd name="G11" fmla="?: G10 G8 0"/>
                  <a:gd name="G12" fmla="?: G10 G7 21600"/>
                  <a:gd name="T0" fmla="*/ 18346 w 21600"/>
                  <a:gd name="T1" fmla="*/ 10800 h 21600"/>
                  <a:gd name="T2" fmla="*/ 10800 w 21600"/>
                  <a:gd name="T3" fmla="*/ 21600 h 21600"/>
                  <a:gd name="T4" fmla="*/ 3254 w 21600"/>
                  <a:gd name="T5" fmla="*/ 10800 h 21600"/>
                  <a:gd name="T6" fmla="*/ 10800 w 21600"/>
                  <a:gd name="T7" fmla="*/ 0 h 21600"/>
                  <a:gd name="T8" fmla="*/ 5054 w 21600"/>
                  <a:gd name="T9" fmla="*/ 5054 h 21600"/>
                  <a:gd name="T10" fmla="*/ 16546 w 21600"/>
                  <a:gd name="T11" fmla="*/ 16546 h 21600"/>
                  <a:gd name="connsiteX0" fmla="*/ 0 w 21600"/>
                  <a:gd name="connsiteY0" fmla="*/ 3600 h 25200"/>
                  <a:gd name="connsiteX1" fmla="*/ 6507 w 21600"/>
                  <a:gd name="connsiteY1" fmla="*/ 25200 h 25200"/>
                  <a:gd name="connsiteX2" fmla="*/ 15093 w 21600"/>
                  <a:gd name="connsiteY2" fmla="*/ 25200 h 25200"/>
                  <a:gd name="connsiteX3" fmla="*/ 21600 w 21600"/>
                  <a:gd name="connsiteY3" fmla="*/ 3600 h 25200"/>
                  <a:gd name="connsiteX4" fmla="*/ 0 w 21600"/>
                  <a:gd name="connsiteY4" fmla="*/ 3600 h 25200"/>
                  <a:gd name="connsiteX0" fmla="*/ 0 w 21185"/>
                  <a:gd name="connsiteY0" fmla="*/ 3905 h 25505"/>
                  <a:gd name="connsiteX1" fmla="*/ 6507 w 21185"/>
                  <a:gd name="connsiteY1" fmla="*/ 25505 h 25505"/>
                  <a:gd name="connsiteX2" fmla="*/ 15093 w 21185"/>
                  <a:gd name="connsiteY2" fmla="*/ 25505 h 25505"/>
                  <a:gd name="connsiteX3" fmla="*/ 21185 w 21185"/>
                  <a:gd name="connsiteY3" fmla="*/ 3600 h 25505"/>
                  <a:gd name="connsiteX4" fmla="*/ 0 w 21185"/>
                  <a:gd name="connsiteY4" fmla="*/ 3905 h 25505"/>
                  <a:gd name="connsiteX0" fmla="*/ 0 w 20632"/>
                  <a:gd name="connsiteY0" fmla="*/ 3600 h 25581"/>
                  <a:gd name="connsiteX1" fmla="*/ 5954 w 20632"/>
                  <a:gd name="connsiteY1" fmla="*/ 25581 h 25581"/>
                  <a:gd name="connsiteX2" fmla="*/ 14540 w 20632"/>
                  <a:gd name="connsiteY2" fmla="*/ 25581 h 25581"/>
                  <a:gd name="connsiteX3" fmla="*/ 20632 w 20632"/>
                  <a:gd name="connsiteY3" fmla="*/ 3676 h 25581"/>
                  <a:gd name="connsiteX4" fmla="*/ 0 w 20632"/>
                  <a:gd name="connsiteY4" fmla="*/ 3600 h 25581"/>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50"/>
                  <a:gd name="connsiteX1" fmla="*/ 5675 w 20157"/>
                  <a:gd name="connsiteY1" fmla="*/ 25750 h 25750"/>
                  <a:gd name="connsiteX2" fmla="*/ 14299 w 20157"/>
                  <a:gd name="connsiteY2" fmla="*/ 25710 h 25750"/>
                  <a:gd name="connsiteX3" fmla="*/ 20157 w 20157"/>
                  <a:gd name="connsiteY3" fmla="*/ 3687 h 25750"/>
                  <a:gd name="connsiteX4" fmla="*/ 0 w 20157"/>
                  <a:gd name="connsiteY4" fmla="*/ 3600 h 2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7" h="25750">
                    <a:moveTo>
                      <a:pt x="0" y="3600"/>
                    </a:moveTo>
                    <a:cubicBezTo>
                      <a:pt x="4654" y="23079"/>
                      <a:pt x="1945" y="12210"/>
                      <a:pt x="5675" y="25750"/>
                    </a:cubicBezTo>
                    <a:lnTo>
                      <a:pt x="14299" y="25710"/>
                    </a:lnTo>
                    <a:cubicBezTo>
                      <a:pt x="16252" y="18369"/>
                      <a:pt x="15804" y="22052"/>
                      <a:pt x="20157" y="3687"/>
                    </a:cubicBezTo>
                    <a:cubicBezTo>
                      <a:pt x="17642" y="87"/>
                      <a:pt x="2515" y="0"/>
                      <a:pt x="0" y="3600"/>
                    </a:cubicBezTo>
                    <a:close/>
                  </a:path>
                </a:pathLst>
              </a:custGeom>
              <a:solidFill>
                <a:srgbClr val="0070C0"/>
              </a:solidFill>
              <a:ln w="9525">
                <a:no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61" name="椭圆 42"/>
              <p:cNvSpPr/>
              <p:nvPr/>
            </p:nvSpPr>
            <p:spPr bwMode="auto">
              <a:xfrm flipH="1">
                <a:off x="4930611" y="3148365"/>
                <a:ext cx="232238" cy="230506"/>
              </a:xfrm>
              <a:prstGeom prst="ellipse">
                <a:avLst/>
              </a:prstGeom>
              <a:solidFill>
                <a:sysClr val="window" lastClr="FFFFFF">
                  <a:lumMod val="75000"/>
                </a:sys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62" name="TextBox 130"/>
              <p:cNvSpPr txBox="1"/>
              <p:nvPr/>
            </p:nvSpPr>
            <p:spPr>
              <a:xfrm>
                <a:off x="3919393" y="2812951"/>
                <a:ext cx="541937" cy="36466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OLT</a:t>
                </a:r>
              </a:p>
            </p:txBody>
          </p:sp>
          <p:sp>
            <p:nvSpPr>
              <p:cNvPr id="63" name="TextBox 130"/>
              <p:cNvSpPr txBox="1"/>
              <p:nvPr/>
            </p:nvSpPr>
            <p:spPr>
              <a:xfrm>
                <a:off x="4769091" y="2812951"/>
                <a:ext cx="541937"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IP</a:t>
                </a:r>
              </a:p>
            </p:txBody>
          </p:sp>
          <p:sp>
            <p:nvSpPr>
              <p:cNvPr id="64" name="TextBox 130"/>
              <p:cNvSpPr txBox="1"/>
              <p:nvPr/>
            </p:nvSpPr>
            <p:spPr>
              <a:xfrm>
                <a:off x="2885370" y="2812143"/>
                <a:ext cx="754392" cy="461803"/>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ODN</a:t>
                </a:r>
              </a:p>
            </p:txBody>
          </p:sp>
          <p:cxnSp>
            <p:nvCxnSpPr>
              <p:cNvPr id="65" name="直接连接符 80"/>
              <p:cNvCxnSpPr/>
              <p:nvPr/>
            </p:nvCxnSpPr>
            <p:spPr bwMode="auto">
              <a:xfrm flipH="1" flipV="1">
                <a:off x="2157931" y="3240732"/>
                <a:ext cx="1619704" cy="1"/>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6" name="直接连接符 81"/>
              <p:cNvCxnSpPr>
                <a:stCxn id="61" idx="2"/>
              </p:cNvCxnSpPr>
              <p:nvPr/>
            </p:nvCxnSpPr>
            <p:spPr bwMode="auto">
              <a:xfrm flipH="1">
                <a:off x="3767969" y="3238904"/>
                <a:ext cx="1169700" cy="4621"/>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7" name="直接连接符 82"/>
              <p:cNvCxnSpPr/>
              <p:nvPr/>
            </p:nvCxnSpPr>
            <p:spPr>
              <a:xfrm>
                <a:off x="2181258" y="2812951"/>
                <a:ext cx="0" cy="311959"/>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8" name="直接连接符 83"/>
              <p:cNvCxnSpPr/>
              <p:nvPr/>
            </p:nvCxnSpPr>
            <p:spPr>
              <a:xfrm flipH="1">
                <a:off x="1862481" y="2812951"/>
                <a:ext cx="318777" cy="0"/>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9" name="直接连接符 86"/>
              <p:cNvCxnSpPr/>
              <p:nvPr/>
            </p:nvCxnSpPr>
            <p:spPr>
              <a:xfrm flipH="1">
                <a:off x="1841352" y="3667375"/>
                <a:ext cx="318777" cy="0"/>
              </a:xfrm>
              <a:prstGeom prst="line">
                <a:avLst/>
              </a:prstGeom>
              <a:solidFill>
                <a:srgbClr val="4F81BD">
                  <a:lumMod val="50000"/>
                </a:srgbClr>
              </a:solidFill>
              <a:ln w="15875" cap="flat" cmpd="sng" algn="ctr">
                <a:solidFill>
                  <a:sysClr val="window" lastClr="FFFFFF">
                    <a:lumMod val="50000"/>
                  </a:sysClr>
                </a:solidFill>
                <a:prstDash val="solid"/>
                <a:round/>
                <a:headEnd type="none" w="med" len="med"/>
                <a:tailEnd type="none" w="med" len="med"/>
              </a:ln>
              <a:effectLst/>
            </p:spPr>
          </p:cxnSp>
          <p:sp>
            <p:nvSpPr>
              <p:cNvPr id="70" name="椭圆 88"/>
              <p:cNvSpPr/>
              <p:nvPr/>
            </p:nvSpPr>
            <p:spPr bwMode="auto">
              <a:xfrm flipH="1">
                <a:off x="3178514" y="3148365"/>
                <a:ext cx="232238" cy="230506"/>
              </a:xfrm>
              <a:prstGeom prst="ellipse">
                <a:avLst/>
              </a:prstGeom>
              <a:solidFill>
                <a:srgbClr val="FFC000"/>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1" name="椭圆 2"/>
              <p:cNvSpPr/>
              <p:nvPr/>
            </p:nvSpPr>
            <p:spPr bwMode="auto">
              <a:xfrm flipH="1">
                <a:off x="3993134" y="3153950"/>
                <a:ext cx="232238" cy="230506"/>
              </a:xfrm>
              <a:prstGeom prst="ellipse">
                <a:avLst/>
              </a:prstGeom>
              <a:solidFill>
                <a:srgbClr val="1F497D">
                  <a:lumMod val="60000"/>
                  <a:lumOff val="40000"/>
                </a:srgbClr>
              </a:solidFill>
              <a:ln w="28575"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2" name="椭圆 90"/>
              <p:cNvSpPr/>
              <p:nvPr/>
            </p:nvSpPr>
            <p:spPr bwMode="auto">
              <a:xfrm flipH="1">
                <a:off x="2065139" y="3124910"/>
                <a:ext cx="232238" cy="230506"/>
              </a:xfrm>
              <a:prstGeom prst="ellipse">
                <a:avLst/>
              </a:prstGeom>
              <a:solidFill>
                <a:srgbClr val="C0504D">
                  <a:lumMod val="60000"/>
                  <a:lumOff val="40000"/>
                </a:srgb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cxnSp>
            <p:nvCxnSpPr>
              <p:cNvPr id="73" name="直接连接符 91"/>
              <p:cNvCxnSpPr/>
              <p:nvPr/>
            </p:nvCxnSpPr>
            <p:spPr>
              <a:xfrm>
                <a:off x="2181258" y="3355416"/>
                <a:ext cx="0" cy="311959"/>
              </a:xfrm>
              <a:prstGeom prst="line">
                <a:avLst/>
              </a:prstGeom>
              <a:solidFill>
                <a:srgbClr val="4F81BD">
                  <a:lumMod val="50000"/>
                </a:srgbClr>
              </a:solidFill>
              <a:ln w="15875" cap="flat" cmpd="sng" algn="ctr">
                <a:solidFill>
                  <a:sysClr val="window" lastClr="FFFFFF">
                    <a:lumMod val="50000"/>
                  </a:sysClr>
                </a:solidFill>
                <a:prstDash val="solid"/>
                <a:round/>
                <a:headEnd type="none" w="med" len="med"/>
                <a:tailEnd type="none" w="med" len="med"/>
              </a:ln>
              <a:effectLst/>
            </p:spPr>
          </p:cxnSp>
          <p:sp>
            <p:nvSpPr>
              <p:cNvPr id="74" name="TextBox 130"/>
              <p:cNvSpPr txBox="1"/>
              <p:nvPr/>
            </p:nvSpPr>
            <p:spPr>
              <a:xfrm>
                <a:off x="2215226" y="2808235"/>
                <a:ext cx="541937" cy="36466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ONU</a:t>
                </a:r>
              </a:p>
            </p:txBody>
          </p:sp>
          <p:sp>
            <p:nvSpPr>
              <p:cNvPr id="75" name="矩形 93"/>
              <p:cNvSpPr/>
              <p:nvPr/>
            </p:nvSpPr>
            <p:spPr bwMode="auto">
              <a:xfrm>
                <a:off x="5438885" y="2676809"/>
                <a:ext cx="1681905"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76" name="TextBox 130"/>
              <p:cNvSpPr txBox="1"/>
              <p:nvPr/>
            </p:nvSpPr>
            <p:spPr>
              <a:xfrm>
                <a:off x="5786852" y="2781722"/>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Transmission</a:t>
                </a:r>
              </a:p>
            </p:txBody>
          </p:sp>
          <p:sp>
            <p:nvSpPr>
              <p:cNvPr id="77" name="矩形 96"/>
              <p:cNvSpPr/>
              <p:nvPr/>
            </p:nvSpPr>
            <p:spPr bwMode="auto">
              <a:xfrm>
                <a:off x="7159454" y="2676809"/>
                <a:ext cx="1034865"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78" name="椭圆 97"/>
              <p:cNvSpPr/>
              <p:nvPr/>
            </p:nvSpPr>
            <p:spPr bwMode="auto">
              <a:xfrm flipH="1">
                <a:off x="7504928" y="3158693"/>
                <a:ext cx="232238" cy="230506"/>
              </a:xfrm>
              <a:prstGeom prst="ellipse">
                <a:avLst/>
              </a:prstGeom>
              <a:solidFill>
                <a:sysClr val="window" lastClr="FFFFFF">
                  <a:lumMod val="75000"/>
                </a:sys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9" name="TextBox 130"/>
              <p:cNvSpPr txBox="1"/>
              <p:nvPr/>
            </p:nvSpPr>
            <p:spPr>
              <a:xfrm>
                <a:off x="7052223" y="2788793"/>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Core</a:t>
                </a:r>
              </a:p>
            </p:txBody>
          </p:sp>
          <p:sp>
            <p:nvSpPr>
              <p:cNvPr id="80" name="AutoShape 5"/>
              <p:cNvSpPr>
                <a:spLocks noChangeArrowheads="1"/>
              </p:cNvSpPr>
              <p:nvPr/>
            </p:nvSpPr>
            <p:spPr bwMode="auto">
              <a:xfrm rot="5400000">
                <a:off x="7873471" y="2133893"/>
                <a:ext cx="3084741" cy="2443046"/>
              </a:xfrm>
              <a:custGeom>
                <a:avLst/>
                <a:gdLst>
                  <a:gd name="G0" fmla="+- 6507 0 0"/>
                  <a:gd name="G1" fmla="+- 21600 0 6507"/>
                  <a:gd name="G2" fmla="*/ 6507 1 2"/>
                  <a:gd name="G3" fmla="+- 21600 0 G2"/>
                  <a:gd name="G4" fmla="+/ 6507 21600 2"/>
                  <a:gd name="G5" fmla="+/ G1 0 2"/>
                  <a:gd name="G6" fmla="*/ 21600 21600 6507"/>
                  <a:gd name="G7" fmla="*/ G6 1 2"/>
                  <a:gd name="G8" fmla="+- 21600 0 G7"/>
                  <a:gd name="G9" fmla="*/ 21600 1 2"/>
                  <a:gd name="G10" fmla="+- 6507 0 G9"/>
                  <a:gd name="G11" fmla="?: G10 G8 0"/>
                  <a:gd name="G12" fmla="?: G10 G7 21600"/>
                  <a:gd name="T0" fmla="*/ 18346 w 21600"/>
                  <a:gd name="T1" fmla="*/ 10800 h 21600"/>
                  <a:gd name="T2" fmla="*/ 10800 w 21600"/>
                  <a:gd name="T3" fmla="*/ 21600 h 21600"/>
                  <a:gd name="T4" fmla="*/ 3254 w 21600"/>
                  <a:gd name="T5" fmla="*/ 10800 h 21600"/>
                  <a:gd name="T6" fmla="*/ 10800 w 21600"/>
                  <a:gd name="T7" fmla="*/ 0 h 21600"/>
                  <a:gd name="T8" fmla="*/ 5054 w 21600"/>
                  <a:gd name="T9" fmla="*/ 5054 h 21600"/>
                  <a:gd name="T10" fmla="*/ 16546 w 21600"/>
                  <a:gd name="T11" fmla="*/ 16546 h 21600"/>
                  <a:gd name="connsiteX0" fmla="*/ 0 w 21600"/>
                  <a:gd name="connsiteY0" fmla="*/ 3600 h 25200"/>
                  <a:gd name="connsiteX1" fmla="*/ 6507 w 21600"/>
                  <a:gd name="connsiteY1" fmla="*/ 25200 h 25200"/>
                  <a:gd name="connsiteX2" fmla="*/ 15093 w 21600"/>
                  <a:gd name="connsiteY2" fmla="*/ 25200 h 25200"/>
                  <a:gd name="connsiteX3" fmla="*/ 21600 w 21600"/>
                  <a:gd name="connsiteY3" fmla="*/ 3600 h 25200"/>
                  <a:gd name="connsiteX4" fmla="*/ 0 w 21600"/>
                  <a:gd name="connsiteY4" fmla="*/ 3600 h 25200"/>
                  <a:gd name="connsiteX0" fmla="*/ 0 w 21185"/>
                  <a:gd name="connsiteY0" fmla="*/ 3905 h 25505"/>
                  <a:gd name="connsiteX1" fmla="*/ 6507 w 21185"/>
                  <a:gd name="connsiteY1" fmla="*/ 25505 h 25505"/>
                  <a:gd name="connsiteX2" fmla="*/ 15093 w 21185"/>
                  <a:gd name="connsiteY2" fmla="*/ 25505 h 25505"/>
                  <a:gd name="connsiteX3" fmla="*/ 21185 w 21185"/>
                  <a:gd name="connsiteY3" fmla="*/ 3600 h 25505"/>
                  <a:gd name="connsiteX4" fmla="*/ 0 w 21185"/>
                  <a:gd name="connsiteY4" fmla="*/ 3905 h 25505"/>
                  <a:gd name="connsiteX0" fmla="*/ 0 w 20632"/>
                  <a:gd name="connsiteY0" fmla="*/ 3600 h 25581"/>
                  <a:gd name="connsiteX1" fmla="*/ 5954 w 20632"/>
                  <a:gd name="connsiteY1" fmla="*/ 25581 h 25581"/>
                  <a:gd name="connsiteX2" fmla="*/ 14540 w 20632"/>
                  <a:gd name="connsiteY2" fmla="*/ 25581 h 25581"/>
                  <a:gd name="connsiteX3" fmla="*/ 20632 w 20632"/>
                  <a:gd name="connsiteY3" fmla="*/ 3676 h 25581"/>
                  <a:gd name="connsiteX4" fmla="*/ 0 w 20632"/>
                  <a:gd name="connsiteY4" fmla="*/ 3600 h 25581"/>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50"/>
                  <a:gd name="connsiteX1" fmla="*/ 5675 w 20157"/>
                  <a:gd name="connsiteY1" fmla="*/ 25750 h 25750"/>
                  <a:gd name="connsiteX2" fmla="*/ 14299 w 20157"/>
                  <a:gd name="connsiteY2" fmla="*/ 25710 h 25750"/>
                  <a:gd name="connsiteX3" fmla="*/ 20157 w 20157"/>
                  <a:gd name="connsiteY3" fmla="*/ 3687 h 25750"/>
                  <a:gd name="connsiteX4" fmla="*/ 0 w 20157"/>
                  <a:gd name="connsiteY4" fmla="*/ 3600 h 2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7" h="25750">
                    <a:moveTo>
                      <a:pt x="0" y="3600"/>
                    </a:moveTo>
                    <a:cubicBezTo>
                      <a:pt x="4654" y="23079"/>
                      <a:pt x="1945" y="12210"/>
                      <a:pt x="5675" y="25750"/>
                    </a:cubicBezTo>
                    <a:lnTo>
                      <a:pt x="14299" y="25710"/>
                    </a:lnTo>
                    <a:cubicBezTo>
                      <a:pt x="16252" y="18369"/>
                      <a:pt x="15804" y="22052"/>
                      <a:pt x="20157" y="3687"/>
                    </a:cubicBezTo>
                    <a:cubicBezTo>
                      <a:pt x="17642" y="87"/>
                      <a:pt x="2515" y="0"/>
                      <a:pt x="0" y="3600"/>
                    </a:cubicBezTo>
                    <a:close/>
                  </a:path>
                </a:pathLst>
              </a:custGeom>
              <a:solidFill>
                <a:srgbClr val="0070C0"/>
              </a:solidFill>
              <a:ln w="9525">
                <a:no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grpSp>
        <p:grpSp>
          <p:nvGrpSpPr>
            <p:cNvPr id="15" name="组合 605"/>
            <p:cNvGrpSpPr/>
            <p:nvPr/>
          </p:nvGrpSpPr>
          <p:grpSpPr>
            <a:xfrm>
              <a:off x="797627" y="3159382"/>
              <a:ext cx="372730" cy="222607"/>
              <a:chOff x="18738472" y="-1743155"/>
              <a:chExt cx="835403" cy="550606"/>
            </a:xfrm>
            <a:solidFill>
              <a:sysClr val="window" lastClr="FFFFFF">
                <a:lumMod val="95000"/>
              </a:sysClr>
            </a:solidFill>
          </p:grpSpPr>
          <p:sp>
            <p:nvSpPr>
              <p:cNvPr id="56" name="Freeform 64"/>
              <p:cNvSpPr>
                <a:spLocks/>
              </p:cNvSpPr>
              <p:nvPr/>
            </p:nvSpPr>
            <p:spPr bwMode="auto">
              <a:xfrm>
                <a:off x="18738472" y="-1743155"/>
                <a:ext cx="835403" cy="297454"/>
              </a:xfrm>
              <a:custGeom>
                <a:avLst/>
                <a:gdLst/>
                <a:ahLst/>
                <a:cxnLst>
                  <a:cxn ang="0">
                    <a:pos x="132" y="0"/>
                  </a:cxn>
                  <a:cxn ang="0">
                    <a:pos x="132" y="0"/>
                  </a:cxn>
                  <a:cxn ang="0">
                    <a:pos x="106" y="0"/>
                  </a:cxn>
                  <a:cxn ang="0">
                    <a:pos x="80" y="6"/>
                  </a:cxn>
                  <a:cxn ang="0">
                    <a:pos x="58" y="12"/>
                  </a:cxn>
                  <a:cxn ang="0">
                    <a:pos x="38" y="22"/>
                  </a:cxn>
                  <a:cxn ang="0">
                    <a:pos x="22" y="32"/>
                  </a:cxn>
                  <a:cxn ang="0">
                    <a:pos x="10" y="44"/>
                  </a:cxn>
                  <a:cxn ang="0">
                    <a:pos x="2" y="58"/>
                  </a:cxn>
                  <a:cxn ang="0">
                    <a:pos x="0" y="66"/>
                  </a:cxn>
                  <a:cxn ang="0">
                    <a:pos x="0" y="74"/>
                  </a:cxn>
                  <a:cxn ang="0">
                    <a:pos x="0" y="74"/>
                  </a:cxn>
                  <a:cxn ang="0">
                    <a:pos x="0" y="80"/>
                  </a:cxn>
                  <a:cxn ang="0">
                    <a:pos x="2" y="84"/>
                  </a:cxn>
                  <a:cxn ang="0">
                    <a:pos x="4" y="88"/>
                  </a:cxn>
                  <a:cxn ang="0">
                    <a:pos x="8" y="92"/>
                  </a:cxn>
                  <a:cxn ang="0">
                    <a:pos x="18" y="94"/>
                  </a:cxn>
                  <a:cxn ang="0">
                    <a:pos x="32" y="92"/>
                  </a:cxn>
                  <a:cxn ang="0">
                    <a:pos x="32" y="92"/>
                  </a:cxn>
                  <a:cxn ang="0">
                    <a:pos x="36" y="82"/>
                  </a:cxn>
                  <a:cxn ang="0">
                    <a:pos x="42" y="74"/>
                  </a:cxn>
                  <a:cxn ang="0">
                    <a:pos x="50" y="64"/>
                  </a:cxn>
                  <a:cxn ang="0">
                    <a:pos x="58" y="56"/>
                  </a:cxn>
                  <a:cxn ang="0">
                    <a:pos x="58" y="56"/>
                  </a:cxn>
                  <a:cxn ang="0">
                    <a:pos x="74" y="46"/>
                  </a:cxn>
                  <a:cxn ang="0">
                    <a:pos x="92" y="36"/>
                  </a:cxn>
                  <a:cxn ang="0">
                    <a:pos x="112" y="32"/>
                  </a:cxn>
                  <a:cxn ang="0">
                    <a:pos x="132" y="30"/>
                  </a:cxn>
                  <a:cxn ang="0">
                    <a:pos x="132" y="30"/>
                  </a:cxn>
                  <a:cxn ang="0">
                    <a:pos x="154" y="32"/>
                  </a:cxn>
                  <a:cxn ang="0">
                    <a:pos x="174" y="36"/>
                  </a:cxn>
                  <a:cxn ang="0">
                    <a:pos x="192" y="46"/>
                  </a:cxn>
                  <a:cxn ang="0">
                    <a:pos x="206" y="56"/>
                  </a:cxn>
                  <a:cxn ang="0">
                    <a:pos x="206" y="56"/>
                  </a:cxn>
                  <a:cxn ang="0">
                    <a:pos x="214" y="64"/>
                  </a:cxn>
                  <a:cxn ang="0">
                    <a:pos x="222" y="74"/>
                  </a:cxn>
                  <a:cxn ang="0">
                    <a:pos x="228" y="82"/>
                  </a:cxn>
                  <a:cxn ang="0">
                    <a:pos x="232" y="92"/>
                  </a:cxn>
                  <a:cxn ang="0">
                    <a:pos x="232" y="92"/>
                  </a:cxn>
                  <a:cxn ang="0">
                    <a:pos x="246" y="94"/>
                  </a:cxn>
                  <a:cxn ang="0">
                    <a:pos x="256" y="92"/>
                  </a:cxn>
                  <a:cxn ang="0">
                    <a:pos x="260" y="88"/>
                  </a:cxn>
                  <a:cxn ang="0">
                    <a:pos x="262" y="84"/>
                  </a:cxn>
                  <a:cxn ang="0">
                    <a:pos x="264" y="80"/>
                  </a:cxn>
                  <a:cxn ang="0">
                    <a:pos x="264" y="74"/>
                  </a:cxn>
                  <a:cxn ang="0">
                    <a:pos x="264" y="74"/>
                  </a:cxn>
                  <a:cxn ang="0">
                    <a:pos x="264" y="66"/>
                  </a:cxn>
                  <a:cxn ang="0">
                    <a:pos x="262" y="58"/>
                  </a:cxn>
                  <a:cxn ang="0">
                    <a:pos x="254" y="44"/>
                  </a:cxn>
                  <a:cxn ang="0">
                    <a:pos x="242" y="32"/>
                  </a:cxn>
                  <a:cxn ang="0">
                    <a:pos x="226" y="22"/>
                  </a:cxn>
                  <a:cxn ang="0">
                    <a:pos x="206" y="12"/>
                  </a:cxn>
                  <a:cxn ang="0">
                    <a:pos x="184" y="6"/>
                  </a:cxn>
                  <a:cxn ang="0">
                    <a:pos x="160" y="0"/>
                  </a:cxn>
                  <a:cxn ang="0">
                    <a:pos x="132" y="0"/>
                  </a:cxn>
                  <a:cxn ang="0">
                    <a:pos x="132" y="0"/>
                  </a:cxn>
                </a:cxnLst>
                <a:rect l="0" t="0" r="r" b="b"/>
                <a:pathLst>
                  <a:path w="264" h="94">
                    <a:moveTo>
                      <a:pt x="132" y="0"/>
                    </a:moveTo>
                    <a:lnTo>
                      <a:pt x="132" y="0"/>
                    </a:lnTo>
                    <a:lnTo>
                      <a:pt x="106" y="0"/>
                    </a:lnTo>
                    <a:lnTo>
                      <a:pt x="80" y="6"/>
                    </a:lnTo>
                    <a:lnTo>
                      <a:pt x="58" y="12"/>
                    </a:lnTo>
                    <a:lnTo>
                      <a:pt x="38" y="22"/>
                    </a:lnTo>
                    <a:lnTo>
                      <a:pt x="22" y="32"/>
                    </a:lnTo>
                    <a:lnTo>
                      <a:pt x="10" y="44"/>
                    </a:lnTo>
                    <a:lnTo>
                      <a:pt x="2" y="58"/>
                    </a:lnTo>
                    <a:lnTo>
                      <a:pt x="0" y="66"/>
                    </a:lnTo>
                    <a:lnTo>
                      <a:pt x="0" y="74"/>
                    </a:lnTo>
                    <a:lnTo>
                      <a:pt x="0" y="74"/>
                    </a:lnTo>
                    <a:lnTo>
                      <a:pt x="0" y="80"/>
                    </a:lnTo>
                    <a:lnTo>
                      <a:pt x="2" y="84"/>
                    </a:lnTo>
                    <a:lnTo>
                      <a:pt x="4" y="88"/>
                    </a:lnTo>
                    <a:lnTo>
                      <a:pt x="8" y="92"/>
                    </a:lnTo>
                    <a:lnTo>
                      <a:pt x="18" y="94"/>
                    </a:lnTo>
                    <a:lnTo>
                      <a:pt x="32" y="92"/>
                    </a:lnTo>
                    <a:lnTo>
                      <a:pt x="32" y="92"/>
                    </a:lnTo>
                    <a:lnTo>
                      <a:pt x="36" y="82"/>
                    </a:lnTo>
                    <a:lnTo>
                      <a:pt x="42" y="74"/>
                    </a:lnTo>
                    <a:lnTo>
                      <a:pt x="50" y="64"/>
                    </a:lnTo>
                    <a:lnTo>
                      <a:pt x="58" y="56"/>
                    </a:lnTo>
                    <a:lnTo>
                      <a:pt x="58" y="56"/>
                    </a:lnTo>
                    <a:lnTo>
                      <a:pt x="74" y="46"/>
                    </a:lnTo>
                    <a:lnTo>
                      <a:pt x="92" y="36"/>
                    </a:lnTo>
                    <a:lnTo>
                      <a:pt x="112" y="32"/>
                    </a:lnTo>
                    <a:lnTo>
                      <a:pt x="132" y="30"/>
                    </a:lnTo>
                    <a:lnTo>
                      <a:pt x="132" y="30"/>
                    </a:lnTo>
                    <a:lnTo>
                      <a:pt x="154" y="32"/>
                    </a:lnTo>
                    <a:lnTo>
                      <a:pt x="174" y="36"/>
                    </a:lnTo>
                    <a:lnTo>
                      <a:pt x="192" y="46"/>
                    </a:lnTo>
                    <a:lnTo>
                      <a:pt x="206" y="56"/>
                    </a:lnTo>
                    <a:lnTo>
                      <a:pt x="206" y="56"/>
                    </a:lnTo>
                    <a:lnTo>
                      <a:pt x="214" y="64"/>
                    </a:lnTo>
                    <a:lnTo>
                      <a:pt x="222" y="74"/>
                    </a:lnTo>
                    <a:lnTo>
                      <a:pt x="228" y="82"/>
                    </a:lnTo>
                    <a:lnTo>
                      <a:pt x="232" y="92"/>
                    </a:lnTo>
                    <a:lnTo>
                      <a:pt x="232" y="92"/>
                    </a:lnTo>
                    <a:lnTo>
                      <a:pt x="246" y="94"/>
                    </a:lnTo>
                    <a:lnTo>
                      <a:pt x="256" y="92"/>
                    </a:lnTo>
                    <a:lnTo>
                      <a:pt x="260" y="88"/>
                    </a:lnTo>
                    <a:lnTo>
                      <a:pt x="262" y="84"/>
                    </a:lnTo>
                    <a:lnTo>
                      <a:pt x="264" y="80"/>
                    </a:lnTo>
                    <a:lnTo>
                      <a:pt x="264" y="74"/>
                    </a:lnTo>
                    <a:lnTo>
                      <a:pt x="264" y="74"/>
                    </a:lnTo>
                    <a:lnTo>
                      <a:pt x="264" y="66"/>
                    </a:lnTo>
                    <a:lnTo>
                      <a:pt x="262" y="58"/>
                    </a:lnTo>
                    <a:lnTo>
                      <a:pt x="254" y="44"/>
                    </a:lnTo>
                    <a:lnTo>
                      <a:pt x="242" y="32"/>
                    </a:lnTo>
                    <a:lnTo>
                      <a:pt x="226" y="22"/>
                    </a:lnTo>
                    <a:lnTo>
                      <a:pt x="206" y="12"/>
                    </a:lnTo>
                    <a:lnTo>
                      <a:pt x="184" y="6"/>
                    </a:lnTo>
                    <a:lnTo>
                      <a:pt x="160" y="0"/>
                    </a:lnTo>
                    <a:lnTo>
                      <a:pt x="132" y="0"/>
                    </a:lnTo>
                    <a:lnTo>
                      <a:pt x="132"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57" name="Freeform 65"/>
              <p:cNvSpPr>
                <a:spLocks noEditPoints="1"/>
              </p:cNvSpPr>
              <p:nvPr/>
            </p:nvSpPr>
            <p:spPr bwMode="auto">
              <a:xfrm>
                <a:off x="18852391" y="-1616579"/>
                <a:ext cx="607566" cy="424030"/>
              </a:xfrm>
              <a:custGeom>
                <a:avLst/>
                <a:gdLst/>
                <a:ahLst/>
                <a:cxnLst>
                  <a:cxn ang="0">
                    <a:pos x="96" y="0"/>
                  </a:cxn>
                  <a:cxn ang="0">
                    <a:pos x="58" y="6"/>
                  </a:cxn>
                  <a:cxn ang="0">
                    <a:pos x="28" y="24"/>
                  </a:cxn>
                  <a:cxn ang="0">
                    <a:pos x="8" y="52"/>
                  </a:cxn>
                  <a:cxn ang="0">
                    <a:pos x="0" y="84"/>
                  </a:cxn>
                  <a:cxn ang="0">
                    <a:pos x="2" y="100"/>
                  </a:cxn>
                  <a:cxn ang="0">
                    <a:pos x="16" y="120"/>
                  </a:cxn>
                  <a:cxn ang="0">
                    <a:pos x="42" y="130"/>
                  </a:cxn>
                  <a:cxn ang="0">
                    <a:pos x="96" y="134"/>
                  </a:cxn>
                  <a:cxn ang="0">
                    <a:pos x="134" y="132"/>
                  </a:cxn>
                  <a:cxn ang="0">
                    <a:pos x="164" y="126"/>
                  </a:cxn>
                  <a:cxn ang="0">
                    <a:pos x="186" y="112"/>
                  </a:cxn>
                  <a:cxn ang="0">
                    <a:pos x="192" y="84"/>
                  </a:cxn>
                  <a:cxn ang="0">
                    <a:pos x="192" y="68"/>
                  </a:cxn>
                  <a:cxn ang="0">
                    <a:pos x="176" y="38"/>
                  </a:cxn>
                  <a:cxn ang="0">
                    <a:pos x="150" y="14"/>
                  </a:cxn>
                  <a:cxn ang="0">
                    <a:pos x="116" y="2"/>
                  </a:cxn>
                  <a:cxn ang="0">
                    <a:pos x="96" y="0"/>
                  </a:cxn>
                  <a:cxn ang="0">
                    <a:pos x="96" y="92"/>
                  </a:cxn>
                  <a:cxn ang="0">
                    <a:pos x="80" y="88"/>
                  </a:cxn>
                  <a:cxn ang="0">
                    <a:pos x="66" y="82"/>
                  </a:cxn>
                  <a:cxn ang="0">
                    <a:pos x="58" y="70"/>
                  </a:cxn>
                  <a:cxn ang="0">
                    <a:pos x="54" y="56"/>
                  </a:cxn>
                  <a:cxn ang="0">
                    <a:pos x="54" y="50"/>
                  </a:cxn>
                  <a:cxn ang="0">
                    <a:pos x="62" y="36"/>
                  </a:cxn>
                  <a:cxn ang="0">
                    <a:pos x="72" y="28"/>
                  </a:cxn>
                  <a:cxn ang="0">
                    <a:pos x="88" y="22"/>
                  </a:cxn>
                  <a:cxn ang="0">
                    <a:pos x="96" y="22"/>
                  </a:cxn>
                  <a:cxn ang="0">
                    <a:pos x="112" y="24"/>
                  </a:cxn>
                  <a:cxn ang="0">
                    <a:pos x="126" y="32"/>
                  </a:cxn>
                  <a:cxn ang="0">
                    <a:pos x="136" y="42"/>
                  </a:cxn>
                  <a:cxn ang="0">
                    <a:pos x="138" y="56"/>
                  </a:cxn>
                  <a:cxn ang="0">
                    <a:pos x="138" y="64"/>
                  </a:cxn>
                  <a:cxn ang="0">
                    <a:pos x="132" y="76"/>
                  </a:cxn>
                  <a:cxn ang="0">
                    <a:pos x="120" y="86"/>
                  </a:cxn>
                  <a:cxn ang="0">
                    <a:pos x="104" y="90"/>
                  </a:cxn>
                  <a:cxn ang="0">
                    <a:pos x="96" y="92"/>
                  </a:cxn>
                </a:cxnLst>
                <a:rect l="0" t="0" r="r" b="b"/>
                <a:pathLst>
                  <a:path w="192" h="134">
                    <a:moveTo>
                      <a:pt x="96" y="0"/>
                    </a:moveTo>
                    <a:lnTo>
                      <a:pt x="96" y="0"/>
                    </a:lnTo>
                    <a:lnTo>
                      <a:pt x="76" y="2"/>
                    </a:lnTo>
                    <a:lnTo>
                      <a:pt x="58" y="6"/>
                    </a:lnTo>
                    <a:lnTo>
                      <a:pt x="42" y="14"/>
                    </a:lnTo>
                    <a:lnTo>
                      <a:pt x="28" y="24"/>
                    </a:lnTo>
                    <a:lnTo>
                      <a:pt x="16" y="38"/>
                    </a:lnTo>
                    <a:lnTo>
                      <a:pt x="8" y="52"/>
                    </a:lnTo>
                    <a:lnTo>
                      <a:pt x="2" y="68"/>
                    </a:lnTo>
                    <a:lnTo>
                      <a:pt x="0" y="84"/>
                    </a:lnTo>
                    <a:lnTo>
                      <a:pt x="0" y="84"/>
                    </a:lnTo>
                    <a:lnTo>
                      <a:pt x="2" y="100"/>
                    </a:lnTo>
                    <a:lnTo>
                      <a:pt x="8" y="112"/>
                    </a:lnTo>
                    <a:lnTo>
                      <a:pt x="16" y="120"/>
                    </a:lnTo>
                    <a:lnTo>
                      <a:pt x="28" y="126"/>
                    </a:lnTo>
                    <a:lnTo>
                      <a:pt x="42" y="130"/>
                    </a:lnTo>
                    <a:lnTo>
                      <a:pt x="58" y="132"/>
                    </a:lnTo>
                    <a:lnTo>
                      <a:pt x="96" y="134"/>
                    </a:lnTo>
                    <a:lnTo>
                      <a:pt x="96" y="134"/>
                    </a:lnTo>
                    <a:lnTo>
                      <a:pt x="134" y="132"/>
                    </a:lnTo>
                    <a:lnTo>
                      <a:pt x="150" y="130"/>
                    </a:lnTo>
                    <a:lnTo>
                      <a:pt x="164" y="126"/>
                    </a:lnTo>
                    <a:lnTo>
                      <a:pt x="176" y="120"/>
                    </a:lnTo>
                    <a:lnTo>
                      <a:pt x="186" y="112"/>
                    </a:lnTo>
                    <a:lnTo>
                      <a:pt x="192" y="100"/>
                    </a:lnTo>
                    <a:lnTo>
                      <a:pt x="192" y="84"/>
                    </a:lnTo>
                    <a:lnTo>
                      <a:pt x="192" y="84"/>
                    </a:lnTo>
                    <a:lnTo>
                      <a:pt x="192" y="68"/>
                    </a:lnTo>
                    <a:lnTo>
                      <a:pt x="186" y="52"/>
                    </a:lnTo>
                    <a:lnTo>
                      <a:pt x="176" y="38"/>
                    </a:lnTo>
                    <a:lnTo>
                      <a:pt x="164" y="24"/>
                    </a:lnTo>
                    <a:lnTo>
                      <a:pt x="150" y="14"/>
                    </a:lnTo>
                    <a:lnTo>
                      <a:pt x="134" y="6"/>
                    </a:lnTo>
                    <a:lnTo>
                      <a:pt x="116" y="2"/>
                    </a:lnTo>
                    <a:lnTo>
                      <a:pt x="96" y="0"/>
                    </a:lnTo>
                    <a:lnTo>
                      <a:pt x="96" y="0"/>
                    </a:lnTo>
                    <a:close/>
                    <a:moveTo>
                      <a:pt x="96" y="92"/>
                    </a:moveTo>
                    <a:lnTo>
                      <a:pt x="96" y="92"/>
                    </a:lnTo>
                    <a:lnTo>
                      <a:pt x="88" y="90"/>
                    </a:lnTo>
                    <a:lnTo>
                      <a:pt x="80" y="88"/>
                    </a:lnTo>
                    <a:lnTo>
                      <a:pt x="72" y="86"/>
                    </a:lnTo>
                    <a:lnTo>
                      <a:pt x="66" y="82"/>
                    </a:lnTo>
                    <a:lnTo>
                      <a:pt x="62" y="76"/>
                    </a:lnTo>
                    <a:lnTo>
                      <a:pt x="58" y="70"/>
                    </a:lnTo>
                    <a:lnTo>
                      <a:pt x="54" y="64"/>
                    </a:lnTo>
                    <a:lnTo>
                      <a:pt x="54" y="56"/>
                    </a:lnTo>
                    <a:lnTo>
                      <a:pt x="54" y="56"/>
                    </a:lnTo>
                    <a:lnTo>
                      <a:pt x="54" y="50"/>
                    </a:lnTo>
                    <a:lnTo>
                      <a:pt x="58" y="42"/>
                    </a:lnTo>
                    <a:lnTo>
                      <a:pt x="62" y="36"/>
                    </a:lnTo>
                    <a:lnTo>
                      <a:pt x="66" y="32"/>
                    </a:lnTo>
                    <a:lnTo>
                      <a:pt x="72" y="28"/>
                    </a:lnTo>
                    <a:lnTo>
                      <a:pt x="80" y="24"/>
                    </a:lnTo>
                    <a:lnTo>
                      <a:pt x="88" y="22"/>
                    </a:lnTo>
                    <a:lnTo>
                      <a:pt x="96" y="22"/>
                    </a:lnTo>
                    <a:lnTo>
                      <a:pt x="96" y="22"/>
                    </a:lnTo>
                    <a:lnTo>
                      <a:pt x="104" y="22"/>
                    </a:lnTo>
                    <a:lnTo>
                      <a:pt x="112" y="24"/>
                    </a:lnTo>
                    <a:lnTo>
                      <a:pt x="120" y="28"/>
                    </a:lnTo>
                    <a:lnTo>
                      <a:pt x="126" y="32"/>
                    </a:lnTo>
                    <a:lnTo>
                      <a:pt x="132" y="36"/>
                    </a:lnTo>
                    <a:lnTo>
                      <a:pt x="136" y="42"/>
                    </a:lnTo>
                    <a:lnTo>
                      <a:pt x="138" y="50"/>
                    </a:lnTo>
                    <a:lnTo>
                      <a:pt x="138" y="56"/>
                    </a:lnTo>
                    <a:lnTo>
                      <a:pt x="138" y="56"/>
                    </a:lnTo>
                    <a:lnTo>
                      <a:pt x="138" y="64"/>
                    </a:lnTo>
                    <a:lnTo>
                      <a:pt x="136" y="70"/>
                    </a:lnTo>
                    <a:lnTo>
                      <a:pt x="132" y="76"/>
                    </a:lnTo>
                    <a:lnTo>
                      <a:pt x="126" y="82"/>
                    </a:lnTo>
                    <a:lnTo>
                      <a:pt x="120" y="86"/>
                    </a:lnTo>
                    <a:lnTo>
                      <a:pt x="112" y="88"/>
                    </a:lnTo>
                    <a:lnTo>
                      <a:pt x="104" y="90"/>
                    </a:lnTo>
                    <a:lnTo>
                      <a:pt x="96" y="92"/>
                    </a:lnTo>
                    <a:lnTo>
                      <a:pt x="96" y="9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grpSp>
        <p:grpSp>
          <p:nvGrpSpPr>
            <p:cNvPr id="16" name="组合 367"/>
            <p:cNvGrpSpPr/>
            <p:nvPr/>
          </p:nvGrpSpPr>
          <p:grpSpPr>
            <a:xfrm>
              <a:off x="805921" y="2564121"/>
              <a:ext cx="440109" cy="303664"/>
              <a:chOff x="-1444626" y="2612827"/>
              <a:chExt cx="1444626" cy="1111251"/>
            </a:xfrm>
            <a:solidFill>
              <a:sysClr val="window" lastClr="FFFFFF">
                <a:lumMod val="95000"/>
              </a:sysClr>
            </a:solidFill>
          </p:grpSpPr>
          <p:sp>
            <p:nvSpPr>
              <p:cNvPr id="54" name="Freeform 5"/>
              <p:cNvSpPr>
                <a:spLocks noEditPoints="1"/>
              </p:cNvSpPr>
              <p:nvPr/>
            </p:nvSpPr>
            <p:spPr bwMode="auto">
              <a:xfrm>
                <a:off x="-1444626" y="2725540"/>
                <a:ext cx="1087438" cy="998538"/>
              </a:xfrm>
              <a:custGeom>
                <a:avLst/>
                <a:gdLst/>
                <a:ahLst/>
                <a:cxnLst>
                  <a:cxn ang="0">
                    <a:pos x="11410" y="2"/>
                  </a:cxn>
                  <a:cxn ang="0">
                    <a:pos x="11555" y="20"/>
                  </a:cxn>
                  <a:cxn ang="0">
                    <a:pos x="11692" y="59"/>
                  </a:cxn>
                  <a:cxn ang="0">
                    <a:pos x="11821" y="117"/>
                  </a:cxn>
                  <a:cxn ang="0">
                    <a:pos x="11939" y="193"/>
                  </a:cxn>
                  <a:cxn ang="0">
                    <a:pos x="12044" y="284"/>
                  </a:cxn>
                  <a:cxn ang="0">
                    <a:pos x="12136" y="390"/>
                  </a:cxn>
                  <a:cxn ang="0">
                    <a:pos x="12211" y="508"/>
                  </a:cxn>
                  <a:cxn ang="0">
                    <a:pos x="12270" y="637"/>
                  </a:cxn>
                  <a:cxn ang="0">
                    <a:pos x="12309" y="774"/>
                  </a:cxn>
                  <a:cxn ang="0">
                    <a:pos x="12327" y="919"/>
                  </a:cxn>
                  <a:cxn ang="0">
                    <a:pos x="12327" y="8512"/>
                  </a:cxn>
                  <a:cxn ang="0">
                    <a:pos x="12309" y="8656"/>
                  </a:cxn>
                  <a:cxn ang="0">
                    <a:pos x="12270" y="8795"/>
                  </a:cxn>
                  <a:cxn ang="0">
                    <a:pos x="12211" y="8923"/>
                  </a:cxn>
                  <a:cxn ang="0">
                    <a:pos x="12136" y="9040"/>
                  </a:cxn>
                  <a:cxn ang="0">
                    <a:pos x="12044" y="9146"/>
                  </a:cxn>
                  <a:cxn ang="0">
                    <a:pos x="11939" y="9237"/>
                  </a:cxn>
                  <a:cxn ang="0">
                    <a:pos x="11821" y="9313"/>
                  </a:cxn>
                  <a:cxn ang="0">
                    <a:pos x="11692" y="9371"/>
                  </a:cxn>
                  <a:cxn ang="0">
                    <a:pos x="11555" y="9411"/>
                  </a:cxn>
                  <a:cxn ang="0">
                    <a:pos x="11410" y="9430"/>
                  </a:cxn>
                  <a:cxn ang="0">
                    <a:pos x="8133" y="9818"/>
                  </a:cxn>
                  <a:cxn ang="0">
                    <a:pos x="968" y="9431"/>
                  </a:cxn>
                  <a:cxn ang="0">
                    <a:pos x="821" y="9420"/>
                  </a:cxn>
                  <a:cxn ang="0">
                    <a:pos x="681" y="9387"/>
                  </a:cxn>
                  <a:cxn ang="0">
                    <a:pos x="550" y="9335"/>
                  </a:cxn>
                  <a:cxn ang="0">
                    <a:pos x="428" y="9265"/>
                  </a:cxn>
                  <a:cxn ang="0">
                    <a:pos x="318" y="9179"/>
                  </a:cxn>
                  <a:cxn ang="0">
                    <a:pos x="222" y="9077"/>
                  </a:cxn>
                  <a:cxn ang="0">
                    <a:pos x="140" y="8964"/>
                  </a:cxn>
                  <a:cxn ang="0">
                    <a:pos x="77" y="8838"/>
                  </a:cxn>
                  <a:cxn ang="0">
                    <a:pos x="31" y="8703"/>
                  </a:cxn>
                  <a:cxn ang="0">
                    <a:pos x="5" y="8561"/>
                  </a:cxn>
                  <a:cxn ang="0">
                    <a:pos x="0" y="969"/>
                  </a:cxn>
                  <a:cxn ang="0">
                    <a:pos x="11" y="822"/>
                  </a:cxn>
                  <a:cxn ang="0">
                    <a:pos x="44" y="682"/>
                  </a:cxn>
                  <a:cxn ang="0">
                    <a:pos x="96" y="550"/>
                  </a:cxn>
                  <a:cxn ang="0">
                    <a:pos x="166" y="428"/>
                  </a:cxn>
                  <a:cxn ang="0">
                    <a:pos x="252" y="318"/>
                  </a:cxn>
                  <a:cxn ang="0">
                    <a:pos x="353" y="222"/>
                  </a:cxn>
                  <a:cxn ang="0">
                    <a:pos x="467" y="141"/>
                  </a:cxn>
                  <a:cxn ang="0">
                    <a:pos x="592" y="76"/>
                  </a:cxn>
                  <a:cxn ang="0">
                    <a:pos x="727" y="30"/>
                  </a:cxn>
                  <a:cxn ang="0">
                    <a:pos x="869" y="5"/>
                  </a:cxn>
                  <a:cxn ang="0">
                    <a:pos x="2888" y="10546"/>
                  </a:cxn>
                  <a:cxn ang="0">
                    <a:pos x="9033" y="10200"/>
                  </a:cxn>
                  <a:cxn ang="0">
                    <a:pos x="2888" y="11322"/>
                  </a:cxn>
                  <a:cxn ang="0">
                    <a:pos x="11211" y="969"/>
                  </a:cxn>
                  <a:cxn ang="0">
                    <a:pos x="1117" y="969"/>
                  </a:cxn>
                </a:cxnLst>
                <a:rect l="0" t="0" r="r" b="b"/>
                <a:pathLst>
                  <a:path w="12329" h="11322">
                    <a:moveTo>
                      <a:pt x="968" y="0"/>
                    </a:moveTo>
                    <a:lnTo>
                      <a:pt x="11361" y="0"/>
                    </a:lnTo>
                    <a:lnTo>
                      <a:pt x="11410" y="2"/>
                    </a:lnTo>
                    <a:lnTo>
                      <a:pt x="11459" y="5"/>
                    </a:lnTo>
                    <a:lnTo>
                      <a:pt x="11507" y="11"/>
                    </a:lnTo>
                    <a:lnTo>
                      <a:pt x="11555" y="20"/>
                    </a:lnTo>
                    <a:lnTo>
                      <a:pt x="11601" y="30"/>
                    </a:lnTo>
                    <a:lnTo>
                      <a:pt x="11647" y="44"/>
                    </a:lnTo>
                    <a:lnTo>
                      <a:pt x="11692" y="59"/>
                    </a:lnTo>
                    <a:lnTo>
                      <a:pt x="11736" y="76"/>
                    </a:lnTo>
                    <a:lnTo>
                      <a:pt x="11779" y="96"/>
                    </a:lnTo>
                    <a:lnTo>
                      <a:pt x="11821" y="117"/>
                    </a:lnTo>
                    <a:lnTo>
                      <a:pt x="11861" y="141"/>
                    </a:lnTo>
                    <a:lnTo>
                      <a:pt x="11901" y="167"/>
                    </a:lnTo>
                    <a:lnTo>
                      <a:pt x="11939" y="193"/>
                    </a:lnTo>
                    <a:lnTo>
                      <a:pt x="11975" y="222"/>
                    </a:lnTo>
                    <a:lnTo>
                      <a:pt x="12011" y="253"/>
                    </a:lnTo>
                    <a:lnTo>
                      <a:pt x="12044" y="284"/>
                    </a:lnTo>
                    <a:lnTo>
                      <a:pt x="12076" y="318"/>
                    </a:lnTo>
                    <a:lnTo>
                      <a:pt x="12107" y="354"/>
                    </a:lnTo>
                    <a:lnTo>
                      <a:pt x="12136" y="390"/>
                    </a:lnTo>
                    <a:lnTo>
                      <a:pt x="12162" y="428"/>
                    </a:lnTo>
                    <a:lnTo>
                      <a:pt x="12188" y="468"/>
                    </a:lnTo>
                    <a:lnTo>
                      <a:pt x="12211" y="508"/>
                    </a:lnTo>
                    <a:lnTo>
                      <a:pt x="12233" y="550"/>
                    </a:lnTo>
                    <a:lnTo>
                      <a:pt x="12252" y="593"/>
                    </a:lnTo>
                    <a:lnTo>
                      <a:pt x="12270" y="637"/>
                    </a:lnTo>
                    <a:lnTo>
                      <a:pt x="12285" y="682"/>
                    </a:lnTo>
                    <a:lnTo>
                      <a:pt x="12298" y="728"/>
                    </a:lnTo>
                    <a:lnTo>
                      <a:pt x="12309" y="774"/>
                    </a:lnTo>
                    <a:lnTo>
                      <a:pt x="12318" y="822"/>
                    </a:lnTo>
                    <a:lnTo>
                      <a:pt x="12324" y="870"/>
                    </a:lnTo>
                    <a:lnTo>
                      <a:pt x="12327" y="919"/>
                    </a:lnTo>
                    <a:lnTo>
                      <a:pt x="12329" y="969"/>
                    </a:lnTo>
                    <a:lnTo>
                      <a:pt x="12329" y="8462"/>
                    </a:lnTo>
                    <a:lnTo>
                      <a:pt x="12327" y="8512"/>
                    </a:lnTo>
                    <a:lnTo>
                      <a:pt x="12324" y="8561"/>
                    </a:lnTo>
                    <a:lnTo>
                      <a:pt x="12318" y="8609"/>
                    </a:lnTo>
                    <a:lnTo>
                      <a:pt x="12309" y="8656"/>
                    </a:lnTo>
                    <a:lnTo>
                      <a:pt x="12298" y="8703"/>
                    </a:lnTo>
                    <a:lnTo>
                      <a:pt x="12285" y="8750"/>
                    </a:lnTo>
                    <a:lnTo>
                      <a:pt x="12270" y="8795"/>
                    </a:lnTo>
                    <a:lnTo>
                      <a:pt x="12252" y="8838"/>
                    </a:lnTo>
                    <a:lnTo>
                      <a:pt x="12233" y="8881"/>
                    </a:lnTo>
                    <a:lnTo>
                      <a:pt x="12211" y="8923"/>
                    </a:lnTo>
                    <a:lnTo>
                      <a:pt x="12188" y="8964"/>
                    </a:lnTo>
                    <a:lnTo>
                      <a:pt x="12162" y="9003"/>
                    </a:lnTo>
                    <a:lnTo>
                      <a:pt x="12136" y="9040"/>
                    </a:lnTo>
                    <a:lnTo>
                      <a:pt x="12107" y="9077"/>
                    </a:lnTo>
                    <a:lnTo>
                      <a:pt x="12076" y="9112"/>
                    </a:lnTo>
                    <a:lnTo>
                      <a:pt x="12044" y="9146"/>
                    </a:lnTo>
                    <a:lnTo>
                      <a:pt x="12011" y="9179"/>
                    </a:lnTo>
                    <a:lnTo>
                      <a:pt x="11975" y="9209"/>
                    </a:lnTo>
                    <a:lnTo>
                      <a:pt x="11939" y="9237"/>
                    </a:lnTo>
                    <a:lnTo>
                      <a:pt x="11901" y="9265"/>
                    </a:lnTo>
                    <a:lnTo>
                      <a:pt x="11861" y="9290"/>
                    </a:lnTo>
                    <a:lnTo>
                      <a:pt x="11821" y="9313"/>
                    </a:lnTo>
                    <a:lnTo>
                      <a:pt x="11779" y="9335"/>
                    </a:lnTo>
                    <a:lnTo>
                      <a:pt x="11736" y="9354"/>
                    </a:lnTo>
                    <a:lnTo>
                      <a:pt x="11692" y="9371"/>
                    </a:lnTo>
                    <a:lnTo>
                      <a:pt x="11647" y="9387"/>
                    </a:lnTo>
                    <a:lnTo>
                      <a:pt x="11601" y="9400"/>
                    </a:lnTo>
                    <a:lnTo>
                      <a:pt x="11555" y="9411"/>
                    </a:lnTo>
                    <a:lnTo>
                      <a:pt x="11507" y="9420"/>
                    </a:lnTo>
                    <a:lnTo>
                      <a:pt x="11459" y="9426"/>
                    </a:lnTo>
                    <a:lnTo>
                      <a:pt x="11410" y="9430"/>
                    </a:lnTo>
                    <a:lnTo>
                      <a:pt x="11361" y="9431"/>
                    </a:lnTo>
                    <a:lnTo>
                      <a:pt x="8133" y="9431"/>
                    </a:lnTo>
                    <a:lnTo>
                      <a:pt x="8133" y="9818"/>
                    </a:lnTo>
                    <a:lnTo>
                      <a:pt x="4195" y="9818"/>
                    </a:lnTo>
                    <a:lnTo>
                      <a:pt x="4195" y="9431"/>
                    </a:lnTo>
                    <a:lnTo>
                      <a:pt x="968" y="9431"/>
                    </a:lnTo>
                    <a:lnTo>
                      <a:pt x="918" y="9430"/>
                    </a:lnTo>
                    <a:lnTo>
                      <a:pt x="869" y="9426"/>
                    </a:lnTo>
                    <a:lnTo>
                      <a:pt x="821" y="9420"/>
                    </a:lnTo>
                    <a:lnTo>
                      <a:pt x="774" y="9411"/>
                    </a:lnTo>
                    <a:lnTo>
                      <a:pt x="727" y="9400"/>
                    </a:lnTo>
                    <a:lnTo>
                      <a:pt x="681" y="9387"/>
                    </a:lnTo>
                    <a:lnTo>
                      <a:pt x="636" y="9371"/>
                    </a:lnTo>
                    <a:lnTo>
                      <a:pt x="592" y="9354"/>
                    </a:lnTo>
                    <a:lnTo>
                      <a:pt x="550" y="9335"/>
                    </a:lnTo>
                    <a:lnTo>
                      <a:pt x="508" y="9313"/>
                    </a:lnTo>
                    <a:lnTo>
                      <a:pt x="467" y="9290"/>
                    </a:lnTo>
                    <a:lnTo>
                      <a:pt x="428" y="9265"/>
                    </a:lnTo>
                    <a:lnTo>
                      <a:pt x="390" y="9237"/>
                    </a:lnTo>
                    <a:lnTo>
                      <a:pt x="353" y="9209"/>
                    </a:lnTo>
                    <a:lnTo>
                      <a:pt x="318" y="9179"/>
                    </a:lnTo>
                    <a:lnTo>
                      <a:pt x="285" y="9146"/>
                    </a:lnTo>
                    <a:lnTo>
                      <a:pt x="252" y="9112"/>
                    </a:lnTo>
                    <a:lnTo>
                      <a:pt x="222" y="9077"/>
                    </a:lnTo>
                    <a:lnTo>
                      <a:pt x="192" y="9040"/>
                    </a:lnTo>
                    <a:lnTo>
                      <a:pt x="166" y="9003"/>
                    </a:lnTo>
                    <a:lnTo>
                      <a:pt x="140" y="8964"/>
                    </a:lnTo>
                    <a:lnTo>
                      <a:pt x="117" y="8923"/>
                    </a:lnTo>
                    <a:lnTo>
                      <a:pt x="96" y="8881"/>
                    </a:lnTo>
                    <a:lnTo>
                      <a:pt x="77" y="8838"/>
                    </a:lnTo>
                    <a:lnTo>
                      <a:pt x="59" y="8795"/>
                    </a:lnTo>
                    <a:lnTo>
                      <a:pt x="44" y="8750"/>
                    </a:lnTo>
                    <a:lnTo>
                      <a:pt x="31" y="8703"/>
                    </a:lnTo>
                    <a:lnTo>
                      <a:pt x="19" y="8656"/>
                    </a:lnTo>
                    <a:lnTo>
                      <a:pt x="11" y="8609"/>
                    </a:lnTo>
                    <a:lnTo>
                      <a:pt x="5" y="8561"/>
                    </a:lnTo>
                    <a:lnTo>
                      <a:pt x="1" y="8512"/>
                    </a:lnTo>
                    <a:lnTo>
                      <a:pt x="0" y="8462"/>
                    </a:lnTo>
                    <a:lnTo>
                      <a:pt x="0" y="969"/>
                    </a:lnTo>
                    <a:lnTo>
                      <a:pt x="1" y="919"/>
                    </a:lnTo>
                    <a:lnTo>
                      <a:pt x="5" y="870"/>
                    </a:lnTo>
                    <a:lnTo>
                      <a:pt x="11" y="822"/>
                    </a:lnTo>
                    <a:lnTo>
                      <a:pt x="19" y="774"/>
                    </a:lnTo>
                    <a:lnTo>
                      <a:pt x="31" y="728"/>
                    </a:lnTo>
                    <a:lnTo>
                      <a:pt x="44" y="682"/>
                    </a:lnTo>
                    <a:lnTo>
                      <a:pt x="59" y="637"/>
                    </a:lnTo>
                    <a:lnTo>
                      <a:pt x="77" y="593"/>
                    </a:lnTo>
                    <a:lnTo>
                      <a:pt x="96" y="550"/>
                    </a:lnTo>
                    <a:lnTo>
                      <a:pt x="117" y="508"/>
                    </a:lnTo>
                    <a:lnTo>
                      <a:pt x="140" y="468"/>
                    </a:lnTo>
                    <a:lnTo>
                      <a:pt x="166" y="428"/>
                    </a:lnTo>
                    <a:lnTo>
                      <a:pt x="192" y="390"/>
                    </a:lnTo>
                    <a:lnTo>
                      <a:pt x="222" y="354"/>
                    </a:lnTo>
                    <a:lnTo>
                      <a:pt x="252" y="318"/>
                    </a:lnTo>
                    <a:lnTo>
                      <a:pt x="285" y="284"/>
                    </a:lnTo>
                    <a:lnTo>
                      <a:pt x="318" y="253"/>
                    </a:lnTo>
                    <a:lnTo>
                      <a:pt x="353" y="222"/>
                    </a:lnTo>
                    <a:lnTo>
                      <a:pt x="390" y="193"/>
                    </a:lnTo>
                    <a:lnTo>
                      <a:pt x="428" y="167"/>
                    </a:lnTo>
                    <a:lnTo>
                      <a:pt x="467" y="141"/>
                    </a:lnTo>
                    <a:lnTo>
                      <a:pt x="508" y="117"/>
                    </a:lnTo>
                    <a:lnTo>
                      <a:pt x="550" y="96"/>
                    </a:lnTo>
                    <a:lnTo>
                      <a:pt x="592" y="76"/>
                    </a:lnTo>
                    <a:lnTo>
                      <a:pt x="636" y="59"/>
                    </a:lnTo>
                    <a:lnTo>
                      <a:pt x="681" y="44"/>
                    </a:lnTo>
                    <a:lnTo>
                      <a:pt x="727" y="30"/>
                    </a:lnTo>
                    <a:lnTo>
                      <a:pt x="774" y="20"/>
                    </a:lnTo>
                    <a:lnTo>
                      <a:pt x="821" y="11"/>
                    </a:lnTo>
                    <a:lnTo>
                      <a:pt x="869" y="5"/>
                    </a:lnTo>
                    <a:lnTo>
                      <a:pt x="918" y="2"/>
                    </a:lnTo>
                    <a:lnTo>
                      <a:pt x="968" y="0"/>
                    </a:lnTo>
                    <a:close/>
                    <a:moveTo>
                      <a:pt x="2888" y="10546"/>
                    </a:moveTo>
                    <a:lnTo>
                      <a:pt x="2888" y="10546"/>
                    </a:lnTo>
                    <a:lnTo>
                      <a:pt x="3295" y="10200"/>
                    </a:lnTo>
                    <a:lnTo>
                      <a:pt x="9033" y="10200"/>
                    </a:lnTo>
                    <a:lnTo>
                      <a:pt x="9441" y="10546"/>
                    </a:lnTo>
                    <a:lnTo>
                      <a:pt x="9441" y="11322"/>
                    </a:lnTo>
                    <a:lnTo>
                      <a:pt x="2888" y="11322"/>
                    </a:lnTo>
                    <a:lnTo>
                      <a:pt x="2888" y="10546"/>
                    </a:lnTo>
                    <a:close/>
                    <a:moveTo>
                      <a:pt x="1117" y="969"/>
                    </a:moveTo>
                    <a:lnTo>
                      <a:pt x="11211" y="969"/>
                    </a:lnTo>
                    <a:lnTo>
                      <a:pt x="11211" y="8462"/>
                    </a:lnTo>
                    <a:lnTo>
                      <a:pt x="1117" y="8462"/>
                    </a:lnTo>
                    <a:lnTo>
                      <a:pt x="1117" y="96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sng"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5" name="Freeform 6"/>
              <p:cNvSpPr>
                <a:spLocks noEditPoints="1"/>
              </p:cNvSpPr>
              <p:nvPr/>
            </p:nvSpPr>
            <p:spPr bwMode="auto">
              <a:xfrm>
                <a:off x="-598488" y="2612827"/>
                <a:ext cx="598488" cy="1103313"/>
              </a:xfrm>
              <a:custGeom>
                <a:avLst/>
                <a:gdLst/>
                <a:ahLst/>
                <a:cxnLst>
                  <a:cxn ang="0">
                    <a:pos x="6426" y="15"/>
                  </a:cxn>
                  <a:cxn ang="0">
                    <a:pos x="6572" y="81"/>
                  </a:cxn>
                  <a:cxn ang="0">
                    <a:pos x="6686" y="190"/>
                  </a:cxn>
                  <a:cxn ang="0">
                    <a:pos x="6759" y="332"/>
                  </a:cxn>
                  <a:cxn ang="0">
                    <a:pos x="6780" y="12044"/>
                  </a:cxn>
                  <a:cxn ang="0">
                    <a:pos x="6751" y="12206"/>
                  </a:cxn>
                  <a:cxn ang="0">
                    <a:pos x="6671" y="12344"/>
                  </a:cxn>
                  <a:cxn ang="0">
                    <a:pos x="6553" y="12447"/>
                  </a:cxn>
                  <a:cxn ang="0">
                    <a:pos x="6403" y="12506"/>
                  </a:cxn>
                  <a:cxn ang="0">
                    <a:pos x="424" y="12513"/>
                  </a:cxn>
                  <a:cxn ang="0">
                    <a:pos x="268" y="12469"/>
                  </a:cxn>
                  <a:cxn ang="0">
                    <a:pos x="139" y="12377"/>
                  </a:cxn>
                  <a:cxn ang="0">
                    <a:pos x="47" y="12248"/>
                  </a:cxn>
                  <a:cxn ang="0">
                    <a:pos x="3" y="12092"/>
                  </a:cxn>
                  <a:cxn ang="0">
                    <a:pos x="1971" y="10952"/>
                  </a:cxn>
                  <a:cxn ang="0">
                    <a:pos x="2201" y="10885"/>
                  </a:cxn>
                  <a:cxn ang="0">
                    <a:pos x="2412" y="10778"/>
                  </a:cxn>
                  <a:cxn ang="0">
                    <a:pos x="2782" y="10424"/>
                  </a:cxn>
                  <a:cxn ang="0">
                    <a:pos x="2899" y="10222"/>
                  </a:cxn>
                  <a:cxn ang="0">
                    <a:pos x="2963" y="10051"/>
                  </a:cxn>
                  <a:cxn ang="0">
                    <a:pos x="3003" y="9870"/>
                  </a:cxn>
                  <a:cxn ang="0">
                    <a:pos x="3018" y="9679"/>
                  </a:cxn>
                  <a:cxn ang="0">
                    <a:pos x="6497" y="1691"/>
                  </a:cxn>
                  <a:cxn ang="0">
                    <a:pos x="2719" y="1479"/>
                  </a:cxn>
                  <a:cxn ang="0">
                    <a:pos x="2505" y="1273"/>
                  </a:cxn>
                  <a:cxn ang="0">
                    <a:pos x="2248" y="1121"/>
                  </a:cxn>
                  <a:cxn ang="0">
                    <a:pos x="1957" y="1032"/>
                  </a:cxn>
                  <a:cxn ang="0">
                    <a:pos x="0" y="471"/>
                  </a:cxn>
                  <a:cxn ang="0">
                    <a:pos x="28" y="310"/>
                  </a:cxn>
                  <a:cxn ang="0">
                    <a:pos x="108" y="172"/>
                  </a:cxn>
                  <a:cxn ang="0">
                    <a:pos x="227" y="69"/>
                  </a:cxn>
                  <a:cxn ang="0">
                    <a:pos x="376" y="9"/>
                  </a:cxn>
                  <a:cxn ang="0">
                    <a:pos x="5844" y="5014"/>
                  </a:cxn>
                  <a:cxn ang="0">
                    <a:pos x="5995" y="5056"/>
                  </a:cxn>
                  <a:cxn ang="0">
                    <a:pos x="6119" y="5145"/>
                  </a:cxn>
                  <a:cxn ang="0">
                    <a:pos x="6208" y="5269"/>
                  </a:cxn>
                  <a:cxn ang="0">
                    <a:pos x="6250" y="5419"/>
                  </a:cxn>
                  <a:cxn ang="0">
                    <a:pos x="6238" y="5579"/>
                  </a:cxn>
                  <a:cxn ang="0">
                    <a:pos x="6175" y="5720"/>
                  </a:cxn>
                  <a:cxn ang="0">
                    <a:pos x="6070" y="5830"/>
                  </a:cxn>
                  <a:cxn ang="0">
                    <a:pos x="5933" y="5900"/>
                  </a:cxn>
                  <a:cxn ang="0">
                    <a:pos x="5775" y="5919"/>
                  </a:cxn>
                  <a:cxn ang="0">
                    <a:pos x="5621" y="5885"/>
                  </a:cxn>
                  <a:cxn ang="0">
                    <a:pos x="5493" y="5803"/>
                  </a:cxn>
                  <a:cxn ang="0">
                    <a:pos x="5399" y="5682"/>
                  </a:cxn>
                  <a:cxn ang="0">
                    <a:pos x="5349" y="5535"/>
                  </a:cxn>
                  <a:cxn ang="0">
                    <a:pos x="5353" y="5374"/>
                  </a:cxn>
                  <a:cxn ang="0">
                    <a:pos x="5409" y="5231"/>
                  </a:cxn>
                  <a:cxn ang="0">
                    <a:pos x="5510" y="5115"/>
                  </a:cxn>
                  <a:cxn ang="0">
                    <a:pos x="5643" y="5039"/>
                  </a:cxn>
                  <a:cxn ang="0">
                    <a:pos x="5798" y="5011"/>
                  </a:cxn>
                  <a:cxn ang="0">
                    <a:pos x="4028" y="9504"/>
                  </a:cxn>
                  <a:cxn ang="0">
                    <a:pos x="3533" y="11795"/>
                  </a:cxn>
                  <a:cxn ang="0">
                    <a:pos x="3006" y="2139"/>
                  </a:cxn>
                  <a:cxn ang="0">
                    <a:pos x="3018" y="3648"/>
                  </a:cxn>
                </a:cxnLst>
                <a:rect l="0" t="0" r="r" b="b"/>
                <a:pathLst>
                  <a:path w="6780" h="12516">
                    <a:moveTo>
                      <a:pt x="472" y="0"/>
                    </a:moveTo>
                    <a:lnTo>
                      <a:pt x="6309" y="0"/>
                    </a:lnTo>
                    <a:lnTo>
                      <a:pt x="6333" y="1"/>
                    </a:lnTo>
                    <a:lnTo>
                      <a:pt x="6357" y="2"/>
                    </a:lnTo>
                    <a:lnTo>
                      <a:pt x="6381" y="5"/>
                    </a:lnTo>
                    <a:lnTo>
                      <a:pt x="6403" y="9"/>
                    </a:lnTo>
                    <a:lnTo>
                      <a:pt x="6426" y="15"/>
                    </a:lnTo>
                    <a:lnTo>
                      <a:pt x="6448" y="22"/>
                    </a:lnTo>
                    <a:lnTo>
                      <a:pt x="6470" y="29"/>
                    </a:lnTo>
                    <a:lnTo>
                      <a:pt x="6491" y="37"/>
                    </a:lnTo>
                    <a:lnTo>
                      <a:pt x="6513" y="47"/>
                    </a:lnTo>
                    <a:lnTo>
                      <a:pt x="6533" y="57"/>
                    </a:lnTo>
                    <a:lnTo>
                      <a:pt x="6553" y="69"/>
                    </a:lnTo>
                    <a:lnTo>
                      <a:pt x="6572" y="81"/>
                    </a:lnTo>
                    <a:lnTo>
                      <a:pt x="6591" y="94"/>
                    </a:lnTo>
                    <a:lnTo>
                      <a:pt x="6608" y="109"/>
                    </a:lnTo>
                    <a:lnTo>
                      <a:pt x="6625" y="123"/>
                    </a:lnTo>
                    <a:lnTo>
                      <a:pt x="6642" y="138"/>
                    </a:lnTo>
                    <a:lnTo>
                      <a:pt x="6657" y="155"/>
                    </a:lnTo>
                    <a:lnTo>
                      <a:pt x="6671" y="172"/>
                    </a:lnTo>
                    <a:lnTo>
                      <a:pt x="6686" y="190"/>
                    </a:lnTo>
                    <a:lnTo>
                      <a:pt x="6699" y="208"/>
                    </a:lnTo>
                    <a:lnTo>
                      <a:pt x="6711" y="227"/>
                    </a:lnTo>
                    <a:lnTo>
                      <a:pt x="6723" y="247"/>
                    </a:lnTo>
                    <a:lnTo>
                      <a:pt x="6733" y="267"/>
                    </a:lnTo>
                    <a:lnTo>
                      <a:pt x="6743" y="289"/>
                    </a:lnTo>
                    <a:lnTo>
                      <a:pt x="6751" y="310"/>
                    </a:lnTo>
                    <a:lnTo>
                      <a:pt x="6759" y="332"/>
                    </a:lnTo>
                    <a:lnTo>
                      <a:pt x="6765" y="354"/>
                    </a:lnTo>
                    <a:lnTo>
                      <a:pt x="6771" y="377"/>
                    </a:lnTo>
                    <a:lnTo>
                      <a:pt x="6775" y="400"/>
                    </a:lnTo>
                    <a:lnTo>
                      <a:pt x="6778" y="423"/>
                    </a:lnTo>
                    <a:lnTo>
                      <a:pt x="6779" y="448"/>
                    </a:lnTo>
                    <a:lnTo>
                      <a:pt x="6780" y="471"/>
                    </a:lnTo>
                    <a:lnTo>
                      <a:pt x="6780" y="12044"/>
                    </a:lnTo>
                    <a:lnTo>
                      <a:pt x="6779" y="12068"/>
                    </a:lnTo>
                    <a:lnTo>
                      <a:pt x="6778" y="12092"/>
                    </a:lnTo>
                    <a:lnTo>
                      <a:pt x="6775" y="12115"/>
                    </a:lnTo>
                    <a:lnTo>
                      <a:pt x="6771" y="12139"/>
                    </a:lnTo>
                    <a:lnTo>
                      <a:pt x="6765" y="12162"/>
                    </a:lnTo>
                    <a:lnTo>
                      <a:pt x="6759" y="12184"/>
                    </a:lnTo>
                    <a:lnTo>
                      <a:pt x="6751" y="12206"/>
                    </a:lnTo>
                    <a:lnTo>
                      <a:pt x="6743" y="12227"/>
                    </a:lnTo>
                    <a:lnTo>
                      <a:pt x="6733" y="12248"/>
                    </a:lnTo>
                    <a:lnTo>
                      <a:pt x="6723" y="12268"/>
                    </a:lnTo>
                    <a:lnTo>
                      <a:pt x="6711" y="12289"/>
                    </a:lnTo>
                    <a:lnTo>
                      <a:pt x="6699" y="12307"/>
                    </a:lnTo>
                    <a:lnTo>
                      <a:pt x="6686" y="12325"/>
                    </a:lnTo>
                    <a:lnTo>
                      <a:pt x="6671" y="12344"/>
                    </a:lnTo>
                    <a:lnTo>
                      <a:pt x="6657" y="12360"/>
                    </a:lnTo>
                    <a:lnTo>
                      <a:pt x="6642" y="12377"/>
                    </a:lnTo>
                    <a:lnTo>
                      <a:pt x="6625" y="12393"/>
                    </a:lnTo>
                    <a:lnTo>
                      <a:pt x="6608" y="12407"/>
                    </a:lnTo>
                    <a:lnTo>
                      <a:pt x="6591" y="12422"/>
                    </a:lnTo>
                    <a:lnTo>
                      <a:pt x="6572" y="12435"/>
                    </a:lnTo>
                    <a:lnTo>
                      <a:pt x="6553" y="12447"/>
                    </a:lnTo>
                    <a:lnTo>
                      <a:pt x="6533" y="12459"/>
                    </a:lnTo>
                    <a:lnTo>
                      <a:pt x="6513" y="12469"/>
                    </a:lnTo>
                    <a:lnTo>
                      <a:pt x="6491" y="12478"/>
                    </a:lnTo>
                    <a:lnTo>
                      <a:pt x="6470" y="12487"/>
                    </a:lnTo>
                    <a:lnTo>
                      <a:pt x="6448" y="12494"/>
                    </a:lnTo>
                    <a:lnTo>
                      <a:pt x="6426" y="12501"/>
                    </a:lnTo>
                    <a:lnTo>
                      <a:pt x="6403" y="12506"/>
                    </a:lnTo>
                    <a:lnTo>
                      <a:pt x="6381" y="12510"/>
                    </a:lnTo>
                    <a:lnTo>
                      <a:pt x="6357" y="12513"/>
                    </a:lnTo>
                    <a:lnTo>
                      <a:pt x="6333" y="12515"/>
                    </a:lnTo>
                    <a:lnTo>
                      <a:pt x="6309" y="12516"/>
                    </a:lnTo>
                    <a:lnTo>
                      <a:pt x="472" y="12516"/>
                    </a:lnTo>
                    <a:lnTo>
                      <a:pt x="447" y="12515"/>
                    </a:lnTo>
                    <a:lnTo>
                      <a:pt x="424" y="12513"/>
                    </a:lnTo>
                    <a:lnTo>
                      <a:pt x="400" y="12510"/>
                    </a:lnTo>
                    <a:lnTo>
                      <a:pt x="376" y="12506"/>
                    </a:lnTo>
                    <a:lnTo>
                      <a:pt x="354" y="12501"/>
                    </a:lnTo>
                    <a:lnTo>
                      <a:pt x="331" y="12494"/>
                    </a:lnTo>
                    <a:lnTo>
                      <a:pt x="310" y="12487"/>
                    </a:lnTo>
                    <a:lnTo>
                      <a:pt x="288" y="12478"/>
                    </a:lnTo>
                    <a:lnTo>
                      <a:pt x="268" y="12469"/>
                    </a:lnTo>
                    <a:lnTo>
                      <a:pt x="247" y="12459"/>
                    </a:lnTo>
                    <a:lnTo>
                      <a:pt x="227" y="12447"/>
                    </a:lnTo>
                    <a:lnTo>
                      <a:pt x="209" y="12435"/>
                    </a:lnTo>
                    <a:lnTo>
                      <a:pt x="190" y="12422"/>
                    </a:lnTo>
                    <a:lnTo>
                      <a:pt x="172" y="12407"/>
                    </a:lnTo>
                    <a:lnTo>
                      <a:pt x="155" y="12393"/>
                    </a:lnTo>
                    <a:lnTo>
                      <a:pt x="139" y="12377"/>
                    </a:lnTo>
                    <a:lnTo>
                      <a:pt x="123" y="12360"/>
                    </a:lnTo>
                    <a:lnTo>
                      <a:pt x="108" y="12344"/>
                    </a:lnTo>
                    <a:lnTo>
                      <a:pt x="94" y="12325"/>
                    </a:lnTo>
                    <a:lnTo>
                      <a:pt x="81" y="12307"/>
                    </a:lnTo>
                    <a:lnTo>
                      <a:pt x="68" y="12289"/>
                    </a:lnTo>
                    <a:lnTo>
                      <a:pt x="57" y="12268"/>
                    </a:lnTo>
                    <a:lnTo>
                      <a:pt x="47" y="12248"/>
                    </a:lnTo>
                    <a:lnTo>
                      <a:pt x="38" y="12227"/>
                    </a:lnTo>
                    <a:lnTo>
                      <a:pt x="28" y="12206"/>
                    </a:lnTo>
                    <a:lnTo>
                      <a:pt x="21" y="12184"/>
                    </a:lnTo>
                    <a:lnTo>
                      <a:pt x="15" y="12162"/>
                    </a:lnTo>
                    <a:lnTo>
                      <a:pt x="10" y="12139"/>
                    </a:lnTo>
                    <a:lnTo>
                      <a:pt x="6" y="12115"/>
                    </a:lnTo>
                    <a:lnTo>
                      <a:pt x="3" y="12092"/>
                    </a:lnTo>
                    <a:lnTo>
                      <a:pt x="1" y="12068"/>
                    </a:lnTo>
                    <a:lnTo>
                      <a:pt x="0" y="12044"/>
                    </a:lnTo>
                    <a:lnTo>
                      <a:pt x="0" y="10974"/>
                    </a:lnTo>
                    <a:lnTo>
                      <a:pt x="1687" y="10974"/>
                    </a:lnTo>
                    <a:lnTo>
                      <a:pt x="1687" y="11795"/>
                    </a:lnTo>
                    <a:lnTo>
                      <a:pt x="1971" y="11795"/>
                    </a:lnTo>
                    <a:lnTo>
                      <a:pt x="1971" y="10952"/>
                    </a:lnTo>
                    <a:lnTo>
                      <a:pt x="2005" y="10945"/>
                    </a:lnTo>
                    <a:lnTo>
                      <a:pt x="2039" y="10937"/>
                    </a:lnTo>
                    <a:lnTo>
                      <a:pt x="2072" y="10928"/>
                    </a:lnTo>
                    <a:lnTo>
                      <a:pt x="2105" y="10919"/>
                    </a:lnTo>
                    <a:lnTo>
                      <a:pt x="2137" y="10909"/>
                    </a:lnTo>
                    <a:lnTo>
                      <a:pt x="2169" y="10897"/>
                    </a:lnTo>
                    <a:lnTo>
                      <a:pt x="2201" y="10885"/>
                    </a:lnTo>
                    <a:lnTo>
                      <a:pt x="2233" y="10872"/>
                    </a:lnTo>
                    <a:lnTo>
                      <a:pt x="2263" y="10858"/>
                    </a:lnTo>
                    <a:lnTo>
                      <a:pt x="2294" y="10844"/>
                    </a:lnTo>
                    <a:lnTo>
                      <a:pt x="2324" y="10829"/>
                    </a:lnTo>
                    <a:lnTo>
                      <a:pt x="2353" y="10812"/>
                    </a:lnTo>
                    <a:lnTo>
                      <a:pt x="2383" y="10796"/>
                    </a:lnTo>
                    <a:lnTo>
                      <a:pt x="2412" y="10778"/>
                    </a:lnTo>
                    <a:lnTo>
                      <a:pt x="2439" y="10760"/>
                    </a:lnTo>
                    <a:lnTo>
                      <a:pt x="2467" y="10741"/>
                    </a:lnTo>
                    <a:lnTo>
                      <a:pt x="2467" y="11795"/>
                    </a:lnTo>
                    <a:lnTo>
                      <a:pt x="2753" y="11795"/>
                    </a:lnTo>
                    <a:lnTo>
                      <a:pt x="2753" y="10466"/>
                    </a:lnTo>
                    <a:lnTo>
                      <a:pt x="2768" y="10446"/>
                    </a:lnTo>
                    <a:lnTo>
                      <a:pt x="2782" y="10424"/>
                    </a:lnTo>
                    <a:lnTo>
                      <a:pt x="2797" y="10403"/>
                    </a:lnTo>
                    <a:lnTo>
                      <a:pt x="2811" y="10381"/>
                    </a:lnTo>
                    <a:lnTo>
                      <a:pt x="2839" y="10337"/>
                    </a:lnTo>
                    <a:lnTo>
                      <a:pt x="2864" y="10292"/>
                    </a:lnTo>
                    <a:lnTo>
                      <a:pt x="2875" y="10269"/>
                    </a:lnTo>
                    <a:lnTo>
                      <a:pt x="2888" y="10246"/>
                    </a:lnTo>
                    <a:lnTo>
                      <a:pt x="2899" y="10222"/>
                    </a:lnTo>
                    <a:lnTo>
                      <a:pt x="2909" y="10199"/>
                    </a:lnTo>
                    <a:lnTo>
                      <a:pt x="2919" y="10175"/>
                    </a:lnTo>
                    <a:lnTo>
                      <a:pt x="2930" y="10150"/>
                    </a:lnTo>
                    <a:lnTo>
                      <a:pt x="2939" y="10126"/>
                    </a:lnTo>
                    <a:lnTo>
                      <a:pt x="2947" y="10101"/>
                    </a:lnTo>
                    <a:lnTo>
                      <a:pt x="2955" y="10077"/>
                    </a:lnTo>
                    <a:lnTo>
                      <a:pt x="2963" y="10051"/>
                    </a:lnTo>
                    <a:lnTo>
                      <a:pt x="2971" y="10025"/>
                    </a:lnTo>
                    <a:lnTo>
                      <a:pt x="2978" y="10000"/>
                    </a:lnTo>
                    <a:lnTo>
                      <a:pt x="2984" y="9974"/>
                    </a:lnTo>
                    <a:lnTo>
                      <a:pt x="2989" y="9949"/>
                    </a:lnTo>
                    <a:lnTo>
                      <a:pt x="2995" y="9922"/>
                    </a:lnTo>
                    <a:lnTo>
                      <a:pt x="2999" y="9896"/>
                    </a:lnTo>
                    <a:lnTo>
                      <a:pt x="3003" y="9870"/>
                    </a:lnTo>
                    <a:lnTo>
                      <a:pt x="3007" y="9843"/>
                    </a:lnTo>
                    <a:lnTo>
                      <a:pt x="3011" y="9817"/>
                    </a:lnTo>
                    <a:lnTo>
                      <a:pt x="3013" y="9789"/>
                    </a:lnTo>
                    <a:lnTo>
                      <a:pt x="3015" y="9762"/>
                    </a:lnTo>
                    <a:lnTo>
                      <a:pt x="3017" y="9735"/>
                    </a:lnTo>
                    <a:lnTo>
                      <a:pt x="3018" y="9707"/>
                    </a:lnTo>
                    <a:lnTo>
                      <a:pt x="3018" y="9679"/>
                    </a:lnTo>
                    <a:lnTo>
                      <a:pt x="3018" y="3934"/>
                    </a:lnTo>
                    <a:lnTo>
                      <a:pt x="6497" y="3934"/>
                    </a:lnTo>
                    <a:lnTo>
                      <a:pt x="6497" y="3771"/>
                    </a:lnTo>
                    <a:lnTo>
                      <a:pt x="6497" y="3771"/>
                    </a:lnTo>
                    <a:lnTo>
                      <a:pt x="6497" y="1977"/>
                    </a:lnTo>
                    <a:lnTo>
                      <a:pt x="6497" y="1746"/>
                    </a:lnTo>
                    <a:lnTo>
                      <a:pt x="6497" y="1691"/>
                    </a:lnTo>
                    <a:lnTo>
                      <a:pt x="2862" y="1691"/>
                    </a:lnTo>
                    <a:lnTo>
                      <a:pt x="2842" y="1655"/>
                    </a:lnTo>
                    <a:lnTo>
                      <a:pt x="2819" y="1618"/>
                    </a:lnTo>
                    <a:lnTo>
                      <a:pt x="2796" y="1582"/>
                    </a:lnTo>
                    <a:lnTo>
                      <a:pt x="2771" y="1547"/>
                    </a:lnTo>
                    <a:lnTo>
                      <a:pt x="2745" y="1512"/>
                    </a:lnTo>
                    <a:lnTo>
                      <a:pt x="2719" y="1479"/>
                    </a:lnTo>
                    <a:lnTo>
                      <a:pt x="2691" y="1447"/>
                    </a:lnTo>
                    <a:lnTo>
                      <a:pt x="2662" y="1416"/>
                    </a:lnTo>
                    <a:lnTo>
                      <a:pt x="2633" y="1385"/>
                    </a:lnTo>
                    <a:lnTo>
                      <a:pt x="2602" y="1355"/>
                    </a:lnTo>
                    <a:lnTo>
                      <a:pt x="2570" y="1327"/>
                    </a:lnTo>
                    <a:lnTo>
                      <a:pt x="2538" y="1299"/>
                    </a:lnTo>
                    <a:lnTo>
                      <a:pt x="2505" y="1273"/>
                    </a:lnTo>
                    <a:lnTo>
                      <a:pt x="2470" y="1248"/>
                    </a:lnTo>
                    <a:lnTo>
                      <a:pt x="2435" y="1223"/>
                    </a:lnTo>
                    <a:lnTo>
                      <a:pt x="2399" y="1201"/>
                    </a:lnTo>
                    <a:lnTo>
                      <a:pt x="2363" y="1179"/>
                    </a:lnTo>
                    <a:lnTo>
                      <a:pt x="2325" y="1159"/>
                    </a:lnTo>
                    <a:lnTo>
                      <a:pt x="2287" y="1139"/>
                    </a:lnTo>
                    <a:lnTo>
                      <a:pt x="2248" y="1121"/>
                    </a:lnTo>
                    <a:lnTo>
                      <a:pt x="2208" y="1104"/>
                    </a:lnTo>
                    <a:lnTo>
                      <a:pt x="2168" y="1089"/>
                    </a:lnTo>
                    <a:lnTo>
                      <a:pt x="2127" y="1075"/>
                    </a:lnTo>
                    <a:lnTo>
                      <a:pt x="2085" y="1061"/>
                    </a:lnTo>
                    <a:lnTo>
                      <a:pt x="2043" y="1050"/>
                    </a:lnTo>
                    <a:lnTo>
                      <a:pt x="2000" y="1041"/>
                    </a:lnTo>
                    <a:lnTo>
                      <a:pt x="1957" y="1032"/>
                    </a:lnTo>
                    <a:lnTo>
                      <a:pt x="1914" y="1025"/>
                    </a:lnTo>
                    <a:lnTo>
                      <a:pt x="1870" y="1019"/>
                    </a:lnTo>
                    <a:lnTo>
                      <a:pt x="1825" y="1015"/>
                    </a:lnTo>
                    <a:lnTo>
                      <a:pt x="1780" y="1013"/>
                    </a:lnTo>
                    <a:lnTo>
                      <a:pt x="1735" y="1012"/>
                    </a:lnTo>
                    <a:lnTo>
                      <a:pt x="0" y="1012"/>
                    </a:lnTo>
                    <a:lnTo>
                      <a:pt x="0" y="471"/>
                    </a:lnTo>
                    <a:lnTo>
                      <a:pt x="1" y="448"/>
                    </a:lnTo>
                    <a:lnTo>
                      <a:pt x="3" y="423"/>
                    </a:lnTo>
                    <a:lnTo>
                      <a:pt x="6" y="400"/>
                    </a:lnTo>
                    <a:lnTo>
                      <a:pt x="10" y="377"/>
                    </a:lnTo>
                    <a:lnTo>
                      <a:pt x="15" y="354"/>
                    </a:lnTo>
                    <a:lnTo>
                      <a:pt x="21" y="332"/>
                    </a:lnTo>
                    <a:lnTo>
                      <a:pt x="28" y="310"/>
                    </a:lnTo>
                    <a:lnTo>
                      <a:pt x="38" y="289"/>
                    </a:lnTo>
                    <a:lnTo>
                      <a:pt x="47" y="267"/>
                    </a:lnTo>
                    <a:lnTo>
                      <a:pt x="57" y="247"/>
                    </a:lnTo>
                    <a:lnTo>
                      <a:pt x="68" y="227"/>
                    </a:lnTo>
                    <a:lnTo>
                      <a:pt x="81" y="208"/>
                    </a:lnTo>
                    <a:lnTo>
                      <a:pt x="94" y="190"/>
                    </a:lnTo>
                    <a:lnTo>
                      <a:pt x="108" y="172"/>
                    </a:lnTo>
                    <a:lnTo>
                      <a:pt x="123" y="155"/>
                    </a:lnTo>
                    <a:lnTo>
                      <a:pt x="139" y="138"/>
                    </a:lnTo>
                    <a:lnTo>
                      <a:pt x="155" y="123"/>
                    </a:lnTo>
                    <a:lnTo>
                      <a:pt x="172" y="109"/>
                    </a:lnTo>
                    <a:lnTo>
                      <a:pt x="190" y="94"/>
                    </a:lnTo>
                    <a:lnTo>
                      <a:pt x="209" y="81"/>
                    </a:lnTo>
                    <a:lnTo>
                      <a:pt x="227" y="69"/>
                    </a:lnTo>
                    <a:lnTo>
                      <a:pt x="247" y="57"/>
                    </a:lnTo>
                    <a:lnTo>
                      <a:pt x="268" y="47"/>
                    </a:lnTo>
                    <a:lnTo>
                      <a:pt x="288" y="37"/>
                    </a:lnTo>
                    <a:lnTo>
                      <a:pt x="310" y="29"/>
                    </a:lnTo>
                    <a:lnTo>
                      <a:pt x="331" y="22"/>
                    </a:lnTo>
                    <a:lnTo>
                      <a:pt x="354" y="15"/>
                    </a:lnTo>
                    <a:lnTo>
                      <a:pt x="376" y="9"/>
                    </a:lnTo>
                    <a:lnTo>
                      <a:pt x="400" y="5"/>
                    </a:lnTo>
                    <a:lnTo>
                      <a:pt x="424" y="2"/>
                    </a:lnTo>
                    <a:lnTo>
                      <a:pt x="447" y="1"/>
                    </a:lnTo>
                    <a:lnTo>
                      <a:pt x="472" y="0"/>
                    </a:lnTo>
                    <a:close/>
                    <a:moveTo>
                      <a:pt x="5798" y="5011"/>
                    </a:moveTo>
                    <a:lnTo>
                      <a:pt x="5822" y="5012"/>
                    </a:lnTo>
                    <a:lnTo>
                      <a:pt x="5844" y="5014"/>
                    </a:lnTo>
                    <a:lnTo>
                      <a:pt x="5867" y="5017"/>
                    </a:lnTo>
                    <a:lnTo>
                      <a:pt x="5889" y="5021"/>
                    </a:lnTo>
                    <a:lnTo>
                      <a:pt x="5912" y="5026"/>
                    </a:lnTo>
                    <a:lnTo>
                      <a:pt x="5933" y="5032"/>
                    </a:lnTo>
                    <a:lnTo>
                      <a:pt x="5954" y="5039"/>
                    </a:lnTo>
                    <a:lnTo>
                      <a:pt x="5974" y="5047"/>
                    </a:lnTo>
                    <a:lnTo>
                      <a:pt x="5995" y="5056"/>
                    </a:lnTo>
                    <a:lnTo>
                      <a:pt x="6014" y="5066"/>
                    </a:lnTo>
                    <a:lnTo>
                      <a:pt x="6034" y="5077"/>
                    </a:lnTo>
                    <a:lnTo>
                      <a:pt x="6052" y="5090"/>
                    </a:lnTo>
                    <a:lnTo>
                      <a:pt x="6070" y="5102"/>
                    </a:lnTo>
                    <a:lnTo>
                      <a:pt x="6087" y="5115"/>
                    </a:lnTo>
                    <a:lnTo>
                      <a:pt x="6103" y="5130"/>
                    </a:lnTo>
                    <a:lnTo>
                      <a:pt x="6119" y="5145"/>
                    </a:lnTo>
                    <a:lnTo>
                      <a:pt x="6134" y="5160"/>
                    </a:lnTo>
                    <a:lnTo>
                      <a:pt x="6148" y="5177"/>
                    </a:lnTo>
                    <a:lnTo>
                      <a:pt x="6162" y="5194"/>
                    </a:lnTo>
                    <a:lnTo>
                      <a:pt x="6175" y="5211"/>
                    </a:lnTo>
                    <a:lnTo>
                      <a:pt x="6186" y="5231"/>
                    </a:lnTo>
                    <a:lnTo>
                      <a:pt x="6197" y="5249"/>
                    </a:lnTo>
                    <a:lnTo>
                      <a:pt x="6208" y="5269"/>
                    </a:lnTo>
                    <a:lnTo>
                      <a:pt x="6217" y="5289"/>
                    </a:lnTo>
                    <a:lnTo>
                      <a:pt x="6225" y="5310"/>
                    </a:lnTo>
                    <a:lnTo>
                      <a:pt x="6232" y="5331"/>
                    </a:lnTo>
                    <a:lnTo>
                      <a:pt x="6238" y="5353"/>
                    </a:lnTo>
                    <a:lnTo>
                      <a:pt x="6244" y="5374"/>
                    </a:lnTo>
                    <a:lnTo>
                      <a:pt x="6247" y="5397"/>
                    </a:lnTo>
                    <a:lnTo>
                      <a:pt x="6250" y="5419"/>
                    </a:lnTo>
                    <a:lnTo>
                      <a:pt x="6252" y="5443"/>
                    </a:lnTo>
                    <a:lnTo>
                      <a:pt x="6253" y="5466"/>
                    </a:lnTo>
                    <a:lnTo>
                      <a:pt x="6252" y="5489"/>
                    </a:lnTo>
                    <a:lnTo>
                      <a:pt x="6250" y="5513"/>
                    </a:lnTo>
                    <a:lnTo>
                      <a:pt x="6247" y="5535"/>
                    </a:lnTo>
                    <a:lnTo>
                      <a:pt x="6244" y="5557"/>
                    </a:lnTo>
                    <a:lnTo>
                      <a:pt x="6238" y="5579"/>
                    </a:lnTo>
                    <a:lnTo>
                      <a:pt x="6232" y="5601"/>
                    </a:lnTo>
                    <a:lnTo>
                      <a:pt x="6225" y="5622"/>
                    </a:lnTo>
                    <a:lnTo>
                      <a:pt x="6217" y="5643"/>
                    </a:lnTo>
                    <a:lnTo>
                      <a:pt x="6208" y="5662"/>
                    </a:lnTo>
                    <a:lnTo>
                      <a:pt x="6197" y="5682"/>
                    </a:lnTo>
                    <a:lnTo>
                      <a:pt x="6186" y="5701"/>
                    </a:lnTo>
                    <a:lnTo>
                      <a:pt x="6175" y="5720"/>
                    </a:lnTo>
                    <a:lnTo>
                      <a:pt x="6162" y="5738"/>
                    </a:lnTo>
                    <a:lnTo>
                      <a:pt x="6148" y="5754"/>
                    </a:lnTo>
                    <a:lnTo>
                      <a:pt x="6134" y="5771"/>
                    </a:lnTo>
                    <a:lnTo>
                      <a:pt x="6119" y="5787"/>
                    </a:lnTo>
                    <a:lnTo>
                      <a:pt x="6103" y="5803"/>
                    </a:lnTo>
                    <a:lnTo>
                      <a:pt x="6087" y="5817"/>
                    </a:lnTo>
                    <a:lnTo>
                      <a:pt x="6070" y="5830"/>
                    </a:lnTo>
                    <a:lnTo>
                      <a:pt x="6052" y="5843"/>
                    </a:lnTo>
                    <a:lnTo>
                      <a:pt x="6034" y="5855"/>
                    </a:lnTo>
                    <a:lnTo>
                      <a:pt x="6014" y="5865"/>
                    </a:lnTo>
                    <a:lnTo>
                      <a:pt x="5995" y="5875"/>
                    </a:lnTo>
                    <a:lnTo>
                      <a:pt x="5974" y="5885"/>
                    </a:lnTo>
                    <a:lnTo>
                      <a:pt x="5954" y="5893"/>
                    </a:lnTo>
                    <a:lnTo>
                      <a:pt x="5933" y="5900"/>
                    </a:lnTo>
                    <a:lnTo>
                      <a:pt x="5912" y="5906"/>
                    </a:lnTo>
                    <a:lnTo>
                      <a:pt x="5889" y="5911"/>
                    </a:lnTo>
                    <a:lnTo>
                      <a:pt x="5867" y="5915"/>
                    </a:lnTo>
                    <a:lnTo>
                      <a:pt x="5844" y="5918"/>
                    </a:lnTo>
                    <a:lnTo>
                      <a:pt x="5822" y="5919"/>
                    </a:lnTo>
                    <a:lnTo>
                      <a:pt x="5798" y="5920"/>
                    </a:lnTo>
                    <a:lnTo>
                      <a:pt x="5775" y="5919"/>
                    </a:lnTo>
                    <a:lnTo>
                      <a:pt x="5752" y="5918"/>
                    </a:lnTo>
                    <a:lnTo>
                      <a:pt x="5729" y="5915"/>
                    </a:lnTo>
                    <a:lnTo>
                      <a:pt x="5707" y="5911"/>
                    </a:lnTo>
                    <a:lnTo>
                      <a:pt x="5685" y="5906"/>
                    </a:lnTo>
                    <a:lnTo>
                      <a:pt x="5663" y="5900"/>
                    </a:lnTo>
                    <a:lnTo>
                      <a:pt x="5643" y="5893"/>
                    </a:lnTo>
                    <a:lnTo>
                      <a:pt x="5621" y="5885"/>
                    </a:lnTo>
                    <a:lnTo>
                      <a:pt x="5602" y="5875"/>
                    </a:lnTo>
                    <a:lnTo>
                      <a:pt x="5582" y="5865"/>
                    </a:lnTo>
                    <a:lnTo>
                      <a:pt x="5563" y="5855"/>
                    </a:lnTo>
                    <a:lnTo>
                      <a:pt x="5544" y="5843"/>
                    </a:lnTo>
                    <a:lnTo>
                      <a:pt x="5527" y="5830"/>
                    </a:lnTo>
                    <a:lnTo>
                      <a:pt x="5510" y="5817"/>
                    </a:lnTo>
                    <a:lnTo>
                      <a:pt x="5493" y="5803"/>
                    </a:lnTo>
                    <a:lnTo>
                      <a:pt x="5477" y="5787"/>
                    </a:lnTo>
                    <a:lnTo>
                      <a:pt x="5462" y="5771"/>
                    </a:lnTo>
                    <a:lnTo>
                      <a:pt x="5448" y="5754"/>
                    </a:lnTo>
                    <a:lnTo>
                      <a:pt x="5434" y="5738"/>
                    </a:lnTo>
                    <a:lnTo>
                      <a:pt x="5421" y="5720"/>
                    </a:lnTo>
                    <a:lnTo>
                      <a:pt x="5409" y="5701"/>
                    </a:lnTo>
                    <a:lnTo>
                      <a:pt x="5399" y="5682"/>
                    </a:lnTo>
                    <a:lnTo>
                      <a:pt x="5389" y="5662"/>
                    </a:lnTo>
                    <a:lnTo>
                      <a:pt x="5380" y="5643"/>
                    </a:lnTo>
                    <a:lnTo>
                      <a:pt x="5371" y="5622"/>
                    </a:lnTo>
                    <a:lnTo>
                      <a:pt x="5364" y="5601"/>
                    </a:lnTo>
                    <a:lnTo>
                      <a:pt x="5358" y="5579"/>
                    </a:lnTo>
                    <a:lnTo>
                      <a:pt x="5353" y="5557"/>
                    </a:lnTo>
                    <a:lnTo>
                      <a:pt x="5349" y="5535"/>
                    </a:lnTo>
                    <a:lnTo>
                      <a:pt x="5346" y="5513"/>
                    </a:lnTo>
                    <a:lnTo>
                      <a:pt x="5345" y="5489"/>
                    </a:lnTo>
                    <a:lnTo>
                      <a:pt x="5344" y="5466"/>
                    </a:lnTo>
                    <a:lnTo>
                      <a:pt x="5345" y="5443"/>
                    </a:lnTo>
                    <a:lnTo>
                      <a:pt x="5346" y="5419"/>
                    </a:lnTo>
                    <a:lnTo>
                      <a:pt x="5349" y="5397"/>
                    </a:lnTo>
                    <a:lnTo>
                      <a:pt x="5353" y="5374"/>
                    </a:lnTo>
                    <a:lnTo>
                      <a:pt x="5358" y="5353"/>
                    </a:lnTo>
                    <a:lnTo>
                      <a:pt x="5364" y="5331"/>
                    </a:lnTo>
                    <a:lnTo>
                      <a:pt x="5371" y="5310"/>
                    </a:lnTo>
                    <a:lnTo>
                      <a:pt x="5380" y="5289"/>
                    </a:lnTo>
                    <a:lnTo>
                      <a:pt x="5389" y="5269"/>
                    </a:lnTo>
                    <a:lnTo>
                      <a:pt x="5399" y="5249"/>
                    </a:lnTo>
                    <a:lnTo>
                      <a:pt x="5409" y="5231"/>
                    </a:lnTo>
                    <a:lnTo>
                      <a:pt x="5421" y="5211"/>
                    </a:lnTo>
                    <a:lnTo>
                      <a:pt x="5434" y="5194"/>
                    </a:lnTo>
                    <a:lnTo>
                      <a:pt x="5448" y="5177"/>
                    </a:lnTo>
                    <a:lnTo>
                      <a:pt x="5462" y="5160"/>
                    </a:lnTo>
                    <a:lnTo>
                      <a:pt x="5477" y="5145"/>
                    </a:lnTo>
                    <a:lnTo>
                      <a:pt x="5493" y="5130"/>
                    </a:lnTo>
                    <a:lnTo>
                      <a:pt x="5510" y="5115"/>
                    </a:lnTo>
                    <a:lnTo>
                      <a:pt x="5527" y="5102"/>
                    </a:lnTo>
                    <a:lnTo>
                      <a:pt x="5544" y="5090"/>
                    </a:lnTo>
                    <a:lnTo>
                      <a:pt x="5563" y="5077"/>
                    </a:lnTo>
                    <a:lnTo>
                      <a:pt x="5582" y="5066"/>
                    </a:lnTo>
                    <a:lnTo>
                      <a:pt x="5602" y="5056"/>
                    </a:lnTo>
                    <a:lnTo>
                      <a:pt x="5621" y="5047"/>
                    </a:lnTo>
                    <a:lnTo>
                      <a:pt x="5643" y="5039"/>
                    </a:lnTo>
                    <a:lnTo>
                      <a:pt x="5663" y="5032"/>
                    </a:lnTo>
                    <a:lnTo>
                      <a:pt x="5685" y="5026"/>
                    </a:lnTo>
                    <a:lnTo>
                      <a:pt x="5707" y="5021"/>
                    </a:lnTo>
                    <a:lnTo>
                      <a:pt x="5729" y="5017"/>
                    </a:lnTo>
                    <a:lnTo>
                      <a:pt x="5752" y="5014"/>
                    </a:lnTo>
                    <a:lnTo>
                      <a:pt x="5775" y="5012"/>
                    </a:lnTo>
                    <a:lnTo>
                      <a:pt x="5798" y="5011"/>
                    </a:lnTo>
                    <a:close/>
                    <a:moveTo>
                      <a:pt x="4808" y="11795"/>
                    </a:moveTo>
                    <a:lnTo>
                      <a:pt x="4808" y="9504"/>
                    </a:lnTo>
                    <a:lnTo>
                      <a:pt x="5094" y="9504"/>
                    </a:lnTo>
                    <a:lnTo>
                      <a:pt x="5094" y="11795"/>
                    </a:lnTo>
                    <a:lnTo>
                      <a:pt x="4808" y="11795"/>
                    </a:lnTo>
                    <a:close/>
                    <a:moveTo>
                      <a:pt x="4028" y="11795"/>
                    </a:moveTo>
                    <a:lnTo>
                      <a:pt x="4028" y="9504"/>
                    </a:lnTo>
                    <a:lnTo>
                      <a:pt x="4313" y="9504"/>
                    </a:lnTo>
                    <a:lnTo>
                      <a:pt x="4313" y="11795"/>
                    </a:lnTo>
                    <a:lnTo>
                      <a:pt x="4028" y="11795"/>
                    </a:lnTo>
                    <a:close/>
                    <a:moveTo>
                      <a:pt x="3247" y="11795"/>
                    </a:moveTo>
                    <a:lnTo>
                      <a:pt x="3247" y="9504"/>
                    </a:lnTo>
                    <a:lnTo>
                      <a:pt x="3533" y="9504"/>
                    </a:lnTo>
                    <a:lnTo>
                      <a:pt x="3533" y="11795"/>
                    </a:lnTo>
                    <a:lnTo>
                      <a:pt x="3247" y="11795"/>
                    </a:lnTo>
                    <a:close/>
                    <a:moveTo>
                      <a:pt x="3018" y="3648"/>
                    </a:moveTo>
                    <a:lnTo>
                      <a:pt x="3018" y="2307"/>
                    </a:lnTo>
                    <a:lnTo>
                      <a:pt x="3017" y="2265"/>
                    </a:lnTo>
                    <a:lnTo>
                      <a:pt x="3015" y="2222"/>
                    </a:lnTo>
                    <a:lnTo>
                      <a:pt x="3012" y="2181"/>
                    </a:lnTo>
                    <a:lnTo>
                      <a:pt x="3006" y="2139"/>
                    </a:lnTo>
                    <a:lnTo>
                      <a:pt x="3000" y="2098"/>
                    </a:lnTo>
                    <a:lnTo>
                      <a:pt x="2993" y="2057"/>
                    </a:lnTo>
                    <a:lnTo>
                      <a:pt x="2985" y="2017"/>
                    </a:lnTo>
                    <a:lnTo>
                      <a:pt x="2975" y="1977"/>
                    </a:lnTo>
                    <a:lnTo>
                      <a:pt x="6212" y="1977"/>
                    </a:lnTo>
                    <a:lnTo>
                      <a:pt x="6212" y="3648"/>
                    </a:lnTo>
                    <a:lnTo>
                      <a:pt x="3018" y="364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sng"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17" name="Freeform 27"/>
            <p:cNvSpPr>
              <a:spLocks noEditPoints="1"/>
            </p:cNvSpPr>
            <p:nvPr/>
          </p:nvSpPr>
          <p:spPr bwMode="auto">
            <a:xfrm>
              <a:off x="8827072" y="2341196"/>
              <a:ext cx="800511" cy="458255"/>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18" name="TextBox 130"/>
            <p:cNvSpPr txBox="1"/>
            <p:nvPr/>
          </p:nvSpPr>
          <p:spPr>
            <a:xfrm>
              <a:off x="8678621" y="2440431"/>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BSS</a:t>
              </a:r>
            </a:p>
          </p:txBody>
        </p:sp>
        <p:sp>
          <p:nvSpPr>
            <p:cNvPr id="19" name="Freeform 27"/>
            <p:cNvSpPr>
              <a:spLocks noEditPoints="1"/>
            </p:cNvSpPr>
            <p:nvPr/>
          </p:nvSpPr>
          <p:spPr bwMode="auto">
            <a:xfrm>
              <a:off x="8839663" y="3001652"/>
              <a:ext cx="800511" cy="458255"/>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20" name="TextBox 130"/>
            <p:cNvSpPr txBox="1"/>
            <p:nvPr/>
          </p:nvSpPr>
          <p:spPr>
            <a:xfrm>
              <a:off x="8752397" y="3087963"/>
              <a:ext cx="1092879" cy="331891"/>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OSS</a:t>
              </a:r>
            </a:p>
          </p:txBody>
        </p:sp>
        <p:sp>
          <p:nvSpPr>
            <p:cNvPr id="21" name="Freeform 27"/>
            <p:cNvSpPr>
              <a:spLocks noEditPoints="1"/>
            </p:cNvSpPr>
            <p:nvPr/>
          </p:nvSpPr>
          <p:spPr bwMode="auto">
            <a:xfrm>
              <a:off x="10292236" y="2364883"/>
              <a:ext cx="1683501" cy="985148"/>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grpSp>
          <p:nvGrpSpPr>
            <p:cNvPr id="22" name="组合 381"/>
            <p:cNvGrpSpPr/>
            <p:nvPr/>
          </p:nvGrpSpPr>
          <p:grpSpPr>
            <a:xfrm>
              <a:off x="11077193" y="2483237"/>
              <a:ext cx="385622" cy="366875"/>
              <a:chOff x="12379325" y="6088063"/>
              <a:chExt cx="601663" cy="606425"/>
            </a:xfrm>
            <a:solidFill>
              <a:sysClr val="window" lastClr="FFFFFF">
                <a:lumMod val="95000"/>
              </a:sysClr>
            </a:solidFill>
          </p:grpSpPr>
          <p:sp>
            <p:nvSpPr>
              <p:cNvPr id="45" name="Freeform 721"/>
              <p:cNvSpPr>
                <a:spLocks/>
              </p:cNvSpPr>
              <p:nvPr/>
            </p:nvSpPr>
            <p:spPr bwMode="auto">
              <a:xfrm>
                <a:off x="12379325" y="6088063"/>
                <a:ext cx="601663" cy="606425"/>
              </a:xfrm>
              <a:custGeom>
                <a:avLst/>
                <a:gdLst/>
                <a:ahLst/>
                <a:cxnLst>
                  <a:cxn ang="0">
                    <a:pos x="346" y="190"/>
                  </a:cxn>
                  <a:cxn ang="0">
                    <a:pos x="338" y="237"/>
                  </a:cxn>
                  <a:cxn ang="0">
                    <a:pos x="320" y="278"/>
                  </a:cxn>
                  <a:cxn ang="0">
                    <a:pos x="299" y="302"/>
                  </a:cxn>
                  <a:cxn ang="0">
                    <a:pos x="265" y="329"/>
                  </a:cxn>
                  <a:cxn ang="0">
                    <a:pos x="220" y="345"/>
                  </a:cxn>
                  <a:cxn ang="0">
                    <a:pos x="189" y="347"/>
                  </a:cxn>
                  <a:cxn ang="0">
                    <a:pos x="142" y="341"/>
                  </a:cxn>
                  <a:cxn ang="0">
                    <a:pos x="102" y="320"/>
                  </a:cxn>
                  <a:cxn ang="0">
                    <a:pos x="79" y="302"/>
                  </a:cxn>
                  <a:cxn ang="0">
                    <a:pos x="51" y="265"/>
                  </a:cxn>
                  <a:cxn ang="0">
                    <a:pos x="36" y="223"/>
                  </a:cxn>
                  <a:cxn ang="0">
                    <a:pos x="32" y="190"/>
                  </a:cxn>
                  <a:cxn ang="0">
                    <a:pos x="38" y="143"/>
                  </a:cxn>
                  <a:cxn ang="0">
                    <a:pos x="59" y="102"/>
                  </a:cxn>
                  <a:cxn ang="0">
                    <a:pos x="79" y="80"/>
                  </a:cxn>
                  <a:cxn ang="0">
                    <a:pos x="114" y="53"/>
                  </a:cxn>
                  <a:cxn ang="0">
                    <a:pos x="157" y="37"/>
                  </a:cxn>
                  <a:cxn ang="0">
                    <a:pos x="189" y="33"/>
                  </a:cxn>
                  <a:cxn ang="0">
                    <a:pos x="236" y="41"/>
                  </a:cxn>
                  <a:cxn ang="0">
                    <a:pos x="277" y="62"/>
                  </a:cxn>
                  <a:cxn ang="0">
                    <a:pos x="299" y="80"/>
                  </a:cxn>
                  <a:cxn ang="0">
                    <a:pos x="328" y="117"/>
                  </a:cxn>
                  <a:cxn ang="0">
                    <a:pos x="342" y="159"/>
                  </a:cxn>
                  <a:cxn ang="0">
                    <a:pos x="363" y="190"/>
                  </a:cxn>
                  <a:cxn ang="0">
                    <a:pos x="379" y="172"/>
                  </a:cxn>
                  <a:cxn ang="0">
                    <a:pos x="365" y="117"/>
                  </a:cxn>
                  <a:cxn ang="0">
                    <a:pos x="336" y="70"/>
                  </a:cxn>
                  <a:cxn ang="0">
                    <a:pos x="295" y="33"/>
                  </a:cxn>
                  <a:cxn ang="0">
                    <a:pos x="246" y="8"/>
                  </a:cxn>
                  <a:cxn ang="0">
                    <a:pos x="189" y="0"/>
                  </a:cxn>
                  <a:cxn ang="0">
                    <a:pos x="151" y="4"/>
                  </a:cxn>
                  <a:cxn ang="0">
                    <a:pos x="98" y="23"/>
                  </a:cxn>
                  <a:cxn ang="0">
                    <a:pos x="55" y="55"/>
                  </a:cxn>
                  <a:cxn ang="0">
                    <a:pos x="22" y="100"/>
                  </a:cxn>
                  <a:cxn ang="0">
                    <a:pos x="4" y="151"/>
                  </a:cxn>
                  <a:cxn ang="0">
                    <a:pos x="0" y="190"/>
                  </a:cxn>
                  <a:cxn ang="0">
                    <a:pos x="8" y="247"/>
                  </a:cxn>
                  <a:cxn ang="0">
                    <a:pos x="32" y="296"/>
                  </a:cxn>
                  <a:cxn ang="0">
                    <a:pos x="69" y="337"/>
                  </a:cxn>
                  <a:cxn ang="0">
                    <a:pos x="116" y="365"/>
                  </a:cxn>
                  <a:cxn ang="0">
                    <a:pos x="169" y="380"/>
                  </a:cxn>
                  <a:cxn ang="0">
                    <a:pos x="208" y="380"/>
                  </a:cxn>
                  <a:cxn ang="0">
                    <a:pos x="263" y="365"/>
                  </a:cxn>
                  <a:cxn ang="0">
                    <a:pos x="310" y="337"/>
                  </a:cxn>
                  <a:cxn ang="0">
                    <a:pos x="346" y="296"/>
                  </a:cxn>
                  <a:cxn ang="0">
                    <a:pos x="371" y="247"/>
                  </a:cxn>
                  <a:cxn ang="0">
                    <a:pos x="379" y="190"/>
                  </a:cxn>
                </a:cxnLst>
                <a:rect l="0" t="0" r="r" b="b"/>
                <a:pathLst>
                  <a:path w="379" h="382">
                    <a:moveTo>
                      <a:pt x="363" y="190"/>
                    </a:moveTo>
                    <a:lnTo>
                      <a:pt x="346" y="190"/>
                    </a:lnTo>
                    <a:lnTo>
                      <a:pt x="346" y="190"/>
                    </a:lnTo>
                    <a:lnTo>
                      <a:pt x="344" y="206"/>
                    </a:lnTo>
                    <a:lnTo>
                      <a:pt x="342" y="223"/>
                    </a:lnTo>
                    <a:lnTo>
                      <a:pt x="338" y="237"/>
                    </a:lnTo>
                    <a:lnTo>
                      <a:pt x="334" y="251"/>
                    </a:lnTo>
                    <a:lnTo>
                      <a:pt x="328" y="265"/>
                    </a:lnTo>
                    <a:lnTo>
                      <a:pt x="320" y="278"/>
                    </a:lnTo>
                    <a:lnTo>
                      <a:pt x="310" y="290"/>
                    </a:lnTo>
                    <a:lnTo>
                      <a:pt x="299" y="302"/>
                    </a:lnTo>
                    <a:lnTo>
                      <a:pt x="299" y="302"/>
                    </a:lnTo>
                    <a:lnTo>
                      <a:pt x="289" y="312"/>
                    </a:lnTo>
                    <a:lnTo>
                      <a:pt x="277" y="320"/>
                    </a:lnTo>
                    <a:lnTo>
                      <a:pt x="265" y="329"/>
                    </a:lnTo>
                    <a:lnTo>
                      <a:pt x="250" y="335"/>
                    </a:lnTo>
                    <a:lnTo>
                      <a:pt x="236" y="341"/>
                    </a:lnTo>
                    <a:lnTo>
                      <a:pt x="220" y="345"/>
                    </a:lnTo>
                    <a:lnTo>
                      <a:pt x="206" y="347"/>
                    </a:lnTo>
                    <a:lnTo>
                      <a:pt x="189" y="347"/>
                    </a:lnTo>
                    <a:lnTo>
                      <a:pt x="189" y="347"/>
                    </a:lnTo>
                    <a:lnTo>
                      <a:pt x="173" y="347"/>
                    </a:lnTo>
                    <a:lnTo>
                      <a:pt x="157" y="345"/>
                    </a:lnTo>
                    <a:lnTo>
                      <a:pt x="142" y="341"/>
                    </a:lnTo>
                    <a:lnTo>
                      <a:pt x="128" y="335"/>
                    </a:lnTo>
                    <a:lnTo>
                      <a:pt x="114" y="329"/>
                    </a:lnTo>
                    <a:lnTo>
                      <a:pt x="102" y="320"/>
                    </a:lnTo>
                    <a:lnTo>
                      <a:pt x="89" y="312"/>
                    </a:lnTo>
                    <a:lnTo>
                      <a:pt x="79" y="302"/>
                    </a:lnTo>
                    <a:lnTo>
                      <a:pt x="79" y="302"/>
                    </a:lnTo>
                    <a:lnTo>
                      <a:pt x="69" y="290"/>
                    </a:lnTo>
                    <a:lnTo>
                      <a:pt x="59" y="278"/>
                    </a:lnTo>
                    <a:lnTo>
                      <a:pt x="51" y="265"/>
                    </a:lnTo>
                    <a:lnTo>
                      <a:pt x="45" y="251"/>
                    </a:lnTo>
                    <a:lnTo>
                      <a:pt x="38" y="237"/>
                    </a:lnTo>
                    <a:lnTo>
                      <a:pt x="36" y="223"/>
                    </a:lnTo>
                    <a:lnTo>
                      <a:pt x="32" y="206"/>
                    </a:lnTo>
                    <a:lnTo>
                      <a:pt x="32" y="190"/>
                    </a:lnTo>
                    <a:lnTo>
                      <a:pt x="32" y="190"/>
                    </a:lnTo>
                    <a:lnTo>
                      <a:pt x="32" y="174"/>
                    </a:lnTo>
                    <a:lnTo>
                      <a:pt x="36" y="159"/>
                    </a:lnTo>
                    <a:lnTo>
                      <a:pt x="38" y="143"/>
                    </a:lnTo>
                    <a:lnTo>
                      <a:pt x="45" y="129"/>
                    </a:lnTo>
                    <a:lnTo>
                      <a:pt x="51" y="117"/>
                    </a:lnTo>
                    <a:lnTo>
                      <a:pt x="59" y="102"/>
                    </a:lnTo>
                    <a:lnTo>
                      <a:pt x="69" y="90"/>
                    </a:lnTo>
                    <a:lnTo>
                      <a:pt x="79" y="80"/>
                    </a:lnTo>
                    <a:lnTo>
                      <a:pt x="79" y="80"/>
                    </a:lnTo>
                    <a:lnTo>
                      <a:pt x="89" y="70"/>
                    </a:lnTo>
                    <a:lnTo>
                      <a:pt x="102" y="62"/>
                    </a:lnTo>
                    <a:lnTo>
                      <a:pt x="114" y="53"/>
                    </a:lnTo>
                    <a:lnTo>
                      <a:pt x="128" y="45"/>
                    </a:lnTo>
                    <a:lnTo>
                      <a:pt x="142" y="41"/>
                    </a:lnTo>
                    <a:lnTo>
                      <a:pt x="157" y="37"/>
                    </a:lnTo>
                    <a:lnTo>
                      <a:pt x="173" y="35"/>
                    </a:lnTo>
                    <a:lnTo>
                      <a:pt x="189" y="33"/>
                    </a:lnTo>
                    <a:lnTo>
                      <a:pt x="189" y="33"/>
                    </a:lnTo>
                    <a:lnTo>
                      <a:pt x="206" y="35"/>
                    </a:lnTo>
                    <a:lnTo>
                      <a:pt x="220" y="37"/>
                    </a:lnTo>
                    <a:lnTo>
                      <a:pt x="236" y="41"/>
                    </a:lnTo>
                    <a:lnTo>
                      <a:pt x="250" y="45"/>
                    </a:lnTo>
                    <a:lnTo>
                      <a:pt x="265" y="53"/>
                    </a:lnTo>
                    <a:lnTo>
                      <a:pt x="277" y="62"/>
                    </a:lnTo>
                    <a:lnTo>
                      <a:pt x="289" y="70"/>
                    </a:lnTo>
                    <a:lnTo>
                      <a:pt x="299" y="80"/>
                    </a:lnTo>
                    <a:lnTo>
                      <a:pt x="299" y="80"/>
                    </a:lnTo>
                    <a:lnTo>
                      <a:pt x="310" y="90"/>
                    </a:lnTo>
                    <a:lnTo>
                      <a:pt x="320" y="102"/>
                    </a:lnTo>
                    <a:lnTo>
                      <a:pt x="328" y="117"/>
                    </a:lnTo>
                    <a:lnTo>
                      <a:pt x="334" y="129"/>
                    </a:lnTo>
                    <a:lnTo>
                      <a:pt x="338" y="143"/>
                    </a:lnTo>
                    <a:lnTo>
                      <a:pt x="342" y="159"/>
                    </a:lnTo>
                    <a:lnTo>
                      <a:pt x="344" y="174"/>
                    </a:lnTo>
                    <a:lnTo>
                      <a:pt x="346" y="190"/>
                    </a:lnTo>
                    <a:lnTo>
                      <a:pt x="363" y="190"/>
                    </a:lnTo>
                    <a:lnTo>
                      <a:pt x="379" y="190"/>
                    </a:lnTo>
                    <a:lnTo>
                      <a:pt x="379" y="190"/>
                    </a:lnTo>
                    <a:lnTo>
                      <a:pt x="379" y="172"/>
                    </a:lnTo>
                    <a:lnTo>
                      <a:pt x="375" y="151"/>
                    </a:lnTo>
                    <a:lnTo>
                      <a:pt x="371" y="135"/>
                    </a:lnTo>
                    <a:lnTo>
                      <a:pt x="365" y="117"/>
                    </a:lnTo>
                    <a:lnTo>
                      <a:pt x="356" y="100"/>
                    </a:lnTo>
                    <a:lnTo>
                      <a:pt x="346" y="84"/>
                    </a:lnTo>
                    <a:lnTo>
                      <a:pt x="336" y="70"/>
                    </a:lnTo>
                    <a:lnTo>
                      <a:pt x="324" y="55"/>
                    </a:lnTo>
                    <a:lnTo>
                      <a:pt x="310" y="43"/>
                    </a:lnTo>
                    <a:lnTo>
                      <a:pt x="295" y="33"/>
                    </a:lnTo>
                    <a:lnTo>
                      <a:pt x="279" y="23"/>
                    </a:lnTo>
                    <a:lnTo>
                      <a:pt x="263" y="15"/>
                    </a:lnTo>
                    <a:lnTo>
                      <a:pt x="246" y="8"/>
                    </a:lnTo>
                    <a:lnTo>
                      <a:pt x="228" y="4"/>
                    </a:lnTo>
                    <a:lnTo>
                      <a:pt x="208" y="2"/>
                    </a:lnTo>
                    <a:lnTo>
                      <a:pt x="189" y="0"/>
                    </a:lnTo>
                    <a:lnTo>
                      <a:pt x="189" y="0"/>
                    </a:lnTo>
                    <a:lnTo>
                      <a:pt x="169" y="2"/>
                    </a:lnTo>
                    <a:lnTo>
                      <a:pt x="151" y="4"/>
                    </a:lnTo>
                    <a:lnTo>
                      <a:pt x="132" y="8"/>
                    </a:lnTo>
                    <a:lnTo>
                      <a:pt x="116" y="15"/>
                    </a:lnTo>
                    <a:lnTo>
                      <a:pt x="98" y="23"/>
                    </a:lnTo>
                    <a:lnTo>
                      <a:pt x="83" y="33"/>
                    </a:lnTo>
                    <a:lnTo>
                      <a:pt x="69" y="43"/>
                    </a:lnTo>
                    <a:lnTo>
                      <a:pt x="55" y="55"/>
                    </a:lnTo>
                    <a:lnTo>
                      <a:pt x="42" y="70"/>
                    </a:lnTo>
                    <a:lnTo>
                      <a:pt x="32" y="84"/>
                    </a:lnTo>
                    <a:lnTo>
                      <a:pt x="22" y="100"/>
                    </a:lnTo>
                    <a:lnTo>
                      <a:pt x="14" y="117"/>
                    </a:lnTo>
                    <a:lnTo>
                      <a:pt x="8" y="135"/>
                    </a:lnTo>
                    <a:lnTo>
                      <a:pt x="4" y="151"/>
                    </a:lnTo>
                    <a:lnTo>
                      <a:pt x="0" y="172"/>
                    </a:lnTo>
                    <a:lnTo>
                      <a:pt x="0" y="190"/>
                    </a:lnTo>
                    <a:lnTo>
                      <a:pt x="0" y="190"/>
                    </a:lnTo>
                    <a:lnTo>
                      <a:pt x="0" y="210"/>
                    </a:lnTo>
                    <a:lnTo>
                      <a:pt x="4" y="229"/>
                    </a:lnTo>
                    <a:lnTo>
                      <a:pt x="8" y="247"/>
                    </a:lnTo>
                    <a:lnTo>
                      <a:pt x="14" y="265"/>
                    </a:lnTo>
                    <a:lnTo>
                      <a:pt x="22" y="282"/>
                    </a:lnTo>
                    <a:lnTo>
                      <a:pt x="32" y="296"/>
                    </a:lnTo>
                    <a:lnTo>
                      <a:pt x="42" y="312"/>
                    </a:lnTo>
                    <a:lnTo>
                      <a:pt x="55" y="325"/>
                    </a:lnTo>
                    <a:lnTo>
                      <a:pt x="69" y="337"/>
                    </a:lnTo>
                    <a:lnTo>
                      <a:pt x="83" y="349"/>
                    </a:lnTo>
                    <a:lnTo>
                      <a:pt x="98" y="357"/>
                    </a:lnTo>
                    <a:lnTo>
                      <a:pt x="116" y="365"/>
                    </a:lnTo>
                    <a:lnTo>
                      <a:pt x="132" y="371"/>
                    </a:lnTo>
                    <a:lnTo>
                      <a:pt x="151" y="378"/>
                    </a:lnTo>
                    <a:lnTo>
                      <a:pt x="169" y="380"/>
                    </a:lnTo>
                    <a:lnTo>
                      <a:pt x="189" y="382"/>
                    </a:lnTo>
                    <a:lnTo>
                      <a:pt x="189" y="382"/>
                    </a:lnTo>
                    <a:lnTo>
                      <a:pt x="208" y="380"/>
                    </a:lnTo>
                    <a:lnTo>
                      <a:pt x="228" y="378"/>
                    </a:lnTo>
                    <a:lnTo>
                      <a:pt x="246" y="371"/>
                    </a:lnTo>
                    <a:lnTo>
                      <a:pt x="263" y="365"/>
                    </a:lnTo>
                    <a:lnTo>
                      <a:pt x="279" y="357"/>
                    </a:lnTo>
                    <a:lnTo>
                      <a:pt x="295" y="349"/>
                    </a:lnTo>
                    <a:lnTo>
                      <a:pt x="310" y="337"/>
                    </a:lnTo>
                    <a:lnTo>
                      <a:pt x="324" y="325"/>
                    </a:lnTo>
                    <a:lnTo>
                      <a:pt x="336" y="312"/>
                    </a:lnTo>
                    <a:lnTo>
                      <a:pt x="346" y="296"/>
                    </a:lnTo>
                    <a:lnTo>
                      <a:pt x="356" y="282"/>
                    </a:lnTo>
                    <a:lnTo>
                      <a:pt x="365" y="265"/>
                    </a:lnTo>
                    <a:lnTo>
                      <a:pt x="371" y="247"/>
                    </a:lnTo>
                    <a:lnTo>
                      <a:pt x="375" y="229"/>
                    </a:lnTo>
                    <a:lnTo>
                      <a:pt x="379" y="210"/>
                    </a:lnTo>
                    <a:lnTo>
                      <a:pt x="379" y="190"/>
                    </a:lnTo>
                    <a:lnTo>
                      <a:pt x="363" y="19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6" name="Freeform 722"/>
              <p:cNvSpPr>
                <a:spLocks noEditPoints="1"/>
              </p:cNvSpPr>
              <p:nvPr/>
            </p:nvSpPr>
            <p:spPr bwMode="auto">
              <a:xfrm>
                <a:off x="12634913" y="6240463"/>
                <a:ext cx="284163" cy="336550"/>
              </a:xfrm>
              <a:custGeom>
                <a:avLst/>
                <a:gdLst/>
                <a:ahLst/>
                <a:cxnLst>
                  <a:cxn ang="0">
                    <a:pos x="163" y="39"/>
                  </a:cxn>
                  <a:cxn ang="0">
                    <a:pos x="144" y="21"/>
                  </a:cxn>
                  <a:cxn ang="0">
                    <a:pos x="122" y="8"/>
                  </a:cxn>
                  <a:cxn ang="0">
                    <a:pos x="83" y="10"/>
                  </a:cxn>
                  <a:cxn ang="0">
                    <a:pos x="73" y="10"/>
                  </a:cxn>
                  <a:cxn ang="0">
                    <a:pos x="53" y="0"/>
                  </a:cxn>
                  <a:cxn ang="0">
                    <a:pos x="41" y="2"/>
                  </a:cxn>
                  <a:cxn ang="0">
                    <a:pos x="36" y="16"/>
                  </a:cxn>
                  <a:cxn ang="0">
                    <a:pos x="32" y="37"/>
                  </a:cxn>
                  <a:cxn ang="0">
                    <a:pos x="16" y="39"/>
                  </a:cxn>
                  <a:cxn ang="0">
                    <a:pos x="20" y="49"/>
                  </a:cxn>
                  <a:cxn ang="0">
                    <a:pos x="28" y="55"/>
                  </a:cxn>
                  <a:cxn ang="0">
                    <a:pos x="16" y="59"/>
                  </a:cxn>
                  <a:cxn ang="0">
                    <a:pos x="10" y="63"/>
                  </a:cxn>
                  <a:cxn ang="0">
                    <a:pos x="18" y="67"/>
                  </a:cxn>
                  <a:cxn ang="0">
                    <a:pos x="14" y="76"/>
                  </a:cxn>
                  <a:cxn ang="0">
                    <a:pos x="2" y="96"/>
                  </a:cxn>
                  <a:cxn ang="0">
                    <a:pos x="2" y="125"/>
                  </a:cxn>
                  <a:cxn ang="0">
                    <a:pos x="14" y="133"/>
                  </a:cxn>
                  <a:cxn ang="0">
                    <a:pos x="34" y="139"/>
                  </a:cxn>
                  <a:cxn ang="0">
                    <a:pos x="38" y="147"/>
                  </a:cxn>
                  <a:cxn ang="0">
                    <a:pos x="38" y="190"/>
                  </a:cxn>
                  <a:cxn ang="0">
                    <a:pos x="43" y="206"/>
                  </a:cxn>
                  <a:cxn ang="0">
                    <a:pos x="57" y="210"/>
                  </a:cxn>
                  <a:cxn ang="0">
                    <a:pos x="63" y="206"/>
                  </a:cxn>
                  <a:cxn ang="0">
                    <a:pos x="71" y="182"/>
                  </a:cxn>
                  <a:cxn ang="0">
                    <a:pos x="83" y="186"/>
                  </a:cxn>
                  <a:cxn ang="0">
                    <a:pos x="91" y="184"/>
                  </a:cxn>
                  <a:cxn ang="0">
                    <a:pos x="94" y="169"/>
                  </a:cxn>
                  <a:cxn ang="0">
                    <a:pos x="83" y="165"/>
                  </a:cxn>
                  <a:cxn ang="0">
                    <a:pos x="81" y="159"/>
                  </a:cxn>
                  <a:cxn ang="0">
                    <a:pos x="94" y="143"/>
                  </a:cxn>
                  <a:cxn ang="0">
                    <a:pos x="98" y="125"/>
                  </a:cxn>
                  <a:cxn ang="0">
                    <a:pos x="110" y="100"/>
                  </a:cxn>
                  <a:cxn ang="0">
                    <a:pos x="122" y="100"/>
                  </a:cxn>
                  <a:cxn ang="0">
                    <a:pos x="134" y="127"/>
                  </a:cxn>
                  <a:cxn ang="0">
                    <a:pos x="140" y="118"/>
                  </a:cxn>
                  <a:cxn ang="0">
                    <a:pos x="147" y="106"/>
                  </a:cxn>
                  <a:cxn ang="0">
                    <a:pos x="157" y="116"/>
                  </a:cxn>
                  <a:cxn ang="0">
                    <a:pos x="167" y="151"/>
                  </a:cxn>
                  <a:cxn ang="0">
                    <a:pos x="177" y="118"/>
                  </a:cxn>
                  <a:cxn ang="0">
                    <a:pos x="175" y="72"/>
                  </a:cxn>
                  <a:cxn ang="0">
                    <a:pos x="163" y="39"/>
                  </a:cxn>
                  <a:cxn ang="0">
                    <a:pos x="75" y="82"/>
                  </a:cxn>
                  <a:cxn ang="0">
                    <a:pos x="61" y="84"/>
                  </a:cxn>
                  <a:cxn ang="0">
                    <a:pos x="51" y="78"/>
                  </a:cxn>
                  <a:cxn ang="0">
                    <a:pos x="45" y="74"/>
                  </a:cxn>
                  <a:cxn ang="0">
                    <a:pos x="41" y="63"/>
                  </a:cxn>
                  <a:cxn ang="0">
                    <a:pos x="47" y="57"/>
                  </a:cxn>
                  <a:cxn ang="0">
                    <a:pos x="51" y="59"/>
                  </a:cxn>
                  <a:cxn ang="0">
                    <a:pos x="53" y="67"/>
                  </a:cxn>
                  <a:cxn ang="0">
                    <a:pos x="57" y="67"/>
                  </a:cxn>
                  <a:cxn ang="0">
                    <a:pos x="65" y="61"/>
                  </a:cxn>
                  <a:cxn ang="0">
                    <a:pos x="75" y="72"/>
                  </a:cxn>
                </a:cxnLst>
                <a:rect l="0" t="0" r="r" b="b"/>
                <a:pathLst>
                  <a:path w="179" h="212">
                    <a:moveTo>
                      <a:pt x="6" y="82"/>
                    </a:moveTo>
                    <a:lnTo>
                      <a:pt x="6" y="82"/>
                    </a:lnTo>
                    <a:close/>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close/>
                    <a:moveTo>
                      <a:pt x="77" y="80"/>
                    </a:moveTo>
                    <a:lnTo>
                      <a:pt x="77" y="80"/>
                    </a:lnTo>
                    <a:lnTo>
                      <a:pt x="75" y="82"/>
                    </a:lnTo>
                    <a:lnTo>
                      <a:pt x="73" y="84"/>
                    </a:lnTo>
                    <a:lnTo>
                      <a:pt x="67" y="86"/>
                    </a:lnTo>
                    <a:lnTo>
                      <a:pt x="61" y="84"/>
                    </a:lnTo>
                    <a:lnTo>
                      <a:pt x="55" y="82"/>
                    </a:lnTo>
                    <a:lnTo>
                      <a:pt x="55" y="82"/>
                    </a:lnTo>
                    <a:lnTo>
                      <a:pt x="51" y="78"/>
                    </a:lnTo>
                    <a:lnTo>
                      <a:pt x="51" y="78"/>
                    </a:lnTo>
                    <a:lnTo>
                      <a:pt x="45" y="74"/>
                    </a:lnTo>
                    <a:lnTo>
                      <a:pt x="45" y="74"/>
                    </a:lnTo>
                    <a:lnTo>
                      <a:pt x="41" y="69"/>
                    </a:lnTo>
                    <a:lnTo>
                      <a:pt x="41" y="65"/>
                    </a:lnTo>
                    <a:lnTo>
                      <a:pt x="41" y="63"/>
                    </a:lnTo>
                    <a:lnTo>
                      <a:pt x="41" y="63"/>
                    </a:lnTo>
                    <a:lnTo>
                      <a:pt x="43" y="59"/>
                    </a:lnTo>
                    <a:lnTo>
                      <a:pt x="47" y="57"/>
                    </a:lnTo>
                    <a:lnTo>
                      <a:pt x="49" y="57"/>
                    </a:lnTo>
                    <a:lnTo>
                      <a:pt x="49" y="57"/>
                    </a:lnTo>
                    <a:lnTo>
                      <a:pt x="51" y="59"/>
                    </a:lnTo>
                    <a:lnTo>
                      <a:pt x="51" y="61"/>
                    </a:lnTo>
                    <a:lnTo>
                      <a:pt x="51" y="65"/>
                    </a:lnTo>
                    <a:lnTo>
                      <a:pt x="53" y="67"/>
                    </a:lnTo>
                    <a:lnTo>
                      <a:pt x="53" y="67"/>
                    </a:lnTo>
                    <a:lnTo>
                      <a:pt x="55" y="69"/>
                    </a:lnTo>
                    <a:lnTo>
                      <a:pt x="57" y="67"/>
                    </a:lnTo>
                    <a:lnTo>
                      <a:pt x="61" y="61"/>
                    </a:lnTo>
                    <a:lnTo>
                      <a:pt x="61" y="61"/>
                    </a:lnTo>
                    <a:lnTo>
                      <a:pt x="65" y="61"/>
                    </a:lnTo>
                    <a:lnTo>
                      <a:pt x="67" y="61"/>
                    </a:lnTo>
                    <a:lnTo>
                      <a:pt x="73" y="65"/>
                    </a:lnTo>
                    <a:lnTo>
                      <a:pt x="75" y="72"/>
                    </a:lnTo>
                    <a:lnTo>
                      <a:pt x="77" y="80"/>
                    </a:lnTo>
                    <a:lnTo>
                      <a:pt x="77" y="8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7" name="Line 723"/>
              <p:cNvSpPr>
                <a:spLocks noChangeShapeType="1"/>
              </p:cNvSpPr>
              <p:nvPr/>
            </p:nvSpPr>
            <p:spPr bwMode="auto">
              <a:xfrm>
                <a:off x="12644438" y="6370638"/>
                <a:ext cx="1588" cy="1588"/>
              </a:xfrm>
              <a:prstGeom prst="line">
                <a:avLst/>
              </a:pr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8" name="Freeform 724"/>
              <p:cNvSpPr>
                <a:spLocks/>
              </p:cNvSpPr>
              <p:nvPr/>
            </p:nvSpPr>
            <p:spPr bwMode="auto">
              <a:xfrm>
                <a:off x="12634913" y="6240463"/>
                <a:ext cx="284163" cy="336550"/>
              </a:xfrm>
              <a:custGeom>
                <a:avLst/>
                <a:gdLst/>
                <a:ahLst/>
                <a:cxnLst>
                  <a:cxn ang="0">
                    <a:pos x="163" y="39"/>
                  </a:cxn>
                  <a:cxn ang="0">
                    <a:pos x="144" y="21"/>
                  </a:cxn>
                  <a:cxn ang="0">
                    <a:pos x="122" y="8"/>
                  </a:cxn>
                  <a:cxn ang="0">
                    <a:pos x="110" y="4"/>
                  </a:cxn>
                  <a:cxn ang="0">
                    <a:pos x="83" y="10"/>
                  </a:cxn>
                  <a:cxn ang="0">
                    <a:pos x="79" y="12"/>
                  </a:cxn>
                  <a:cxn ang="0">
                    <a:pos x="65" y="6"/>
                  </a:cxn>
                  <a:cxn ang="0">
                    <a:pos x="53" y="0"/>
                  </a:cxn>
                  <a:cxn ang="0">
                    <a:pos x="47" y="0"/>
                  </a:cxn>
                  <a:cxn ang="0">
                    <a:pos x="38" y="6"/>
                  </a:cxn>
                  <a:cxn ang="0">
                    <a:pos x="36" y="16"/>
                  </a:cxn>
                  <a:cxn ang="0">
                    <a:pos x="36" y="35"/>
                  </a:cxn>
                  <a:cxn ang="0">
                    <a:pos x="32" y="37"/>
                  </a:cxn>
                  <a:cxn ang="0">
                    <a:pos x="16" y="39"/>
                  </a:cxn>
                  <a:cxn ang="0">
                    <a:pos x="16" y="43"/>
                  </a:cxn>
                  <a:cxn ang="0">
                    <a:pos x="20" y="49"/>
                  </a:cxn>
                  <a:cxn ang="0">
                    <a:pos x="28" y="55"/>
                  </a:cxn>
                  <a:cxn ang="0">
                    <a:pos x="24" y="57"/>
                  </a:cxn>
                  <a:cxn ang="0">
                    <a:pos x="12" y="61"/>
                  </a:cxn>
                  <a:cxn ang="0">
                    <a:pos x="10" y="63"/>
                  </a:cxn>
                  <a:cxn ang="0">
                    <a:pos x="18" y="67"/>
                  </a:cxn>
                  <a:cxn ang="0">
                    <a:pos x="18" y="69"/>
                  </a:cxn>
                  <a:cxn ang="0">
                    <a:pos x="14" y="76"/>
                  </a:cxn>
                  <a:cxn ang="0">
                    <a:pos x="6" y="82"/>
                  </a:cxn>
                  <a:cxn ang="0">
                    <a:pos x="0" y="110"/>
                  </a:cxn>
                  <a:cxn ang="0">
                    <a:pos x="2" y="125"/>
                  </a:cxn>
                  <a:cxn ang="0">
                    <a:pos x="14" y="133"/>
                  </a:cxn>
                  <a:cxn ang="0">
                    <a:pos x="22" y="135"/>
                  </a:cxn>
                  <a:cxn ang="0">
                    <a:pos x="34" y="139"/>
                  </a:cxn>
                  <a:cxn ang="0">
                    <a:pos x="38" y="147"/>
                  </a:cxn>
                  <a:cxn ang="0">
                    <a:pos x="38" y="159"/>
                  </a:cxn>
                  <a:cxn ang="0">
                    <a:pos x="38" y="190"/>
                  </a:cxn>
                  <a:cxn ang="0">
                    <a:pos x="38" y="198"/>
                  </a:cxn>
                  <a:cxn ang="0">
                    <a:pos x="49" y="210"/>
                  </a:cxn>
                  <a:cxn ang="0">
                    <a:pos x="57" y="210"/>
                  </a:cxn>
                  <a:cxn ang="0">
                    <a:pos x="59" y="208"/>
                  </a:cxn>
                  <a:cxn ang="0">
                    <a:pos x="67" y="198"/>
                  </a:cxn>
                  <a:cxn ang="0">
                    <a:pos x="71" y="182"/>
                  </a:cxn>
                  <a:cxn ang="0">
                    <a:pos x="77" y="180"/>
                  </a:cxn>
                  <a:cxn ang="0">
                    <a:pos x="87" y="188"/>
                  </a:cxn>
                  <a:cxn ang="0">
                    <a:pos x="91" y="184"/>
                  </a:cxn>
                  <a:cxn ang="0">
                    <a:pos x="94" y="175"/>
                  </a:cxn>
                  <a:cxn ang="0">
                    <a:pos x="91" y="167"/>
                  </a:cxn>
                  <a:cxn ang="0">
                    <a:pos x="83" y="165"/>
                  </a:cxn>
                  <a:cxn ang="0">
                    <a:pos x="81" y="159"/>
                  </a:cxn>
                  <a:cxn ang="0">
                    <a:pos x="83" y="153"/>
                  </a:cxn>
                  <a:cxn ang="0">
                    <a:pos x="94" y="143"/>
                  </a:cxn>
                  <a:cxn ang="0">
                    <a:pos x="96" y="137"/>
                  </a:cxn>
                  <a:cxn ang="0">
                    <a:pos x="102" y="110"/>
                  </a:cxn>
                  <a:cxn ang="0">
                    <a:pos x="110" y="100"/>
                  </a:cxn>
                  <a:cxn ang="0">
                    <a:pos x="122" y="100"/>
                  </a:cxn>
                  <a:cxn ang="0">
                    <a:pos x="126" y="108"/>
                  </a:cxn>
                  <a:cxn ang="0">
                    <a:pos x="134" y="127"/>
                  </a:cxn>
                  <a:cxn ang="0">
                    <a:pos x="138" y="127"/>
                  </a:cxn>
                  <a:cxn ang="0">
                    <a:pos x="140" y="118"/>
                  </a:cxn>
                  <a:cxn ang="0">
                    <a:pos x="147" y="106"/>
                  </a:cxn>
                  <a:cxn ang="0">
                    <a:pos x="153" y="110"/>
                  </a:cxn>
                  <a:cxn ang="0">
                    <a:pos x="163" y="135"/>
                  </a:cxn>
                  <a:cxn ang="0">
                    <a:pos x="167" y="151"/>
                  </a:cxn>
                  <a:cxn ang="0">
                    <a:pos x="175" y="133"/>
                  </a:cxn>
                  <a:cxn ang="0">
                    <a:pos x="179" y="104"/>
                  </a:cxn>
                  <a:cxn ang="0">
                    <a:pos x="175" y="72"/>
                  </a:cxn>
                  <a:cxn ang="0">
                    <a:pos x="163" y="39"/>
                  </a:cxn>
                </a:cxnLst>
                <a:rect l="0" t="0" r="r" b="b"/>
                <a:pathLst>
                  <a:path w="179" h="212">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9" name="Freeform 725"/>
              <p:cNvSpPr>
                <a:spLocks/>
              </p:cNvSpPr>
              <p:nvPr/>
            </p:nvSpPr>
            <p:spPr bwMode="auto">
              <a:xfrm>
                <a:off x="12700000" y="6330950"/>
                <a:ext cx="57150" cy="46038"/>
              </a:xfrm>
              <a:custGeom>
                <a:avLst/>
                <a:gdLst/>
                <a:ahLst/>
                <a:cxnLst>
                  <a:cxn ang="0">
                    <a:pos x="36" y="23"/>
                  </a:cxn>
                  <a:cxn ang="0">
                    <a:pos x="36" y="23"/>
                  </a:cxn>
                  <a:cxn ang="0">
                    <a:pos x="34" y="25"/>
                  </a:cxn>
                  <a:cxn ang="0">
                    <a:pos x="32" y="27"/>
                  </a:cxn>
                  <a:cxn ang="0">
                    <a:pos x="26" y="29"/>
                  </a:cxn>
                  <a:cxn ang="0">
                    <a:pos x="20" y="27"/>
                  </a:cxn>
                  <a:cxn ang="0">
                    <a:pos x="14" y="25"/>
                  </a:cxn>
                  <a:cxn ang="0">
                    <a:pos x="14" y="25"/>
                  </a:cxn>
                  <a:cxn ang="0">
                    <a:pos x="10" y="21"/>
                  </a:cxn>
                  <a:cxn ang="0">
                    <a:pos x="10" y="21"/>
                  </a:cxn>
                  <a:cxn ang="0">
                    <a:pos x="4" y="17"/>
                  </a:cxn>
                  <a:cxn ang="0">
                    <a:pos x="4" y="17"/>
                  </a:cxn>
                  <a:cxn ang="0">
                    <a:pos x="0" y="12"/>
                  </a:cxn>
                  <a:cxn ang="0">
                    <a:pos x="0" y="8"/>
                  </a:cxn>
                  <a:cxn ang="0">
                    <a:pos x="0" y="6"/>
                  </a:cxn>
                  <a:cxn ang="0">
                    <a:pos x="0" y="6"/>
                  </a:cxn>
                  <a:cxn ang="0">
                    <a:pos x="2" y="2"/>
                  </a:cxn>
                  <a:cxn ang="0">
                    <a:pos x="6" y="0"/>
                  </a:cxn>
                  <a:cxn ang="0">
                    <a:pos x="8" y="0"/>
                  </a:cxn>
                  <a:cxn ang="0">
                    <a:pos x="8" y="0"/>
                  </a:cxn>
                  <a:cxn ang="0">
                    <a:pos x="10" y="2"/>
                  </a:cxn>
                  <a:cxn ang="0">
                    <a:pos x="10" y="4"/>
                  </a:cxn>
                  <a:cxn ang="0">
                    <a:pos x="10" y="8"/>
                  </a:cxn>
                  <a:cxn ang="0">
                    <a:pos x="12" y="10"/>
                  </a:cxn>
                  <a:cxn ang="0">
                    <a:pos x="12" y="10"/>
                  </a:cxn>
                  <a:cxn ang="0">
                    <a:pos x="14" y="12"/>
                  </a:cxn>
                  <a:cxn ang="0">
                    <a:pos x="16" y="10"/>
                  </a:cxn>
                  <a:cxn ang="0">
                    <a:pos x="20" y="4"/>
                  </a:cxn>
                  <a:cxn ang="0">
                    <a:pos x="20" y="4"/>
                  </a:cxn>
                  <a:cxn ang="0">
                    <a:pos x="24" y="4"/>
                  </a:cxn>
                  <a:cxn ang="0">
                    <a:pos x="26" y="4"/>
                  </a:cxn>
                  <a:cxn ang="0">
                    <a:pos x="32" y="8"/>
                  </a:cxn>
                  <a:cxn ang="0">
                    <a:pos x="34" y="15"/>
                  </a:cxn>
                  <a:cxn ang="0">
                    <a:pos x="36" y="23"/>
                  </a:cxn>
                  <a:cxn ang="0">
                    <a:pos x="36" y="23"/>
                  </a:cxn>
                </a:cxnLst>
                <a:rect l="0" t="0" r="r" b="b"/>
                <a:pathLst>
                  <a:path w="36" h="29">
                    <a:moveTo>
                      <a:pt x="36" y="23"/>
                    </a:moveTo>
                    <a:lnTo>
                      <a:pt x="36" y="23"/>
                    </a:lnTo>
                    <a:lnTo>
                      <a:pt x="34" y="25"/>
                    </a:lnTo>
                    <a:lnTo>
                      <a:pt x="32" y="27"/>
                    </a:lnTo>
                    <a:lnTo>
                      <a:pt x="26" y="29"/>
                    </a:lnTo>
                    <a:lnTo>
                      <a:pt x="20" y="27"/>
                    </a:lnTo>
                    <a:lnTo>
                      <a:pt x="14" y="25"/>
                    </a:lnTo>
                    <a:lnTo>
                      <a:pt x="14" y="25"/>
                    </a:lnTo>
                    <a:lnTo>
                      <a:pt x="10" y="21"/>
                    </a:lnTo>
                    <a:lnTo>
                      <a:pt x="10" y="21"/>
                    </a:lnTo>
                    <a:lnTo>
                      <a:pt x="4" y="17"/>
                    </a:lnTo>
                    <a:lnTo>
                      <a:pt x="4" y="17"/>
                    </a:lnTo>
                    <a:lnTo>
                      <a:pt x="0" y="12"/>
                    </a:lnTo>
                    <a:lnTo>
                      <a:pt x="0" y="8"/>
                    </a:lnTo>
                    <a:lnTo>
                      <a:pt x="0" y="6"/>
                    </a:lnTo>
                    <a:lnTo>
                      <a:pt x="0" y="6"/>
                    </a:lnTo>
                    <a:lnTo>
                      <a:pt x="2" y="2"/>
                    </a:lnTo>
                    <a:lnTo>
                      <a:pt x="6" y="0"/>
                    </a:lnTo>
                    <a:lnTo>
                      <a:pt x="8" y="0"/>
                    </a:lnTo>
                    <a:lnTo>
                      <a:pt x="8" y="0"/>
                    </a:lnTo>
                    <a:lnTo>
                      <a:pt x="10" y="2"/>
                    </a:lnTo>
                    <a:lnTo>
                      <a:pt x="10" y="4"/>
                    </a:lnTo>
                    <a:lnTo>
                      <a:pt x="10" y="8"/>
                    </a:lnTo>
                    <a:lnTo>
                      <a:pt x="12" y="10"/>
                    </a:lnTo>
                    <a:lnTo>
                      <a:pt x="12" y="10"/>
                    </a:lnTo>
                    <a:lnTo>
                      <a:pt x="14" y="12"/>
                    </a:lnTo>
                    <a:lnTo>
                      <a:pt x="16" y="10"/>
                    </a:lnTo>
                    <a:lnTo>
                      <a:pt x="20" y="4"/>
                    </a:lnTo>
                    <a:lnTo>
                      <a:pt x="20" y="4"/>
                    </a:lnTo>
                    <a:lnTo>
                      <a:pt x="24" y="4"/>
                    </a:lnTo>
                    <a:lnTo>
                      <a:pt x="26" y="4"/>
                    </a:lnTo>
                    <a:lnTo>
                      <a:pt x="32" y="8"/>
                    </a:lnTo>
                    <a:lnTo>
                      <a:pt x="34" y="15"/>
                    </a:lnTo>
                    <a:lnTo>
                      <a:pt x="36" y="23"/>
                    </a:lnTo>
                    <a:lnTo>
                      <a:pt x="36" y="23"/>
                    </a:lnTo>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0" name="Freeform 726"/>
              <p:cNvSpPr>
                <a:spLocks/>
              </p:cNvSpPr>
              <p:nvPr/>
            </p:nvSpPr>
            <p:spPr bwMode="auto">
              <a:xfrm>
                <a:off x="12442825" y="6215063"/>
                <a:ext cx="185738" cy="187325"/>
              </a:xfrm>
              <a:custGeom>
                <a:avLst/>
                <a:gdLst/>
                <a:ahLst/>
                <a:cxnLst>
                  <a:cxn ang="0">
                    <a:pos x="15" y="102"/>
                  </a:cxn>
                  <a:cxn ang="0">
                    <a:pos x="7" y="98"/>
                  </a:cxn>
                  <a:cxn ang="0">
                    <a:pos x="2" y="90"/>
                  </a:cxn>
                  <a:cxn ang="0">
                    <a:pos x="0" y="81"/>
                  </a:cxn>
                  <a:cxn ang="0">
                    <a:pos x="5" y="63"/>
                  </a:cxn>
                  <a:cxn ang="0">
                    <a:pos x="11" y="55"/>
                  </a:cxn>
                  <a:cxn ang="0">
                    <a:pos x="51" y="20"/>
                  </a:cxn>
                  <a:cxn ang="0">
                    <a:pos x="58" y="18"/>
                  </a:cxn>
                  <a:cxn ang="0">
                    <a:pos x="62" y="22"/>
                  </a:cxn>
                  <a:cxn ang="0">
                    <a:pos x="68" y="22"/>
                  </a:cxn>
                  <a:cxn ang="0">
                    <a:pos x="82" y="8"/>
                  </a:cxn>
                  <a:cxn ang="0">
                    <a:pos x="92" y="2"/>
                  </a:cxn>
                  <a:cxn ang="0">
                    <a:pos x="102" y="0"/>
                  </a:cxn>
                  <a:cxn ang="0">
                    <a:pos x="115" y="4"/>
                  </a:cxn>
                  <a:cxn ang="0">
                    <a:pos x="117" y="12"/>
                  </a:cxn>
                  <a:cxn ang="0">
                    <a:pos x="111" y="24"/>
                  </a:cxn>
                  <a:cxn ang="0">
                    <a:pos x="102" y="30"/>
                  </a:cxn>
                  <a:cxn ang="0">
                    <a:pos x="86" y="45"/>
                  </a:cxn>
                  <a:cxn ang="0">
                    <a:pos x="80" y="43"/>
                  </a:cxn>
                  <a:cxn ang="0">
                    <a:pos x="80" y="39"/>
                  </a:cxn>
                  <a:cxn ang="0">
                    <a:pos x="82" y="32"/>
                  </a:cxn>
                  <a:cxn ang="0">
                    <a:pos x="84" y="22"/>
                  </a:cxn>
                  <a:cxn ang="0">
                    <a:pos x="84" y="20"/>
                  </a:cxn>
                  <a:cxn ang="0">
                    <a:pos x="76" y="20"/>
                  </a:cxn>
                  <a:cxn ang="0">
                    <a:pos x="72" y="28"/>
                  </a:cxn>
                  <a:cxn ang="0">
                    <a:pos x="72" y="32"/>
                  </a:cxn>
                  <a:cxn ang="0">
                    <a:pos x="72" y="41"/>
                  </a:cxn>
                  <a:cxn ang="0">
                    <a:pos x="66" y="47"/>
                  </a:cxn>
                  <a:cxn ang="0">
                    <a:pos x="64" y="51"/>
                  </a:cxn>
                  <a:cxn ang="0">
                    <a:pos x="68" y="61"/>
                  </a:cxn>
                  <a:cxn ang="0">
                    <a:pos x="66" y="67"/>
                  </a:cxn>
                  <a:cxn ang="0">
                    <a:pos x="60" y="73"/>
                  </a:cxn>
                  <a:cxn ang="0">
                    <a:pos x="39" y="83"/>
                  </a:cxn>
                  <a:cxn ang="0">
                    <a:pos x="35" y="85"/>
                  </a:cxn>
                  <a:cxn ang="0">
                    <a:pos x="25" y="98"/>
                  </a:cxn>
                  <a:cxn ang="0">
                    <a:pos x="23" y="100"/>
                  </a:cxn>
                  <a:cxn ang="0">
                    <a:pos x="25" y="106"/>
                  </a:cxn>
                  <a:cxn ang="0">
                    <a:pos x="31" y="114"/>
                  </a:cxn>
                  <a:cxn ang="0">
                    <a:pos x="31" y="118"/>
                  </a:cxn>
                  <a:cxn ang="0">
                    <a:pos x="23" y="112"/>
                  </a:cxn>
                  <a:cxn ang="0">
                    <a:pos x="15" y="102"/>
                  </a:cxn>
                  <a:cxn ang="0">
                    <a:pos x="15" y="102"/>
                  </a:cxn>
                </a:cxnLst>
                <a:rect l="0" t="0" r="r" b="b"/>
                <a:pathLst>
                  <a:path w="117" h="118">
                    <a:moveTo>
                      <a:pt x="15" y="102"/>
                    </a:moveTo>
                    <a:lnTo>
                      <a:pt x="15" y="102"/>
                    </a:lnTo>
                    <a:lnTo>
                      <a:pt x="11" y="100"/>
                    </a:lnTo>
                    <a:lnTo>
                      <a:pt x="7" y="98"/>
                    </a:lnTo>
                    <a:lnTo>
                      <a:pt x="5" y="98"/>
                    </a:lnTo>
                    <a:lnTo>
                      <a:pt x="2" y="90"/>
                    </a:lnTo>
                    <a:lnTo>
                      <a:pt x="2" y="90"/>
                    </a:lnTo>
                    <a:lnTo>
                      <a:pt x="0" y="81"/>
                    </a:lnTo>
                    <a:lnTo>
                      <a:pt x="2" y="71"/>
                    </a:lnTo>
                    <a:lnTo>
                      <a:pt x="5" y="63"/>
                    </a:lnTo>
                    <a:lnTo>
                      <a:pt x="11" y="55"/>
                    </a:lnTo>
                    <a:lnTo>
                      <a:pt x="11" y="55"/>
                    </a:lnTo>
                    <a:lnTo>
                      <a:pt x="35" y="32"/>
                    </a:lnTo>
                    <a:lnTo>
                      <a:pt x="51" y="20"/>
                    </a:lnTo>
                    <a:lnTo>
                      <a:pt x="55" y="16"/>
                    </a:lnTo>
                    <a:lnTo>
                      <a:pt x="58" y="18"/>
                    </a:lnTo>
                    <a:lnTo>
                      <a:pt x="58" y="18"/>
                    </a:lnTo>
                    <a:lnTo>
                      <a:pt x="62" y="22"/>
                    </a:lnTo>
                    <a:lnTo>
                      <a:pt x="64" y="22"/>
                    </a:lnTo>
                    <a:lnTo>
                      <a:pt x="68" y="22"/>
                    </a:lnTo>
                    <a:lnTo>
                      <a:pt x="74" y="18"/>
                    </a:lnTo>
                    <a:lnTo>
                      <a:pt x="82" y="8"/>
                    </a:lnTo>
                    <a:lnTo>
                      <a:pt x="88" y="4"/>
                    </a:lnTo>
                    <a:lnTo>
                      <a:pt x="92" y="2"/>
                    </a:lnTo>
                    <a:lnTo>
                      <a:pt x="92" y="2"/>
                    </a:lnTo>
                    <a:lnTo>
                      <a:pt x="102" y="0"/>
                    </a:lnTo>
                    <a:lnTo>
                      <a:pt x="111" y="2"/>
                    </a:lnTo>
                    <a:lnTo>
                      <a:pt x="115" y="4"/>
                    </a:lnTo>
                    <a:lnTo>
                      <a:pt x="117" y="8"/>
                    </a:lnTo>
                    <a:lnTo>
                      <a:pt x="117" y="12"/>
                    </a:lnTo>
                    <a:lnTo>
                      <a:pt x="115" y="18"/>
                    </a:lnTo>
                    <a:lnTo>
                      <a:pt x="111" y="24"/>
                    </a:lnTo>
                    <a:lnTo>
                      <a:pt x="102" y="30"/>
                    </a:lnTo>
                    <a:lnTo>
                      <a:pt x="102" y="30"/>
                    </a:lnTo>
                    <a:lnTo>
                      <a:pt x="92" y="41"/>
                    </a:lnTo>
                    <a:lnTo>
                      <a:pt x="86" y="45"/>
                    </a:lnTo>
                    <a:lnTo>
                      <a:pt x="84" y="45"/>
                    </a:lnTo>
                    <a:lnTo>
                      <a:pt x="80" y="43"/>
                    </a:lnTo>
                    <a:lnTo>
                      <a:pt x="80" y="43"/>
                    </a:lnTo>
                    <a:lnTo>
                      <a:pt x="80" y="39"/>
                    </a:lnTo>
                    <a:lnTo>
                      <a:pt x="80" y="37"/>
                    </a:lnTo>
                    <a:lnTo>
                      <a:pt x="82" y="32"/>
                    </a:lnTo>
                    <a:lnTo>
                      <a:pt x="84" y="28"/>
                    </a:lnTo>
                    <a:lnTo>
                      <a:pt x="84" y="22"/>
                    </a:lnTo>
                    <a:lnTo>
                      <a:pt x="84" y="22"/>
                    </a:lnTo>
                    <a:lnTo>
                      <a:pt x="84" y="20"/>
                    </a:lnTo>
                    <a:lnTo>
                      <a:pt x="82" y="20"/>
                    </a:lnTo>
                    <a:lnTo>
                      <a:pt x="76" y="20"/>
                    </a:lnTo>
                    <a:lnTo>
                      <a:pt x="72" y="26"/>
                    </a:lnTo>
                    <a:lnTo>
                      <a:pt x="72" y="28"/>
                    </a:lnTo>
                    <a:lnTo>
                      <a:pt x="72" y="32"/>
                    </a:lnTo>
                    <a:lnTo>
                      <a:pt x="72" y="32"/>
                    </a:lnTo>
                    <a:lnTo>
                      <a:pt x="74" y="39"/>
                    </a:lnTo>
                    <a:lnTo>
                      <a:pt x="72" y="41"/>
                    </a:lnTo>
                    <a:lnTo>
                      <a:pt x="70" y="43"/>
                    </a:lnTo>
                    <a:lnTo>
                      <a:pt x="66" y="47"/>
                    </a:lnTo>
                    <a:lnTo>
                      <a:pt x="66" y="47"/>
                    </a:lnTo>
                    <a:lnTo>
                      <a:pt x="64" y="51"/>
                    </a:lnTo>
                    <a:lnTo>
                      <a:pt x="66" y="57"/>
                    </a:lnTo>
                    <a:lnTo>
                      <a:pt x="68" y="61"/>
                    </a:lnTo>
                    <a:lnTo>
                      <a:pt x="68" y="65"/>
                    </a:lnTo>
                    <a:lnTo>
                      <a:pt x="66" y="67"/>
                    </a:lnTo>
                    <a:lnTo>
                      <a:pt x="66" y="67"/>
                    </a:lnTo>
                    <a:lnTo>
                      <a:pt x="60" y="73"/>
                    </a:lnTo>
                    <a:lnTo>
                      <a:pt x="53" y="77"/>
                    </a:lnTo>
                    <a:lnTo>
                      <a:pt x="39" y="83"/>
                    </a:lnTo>
                    <a:lnTo>
                      <a:pt x="39" y="83"/>
                    </a:lnTo>
                    <a:lnTo>
                      <a:pt x="35" y="85"/>
                    </a:lnTo>
                    <a:lnTo>
                      <a:pt x="31" y="90"/>
                    </a:lnTo>
                    <a:lnTo>
                      <a:pt x="25" y="98"/>
                    </a:lnTo>
                    <a:lnTo>
                      <a:pt x="25" y="98"/>
                    </a:lnTo>
                    <a:lnTo>
                      <a:pt x="23" y="100"/>
                    </a:lnTo>
                    <a:lnTo>
                      <a:pt x="23" y="104"/>
                    </a:lnTo>
                    <a:lnTo>
                      <a:pt x="25" y="106"/>
                    </a:lnTo>
                    <a:lnTo>
                      <a:pt x="29" y="110"/>
                    </a:lnTo>
                    <a:lnTo>
                      <a:pt x="31" y="114"/>
                    </a:lnTo>
                    <a:lnTo>
                      <a:pt x="31" y="114"/>
                    </a:lnTo>
                    <a:lnTo>
                      <a:pt x="31" y="118"/>
                    </a:lnTo>
                    <a:lnTo>
                      <a:pt x="29" y="118"/>
                    </a:lnTo>
                    <a:lnTo>
                      <a:pt x="23" y="112"/>
                    </a:lnTo>
                    <a:lnTo>
                      <a:pt x="15" y="102"/>
                    </a:lnTo>
                    <a:lnTo>
                      <a:pt x="15" y="102"/>
                    </a:lnTo>
                    <a:lnTo>
                      <a:pt x="15" y="102"/>
                    </a:lnTo>
                    <a:lnTo>
                      <a:pt x="15" y="102"/>
                    </a:lnTo>
                    <a:lnTo>
                      <a:pt x="15" y="1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1" name="Freeform 727"/>
              <p:cNvSpPr>
                <a:spLocks/>
              </p:cNvSpPr>
              <p:nvPr/>
            </p:nvSpPr>
            <p:spPr bwMode="auto">
              <a:xfrm>
                <a:off x="12439650" y="6396038"/>
                <a:ext cx="130175" cy="187325"/>
              </a:xfrm>
              <a:custGeom>
                <a:avLst/>
                <a:gdLst/>
                <a:ahLst/>
                <a:cxnLst>
                  <a:cxn ang="0">
                    <a:pos x="9" y="0"/>
                  </a:cxn>
                  <a:cxn ang="0">
                    <a:pos x="9" y="0"/>
                  </a:cxn>
                  <a:cxn ang="0">
                    <a:pos x="2" y="0"/>
                  </a:cxn>
                  <a:cxn ang="0">
                    <a:pos x="0" y="2"/>
                  </a:cxn>
                  <a:cxn ang="0">
                    <a:pos x="2" y="6"/>
                  </a:cxn>
                  <a:cxn ang="0">
                    <a:pos x="4" y="12"/>
                  </a:cxn>
                  <a:cxn ang="0">
                    <a:pos x="17" y="24"/>
                  </a:cxn>
                  <a:cxn ang="0">
                    <a:pos x="17" y="24"/>
                  </a:cxn>
                  <a:cxn ang="0">
                    <a:pos x="19" y="39"/>
                  </a:cxn>
                  <a:cxn ang="0">
                    <a:pos x="23" y="47"/>
                  </a:cxn>
                  <a:cxn ang="0">
                    <a:pos x="37" y="63"/>
                  </a:cxn>
                  <a:cxn ang="0">
                    <a:pos x="37" y="63"/>
                  </a:cxn>
                  <a:cxn ang="0">
                    <a:pos x="41" y="69"/>
                  </a:cxn>
                  <a:cxn ang="0">
                    <a:pos x="43" y="75"/>
                  </a:cxn>
                  <a:cxn ang="0">
                    <a:pos x="47" y="88"/>
                  </a:cxn>
                  <a:cxn ang="0">
                    <a:pos x="51" y="100"/>
                  </a:cxn>
                  <a:cxn ang="0">
                    <a:pos x="53" y="106"/>
                  </a:cxn>
                  <a:cxn ang="0">
                    <a:pos x="60" y="112"/>
                  </a:cxn>
                  <a:cxn ang="0">
                    <a:pos x="60" y="112"/>
                  </a:cxn>
                  <a:cxn ang="0">
                    <a:pos x="68" y="118"/>
                  </a:cxn>
                  <a:cxn ang="0">
                    <a:pos x="70" y="118"/>
                  </a:cxn>
                  <a:cxn ang="0">
                    <a:pos x="72" y="116"/>
                  </a:cxn>
                  <a:cxn ang="0">
                    <a:pos x="74" y="110"/>
                  </a:cxn>
                  <a:cxn ang="0">
                    <a:pos x="72" y="102"/>
                  </a:cxn>
                  <a:cxn ang="0">
                    <a:pos x="72" y="102"/>
                  </a:cxn>
                  <a:cxn ang="0">
                    <a:pos x="72" y="92"/>
                  </a:cxn>
                  <a:cxn ang="0">
                    <a:pos x="74" y="84"/>
                  </a:cxn>
                  <a:cxn ang="0">
                    <a:pos x="80" y="65"/>
                  </a:cxn>
                  <a:cxn ang="0">
                    <a:pos x="80" y="65"/>
                  </a:cxn>
                  <a:cxn ang="0">
                    <a:pos x="82" y="59"/>
                  </a:cxn>
                  <a:cxn ang="0">
                    <a:pos x="80" y="53"/>
                  </a:cxn>
                  <a:cxn ang="0">
                    <a:pos x="76" y="49"/>
                  </a:cxn>
                  <a:cxn ang="0">
                    <a:pos x="72" y="45"/>
                  </a:cxn>
                  <a:cxn ang="0">
                    <a:pos x="60" y="37"/>
                  </a:cxn>
                  <a:cxn ang="0">
                    <a:pos x="51" y="27"/>
                  </a:cxn>
                  <a:cxn ang="0">
                    <a:pos x="51" y="27"/>
                  </a:cxn>
                  <a:cxn ang="0">
                    <a:pos x="47" y="22"/>
                  </a:cxn>
                  <a:cxn ang="0">
                    <a:pos x="43" y="20"/>
                  </a:cxn>
                  <a:cxn ang="0">
                    <a:pos x="31" y="20"/>
                  </a:cxn>
                  <a:cxn ang="0">
                    <a:pos x="23" y="20"/>
                  </a:cxn>
                  <a:cxn ang="0">
                    <a:pos x="19" y="18"/>
                  </a:cxn>
                  <a:cxn ang="0">
                    <a:pos x="17" y="14"/>
                  </a:cxn>
                  <a:cxn ang="0">
                    <a:pos x="17" y="14"/>
                  </a:cxn>
                  <a:cxn ang="0">
                    <a:pos x="15" y="8"/>
                  </a:cxn>
                  <a:cxn ang="0">
                    <a:pos x="13" y="2"/>
                  </a:cxn>
                  <a:cxn ang="0">
                    <a:pos x="9" y="0"/>
                  </a:cxn>
                  <a:cxn ang="0">
                    <a:pos x="9" y="0"/>
                  </a:cxn>
                </a:cxnLst>
                <a:rect l="0" t="0" r="r" b="b"/>
                <a:pathLst>
                  <a:path w="82" h="118">
                    <a:moveTo>
                      <a:pt x="9" y="0"/>
                    </a:moveTo>
                    <a:lnTo>
                      <a:pt x="9" y="0"/>
                    </a:lnTo>
                    <a:lnTo>
                      <a:pt x="2" y="0"/>
                    </a:lnTo>
                    <a:lnTo>
                      <a:pt x="0" y="2"/>
                    </a:lnTo>
                    <a:lnTo>
                      <a:pt x="2" y="6"/>
                    </a:lnTo>
                    <a:lnTo>
                      <a:pt x="4" y="12"/>
                    </a:lnTo>
                    <a:lnTo>
                      <a:pt x="17" y="24"/>
                    </a:lnTo>
                    <a:lnTo>
                      <a:pt x="17" y="24"/>
                    </a:lnTo>
                    <a:lnTo>
                      <a:pt x="19" y="39"/>
                    </a:lnTo>
                    <a:lnTo>
                      <a:pt x="23" y="47"/>
                    </a:lnTo>
                    <a:lnTo>
                      <a:pt x="37" y="63"/>
                    </a:lnTo>
                    <a:lnTo>
                      <a:pt x="37" y="63"/>
                    </a:lnTo>
                    <a:lnTo>
                      <a:pt x="41" y="69"/>
                    </a:lnTo>
                    <a:lnTo>
                      <a:pt x="43" y="75"/>
                    </a:lnTo>
                    <a:lnTo>
                      <a:pt x="47" y="88"/>
                    </a:lnTo>
                    <a:lnTo>
                      <a:pt x="51" y="100"/>
                    </a:lnTo>
                    <a:lnTo>
                      <a:pt x="53" y="106"/>
                    </a:lnTo>
                    <a:lnTo>
                      <a:pt x="60" y="112"/>
                    </a:lnTo>
                    <a:lnTo>
                      <a:pt x="60" y="112"/>
                    </a:lnTo>
                    <a:lnTo>
                      <a:pt x="68" y="118"/>
                    </a:lnTo>
                    <a:lnTo>
                      <a:pt x="70" y="118"/>
                    </a:lnTo>
                    <a:lnTo>
                      <a:pt x="72" y="116"/>
                    </a:lnTo>
                    <a:lnTo>
                      <a:pt x="74" y="110"/>
                    </a:lnTo>
                    <a:lnTo>
                      <a:pt x="72" y="102"/>
                    </a:lnTo>
                    <a:lnTo>
                      <a:pt x="72" y="102"/>
                    </a:lnTo>
                    <a:lnTo>
                      <a:pt x="72" y="92"/>
                    </a:lnTo>
                    <a:lnTo>
                      <a:pt x="74" y="84"/>
                    </a:lnTo>
                    <a:lnTo>
                      <a:pt x="80" y="65"/>
                    </a:lnTo>
                    <a:lnTo>
                      <a:pt x="80" y="65"/>
                    </a:lnTo>
                    <a:lnTo>
                      <a:pt x="82" y="59"/>
                    </a:lnTo>
                    <a:lnTo>
                      <a:pt x="80" y="53"/>
                    </a:lnTo>
                    <a:lnTo>
                      <a:pt x="76" y="49"/>
                    </a:lnTo>
                    <a:lnTo>
                      <a:pt x="72" y="45"/>
                    </a:lnTo>
                    <a:lnTo>
                      <a:pt x="60" y="37"/>
                    </a:lnTo>
                    <a:lnTo>
                      <a:pt x="51" y="27"/>
                    </a:lnTo>
                    <a:lnTo>
                      <a:pt x="51" y="27"/>
                    </a:lnTo>
                    <a:lnTo>
                      <a:pt x="47" y="22"/>
                    </a:lnTo>
                    <a:lnTo>
                      <a:pt x="43" y="20"/>
                    </a:lnTo>
                    <a:lnTo>
                      <a:pt x="31" y="20"/>
                    </a:lnTo>
                    <a:lnTo>
                      <a:pt x="23" y="20"/>
                    </a:lnTo>
                    <a:lnTo>
                      <a:pt x="19" y="18"/>
                    </a:lnTo>
                    <a:lnTo>
                      <a:pt x="17" y="14"/>
                    </a:lnTo>
                    <a:lnTo>
                      <a:pt x="17" y="14"/>
                    </a:lnTo>
                    <a:lnTo>
                      <a:pt x="15" y="8"/>
                    </a:lnTo>
                    <a:lnTo>
                      <a:pt x="13" y="2"/>
                    </a:lnTo>
                    <a:lnTo>
                      <a:pt x="9" y="0"/>
                    </a:lnTo>
                    <a:lnTo>
                      <a:pt x="9"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2" name="Freeform 728"/>
              <p:cNvSpPr>
                <a:spLocks/>
              </p:cNvSpPr>
              <p:nvPr/>
            </p:nvSpPr>
            <p:spPr bwMode="auto">
              <a:xfrm>
                <a:off x="12614275" y="6149975"/>
                <a:ext cx="139700" cy="49213"/>
              </a:xfrm>
              <a:custGeom>
                <a:avLst/>
                <a:gdLst/>
                <a:ahLst/>
                <a:cxnLst>
                  <a:cxn ang="0">
                    <a:pos x="29" y="31"/>
                  </a:cxn>
                  <a:cxn ang="0">
                    <a:pos x="29" y="31"/>
                  </a:cxn>
                  <a:cxn ang="0">
                    <a:pos x="35" y="29"/>
                  </a:cxn>
                  <a:cxn ang="0">
                    <a:pos x="41" y="25"/>
                  </a:cxn>
                  <a:cxn ang="0">
                    <a:pos x="47" y="23"/>
                  </a:cxn>
                  <a:cxn ang="0">
                    <a:pos x="54" y="20"/>
                  </a:cxn>
                  <a:cxn ang="0">
                    <a:pos x="54" y="20"/>
                  </a:cxn>
                  <a:cxn ang="0">
                    <a:pos x="76" y="25"/>
                  </a:cxn>
                  <a:cxn ang="0">
                    <a:pos x="82" y="25"/>
                  </a:cxn>
                  <a:cxn ang="0">
                    <a:pos x="88" y="23"/>
                  </a:cxn>
                  <a:cxn ang="0">
                    <a:pos x="88" y="18"/>
                  </a:cxn>
                  <a:cxn ang="0">
                    <a:pos x="86" y="14"/>
                  </a:cxn>
                  <a:cxn ang="0">
                    <a:pos x="86" y="14"/>
                  </a:cxn>
                  <a:cxn ang="0">
                    <a:pos x="78" y="8"/>
                  </a:cxn>
                  <a:cxn ang="0">
                    <a:pos x="70" y="4"/>
                  </a:cxn>
                  <a:cxn ang="0">
                    <a:pos x="60" y="2"/>
                  </a:cxn>
                  <a:cxn ang="0">
                    <a:pos x="49" y="0"/>
                  </a:cxn>
                  <a:cxn ang="0">
                    <a:pos x="39" y="0"/>
                  </a:cxn>
                  <a:cxn ang="0">
                    <a:pos x="29" y="0"/>
                  </a:cxn>
                  <a:cxn ang="0">
                    <a:pos x="19" y="4"/>
                  </a:cxn>
                  <a:cxn ang="0">
                    <a:pos x="13" y="8"/>
                  </a:cxn>
                  <a:cxn ang="0">
                    <a:pos x="13" y="8"/>
                  </a:cxn>
                  <a:cxn ang="0">
                    <a:pos x="5" y="12"/>
                  </a:cxn>
                  <a:cxn ang="0">
                    <a:pos x="0" y="18"/>
                  </a:cxn>
                  <a:cxn ang="0">
                    <a:pos x="0" y="23"/>
                  </a:cxn>
                  <a:cxn ang="0">
                    <a:pos x="3" y="27"/>
                  </a:cxn>
                  <a:cxn ang="0">
                    <a:pos x="9" y="29"/>
                  </a:cxn>
                  <a:cxn ang="0">
                    <a:pos x="15" y="31"/>
                  </a:cxn>
                  <a:cxn ang="0">
                    <a:pos x="21" y="31"/>
                  </a:cxn>
                  <a:cxn ang="0">
                    <a:pos x="29" y="31"/>
                  </a:cxn>
                  <a:cxn ang="0">
                    <a:pos x="29" y="31"/>
                  </a:cxn>
                  <a:cxn ang="0">
                    <a:pos x="31" y="31"/>
                  </a:cxn>
                  <a:cxn ang="0">
                    <a:pos x="29" y="31"/>
                  </a:cxn>
                  <a:cxn ang="0">
                    <a:pos x="29" y="31"/>
                  </a:cxn>
                </a:cxnLst>
                <a:rect l="0" t="0" r="r" b="b"/>
                <a:pathLst>
                  <a:path w="88" h="31">
                    <a:moveTo>
                      <a:pt x="29" y="31"/>
                    </a:moveTo>
                    <a:lnTo>
                      <a:pt x="29" y="31"/>
                    </a:lnTo>
                    <a:lnTo>
                      <a:pt x="35" y="29"/>
                    </a:lnTo>
                    <a:lnTo>
                      <a:pt x="41" y="25"/>
                    </a:lnTo>
                    <a:lnTo>
                      <a:pt x="47" y="23"/>
                    </a:lnTo>
                    <a:lnTo>
                      <a:pt x="54" y="20"/>
                    </a:lnTo>
                    <a:lnTo>
                      <a:pt x="54" y="20"/>
                    </a:lnTo>
                    <a:lnTo>
                      <a:pt x="76" y="25"/>
                    </a:lnTo>
                    <a:lnTo>
                      <a:pt x="82" y="25"/>
                    </a:lnTo>
                    <a:lnTo>
                      <a:pt x="88" y="23"/>
                    </a:lnTo>
                    <a:lnTo>
                      <a:pt x="88" y="18"/>
                    </a:lnTo>
                    <a:lnTo>
                      <a:pt x="86" y="14"/>
                    </a:lnTo>
                    <a:lnTo>
                      <a:pt x="86" y="14"/>
                    </a:lnTo>
                    <a:lnTo>
                      <a:pt x="78" y="8"/>
                    </a:lnTo>
                    <a:lnTo>
                      <a:pt x="70" y="4"/>
                    </a:lnTo>
                    <a:lnTo>
                      <a:pt x="60" y="2"/>
                    </a:lnTo>
                    <a:lnTo>
                      <a:pt x="49" y="0"/>
                    </a:lnTo>
                    <a:lnTo>
                      <a:pt x="39" y="0"/>
                    </a:lnTo>
                    <a:lnTo>
                      <a:pt x="29" y="0"/>
                    </a:lnTo>
                    <a:lnTo>
                      <a:pt x="19" y="4"/>
                    </a:lnTo>
                    <a:lnTo>
                      <a:pt x="13" y="8"/>
                    </a:lnTo>
                    <a:lnTo>
                      <a:pt x="13" y="8"/>
                    </a:lnTo>
                    <a:lnTo>
                      <a:pt x="5" y="12"/>
                    </a:lnTo>
                    <a:lnTo>
                      <a:pt x="0" y="18"/>
                    </a:lnTo>
                    <a:lnTo>
                      <a:pt x="0" y="23"/>
                    </a:lnTo>
                    <a:lnTo>
                      <a:pt x="3" y="27"/>
                    </a:lnTo>
                    <a:lnTo>
                      <a:pt x="9" y="29"/>
                    </a:lnTo>
                    <a:lnTo>
                      <a:pt x="15" y="31"/>
                    </a:lnTo>
                    <a:lnTo>
                      <a:pt x="21" y="31"/>
                    </a:lnTo>
                    <a:lnTo>
                      <a:pt x="29" y="31"/>
                    </a:lnTo>
                    <a:lnTo>
                      <a:pt x="29" y="31"/>
                    </a:lnTo>
                    <a:lnTo>
                      <a:pt x="31" y="31"/>
                    </a:lnTo>
                    <a:lnTo>
                      <a:pt x="29" y="31"/>
                    </a:lnTo>
                    <a:lnTo>
                      <a:pt x="29" y="3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3" name="Freeform 729"/>
              <p:cNvSpPr>
                <a:spLocks/>
              </p:cNvSpPr>
              <p:nvPr/>
            </p:nvSpPr>
            <p:spPr bwMode="auto">
              <a:xfrm>
                <a:off x="12611100" y="6580188"/>
                <a:ext cx="123825" cy="49213"/>
              </a:xfrm>
              <a:custGeom>
                <a:avLst/>
                <a:gdLst/>
                <a:ahLst/>
                <a:cxnLst>
                  <a:cxn ang="0">
                    <a:pos x="27" y="8"/>
                  </a:cxn>
                  <a:cxn ang="0">
                    <a:pos x="27" y="8"/>
                  </a:cxn>
                  <a:cxn ang="0">
                    <a:pos x="31" y="6"/>
                  </a:cxn>
                  <a:cxn ang="0">
                    <a:pos x="35" y="4"/>
                  </a:cxn>
                  <a:cxn ang="0">
                    <a:pos x="39" y="0"/>
                  </a:cxn>
                  <a:cxn ang="0">
                    <a:pos x="43" y="0"/>
                  </a:cxn>
                  <a:cxn ang="0">
                    <a:pos x="45" y="2"/>
                  </a:cxn>
                  <a:cxn ang="0">
                    <a:pos x="45" y="2"/>
                  </a:cxn>
                  <a:cxn ang="0">
                    <a:pos x="64" y="12"/>
                  </a:cxn>
                  <a:cxn ang="0">
                    <a:pos x="74" y="19"/>
                  </a:cxn>
                  <a:cxn ang="0">
                    <a:pos x="78" y="23"/>
                  </a:cxn>
                  <a:cxn ang="0">
                    <a:pos x="78" y="27"/>
                  </a:cxn>
                  <a:cxn ang="0">
                    <a:pos x="78" y="27"/>
                  </a:cxn>
                  <a:cxn ang="0">
                    <a:pos x="64" y="29"/>
                  </a:cxn>
                  <a:cxn ang="0">
                    <a:pos x="47" y="31"/>
                  </a:cxn>
                  <a:cxn ang="0">
                    <a:pos x="25" y="29"/>
                  </a:cxn>
                  <a:cxn ang="0">
                    <a:pos x="25" y="29"/>
                  </a:cxn>
                  <a:cxn ang="0">
                    <a:pos x="15" y="27"/>
                  </a:cxn>
                  <a:cxn ang="0">
                    <a:pos x="7" y="25"/>
                  </a:cxn>
                  <a:cxn ang="0">
                    <a:pos x="2" y="21"/>
                  </a:cxn>
                  <a:cxn ang="0">
                    <a:pos x="0" y="15"/>
                  </a:cxn>
                  <a:cxn ang="0">
                    <a:pos x="2" y="12"/>
                  </a:cxn>
                  <a:cxn ang="0">
                    <a:pos x="7" y="8"/>
                  </a:cxn>
                  <a:cxn ang="0">
                    <a:pos x="15" y="8"/>
                  </a:cxn>
                  <a:cxn ang="0">
                    <a:pos x="27" y="8"/>
                  </a:cxn>
                  <a:cxn ang="0">
                    <a:pos x="27" y="8"/>
                  </a:cxn>
                  <a:cxn ang="0">
                    <a:pos x="19" y="6"/>
                  </a:cxn>
                  <a:cxn ang="0">
                    <a:pos x="27" y="8"/>
                  </a:cxn>
                  <a:cxn ang="0">
                    <a:pos x="27" y="8"/>
                  </a:cxn>
                </a:cxnLst>
                <a:rect l="0" t="0" r="r" b="b"/>
                <a:pathLst>
                  <a:path w="78" h="31">
                    <a:moveTo>
                      <a:pt x="27" y="8"/>
                    </a:moveTo>
                    <a:lnTo>
                      <a:pt x="27" y="8"/>
                    </a:lnTo>
                    <a:lnTo>
                      <a:pt x="31" y="6"/>
                    </a:lnTo>
                    <a:lnTo>
                      <a:pt x="35" y="4"/>
                    </a:lnTo>
                    <a:lnTo>
                      <a:pt x="39" y="0"/>
                    </a:lnTo>
                    <a:lnTo>
                      <a:pt x="43" y="0"/>
                    </a:lnTo>
                    <a:lnTo>
                      <a:pt x="45" y="2"/>
                    </a:lnTo>
                    <a:lnTo>
                      <a:pt x="45" y="2"/>
                    </a:lnTo>
                    <a:lnTo>
                      <a:pt x="64" y="12"/>
                    </a:lnTo>
                    <a:lnTo>
                      <a:pt x="74" y="19"/>
                    </a:lnTo>
                    <a:lnTo>
                      <a:pt x="78" y="23"/>
                    </a:lnTo>
                    <a:lnTo>
                      <a:pt x="78" y="27"/>
                    </a:lnTo>
                    <a:lnTo>
                      <a:pt x="78" y="27"/>
                    </a:lnTo>
                    <a:lnTo>
                      <a:pt x="64" y="29"/>
                    </a:lnTo>
                    <a:lnTo>
                      <a:pt x="47" y="31"/>
                    </a:lnTo>
                    <a:lnTo>
                      <a:pt x="25" y="29"/>
                    </a:lnTo>
                    <a:lnTo>
                      <a:pt x="25" y="29"/>
                    </a:lnTo>
                    <a:lnTo>
                      <a:pt x="15" y="27"/>
                    </a:lnTo>
                    <a:lnTo>
                      <a:pt x="7" y="25"/>
                    </a:lnTo>
                    <a:lnTo>
                      <a:pt x="2" y="21"/>
                    </a:lnTo>
                    <a:lnTo>
                      <a:pt x="0" y="15"/>
                    </a:lnTo>
                    <a:lnTo>
                      <a:pt x="2" y="12"/>
                    </a:lnTo>
                    <a:lnTo>
                      <a:pt x="7" y="8"/>
                    </a:lnTo>
                    <a:lnTo>
                      <a:pt x="15" y="8"/>
                    </a:lnTo>
                    <a:lnTo>
                      <a:pt x="27" y="8"/>
                    </a:lnTo>
                    <a:lnTo>
                      <a:pt x="27" y="8"/>
                    </a:lnTo>
                    <a:lnTo>
                      <a:pt x="19" y="6"/>
                    </a:lnTo>
                    <a:lnTo>
                      <a:pt x="27" y="8"/>
                    </a:lnTo>
                    <a:lnTo>
                      <a:pt x="27" y="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3" name="Freeform 16"/>
            <p:cNvSpPr>
              <a:spLocks noEditPoints="1"/>
            </p:cNvSpPr>
            <p:nvPr/>
          </p:nvSpPr>
          <p:spPr bwMode="auto">
            <a:xfrm>
              <a:off x="11536899" y="2732399"/>
              <a:ext cx="302235" cy="176958"/>
            </a:xfrm>
            <a:custGeom>
              <a:avLst/>
              <a:gdLst/>
              <a:ahLst/>
              <a:cxnLst>
                <a:cxn ang="0">
                  <a:pos x="38" y="0"/>
                </a:cxn>
                <a:cxn ang="0">
                  <a:pos x="30" y="2"/>
                </a:cxn>
                <a:cxn ang="0">
                  <a:pos x="16" y="8"/>
                </a:cxn>
                <a:cxn ang="0">
                  <a:pos x="6" y="18"/>
                </a:cxn>
                <a:cxn ang="0">
                  <a:pos x="0" y="32"/>
                </a:cxn>
                <a:cxn ang="0">
                  <a:pos x="0" y="96"/>
                </a:cxn>
                <a:cxn ang="0">
                  <a:pos x="0" y="104"/>
                </a:cxn>
                <a:cxn ang="0">
                  <a:pos x="6" y="118"/>
                </a:cxn>
                <a:cxn ang="0">
                  <a:pos x="16" y="128"/>
                </a:cxn>
                <a:cxn ang="0">
                  <a:pos x="30" y="134"/>
                </a:cxn>
                <a:cxn ang="0">
                  <a:pos x="166" y="136"/>
                </a:cxn>
                <a:cxn ang="0">
                  <a:pos x="174" y="134"/>
                </a:cxn>
                <a:cxn ang="0">
                  <a:pos x="188" y="128"/>
                </a:cxn>
                <a:cxn ang="0">
                  <a:pos x="198" y="118"/>
                </a:cxn>
                <a:cxn ang="0">
                  <a:pos x="204" y="104"/>
                </a:cxn>
                <a:cxn ang="0">
                  <a:pos x="206" y="40"/>
                </a:cxn>
                <a:cxn ang="0">
                  <a:pos x="204" y="32"/>
                </a:cxn>
                <a:cxn ang="0">
                  <a:pos x="198" y="18"/>
                </a:cxn>
                <a:cxn ang="0">
                  <a:pos x="188" y="8"/>
                </a:cxn>
                <a:cxn ang="0">
                  <a:pos x="174" y="2"/>
                </a:cxn>
                <a:cxn ang="0">
                  <a:pos x="166" y="0"/>
                </a:cxn>
                <a:cxn ang="0">
                  <a:pos x="196" y="116"/>
                </a:cxn>
                <a:cxn ang="0">
                  <a:pos x="194" y="116"/>
                </a:cxn>
                <a:cxn ang="0">
                  <a:pos x="190" y="116"/>
                </a:cxn>
                <a:cxn ang="0">
                  <a:pos x="106" y="92"/>
                </a:cxn>
                <a:cxn ang="0">
                  <a:pos x="102" y="94"/>
                </a:cxn>
                <a:cxn ang="0">
                  <a:pos x="100" y="92"/>
                </a:cxn>
                <a:cxn ang="0">
                  <a:pos x="16" y="114"/>
                </a:cxn>
                <a:cxn ang="0">
                  <a:pos x="14" y="114"/>
                </a:cxn>
                <a:cxn ang="0">
                  <a:pos x="14" y="114"/>
                </a:cxn>
                <a:cxn ang="0">
                  <a:pos x="10" y="114"/>
                </a:cxn>
                <a:cxn ang="0">
                  <a:pos x="10" y="110"/>
                </a:cxn>
                <a:cxn ang="0">
                  <a:pos x="12" y="108"/>
                </a:cxn>
                <a:cxn ang="0">
                  <a:pos x="14" y="22"/>
                </a:cxn>
                <a:cxn ang="0">
                  <a:pos x="14" y="18"/>
                </a:cxn>
                <a:cxn ang="0">
                  <a:pos x="14" y="16"/>
                </a:cxn>
                <a:cxn ang="0">
                  <a:pos x="20" y="16"/>
                </a:cxn>
                <a:cxn ang="0">
                  <a:pos x="102" y="84"/>
                </a:cxn>
                <a:cxn ang="0">
                  <a:pos x="184" y="14"/>
                </a:cxn>
                <a:cxn ang="0">
                  <a:pos x="188" y="14"/>
                </a:cxn>
                <a:cxn ang="0">
                  <a:pos x="190" y="16"/>
                </a:cxn>
                <a:cxn ang="0">
                  <a:pos x="190" y="22"/>
                </a:cxn>
                <a:cxn ang="0">
                  <a:pos x="196" y="110"/>
                </a:cxn>
                <a:cxn ang="0">
                  <a:pos x="198" y="112"/>
                </a:cxn>
                <a:cxn ang="0">
                  <a:pos x="198" y="112"/>
                </a:cxn>
                <a:cxn ang="0">
                  <a:pos x="196" y="116"/>
                </a:cxn>
              </a:cxnLst>
              <a:rect l="0" t="0" r="r" b="b"/>
              <a:pathLst>
                <a:path w="206" h="136">
                  <a:moveTo>
                    <a:pt x="166" y="0"/>
                  </a:moveTo>
                  <a:lnTo>
                    <a:pt x="38" y="0"/>
                  </a:lnTo>
                  <a:lnTo>
                    <a:pt x="38" y="0"/>
                  </a:lnTo>
                  <a:lnTo>
                    <a:pt x="30" y="2"/>
                  </a:lnTo>
                  <a:lnTo>
                    <a:pt x="24" y="4"/>
                  </a:lnTo>
                  <a:lnTo>
                    <a:pt x="16" y="8"/>
                  </a:lnTo>
                  <a:lnTo>
                    <a:pt x="10" y="12"/>
                  </a:lnTo>
                  <a:lnTo>
                    <a:pt x="6" y="18"/>
                  </a:lnTo>
                  <a:lnTo>
                    <a:pt x="2" y="24"/>
                  </a:lnTo>
                  <a:lnTo>
                    <a:pt x="0" y="32"/>
                  </a:lnTo>
                  <a:lnTo>
                    <a:pt x="0" y="40"/>
                  </a:lnTo>
                  <a:lnTo>
                    <a:pt x="0" y="96"/>
                  </a:lnTo>
                  <a:lnTo>
                    <a:pt x="0" y="96"/>
                  </a:lnTo>
                  <a:lnTo>
                    <a:pt x="0" y="104"/>
                  </a:lnTo>
                  <a:lnTo>
                    <a:pt x="2" y="112"/>
                  </a:lnTo>
                  <a:lnTo>
                    <a:pt x="6" y="118"/>
                  </a:lnTo>
                  <a:lnTo>
                    <a:pt x="10" y="124"/>
                  </a:lnTo>
                  <a:lnTo>
                    <a:pt x="16" y="128"/>
                  </a:lnTo>
                  <a:lnTo>
                    <a:pt x="24" y="132"/>
                  </a:lnTo>
                  <a:lnTo>
                    <a:pt x="30" y="134"/>
                  </a:lnTo>
                  <a:lnTo>
                    <a:pt x="38" y="136"/>
                  </a:lnTo>
                  <a:lnTo>
                    <a:pt x="166" y="136"/>
                  </a:lnTo>
                  <a:lnTo>
                    <a:pt x="166" y="136"/>
                  </a:lnTo>
                  <a:lnTo>
                    <a:pt x="174" y="134"/>
                  </a:lnTo>
                  <a:lnTo>
                    <a:pt x="182" y="132"/>
                  </a:lnTo>
                  <a:lnTo>
                    <a:pt x="188" y="128"/>
                  </a:lnTo>
                  <a:lnTo>
                    <a:pt x="194" y="124"/>
                  </a:lnTo>
                  <a:lnTo>
                    <a:pt x="198" y="118"/>
                  </a:lnTo>
                  <a:lnTo>
                    <a:pt x="202" y="112"/>
                  </a:lnTo>
                  <a:lnTo>
                    <a:pt x="204" y="104"/>
                  </a:lnTo>
                  <a:lnTo>
                    <a:pt x="206" y="96"/>
                  </a:lnTo>
                  <a:lnTo>
                    <a:pt x="206" y="40"/>
                  </a:lnTo>
                  <a:lnTo>
                    <a:pt x="206" y="40"/>
                  </a:lnTo>
                  <a:lnTo>
                    <a:pt x="204" y="32"/>
                  </a:lnTo>
                  <a:lnTo>
                    <a:pt x="202" y="24"/>
                  </a:lnTo>
                  <a:lnTo>
                    <a:pt x="198" y="18"/>
                  </a:lnTo>
                  <a:lnTo>
                    <a:pt x="194" y="12"/>
                  </a:lnTo>
                  <a:lnTo>
                    <a:pt x="188" y="8"/>
                  </a:lnTo>
                  <a:lnTo>
                    <a:pt x="182" y="4"/>
                  </a:lnTo>
                  <a:lnTo>
                    <a:pt x="174" y="2"/>
                  </a:lnTo>
                  <a:lnTo>
                    <a:pt x="166" y="0"/>
                  </a:lnTo>
                  <a:lnTo>
                    <a:pt x="166" y="0"/>
                  </a:lnTo>
                  <a:close/>
                  <a:moveTo>
                    <a:pt x="196" y="116"/>
                  </a:moveTo>
                  <a:lnTo>
                    <a:pt x="196" y="116"/>
                  </a:lnTo>
                  <a:lnTo>
                    <a:pt x="194" y="116"/>
                  </a:lnTo>
                  <a:lnTo>
                    <a:pt x="194" y="116"/>
                  </a:lnTo>
                  <a:lnTo>
                    <a:pt x="194" y="116"/>
                  </a:lnTo>
                  <a:lnTo>
                    <a:pt x="190" y="116"/>
                  </a:lnTo>
                  <a:lnTo>
                    <a:pt x="136" y="66"/>
                  </a:lnTo>
                  <a:lnTo>
                    <a:pt x="106" y="92"/>
                  </a:lnTo>
                  <a:lnTo>
                    <a:pt x="106" y="92"/>
                  </a:lnTo>
                  <a:lnTo>
                    <a:pt x="102" y="94"/>
                  </a:lnTo>
                  <a:lnTo>
                    <a:pt x="102" y="94"/>
                  </a:lnTo>
                  <a:lnTo>
                    <a:pt x="100" y="92"/>
                  </a:lnTo>
                  <a:lnTo>
                    <a:pt x="68" y="66"/>
                  </a:lnTo>
                  <a:lnTo>
                    <a:pt x="16" y="114"/>
                  </a:lnTo>
                  <a:lnTo>
                    <a:pt x="16" y="114"/>
                  </a:lnTo>
                  <a:lnTo>
                    <a:pt x="14" y="114"/>
                  </a:lnTo>
                  <a:lnTo>
                    <a:pt x="14" y="114"/>
                  </a:lnTo>
                  <a:lnTo>
                    <a:pt x="14" y="114"/>
                  </a:lnTo>
                  <a:lnTo>
                    <a:pt x="10" y="114"/>
                  </a:lnTo>
                  <a:lnTo>
                    <a:pt x="10" y="114"/>
                  </a:lnTo>
                  <a:lnTo>
                    <a:pt x="10" y="110"/>
                  </a:lnTo>
                  <a:lnTo>
                    <a:pt x="10" y="110"/>
                  </a:lnTo>
                  <a:lnTo>
                    <a:pt x="10" y="110"/>
                  </a:lnTo>
                  <a:lnTo>
                    <a:pt x="12" y="108"/>
                  </a:lnTo>
                  <a:lnTo>
                    <a:pt x="62" y="60"/>
                  </a:lnTo>
                  <a:lnTo>
                    <a:pt x="14" y="22"/>
                  </a:lnTo>
                  <a:lnTo>
                    <a:pt x="14" y="22"/>
                  </a:lnTo>
                  <a:lnTo>
                    <a:pt x="14" y="18"/>
                  </a:lnTo>
                  <a:lnTo>
                    <a:pt x="14" y="16"/>
                  </a:lnTo>
                  <a:lnTo>
                    <a:pt x="14" y="16"/>
                  </a:lnTo>
                  <a:lnTo>
                    <a:pt x="18" y="14"/>
                  </a:lnTo>
                  <a:lnTo>
                    <a:pt x="20" y="16"/>
                  </a:lnTo>
                  <a:lnTo>
                    <a:pt x="24" y="18"/>
                  </a:lnTo>
                  <a:lnTo>
                    <a:pt x="102" y="84"/>
                  </a:lnTo>
                  <a:lnTo>
                    <a:pt x="180" y="18"/>
                  </a:lnTo>
                  <a:lnTo>
                    <a:pt x="184" y="14"/>
                  </a:lnTo>
                  <a:lnTo>
                    <a:pt x="184" y="14"/>
                  </a:lnTo>
                  <a:lnTo>
                    <a:pt x="188" y="14"/>
                  </a:lnTo>
                  <a:lnTo>
                    <a:pt x="190" y="16"/>
                  </a:lnTo>
                  <a:lnTo>
                    <a:pt x="190" y="16"/>
                  </a:lnTo>
                  <a:lnTo>
                    <a:pt x="192" y="18"/>
                  </a:lnTo>
                  <a:lnTo>
                    <a:pt x="190" y="22"/>
                  </a:lnTo>
                  <a:lnTo>
                    <a:pt x="142" y="60"/>
                  </a:lnTo>
                  <a:lnTo>
                    <a:pt x="196" y="110"/>
                  </a:lnTo>
                  <a:lnTo>
                    <a:pt x="196" y="110"/>
                  </a:lnTo>
                  <a:lnTo>
                    <a:pt x="198" y="112"/>
                  </a:lnTo>
                  <a:lnTo>
                    <a:pt x="198" y="112"/>
                  </a:lnTo>
                  <a:lnTo>
                    <a:pt x="198" y="112"/>
                  </a:lnTo>
                  <a:lnTo>
                    <a:pt x="196" y="116"/>
                  </a:lnTo>
                  <a:lnTo>
                    <a:pt x="196" y="116"/>
                  </a:lnTo>
                  <a:close/>
                </a:path>
              </a:pathLst>
            </a:custGeom>
            <a:solidFill>
              <a:sysClr val="window" lastClr="FFFFFF">
                <a:lumMod val="95000"/>
              </a:sysClr>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nvGrpSpPr>
            <p:cNvPr id="24" name="组合 428"/>
            <p:cNvGrpSpPr/>
            <p:nvPr/>
          </p:nvGrpSpPr>
          <p:grpSpPr>
            <a:xfrm>
              <a:off x="10398723" y="2942764"/>
              <a:ext cx="577417" cy="296007"/>
              <a:chOff x="6744313" y="3323223"/>
              <a:chExt cx="545032" cy="296007"/>
            </a:xfrm>
            <a:solidFill>
              <a:sysClr val="window" lastClr="FFFFFF">
                <a:lumMod val="95000"/>
              </a:sysClr>
            </a:solidFill>
          </p:grpSpPr>
          <p:grpSp>
            <p:nvGrpSpPr>
              <p:cNvPr id="39" name="组合 395"/>
              <p:cNvGrpSpPr/>
              <p:nvPr/>
            </p:nvGrpSpPr>
            <p:grpSpPr>
              <a:xfrm>
                <a:off x="6744313" y="3352800"/>
                <a:ext cx="229499" cy="266430"/>
                <a:chOff x="11139033" y="4151540"/>
                <a:chExt cx="276225" cy="320675"/>
              </a:xfrm>
              <a:grpFill/>
            </p:grpSpPr>
            <p:sp>
              <p:nvSpPr>
                <p:cNvPr id="41" name="Freeform 32"/>
                <p:cNvSpPr>
                  <a:spLocks/>
                </p:cNvSpPr>
                <p:nvPr/>
              </p:nvSpPr>
              <p:spPr bwMode="auto">
                <a:xfrm>
                  <a:off x="11189833" y="4399190"/>
                  <a:ext cx="60325" cy="73025"/>
                </a:xfrm>
                <a:custGeom>
                  <a:avLst/>
                  <a:gdLst/>
                  <a:ahLst/>
                  <a:cxnLst>
                    <a:cxn ang="0">
                      <a:pos x="2" y="28"/>
                    </a:cxn>
                    <a:cxn ang="0">
                      <a:pos x="2" y="28"/>
                    </a:cxn>
                    <a:cxn ang="0">
                      <a:pos x="0" y="32"/>
                    </a:cxn>
                    <a:cxn ang="0">
                      <a:pos x="2" y="36"/>
                    </a:cxn>
                    <a:cxn ang="0">
                      <a:pos x="4" y="40"/>
                    </a:cxn>
                    <a:cxn ang="0">
                      <a:pos x="6" y="44"/>
                    </a:cxn>
                    <a:cxn ang="0">
                      <a:pos x="8" y="44"/>
                    </a:cxn>
                    <a:cxn ang="0">
                      <a:pos x="8" y="44"/>
                    </a:cxn>
                    <a:cxn ang="0">
                      <a:pos x="12" y="46"/>
                    </a:cxn>
                    <a:cxn ang="0">
                      <a:pos x="16" y="44"/>
                    </a:cxn>
                    <a:cxn ang="0">
                      <a:pos x="20" y="42"/>
                    </a:cxn>
                    <a:cxn ang="0">
                      <a:pos x="24" y="40"/>
                    </a:cxn>
                    <a:cxn ang="0">
                      <a:pos x="38" y="10"/>
                    </a:cxn>
                    <a:cxn ang="0">
                      <a:pos x="38" y="10"/>
                    </a:cxn>
                    <a:cxn ang="0">
                      <a:pos x="28" y="6"/>
                    </a:cxn>
                    <a:cxn ang="0">
                      <a:pos x="16" y="0"/>
                    </a:cxn>
                    <a:cxn ang="0">
                      <a:pos x="2" y="28"/>
                    </a:cxn>
                  </a:cxnLst>
                  <a:rect l="0" t="0" r="r" b="b"/>
                  <a:pathLst>
                    <a:path w="38" h="46">
                      <a:moveTo>
                        <a:pt x="2" y="28"/>
                      </a:moveTo>
                      <a:lnTo>
                        <a:pt x="2" y="28"/>
                      </a:lnTo>
                      <a:lnTo>
                        <a:pt x="0" y="32"/>
                      </a:lnTo>
                      <a:lnTo>
                        <a:pt x="2" y="36"/>
                      </a:lnTo>
                      <a:lnTo>
                        <a:pt x="4" y="40"/>
                      </a:lnTo>
                      <a:lnTo>
                        <a:pt x="6" y="44"/>
                      </a:lnTo>
                      <a:lnTo>
                        <a:pt x="8" y="44"/>
                      </a:lnTo>
                      <a:lnTo>
                        <a:pt x="8" y="44"/>
                      </a:lnTo>
                      <a:lnTo>
                        <a:pt x="12" y="46"/>
                      </a:lnTo>
                      <a:lnTo>
                        <a:pt x="16" y="44"/>
                      </a:lnTo>
                      <a:lnTo>
                        <a:pt x="20" y="42"/>
                      </a:lnTo>
                      <a:lnTo>
                        <a:pt x="24" y="40"/>
                      </a:lnTo>
                      <a:lnTo>
                        <a:pt x="38" y="10"/>
                      </a:lnTo>
                      <a:lnTo>
                        <a:pt x="38" y="10"/>
                      </a:lnTo>
                      <a:lnTo>
                        <a:pt x="28" y="6"/>
                      </a:lnTo>
                      <a:lnTo>
                        <a:pt x="16" y="0"/>
                      </a:lnTo>
                      <a:lnTo>
                        <a:pt x="2" y="2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2" name="Freeform 33"/>
                <p:cNvSpPr>
                  <a:spLocks/>
                </p:cNvSpPr>
                <p:nvPr/>
              </p:nvSpPr>
              <p:spPr bwMode="auto">
                <a:xfrm>
                  <a:off x="11300958" y="4402365"/>
                  <a:ext cx="60325" cy="69850"/>
                </a:xfrm>
                <a:custGeom>
                  <a:avLst/>
                  <a:gdLst/>
                  <a:ahLst/>
                  <a:cxnLst>
                    <a:cxn ang="0">
                      <a:pos x="38" y="26"/>
                    </a:cxn>
                    <a:cxn ang="0">
                      <a:pos x="24" y="0"/>
                    </a:cxn>
                    <a:cxn ang="0">
                      <a:pos x="24" y="0"/>
                    </a:cxn>
                    <a:cxn ang="0">
                      <a:pos x="12" y="6"/>
                    </a:cxn>
                    <a:cxn ang="0">
                      <a:pos x="0" y="8"/>
                    </a:cxn>
                    <a:cxn ang="0">
                      <a:pos x="16" y="38"/>
                    </a:cxn>
                    <a:cxn ang="0">
                      <a:pos x="16" y="38"/>
                    </a:cxn>
                    <a:cxn ang="0">
                      <a:pos x="18" y="40"/>
                    </a:cxn>
                    <a:cxn ang="0">
                      <a:pos x="22" y="42"/>
                    </a:cxn>
                    <a:cxn ang="0">
                      <a:pos x="26" y="44"/>
                    </a:cxn>
                    <a:cxn ang="0">
                      <a:pos x="30" y="42"/>
                    </a:cxn>
                    <a:cxn ang="0">
                      <a:pos x="32" y="42"/>
                    </a:cxn>
                    <a:cxn ang="0">
                      <a:pos x="32" y="42"/>
                    </a:cxn>
                    <a:cxn ang="0">
                      <a:pos x="36" y="38"/>
                    </a:cxn>
                    <a:cxn ang="0">
                      <a:pos x="38" y="34"/>
                    </a:cxn>
                    <a:cxn ang="0">
                      <a:pos x="38" y="30"/>
                    </a:cxn>
                    <a:cxn ang="0">
                      <a:pos x="38" y="26"/>
                    </a:cxn>
                    <a:cxn ang="0">
                      <a:pos x="38" y="26"/>
                    </a:cxn>
                  </a:cxnLst>
                  <a:rect l="0" t="0" r="r" b="b"/>
                  <a:pathLst>
                    <a:path w="38" h="44">
                      <a:moveTo>
                        <a:pt x="38" y="26"/>
                      </a:moveTo>
                      <a:lnTo>
                        <a:pt x="24" y="0"/>
                      </a:lnTo>
                      <a:lnTo>
                        <a:pt x="24" y="0"/>
                      </a:lnTo>
                      <a:lnTo>
                        <a:pt x="12" y="6"/>
                      </a:lnTo>
                      <a:lnTo>
                        <a:pt x="0" y="8"/>
                      </a:lnTo>
                      <a:lnTo>
                        <a:pt x="16" y="38"/>
                      </a:lnTo>
                      <a:lnTo>
                        <a:pt x="16" y="38"/>
                      </a:lnTo>
                      <a:lnTo>
                        <a:pt x="18" y="40"/>
                      </a:lnTo>
                      <a:lnTo>
                        <a:pt x="22" y="42"/>
                      </a:lnTo>
                      <a:lnTo>
                        <a:pt x="26" y="44"/>
                      </a:lnTo>
                      <a:lnTo>
                        <a:pt x="30" y="42"/>
                      </a:lnTo>
                      <a:lnTo>
                        <a:pt x="32" y="42"/>
                      </a:lnTo>
                      <a:lnTo>
                        <a:pt x="32" y="42"/>
                      </a:lnTo>
                      <a:lnTo>
                        <a:pt x="36" y="38"/>
                      </a:lnTo>
                      <a:lnTo>
                        <a:pt x="38" y="34"/>
                      </a:lnTo>
                      <a:lnTo>
                        <a:pt x="38" y="30"/>
                      </a:lnTo>
                      <a:lnTo>
                        <a:pt x="38" y="26"/>
                      </a:lnTo>
                      <a:lnTo>
                        <a:pt x="38" y="2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3" name="Freeform 34"/>
                <p:cNvSpPr>
                  <a:spLocks noEditPoints="1"/>
                </p:cNvSpPr>
                <p:nvPr/>
              </p:nvSpPr>
              <p:spPr bwMode="auto">
                <a:xfrm>
                  <a:off x="11139033" y="4151540"/>
                  <a:ext cx="276225" cy="276225"/>
                </a:xfrm>
                <a:custGeom>
                  <a:avLst/>
                  <a:gdLst/>
                  <a:ahLst/>
                  <a:cxnLst>
                    <a:cxn ang="0">
                      <a:pos x="86" y="0"/>
                    </a:cxn>
                    <a:cxn ang="0">
                      <a:pos x="52" y="6"/>
                    </a:cxn>
                    <a:cxn ang="0">
                      <a:pos x="26" y="26"/>
                    </a:cxn>
                    <a:cxn ang="0">
                      <a:pos x="6" y="54"/>
                    </a:cxn>
                    <a:cxn ang="0">
                      <a:pos x="0" y="86"/>
                    </a:cxn>
                    <a:cxn ang="0">
                      <a:pos x="2" y="104"/>
                    </a:cxn>
                    <a:cxn ang="0">
                      <a:pos x="14" y="136"/>
                    </a:cxn>
                    <a:cxn ang="0">
                      <a:pos x="38" y="160"/>
                    </a:cxn>
                    <a:cxn ang="0">
                      <a:pos x="68" y="172"/>
                    </a:cxn>
                    <a:cxn ang="0">
                      <a:pos x="86" y="174"/>
                    </a:cxn>
                    <a:cxn ang="0">
                      <a:pos x="120" y="168"/>
                    </a:cxn>
                    <a:cxn ang="0">
                      <a:pos x="148" y="148"/>
                    </a:cxn>
                    <a:cxn ang="0">
                      <a:pos x="166" y="120"/>
                    </a:cxn>
                    <a:cxn ang="0">
                      <a:pos x="174" y="86"/>
                    </a:cxn>
                    <a:cxn ang="0">
                      <a:pos x="172" y="70"/>
                    </a:cxn>
                    <a:cxn ang="0">
                      <a:pos x="158" y="38"/>
                    </a:cxn>
                    <a:cxn ang="0">
                      <a:pos x="136" y="14"/>
                    </a:cxn>
                    <a:cxn ang="0">
                      <a:pos x="104" y="2"/>
                    </a:cxn>
                    <a:cxn ang="0">
                      <a:pos x="86" y="0"/>
                    </a:cxn>
                    <a:cxn ang="0">
                      <a:pos x="86" y="162"/>
                    </a:cxn>
                    <a:cxn ang="0">
                      <a:pos x="62" y="156"/>
                    </a:cxn>
                    <a:cxn ang="0">
                      <a:pos x="42" y="144"/>
                    </a:cxn>
                    <a:cxn ang="0">
                      <a:pos x="30" y="124"/>
                    </a:cxn>
                    <a:cxn ang="0">
                      <a:pos x="24" y="100"/>
                    </a:cxn>
                    <a:cxn ang="0">
                      <a:pos x="26" y="88"/>
                    </a:cxn>
                    <a:cxn ang="0">
                      <a:pos x="36" y="66"/>
                    </a:cxn>
                    <a:cxn ang="0">
                      <a:pos x="52" y="48"/>
                    </a:cxn>
                    <a:cxn ang="0">
                      <a:pos x="74" y="40"/>
                    </a:cxn>
                    <a:cxn ang="0">
                      <a:pos x="86" y="38"/>
                    </a:cxn>
                    <a:cxn ang="0">
                      <a:pos x="110" y="42"/>
                    </a:cxn>
                    <a:cxn ang="0">
                      <a:pos x="130" y="56"/>
                    </a:cxn>
                    <a:cxn ang="0">
                      <a:pos x="144" y="76"/>
                    </a:cxn>
                    <a:cxn ang="0">
                      <a:pos x="148" y="100"/>
                    </a:cxn>
                    <a:cxn ang="0">
                      <a:pos x="148" y="112"/>
                    </a:cxn>
                    <a:cxn ang="0">
                      <a:pos x="138" y="134"/>
                    </a:cxn>
                    <a:cxn ang="0">
                      <a:pos x="122" y="152"/>
                    </a:cxn>
                    <a:cxn ang="0">
                      <a:pos x="98" y="160"/>
                    </a:cxn>
                    <a:cxn ang="0">
                      <a:pos x="86" y="162"/>
                    </a:cxn>
                  </a:cxnLst>
                  <a:rect l="0" t="0" r="r" b="b"/>
                  <a:pathLst>
                    <a:path w="174" h="174">
                      <a:moveTo>
                        <a:pt x="86" y="0"/>
                      </a:moveTo>
                      <a:lnTo>
                        <a:pt x="86" y="0"/>
                      </a:lnTo>
                      <a:lnTo>
                        <a:pt x="68" y="2"/>
                      </a:lnTo>
                      <a:lnTo>
                        <a:pt x="52" y="6"/>
                      </a:lnTo>
                      <a:lnTo>
                        <a:pt x="38" y="14"/>
                      </a:lnTo>
                      <a:lnTo>
                        <a:pt x="26" y="26"/>
                      </a:lnTo>
                      <a:lnTo>
                        <a:pt x="14" y="38"/>
                      </a:lnTo>
                      <a:lnTo>
                        <a:pt x="6" y="54"/>
                      </a:lnTo>
                      <a:lnTo>
                        <a:pt x="2" y="70"/>
                      </a:lnTo>
                      <a:lnTo>
                        <a:pt x="0" y="86"/>
                      </a:lnTo>
                      <a:lnTo>
                        <a:pt x="0" y="86"/>
                      </a:lnTo>
                      <a:lnTo>
                        <a:pt x="2" y="104"/>
                      </a:lnTo>
                      <a:lnTo>
                        <a:pt x="6" y="120"/>
                      </a:lnTo>
                      <a:lnTo>
                        <a:pt x="14" y="136"/>
                      </a:lnTo>
                      <a:lnTo>
                        <a:pt x="26" y="148"/>
                      </a:lnTo>
                      <a:lnTo>
                        <a:pt x="38" y="160"/>
                      </a:lnTo>
                      <a:lnTo>
                        <a:pt x="52" y="168"/>
                      </a:lnTo>
                      <a:lnTo>
                        <a:pt x="68" y="172"/>
                      </a:lnTo>
                      <a:lnTo>
                        <a:pt x="86" y="174"/>
                      </a:lnTo>
                      <a:lnTo>
                        <a:pt x="86" y="174"/>
                      </a:lnTo>
                      <a:lnTo>
                        <a:pt x="104" y="172"/>
                      </a:lnTo>
                      <a:lnTo>
                        <a:pt x="120" y="168"/>
                      </a:lnTo>
                      <a:lnTo>
                        <a:pt x="136" y="160"/>
                      </a:lnTo>
                      <a:lnTo>
                        <a:pt x="148" y="148"/>
                      </a:lnTo>
                      <a:lnTo>
                        <a:pt x="158" y="136"/>
                      </a:lnTo>
                      <a:lnTo>
                        <a:pt x="166" y="120"/>
                      </a:lnTo>
                      <a:lnTo>
                        <a:pt x="172" y="104"/>
                      </a:lnTo>
                      <a:lnTo>
                        <a:pt x="174" y="86"/>
                      </a:lnTo>
                      <a:lnTo>
                        <a:pt x="174" y="86"/>
                      </a:lnTo>
                      <a:lnTo>
                        <a:pt x="172" y="70"/>
                      </a:lnTo>
                      <a:lnTo>
                        <a:pt x="166" y="54"/>
                      </a:lnTo>
                      <a:lnTo>
                        <a:pt x="158" y="38"/>
                      </a:lnTo>
                      <a:lnTo>
                        <a:pt x="148" y="26"/>
                      </a:lnTo>
                      <a:lnTo>
                        <a:pt x="136" y="14"/>
                      </a:lnTo>
                      <a:lnTo>
                        <a:pt x="120" y="6"/>
                      </a:lnTo>
                      <a:lnTo>
                        <a:pt x="104" y="2"/>
                      </a:lnTo>
                      <a:lnTo>
                        <a:pt x="86" y="0"/>
                      </a:lnTo>
                      <a:lnTo>
                        <a:pt x="86" y="0"/>
                      </a:lnTo>
                      <a:close/>
                      <a:moveTo>
                        <a:pt x="86" y="162"/>
                      </a:moveTo>
                      <a:lnTo>
                        <a:pt x="86" y="162"/>
                      </a:lnTo>
                      <a:lnTo>
                        <a:pt x="74" y="160"/>
                      </a:lnTo>
                      <a:lnTo>
                        <a:pt x="62" y="156"/>
                      </a:lnTo>
                      <a:lnTo>
                        <a:pt x="52" y="152"/>
                      </a:lnTo>
                      <a:lnTo>
                        <a:pt x="42" y="144"/>
                      </a:lnTo>
                      <a:lnTo>
                        <a:pt x="36" y="134"/>
                      </a:lnTo>
                      <a:lnTo>
                        <a:pt x="30" y="124"/>
                      </a:lnTo>
                      <a:lnTo>
                        <a:pt x="26" y="112"/>
                      </a:lnTo>
                      <a:lnTo>
                        <a:pt x="24" y="100"/>
                      </a:lnTo>
                      <a:lnTo>
                        <a:pt x="24" y="100"/>
                      </a:lnTo>
                      <a:lnTo>
                        <a:pt x="26" y="88"/>
                      </a:lnTo>
                      <a:lnTo>
                        <a:pt x="30" y="76"/>
                      </a:lnTo>
                      <a:lnTo>
                        <a:pt x="36" y="66"/>
                      </a:lnTo>
                      <a:lnTo>
                        <a:pt x="42" y="56"/>
                      </a:lnTo>
                      <a:lnTo>
                        <a:pt x="52" y="48"/>
                      </a:lnTo>
                      <a:lnTo>
                        <a:pt x="62" y="42"/>
                      </a:lnTo>
                      <a:lnTo>
                        <a:pt x="74" y="40"/>
                      </a:lnTo>
                      <a:lnTo>
                        <a:pt x="86" y="38"/>
                      </a:lnTo>
                      <a:lnTo>
                        <a:pt x="86" y="38"/>
                      </a:lnTo>
                      <a:lnTo>
                        <a:pt x="98" y="40"/>
                      </a:lnTo>
                      <a:lnTo>
                        <a:pt x="110" y="42"/>
                      </a:lnTo>
                      <a:lnTo>
                        <a:pt x="122" y="48"/>
                      </a:lnTo>
                      <a:lnTo>
                        <a:pt x="130" y="56"/>
                      </a:lnTo>
                      <a:lnTo>
                        <a:pt x="138" y="66"/>
                      </a:lnTo>
                      <a:lnTo>
                        <a:pt x="144" y="76"/>
                      </a:lnTo>
                      <a:lnTo>
                        <a:pt x="148" y="88"/>
                      </a:lnTo>
                      <a:lnTo>
                        <a:pt x="148" y="100"/>
                      </a:lnTo>
                      <a:lnTo>
                        <a:pt x="148" y="100"/>
                      </a:lnTo>
                      <a:lnTo>
                        <a:pt x="148" y="112"/>
                      </a:lnTo>
                      <a:lnTo>
                        <a:pt x="144" y="124"/>
                      </a:lnTo>
                      <a:lnTo>
                        <a:pt x="138" y="134"/>
                      </a:lnTo>
                      <a:lnTo>
                        <a:pt x="130" y="144"/>
                      </a:lnTo>
                      <a:lnTo>
                        <a:pt x="122" y="152"/>
                      </a:lnTo>
                      <a:lnTo>
                        <a:pt x="110" y="156"/>
                      </a:lnTo>
                      <a:lnTo>
                        <a:pt x="98" y="160"/>
                      </a:lnTo>
                      <a:lnTo>
                        <a:pt x="86" y="162"/>
                      </a:lnTo>
                      <a:lnTo>
                        <a:pt x="86" y="16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4" name="Freeform 35"/>
                <p:cNvSpPr>
                  <a:spLocks noEditPoints="1"/>
                </p:cNvSpPr>
                <p:nvPr/>
              </p:nvSpPr>
              <p:spPr bwMode="auto">
                <a:xfrm>
                  <a:off x="11221583" y="4256315"/>
                  <a:ext cx="104775" cy="104775"/>
                </a:xfrm>
                <a:custGeom>
                  <a:avLst/>
                  <a:gdLst/>
                  <a:ahLst/>
                  <a:cxnLst>
                    <a:cxn ang="0">
                      <a:pos x="34" y="0"/>
                    </a:cxn>
                    <a:cxn ang="0">
                      <a:pos x="34" y="0"/>
                    </a:cxn>
                    <a:cxn ang="0">
                      <a:pos x="26" y="0"/>
                    </a:cxn>
                    <a:cxn ang="0">
                      <a:pos x="20" y="2"/>
                    </a:cxn>
                    <a:cxn ang="0">
                      <a:pos x="16" y="6"/>
                    </a:cxn>
                    <a:cxn ang="0">
                      <a:pos x="10" y="10"/>
                    </a:cxn>
                    <a:cxn ang="0">
                      <a:pos x="6" y="14"/>
                    </a:cxn>
                    <a:cxn ang="0">
                      <a:pos x="4" y="20"/>
                    </a:cxn>
                    <a:cxn ang="0">
                      <a:pos x="2" y="26"/>
                    </a:cxn>
                    <a:cxn ang="0">
                      <a:pos x="0" y="32"/>
                    </a:cxn>
                    <a:cxn ang="0">
                      <a:pos x="0" y="32"/>
                    </a:cxn>
                    <a:cxn ang="0">
                      <a:pos x="2" y="40"/>
                    </a:cxn>
                    <a:cxn ang="0">
                      <a:pos x="4" y="46"/>
                    </a:cxn>
                    <a:cxn ang="0">
                      <a:pos x="6" y="52"/>
                    </a:cxn>
                    <a:cxn ang="0">
                      <a:pos x="10" y="56"/>
                    </a:cxn>
                    <a:cxn ang="0">
                      <a:pos x="16" y="60"/>
                    </a:cxn>
                    <a:cxn ang="0">
                      <a:pos x="20" y="62"/>
                    </a:cxn>
                    <a:cxn ang="0">
                      <a:pos x="26" y="64"/>
                    </a:cxn>
                    <a:cxn ang="0">
                      <a:pos x="34" y="66"/>
                    </a:cxn>
                    <a:cxn ang="0">
                      <a:pos x="34" y="66"/>
                    </a:cxn>
                    <a:cxn ang="0">
                      <a:pos x="40" y="64"/>
                    </a:cxn>
                    <a:cxn ang="0">
                      <a:pos x="46" y="62"/>
                    </a:cxn>
                    <a:cxn ang="0">
                      <a:pos x="52" y="60"/>
                    </a:cxn>
                    <a:cxn ang="0">
                      <a:pos x="56" y="56"/>
                    </a:cxn>
                    <a:cxn ang="0">
                      <a:pos x="60" y="52"/>
                    </a:cxn>
                    <a:cxn ang="0">
                      <a:pos x="64" y="46"/>
                    </a:cxn>
                    <a:cxn ang="0">
                      <a:pos x="66" y="40"/>
                    </a:cxn>
                    <a:cxn ang="0">
                      <a:pos x="66" y="32"/>
                    </a:cxn>
                    <a:cxn ang="0">
                      <a:pos x="66" y="32"/>
                    </a:cxn>
                    <a:cxn ang="0">
                      <a:pos x="66" y="26"/>
                    </a:cxn>
                    <a:cxn ang="0">
                      <a:pos x="64" y="20"/>
                    </a:cxn>
                    <a:cxn ang="0">
                      <a:pos x="60" y="14"/>
                    </a:cxn>
                    <a:cxn ang="0">
                      <a:pos x="56" y="10"/>
                    </a:cxn>
                    <a:cxn ang="0">
                      <a:pos x="52" y="6"/>
                    </a:cxn>
                    <a:cxn ang="0">
                      <a:pos x="46" y="2"/>
                    </a:cxn>
                    <a:cxn ang="0">
                      <a:pos x="40" y="0"/>
                    </a:cxn>
                    <a:cxn ang="0">
                      <a:pos x="34" y="0"/>
                    </a:cxn>
                    <a:cxn ang="0">
                      <a:pos x="34" y="0"/>
                    </a:cxn>
                    <a:cxn ang="0">
                      <a:pos x="34" y="46"/>
                    </a:cxn>
                    <a:cxn ang="0">
                      <a:pos x="34" y="46"/>
                    </a:cxn>
                    <a:cxn ang="0">
                      <a:pos x="28" y="44"/>
                    </a:cxn>
                    <a:cxn ang="0">
                      <a:pos x="24" y="42"/>
                    </a:cxn>
                    <a:cxn ang="0">
                      <a:pos x="22" y="38"/>
                    </a:cxn>
                    <a:cxn ang="0">
                      <a:pos x="20" y="32"/>
                    </a:cxn>
                    <a:cxn ang="0">
                      <a:pos x="20" y="32"/>
                    </a:cxn>
                    <a:cxn ang="0">
                      <a:pos x="22" y="28"/>
                    </a:cxn>
                    <a:cxn ang="0">
                      <a:pos x="24" y="24"/>
                    </a:cxn>
                    <a:cxn ang="0">
                      <a:pos x="28" y="22"/>
                    </a:cxn>
                    <a:cxn ang="0">
                      <a:pos x="34" y="20"/>
                    </a:cxn>
                    <a:cxn ang="0">
                      <a:pos x="34" y="20"/>
                    </a:cxn>
                    <a:cxn ang="0">
                      <a:pos x="38" y="22"/>
                    </a:cxn>
                    <a:cxn ang="0">
                      <a:pos x="42" y="24"/>
                    </a:cxn>
                    <a:cxn ang="0">
                      <a:pos x="46" y="28"/>
                    </a:cxn>
                    <a:cxn ang="0">
                      <a:pos x="46" y="32"/>
                    </a:cxn>
                    <a:cxn ang="0">
                      <a:pos x="46" y="32"/>
                    </a:cxn>
                    <a:cxn ang="0">
                      <a:pos x="46" y="38"/>
                    </a:cxn>
                    <a:cxn ang="0">
                      <a:pos x="42" y="42"/>
                    </a:cxn>
                    <a:cxn ang="0">
                      <a:pos x="38" y="44"/>
                    </a:cxn>
                    <a:cxn ang="0">
                      <a:pos x="34" y="46"/>
                    </a:cxn>
                    <a:cxn ang="0">
                      <a:pos x="34" y="46"/>
                    </a:cxn>
                  </a:cxnLst>
                  <a:rect l="0" t="0" r="r" b="b"/>
                  <a:pathLst>
                    <a:path w="66" h="66">
                      <a:moveTo>
                        <a:pt x="34" y="0"/>
                      </a:moveTo>
                      <a:lnTo>
                        <a:pt x="34" y="0"/>
                      </a:lnTo>
                      <a:lnTo>
                        <a:pt x="26" y="0"/>
                      </a:lnTo>
                      <a:lnTo>
                        <a:pt x="20" y="2"/>
                      </a:lnTo>
                      <a:lnTo>
                        <a:pt x="16" y="6"/>
                      </a:lnTo>
                      <a:lnTo>
                        <a:pt x="10" y="10"/>
                      </a:lnTo>
                      <a:lnTo>
                        <a:pt x="6" y="14"/>
                      </a:lnTo>
                      <a:lnTo>
                        <a:pt x="4" y="20"/>
                      </a:lnTo>
                      <a:lnTo>
                        <a:pt x="2" y="26"/>
                      </a:lnTo>
                      <a:lnTo>
                        <a:pt x="0" y="32"/>
                      </a:lnTo>
                      <a:lnTo>
                        <a:pt x="0" y="32"/>
                      </a:lnTo>
                      <a:lnTo>
                        <a:pt x="2" y="40"/>
                      </a:lnTo>
                      <a:lnTo>
                        <a:pt x="4" y="46"/>
                      </a:lnTo>
                      <a:lnTo>
                        <a:pt x="6" y="52"/>
                      </a:lnTo>
                      <a:lnTo>
                        <a:pt x="10" y="56"/>
                      </a:lnTo>
                      <a:lnTo>
                        <a:pt x="16" y="60"/>
                      </a:lnTo>
                      <a:lnTo>
                        <a:pt x="20" y="62"/>
                      </a:lnTo>
                      <a:lnTo>
                        <a:pt x="26" y="64"/>
                      </a:lnTo>
                      <a:lnTo>
                        <a:pt x="34" y="66"/>
                      </a:lnTo>
                      <a:lnTo>
                        <a:pt x="34" y="66"/>
                      </a:lnTo>
                      <a:lnTo>
                        <a:pt x="40" y="64"/>
                      </a:lnTo>
                      <a:lnTo>
                        <a:pt x="46" y="62"/>
                      </a:lnTo>
                      <a:lnTo>
                        <a:pt x="52" y="60"/>
                      </a:lnTo>
                      <a:lnTo>
                        <a:pt x="56" y="56"/>
                      </a:lnTo>
                      <a:lnTo>
                        <a:pt x="60" y="52"/>
                      </a:lnTo>
                      <a:lnTo>
                        <a:pt x="64" y="46"/>
                      </a:lnTo>
                      <a:lnTo>
                        <a:pt x="66" y="40"/>
                      </a:lnTo>
                      <a:lnTo>
                        <a:pt x="66" y="32"/>
                      </a:lnTo>
                      <a:lnTo>
                        <a:pt x="66" y="32"/>
                      </a:lnTo>
                      <a:lnTo>
                        <a:pt x="66" y="26"/>
                      </a:lnTo>
                      <a:lnTo>
                        <a:pt x="64" y="20"/>
                      </a:lnTo>
                      <a:lnTo>
                        <a:pt x="60" y="14"/>
                      </a:lnTo>
                      <a:lnTo>
                        <a:pt x="56" y="10"/>
                      </a:lnTo>
                      <a:lnTo>
                        <a:pt x="52" y="6"/>
                      </a:lnTo>
                      <a:lnTo>
                        <a:pt x="46" y="2"/>
                      </a:lnTo>
                      <a:lnTo>
                        <a:pt x="40" y="0"/>
                      </a:lnTo>
                      <a:lnTo>
                        <a:pt x="34" y="0"/>
                      </a:lnTo>
                      <a:lnTo>
                        <a:pt x="34" y="0"/>
                      </a:lnTo>
                      <a:close/>
                      <a:moveTo>
                        <a:pt x="34" y="46"/>
                      </a:moveTo>
                      <a:lnTo>
                        <a:pt x="34" y="46"/>
                      </a:lnTo>
                      <a:lnTo>
                        <a:pt x="28" y="44"/>
                      </a:lnTo>
                      <a:lnTo>
                        <a:pt x="24" y="42"/>
                      </a:lnTo>
                      <a:lnTo>
                        <a:pt x="22" y="38"/>
                      </a:lnTo>
                      <a:lnTo>
                        <a:pt x="20" y="32"/>
                      </a:lnTo>
                      <a:lnTo>
                        <a:pt x="20" y="32"/>
                      </a:lnTo>
                      <a:lnTo>
                        <a:pt x="22" y="28"/>
                      </a:lnTo>
                      <a:lnTo>
                        <a:pt x="24" y="24"/>
                      </a:lnTo>
                      <a:lnTo>
                        <a:pt x="28" y="22"/>
                      </a:lnTo>
                      <a:lnTo>
                        <a:pt x="34" y="20"/>
                      </a:lnTo>
                      <a:lnTo>
                        <a:pt x="34" y="20"/>
                      </a:lnTo>
                      <a:lnTo>
                        <a:pt x="38" y="22"/>
                      </a:lnTo>
                      <a:lnTo>
                        <a:pt x="42" y="24"/>
                      </a:lnTo>
                      <a:lnTo>
                        <a:pt x="46" y="28"/>
                      </a:lnTo>
                      <a:lnTo>
                        <a:pt x="46" y="32"/>
                      </a:lnTo>
                      <a:lnTo>
                        <a:pt x="46" y="32"/>
                      </a:lnTo>
                      <a:lnTo>
                        <a:pt x="46" y="38"/>
                      </a:lnTo>
                      <a:lnTo>
                        <a:pt x="42" y="42"/>
                      </a:lnTo>
                      <a:lnTo>
                        <a:pt x="38" y="44"/>
                      </a:lnTo>
                      <a:lnTo>
                        <a:pt x="34" y="46"/>
                      </a:lnTo>
                      <a:lnTo>
                        <a:pt x="34" y="4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40" name="Freeform 167"/>
              <p:cNvSpPr>
                <a:spLocks noEditPoints="1"/>
              </p:cNvSpPr>
              <p:nvPr/>
            </p:nvSpPr>
            <p:spPr bwMode="auto">
              <a:xfrm>
                <a:off x="6937210" y="3323223"/>
                <a:ext cx="352135" cy="283578"/>
              </a:xfrm>
              <a:custGeom>
                <a:avLst/>
                <a:gdLst/>
                <a:ahLst/>
                <a:cxnLst>
                  <a:cxn ang="0">
                    <a:pos x="184" y="42"/>
                  </a:cxn>
                  <a:cxn ang="0">
                    <a:pos x="184" y="26"/>
                  </a:cxn>
                  <a:cxn ang="0">
                    <a:pos x="180" y="14"/>
                  </a:cxn>
                  <a:cxn ang="0">
                    <a:pos x="172" y="6"/>
                  </a:cxn>
                  <a:cxn ang="0">
                    <a:pos x="162" y="6"/>
                  </a:cxn>
                  <a:cxn ang="0">
                    <a:pos x="94" y="18"/>
                  </a:cxn>
                  <a:cxn ang="0">
                    <a:pos x="92" y="10"/>
                  </a:cxn>
                  <a:cxn ang="0">
                    <a:pos x="80" y="0"/>
                  </a:cxn>
                  <a:cxn ang="0">
                    <a:pos x="34" y="8"/>
                  </a:cxn>
                  <a:cxn ang="0">
                    <a:pos x="30" y="10"/>
                  </a:cxn>
                  <a:cxn ang="0">
                    <a:pos x="20" y="24"/>
                  </a:cxn>
                  <a:cxn ang="0">
                    <a:pos x="20" y="32"/>
                  </a:cxn>
                  <a:cxn ang="0">
                    <a:pos x="10" y="36"/>
                  </a:cxn>
                  <a:cxn ang="0">
                    <a:pos x="0" y="58"/>
                  </a:cxn>
                  <a:cxn ang="0">
                    <a:pos x="8" y="150"/>
                  </a:cxn>
                  <a:cxn ang="0">
                    <a:pos x="10" y="158"/>
                  </a:cxn>
                  <a:cxn ang="0">
                    <a:pos x="16" y="168"/>
                  </a:cxn>
                  <a:cxn ang="0">
                    <a:pos x="20" y="172"/>
                  </a:cxn>
                  <a:cxn ang="0">
                    <a:pos x="20" y="108"/>
                  </a:cxn>
                  <a:cxn ang="0">
                    <a:pos x="18" y="102"/>
                  </a:cxn>
                  <a:cxn ang="0">
                    <a:pos x="20" y="94"/>
                  </a:cxn>
                  <a:cxn ang="0">
                    <a:pos x="24" y="80"/>
                  </a:cxn>
                  <a:cxn ang="0">
                    <a:pos x="28" y="74"/>
                  </a:cxn>
                  <a:cxn ang="0">
                    <a:pos x="40" y="64"/>
                  </a:cxn>
                  <a:cxn ang="0">
                    <a:pos x="56" y="58"/>
                  </a:cxn>
                  <a:cxn ang="0">
                    <a:pos x="224" y="64"/>
                  </a:cxn>
                  <a:cxn ang="0">
                    <a:pos x="222" y="62"/>
                  </a:cxn>
                  <a:cxn ang="0">
                    <a:pos x="218" y="62"/>
                  </a:cxn>
                  <a:cxn ang="0">
                    <a:pos x="56" y="74"/>
                  </a:cxn>
                  <a:cxn ang="0">
                    <a:pos x="48" y="78"/>
                  </a:cxn>
                  <a:cxn ang="0">
                    <a:pos x="42" y="84"/>
                  </a:cxn>
                  <a:cxn ang="0">
                    <a:pos x="36" y="102"/>
                  </a:cxn>
                  <a:cxn ang="0">
                    <a:pos x="36" y="106"/>
                  </a:cxn>
                  <a:cxn ang="0">
                    <a:pos x="36" y="170"/>
                  </a:cxn>
                  <a:cxn ang="0">
                    <a:pos x="38" y="174"/>
                  </a:cxn>
                  <a:cxn ang="0">
                    <a:pos x="42" y="178"/>
                  </a:cxn>
                  <a:cxn ang="0">
                    <a:pos x="52" y="182"/>
                  </a:cxn>
                  <a:cxn ang="0">
                    <a:pos x="164" y="170"/>
                  </a:cxn>
                  <a:cxn ang="0">
                    <a:pos x="178" y="164"/>
                  </a:cxn>
                  <a:cxn ang="0">
                    <a:pos x="184" y="158"/>
                  </a:cxn>
                  <a:cxn ang="0">
                    <a:pos x="188" y="150"/>
                  </a:cxn>
                  <a:cxn ang="0">
                    <a:pos x="222" y="86"/>
                  </a:cxn>
                  <a:cxn ang="0">
                    <a:pos x="226" y="70"/>
                  </a:cxn>
                  <a:cxn ang="0">
                    <a:pos x="226" y="66"/>
                  </a:cxn>
                  <a:cxn ang="0">
                    <a:pos x="224" y="64"/>
                  </a:cxn>
                </a:cxnLst>
                <a:rect l="0" t="0" r="r" b="b"/>
                <a:pathLst>
                  <a:path w="226" h="182">
                    <a:moveTo>
                      <a:pt x="182" y="48"/>
                    </a:moveTo>
                    <a:lnTo>
                      <a:pt x="184" y="42"/>
                    </a:lnTo>
                    <a:lnTo>
                      <a:pt x="184" y="42"/>
                    </a:lnTo>
                    <a:lnTo>
                      <a:pt x="184" y="26"/>
                    </a:lnTo>
                    <a:lnTo>
                      <a:pt x="182" y="20"/>
                    </a:lnTo>
                    <a:lnTo>
                      <a:pt x="180" y="14"/>
                    </a:lnTo>
                    <a:lnTo>
                      <a:pt x="176" y="10"/>
                    </a:lnTo>
                    <a:lnTo>
                      <a:pt x="172" y="6"/>
                    </a:lnTo>
                    <a:lnTo>
                      <a:pt x="168" y="4"/>
                    </a:lnTo>
                    <a:lnTo>
                      <a:pt x="162" y="6"/>
                    </a:lnTo>
                    <a:lnTo>
                      <a:pt x="94" y="18"/>
                    </a:lnTo>
                    <a:lnTo>
                      <a:pt x="94" y="18"/>
                    </a:lnTo>
                    <a:lnTo>
                      <a:pt x="94" y="14"/>
                    </a:lnTo>
                    <a:lnTo>
                      <a:pt x="92" y="10"/>
                    </a:lnTo>
                    <a:lnTo>
                      <a:pt x="86" y="4"/>
                    </a:lnTo>
                    <a:lnTo>
                      <a:pt x="80" y="0"/>
                    </a:lnTo>
                    <a:lnTo>
                      <a:pt x="72" y="0"/>
                    </a:lnTo>
                    <a:lnTo>
                      <a:pt x="34" y="8"/>
                    </a:lnTo>
                    <a:lnTo>
                      <a:pt x="34" y="8"/>
                    </a:lnTo>
                    <a:lnTo>
                      <a:pt x="30" y="10"/>
                    </a:lnTo>
                    <a:lnTo>
                      <a:pt x="24" y="16"/>
                    </a:lnTo>
                    <a:lnTo>
                      <a:pt x="20" y="24"/>
                    </a:lnTo>
                    <a:lnTo>
                      <a:pt x="20" y="32"/>
                    </a:lnTo>
                    <a:lnTo>
                      <a:pt x="20" y="32"/>
                    </a:lnTo>
                    <a:lnTo>
                      <a:pt x="14" y="34"/>
                    </a:lnTo>
                    <a:lnTo>
                      <a:pt x="10" y="36"/>
                    </a:lnTo>
                    <a:lnTo>
                      <a:pt x="4" y="46"/>
                    </a:lnTo>
                    <a:lnTo>
                      <a:pt x="0" y="58"/>
                    </a:lnTo>
                    <a:lnTo>
                      <a:pt x="0" y="74"/>
                    </a:lnTo>
                    <a:lnTo>
                      <a:pt x="8" y="150"/>
                    </a:lnTo>
                    <a:lnTo>
                      <a:pt x="8" y="150"/>
                    </a:lnTo>
                    <a:lnTo>
                      <a:pt x="10" y="158"/>
                    </a:lnTo>
                    <a:lnTo>
                      <a:pt x="12" y="164"/>
                    </a:lnTo>
                    <a:lnTo>
                      <a:pt x="16" y="168"/>
                    </a:lnTo>
                    <a:lnTo>
                      <a:pt x="20" y="172"/>
                    </a:lnTo>
                    <a:lnTo>
                      <a:pt x="20" y="172"/>
                    </a:lnTo>
                    <a:lnTo>
                      <a:pt x="20" y="170"/>
                    </a:lnTo>
                    <a:lnTo>
                      <a:pt x="20" y="108"/>
                    </a:lnTo>
                    <a:lnTo>
                      <a:pt x="20" y="108"/>
                    </a:lnTo>
                    <a:lnTo>
                      <a:pt x="18" y="102"/>
                    </a:lnTo>
                    <a:lnTo>
                      <a:pt x="18" y="102"/>
                    </a:lnTo>
                    <a:lnTo>
                      <a:pt x="20" y="94"/>
                    </a:lnTo>
                    <a:lnTo>
                      <a:pt x="22" y="88"/>
                    </a:lnTo>
                    <a:lnTo>
                      <a:pt x="24" y="80"/>
                    </a:lnTo>
                    <a:lnTo>
                      <a:pt x="28" y="74"/>
                    </a:lnTo>
                    <a:lnTo>
                      <a:pt x="28" y="74"/>
                    </a:lnTo>
                    <a:lnTo>
                      <a:pt x="34" y="68"/>
                    </a:lnTo>
                    <a:lnTo>
                      <a:pt x="40" y="64"/>
                    </a:lnTo>
                    <a:lnTo>
                      <a:pt x="48" y="60"/>
                    </a:lnTo>
                    <a:lnTo>
                      <a:pt x="56" y="58"/>
                    </a:lnTo>
                    <a:lnTo>
                      <a:pt x="182" y="48"/>
                    </a:lnTo>
                    <a:close/>
                    <a:moveTo>
                      <a:pt x="224" y="64"/>
                    </a:moveTo>
                    <a:lnTo>
                      <a:pt x="224" y="64"/>
                    </a:lnTo>
                    <a:lnTo>
                      <a:pt x="222" y="62"/>
                    </a:lnTo>
                    <a:lnTo>
                      <a:pt x="218" y="62"/>
                    </a:lnTo>
                    <a:lnTo>
                      <a:pt x="218" y="62"/>
                    </a:lnTo>
                    <a:lnTo>
                      <a:pt x="180" y="64"/>
                    </a:lnTo>
                    <a:lnTo>
                      <a:pt x="56" y="74"/>
                    </a:lnTo>
                    <a:lnTo>
                      <a:pt x="56" y="74"/>
                    </a:lnTo>
                    <a:lnTo>
                      <a:pt x="48" y="78"/>
                    </a:lnTo>
                    <a:lnTo>
                      <a:pt x="42" y="84"/>
                    </a:lnTo>
                    <a:lnTo>
                      <a:pt x="42" y="84"/>
                    </a:lnTo>
                    <a:lnTo>
                      <a:pt x="38" y="92"/>
                    </a:lnTo>
                    <a:lnTo>
                      <a:pt x="36" y="102"/>
                    </a:lnTo>
                    <a:lnTo>
                      <a:pt x="36" y="102"/>
                    </a:lnTo>
                    <a:lnTo>
                      <a:pt x="36" y="106"/>
                    </a:lnTo>
                    <a:lnTo>
                      <a:pt x="36" y="106"/>
                    </a:lnTo>
                    <a:lnTo>
                      <a:pt x="36" y="170"/>
                    </a:lnTo>
                    <a:lnTo>
                      <a:pt x="36" y="170"/>
                    </a:lnTo>
                    <a:lnTo>
                      <a:pt x="38" y="174"/>
                    </a:lnTo>
                    <a:lnTo>
                      <a:pt x="38" y="174"/>
                    </a:lnTo>
                    <a:lnTo>
                      <a:pt x="42" y="178"/>
                    </a:lnTo>
                    <a:lnTo>
                      <a:pt x="50" y="182"/>
                    </a:lnTo>
                    <a:lnTo>
                      <a:pt x="52" y="182"/>
                    </a:lnTo>
                    <a:lnTo>
                      <a:pt x="164" y="170"/>
                    </a:lnTo>
                    <a:lnTo>
                      <a:pt x="164" y="170"/>
                    </a:lnTo>
                    <a:lnTo>
                      <a:pt x="170" y="168"/>
                    </a:lnTo>
                    <a:lnTo>
                      <a:pt x="178" y="164"/>
                    </a:lnTo>
                    <a:lnTo>
                      <a:pt x="178" y="164"/>
                    </a:lnTo>
                    <a:lnTo>
                      <a:pt x="184" y="158"/>
                    </a:lnTo>
                    <a:lnTo>
                      <a:pt x="188" y="152"/>
                    </a:lnTo>
                    <a:lnTo>
                      <a:pt x="188" y="150"/>
                    </a:lnTo>
                    <a:lnTo>
                      <a:pt x="222" y="86"/>
                    </a:lnTo>
                    <a:lnTo>
                      <a:pt x="222" y="86"/>
                    </a:lnTo>
                    <a:lnTo>
                      <a:pt x="224" y="78"/>
                    </a:lnTo>
                    <a:lnTo>
                      <a:pt x="226" y="70"/>
                    </a:lnTo>
                    <a:lnTo>
                      <a:pt x="226" y="70"/>
                    </a:lnTo>
                    <a:lnTo>
                      <a:pt x="226" y="66"/>
                    </a:lnTo>
                    <a:lnTo>
                      <a:pt x="224" y="64"/>
                    </a:lnTo>
                    <a:lnTo>
                      <a:pt x="224" y="6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grpSp>
          <p:nvGrpSpPr>
            <p:cNvPr id="25" name="组合 723"/>
            <p:cNvGrpSpPr/>
            <p:nvPr/>
          </p:nvGrpSpPr>
          <p:grpSpPr>
            <a:xfrm>
              <a:off x="10985184" y="2931231"/>
              <a:ext cx="488839" cy="319087"/>
              <a:chOff x="9855200" y="3744913"/>
              <a:chExt cx="1255713" cy="868362"/>
            </a:xfrm>
            <a:solidFill>
              <a:sysClr val="window" lastClr="FFFFFF">
                <a:lumMod val="95000"/>
              </a:sysClr>
            </a:solidFill>
          </p:grpSpPr>
          <p:sp>
            <p:nvSpPr>
              <p:cNvPr id="34" name="Freeform 312"/>
              <p:cNvSpPr>
                <a:spLocks/>
              </p:cNvSpPr>
              <p:nvPr/>
            </p:nvSpPr>
            <p:spPr bwMode="auto">
              <a:xfrm>
                <a:off x="9896475" y="3919538"/>
                <a:ext cx="998538" cy="666750"/>
              </a:xfrm>
              <a:custGeom>
                <a:avLst/>
                <a:gdLst/>
                <a:ahLst/>
                <a:cxnLst>
                  <a:cxn ang="0">
                    <a:pos x="260" y="2202"/>
                  </a:cxn>
                  <a:cxn ang="0">
                    <a:pos x="2143" y="2202"/>
                  </a:cxn>
                  <a:cxn ang="0">
                    <a:pos x="2143" y="619"/>
                  </a:cxn>
                  <a:cxn ang="0">
                    <a:pos x="2718" y="619"/>
                  </a:cxn>
                  <a:cxn ang="0">
                    <a:pos x="2718" y="2202"/>
                  </a:cxn>
                  <a:cxn ang="0">
                    <a:pos x="4314" y="2202"/>
                  </a:cxn>
                  <a:cxn ang="0">
                    <a:pos x="4314" y="2274"/>
                  </a:cxn>
                  <a:cxn ang="0">
                    <a:pos x="4314" y="2777"/>
                  </a:cxn>
                  <a:cxn ang="0">
                    <a:pos x="4314" y="5752"/>
                  </a:cxn>
                  <a:cxn ang="0">
                    <a:pos x="8420" y="5752"/>
                  </a:cxn>
                  <a:cxn ang="0">
                    <a:pos x="9343" y="4844"/>
                  </a:cxn>
                  <a:cxn ang="0">
                    <a:pos x="4574" y="0"/>
                  </a:cxn>
                  <a:cxn ang="0">
                    <a:pos x="5381" y="0"/>
                  </a:cxn>
                  <a:cxn ang="0">
                    <a:pos x="7501" y="2152"/>
                  </a:cxn>
                  <a:cxn ang="0">
                    <a:pos x="9202" y="441"/>
                  </a:cxn>
                  <a:cxn ang="0">
                    <a:pos x="10012" y="441"/>
                  </a:cxn>
                  <a:cxn ang="0">
                    <a:pos x="7904" y="2562"/>
                  </a:cxn>
                  <a:cxn ang="0">
                    <a:pos x="9753" y="4441"/>
                  </a:cxn>
                  <a:cxn ang="0">
                    <a:pos x="13116" y="1133"/>
                  </a:cxn>
                  <a:cxn ang="0">
                    <a:pos x="13116" y="1859"/>
                  </a:cxn>
                  <a:cxn ang="0">
                    <a:pos x="13199" y="1859"/>
                  </a:cxn>
                  <a:cxn ang="0">
                    <a:pos x="9240" y="5752"/>
                  </a:cxn>
                  <a:cxn ang="0">
                    <a:pos x="12624" y="5752"/>
                  </a:cxn>
                  <a:cxn ang="0">
                    <a:pos x="12624" y="6327"/>
                  </a:cxn>
                  <a:cxn ang="0">
                    <a:pos x="8656" y="6327"/>
                  </a:cxn>
                  <a:cxn ang="0">
                    <a:pos x="6127" y="8815"/>
                  </a:cxn>
                  <a:cxn ang="0">
                    <a:pos x="5724" y="8405"/>
                  </a:cxn>
                  <a:cxn ang="0">
                    <a:pos x="7835" y="6327"/>
                  </a:cxn>
                  <a:cxn ang="0">
                    <a:pos x="4314" y="6327"/>
                  </a:cxn>
                  <a:cxn ang="0">
                    <a:pos x="3825" y="6327"/>
                  </a:cxn>
                  <a:cxn ang="0">
                    <a:pos x="3739" y="6327"/>
                  </a:cxn>
                  <a:cxn ang="0">
                    <a:pos x="3739" y="2777"/>
                  </a:cxn>
                  <a:cxn ang="0">
                    <a:pos x="2718" y="2777"/>
                  </a:cxn>
                  <a:cxn ang="0">
                    <a:pos x="2718" y="7433"/>
                  </a:cxn>
                  <a:cxn ang="0">
                    <a:pos x="2617" y="7433"/>
                  </a:cxn>
                  <a:cxn ang="0">
                    <a:pos x="2143" y="7433"/>
                  </a:cxn>
                  <a:cxn ang="0">
                    <a:pos x="0" y="7433"/>
                  </a:cxn>
                  <a:cxn ang="0">
                    <a:pos x="0" y="6858"/>
                  </a:cxn>
                  <a:cxn ang="0">
                    <a:pos x="2143" y="6858"/>
                  </a:cxn>
                  <a:cxn ang="0">
                    <a:pos x="2143" y="2777"/>
                  </a:cxn>
                  <a:cxn ang="0">
                    <a:pos x="260" y="2777"/>
                  </a:cxn>
                  <a:cxn ang="0">
                    <a:pos x="260" y="2202"/>
                  </a:cxn>
                </a:cxnLst>
                <a:rect l="0" t="0" r="r" b="b"/>
                <a:pathLst>
                  <a:path w="13199" h="8815">
                    <a:moveTo>
                      <a:pt x="260" y="2202"/>
                    </a:moveTo>
                    <a:lnTo>
                      <a:pt x="2143" y="2202"/>
                    </a:lnTo>
                    <a:lnTo>
                      <a:pt x="2143" y="619"/>
                    </a:lnTo>
                    <a:lnTo>
                      <a:pt x="2718" y="619"/>
                    </a:lnTo>
                    <a:lnTo>
                      <a:pt x="2718" y="2202"/>
                    </a:lnTo>
                    <a:lnTo>
                      <a:pt x="4314" y="2202"/>
                    </a:lnTo>
                    <a:lnTo>
                      <a:pt x="4314" y="2274"/>
                    </a:lnTo>
                    <a:lnTo>
                      <a:pt x="4314" y="2777"/>
                    </a:lnTo>
                    <a:lnTo>
                      <a:pt x="4314" y="5752"/>
                    </a:lnTo>
                    <a:lnTo>
                      <a:pt x="8420" y="5752"/>
                    </a:lnTo>
                    <a:lnTo>
                      <a:pt x="9343" y="4844"/>
                    </a:lnTo>
                    <a:lnTo>
                      <a:pt x="4574" y="0"/>
                    </a:lnTo>
                    <a:lnTo>
                      <a:pt x="5381" y="0"/>
                    </a:lnTo>
                    <a:lnTo>
                      <a:pt x="7501" y="2152"/>
                    </a:lnTo>
                    <a:lnTo>
                      <a:pt x="9202" y="441"/>
                    </a:lnTo>
                    <a:lnTo>
                      <a:pt x="10012" y="441"/>
                    </a:lnTo>
                    <a:lnTo>
                      <a:pt x="7904" y="2562"/>
                    </a:lnTo>
                    <a:lnTo>
                      <a:pt x="9753" y="4441"/>
                    </a:lnTo>
                    <a:lnTo>
                      <a:pt x="13116" y="1133"/>
                    </a:lnTo>
                    <a:lnTo>
                      <a:pt x="13116" y="1859"/>
                    </a:lnTo>
                    <a:lnTo>
                      <a:pt x="13199" y="1859"/>
                    </a:lnTo>
                    <a:lnTo>
                      <a:pt x="9240" y="5752"/>
                    </a:lnTo>
                    <a:lnTo>
                      <a:pt x="12624" y="5752"/>
                    </a:lnTo>
                    <a:lnTo>
                      <a:pt x="12624" y="6327"/>
                    </a:lnTo>
                    <a:lnTo>
                      <a:pt x="8656" y="6327"/>
                    </a:lnTo>
                    <a:lnTo>
                      <a:pt x="6127" y="8815"/>
                    </a:lnTo>
                    <a:lnTo>
                      <a:pt x="5724" y="8405"/>
                    </a:lnTo>
                    <a:lnTo>
                      <a:pt x="7835" y="6327"/>
                    </a:lnTo>
                    <a:lnTo>
                      <a:pt x="4314" y="6327"/>
                    </a:lnTo>
                    <a:lnTo>
                      <a:pt x="3825" y="6327"/>
                    </a:lnTo>
                    <a:lnTo>
                      <a:pt x="3739" y="6327"/>
                    </a:lnTo>
                    <a:lnTo>
                      <a:pt x="3739" y="2777"/>
                    </a:lnTo>
                    <a:lnTo>
                      <a:pt x="2718" y="2777"/>
                    </a:lnTo>
                    <a:lnTo>
                      <a:pt x="2718" y="7433"/>
                    </a:lnTo>
                    <a:lnTo>
                      <a:pt x="2617" y="7433"/>
                    </a:lnTo>
                    <a:lnTo>
                      <a:pt x="2143" y="7433"/>
                    </a:lnTo>
                    <a:lnTo>
                      <a:pt x="0" y="7433"/>
                    </a:lnTo>
                    <a:lnTo>
                      <a:pt x="0" y="6858"/>
                    </a:lnTo>
                    <a:lnTo>
                      <a:pt x="2143" y="6858"/>
                    </a:lnTo>
                    <a:lnTo>
                      <a:pt x="2143" y="2777"/>
                    </a:lnTo>
                    <a:lnTo>
                      <a:pt x="260" y="2777"/>
                    </a:lnTo>
                    <a:lnTo>
                      <a:pt x="260" y="22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5" name="Freeform 313"/>
              <p:cNvSpPr>
                <a:spLocks/>
              </p:cNvSpPr>
              <p:nvPr/>
            </p:nvSpPr>
            <p:spPr bwMode="auto">
              <a:xfrm>
                <a:off x="10887075" y="3802063"/>
                <a:ext cx="166688" cy="174625"/>
              </a:xfrm>
              <a:custGeom>
                <a:avLst/>
                <a:gdLst/>
                <a:ahLst/>
                <a:cxnLst>
                  <a:cxn ang="0">
                    <a:pos x="1801" y="2312"/>
                  </a:cxn>
                  <a:cxn ang="0">
                    <a:pos x="1802" y="2293"/>
                  </a:cxn>
                  <a:cxn ang="0">
                    <a:pos x="1803" y="2275"/>
                  </a:cxn>
                  <a:cxn ang="0">
                    <a:pos x="1798" y="2090"/>
                  </a:cxn>
                  <a:cxn ang="0">
                    <a:pos x="1775" y="1909"/>
                  </a:cxn>
                  <a:cxn ang="0">
                    <a:pos x="1735" y="1735"/>
                  </a:cxn>
                  <a:cxn ang="0">
                    <a:pos x="1679" y="1567"/>
                  </a:cxn>
                  <a:cxn ang="0">
                    <a:pos x="1606" y="1407"/>
                  </a:cxn>
                  <a:cxn ang="0">
                    <a:pos x="1519" y="1255"/>
                  </a:cxn>
                  <a:cxn ang="0">
                    <a:pos x="1418" y="1113"/>
                  </a:cxn>
                  <a:cxn ang="0">
                    <a:pos x="1304" y="981"/>
                  </a:cxn>
                  <a:cxn ang="0">
                    <a:pos x="1178" y="861"/>
                  </a:cxn>
                  <a:cxn ang="0">
                    <a:pos x="1041" y="753"/>
                  </a:cxn>
                  <a:cxn ang="0">
                    <a:pos x="895" y="658"/>
                  </a:cxn>
                  <a:cxn ang="0">
                    <a:pos x="738" y="578"/>
                  </a:cxn>
                  <a:cxn ang="0">
                    <a:pos x="574" y="512"/>
                  </a:cxn>
                  <a:cxn ang="0">
                    <a:pos x="402" y="463"/>
                  </a:cxn>
                  <a:cxn ang="0">
                    <a:pos x="223" y="431"/>
                  </a:cxn>
                  <a:cxn ang="0">
                    <a:pos x="38" y="417"/>
                  </a:cxn>
                  <a:cxn ang="0">
                    <a:pos x="20" y="417"/>
                  </a:cxn>
                  <a:cxn ang="0">
                    <a:pos x="0" y="417"/>
                  </a:cxn>
                  <a:cxn ang="0">
                    <a:pos x="21" y="0"/>
                  </a:cxn>
                  <a:cxn ang="0">
                    <a:pos x="39" y="0"/>
                  </a:cxn>
                  <a:cxn ang="0">
                    <a:pos x="163" y="7"/>
                  </a:cxn>
                  <a:cxn ang="0">
                    <a:pos x="386" y="36"/>
                  </a:cxn>
                  <a:cxn ang="0">
                    <a:pos x="602" y="86"/>
                  </a:cxn>
                  <a:cxn ang="0">
                    <a:pos x="810" y="156"/>
                  </a:cxn>
                  <a:cxn ang="0">
                    <a:pos x="1007" y="245"/>
                  </a:cxn>
                  <a:cxn ang="0">
                    <a:pos x="1194" y="353"/>
                  </a:cxn>
                  <a:cxn ang="0">
                    <a:pos x="1368" y="479"/>
                  </a:cxn>
                  <a:cxn ang="0">
                    <a:pos x="1530" y="619"/>
                  </a:cxn>
                  <a:cxn ang="0">
                    <a:pos x="1677" y="774"/>
                  </a:cxn>
                  <a:cxn ang="0">
                    <a:pos x="1809" y="943"/>
                  </a:cxn>
                  <a:cxn ang="0">
                    <a:pos x="1926" y="1123"/>
                  </a:cxn>
                  <a:cxn ang="0">
                    <a:pos x="2023" y="1315"/>
                  </a:cxn>
                  <a:cxn ang="0">
                    <a:pos x="2103" y="1517"/>
                  </a:cxn>
                  <a:cxn ang="0">
                    <a:pos x="2163" y="1728"/>
                  </a:cxn>
                  <a:cxn ang="0">
                    <a:pos x="2202" y="1946"/>
                  </a:cxn>
                  <a:cxn ang="0">
                    <a:pos x="2219" y="2171"/>
                  </a:cxn>
                  <a:cxn ang="0">
                    <a:pos x="2219" y="2294"/>
                  </a:cxn>
                  <a:cxn ang="0">
                    <a:pos x="2218" y="2313"/>
                  </a:cxn>
                </a:cxnLst>
                <a:rect l="0" t="0" r="r" b="b"/>
                <a:pathLst>
                  <a:path w="2219" h="2323">
                    <a:moveTo>
                      <a:pt x="2217" y="2323"/>
                    </a:moveTo>
                    <a:lnTo>
                      <a:pt x="1801" y="2312"/>
                    </a:lnTo>
                    <a:lnTo>
                      <a:pt x="1802" y="2303"/>
                    </a:lnTo>
                    <a:lnTo>
                      <a:pt x="1802" y="2293"/>
                    </a:lnTo>
                    <a:lnTo>
                      <a:pt x="1803" y="2284"/>
                    </a:lnTo>
                    <a:lnTo>
                      <a:pt x="1803" y="2275"/>
                    </a:lnTo>
                    <a:lnTo>
                      <a:pt x="1803" y="2181"/>
                    </a:lnTo>
                    <a:lnTo>
                      <a:pt x="1798" y="2090"/>
                    </a:lnTo>
                    <a:lnTo>
                      <a:pt x="1789" y="1998"/>
                    </a:lnTo>
                    <a:lnTo>
                      <a:pt x="1775" y="1909"/>
                    </a:lnTo>
                    <a:lnTo>
                      <a:pt x="1757" y="1821"/>
                    </a:lnTo>
                    <a:lnTo>
                      <a:pt x="1735" y="1735"/>
                    </a:lnTo>
                    <a:lnTo>
                      <a:pt x="1709" y="1650"/>
                    </a:lnTo>
                    <a:lnTo>
                      <a:pt x="1679" y="1567"/>
                    </a:lnTo>
                    <a:lnTo>
                      <a:pt x="1644" y="1486"/>
                    </a:lnTo>
                    <a:lnTo>
                      <a:pt x="1606" y="1407"/>
                    </a:lnTo>
                    <a:lnTo>
                      <a:pt x="1564" y="1330"/>
                    </a:lnTo>
                    <a:lnTo>
                      <a:pt x="1519" y="1255"/>
                    </a:lnTo>
                    <a:lnTo>
                      <a:pt x="1470" y="1183"/>
                    </a:lnTo>
                    <a:lnTo>
                      <a:pt x="1418" y="1113"/>
                    </a:lnTo>
                    <a:lnTo>
                      <a:pt x="1363" y="1046"/>
                    </a:lnTo>
                    <a:lnTo>
                      <a:pt x="1304" y="981"/>
                    </a:lnTo>
                    <a:lnTo>
                      <a:pt x="1242" y="920"/>
                    </a:lnTo>
                    <a:lnTo>
                      <a:pt x="1178" y="861"/>
                    </a:lnTo>
                    <a:lnTo>
                      <a:pt x="1112" y="806"/>
                    </a:lnTo>
                    <a:lnTo>
                      <a:pt x="1041" y="753"/>
                    </a:lnTo>
                    <a:lnTo>
                      <a:pt x="969" y="704"/>
                    </a:lnTo>
                    <a:lnTo>
                      <a:pt x="895" y="658"/>
                    </a:lnTo>
                    <a:lnTo>
                      <a:pt x="818" y="616"/>
                    </a:lnTo>
                    <a:lnTo>
                      <a:pt x="738" y="578"/>
                    </a:lnTo>
                    <a:lnTo>
                      <a:pt x="657" y="543"/>
                    </a:lnTo>
                    <a:lnTo>
                      <a:pt x="574" y="512"/>
                    </a:lnTo>
                    <a:lnTo>
                      <a:pt x="489" y="486"/>
                    </a:lnTo>
                    <a:lnTo>
                      <a:pt x="402" y="463"/>
                    </a:lnTo>
                    <a:lnTo>
                      <a:pt x="312" y="445"/>
                    </a:lnTo>
                    <a:lnTo>
                      <a:pt x="223" y="431"/>
                    </a:lnTo>
                    <a:lnTo>
                      <a:pt x="131" y="422"/>
                    </a:lnTo>
                    <a:lnTo>
                      <a:pt x="38" y="417"/>
                    </a:lnTo>
                    <a:lnTo>
                      <a:pt x="29" y="417"/>
                    </a:lnTo>
                    <a:lnTo>
                      <a:pt x="20" y="417"/>
                    </a:lnTo>
                    <a:lnTo>
                      <a:pt x="9" y="417"/>
                    </a:lnTo>
                    <a:lnTo>
                      <a:pt x="0" y="417"/>
                    </a:lnTo>
                    <a:lnTo>
                      <a:pt x="11" y="0"/>
                    </a:lnTo>
                    <a:lnTo>
                      <a:pt x="21" y="0"/>
                    </a:lnTo>
                    <a:lnTo>
                      <a:pt x="30" y="0"/>
                    </a:lnTo>
                    <a:lnTo>
                      <a:pt x="39" y="0"/>
                    </a:lnTo>
                    <a:lnTo>
                      <a:pt x="49" y="0"/>
                    </a:lnTo>
                    <a:lnTo>
                      <a:pt x="163" y="7"/>
                    </a:lnTo>
                    <a:lnTo>
                      <a:pt x="276" y="18"/>
                    </a:lnTo>
                    <a:lnTo>
                      <a:pt x="386" y="36"/>
                    </a:lnTo>
                    <a:lnTo>
                      <a:pt x="495" y="57"/>
                    </a:lnTo>
                    <a:lnTo>
                      <a:pt x="602" y="86"/>
                    </a:lnTo>
                    <a:lnTo>
                      <a:pt x="707" y="119"/>
                    </a:lnTo>
                    <a:lnTo>
                      <a:pt x="810" y="156"/>
                    </a:lnTo>
                    <a:lnTo>
                      <a:pt x="910" y="199"/>
                    </a:lnTo>
                    <a:lnTo>
                      <a:pt x="1007" y="245"/>
                    </a:lnTo>
                    <a:lnTo>
                      <a:pt x="1102" y="297"/>
                    </a:lnTo>
                    <a:lnTo>
                      <a:pt x="1194" y="353"/>
                    </a:lnTo>
                    <a:lnTo>
                      <a:pt x="1283" y="414"/>
                    </a:lnTo>
                    <a:lnTo>
                      <a:pt x="1368" y="479"/>
                    </a:lnTo>
                    <a:lnTo>
                      <a:pt x="1451" y="546"/>
                    </a:lnTo>
                    <a:lnTo>
                      <a:pt x="1530" y="619"/>
                    </a:lnTo>
                    <a:lnTo>
                      <a:pt x="1606" y="695"/>
                    </a:lnTo>
                    <a:lnTo>
                      <a:pt x="1677" y="774"/>
                    </a:lnTo>
                    <a:lnTo>
                      <a:pt x="1746" y="857"/>
                    </a:lnTo>
                    <a:lnTo>
                      <a:pt x="1809" y="943"/>
                    </a:lnTo>
                    <a:lnTo>
                      <a:pt x="1870" y="1031"/>
                    </a:lnTo>
                    <a:lnTo>
                      <a:pt x="1926" y="1123"/>
                    </a:lnTo>
                    <a:lnTo>
                      <a:pt x="1976" y="1218"/>
                    </a:lnTo>
                    <a:lnTo>
                      <a:pt x="2023" y="1315"/>
                    </a:lnTo>
                    <a:lnTo>
                      <a:pt x="2066" y="1415"/>
                    </a:lnTo>
                    <a:lnTo>
                      <a:pt x="2103" y="1517"/>
                    </a:lnTo>
                    <a:lnTo>
                      <a:pt x="2135" y="1622"/>
                    </a:lnTo>
                    <a:lnTo>
                      <a:pt x="2163" y="1728"/>
                    </a:lnTo>
                    <a:lnTo>
                      <a:pt x="2185" y="1835"/>
                    </a:lnTo>
                    <a:lnTo>
                      <a:pt x="2202" y="1946"/>
                    </a:lnTo>
                    <a:lnTo>
                      <a:pt x="2213" y="2058"/>
                    </a:lnTo>
                    <a:lnTo>
                      <a:pt x="2219" y="2171"/>
                    </a:lnTo>
                    <a:lnTo>
                      <a:pt x="2219" y="2285"/>
                    </a:lnTo>
                    <a:lnTo>
                      <a:pt x="2219" y="2294"/>
                    </a:lnTo>
                    <a:lnTo>
                      <a:pt x="2218" y="2304"/>
                    </a:lnTo>
                    <a:lnTo>
                      <a:pt x="2218" y="2313"/>
                    </a:lnTo>
                    <a:lnTo>
                      <a:pt x="2217" y="2323"/>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6" name="Freeform 314"/>
              <p:cNvSpPr>
                <a:spLocks/>
              </p:cNvSpPr>
              <p:nvPr/>
            </p:nvSpPr>
            <p:spPr bwMode="auto">
              <a:xfrm>
                <a:off x="10888663" y="3744913"/>
                <a:ext cx="222250" cy="233362"/>
              </a:xfrm>
              <a:custGeom>
                <a:avLst/>
                <a:gdLst/>
                <a:ahLst/>
                <a:cxnLst>
                  <a:cxn ang="0">
                    <a:pos x="2948" y="3062"/>
                  </a:cxn>
                  <a:cxn ang="0">
                    <a:pos x="2947" y="3082"/>
                  </a:cxn>
                  <a:cxn ang="0">
                    <a:pos x="2562" y="3081"/>
                  </a:cxn>
                  <a:cxn ang="0">
                    <a:pos x="2562" y="3062"/>
                  </a:cxn>
                  <a:cxn ang="0">
                    <a:pos x="2563" y="3043"/>
                  </a:cxn>
                  <a:cxn ang="0">
                    <a:pos x="2556" y="2779"/>
                  </a:cxn>
                  <a:cxn ang="0">
                    <a:pos x="2523" y="2521"/>
                  </a:cxn>
                  <a:cxn ang="0">
                    <a:pos x="2465" y="2271"/>
                  </a:cxn>
                  <a:cxn ang="0">
                    <a:pos x="2384" y="2031"/>
                  </a:cxn>
                  <a:cxn ang="0">
                    <a:pos x="2280" y="1802"/>
                  </a:cxn>
                  <a:cxn ang="0">
                    <a:pos x="2156" y="1585"/>
                  </a:cxn>
                  <a:cxn ang="0">
                    <a:pos x="2012" y="1382"/>
                  </a:cxn>
                  <a:cxn ang="0">
                    <a:pos x="1849" y="1193"/>
                  </a:cxn>
                  <a:cxn ang="0">
                    <a:pos x="1669" y="1020"/>
                  </a:cxn>
                  <a:cxn ang="0">
                    <a:pos x="1473" y="867"/>
                  </a:cxn>
                  <a:cxn ang="0">
                    <a:pos x="1262" y="731"/>
                  </a:cxn>
                  <a:cxn ang="0">
                    <a:pos x="1039" y="616"/>
                  </a:cxn>
                  <a:cxn ang="0">
                    <a:pos x="803" y="522"/>
                  </a:cxn>
                  <a:cxn ang="0">
                    <a:pos x="557" y="452"/>
                  </a:cxn>
                  <a:cxn ang="0">
                    <a:pos x="301" y="406"/>
                  </a:cxn>
                  <a:cxn ang="0">
                    <a:pos x="37" y="386"/>
                  </a:cxn>
                  <a:cxn ang="0">
                    <a:pos x="18" y="385"/>
                  </a:cxn>
                  <a:cxn ang="0">
                    <a:pos x="0" y="385"/>
                  </a:cxn>
                  <a:cxn ang="0">
                    <a:pos x="18" y="0"/>
                  </a:cxn>
                  <a:cxn ang="0">
                    <a:pos x="37" y="0"/>
                  </a:cxn>
                  <a:cxn ang="0">
                    <a:pos x="200" y="8"/>
                  </a:cxn>
                  <a:cxn ang="0">
                    <a:pos x="498" y="47"/>
                  </a:cxn>
                  <a:cxn ang="0">
                    <a:pos x="786" y="113"/>
                  </a:cxn>
                  <a:cxn ang="0">
                    <a:pos x="1064" y="208"/>
                  </a:cxn>
                  <a:cxn ang="0">
                    <a:pos x="1328" y="328"/>
                  </a:cxn>
                  <a:cxn ang="0">
                    <a:pos x="1578" y="472"/>
                  </a:cxn>
                  <a:cxn ang="0">
                    <a:pos x="1811" y="638"/>
                  </a:cxn>
                  <a:cxn ang="0">
                    <a:pos x="2027" y="826"/>
                  </a:cxn>
                  <a:cxn ang="0">
                    <a:pos x="2224" y="1034"/>
                  </a:cxn>
                  <a:cxn ang="0">
                    <a:pos x="2401" y="1259"/>
                  </a:cxn>
                  <a:cxn ang="0">
                    <a:pos x="2556" y="1501"/>
                  </a:cxn>
                  <a:cxn ang="0">
                    <a:pos x="2686" y="1757"/>
                  </a:cxn>
                  <a:cxn ang="0">
                    <a:pos x="2793" y="2027"/>
                  </a:cxn>
                  <a:cxn ang="0">
                    <a:pos x="2873" y="2308"/>
                  </a:cxn>
                  <a:cxn ang="0">
                    <a:pos x="2925" y="2600"/>
                  </a:cxn>
                  <a:cxn ang="0">
                    <a:pos x="2948" y="2900"/>
                  </a:cxn>
                </a:cxnLst>
                <a:rect l="0" t="0" r="r" b="b"/>
                <a:pathLst>
                  <a:path w="2948" h="3091">
                    <a:moveTo>
                      <a:pt x="2948" y="3053"/>
                    </a:moveTo>
                    <a:lnTo>
                      <a:pt x="2948" y="3062"/>
                    </a:lnTo>
                    <a:lnTo>
                      <a:pt x="2947" y="3072"/>
                    </a:lnTo>
                    <a:lnTo>
                      <a:pt x="2947" y="3082"/>
                    </a:lnTo>
                    <a:lnTo>
                      <a:pt x="2947" y="3091"/>
                    </a:lnTo>
                    <a:lnTo>
                      <a:pt x="2562" y="3081"/>
                    </a:lnTo>
                    <a:lnTo>
                      <a:pt x="2562" y="3071"/>
                    </a:lnTo>
                    <a:lnTo>
                      <a:pt x="2562" y="3062"/>
                    </a:lnTo>
                    <a:lnTo>
                      <a:pt x="2563" y="3053"/>
                    </a:lnTo>
                    <a:lnTo>
                      <a:pt x="2563" y="3043"/>
                    </a:lnTo>
                    <a:lnTo>
                      <a:pt x="2563" y="2910"/>
                    </a:lnTo>
                    <a:lnTo>
                      <a:pt x="2556" y="2779"/>
                    </a:lnTo>
                    <a:lnTo>
                      <a:pt x="2543" y="2649"/>
                    </a:lnTo>
                    <a:lnTo>
                      <a:pt x="2523" y="2521"/>
                    </a:lnTo>
                    <a:lnTo>
                      <a:pt x="2497" y="2395"/>
                    </a:lnTo>
                    <a:lnTo>
                      <a:pt x="2465" y="2271"/>
                    </a:lnTo>
                    <a:lnTo>
                      <a:pt x="2428" y="2150"/>
                    </a:lnTo>
                    <a:lnTo>
                      <a:pt x="2384" y="2031"/>
                    </a:lnTo>
                    <a:lnTo>
                      <a:pt x="2335" y="1915"/>
                    </a:lnTo>
                    <a:lnTo>
                      <a:pt x="2280" y="1802"/>
                    </a:lnTo>
                    <a:lnTo>
                      <a:pt x="2220" y="1692"/>
                    </a:lnTo>
                    <a:lnTo>
                      <a:pt x="2156" y="1585"/>
                    </a:lnTo>
                    <a:lnTo>
                      <a:pt x="2086" y="1481"/>
                    </a:lnTo>
                    <a:lnTo>
                      <a:pt x="2012" y="1382"/>
                    </a:lnTo>
                    <a:lnTo>
                      <a:pt x="1933" y="1285"/>
                    </a:lnTo>
                    <a:lnTo>
                      <a:pt x="1849" y="1193"/>
                    </a:lnTo>
                    <a:lnTo>
                      <a:pt x="1760" y="1104"/>
                    </a:lnTo>
                    <a:lnTo>
                      <a:pt x="1669" y="1020"/>
                    </a:lnTo>
                    <a:lnTo>
                      <a:pt x="1572" y="941"/>
                    </a:lnTo>
                    <a:lnTo>
                      <a:pt x="1473" y="867"/>
                    </a:lnTo>
                    <a:lnTo>
                      <a:pt x="1369" y="796"/>
                    </a:lnTo>
                    <a:lnTo>
                      <a:pt x="1262" y="731"/>
                    </a:lnTo>
                    <a:lnTo>
                      <a:pt x="1152" y="671"/>
                    </a:lnTo>
                    <a:lnTo>
                      <a:pt x="1039" y="616"/>
                    </a:lnTo>
                    <a:lnTo>
                      <a:pt x="922" y="566"/>
                    </a:lnTo>
                    <a:lnTo>
                      <a:pt x="803" y="522"/>
                    </a:lnTo>
                    <a:lnTo>
                      <a:pt x="682" y="484"/>
                    </a:lnTo>
                    <a:lnTo>
                      <a:pt x="557" y="452"/>
                    </a:lnTo>
                    <a:lnTo>
                      <a:pt x="430" y="426"/>
                    </a:lnTo>
                    <a:lnTo>
                      <a:pt x="301" y="406"/>
                    </a:lnTo>
                    <a:lnTo>
                      <a:pt x="170" y="392"/>
                    </a:lnTo>
                    <a:lnTo>
                      <a:pt x="37" y="386"/>
                    </a:lnTo>
                    <a:lnTo>
                      <a:pt x="28" y="385"/>
                    </a:lnTo>
                    <a:lnTo>
                      <a:pt x="18" y="385"/>
                    </a:lnTo>
                    <a:lnTo>
                      <a:pt x="9" y="385"/>
                    </a:lnTo>
                    <a:lnTo>
                      <a:pt x="0" y="385"/>
                    </a:lnTo>
                    <a:lnTo>
                      <a:pt x="9" y="0"/>
                    </a:lnTo>
                    <a:lnTo>
                      <a:pt x="18" y="0"/>
                    </a:lnTo>
                    <a:lnTo>
                      <a:pt x="28" y="0"/>
                    </a:lnTo>
                    <a:lnTo>
                      <a:pt x="37" y="0"/>
                    </a:lnTo>
                    <a:lnTo>
                      <a:pt x="47" y="0"/>
                    </a:lnTo>
                    <a:lnTo>
                      <a:pt x="200" y="8"/>
                    </a:lnTo>
                    <a:lnTo>
                      <a:pt x="350" y="24"/>
                    </a:lnTo>
                    <a:lnTo>
                      <a:pt x="498" y="47"/>
                    </a:lnTo>
                    <a:lnTo>
                      <a:pt x="644" y="77"/>
                    </a:lnTo>
                    <a:lnTo>
                      <a:pt x="786" y="113"/>
                    </a:lnTo>
                    <a:lnTo>
                      <a:pt x="927" y="158"/>
                    </a:lnTo>
                    <a:lnTo>
                      <a:pt x="1064" y="208"/>
                    </a:lnTo>
                    <a:lnTo>
                      <a:pt x="1198" y="265"/>
                    </a:lnTo>
                    <a:lnTo>
                      <a:pt x="1328" y="328"/>
                    </a:lnTo>
                    <a:lnTo>
                      <a:pt x="1455" y="396"/>
                    </a:lnTo>
                    <a:lnTo>
                      <a:pt x="1578" y="472"/>
                    </a:lnTo>
                    <a:lnTo>
                      <a:pt x="1696" y="552"/>
                    </a:lnTo>
                    <a:lnTo>
                      <a:pt x="1811" y="638"/>
                    </a:lnTo>
                    <a:lnTo>
                      <a:pt x="1921" y="730"/>
                    </a:lnTo>
                    <a:lnTo>
                      <a:pt x="2027" y="826"/>
                    </a:lnTo>
                    <a:lnTo>
                      <a:pt x="2128" y="928"/>
                    </a:lnTo>
                    <a:lnTo>
                      <a:pt x="2224" y="1034"/>
                    </a:lnTo>
                    <a:lnTo>
                      <a:pt x="2315" y="1144"/>
                    </a:lnTo>
                    <a:lnTo>
                      <a:pt x="2401" y="1259"/>
                    </a:lnTo>
                    <a:lnTo>
                      <a:pt x="2481" y="1377"/>
                    </a:lnTo>
                    <a:lnTo>
                      <a:pt x="2556" y="1501"/>
                    </a:lnTo>
                    <a:lnTo>
                      <a:pt x="2624" y="1626"/>
                    </a:lnTo>
                    <a:lnTo>
                      <a:pt x="2686" y="1757"/>
                    </a:lnTo>
                    <a:lnTo>
                      <a:pt x="2742" y="1890"/>
                    </a:lnTo>
                    <a:lnTo>
                      <a:pt x="2793" y="2027"/>
                    </a:lnTo>
                    <a:lnTo>
                      <a:pt x="2836" y="2166"/>
                    </a:lnTo>
                    <a:lnTo>
                      <a:pt x="2873" y="2308"/>
                    </a:lnTo>
                    <a:lnTo>
                      <a:pt x="2902" y="2453"/>
                    </a:lnTo>
                    <a:lnTo>
                      <a:pt x="2925" y="2600"/>
                    </a:lnTo>
                    <a:lnTo>
                      <a:pt x="2941" y="2748"/>
                    </a:lnTo>
                    <a:lnTo>
                      <a:pt x="2948" y="2900"/>
                    </a:lnTo>
                    <a:lnTo>
                      <a:pt x="2948" y="3053"/>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7" name="Freeform 315"/>
              <p:cNvSpPr>
                <a:spLocks noEditPoints="1"/>
              </p:cNvSpPr>
              <p:nvPr/>
            </p:nvSpPr>
            <p:spPr bwMode="auto">
              <a:xfrm>
                <a:off x="9855200" y="3897313"/>
                <a:ext cx="1076325" cy="715962"/>
              </a:xfrm>
              <a:custGeom>
                <a:avLst/>
                <a:gdLst/>
                <a:ahLst/>
                <a:cxnLst>
                  <a:cxn ang="0">
                    <a:pos x="13800" y="1"/>
                  </a:cxn>
                  <a:cxn ang="0">
                    <a:pos x="13870" y="11"/>
                  </a:cxn>
                  <a:cxn ang="0">
                    <a:pos x="13938" y="29"/>
                  </a:cxn>
                  <a:cxn ang="0">
                    <a:pos x="14000" y="58"/>
                  </a:cxn>
                  <a:cxn ang="0">
                    <a:pos x="14057" y="95"/>
                  </a:cxn>
                  <a:cxn ang="0">
                    <a:pos x="14109" y="139"/>
                  </a:cxn>
                  <a:cxn ang="0">
                    <a:pos x="14154" y="190"/>
                  </a:cxn>
                  <a:cxn ang="0">
                    <a:pos x="14190" y="248"/>
                  </a:cxn>
                  <a:cxn ang="0">
                    <a:pos x="14219" y="311"/>
                  </a:cxn>
                  <a:cxn ang="0">
                    <a:pos x="14238" y="378"/>
                  </a:cxn>
                  <a:cxn ang="0">
                    <a:pos x="14247" y="449"/>
                  </a:cxn>
                  <a:cxn ang="0">
                    <a:pos x="14247" y="9034"/>
                  </a:cxn>
                  <a:cxn ang="0">
                    <a:pos x="14238" y="9104"/>
                  </a:cxn>
                  <a:cxn ang="0">
                    <a:pos x="14219" y="9171"/>
                  </a:cxn>
                  <a:cxn ang="0">
                    <a:pos x="14190" y="9234"/>
                  </a:cxn>
                  <a:cxn ang="0">
                    <a:pos x="14154" y="9291"/>
                  </a:cxn>
                  <a:cxn ang="0">
                    <a:pos x="14109" y="9343"/>
                  </a:cxn>
                  <a:cxn ang="0">
                    <a:pos x="14057" y="9387"/>
                  </a:cxn>
                  <a:cxn ang="0">
                    <a:pos x="14000" y="9424"/>
                  </a:cxn>
                  <a:cxn ang="0">
                    <a:pos x="13938" y="9452"/>
                  </a:cxn>
                  <a:cxn ang="0">
                    <a:pos x="13870" y="9472"/>
                  </a:cxn>
                  <a:cxn ang="0">
                    <a:pos x="13800" y="9480"/>
                  </a:cxn>
                  <a:cxn ang="0">
                    <a:pos x="447" y="9480"/>
                  </a:cxn>
                  <a:cxn ang="0">
                    <a:pos x="377" y="9472"/>
                  </a:cxn>
                  <a:cxn ang="0">
                    <a:pos x="309" y="9452"/>
                  </a:cxn>
                  <a:cxn ang="0">
                    <a:pos x="247" y="9424"/>
                  </a:cxn>
                  <a:cxn ang="0">
                    <a:pos x="190" y="9387"/>
                  </a:cxn>
                  <a:cxn ang="0">
                    <a:pos x="138" y="9343"/>
                  </a:cxn>
                  <a:cxn ang="0">
                    <a:pos x="93" y="9291"/>
                  </a:cxn>
                  <a:cxn ang="0">
                    <a:pos x="57" y="9234"/>
                  </a:cxn>
                  <a:cxn ang="0">
                    <a:pos x="29" y="9171"/>
                  </a:cxn>
                  <a:cxn ang="0">
                    <a:pos x="9" y="9104"/>
                  </a:cxn>
                  <a:cxn ang="0">
                    <a:pos x="1" y="9034"/>
                  </a:cxn>
                  <a:cxn ang="0">
                    <a:pos x="1" y="449"/>
                  </a:cxn>
                  <a:cxn ang="0">
                    <a:pos x="9" y="378"/>
                  </a:cxn>
                  <a:cxn ang="0">
                    <a:pos x="29" y="311"/>
                  </a:cxn>
                  <a:cxn ang="0">
                    <a:pos x="57" y="248"/>
                  </a:cxn>
                  <a:cxn ang="0">
                    <a:pos x="93" y="190"/>
                  </a:cxn>
                  <a:cxn ang="0">
                    <a:pos x="138" y="139"/>
                  </a:cxn>
                  <a:cxn ang="0">
                    <a:pos x="190" y="95"/>
                  </a:cxn>
                  <a:cxn ang="0">
                    <a:pos x="247" y="58"/>
                  </a:cxn>
                  <a:cxn ang="0">
                    <a:pos x="309" y="29"/>
                  </a:cxn>
                  <a:cxn ang="0">
                    <a:pos x="377" y="11"/>
                  </a:cxn>
                  <a:cxn ang="0">
                    <a:pos x="447" y="1"/>
                  </a:cxn>
                  <a:cxn ang="0">
                    <a:pos x="12797" y="1205"/>
                  </a:cxn>
                  <a:cxn ang="0">
                    <a:pos x="1451" y="1205"/>
                  </a:cxn>
                </a:cxnLst>
                <a:rect l="0" t="0" r="r" b="b"/>
                <a:pathLst>
                  <a:path w="14247" h="9481">
                    <a:moveTo>
                      <a:pt x="471" y="0"/>
                    </a:moveTo>
                    <a:lnTo>
                      <a:pt x="13776" y="0"/>
                    </a:lnTo>
                    <a:lnTo>
                      <a:pt x="13800" y="1"/>
                    </a:lnTo>
                    <a:lnTo>
                      <a:pt x="13823" y="3"/>
                    </a:lnTo>
                    <a:lnTo>
                      <a:pt x="13847" y="7"/>
                    </a:lnTo>
                    <a:lnTo>
                      <a:pt x="13870" y="11"/>
                    </a:lnTo>
                    <a:lnTo>
                      <a:pt x="13893" y="16"/>
                    </a:lnTo>
                    <a:lnTo>
                      <a:pt x="13916" y="22"/>
                    </a:lnTo>
                    <a:lnTo>
                      <a:pt x="13938" y="29"/>
                    </a:lnTo>
                    <a:lnTo>
                      <a:pt x="13958" y="38"/>
                    </a:lnTo>
                    <a:lnTo>
                      <a:pt x="13979" y="47"/>
                    </a:lnTo>
                    <a:lnTo>
                      <a:pt x="14000" y="58"/>
                    </a:lnTo>
                    <a:lnTo>
                      <a:pt x="14020" y="70"/>
                    </a:lnTo>
                    <a:lnTo>
                      <a:pt x="14038" y="81"/>
                    </a:lnTo>
                    <a:lnTo>
                      <a:pt x="14057" y="95"/>
                    </a:lnTo>
                    <a:lnTo>
                      <a:pt x="14075" y="109"/>
                    </a:lnTo>
                    <a:lnTo>
                      <a:pt x="14092" y="124"/>
                    </a:lnTo>
                    <a:lnTo>
                      <a:pt x="14109" y="139"/>
                    </a:lnTo>
                    <a:lnTo>
                      <a:pt x="14125" y="156"/>
                    </a:lnTo>
                    <a:lnTo>
                      <a:pt x="14139" y="173"/>
                    </a:lnTo>
                    <a:lnTo>
                      <a:pt x="14154" y="190"/>
                    </a:lnTo>
                    <a:lnTo>
                      <a:pt x="14166" y="209"/>
                    </a:lnTo>
                    <a:lnTo>
                      <a:pt x="14179" y="229"/>
                    </a:lnTo>
                    <a:lnTo>
                      <a:pt x="14190" y="248"/>
                    </a:lnTo>
                    <a:lnTo>
                      <a:pt x="14200" y="268"/>
                    </a:lnTo>
                    <a:lnTo>
                      <a:pt x="14210" y="289"/>
                    </a:lnTo>
                    <a:lnTo>
                      <a:pt x="14219" y="311"/>
                    </a:lnTo>
                    <a:lnTo>
                      <a:pt x="14226" y="333"/>
                    </a:lnTo>
                    <a:lnTo>
                      <a:pt x="14233" y="355"/>
                    </a:lnTo>
                    <a:lnTo>
                      <a:pt x="14238" y="378"/>
                    </a:lnTo>
                    <a:lnTo>
                      <a:pt x="14242" y="401"/>
                    </a:lnTo>
                    <a:lnTo>
                      <a:pt x="14245" y="425"/>
                    </a:lnTo>
                    <a:lnTo>
                      <a:pt x="14247" y="449"/>
                    </a:lnTo>
                    <a:lnTo>
                      <a:pt x="14247" y="473"/>
                    </a:lnTo>
                    <a:lnTo>
                      <a:pt x="14247" y="9010"/>
                    </a:lnTo>
                    <a:lnTo>
                      <a:pt x="14247" y="9034"/>
                    </a:lnTo>
                    <a:lnTo>
                      <a:pt x="14245" y="9058"/>
                    </a:lnTo>
                    <a:lnTo>
                      <a:pt x="14242" y="9081"/>
                    </a:lnTo>
                    <a:lnTo>
                      <a:pt x="14238" y="9104"/>
                    </a:lnTo>
                    <a:lnTo>
                      <a:pt x="14233" y="9127"/>
                    </a:lnTo>
                    <a:lnTo>
                      <a:pt x="14226" y="9149"/>
                    </a:lnTo>
                    <a:lnTo>
                      <a:pt x="14219" y="9171"/>
                    </a:lnTo>
                    <a:lnTo>
                      <a:pt x="14210" y="9192"/>
                    </a:lnTo>
                    <a:lnTo>
                      <a:pt x="14200" y="9213"/>
                    </a:lnTo>
                    <a:lnTo>
                      <a:pt x="14190" y="9234"/>
                    </a:lnTo>
                    <a:lnTo>
                      <a:pt x="14179" y="9254"/>
                    </a:lnTo>
                    <a:lnTo>
                      <a:pt x="14166" y="9272"/>
                    </a:lnTo>
                    <a:lnTo>
                      <a:pt x="14154" y="9291"/>
                    </a:lnTo>
                    <a:lnTo>
                      <a:pt x="14139" y="9309"/>
                    </a:lnTo>
                    <a:lnTo>
                      <a:pt x="14125" y="9326"/>
                    </a:lnTo>
                    <a:lnTo>
                      <a:pt x="14109" y="9343"/>
                    </a:lnTo>
                    <a:lnTo>
                      <a:pt x="14092" y="9359"/>
                    </a:lnTo>
                    <a:lnTo>
                      <a:pt x="14075" y="9373"/>
                    </a:lnTo>
                    <a:lnTo>
                      <a:pt x="14057" y="9387"/>
                    </a:lnTo>
                    <a:lnTo>
                      <a:pt x="14038" y="9400"/>
                    </a:lnTo>
                    <a:lnTo>
                      <a:pt x="14020" y="9412"/>
                    </a:lnTo>
                    <a:lnTo>
                      <a:pt x="14000" y="9424"/>
                    </a:lnTo>
                    <a:lnTo>
                      <a:pt x="13979" y="9434"/>
                    </a:lnTo>
                    <a:lnTo>
                      <a:pt x="13958" y="9444"/>
                    </a:lnTo>
                    <a:lnTo>
                      <a:pt x="13938" y="9452"/>
                    </a:lnTo>
                    <a:lnTo>
                      <a:pt x="13916" y="9460"/>
                    </a:lnTo>
                    <a:lnTo>
                      <a:pt x="13893" y="9466"/>
                    </a:lnTo>
                    <a:lnTo>
                      <a:pt x="13870" y="9472"/>
                    </a:lnTo>
                    <a:lnTo>
                      <a:pt x="13847" y="9476"/>
                    </a:lnTo>
                    <a:lnTo>
                      <a:pt x="13823" y="9479"/>
                    </a:lnTo>
                    <a:lnTo>
                      <a:pt x="13800" y="9480"/>
                    </a:lnTo>
                    <a:lnTo>
                      <a:pt x="13776" y="9481"/>
                    </a:lnTo>
                    <a:lnTo>
                      <a:pt x="471" y="9481"/>
                    </a:lnTo>
                    <a:lnTo>
                      <a:pt x="447" y="9480"/>
                    </a:lnTo>
                    <a:lnTo>
                      <a:pt x="424" y="9479"/>
                    </a:lnTo>
                    <a:lnTo>
                      <a:pt x="400" y="9476"/>
                    </a:lnTo>
                    <a:lnTo>
                      <a:pt x="377" y="9472"/>
                    </a:lnTo>
                    <a:lnTo>
                      <a:pt x="354" y="9466"/>
                    </a:lnTo>
                    <a:lnTo>
                      <a:pt x="332" y="9460"/>
                    </a:lnTo>
                    <a:lnTo>
                      <a:pt x="309" y="9452"/>
                    </a:lnTo>
                    <a:lnTo>
                      <a:pt x="289" y="9444"/>
                    </a:lnTo>
                    <a:lnTo>
                      <a:pt x="268" y="9434"/>
                    </a:lnTo>
                    <a:lnTo>
                      <a:pt x="247" y="9424"/>
                    </a:lnTo>
                    <a:lnTo>
                      <a:pt x="227" y="9412"/>
                    </a:lnTo>
                    <a:lnTo>
                      <a:pt x="209" y="9400"/>
                    </a:lnTo>
                    <a:lnTo>
                      <a:pt x="190" y="9387"/>
                    </a:lnTo>
                    <a:lnTo>
                      <a:pt x="172" y="9373"/>
                    </a:lnTo>
                    <a:lnTo>
                      <a:pt x="155" y="9359"/>
                    </a:lnTo>
                    <a:lnTo>
                      <a:pt x="138" y="9343"/>
                    </a:lnTo>
                    <a:lnTo>
                      <a:pt x="123" y="9326"/>
                    </a:lnTo>
                    <a:lnTo>
                      <a:pt x="108" y="9309"/>
                    </a:lnTo>
                    <a:lnTo>
                      <a:pt x="93" y="9291"/>
                    </a:lnTo>
                    <a:lnTo>
                      <a:pt x="81" y="9272"/>
                    </a:lnTo>
                    <a:lnTo>
                      <a:pt x="69" y="9254"/>
                    </a:lnTo>
                    <a:lnTo>
                      <a:pt x="57" y="9234"/>
                    </a:lnTo>
                    <a:lnTo>
                      <a:pt x="47" y="9213"/>
                    </a:lnTo>
                    <a:lnTo>
                      <a:pt x="37" y="9192"/>
                    </a:lnTo>
                    <a:lnTo>
                      <a:pt x="29" y="9171"/>
                    </a:lnTo>
                    <a:lnTo>
                      <a:pt x="21" y="9149"/>
                    </a:lnTo>
                    <a:lnTo>
                      <a:pt x="15" y="9127"/>
                    </a:lnTo>
                    <a:lnTo>
                      <a:pt x="9" y="9104"/>
                    </a:lnTo>
                    <a:lnTo>
                      <a:pt x="5" y="9081"/>
                    </a:lnTo>
                    <a:lnTo>
                      <a:pt x="2" y="9058"/>
                    </a:lnTo>
                    <a:lnTo>
                      <a:pt x="1" y="9034"/>
                    </a:lnTo>
                    <a:lnTo>
                      <a:pt x="0" y="9010"/>
                    </a:lnTo>
                    <a:lnTo>
                      <a:pt x="0" y="473"/>
                    </a:lnTo>
                    <a:lnTo>
                      <a:pt x="1" y="449"/>
                    </a:lnTo>
                    <a:lnTo>
                      <a:pt x="2" y="425"/>
                    </a:lnTo>
                    <a:lnTo>
                      <a:pt x="5" y="401"/>
                    </a:lnTo>
                    <a:lnTo>
                      <a:pt x="9" y="378"/>
                    </a:lnTo>
                    <a:lnTo>
                      <a:pt x="15" y="355"/>
                    </a:lnTo>
                    <a:lnTo>
                      <a:pt x="21" y="333"/>
                    </a:lnTo>
                    <a:lnTo>
                      <a:pt x="29" y="311"/>
                    </a:lnTo>
                    <a:lnTo>
                      <a:pt x="37" y="289"/>
                    </a:lnTo>
                    <a:lnTo>
                      <a:pt x="47" y="268"/>
                    </a:lnTo>
                    <a:lnTo>
                      <a:pt x="57" y="248"/>
                    </a:lnTo>
                    <a:lnTo>
                      <a:pt x="69" y="229"/>
                    </a:lnTo>
                    <a:lnTo>
                      <a:pt x="81" y="209"/>
                    </a:lnTo>
                    <a:lnTo>
                      <a:pt x="93" y="190"/>
                    </a:lnTo>
                    <a:lnTo>
                      <a:pt x="108" y="173"/>
                    </a:lnTo>
                    <a:lnTo>
                      <a:pt x="123" y="156"/>
                    </a:lnTo>
                    <a:lnTo>
                      <a:pt x="138" y="139"/>
                    </a:lnTo>
                    <a:lnTo>
                      <a:pt x="155" y="124"/>
                    </a:lnTo>
                    <a:lnTo>
                      <a:pt x="172" y="109"/>
                    </a:lnTo>
                    <a:lnTo>
                      <a:pt x="190" y="95"/>
                    </a:lnTo>
                    <a:lnTo>
                      <a:pt x="209" y="81"/>
                    </a:lnTo>
                    <a:lnTo>
                      <a:pt x="227" y="70"/>
                    </a:lnTo>
                    <a:lnTo>
                      <a:pt x="247" y="58"/>
                    </a:lnTo>
                    <a:lnTo>
                      <a:pt x="268" y="47"/>
                    </a:lnTo>
                    <a:lnTo>
                      <a:pt x="289" y="38"/>
                    </a:lnTo>
                    <a:lnTo>
                      <a:pt x="309" y="29"/>
                    </a:lnTo>
                    <a:lnTo>
                      <a:pt x="332" y="22"/>
                    </a:lnTo>
                    <a:lnTo>
                      <a:pt x="354" y="16"/>
                    </a:lnTo>
                    <a:lnTo>
                      <a:pt x="377" y="11"/>
                    </a:lnTo>
                    <a:lnTo>
                      <a:pt x="400" y="7"/>
                    </a:lnTo>
                    <a:lnTo>
                      <a:pt x="424" y="3"/>
                    </a:lnTo>
                    <a:lnTo>
                      <a:pt x="447" y="1"/>
                    </a:lnTo>
                    <a:lnTo>
                      <a:pt x="471" y="0"/>
                    </a:lnTo>
                    <a:close/>
                    <a:moveTo>
                      <a:pt x="1451" y="1205"/>
                    </a:moveTo>
                    <a:lnTo>
                      <a:pt x="12797" y="1205"/>
                    </a:lnTo>
                    <a:lnTo>
                      <a:pt x="12797" y="8276"/>
                    </a:lnTo>
                    <a:lnTo>
                      <a:pt x="1451" y="8276"/>
                    </a:lnTo>
                    <a:lnTo>
                      <a:pt x="1451" y="1205"/>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8" name="Freeform 316"/>
              <p:cNvSpPr>
                <a:spLocks noEditPoints="1"/>
              </p:cNvSpPr>
              <p:nvPr/>
            </p:nvSpPr>
            <p:spPr bwMode="auto">
              <a:xfrm>
                <a:off x="10250488" y="4113213"/>
                <a:ext cx="149225" cy="222250"/>
              </a:xfrm>
              <a:custGeom>
                <a:avLst/>
                <a:gdLst/>
                <a:ahLst/>
                <a:cxnLst>
                  <a:cxn ang="0">
                    <a:pos x="1143" y="12"/>
                  </a:cxn>
                  <a:cxn ang="0">
                    <a:pos x="1333" y="61"/>
                  </a:cxn>
                  <a:cxn ang="0">
                    <a:pos x="1506" y="145"/>
                  </a:cxn>
                  <a:cxn ang="0">
                    <a:pos x="1659" y="259"/>
                  </a:cxn>
                  <a:cxn ang="0">
                    <a:pos x="1787" y="399"/>
                  </a:cxn>
                  <a:cxn ang="0">
                    <a:pos x="1887" y="563"/>
                  </a:cxn>
                  <a:cxn ang="0">
                    <a:pos x="1953" y="745"/>
                  </a:cxn>
                  <a:cxn ang="0">
                    <a:pos x="1983" y="942"/>
                  </a:cxn>
                  <a:cxn ang="0">
                    <a:pos x="1977" y="1112"/>
                  </a:cxn>
                  <a:cxn ang="0">
                    <a:pos x="1946" y="1265"/>
                  </a:cxn>
                  <a:cxn ang="0">
                    <a:pos x="1893" y="1408"/>
                  </a:cxn>
                  <a:cxn ang="0">
                    <a:pos x="1818" y="1540"/>
                  </a:cxn>
                  <a:cxn ang="0">
                    <a:pos x="202" y="1591"/>
                  </a:cxn>
                  <a:cxn ang="0">
                    <a:pos x="118" y="1458"/>
                  </a:cxn>
                  <a:cxn ang="0">
                    <a:pos x="53" y="1312"/>
                  </a:cxn>
                  <a:cxn ang="0">
                    <a:pos x="14" y="1157"/>
                  </a:cxn>
                  <a:cxn ang="0">
                    <a:pos x="0" y="993"/>
                  </a:cxn>
                  <a:cxn ang="0">
                    <a:pos x="20" y="792"/>
                  </a:cxn>
                  <a:cxn ang="0">
                    <a:pos x="78" y="607"/>
                  </a:cxn>
                  <a:cxn ang="0">
                    <a:pos x="170" y="438"/>
                  </a:cxn>
                  <a:cxn ang="0">
                    <a:pos x="291" y="291"/>
                  </a:cxn>
                  <a:cxn ang="0">
                    <a:pos x="438" y="170"/>
                  </a:cxn>
                  <a:cxn ang="0">
                    <a:pos x="607" y="78"/>
                  </a:cxn>
                  <a:cxn ang="0">
                    <a:pos x="792" y="20"/>
                  </a:cxn>
                  <a:cxn ang="0">
                    <a:pos x="993" y="0"/>
                  </a:cxn>
                  <a:cxn ang="0">
                    <a:pos x="1079" y="428"/>
                  </a:cxn>
                  <a:cxn ang="0">
                    <a:pos x="1188" y="456"/>
                  </a:cxn>
                  <a:cxn ang="0">
                    <a:pos x="1289" y="504"/>
                  </a:cxn>
                  <a:cxn ang="0">
                    <a:pos x="1376" y="570"/>
                  </a:cxn>
                  <a:cxn ang="0">
                    <a:pos x="1450" y="651"/>
                  </a:cxn>
                  <a:cxn ang="0">
                    <a:pos x="1507" y="745"/>
                  </a:cxn>
                  <a:cxn ang="0">
                    <a:pos x="1545" y="850"/>
                  </a:cxn>
                  <a:cxn ang="0">
                    <a:pos x="1563" y="963"/>
                  </a:cxn>
                  <a:cxn ang="0">
                    <a:pos x="1557" y="1079"/>
                  </a:cxn>
                  <a:cxn ang="0">
                    <a:pos x="1529" y="1188"/>
                  </a:cxn>
                  <a:cxn ang="0">
                    <a:pos x="1481" y="1289"/>
                  </a:cxn>
                  <a:cxn ang="0">
                    <a:pos x="1415" y="1376"/>
                  </a:cxn>
                  <a:cxn ang="0">
                    <a:pos x="1333" y="1449"/>
                  </a:cxn>
                  <a:cxn ang="0">
                    <a:pos x="1240" y="1507"/>
                  </a:cxn>
                  <a:cxn ang="0">
                    <a:pos x="1135" y="1545"/>
                  </a:cxn>
                  <a:cxn ang="0">
                    <a:pos x="1022" y="1563"/>
                  </a:cxn>
                  <a:cxn ang="0">
                    <a:pos x="906" y="1556"/>
                  </a:cxn>
                  <a:cxn ang="0">
                    <a:pos x="797" y="1528"/>
                  </a:cxn>
                  <a:cxn ang="0">
                    <a:pos x="697" y="1481"/>
                  </a:cxn>
                  <a:cxn ang="0">
                    <a:pos x="609" y="1415"/>
                  </a:cxn>
                  <a:cxn ang="0">
                    <a:pos x="535" y="1334"/>
                  </a:cxn>
                  <a:cxn ang="0">
                    <a:pos x="478" y="1240"/>
                  </a:cxn>
                  <a:cxn ang="0">
                    <a:pos x="440" y="1135"/>
                  </a:cxn>
                  <a:cxn ang="0">
                    <a:pos x="422" y="1022"/>
                  </a:cxn>
                  <a:cxn ang="0">
                    <a:pos x="428" y="906"/>
                  </a:cxn>
                  <a:cxn ang="0">
                    <a:pos x="456" y="797"/>
                  </a:cxn>
                  <a:cxn ang="0">
                    <a:pos x="504" y="697"/>
                  </a:cxn>
                  <a:cxn ang="0">
                    <a:pos x="570" y="609"/>
                  </a:cxn>
                  <a:cxn ang="0">
                    <a:pos x="651" y="535"/>
                  </a:cxn>
                  <a:cxn ang="0">
                    <a:pos x="745" y="478"/>
                  </a:cxn>
                  <a:cxn ang="0">
                    <a:pos x="850" y="440"/>
                  </a:cxn>
                  <a:cxn ang="0">
                    <a:pos x="963" y="422"/>
                  </a:cxn>
                </a:cxnLst>
                <a:rect l="0" t="0" r="r" b="b"/>
                <a:pathLst>
                  <a:path w="1984" h="2926">
                    <a:moveTo>
                      <a:pt x="993" y="0"/>
                    </a:moveTo>
                    <a:lnTo>
                      <a:pt x="1044" y="2"/>
                    </a:lnTo>
                    <a:lnTo>
                      <a:pt x="1094" y="6"/>
                    </a:lnTo>
                    <a:lnTo>
                      <a:pt x="1143" y="12"/>
                    </a:lnTo>
                    <a:lnTo>
                      <a:pt x="1192" y="20"/>
                    </a:lnTo>
                    <a:lnTo>
                      <a:pt x="1240" y="32"/>
                    </a:lnTo>
                    <a:lnTo>
                      <a:pt x="1287" y="45"/>
                    </a:lnTo>
                    <a:lnTo>
                      <a:pt x="1333" y="61"/>
                    </a:lnTo>
                    <a:lnTo>
                      <a:pt x="1378" y="78"/>
                    </a:lnTo>
                    <a:lnTo>
                      <a:pt x="1422" y="98"/>
                    </a:lnTo>
                    <a:lnTo>
                      <a:pt x="1464" y="121"/>
                    </a:lnTo>
                    <a:lnTo>
                      <a:pt x="1506" y="145"/>
                    </a:lnTo>
                    <a:lnTo>
                      <a:pt x="1546" y="170"/>
                    </a:lnTo>
                    <a:lnTo>
                      <a:pt x="1586" y="198"/>
                    </a:lnTo>
                    <a:lnTo>
                      <a:pt x="1623" y="228"/>
                    </a:lnTo>
                    <a:lnTo>
                      <a:pt x="1659" y="259"/>
                    </a:lnTo>
                    <a:lnTo>
                      <a:pt x="1694" y="291"/>
                    </a:lnTo>
                    <a:lnTo>
                      <a:pt x="1727" y="326"/>
                    </a:lnTo>
                    <a:lnTo>
                      <a:pt x="1758" y="362"/>
                    </a:lnTo>
                    <a:lnTo>
                      <a:pt x="1787" y="399"/>
                    </a:lnTo>
                    <a:lnTo>
                      <a:pt x="1815" y="438"/>
                    </a:lnTo>
                    <a:lnTo>
                      <a:pt x="1841" y="479"/>
                    </a:lnTo>
                    <a:lnTo>
                      <a:pt x="1865" y="520"/>
                    </a:lnTo>
                    <a:lnTo>
                      <a:pt x="1887" y="563"/>
                    </a:lnTo>
                    <a:lnTo>
                      <a:pt x="1906" y="607"/>
                    </a:lnTo>
                    <a:lnTo>
                      <a:pt x="1924" y="652"/>
                    </a:lnTo>
                    <a:lnTo>
                      <a:pt x="1940" y="698"/>
                    </a:lnTo>
                    <a:lnTo>
                      <a:pt x="1953" y="745"/>
                    </a:lnTo>
                    <a:lnTo>
                      <a:pt x="1965" y="792"/>
                    </a:lnTo>
                    <a:lnTo>
                      <a:pt x="1973" y="841"/>
                    </a:lnTo>
                    <a:lnTo>
                      <a:pt x="1979" y="891"/>
                    </a:lnTo>
                    <a:lnTo>
                      <a:pt x="1983" y="942"/>
                    </a:lnTo>
                    <a:lnTo>
                      <a:pt x="1984" y="993"/>
                    </a:lnTo>
                    <a:lnTo>
                      <a:pt x="1984" y="1032"/>
                    </a:lnTo>
                    <a:lnTo>
                      <a:pt x="1981" y="1073"/>
                    </a:lnTo>
                    <a:lnTo>
                      <a:pt x="1977" y="1112"/>
                    </a:lnTo>
                    <a:lnTo>
                      <a:pt x="1972" y="1151"/>
                    </a:lnTo>
                    <a:lnTo>
                      <a:pt x="1965" y="1189"/>
                    </a:lnTo>
                    <a:lnTo>
                      <a:pt x="1956" y="1227"/>
                    </a:lnTo>
                    <a:lnTo>
                      <a:pt x="1946" y="1265"/>
                    </a:lnTo>
                    <a:lnTo>
                      <a:pt x="1936" y="1301"/>
                    </a:lnTo>
                    <a:lnTo>
                      <a:pt x="1922" y="1337"/>
                    </a:lnTo>
                    <a:lnTo>
                      <a:pt x="1909" y="1373"/>
                    </a:lnTo>
                    <a:lnTo>
                      <a:pt x="1893" y="1408"/>
                    </a:lnTo>
                    <a:lnTo>
                      <a:pt x="1876" y="1442"/>
                    </a:lnTo>
                    <a:lnTo>
                      <a:pt x="1859" y="1475"/>
                    </a:lnTo>
                    <a:lnTo>
                      <a:pt x="1839" y="1508"/>
                    </a:lnTo>
                    <a:lnTo>
                      <a:pt x="1818" y="1540"/>
                    </a:lnTo>
                    <a:lnTo>
                      <a:pt x="1797" y="1571"/>
                    </a:lnTo>
                    <a:lnTo>
                      <a:pt x="1023" y="2926"/>
                    </a:lnTo>
                    <a:lnTo>
                      <a:pt x="199" y="1591"/>
                    </a:lnTo>
                    <a:lnTo>
                      <a:pt x="202" y="1591"/>
                    </a:lnTo>
                    <a:lnTo>
                      <a:pt x="179" y="1558"/>
                    </a:lnTo>
                    <a:lnTo>
                      <a:pt x="157" y="1526"/>
                    </a:lnTo>
                    <a:lnTo>
                      <a:pt x="136" y="1492"/>
                    </a:lnTo>
                    <a:lnTo>
                      <a:pt x="118" y="1458"/>
                    </a:lnTo>
                    <a:lnTo>
                      <a:pt x="99" y="1422"/>
                    </a:lnTo>
                    <a:lnTo>
                      <a:pt x="82" y="1387"/>
                    </a:lnTo>
                    <a:lnTo>
                      <a:pt x="68" y="1351"/>
                    </a:lnTo>
                    <a:lnTo>
                      <a:pt x="53" y="1312"/>
                    </a:lnTo>
                    <a:lnTo>
                      <a:pt x="42" y="1275"/>
                    </a:lnTo>
                    <a:lnTo>
                      <a:pt x="30" y="1237"/>
                    </a:lnTo>
                    <a:lnTo>
                      <a:pt x="21" y="1197"/>
                    </a:lnTo>
                    <a:lnTo>
                      <a:pt x="14" y="1157"/>
                    </a:lnTo>
                    <a:lnTo>
                      <a:pt x="8" y="1116"/>
                    </a:lnTo>
                    <a:lnTo>
                      <a:pt x="3" y="1076"/>
                    </a:lnTo>
                    <a:lnTo>
                      <a:pt x="1" y="1034"/>
                    </a:lnTo>
                    <a:lnTo>
                      <a:pt x="0" y="993"/>
                    </a:lnTo>
                    <a:lnTo>
                      <a:pt x="1" y="942"/>
                    </a:lnTo>
                    <a:lnTo>
                      <a:pt x="6" y="891"/>
                    </a:lnTo>
                    <a:lnTo>
                      <a:pt x="12" y="841"/>
                    </a:lnTo>
                    <a:lnTo>
                      <a:pt x="20" y="792"/>
                    </a:lnTo>
                    <a:lnTo>
                      <a:pt x="31" y="745"/>
                    </a:lnTo>
                    <a:lnTo>
                      <a:pt x="45" y="698"/>
                    </a:lnTo>
                    <a:lnTo>
                      <a:pt x="61" y="652"/>
                    </a:lnTo>
                    <a:lnTo>
                      <a:pt x="78" y="607"/>
                    </a:lnTo>
                    <a:lnTo>
                      <a:pt x="98" y="563"/>
                    </a:lnTo>
                    <a:lnTo>
                      <a:pt x="120" y="520"/>
                    </a:lnTo>
                    <a:lnTo>
                      <a:pt x="144" y="479"/>
                    </a:lnTo>
                    <a:lnTo>
                      <a:pt x="170" y="438"/>
                    </a:lnTo>
                    <a:lnTo>
                      <a:pt x="198" y="399"/>
                    </a:lnTo>
                    <a:lnTo>
                      <a:pt x="228" y="362"/>
                    </a:lnTo>
                    <a:lnTo>
                      <a:pt x="259" y="326"/>
                    </a:lnTo>
                    <a:lnTo>
                      <a:pt x="291" y="291"/>
                    </a:lnTo>
                    <a:lnTo>
                      <a:pt x="326" y="259"/>
                    </a:lnTo>
                    <a:lnTo>
                      <a:pt x="362" y="228"/>
                    </a:lnTo>
                    <a:lnTo>
                      <a:pt x="399" y="198"/>
                    </a:lnTo>
                    <a:lnTo>
                      <a:pt x="438" y="170"/>
                    </a:lnTo>
                    <a:lnTo>
                      <a:pt x="479" y="145"/>
                    </a:lnTo>
                    <a:lnTo>
                      <a:pt x="520" y="121"/>
                    </a:lnTo>
                    <a:lnTo>
                      <a:pt x="563" y="98"/>
                    </a:lnTo>
                    <a:lnTo>
                      <a:pt x="607" y="78"/>
                    </a:lnTo>
                    <a:lnTo>
                      <a:pt x="651" y="61"/>
                    </a:lnTo>
                    <a:lnTo>
                      <a:pt x="698" y="45"/>
                    </a:lnTo>
                    <a:lnTo>
                      <a:pt x="745" y="32"/>
                    </a:lnTo>
                    <a:lnTo>
                      <a:pt x="792" y="20"/>
                    </a:lnTo>
                    <a:lnTo>
                      <a:pt x="841" y="12"/>
                    </a:lnTo>
                    <a:lnTo>
                      <a:pt x="891" y="6"/>
                    </a:lnTo>
                    <a:lnTo>
                      <a:pt x="942" y="2"/>
                    </a:lnTo>
                    <a:lnTo>
                      <a:pt x="993" y="0"/>
                    </a:lnTo>
                    <a:close/>
                    <a:moveTo>
                      <a:pt x="993" y="421"/>
                    </a:moveTo>
                    <a:lnTo>
                      <a:pt x="1022" y="422"/>
                    </a:lnTo>
                    <a:lnTo>
                      <a:pt x="1051" y="424"/>
                    </a:lnTo>
                    <a:lnTo>
                      <a:pt x="1079" y="428"/>
                    </a:lnTo>
                    <a:lnTo>
                      <a:pt x="1107" y="433"/>
                    </a:lnTo>
                    <a:lnTo>
                      <a:pt x="1135" y="440"/>
                    </a:lnTo>
                    <a:lnTo>
                      <a:pt x="1162" y="447"/>
                    </a:lnTo>
                    <a:lnTo>
                      <a:pt x="1188" y="456"/>
                    </a:lnTo>
                    <a:lnTo>
                      <a:pt x="1214" y="467"/>
                    </a:lnTo>
                    <a:lnTo>
                      <a:pt x="1240" y="478"/>
                    </a:lnTo>
                    <a:lnTo>
                      <a:pt x="1264" y="490"/>
                    </a:lnTo>
                    <a:lnTo>
                      <a:pt x="1289" y="504"/>
                    </a:lnTo>
                    <a:lnTo>
                      <a:pt x="1312" y="518"/>
                    </a:lnTo>
                    <a:lnTo>
                      <a:pt x="1333" y="535"/>
                    </a:lnTo>
                    <a:lnTo>
                      <a:pt x="1355" y="552"/>
                    </a:lnTo>
                    <a:lnTo>
                      <a:pt x="1376" y="570"/>
                    </a:lnTo>
                    <a:lnTo>
                      <a:pt x="1396" y="589"/>
                    </a:lnTo>
                    <a:lnTo>
                      <a:pt x="1415" y="609"/>
                    </a:lnTo>
                    <a:lnTo>
                      <a:pt x="1433" y="629"/>
                    </a:lnTo>
                    <a:lnTo>
                      <a:pt x="1450" y="651"/>
                    </a:lnTo>
                    <a:lnTo>
                      <a:pt x="1466" y="673"/>
                    </a:lnTo>
                    <a:lnTo>
                      <a:pt x="1481" y="697"/>
                    </a:lnTo>
                    <a:lnTo>
                      <a:pt x="1494" y="721"/>
                    </a:lnTo>
                    <a:lnTo>
                      <a:pt x="1507" y="745"/>
                    </a:lnTo>
                    <a:lnTo>
                      <a:pt x="1518" y="771"/>
                    </a:lnTo>
                    <a:lnTo>
                      <a:pt x="1529" y="797"/>
                    </a:lnTo>
                    <a:lnTo>
                      <a:pt x="1538" y="823"/>
                    </a:lnTo>
                    <a:lnTo>
                      <a:pt x="1545" y="850"/>
                    </a:lnTo>
                    <a:lnTo>
                      <a:pt x="1552" y="878"/>
                    </a:lnTo>
                    <a:lnTo>
                      <a:pt x="1557" y="906"/>
                    </a:lnTo>
                    <a:lnTo>
                      <a:pt x="1561" y="934"/>
                    </a:lnTo>
                    <a:lnTo>
                      <a:pt x="1563" y="963"/>
                    </a:lnTo>
                    <a:lnTo>
                      <a:pt x="1564" y="993"/>
                    </a:lnTo>
                    <a:lnTo>
                      <a:pt x="1563" y="1022"/>
                    </a:lnTo>
                    <a:lnTo>
                      <a:pt x="1561" y="1051"/>
                    </a:lnTo>
                    <a:lnTo>
                      <a:pt x="1557" y="1079"/>
                    </a:lnTo>
                    <a:lnTo>
                      <a:pt x="1552" y="1107"/>
                    </a:lnTo>
                    <a:lnTo>
                      <a:pt x="1545" y="1135"/>
                    </a:lnTo>
                    <a:lnTo>
                      <a:pt x="1538" y="1162"/>
                    </a:lnTo>
                    <a:lnTo>
                      <a:pt x="1529" y="1188"/>
                    </a:lnTo>
                    <a:lnTo>
                      <a:pt x="1518" y="1214"/>
                    </a:lnTo>
                    <a:lnTo>
                      <a:pt x="1507" y="1240"/>
                    </a:lnTo>
                    <a:lnTo>
                      <a:pt x="1494" y="1265"/>
                    </a:lnTo>
                    <a:lnTo>
                      <a:pt x="1481" y="1289"/>
                    </a:lnTo>
                    <a:lnTo>
                      <a:pt x="1466" y="1311"/>
                    </a:lnTo>
                    <a:lnTo>
                      <a:pt x="1450" y="1334"/>
                    </a:lnTo>
                    <a:lnTo>
                      <a:pt x="1433" y="1355"/>
                    </a:lnTo>
                    <a:lnTo>
                      <a:pt x="1415" y="1376"/>
                    </a:lnTo>
                    <a:lnTo>
                      <a:pt x="1396" y="1395"/>
                    </a:lnTo>
                    <a:lnTo>
                      <a:pt x="1376" y="1415"/>
                    </a:lnTo>
                    <a:lnTo>
                      <a:pt x="1355" y="1433"/>
                    </a:lnTo>
                    <a:lnTo>
                      <a:pt x="1333" y="1449"/>
                    </a:lnTo>
                    <a:lnTo>
                      <a:pt x="1312" y="1466"/>
                    </a:lnTo>
                    <a:lnTo>
                      <a:pt x="1289" y="1481"/>
                    </a:lnTo>
                    <a:lnTo>
                      <a:pt x="1264" y="1494"/>
                    </a:lnTo>
                    <a:lnTo>
                      <a:pt x="1240" y="1507"/>
                    </a:lnTo>
                    <a:lnTo>
                      <a:pt x="1214" y="1518"/>
                    </a:lnTo>
                    <a:lnTo>
                      <a:pt x="1188" y="1528"/>
                    </a:lnTo>
                    <a:lnTo>
                      <a:pt x="1162" y="1538"/>
                    </a:lnTo>
                    <a:lnTo>
                      <a:pt x="1135" y="1545"/>
                    </a:lnTo>
                    <a:lnTo>
                      <a:pt x="1107" y="1552"/>
                    </a:lnTo>
                    <a:lnTo>
                      <a:pt x="1079" y="1556"/>
                    </a:lnTo>
                    <a:lnTo>
                      <a:pt x="1051" y="1561"/>
                    </a:lnTo>
                    <a:lnTo>
                      <a:pt x="1022" y="1563"/>
                    </a:lnTo>
                    <a:lnTo>
                      <a:pt x="993" y="1564"/>
                    </a:lnTo>
                    <a:lnTo>
                      <a:pt x="963" y="1563"/>
                    </a:lnTo>
                    <a:lnTo>
                      <a:pt x="934" y="1561"/>
                    </a:lnTo>
                    <a:lnTo>
                      <a:pt x="906" y="1556"/>
                    </a:lnTo>
                    <a:lnTo>
                      <a:pt x="878" y="1552"/>
                    </a:lnTo>
                    <a:lnTo>
                      <a:pt x="850" y="1545"/>
                    </a:lnTo>
                    <a:lnTo>
                      <a:pt x="823" y="1538"/>
                    </a:lnTo>
                    <a:lnTo>
                      <a:pt x="797" y="1528"/>
                    </a:lnTo>
                    <a:lnTo>
                      <a:pt x="771" y="1518"/>
                    </a:lnTo>
                    <a:lnTo>
                      <a:pt x="745" y="1507"/>
                    </a:lnTo>
                    <a:lnTo>
                      <a:pt x="721" y="1494"/>
                    </a:lnTo>
                    <a:lnTo>
                      <a:pt x="697" y="1481"/>
                    </a:lnTo>
                    <a:lnTo>
                      <a:pt x="673" y="1466"/>
                    </a:lnTo>
                    <a:lnTo>
                      <a:pt x="651" y="1449"/>
                    </a:lnTo>
                    <a:lnTo>
                      <a:pt x="629" y="1433"/>
                    </a:lnTo>
                    <a:lnTo>
                      <a:pt x="609" y="1415"/>
                    </a:lnTo>
                    <a:lnTo>
                      <a:pt x="589" y="1395"/>
                    </a:lnTo>
                    <a:lnTo>
                      <a:pt x="570" y="1376"/>
                    </a:lnTo>
                    <a:lnTo>
                      <a:pt x="552" y="1355"/>
                    </a:lnTo>
                    <a:lnTo>
                      <a:pt x="535" y="1334"/>
                    </a:lnTo>
                    <a:lnTo>
                      <a:pt x="519" y="1311"/>
                    </a:lnTo>
                    <a:lnTo>
                      <a:pt x="504" y="1289"/>
                    </a:lnTo>
                    <a:lnTo>
                      <a:pt x="490" y="1265"/>
                    </a:lnTo>
                    <a:lnTo>
                      <a:pt x="478" y="1240"/>
                    </a:lnTo>
                    <a:lnTo>
                      <a:pt x="466" y="1214"/>
                    </a:lnTo>
                    <a:lnTo>
                      <a:pt x="456" y="1188"/>
                    </a:lnTo>
                    <a:lnTo>
                      <a:pt x="447" y="1162"/>
                    </a:lnTo>
                    <a:lnTo>
                      <a:pt x="440" y="1135"/>
                    </a:lnTo>
                    <a:lnTo>
                      <a:pt x="433" y="1107"/>
                    </a:lnTo>
                    <a:lnTo>
                      <a:pt x="428" y="1079"/>
                    </a:lnTo>
                    <a:lnTo>
                      <a:pt x="424" y="1051"/>
                    </a:lnTo>
                    <a:lnTo>
                      <a:pt x="422" y="1022"/>
                    </a:lnTo>
                    <a:lnTo>
                      <a:pt x="422" y="993"/>
                    </a:lnTo>
                    <a:lnTo>
                      <a:pt x="422" y="963"/>
                    </a:lnTo>
                    <a:lnTo>
                      <a:pt x="424" y="934"/>
                    </a:lnTo>
                    <a:lnTo>
                      <a:pt x="428" y="906"/>
                    </a:lnTo>
                    <a:lnTo>
                      <a:pt x="433" y="878"/>
                    </a:lnTo>
                    <a:lnTo>
                      <a:pt x="440" y="850"/>
                    </a:lnTo>
                    <a:lnTo>
                      <a:pt x="447" y="823"/>
                    </a:lnTo>
                    <a:lnTo>
                      <a:pt x="456" y="797"/>
                    </a:lnTo>
                    <a:lnTo>
                      <a:pt x="466" y="771"/>
                    </a:lnTo>
                    <a:lnTo>
                      <a:pt x="478" y="745"/>
                    </a:lnTo>
                    <a:lnTo>
                      <a:pt x="490" y="721"/>
                    </a:lnTo>
                    <a:lnTo>
                      <a:pt x="504" y="697"/>
                    </a:lnTo>
                    <a:lnTo>
                      <a:pt x="519" y="673"/>
                    </a:lnTo>
                    <a:lnTo>
                      <a:pt x="535" y="651"/>
                    </a:lnTo>
                    <a:lnTo>
                      <a:pt x="552" y="629"/>
                    </a:lnTo>
                    <a:lnTo>
                      <a:pt x="570" y="609"/>
                    </a:lnTo>
                    <a:lnTo>
                      <a:pt x="589" y="589"/>
                    </a:lnTo>
                    <a:lnTo>
                      <a:pt x="609" y="570"/>
                    </a:lnTo>
                    <a:lnTo>
                      <a:pt x="629" y="552"/>
                    </a:lnTo>
                    <a:lnTo>
                      <a:pt x="651" y="535"/>
                    </a:lnTo>
                    <a:lnTo>
                      <a:pt x="673" y="518"/>
                    </a:lnTo>
                    <a:lnTo>
                      <a:pt x="697" y="504"/>
                    </a:lnTo>
                    <a:lnTo>
                      <a:pt x="721" y="490"/>
                    </a:lnTo>
                    <a:lnTo>
                      <a:pt x="745" y="478"/>
                    </a:lnTo>
                    <a:lnTo>
                      <a:pt x="771" y="467"/>
                    </a:lnTo>
                    <a:lnTo>
                      <a:pt x="797" y="456"/>
                    </a:lnTo>
                    <a:lnTo>
                      <a:pt x="823" y="447"/>
                    </a:lnTo>
                    <a:lnTo>
                      <a:pt x="850" y="440"/>
                    </a:lnTo>
                    <a:lnTo>
                      <a:pt x="878" y="433"/>
                    </a:lnTo>
                    <a:lnTo>
                      <a:pt x="906" y="428"/>
                    </a:lnTo>
                    <a:lnTo>
                      <a:pt x="934" y="424"/>
                    </a:lnTo>
                    <a:lnTo>
                      <a:pt x="963" y="422"/>
                    </a:lnTo>
                    <a:lnTo>
                      <a:pt x="993" y="42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6" name="Freeform 321"/>
            <p:cNvSpPr>
              <a:spLocks noEditPoints="1"/>
            </p:cNvSpPr>
            <p:nvPr/>
          </p:nvSpPr>
          <p:spPr bwMode="auto">
            <a:xfrm>
              <a:off x="11504196" y="2967743"/>
              <a:ext cx="415540" cy="279400"/>
            </a:xfrm>
            <a:custGeom>
              <a:avLst/>
              <a:gdLst/>
              <a:ahLst/>
              <a:cxnLst>
                <a:cxn ang="0">
                  <a:pos x="15727" y="26"/>
                </a:cxn>
                <a:cxn ang="0">
                  <a:pos x="15922" y="132"/>
                </a:cxn>
                <a:cxn ang="0">
                  <a:pos x="16062" y="303"/>
                </a:cxn>
                <a:cxn ang="0">
                  <a:pos x="16130" y="519"/>
                </a:cxn>
                <a:cxn ang="0">
                  <a:pos x="7" y="490"/>
                </a:cxn>
                <a:cxn ang="0">
                  <a:pos x="84" y="279"/>
                </a:cxn>
                <a:cxn ang="0">
                  <a:pos x="233" y="115"/>
                </a:cxn>
                <a:cxn ang="0">
                  <a:pos x="434" y="18"/>
                </a:cxn>
                <a:cxn ang="0">
                  <a:pos x="6998" y="7311"/>
                </a:cxn>
                <a:cxn ang="0">
                  <a:pos x="8559" y="2549"/>
                </a:cxn>
                <a:cxn ang="0">
                  <a:pos x="9743" y="2981"/>
                </a:cxn>
                <a:cxn ang="0">
                  <a:pos x="10660" y="3813"/>
                </a:cxn>
                <a:cxn ang="0">
                  <a:pos x="11202" y="4939"/>
                </a:cxn>
                <a:cxn ang="0">
                  <a:pos x="11268" y="6237"/>
                </a:cxn>
                <a:cxn ang="0">
                  <a:pos x="10835" y="7422"/>
                </a:cxn>
                <a:cxn ang="0">
                  <a:pos x="10002" y="8337"/>
                </a:cxn>
                <a:cxn ang="0">
                  <a:pos x="8874" y="8879"/>
                </a:cxn>
                <a:cxn ang="0">
                  <a:pos x="7574" y="8943"/>
                </a:cxn>
                <a:cxn ang="0">
                  <a:pos x="6389" y="8511"/>
                </a:cxn>
                <a:cxn ang="0">
                  <a:pos x="5472" y="7679"/>
                </a:cxn>
                <a:cxn ang="0">
                  <a:pos x="4930" y="6553"/>
                </a:cxn>
                <a:cxn ang="0">
                  <a:pos x="4865" y="5255"/>
                </a:cxn>
                <a:cxn ang="0">
                  <a:pos x="5298" y="4071"/>
                </a:cxn>
                <a:cxn ang="0">
                  <a:pos x="6131" y="3156"/>
                </a:cxn>
                <a:cxn ang="0">
                  <a:pos x="7259" y="2614"/>
                </a:cxn>
                <a:cxn ang="0">
                  <a:pos x="8299" y="3474"/>
                </a:cxn>
                <a:cxn ang="0">
                  <a:pos x="9154" y="3739"/>
                </a:cxn>
                <a:cxn ang="0">
                  <a:pos x="9829" y="4295"/>
                </a:cxn>
                <a:cxn ang="0">
                  <a:pos x="10249" y="5068"/>
                </a:cxn>
                <a:cxn ang="0">
                  <a:pos x="10341" y="5979"/>
                </a:cxn>
                <a:cxn ang="0">
                  <a:pos x="10076" y="6833"/>
                </a:cxn>
                <a:cxn ang="0">
                  <a:pos x="9519" y="7507"/>
                </a:cxn>
                <a:cxn ang="0">
                  <a:pos x="8745" y="7926"/>
                </a:cxn>
                <a:cxn ang="0">
                  <a:pos x="7834" y="8018"/>
                </a:cxn>
                <a:cxn ang="0">
                  <a:pos x="6979" y="7753"/>
                </a:cxn>
                <a:cxn ang="0">
                  <a:pos x="6303" y="7197"/>
                </a:cxn>
                <a:cxn ang="0">
                  <a:pos x="5884" y="6424"/>
                </a:cxn>
                <a:cxn ang="0">
                  <a:pos x="5792" y="5513"/>
                </a:cxn>
                <a:cxn ang="0">
                  <a:pos x="6057" y="4659"/>
                </a:cxn>
                <a:cxn ang="0">
                  <a:pos x="6614" y="3986"/>
                </a:cxn>
                <a:cxn ang="0">
                  <a:pos x="7388" y="3566"/>
                </a:cxn>
                <a:cxn ang="0">
                  <a:pos x="16133" y="9543"/>
                </a:cxn>
                <a:cxn ang="0">
                  <a:pos x="16126" y="11003"/>
                </a:cxn>
                <a:cxn ang="0">
                  <a:pos x="16049" y="11213"/>
                </a:cxn>
                <a:cxn ang="0">
                  <a:pos x="15900" y="11377"/>
                </a:cxn>
                <a:cxn ang="0">
                  <a:pos x="15698" y="11474"/>
                </a:cxn>
                <a:cxn ang="0">
                  <a:pos x="519" y="11489"/>
                </a:cxn>
                <a:cxn ang="0">
                  <a:pos x="304" y="11423"/>
                </a:cxn>
                <a:cxn ang="0">
                  <a:pos x="132" y="11282"/>
                </a:cxn>
                <a:cxn ang="0">
                  <a:pos x="26" y="11086"/>
                </a:cxn>
                <a:cxn ang="0">
                  <a:pos x="16133" y="9750"/>
                </a:cxn>
                <a:cxn ang="0">
                  <a:pos x="3483" y="1338"/>
                </a:cxn>
                <a:cxn ang="0">
                  <a:pos x="5884" y="703"/>
                </a:cxn>
                <a:cxn ang="0">
                  <a:pos x="7575" y="1338"/>
                </a:cxn>
                <a:cxn ang="0">
                  <a:pos x="11941" y="703"/>
                </a:cxn>
                <a:cxn ang="0">
                  <a:pos x="12650" y="703"/>
                </a:cxn>
                <a:cxn ang="0">
                  <a:pos x="1791" y="10868"/>
                </a:cxn>
                <a:cxn ang="0">
                  <a:pos x="4192" y="10232"/>
                </a:cxn>
                <a:cxn ang="0">
                  <a:pos x="5884" y="10868"/>
                </a:cxn>
                <a:cxn ang="0">
                  <a:pos x="10249" y="10232"/>
                </a:cxn>
                <a:cxn ang="0">
                  <a:pos x="10958" y="10232"/>
                </a:cxn>
                <a:cxn ang="0">
                  <a:pos x="15325" y="10868"/>
                </a:cxn>
              </a:cxnLst>
              <a:rect l="0" t="0" r="r" b="b"/>
              <a:pathLst>
                <a:path w="16133" h="11492">
                  <a:moveTo>
                    <a:pt x="578" y="0"/>
                  </a:moveTo>
                  <a:lnTo>
                    <a:pt x="15555" y="0"/>
                  </a:lnTo>
                  <a:lnTo>
                    <a:pt x="15584" y="1"/>
                  </a:lnTo>
                  <a:lnTo>
                    <a:pt x="15614" y="3"/>
                  </a:lnTo>
                  <a:lnTo>
                    <a:pt x="15642" y="7"/>
                  </a:lnTo>
                  <a:lnTo>
                    <a:pt x="15671" y="12"/>
                  </a:lnTo>
                  <a:lnTo>
                    <a:pt x="15698" y="18"/>
                  </a:lnTo>
                  <a:lnTo>
                    <a:pt x="15727" y="26"/>
                  </a:lnTo>
                  <a:lnTo>
                    <a:pt x="15753" y="35"/>
                  </a:lnTo>
                  <a:lnTo>
                    <a:pt x="15779" y="45"/>
                  </a:lnTo>
                  <a:lnTo>
                    <a:pt x="15805" y="57"/>
                  </a:lnTo>
                  <a:lnTo>
                    <a:pt x="15829" y="70"/>
                  </a:lnTo>
                  <a:lnTo>
                    <a:pt x="15854" y="84"/>
                  </a:lnTo>
                  <a:lnTo>
                    <a:pt x="15878" y="99"/>
                  </a:lnTo>
                  <a:lnTo>
                    <a:pt x="15900" y="115"/>
                  </a:lnTo>
                  <a:lnTo>
                    <a:pt x="15922" y="132"/>
                  </a:lnTo>
                  <a:lnTo>
                    <a:pt x="15943" y="151"/>
                  </a:lnTo>
                  <a:lnTo>
                    <a:pt x="15964" y="169"/>
                  </a:lnTo>
                  <a:lnTo>
                    <a:pt x="15982" y="189"/>
                  </a:lnTo>
                  <a:lnTo>
                    <a:pt x="16001" y="210"/>
                  </a:lnTo>
                  <a:lnTo>
                    <a:pt x="16018" y="233"/>
                  </a:lnTo>
                  <a:lnTo>
                    <a:pt x="16034" y="255"/>
                  </a:lnTo>
                  <a:lnTo>
                    <a:pt x="16049" y="279"/>
                  </a:lnTo>
                  <a:lnTo>
                    <a:pt x="16062" y="303"/>
                  </a:lnTo>
                  <a:lnTo>
                    <a:pt x="16076" y="327"/>
                  </a:lnTo>
                  <a:lnTo>
                    <a:pt x="16088" y="353"/>
                  </a:lnTo>
                  <a:lnTo>
                    <a:pt x="16098" y="380"/>
                  </a:lnTo>
                  <a:lnTo>
                    <a:pt x="16107" y="406"/>
                  </a:lnTo>
                  <a:lnTo>
                    <a:pt x="16115" y="434"/>
                  </a:lnTo>
                  <a:lnTo>
                    <a:pt x="16121" y="461"/>
                  </a:lnTo>
                  <a:lnTo>
                    <a:pt x="16126" y="490"/>
                  </a:lnTo>
                  <a:lnTo>
                    <a:pt x="16130" y="519"/>
                  </a:lnTo>
                  <a:lnTo>
                    <a:pt x="16132" y="548"/>
                  </a:lnTo>
                  <a:lnTo>
                    <a:pt x="16133" y="577"/>
                  </a:lnTo>
                  <a:lnTo>
                    <a:pt x="16133" y="1742"/>
                  </a:lnTo>
                  <a:lnTo>
                    <a:pt x="0" y="1742"/>
                  </a:lnTo>
                  <a:lnTo>
                    <a:pt x="0" y="577"/>
                  </a:lnTo>
                  <a:lnTo>
                    <a:pt x="1" y="548"/>
                  </a:lnTo>
                  <a:lnTo>
                    <a:pt x="3" y="519"/>
                  </a:lnTo>
                  <a:lnTo>
                    <a:pt x="7" y="490"/>
                  </a:lnTo>
                  <a:lnTo>
                    <a:pt x="12" y="461"/>
                  </a:lnTo>
                  <a:lnTo>
                    <a:pt x="18" y="434"/>
                  </a:lnTo>
                  <a:lnTo>
                    <a:pt x="26" y="406"/>
                  </a:lnTo>
                  <a:lnTo>
                    <a:pt x="35" y="380"/>
                  </a:lnTo>
                  <a:lnTo>
                    <a:pt x="45" y="353"/>
                  </a:lnTo>
                  <a:lnTo>
                    <a:pt x="57" y="327"/>
                  </a:lnTo>
                  <a:lnTo>
                    <a:pt x="70" y="303"/>
                  </a:lnTo>
                  <a:lnTo>
                    <a:pt x="84" y="279"/>
                  </a:lnTo>
                  <a:lnTo>
                    <a:pt x="99" y="255"/>
                  </a:lnTo>
                  <a:lnTo>
                    <a:pt x="115" y="233"/>
                  </a:lnTo>
                  <a:lnTo>
                    <a:pt x="132" y="210"/>
                  </a:lnTo>
                  <a:lnTo>
                    <a:pt x="150" y="189"/>
                  </a:lnTo>
                  <a:lnTo>
                    <a:pt x="169" y="169"/>
                  </a:lnTo>
                  <a:lnTo>
                    <a:pt x="190" y="151"/>
                  </a:lnTo>
                  <a:lnTo>
                    <a:pt x="211" y="132"/>
                  </a:lnTo>
                  <a:lnTo>
                    <a:pt x="233" y="115"/>
                  </a:lnTo>
                  <a:lnTo>
                    <a:pt x="255" y="99"/>
                  </a:lnTo>
                  <a:lnTo>
                    <a:pt x="279" y="84"/>
                  </a:lnTo>
                  <a:lnTo>
                    <a:pt x="304" y="70"/>
                  </a:lnTo>
                  <a:lnTo>
                    <a:pt x="328" y="57"/>
                  </a:lnTo>
                  <a:lnTo>
                    <a:pt x="354" y="45"/>
                  </a:lnTo>
                  <a:lnTo>
                    <a:pt x="380" y="35"/>
                  </a:lnTo>
                  <a:lnTo>
                    <a:pt x="406" y="26"/>
                  </a:lnTo>
                  <a:lnTo>
                    <a:pt x="434" y="18"/>
                  </a:lnTo>
                  <a:lnTo>
                    <a:pt x="462" y="12"/>
                  </a:lnTo>
                  <a:lnTo>
                    <a:pt x="490" y="7"/>
                  </a:lnTo>
                  <a:lnTo>
                    <a:pt x="519" y="3"/>
                  </a:lnTo>
                  <a:lnTo>
                    <a:pt x="549" y="1"/>
                  </a:lnTo>
                  <a:lnTo>
                    <a:pt x="578" y="0"/>
                  </a:lnTo>
                  <a:close/>
                  <a:moveTo>
                    <a:pt x="9712" y="5746"/>
                  </a:moveTo>
                  <a:lnTo>
                    <a:pt x="8355" y="6528"/>
                  </a:lnTo>
                  <a:lnTo>
                    <a:pt x="6998" y="7311"/>
                  </a:lnTo>
                  <a:lnTo>
                    <a:pt x="6998" y="5746"/>
                  </a:lnTo>
                  <a:lnTo>
                    <a:pt x="6998" y="4181"/>
                  </a:lnTo>
                  <a:lnTo>
                    <a:pt x="8355" y="4964"/>
                  </a:lnTo>
                  <a:lnTo>
                    <a:pt x="9712" y="5746"/>
                  </a:lnTo>
                  <a:close/>
                  <a:moveTo>
                    <a:pt x="8067" y="2511"/>
                  </a:moveTo>
                  <a:lnTo>
                    <a:pt x="8233" y="2516"/>
                  </a:lnTo>
                  <a:lnTo>
                    <a:pt x="8397" y="2529"/>
                  </a:lnTo>
                  <a:lnTo>
                    <a:pt x="8559" y="2549"/>
                  </a:lnTo>
                  <a:lnTo>
                    <a:pt x="8718" y="2578"/>
                  </a:lnTo>
                  <a:lnTo>
                    <a:pt x="8874" y="2614"/>
                  </a:lnTo>
                  <a:lnTo>
                    <a:pt x="9027" y="2657"/>
                  </a:lnTo>
                  <a:lnTo>
                    <a:pt x="9178" y="2709"/>
                  </a:lnTo>
                  <a:lnTo>
                    <a:pt x="9325" y="2766"/>
                  </a:lnTo>
                  <a:lnTo>
                    <a:pt x="9468" y="2832"/>
                  </a:lnTo>
                  <a:lnTo>
                    <a:pt x="9608" y="2903"/>
                  </a:lnTo>
                  <a:lnTo>
                    <a:pt x="9743" y="2981"/>
                  </a:lnTo>
                  <a:lnTo>
                    <a:pt x="9875" y="3065"/>
                  </a:lnTo>
                  <a:lnTo>
                    <a:pt x="10002" y="3156"/>
                  </a:lnTo>
                  <a:lnTo>
                    <a:pt x="10124" y="3252"/>
                  </a:lnTo>
                  <a:lnTo>
                    <a:pt x="10242" y="3353"/>
                  </a:lnTo>
                  <a:lnTo>
                    <a:pt x="10354" y="3461"/>
                  </a:lnTo>
                  <a:lnTo>
                    <a:pt x="10462" y="3573"/>
                  </a:lnTo>
                  <a:lnTo>
                    <a:pt x="10564" y="3691"/>
                  </a:lnTo>
                  <a:lnTo>
                    <a:pt x="10660" y="3813"/>
                  </a:lnTo>
                  <a:lnTo>
                    <a:pt x="10751" y="3939"/>
                  </a:lnTo>
                  <a:lnTo>
                    <a:pt x="10835" y="4071"/>
                  </a:lnTo>
                  <a:lnTo>
                    <a:pt x="10913" y="4206"/>
                  </a:lnTo>
                  <a:lnTo>
                    <a:pt x="10985" y="4346"/>
                  </a:lnTo>
                  <a:lnTo>
                    <a:pt x="11050" y="4489"/>
                  </a:lnTo>
                  <a:lnTo>
                    <a:pt x="11108" y="4636"/>
                  </a:lnTo>
                  <a:lnTo>
                    <a:pt x="11159" y="4786"/>
                  </a:lnTo>
                  <a:lnTo>
                    <a:pt x="11202" y="4939"/>
                  </a:lnTo>
                  <a:lnTo>
                    <a:pt x="11240" y="5095"/>
                  </a:lnTo>
                  <a:lnTo>
                    <a:pt x="11268" y="5255"/>
                  </a:lnTo>
                  <a:lnTo>
                    <a:pt x="11288" y="5416"/>
                  </a:lnTo>
                  <a:lnTo>
                    <a:pt x="11301" y="5580"/>
                  </a:lnTo>
                  <a:lnTo>
                    <a:pt x="11305" y="5746"/>
                  </a:lnTo>
                  <a:lnTo>
                    <a:pt x="11301" y="5912"/>
                  </a:lnTo>
                  <a:lnTo>
                    <a:pt x="11288" y="6076"/>
                  </a:lnTo>
                  <a:lnTo>
                    <a:pt x="11268" y="6237"/>
                  </a:lnTo>
                  <a:lnTo>
                    <a:pt x="11240" y="6397"/>
                  </a:lnTo>
                  <a:lnTo>
                    <a:pt x="11202" y="6553"/>
                  </a:lnTo>
                  <a:lnTo>
                    <a:pt x="11159" y="6706"/>
                  </a:lnTo>
                  <a:lnTo>
                    <a:pt x="11108" y="6857"/>
                  </a:lnTo>
                  <a:lnTo>
                    <a:pt x="11050" y="7003"/>
                  </a:lnTo>
                  <a:lnTo>
                    <a:pt x="10985" y="7147"/>
                  </a:lnTo>
                  <a:lnTo>
                    <a:pt x="10913" y="7286"/>
                  </a:lnTo>
                  <a:lnTo>
                    <a:pt x="10835" y="7422"/>
                  </a:lnTo>
                  <a:lnTo>
                    <a:pt x="10751" y="7553"/>
                  </a:lnTo>
                  <a:lnTo>
                    <a:pt x="10660" y="7679"/>
                  </a:lnTo>
                  <a:lnTo>
                    <a:pt x="10564" y="7801"/>
                  </a:lnTo>
                  <a:lnTo>
                    <a:pt x="10462" y="7919"/>
                  </a:lnTo>
                  <a:lnTo>
                    <a:pt x="10354" y="8031"/>
                  </a:lnTo>
                  <a:lnTo>
                    <a:pt x="10242" y="8139"/>
                  </a:lnTo>
                  <a:lnTo>
                    <a:pt x="10124" y="8240"/>
                  </a:lnTo>
                  <a:lnTo>
                    <a:pt x="10002" y="8337"/>
                  </a:lnTo>
                  <a:lnTo>
                    <a:pt x="9875" y="8427"/>
                  </a:lnTo>
                  <a:lnTo>
                    <a:pt x="9743" y="8511"/>
                  </a:lnTo>
                  <a:lnTo>
                    <a:pt x="9608" y="8589"/>
                  </a:lnTo>
                  <a:lnTo>
                    <a:pt x="9468" y="8660"/>
                  </a:lnTo>
                  <a:lnTo>
                    <a:pt x="9325" y="8726"/>
                  </a:lnTo>
                  <a:lnTo>
                    <a:pt x="9178" y="8784"/>
                  </a:lnTo>
                  <a:lnTo>
                    <a:pt x="9027" y="8835"/>
                  </a:lnTo>
                  <a:lnTo>
                    <a:pt x="8874" y="8879"/>
                  </a:lnTo>
                  <a:lnTo>
                    <a:pt x="8718" y="8915"/>
                  </a:lnTo>
                  <a:lnTo>
                    <a:pt x="8559" y="8943"/>
                  </a:lnTo>
                  <a:lnTo>
                    <a:pt x="8397" y="8963"/>
                  </a:lnTo>
                  <a:lnTo>
                    <a:pt x="8233" y="8976"/>
                  </a:lnTo>
                  <a:lnTo>
                    <a:pt x="8067" y="8981"/>
                  </a:lnTo>
                  <a:lnTo>
                    <a:pt x="7900" y="8976"/>
                  </a:lnTo>
                  <a:lnTo>
                    <a:pt x="7736" y="8963"/>
                  </a:lnTo>
                  <a:lnTo>
                    <a:pt x="7574" y="8943"/>
                  </a:lnTo>
                  <a:lnTo>
                    <a:pt x="7415" y="8915"/>
                  </a:lnTo>
                  <a:lnTo>
                    <a:pt x="7259" y="8879"/>
                  </a:lnTo>
                  <a:lnTo>
                    <a:pt x="7106" y="8835"/>
                  </a:lnTo>
                  <a:lnTo>
                    <a:pt x="6954" y="8784"/>
                  </a:lnTo>
                  <a:lnTo>
                    <a:pt x="6808" y="8726"/>
                  </a:lnTo>
                  <a:lnTo>
                    <a:pt x="6664" y="8660"/>
                  </a:lnTo>
                  <a:lnTo>
                    <a:pt x="6525" y="8589"/>
                  </a:lnTo>
                  <a:lnTo>
                    <a:pt x="6389" y="8511"/>
                  </a:lnTo>
                  <a:lnTo>
                    <a:pt x="6258" y="8427"/>
                  </a:lnTo>
                  <a:lnTo>
                    <a:pt x="6131" y="8337"/>
                  </a:lnTo>
                  <a:lnTo>
                    <a:pt x="6009" y="8240"/>
                  </a:lnTo>
                  <a:lnTo>
                    <a:pt x="5891" y="8139"/>
                  </a:lnTo>
                  <a:lnTo>
                    <a:pt x="5779" y="8031"/>
                  </a:lnTo>
                  <a:lnTo>
                    <a:pt x="5671" y="7919"/>
                  </a:lnTo>
                  <a:lnTo>
                    <a:pt x="5569" y="7801"/>
                  </a:lnTo>
                  <a:lnTo>
                    <a:pt x="5472" y="7679"/>
                  </a:lnTo>
                  <a:lnTo>
                    <a:pt x="5382" y="7553"/>
                  </a:lnTo>
                  <a:lnTo>
                    <a:pt x="5298" y="7422"/>
                  </a:lnTo>
                  <a:lnTo>
                    <a:pt x="5220" y="7286"/>
                  </a:lnTo>
                  <a:lnTo>
                    <a:pt x="5147" y="7147"/>
                  </a:lnTo>
                  <a:lnTo>
                    <a:pt x="5083" y="7003"/>
                  </a:lnTo>
                  <a:lnTo>
                    <a:pt x="5024" y="6857"/>
                  </a:lnTo>
                  <a:lnTo>
                    <a:pt x="4974" y="6706"/>
                  </a:lnTo>
                  <a:lnTo>
                    <a:pt x="4930" y="6553"/>
                  </a:lnTo>
                  <a:lnTo>
                    <a:pt x="4893" y="6397"/>
                  </a:lnTo>
                  <a:lnTo>
                    <a:pt x="4865" y="6237"/>
                  </a:lnTo>
                  <a:lnTo>
                    <a:pt x="4845" y="6076"/>
                  </a:lnTo>
                  <a:lnTo>
                    <a:pt x="4832" y="5912"/>
                  </a:lnTo>
                  <a:lnTo>
                    <a:pt x="4828" y="5746"/>
                  </a:lnTo>
                  <a:lnTo>
                    <a:pt x="4832" y="5580"/>
                  </a:lnTo>
                  <a:lnTo>
                    <a:pt x="4845" y="5416"/>
                  </a:lnTo>
                  <a:lnTo>
                    <a:pt x="4865" y="5255"/>
                  </a:lnTo>
                  <a:lnTo>
                    <a:pt x="4893" y="5095"/>
                  </a:lnTo>
                  <a:lnTo>
                    <a:pt x="4930" y="4939"/>
                  </a:lnTo>
                  <a:lnTo>
                    <a:pt x="4974" y="4786"/>
                  </a:lnTo>
                  <a:lnTo>
                    <a:pt x="5024" y="4636"/>
                  </a:lnTo>
                  <a:lnTo>
                    <a:pt x="5083" y="4489"/>
                  </a:lnTo>
                  <a:lnTo>
                    <a:pt x="5147" y="4346"/>
                  </a:lnTo>
                  <a:lnTo>
                    <a:pt x="5220" y="4206"/>
                  </a:lnTo>
                  <a:lnTo>
                    <a:pt x="5298" y="4071"/>
                  </a:lnTo>
                  <a:lnTo>
                    <a:pt x="5382" y="3939"/>
                  </a:lnTo>
                  <a:lnTo>
                    <a:pt x="5472" y="3813"/>
                  </a:lnTo>
                  <a:lnTo>
                    <a:pt x="5569" y="3691"/>
                  </a:lnTo>
                  <a:lnTo>
                    <a:pt x="5671" y="3573"/>
                  </a:lnTo>
                  <a:lnTo>
                    <a:pt x="5779" y="3461"/>
                  </a:lnTo>
                  <a:lnTo>
                    <a:pt x="5891" y="3353"/>
                  </a:lnTo>
                  <a:lnTo>
                    <a:pt x="6009" y="3252"/>
                  </a:lnTo>
                  <a:lnTo>
                    <a:pt x="6131" y="3156"/>
                  </a:lnTo>
                  <a:lnTo>
                    <a:pt x="6258" y="3065"/>
                  </a:lnTo>
                  <a:lnTo>
                    <a:pt x="6389" y="2981"/>
                  </a:lnTo>
                  <a:lnTo>
                    <a:pt x="6525" y="2903"/>
                  </a:lnTo>
                  <a:lnTo>
                    <a:pt x="6664" y="2832"/>
                  </a:lnTo>
                  <a:lnTo>
                    <a:pt x="6808" y="2766"/>
                  </a:lnTo>
                  <a:lnTo>
                    <a:pt x="6954" y="2709"/>
                  </a:lnTo>
                  <a:lnTo>
                    <a:pt x="7106" y="2657"/>
                  </a:lnTo>
                  <a:lnTo>
                    <a:pt x="7259" y="2614"/>
                  </a:lnTo>
                  <a:lnTo>
                    <a:pt x="7415" y="2578"/>
                  </a:lnTo>
                  <a:lnTo>
                    <a:pt x="7574" y="2549"/>
                  </a:lnTo>
                  <a:lnTo>
                    <a:pt x="7736" y="2529"/>
                  </a:lnTo>
                  <a:lnTo>
                    <a:pt x="7900" y="2516"/>
                  </a:lnTo>
                  <a:lnTo>
                    <a:pt x="8067" y="2511"/>
                  </a:lnTo>
                  <a:close/>
                  <a:moveTo>
                    <a:pt x="8067" y="3463"/>
                  </a:moveTo>
                  <a:lnTo>
                    <a:pt x="8183" y="3466"/>
                  </a:lnTo>
                  <a:lnTo>
                    <a:pt x="8299" y="3474"/>
                  </a:lnTo>
                  <a:lnTo>
                    <a:pt x="8413" y="3489"/>
                  </a:lnTo>
                  <a:lnTo>
                    <a:pt x="8526" y="3509"/>
                  </a:lnTo>
                  <a:lnTo>
                    <a:pt x="8636" y="3535"/>
                  </a:lnTo>
                  <a:lnTo>
                    <a:pt x="8745" y="3566"/>
                  </a:lnTo>
                  <a:lnTo>
                    <a:pt x="8851" y="3602"/>
                  </a:lnTo>
                  <a:lnTo>
                    <a:pt x="8955" y="3642"/>
                  </a:lnTo>
                  <a:lnTo>
                    <a:pt x="9056" y="3689"/>
                  </a:lnTo>
                  <a:lnTo>
                    <a:pt x="9154" y="3739"/>
                  </a:lnTo>
                  <a:lnTo>
                    <a:pt x="9250" y="3794"/>
                  </a:lnTo>
                  <a:lnTo>
                    <a:pt x="9343" y="3854"/>
                  </a:lnTo>
                  <a:lnTo>
                    <a:pt x="9433" y="3917"/>
                  </a:lnTo>
                  <a:lnTo>
                    <a:pt x="9519" y="3986"/>
                  </a:lnTo>
                  <a:lnTo>
                    <a:pt x="9602" y="4057"/>
                  </a:lnTo>
                  <a:lnTo>
                    <a:pt x="9682" y="4133"/>
                  </a:lnTo>
                  <a:lnTo>
                    <a:pt x="9757" y="4212"/>
                  </a:lnTo>
                  <a:lnTo>
                    <a:pt x="9829" y="4295"/>
                  </a:lnTo>
                  <a:lnTo>
                    <a:pt x="9898" y="4382"/>
                  </a:lnTo>
                  <a:lnTo>
                    <a:pt x="9961" y="4471"/>
                  </a:lnTo>
                  <a:lnTo>
                    <a:pt x="10021" y="4564"/>
                  </a:lnTo>
                  <a:lnTo>
                    <a:pt x="10076" y="4659"/>
                  </a:lnTo>
                  <a:lnTo>
                    <a:pt x="10126" y="4758"/>
                  </a:lnTo>
                  <a:lnTo>
                    <a:pt x="10173" y="4859"/>
                  </a:lnTo>
                  <a:lnTo>
                    <a:pt x="10213" y="4963"/>
                  </a:lnTo>
                  <a:lnTo>
                    <a:pt x="10249" y="5068"/>
                  </a:lnTo>
                  <a:lnTo>
                    <a:pt x="10281" y="5177"/>
                  </a:lnTo>
                  <a:lnTo>
                    <a:pt x="10306" y="5287"/>
                  </a:lnTo>
                  <a:lnTo>
                    <a:pt x="10326" y="5400"/>
                  </a:lnTo>
                  <a:lnTo>
                    <a:pt x="10341" y="5513"/>
                  </a:lnTo>
                  <a:lnTo>
                    <a:pt x="10349" y="5629"/>
                  </a:lnTo>
                  <a:lnTo>
                    <a:pt x="10352" y="5746"/>
                  </a:lnTo>
                  <a:lnTo>
                    <a:pt x="10349" y="5863"/>
                  </a:lnTo>
                  <a:lnTo>
                    <a:pt x="10341" y="5979"/>
                  </a:lnTo>
                  <a:lnTo>
                    <a:pt x="10326" y="6093"/>
                  </a:lnTo>
                  <a:lnTo>
                    <a:pt x="10306" y="6205"/>
                  </a:lnTo>
                  <a:lnTo>
                    <a:pt x="10281" y="6316"/>
                  </a:lnTo>
                  <a:lnTo>
                    <a:pt x="10249" y="6424"/>
                  </a:lnTo>
                  <a:lnTo>
                    <a:pt x="10213" y="6529"/>
                  </a:lnTo>
                  <a:lnTo>
                    <a:pt x="10173" y="6633"/>
                  </a:lnTo>
                  <a:lnTo>
                    <a:pt x="10126" y="6735"/>
                  </a:lnTo>
                  <a:lnTo>
                    <a:pt x="10076" y="6833"/>
                  </a:lnTo>
                  <a:lnTo>
                    <a:pt x="10021" y="6928"/>
                  </a:lnTo>
                  <a:lnTo>
                    <a:pt x="9961" y="7021"/>
                  </a:lnTo>
                  <a:lnTo>
                    <a:pt x="9898" y="7110"/>
                  </a:lnTo>
                  <a:lnTo>
                    <a:pt x="9829" y="7197"/>
                  </a:lnTo>
                  <a:lnTo>
                    <a:pt x="9757" y="7280"/>
                  </a:lnTo>
                  <a:lnTo>
                    <a:pt x="9682" y="7359"/>
                  </a:lnTo>
                  <a:lnTo>
                    <a:pt x="9602" y="7435"/>
                  </a:lnTo>
                  <a:lnTo>
                    <a:pt x="9519" y="7507"/>
                  </a:lnTo>
                  <a:lnTo>
                    <a:pt x="9433" y="7575"/>
                  </a:lnTo>
                  <a:lnTo>
                    <a:pt x="9343" y="7638"/>
                  </a:lnTo>
                  <a:lnTo>
                    <a:pt x="9250" y="7698"/>
                  </a:lnTo>
                  <a:lnTo>
                    <a:pt x="9154" y="7753"/>
                  </a:lnTo>
                  <a:lnTo>
                    <a:pt x="9056" y="7803"/>
                  </a:lnTo>
                  <a:lnTo>
                    <a:pt x="8955" y="7850"/>
                  </a:lnTo>
                  <a:lnTo>
                    <a:pt x="8851" y="7890"/>
                  </a:lnTo>
                  <a:lnTo>
                    <a:pt x="8745" y="7926"/>
                  </a:lnTo>
                  <a:lnTo>
                    <a:pt x="8636" y="7957"/>
                  </a:lnTo>
                  <a:lnTo>
                    <a:pt x="8526" y="7983"/>
                  </a:lnTo>
                  <a:lnTo>
                    <a:pt x="8413" y="8003"/>
                  </a:lnTo>
                  <a:lnTo>
                    <a:pt x="8299" y="8018"/>
                  </a:lnTo>
                  <a:lnTo>
                    <a:pt x="8183" y="8026"/>
                  </a:lnTo>
                  <a:lnTo>
                    <a:pt x="8067" y="8029"/>
                  </a:lnTo>
                  <a:lnTo>
                    <a:pt x="7950" y="8026"/>
                  </a:lnTo>
                  <a:lnTo>
                    <a:pt x="7834" y="8018"/>
                  </a:lnTo>
                  <a:lnTo>
                    <a:pt x="7719" y="8003"/>
                  </a:lnTo>
                  <a:lnTo>
                    <a:pt x="7607" y="7983"/>
                  </a:lnTo>
                  <a:lnTo>
                    <a:pt x="7496" y="7957"/>
                  </a:lnTo>
                  <a:lnTo>
                    <a:pt x="7388" y="7926"/>
                  </a:lnTo>
                  <a:lnTo>
                    <a:pt x="7282" y="7890"/>
                  </a:lnTo>
                  <a:lnTo>
                    <a:pt x="7178" y="7850"/>
                  </a:lnTo>
                  <a:lnTo>
                    <a:pt x="7076" y="7803"/>
                  </a:lnTo>
                  <a:lnTo>
                    <a:pt x="6979" y="7753"/>
                  </a:lnTo>
                  <a:lnTo>
                    <a:pt x="6883" y="7698"/>
                  </a:lnTo>
                  <a:lnTo>
                    <a:pt x="6790" y="7638"/>
                  </a:lnTo>
                  <a:lnTo>
                    <a:pt x="6700" y="7575"/>
                  </a:lnTo>
                  <a:lnTo>
                    <a:pt x="6614" y="7507"/>
                  </a:lnTo>
                  <a:lnTo>
                    <a:pt x="6531" y="7435"/>
                  </a:lnTo>
                  <a:lnTo>
                    <a:pt x="6451" y="7359"/>
                  </a:lnTo>
                  <a:lnTo>
                    <a:pt x="6376" y="7280"/>
                  </a:lnTo>
                  <a:lnTo>
                    <a:pt x="6303" y="7197"/>
                  </a:lnTo>
                  <a:lnTo>
                    <a:pt x="6235" y="7110"/>
                  </a:lnTo>
                  <a:lnTo>
                    <a:pt x="6172" y="7021"/>
                  </a:lnTo>
                  <a:lnTo>
                    <a:pt x="6112" y="6928"/>
                  </a:lnTo>
                  <a:lnTo>
                    <a:pt x="6057" y="6833"/>
                  </a:lnTo>
                  <a:lnTo>
                    <a:pt x="6007" y="6735"/>
                  </a:lnTo>
                  <a:lnTo>
                    <a:pt x="5960" y="6633"/>
                  </a:lnTo>
                  <a:lnTo>
                    <a:pt x="5920" y="6529"/>
                  </a:lnTo>
                  <a:lnTo>
                    <a:pt x="5884" y="6424"/>
                  </a:lnTo>
                  <a:lnTo>
                    <a:pt x="5852" y="6316"/>
                  </a:lnTo>
                  <a:lnTo>
                    <a:pt x="5827" y="6205"/>
                  </a:lnTo>
                  <a:lnTo>
                    <a:pt x="5807" y="6093"/>
                  </a:lnTo>
                  <a:lnTo>
                    <a:pt x="5792" y="5979"/>
                  </a:lnTo>
                  <a:lnTo>
                    <a:pt x="5784" y="5863"/>
                  </a:lnTo>
                  <a:lnTo>
                    <a:pt x="5781" y="5746"/>
                  </a:lnTo>
                  <a:lnTo>
                    <a:pt x="5784" y="5629"/>
                  </a:lnTo>
                  <a:lnTo>
                    <a:pt x="5792" y="5513"/>
                  </a:lnTo>
                  <a:lnTo>
                    <a:pt x="5807" y="5400"/>
                  </a:lnTo>
                  <a:lnTo>
                    <a:pt x="5827" y="5287"/>
                  </a:lnTo>
                  <a:lnTo>
                    <a:pt x="5852" y="5177"/>
                  </a:lnTo>
                  <a:lnTo>
                    <a:pt x="5884" y="5068"/>
                  </a:lnTo>
                  <a:lnTo>
                    <a:pt x="5920" y="4963"/>
                  </a:lnTo>
                  <a:lnTo>
                    <a:pt x="5960" y="4859"/>
                  </a:lnTo>
                  <a:lnTo>
                    <a:pt x="6007" y="4758"/>
                  </a:lnTo>
                  <a:lnTo>
                    <a:pt x="6057" y="4659"/>
                  </a:lnTo>
                  <a:lnTo>
                    <a:pt x="6112" y="4564"/>
                  </a:lnTo>
                  <a:lnTo>
                    <a:pt x="6172" y="4471"/>
                  </a:lnTo>
                  <a:lnTo>
                    <a:pt x="6235" y="4382"/>
                  </a:lnTo>
                  <a:lnTo>
                    <a:pt x="6303" y="4295"/>
                  </a:lnTo>
                  <a:lnTo>
                    <a:pt x="6376" y="4212"/>
                  </a:lnTo>
                  <a:lnTo>
                    <a:pt x="6451" y="4133"/>
                  </a:lnTo>
                  <a:lnTo>
                    <a:pt x="6531" y="4057"/>
                  </a:lnTo>
                  <a:lnTo>
                    <a:pt x="6614" y="3986"/>
                  </a:lnTo>
                  <a:lnTo>
                    <a:pt x="6700" y="3917"/>
                  </a:lnTo>
                  <a:lnTo>
                    <a:pt x="6790" y="3854"/>
                  </a:lnTo>
                  <a:lnTo>
                    <a:pt x="6883" y="3794"/>
                  </a:lnTo>
                  <a:lnTo>
                    <a:pt x="6979" y="3739"/>
                  </a:lnTo>
                  <a:lnTo>
                    <a:pt x="7076" y="3689"/>
                  </a:lnTo>
                  <a:lnTo>
                    <a:pt x="7178" y="3642"/>
                  </a:lnTo>
                  <a:lnTo>
                    <a:pt x="7282" y="3602"/>
                  </a:lnTo>
                  <a:lnTo>
                    <a:pt x="7388" y="3566"/>
                  </a:lnTo>
                  <a:lnTo>
                    <a:pt x="7496" y="3535"/>
                  </a:lnTo>
                  <a:lnTo>
                    <a:pt x="7607" y="3509"/>
                  </a:lnTo>
                  <a:lnTo>
                    <a:pt x="7719" y="3489"/>
                  </a:lnTo>
                  <a:lnTo>
                    <a:pt x="7834" y="3474"/>
                  </a:lnTo>
                  <a:lnTo>
                    <a:pt x="7950" y="3466"/>
                  </a:lnTo>
                  <a:lnTo>
                    <a:pt x="8067" y="3463"/>
                  </a:lnTo>
                  <a:close/>
                  <a:moveTo>
                    <a:pt x="16133" y="1949"/>
                  </a:moveTo>
                  <a:lnTo>
                    <a:pt x="16133" y="9543"/>
                  </a:lnTo>
                  <a:lnTo>
                    <a:pt x="0" y="9543"/>
                  </a:lnTo>
                  <a:lnTo>
                    <a:pt x="0" y="1949"/>
                  </a:lnTo>
                  <a:lnTo>
                    <a:pt x="16133" y="1949"/>
                  </a:lnTo>
                  <a:close/>
                  <a:moveTo>
                    <a:pt x="16133" y="9750"/>
                  </a:moveTo>
                  <a:lnTo>
                    <a:pt x="16133" y="10915"/>
                  </a:lnTo>
                  <a:lnTo>
                    <a:pt x="16132" y="10944"/>
                  </a:lnTo>
                  <a:lnTo>
                    <a:pt x="16130" y="10973"/>
                  </a:lnTo>
                  <a:lnTo>
                    <a:pt x="16126" y="11003"/>
                  </a:lnTo>
                  <a:lnTo>
                    <a:pt x="16121" y="11031"/>
                  </a:lnTo>
                  <a:lnTo>
                    <a:pt x="16115" y="11059"/>
                  </a:lnTo>
                  <a:lnTo>
                    <a:pt x="16107" y="11086"/>
                  </a:lnTo>
                  <a:lnTo>
                    <a:pt x="16098" y="11112"/>
                  </a:lnTo>
                  <a:lnTo>
                    <a:pt x="16088" y="11139"/>
                  </a:lnTo>
                  <a:lnTo>
                    <a:pt x="16076" y="11165"/>
                  </a:lnTo>
                  <a:lnTo>
                    <a:pt x="16062" y="11189"/>
                  </a:lnTo>
                  <a:lnTo>
                    <a:pt x="16049" y="11213"/>
                  </a:lnTo>
                  <a:lnTo>
                    <a:pt x="16034" y="11237"/>
                  </a:lnTo>
                  <a:lnTo>
                    <a:pt x="16018" y="11259"/>
                  </a:lnTo>
                  <a:lnTo>
                    <a:pt x="16001" y="11282"/>
                  </a:lnTo>
                  <a:lnTo>
                    <a:pt x="15982" y="11303"/>
                  </a:lnTo>
                  <a:lnTo>
                    <a:pt x="15964" y="11323"/>
                  </a:lnTo>
                  <a:lnTo>
                    <a:pt x="15943" y="11342"/>
                  </a:lnTo>
                  <a:lnTo>
                    <a:pt x="15922" y="11360"/>
                  </a:lnTo>
                  <a:lnTo>
                    <a:pt x="15900" y="11377"/>
                  </a:lnTo>
                  <a:lnTo>
                    <a:pt x="15878" y="11393"/>
                  </a:lnTo>
                  <a:lnTo>
                    <a:pt x="15854" y="11408"/>
                  </a:lnTo>
                  <a:lnTo>
                    <a:pt x="15829" y="11423"/>
                  </a:lnTo>
                  <a:lnTo>
                    <a:pt x="15805" y="11435"/>
                  </a:lnTo>
                  <a:lnTo>
                    <a:pt x="15779" y="11447"/>
                  </a:lnTo>
                  <a:lnTo>
                    <a:pt x="15753" y="11457"/>
                  </a:lnTo>
                  <a:lnTo>
                    <a:pt x="15727" y="11466"/>
                  </a:lnTo>
                  <a:lnTo>
                    <a:pt x="15698" y="11474"/>
                  </a:lnTo>
                  <a:lnTo>
                    <a:pt x="15671" y="11480"/>
                  </a:lnTo>
                  <a:lnTo>
                    <a:pt x="15642" y="11485"/>
                  </a:lnTo>
                  <a:lnTo>
                    <a:pt x="15614" y="11489"/>
                  </a:lnTo>
                  <a:lnTo>
                    <a:pt x="15584" y="11491"/>
                  </a:lnTo>
                  <a:lnTo>
                    <a:pt x="15555" y="11492"/>
                  </a:lnTo>
                  <a:lnTo>
                    <a:pt x="578" y="11492"/>
                  </a:lnTo>
                  <a:lnTo>
                    <a:pt x="549" y="11491"/>
                  </a:lnTo>
                  <a:lnTo>
                    <a:pt x="519" y="11489"/>
                  </a:lnTo>
                  <a:lnTo>
                    <a:pt x="490" y="11485"/>
                  </a:lnTo>
                  <a:lnTo>
                    <a:pt x="462" y="11480"/>
                  </a:lnTo>
                  <a:lnTo>
                    <a:pt x="434" y="11474"/>
                  </a:lnTo>
                  <a:lnTo>
                    <a:pt x="406" y="11466"/>
                  </a:lnTo>
                  <a:lnTo>
                    <a:pt x="380" y="11457"/>
                  </a:lnTo>
                  <a:lnTo>
                    <a:pt x="354" y="11447"/>
                  </a:lnTo>
                  <a:lnTo>
                    <a:pt x="328" y="11435"/>
                  </a:lnTo>
                  <a:lnTo>
                    <a:pt x="304" y="11423"/>
                  </a:lnTo>
                  <a:lnTo>
                    <a:pt x="279" y="11408"/>
                  </a:lnTo>
                  <a:lnTo>
                    <a:pt x="255" y="11393"/>
                  </a:lnTo>
                  <a:lnTo>
                    <a:pt x="233" y="11377"/>
                  </a:lnTo>
                  <a:lnTo>
                    <a:pt x="211" y="11360"/>
                  </a:lnTo>
                  <a:lnTo>
                    <a:pt x="190" y="11342"/>
                  </a:lnTo>
                  <a:lnTo>
                    <a:pt x="169" y="11323"/>
                  </a:lnTo>
                  <a:lnTo>
                    <a:pt x="150" y="11303"/>
                  </a:lnTo>
                  <a:lnTo>
                    <a:pt x="132" y="11282"/>
                  </a:lnTo>
                  <a:lnTo>
                    <a:pt x="115" y="11259"/>
                  </a:lnTo>
                  <a:lnTo>
                    <a:pt x="99" y="11237"/>
                  </a:lnTo>
                  <a:lnTo>
                    <a:pt x="84" y="11213"/>
                  </a:lnTo>
                  <a:lnTo>
                    <a:pt x="70" y="11189"/>
                  </a:lnTo>
                  <a:lnTo>
                    <a:pt x="57" y="11165"/>
                  </a:lnTo>
                  <a:lnTo>
                    <a:pt x="45" y="11139"/>
                  </a:lnTo>
                  <a:lnTo>
                    <a:pt x="35" y="11112"/>
                  </a:lnTo>
                  <a:lnTo>
                    <a:pt x="26" y="11086"/>
                  </a:lnTo>
                  <a:lnTo>
                    <a:pt x="18" y="11059"/>
                  </a:lnTo>
                  <a:lnTo>
                    <a:pt x="12" y="11031"/>
                  </a:lnTo>
                  <a:lnTo>
                    <a:pt x="7" y="11003"/>
                  </a:lnTo>
                  <a:lnTo>
                    <a:pt x="3" y="10973"/>
                  </a:lnTo>
                  <a:lnTo>
                    <a:pt x="1" y="10944"/>
                  </a:lnTo>
                  <a:lnTo>
                    <a:pt x="0" y="10915"/>
                  </a:lnTo>
                  <a:lnTo>
                    <a:pt x="0" y="9750"/>
                  </a:lnTo>
                  <a:lnTo>
                    <a:pt x="16133" y="9750"/>
                  </a:lnTo>
                  <a:close/>
                  <a:moveTo>
                    <a:pt x="808" y="703"/>
                  </a:moveTo>
                  <a:lnTo>
                    <a:pt x="1791" y="703"/>
                  </a:lnTo>
                  <a:lnTo>
                    <a:pt x="1791" y="1338"/>
                  </a:lnTo>
                  <a:lnTo>
                    <a:pt x="808" y="1338"/>
                  </a:lnTo>
                  <a:lnTo>
                    <a:pt x="808" y="703"/>
                  </a:lnTo>
                  <a:close/>
                  <a:moveTo>
                    <a:pt x="2500" y="703"/>
                  </a:moveTo>
                  <a:lnTo>
                    <a:pt x="3483" y="703"/>
                  </a:lnTo>
                  <a:lnTo>
                    <a:pt x="3483" y="1338"/>
                  </a:lnTo>
                  <a:lnTo>
                    <a:pt x="2500" y="1338"/>
                  </a:lnTo>
                  <a:lnTo>
                    <a:pt x="2500" y="703"/>
                  </a:lnTo>
                  <a:close/>
                  <a:moveTo>
                    <a:pt x="4192" y="703"/>
                  </a:moveTo>
                  <a:lnTo>
                    <a:pt x="5175" y="703"/>
                  </a:lnTo>
                  <a:lnTo>
                    <a:pt x="5175" y="1338"/>
                  </a:lnTo>
                  <a:lnTo>
                    <a:pt x="4192" y="1338"/>
                  </a:lnTo>
                  <a:lnTo>
                    <a:pt x="4192" y="703"/>
                  </a:lnTo>
                  <a:close/>
                  <a:moveTo>
                    <a:pt x="5884" y="703"/>
                  </a:moveTo>
                  <a:lnTo>
                    <a:pt x="6867" y="703"/>
                  </a:lnTo>
                  <a:lnTo>
                    <a:pt x="6867" y="1338"/>
                  </a:lnTo>
                  <a:lnTo>
                    <a:pt x="5884" y="1338"/>
                  </a:lnTo>
                  <a:lnTo>
                    <a:pt x="5884" y="703"/>
                  </a:lnTo>
                  <a:close/>
                  <a:moveTo>
                    <a:pt x="7575" y="703"/>
                  </a:moveTo>
                  <a:lnTo>
                    <a:pt x="8558" y="703"/>
                  </a:lnTo>
                  <a:lnTo>
                    <a:pt x="8558" y="1338"/>
                  </a:lnTo>
                  <a:lnTo>
                    <a:pt x="7575" y="1338"/>
                  </a:lnTo>
                  <a:lnTo>
                    <a:pt x="7575" y="703"/>
                  </a:lnTo>
                  <a:close/>
                  <a:moveTo>
                    <a:pt x="9266" y="703"/>
                  </a:moveTo>
                  <a:lnTo>
                    <a:pt x="10249" y="703"/>
                  </a:lnTo>
                  <a:lnTo>
                    <a:pt x="10249" y="1338"/>
                  </a:lnTo>
                  <a:lnTo>
                    <a:pt x="9266" y="1338"/>
                  </a:lnTo>
                  <a:lnTo>
                    <a:pt x="9266" y="703"/>
                  </a:lnTo>
                  <a:close/>
                  <a:moveTo>
                    <a:pt x="10958" y="703"/>
                  </a:moveTo>
                  <a:lnTo>
                    <a:pt x="11941" y="703"/>
                  </a:lnTo>
                  <a:lnTo>
                    <a:pt x="11941" y="1338"/>
                  </a:lnTo>
                  <a:lnTo>
                    <a:pt x="10958" y="1338"/>
                  </a:lnTo>
                  <a:lnTo>
                    <a:pt x="10958" y="703"/>
                  </a:lnTo>
                  <a:close/>
                  <a:moveTo>
                    <a:pt x="12650" y="703"/>
                  </a:moveTo>
                  <a:lnTo>
                    <a:pt x="13633" y="703"/>
                  </a:lnTo>
                  <a:lnTo>
                    <a:pt x="13633" y="1338"/>
                  </a:lnTo>
                  <a:lnTo>
                    <a:pt x="12650" y="1338"/>
                  </a:lnTo>
                  <a:lnTo>
                    <a:pt x="12650" y="703"/>
                  </a:lnTo>
                  <a:close/>
                  <a:moveTo>
                    <a:pt x="14342" y="703"/>
                  </a:moveTo>
                  <a:lnTo>
                    <a:pt x="15325" y="703"/>
                  </a:lnTo>
                  <a:lnTo>
                    <a:pt x="15325" y="1338"/>
                  </a:lnTo>
                  <a:lnTo>
                    <a:pt x="14342" y="1338"/>
                  </a:lnTo>
                  <a:lnTo>
                    <a:pt x="14342" y="703"/>
                  </a:lnTo>
                  <a:close/>
                  <a:moveTo>
                    <a:pt x="808" y="10232"/>
                  </a:moveTo>
                  <a:lnTo>
                    <a:pt x="1791" y="10232"/>
                  </a:lnTo>
                  <a:lnTo>
                    <a:pt x="1791" y="10868"/>
                  </a:lnTo>
                  <a:lnTo>
                    <a:pt x="808" y="10868"/>
                  </a:lnTo>
                  <a:lnTo>
                    <a:pt x="808" y="10232"/>
                  </a:lnTo>
                  <a:close/>
                  <a:moveTo>
                    <a:pt x="2500" y="10232"/>
                  </a:moveTo>
                  <a:lnTo>
                    <a:pt x="3483" y="10232"/>
                  </a:lnTo>
                  <a:lnTo>
                    <a:pt x="3483" y="10868"/>
                  </a:lnTo>
                  <a:lnTo>
                    <a:pt x="2500" y="10868"/>
                  </a:lnTo>
                  <a:lnTo>
                    <a:pt x="2500" y="10232"/>
                  </a:lnTo>
                  <a:close/>
                  <a:moveTo>
                    <a:pt x="4192" y="10232"/>
                  </a:moveTo>
                  <a:lnTo>
                    <a:pt x="5175" y="10232"/>
                  </a:lnTo>
                  <a:lnTo>
                    <a:pt x="5175" y="10868"/>
                  </a:lnTo>
                  <a:lnTo>
                    <a:pt x="4192" y="10868"/>
                  </a:lnTo>
                  <a:lnTo>
                    <a:pt x="4192" y="10232"/>
                  </a:lnTo>
                  <a:close/>
                  <a:moveTo>
                    <a:pt x="5884" y="10232"/>
                  </a:moveTo>
                  <a:lnTo>
                    <a:pt x="6867" y="10232"/>
                  </a:lnTo>
                  <a:lnTo>
                    <a:pt x="6867" y="10868"/>
                  </a:lnTo>
                  <a:lnTo>
                    <a:pt x="5884" y="10868"/>
                  </a:lnTo>
                  <a:lnTo>
                    <a:pt x="5884" y="10232"/>
                  </a:lnTo>
                  <a:close/>
                  <a:moveTo>
                    <a:pt x="7575" y="10232"/>
                  </a:moveTo>
                  <a:lnTo>
                    <a:pt x="8558" y="10232"/>
                  </a:lnTo>
                  <a:lnTo>
                    <a:pt x="8558" y="10868"/>
                  </a:lnTo>
                  <a:lnTo>
                    <a:pt x="7575" y="10868"/>
                  </a:lnTo>
                  <a:lnTo>
                    <a:pt x="7575" y="10232"/>
                  </a:lnTo>
                  <a:close/>
                  <a:moveTo>
                    <a:pt x="9266" y="10232"/>
                  </a:moveTo>
                  <a:lnTo>
                    <a:pt x="10249" y="10232"/>
                  </a:lnTo>
                  <a:lnTo>
                    <a:pt x="10249" y="10868"/>
                  </a:lnTo>
                  <a:lnTo>
                    <a:pt x="9266" y="10868"/>
                  </a:lnTo>
                  <a:lnTo>
                    <a:pt x="9266" y="10232"/>
                  </a:lnTo>
                  <a:close/>
                  <a:moveTo>
                    <a:pt x="10958" y="10232"/>
                  </a:moveTo>
                  <a:lnTo>
                    <a:pt x="11941" y="10232"/>
                  </a:lnTo>
                  <a:lnTo>
                    <a:pt x="11941" y="10868"/>
                  </a:lnTo>
                  <a:lnTo>
                    <a:pt x="10958" y="10868"/>
                  </a:lnTo>
                  <a:lnTo>
                    <a:pt x="10958" y="10232"/>
                  </a:lnTo>
                  <a:close/>
                  <a:moveTo>
                    <a:pt x="12650" y="10232"/>
                  </a:moveTo>
                  <a:lnTo>
                    <a:pt x="13633" y="10232"/>
                  </a:lnTo>
                  <a:lnTo>
                    <a:pt x="13633" y="10868"/>
                  </a:lnTo>
                  <a:lnTo>
                    <a:pt x="12650" y="10868"/>
                  </a:lnTo>
                  <a:lnTo>
                    <a:pt x="12650" y="10232"/>
                  </a:lnTo>
                  <a:close/>
                  <a:moveTo>
                    <a:pt x="14342" y="10232"/>
                  </a:moveTo>
                  <a:lnTo>
                    <a:pt x="15325" y="10232"/>
                  </a:lnTo>
                  <a:lnTo>
                    <a:pt x="15325" y="10868"/>
                  </a:lnTo>
                  <a:lnTo>
                    <a:pt x="14342" y="10868"/>
                  </a:lnTo>
                  <a:lnTo>
                    <a:pt x="14342" y="10232"/>
                  </a:lnTo>
                  <a:close/>
                </a:path>
              </a:pathLst>
            </a:custGeom>
            <a:solidFill>
              <a:sysClr val="window" lastClr="FFFFFF">
                <a:lumMod val="95000"/>
              </a:sysClr>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nvGrpSpPr>
            <p:cNvPr id="27" name="组合 746"/>
            <p:cNvGrpSpPr/>
            <p:nvPr/>
          </p:nvGrpSpPr>
          <p:grpSpPr>
            <a:xfrm>
              <a:off x="10682558" y="2584630"/>
              <a:ext cx="317866" cy="296216"/>
              <a:chOff x="11897858" y="3411765"/>
              <a:chExt cx="498475" cy="492125"/>
            </a:xfrm>
            <a:solidFill>
              <a:sysClr val="window" lastClr="FFFFFF">
                <a:lumMod val="95000"/>
              </a:sysClr>
            </a:solidFill>
          </p:grpSpPr>
          <p:sp>
            <p:nvSpPr>
              <p:cNvPr id="31" name="Freeform 7"/>
              <p:cNvSpPr>
                <a:spLocks/>
              </p:cNvSpPr>
              <p:nvPr/>
            </p:nvSpPr>
            <p:spPr bwMode="auto">
              <a:xfrm>
                <a:off x="12113758" y="3411765"/>
                <a:ext cx="282575" cy="282575"/>
              </a:xfrm>
              <a:custGeom>
                <a:avLst/>
                <a:gdLst/>
                <a:ahLst/>
                <a:cxnLst>
                  <a:cxn ang="0">
                    <a:pos x="14" y="0"/>
                  </a:cxn>
                  <a:cxn ang="0">
                    <a:pos x="14" y="0"/>
                  </a:cxn>
                  <a:cxn ang="0">
                    <a:pos x="8" y="2"/>
                  </a:cxn>
                  <a:cxn ang="0">
                    <a:pos x="4" y="4"/>
                  </a:cxn>
                  <a:cxn ang="0">
                    <a:pos x="2" y="8"/>
                  </a:cxn>
                  <a:cxn ang="0">
                    <a:pos x="0" y="14"/>
                  </a:cxn>
                  <a:cxn ang="0">
                    <a:pos x="0" y="14"/>
                  </a:cxn>
                  <a:cxn ang="0">
                    <a:pos x="2" y="20"/>
                  </a:cxn>
                  <a:cxn ang="0">
                    <a:pos x="4" y="24"/>
                  </a:cxn>
                  <a:cxn ang="0">
                    <a:pos x="8" y="28"/>
                  </a:cxn>
                  <a:cxn ang="0">
                    <a:pos x="14" y="28"/>
                  </a:cxn>
                  <a:cxn ang="0">
                    <a:pos x="14" y="28"/>
                  </a:cxn>
                  <a:cxn ang="0">
                    <a:pos x="28" y="30"/>
                  </a:cxn>
                  <a:cxn ang="0">
                    <a:pos x="42" y="32"/>
                  </a:cxn>
                  <a:cxn ang="0">
                    <a:pos x="54" y="34"/>
                  </a:cxn>
                  <a:cxn ang="0">
                    <a:pos x="68" y="40"/>
                  </a:cxn>
                  <a:cxn ang="0">
                    <a:pos x="78" y="44"/>
                  </a:cxn>
                  <a:cxn ang="0">
                    <a:pos x="90" y="52"/>
                  </a:cxn>
                  <a:cxn ang="0">
                    <a:pos x="100" y="60"/>
                  </a:cxn>
                  <a:cxn ang="0">
                    <a:pos x="110" y="68"/>
                  </a:cxn>
                  <a:cxn ang="0">
                    <a:pos x="118" y="78"/>
                  </a:cxn>
                  <a:cxn ang="0">
                    <a:pos x="126" y="88"/>
                  </a:cxn>
                  <a:cxn ang="0">
                    <a:pos x="134" y="100"/>
                  </a:cxn>
                  <a:cxn ang="0">
                    <a:pos x="138" y="110"/>
                  </a:cxn>
                  <a:cxn ang="0">
                    <a:pos x="144" y="124"/>
                  </a:cxn>
                  <a:cxn ang="0">
                    <a:pos x="146" y="136"/>
                  </a:cxn>
                  <a:cxn ang="0">
                    <a:pos x="148" y="150"/>
                  </a:cxn>
                  <a:cxn ang="0">
                    <a:pos x="150" y="164"/>
                  </a:cxn>
                  <a:cxn ang="0">
                    <a:pos x="150" y="164"/>
                  </a:cxn>
                  <a:cxn ang="0">
                    <a:pos x="150" y="168"/>
                  </a:cxn>
                  <a:cxn ang="0">
                    <a:pos x="154" y="174"/>
                  </a:cxn>
                  <a:cxn ang="0">
                    <a:pos x="158" y="176"/>
                  </a:cxn>
                  <a:cxn ang="0">
                    <a:pos x="164" y="178"/>
                  </a:cxn>
                  <a:cxn ang="0">
                    <a:pos x="164" y="178"/>
                  </a:cxn>
                  <a:cxn ang="0">
                    <a:pos x="170" y="176"/>
                  </a:cxn>
                  <a:cxn ang="0">
                    <a:pos x="174" y="174"/>
                  </a:cxn>
                  <a:cxn ang="0">
                    <a:pos x="178" y="168"/>
                  </a:cxn>
                  <a:cxn ang="0">
                    <a:pos x="178" y="164"/>
                  </a:cxn>
                  <a:cxn ang="0">
                    <a:pos x="178" y="164"/>
                  </a:cxn>
                  <a:cxn ang="0">
                    <a:pos x="178" y="146"/>
                  </a:cxn>
                  <a:cxn ang="0">
                    <a:pos x="176" y="130"/>
                  </a:cxn>
                  <a:cxn ang="0">
                    <a:pos x="172" y="114"/>
                  </a:cxn>
                  <a:cxn ang="0">
                    <a:pos x="166" y="100"/>
                  </a:cxn>
                  <a:cxn ang="0">
                    <a:pos x="158" y="86"/>
                  </a:cxn>
                  <a:cxn ang="0">
                    <a:pos x="150" y="72"/>
                  </a:cxn>
                  <a:cxn ang="0">
                    <a:pos x="142" y="60"/>
                  </a:cxn>
                  <a:cxn ang="0">
                    <a:pos x="130" y="48"/>
                  </a:cxn>
                  <a:cxn ang="0">
                    <a:pos x="118" y="38"/>
                  </a:cxn>
                  <a:cxn ang="0">
                    <a:pos x="106" y="28"/>
                  </a:cxn>
                  <a:cxn ang="0">
                    <a:pos x="92" y="20"/>
                  </a:cxn>
                  <a:cxn ang="0">
                    <a:pos x="78" y="12"/>
                  </a:cxn>
                  <a:cxn ang="0">
                    <a:pos x="64" y="8"/>
                  </a:cxn>
                  <a:cxn ang="0">
                    <a:pos x="48" y="4"/>
                  </a:cxn>
                  <a:cxn ang="0">
                    <a:pos x="32" y="0"/>
                  </a:cxn>
                  <a:cxn ang="0">
                    <a:pos x="14" y="0"/>
                  </a:cxn>
                  <a:cxn ang="0">
                    <a:pos x="14" y="0"/>
                  </a:cxn>
                </a:cxnLst>
                <a:rect l="0" t="0" r="r" b="b"/>
                <a:pathLst>
                  <a:path w="178" h="178">
                    <a:moveTo>
                      <a:pt x="14" y="0"/>
                    </a:moveTo>
                    <a:lnTo>
                      <a:pt x="14" y="0"/>
                    </a:lnTo>
                    <a:lnTo>
                      <a:pt x="8" y="2"/>
                    </a:lnTo>
                    <a:lnTo>
                      <a:pt x="4" y="4"/>
                    </a:lnTo>
                    <a:lnTo>
                      <a:pt x="2" y="8"/>
                    </a:lnTo>
                    <a:lnTo>
                      <a:pt x="0" y="14"/>
                    </a:lnTo>
                    <a:lnTo>
                      <a:pt x="0" y="14"/>
                    </a:lnTo>
                    <a:lnTo>
                      <a:pt x="2" y="20"/>
                    </a:lnTo>
                    <a:lnTo>
                      <a:pt x="4" y="24"/>
                    </a:lnTo>
                    <a:lnTo>
                      <a:pt x="8" y="28"/>
                    </a:lnTo>
                    <a:lnTo>
                      <a:pt x="14" y="28"/>
                    </a:lnTo>
                    <a:lnTo>
                      <a:pt x="14" y="28"/>
                    </a:lnTo>
                    <a:lnTo>
                      <a:pt x="28" y="30"/>
                    </a:lnTo>
                    <a:lnTo>
                      <a:pt x="42" y="32"/>
                    </a:lnTo>
                    <a:lnTo>
                      <a:pt x="54" y="34"/>
                    </a:lnTo>
                    <a:lnTo>
                      <a:pt x="68" y="40"/>
                    </a:lnTo>
                    <a:lnTo>
                      <a:pt x="78" y="44"/>
                    </a:lnTo>
                    <a:lnTo>
                      <a:pt x="90" y="52"/>
                    </a:lnTo>
                    <a:lnTo>
                      <a:pt x="100" y="60"/>
                    </a:lnTo>
                    <a:lnTo>
                      <a:pt x="110" y="68"/>
                    </a:lnTo>
                    <a:lnTo>
                      <a:pt x="118" y="78"/>
                    </a:lnTo>
                    <a:lnTo>
                      <a:pt x="126" y="88"/>
                    </a:lnTo>
                    <a:lnTo>
                      <a:pt x="134" y="100"/>
                    </a:lnTo>
                    <a:lnTo>
                      <a:pt x="138" y="110"/>
                    </a:lnTo>
                    <a:lnTo>
                      <a:pt x="144" y="124"/>
                    </a:lnTo>
                    <a:lnTo>
                      <a:pt x="146" y="136"/>
                    </a:lnTo>
                    <a:lnTo>
                      <a:pt x="148" y="150"/>
                    </a:lnTo>
                    <a:lnTo>
                      <a:pt x="150" y="164"/>
                    </a:lnTo>
                    <a:lnTo>
                      <a:pt x="150" y="164"/>
                    </a:lnTo>
                    <a:lnTo>
                      <a:pt x="150" y="168"/>
                    </a:lnTo>
                    <a:lnTo>
                      <a:pt x="154" y="174"/>
                    </a:lnTo>
                    <a:lnTo>
                      <a:pt x="158" y="176"/>
                    </a:lnTo>
                    <a:lnTo>
                      <a:pt x="164" y="178"/>
                    </a:lnTo>
                    <a:lnTo>
                      <a:pt x="164" y="178"/>
                    </a:lnTo>
                    <a:lnTo>
                      <a:pt x="170" y="176"/>
                    </a:lnTo>
                    <a:lnTo>
                      <a:pt x="174" y="174"/>
                    </a:lnTo>
                    <a:lnTo>
                      <a:pt x="178" y="168"/>
                    </a:lnTo>
                    <a:lnTo>
                      <a:pt x="178" y="164"/>
                    </a:lnTo>
                    <a:lnTo>
                      <a:pt x="178" y="164"/>
                    </a:lnTo>
                    <a:lnTo>
                      <a:pt x="178" y="146"/>
                    </a:lnTo>
                    <a:lnTo>
                      <a:pt x="176" y="130"/>
                    </a:lnTo>
                    <a:lnTo>
                      <a:pt x="172" y="114"/>
                    </a:lnTo>
                    <a:lnTo>
                      <a:pt x="166" y="100"/>
                    </a:lnTo>
                    <a:lnTo>
                      <a:pt x="158" y="86"/>
                    </a:lnTo>
                    <a:lnTo>
                      <a:pt x="150" y="72"/>
                    </a:lnTo>
                    <a:lnTo>
                      <a:pt x="142" y="60"/>
                    </a:lnTo>
                    <a:lnTo>
                      <a:pt x="130" y="48"/>
                    </a:lnTo>
                    <a:lnTo>
                      <a:pt x="118" y="38"/>
                    </a:lnTo>
                    <a:lnTo>
                      <a:pt x="106" y="28"/>
                    </a:lnTo>
                    <a:lnTo>
                      <a:pt x="92" y="20"/>
                    </a:lnTo>
                    <a:lnTo>
                      <a:pt x="78" y="12"/>
                    </a:lnTo>
                    <a:lnTo>
                      <a:pt x="64" y="8"/>
                    </a:lnTo>
                    <a:lnTo>
                      <a:pt x="48" y="4"/>
                    </a:lnTo>
                    <a:lnTo>
                      <a:pt x="32" y="0"/>
                    </a:lnTo>
                    <a:lnTo>
                      <a:pt x="14" y="0"/>
                    </a:lnTo>
                    <a:lnTo>
                      <a:pt x="14"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2" name="Freeform 8"/>
              <p:cNvSpPr>
                <a:spLocks/>
              </p:cNvSpPr>
              <p:nvPr/>
            </p:nvSpPr>
            <p:spPr bwMode="auto">
              <a:xfrm>
                <a:off x="12113758" y="3497490"/>
                <a:ext cx="193675" cy="196850"/>
              </a:xfrm>
              <a:custGeom>
                <a:avLst/>
                <a:gdLst/>
                <a:ahLst/>
                <a:cxnLst>
                  <a:cxn ang="0">
                    <a:pos x="92" y="110"/>
                  </a:cxn>
                  <a:cxn ang="0">
                    <a:pos x="92" y="110"/>
                  </a:cxn>
                  <a:cxn ang="0">
                    <a:pos x="94" y="114"/>
                  </a:cxn>
                  <a:cxn ang="0">
                    <a:pos x="96" y="120"/>
                  </a:cxn>
                  <a:cxn ang="0">
                    <a:pos x="100" y="122"/>
                  </a:cxn>
                  <a:cxn ang="0">
                    <a:pos x="106" y="124"/>
                  </a:cxn>
                  <a:cxn ang="0">
                    <a:pos x="106" y="124"/>
                  </a:cxn>
                  <a:cxn ang="0">
                    <a:pos x="112" y="122"/>
                  </a:cxn>
                  <a:cxn ang="0">
                    <a:pos x="116" y="120"/>
                  </a:cxn>
                  <a:cxn ang="0">
                    <a:pos x="120" y="114"/>
                  </a:cxn>
                  <a:cxn ang="0">
                    <a:pos x="122" y="110"/>
                  </a:cxn>
                  <a:cxn ang="0">
                    <a:pos x="122" y="110"/>
                  </a:cxn>
                  <a:cxn ang="0">
                    <a:pos x="120" y="88"/>
                  </a:cxn>
                  <a:cxn ang="0">
                    <a:pos x="112" y="68"/>
                  </a:cxn>
                  <a:cxn ang="0">
                    <a:pos x="102" y="48"/>
                  </a:cxn>
                  <a:cxn ang="0">
                    <a:pos x="90" y="32"/>
                  </a:cxn>
                  <a:cxn ang="0">
                    <a:pos x="74" y="20"/>
                  </a:cxn>
                  <a:cxn ang="0">
                    <a:pos x="56" y="10"/>
                  </a:cxn>
                  <a:cxn ang="0">
                    <a:pos x="36" y="2"/>
                  </a:cxn>
                  <a:cxn ang="0">
                    <a:pos x="14" y="0"/>
                  </a:cxn>
                  <a:cxn ang="0">
                    <a:pos x="14" y="0"/>
                  </a:cxn>
                  <a:cxn ang="0">
                    <a:pos x="8" y="2"/>
                  </a:cxn>
                  <a:cxn ang="0">
                    <a:pos x="4" y="4"/>
                  </a:cxn>
                  <a:cxn ang="0">
                    <a:pos x="2" y="10"/>
                  </a:cxn>
                  <a:cxn ang="0">
                    <a:pos x="0" y="14"/>
                  </a:cxn>
                  <a:cxn ang="0">
                    <a:pos x="0" y="14"/>
                  </a:cxn>
                  <a:cxn ang="0">
                    <a:pos x="2" y="20"/>
                  </a:cxn>
                  <a:cxn ang="0">
                    <a:pos x="4" y="26"/>
                  </a:cxn>
                  <a:cxn ang="0">
                    <a:pos x="8" y="28"/>
                  </a:cxn>
                  <a:cxn ang="0">
                    <a:pos x="14" y="30"/>
                  </a:cxn>
                  <a:cxn ang="0">
                    <a:pos x="14" y="30"/>
                  </a:cxn>
                  <a:cxn ang="0">
                    <a:pos x="30" y="30"/>
                  </a:cxn>
                  <a:cxn ang="0">
                    <a:pos x="44" y="36"/>
                  </a:cxn>
                  <a:cxn ang="0">
                    <a:pos x="58" y="42"/>
                  </a:cxn>
                  <a:cxn ang="0">
                    <a:pos x="70" y="52"/>
                  </a:cxn>
                  <a:cxn ang="0">
                    <a:pos x="78" y="64"/>
                  </a:cxn>
                  <a:cxn ang="0">
                    <a:pos x="86" y="78"/>
                  </a:cxn>
                  <a:cxn ang="0">
                    <a:pos x="90" y="94"/>
                  </a:cxn>
                  <a:cxn ang="0">
                    <a:pos x="92" y="110"/>
                  </a:cxn>
                  <a:cxn ang="0">
                    <a:pos x="92" y="110"/>
                  </a:cxn>
                </a:cxnLst>
                <a:rect l="0" t="0" r="r" b="b"/>
                <a:pathLst>
                  <a:path w="122" h="124">
                    <a:moveTo>
                      <a:pt x="92" y="110"/>
                    </a:moveTo>
                    <a:lnTo>
                      <a:pt x="92" y="110"/>
                    </a:lnTo>
                    <a:lnTo>
                      <a:pt x="94" y="114"/>
                    </a:lnTo>
                    <a:lnTo>
                      <a:pt x="96" y="120"/>
                    </a:lnTo>
                    <a:lnTo>
                      <a:pt x="100" y="122"/>
                    </a:lnTo>
                    <a:lnTo>
                      <a:pt x="106" y="124"/>
                    </a:lnTo>
                    <a:lnTo>
                      <a:pt x="106" y="124"/>
                    </a:lnTo>
                    <a:lnTo>
                      <a:pt x="112" y="122"/>
                    </a:lnTo>
                    <a:lnTo>
                      <a:pt x="116" y="120"/>
                    </a:lnTo>
                    <a:lnTo>
                      <a:pt x="120" y="114"/>
                    </a:lnTo>
                    <a:lnTo>
                      <a:pt x="122" y="110"/>
                    </a:lnTo>
                    <a:lnTo>
                      <a:pt x="122" y="110"/>
                    </a:lnTo>
                    <a:lnTo>
                      <a:pt x="120" y="88"/>
                    </a:lnTo>
                    <a:lnTo>
                      <a:pt x="112" y="68"/>
                    </a:lnTo>
                    <a:lnTo>
                      <a:pt x="102" y="48"/>
                    </a:lnTo>
                    <a:lnTo>
                      <a:pt x="90" y="32"/>
                    </a:lnTo>
                    <a:lnTo>
                      <a:pt x="74" y="20"/>
                    </a:lnTo>
                    <a:lnTo>
                      <a:pt x="56" y="10"/>
                    </a:lnTo>
                    <a:lnTo>
                      <a:pt x="36" y="2"/>
                    </a:lnTo>
                    <a:lnTo>
                      <a:pt x="14" y="0"/>
                    </a:lnTo>
                    <a:lnTo>
                      <a:pt x="14" y="0"/>
                    </a:lnTo>
                    <a:lnTo>
                      <a:pt x="8" y="2"/>
                    </a:lnTo>
                    <a:lnTo>
                      <a:pt x="4" y="4"/>
                    </a:lnTo>
                    <a:lnTo>
                      <a:pt x="2" y="10"/>
                    </a:lnTo>
                    <a:lnTo>
                      <a:pt x="0" y="14"/>
                    </a:lnTo>
                    <a:lnTo>
                      <a:pt x="0" y="14"/>
                    </a:lnTo>
                    <a:lnTo>
                      <a:pt x="2" y="20"/>
                    </a:lnTo>
                    <a:lnTo>
                      <a:pt x="4" y="26"/>
                    </a:lnTo>
                    <a:lnTo>
                      <a:pt x="8" y="28"/>
                    </a:lnTo>
                    <a:lnTo>
                      <a:pt x="14" y="30"/>
                    </a:lnTo>
                    <a:lnTo>
                      <a:pt x="14" y="30"/>
                    </a:lnTo>
                    <a:lnTo>
                      <a:pt x="30" y="30"/>
                    </a:lnTo>
                    <a:lnTo>
                      <a:pt x="44" y="36"/>
                    </a:lnTo>
                    <a:lnTo>
                      <a:pt x="58" y="42"/>
                    </a:lnTo>
                    <a:lnTo>
                      <a:pt x="70" y="52"/>
                    </a:lnTo>
                    <a:lnTo>
                      <a:pt x="78" y="64"/>
                    </a:lnTo>
                    <a:lnTo>
                      <a:pt x="86" y="78"/>
                    </a:lnTo>
                    <a:lnTo>
                      <a:pt x="90" y="94"/>
                    </a:lnTo>
                    <a:lnTo>
                      <a:pt x="92" y="110"/>
                    </a:lnTo>
                    <a:lnTo>
                      <a:pt x="92" y="11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3" name="Freeform 9"/>
              <p:cNvSpPr>
                <a:spLocks/>
              </p:cNvSpPr>
              <p:nvPr/>
            </p:nvSpPr>
            <p:spPr bwMode="auto">
              <a:xfrm>
                <a:off x="11897858" y="3446690"/>
                <a:ext cx="454025" cy="457200"/>
              </a:xfrm>
              <a:custGeom>
                <a:avLst/>
                <a:gdLst/>
                <a:ahLst/>
                <a:cxnLst>
                  <a:cxn ang="0">
                    <a:pos x="244" y="188"/>
                  </a:cxn>
                  <a:cxn ang="0">
                    <a:pos x="244" y="188"/>
                  </a:cxn>
                  <a:cxn ang="0">
                    <a:pos x="238" y="182"/>
                  </a:cxn>
                  <a:cxn ang="0">
                    <a:pos x="230" y="180"/>
                  </a:cxn>
                  <a:cxn ang="0">
                    <a:pos x="224" y="182"/>
                  </a:cxn>
                  <a:cxn ang="0">
                    <a:pos x="218" y="184"/>
                  </a:cxn>
                  <a:cxn ang="0">
                    <a:pos x="198" y="206"/>
                  </a:cxn>
                  <a:cxn ang="0">
                    <a:pos x="82" y="92"/>
                  </a:cxn>
                  <a:cxn ang="0">
                    <a:pos x="106" y="68"/>
                  </a:cxn>
                  <a:cxn ang="0">
                    <a:pos x="106" y="68"/>
                  </a:cxn>
                  <a:cxn ang="0">
                    <a:pos x="108" y="62"/>
                  </a:cxn>
                  <a:cxn ang="0">
                    <a:pos x="110" y="56"/>
                  </a:cxn>
                  <a:cxn ang="0">
                    <a:pos x="108" y="50"/>
                  </a:cxn>
                  <a:cxn ang="0">
                    <a:pos x="102" y="42"/>
                  </a:cxn>
                  <a:cxn ang="0">
                    <a:pos x="66" y="6"/>
                  </a:cxn>
                  <a:cxn ang="0">
                    <a:pos x="66" y="6"/>
                  </a:cxn>
                  <a:cxn ang="0">
                    <a:pos x="60" y="2"/>
                  </a:cxn>
                  <a:cxn ang="0">
                    <a:pos x="54" y="0"/>
                  </a:cxn>
                  <a:cxn ang="0">
                    <a:pos x="48" y="0"/>
                  </a:cxn>
                  <a:cxn ang="0">
                    <a:pos x="42" y="4"/>
                  </a:cxn>
                  <a:cxn ang="0">
                    <a:pos x="14" y="32"/>
                  </a:cxn>
                  <a:cxn ang="0">
                    <a:pos x="14" y="32"/>
                  </a:cxn>
                  <a:cxn ang="0">
                    <a:pos x="8" y="38"/>
                  </a:cxn>
                  <a:cxn ang="0">
                    <a:pos x="4" y="46"/>
                  </a:cxn>
                  <a:cxn ang="0">
                    <a:pos x="2" y="54"/>
                  </a:cxn>
                  <a:cxn ang="0">
                    <a:pos x="0" y="62"/>
                  </a:cxn>
                  <a:cxn ang="0">
                    <a:pos x="0" y="72"/>
                  </a:cxn>
                  <a:cxn ang="0">
                    <a:pos x="2" y="80"/>
                  </a:cxn>
                  <a:cxn ang="0">
                    <a:pos x="6" y="90"/>
                  </a:cxn>
                  <a:cxn ang="0">
                    <a:pos x="12" y="98"/>
                  </a:cxn>
                  <a:cxn ang="0">
                    <a:pos x="12" y="98"/>
                  </a:cxn>
                  <a:cxn ang="0">
                    <a:pos x="32" y="128"/>
                  </a:cxn>
                  <a:cxn ang="0">
                    <a:pos x="50" y="154"/>
                  </a:cxn>
                  <a:cxn ang="0">
                    <a:pos x="70" y="178"/>
                  </a:cxn>
                  <a:cxn ang="0">
                    <a:pos x="90" y="200"/>
                  </a:cxn>
                  <a:cxn ang="0">
                    <a:pos x="112" y="220"/>
                  </a:cxn>
                  <a:cxn ang="0">
                    <a:pos x="136" y="240"/>
                  </a:cxn>
                  <a:cxn ang="0">
                    <a:pos x="162" y="258"/>
                  </a:cxn>
                  <a:cxn ang="0">
                    <a:pos x="190" y="278"/>
                  </a:cxn>
                  <a:cxn ang="0">
                    <a:pos x="190" y="278"/>
                  </a:cxn>
                  <a:cxn ang="0">
                    <a:pos x="198" y="282"/>
                  </a:cxn>
                  <a:cxn ang="0">
                    <a:pos x="208" y="286"/>
                  </a:cxn>
                  <a:cxn ang="0">
                    <a:pos x="216" y="288"/>
                  </a:cxn>
                  <a:cxn ang="0">
                    <a:pos x="226" y="288"/>
                  </a:cxn>
                  <a:cxn ang="0">
                    <a:pos x="234" y="286"/>
                  </a:cxn>
                  <a:cxn ang="0">
                    <a:pos x="242" y="284"/>
                  </a:cxn>
                  <a:cxn ang="0">
                    <a:pos x="250" y="280"/>
                  </a:cxn>
                  <a:cxn ang="0">
                    <a:pos x="258" y="274"/>
                  </a:cxn>
                  <a:cxn ang="0">
                    <a:pos x="282" y="248"/>
                  </a:cxn>
                  <a:cxn ang="0">
                    <a:pos x="282" y="248"/>
                  </a:cxn>
                  <a:cxn ang="0">
                    <a:pos x="286" y="244"/>
                  </a:cxn>
                  <a:cxn ang="0">
                    <a:pos x="286" y="236"/>
                  </a:cxn>
                  <a:cxn ang="0">
                    <a:pos x="284" y="230"/>
                  </a:cxn>
                  <a:cxn ang="0">
                    <a:pos x="280" y="224"/>
                  </a:cxn>
                  <a:cxn ang="0">
                    <a:pos x="244" y="188"/>
                  </a:cxn>
                </a:cxnLst>
                <a:rect l="0" t="0" r="r" b="b"/>
                <a:pathLst>
                  <a:path w="286" h="288">
                    <a:moveTo>
                      <a:pt x="244" y="188"/>
                    </a:moveTo>
                    <a:lnTo>
                      <a:pt x="244" y="188"/>
                    </a:lnTo>
                    <a:lnTo>
                      <a:pt x="238" y="182"/>
                    </a:lnTo>
                    <a:lnTo>
                      <a:pt x="230" y="180"/>
                    </a:lnTo>
                    <a:lnTo>
                      <a:pt x="224" y="182"/>
                    </a:lnTo>
                    <a:lnTo>
                      <a:pt x="218" y="184"/>
                    </a:lnTo>
                    <a:lnTo>
                      <a:pt x="198" y="206"/>
                    </a:lnTo>
                    <a:lnTo>
                      <a:pt x="82" y="92"/>
                    </a:lnTo>
                    <a:lnTo>
                      <a:pt x="106" y="68"/>
                    </a:lnTo>
                    <a:lnTo>
                      <a:pt x="106" y="68"/>
                    </a:lnTo>
                    <a:lnTo>
                      <a:pt x="108" y="62"/>
                    </a:lnTo>
                    <a:lnTo>
                      <a:pt x="110" y="56"/>
                    </a:lnTo>
                    <a:lnTo>
                      <a:pt x="108" y="50"/>
                    </a:lnTo>
                    <a:lnTo>
                      <a:pt x="102" y="42"/>
                    </a:lnTo>
                    <a:lnTo>
                      <a:pt x="66" y="6"/>
                    </a:lnTo>
                    <a:lnTo>
                      <a:pt x="66" y="6"/>
                    </a:lnTo>
                    <a:lnTo>
                      <a:pt x="60" y="2"/>
                    </a:lnTo>
                    <a:lnTo>
                      <a:pt x="54" y="0"/>
                    </a:lnTo>
                    <a:lnTo>
                      <a:pt x="48" y="0"/>
                    </a:lnTo>
                    <a:lnTo>
                      <a:pt x="42" y="4"/>
                    </a:lnTo>
                    <a:lnTo>
                      <a:pt x="14" y="32"/>
                    </a:lnTo>
                    <a:lnTo>
                      <a:pt x="14" y="32"/>
                    </a:lnTo>
                    <a:lnTo>
                      <a:pt x="8" y="38"/>
                    </a:lnTo>
                    <a:lnTo>
                      <a:pt x="4" y="46"/>
                    </a:lnTo>
                    <a:lnTo>
                      <a:pt x="2" y="54"/>
                    </a:lnTo>
                    <a:lnTo>
                      <a:pt x="0" y="62"/>
                    </a:lnTo>
                    <a:lnTo>
                      <a:pt x="0" y="72"/>
                    </a:lnTo>
                    <a:lnTo>
                      <a:pt x="2" y="80"/>
                    </a:lnTo>
                    <a:lnTo>
                      <a:pt x="6" y="90"/>
                    </a:lnTo>
                    <a:lnTo>
                      <a:pt x="12" y="98"/>
                    </a:lnTo>
                    <a:lnTo>
                      <a:pt x="12" y="98"/>
                    </a:lnTo>
                    <a:lnTo>
                      <a:pt x="32" y="128"/>
                    </a:lnTo>
                    <a:lnTo>
                      <a:pt x="50" y="154"/>
                    </a:lnTo>
                    <a:lnTo>
                      <a:pt x="70" y="178"/>
                    </a:lnTo>
                    <a:lnTo>
                      <a:pt x="90" y="200"/>
                    </a:lnTo>
                    <a:lnTo>
                      <a:pt x="112" y="220"/>
                    </a:lnTo>
                    <a:lnTo>
                      <a:pt x="136" y="240"/>
                    </a:lnTo>
                    <a:lnTo>
                      <a:pt x="162" y="258"/>
                    </a:lnTo>
                    <a:lnTo>
                      <a:pt x="190" y="278"/>
                    </a:lnTo>
                    <a:lnTo>
                      <a:pt x="190" y="278"/>
                    </a:lnTo>
                    <a:lnTo>
                      <a:pt x="198" y="282"/>
                    </a:lnTo>
                    <a:lnTo>
                      <a:pt x="208" y="286"/>
                    </a:lnTo>
                    <a:lnTo>
                      <a:pt x="216" y="288"/>
                    </a:lnTo>
                    <a:lnTo>
                      <a:pt x="226" y="288"/>
                    </a:lnTo>
                    <a:lnTo>
                      <a:pt x="234" y="286"/>
                    </a:lnTo>
                    <a:lnTo>
                      <a:pt x="242" y="284"/>
                    </a:lnTo>
                    <a:lnTo>
                      <a:pt x="250" y="280"/>
                    </a:lnTo>
                    <a:lnTo>
                      <a:pt x="258" y="274"/>
                    </a:lnTo>
                    <a:lnTo>
                      <a:pt x="282" y="248"/>
                    </a:lnTo>
                    <a:lnTo>
                      <a:pt x="282" y="248"/>
                    </a:lnTo>
                    <a:lnTo>
                      <a:pt x="286" y="244"/>
                    </a:lnTo>
                    <a:lnTo>
                      <a:pt x="286" y="236"/>
                    </a:lnTo>
                    <a:lnTo>
                      <a:pt x="284" y="230"/>
                    </a:lnTo>
                    <a:lnTo>
                      <a:pt x="280" y="224"/>
                    </a:lnTo>
                    <a:lnTo>
                      <a:pt x="244" y="18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8" name="TextBox 130"/>
            <p:cNvSpPr txBox="1"/>
            <p:nvPr/>
          </p:nvSpPr>
          <p:spPr>
            <a:xfrm>
              <a:off x="10453984" y="1790933"/>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Applications </a:t>
              </a:r>
            </a:p>
          </p:txBody>
        </p:sp>
        <p:sp>
          <p:nvSpPr>
            <p:cNvPr id="29" name="TextBox 130"/>
            <p:cNvSpPr txBox="1"/>
            <p:nvPr/>
          </p:nvSpPr>
          <p:spPr>
            <a:xfrm>
              <a:off x="540212" y="1867144"/>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Services  </a:t>
              </a:r>
            </a:p>
          </p:txBody>
        </p:sp>
        <p:sp>
          <p:nvSpPr>
            <p:cNvPr id="30" name="椭圆 458"/>
            <p:cNvSpPr/>
            <p:nvPr/>
          </p:nvSpPr>
          <p:spPr bwMode="auto">
            <a:xfrm rot="5400000" flipH="1">
              <a:off x="6596747" y="2107650"/>
              <a:ext cx="164551" cy="1738934"/>
            </a:xfrm>
            <a:prstGeom prst="ellipse">
              <a:avLst/>
            </a:prstGeom>
            <a:noFill/>
            <a:ln w="28575" cap="flat" cmpd="sng" algn="ct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olid"/>
              <a:round/>
              <a:headEnd type="none" w="med" len="med"/>
              <a:tailEnd type="none"/>
            </a:ln>
            <a:effectLst/>
          </p:spPr>
          <p:txBody>
            <a:bodyPr vert="horz" wrap="square" lIns="26904" tIns="26904" rIns="26904" bIns="26904" numCol="1" rtlCol="0" anchor="ctr" anchorCtr="1" compatLnSpc="1">
              <a:prstTxWarp prst="textNoShape">
                <a:avLst/>
              </a:prstTxWarp>
              <a:noAutofit/>
            </a:bodyPr>
            <a:lstStyle/>
            <a:p>
              <a:pPr marL="0" marR="0" lvl="0" indent="0" algn="ctr" defTabSz="599231"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prstClr val="black"/>
                </a:solidFill>
                <a:effectLst/>
                <a:uLnTx/>
                <a:uFillTx/>
                <a:latin typeface="Arial" pitchFamily="34" charset="0"/>
                <a:ea typeface="华文宋体" pitchFamily="2" charset="-122"/>
                <a:cs typeface="Arial" pitchFamily="34" charset="0"/>
                <a:sym typeface="American Typewriter" charset="0"/>
              </a:endParaRPr>
            </a:p>
          </p:txBody>
        </p:sp>
      </p:grpSp>
      <p:sp>
        <p:nvSpPr>
          <p:cNvPr id="6" name="Slide Number Placeholder 5">
            <a:extLst>
              <a:ext uri="{FF2B5EF4-FFF2-40B4-BE49-F238E27FC236}">
                <a16:creationId xmlns:a16="http://schemas.microsoft.com/office/drawing/2014/main" id="{D354C26D-5516-5183-519D-56DA7AC30232}"/>
              </a:ext>
            </a:extLst>
          </p:cNvPr>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标题 1">
            <a:extLst>
              <a:ext uri="{FF2B5EF4-FFF2-40B4-BE49-F238E27FC236}">
                <a16:creationId xmlns:a16="http://schemas.microsoft.com/office/drawing/2014/main" id="{B25A0E94-4134-24E4-48D6-E51334AFD955}"/>
              </a:ext>
            </a:extLst>
          </p:cNvPr>
          <p:cNvSpPr txBox="1">
            <a:spLocks/>
          </p:cNvSpPr>
          <p:nvPr/>
        </p:nvSpPr>
        <p:spPr>
          <a:xfrm>
            <a:off x="3474940" y="5513389"/>
            <a:ext cx="1289211"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err="1">
                <a:ln>
                  <a:noFill/>
                </a:ln>
                <a:solidFill>
                  <a:prstClr val="white"/>
                </a:solidFill>
                <a:effectLst/>
                <a:uLnTx/>
                <a:uFillTx/>
                <a:latin typeface="Arial" pitchFamily="34" charset="0"/>
                <a:ea typeface="等线" panose="02010600030101010101" pitchFamily="2" charset="-122"/>
                <a:cs typeface="B Nazanin" panose="00000400000000000000" pitchFamily="2" charset="-78"/>
              </a:rPr>
              <a:t>FTTx</a:t>
            </a:r>
            <a:endPar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7" name="标题 1">
            <a:extLst>
              <a:ext uri="{FF2B5EF4-FFF2-40B4-BE49-F238E27FC236}">
                <a16:creationId xmlns:a16="http://schemas.microsoft.com/office/drawing/2014/main" id="{3410A0CE-7FF3-AA65-C798-488DA63DCB43}"/>
              </a:ext>
            </a:extLst>
          </p:cNvPr>
          <p:cNvSpPr txBox="1">
            <a:spLocks/>
          </p:cNvSpPr>
          <p:nvPr/>
        </p:nvSpPr>
        <p:spPr>
          <a:xfrm>
            <a:off x="4882927" y="5506668"/>
            <a:ext cx="1047959"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IPNI</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8" name="标题 1">
            <a:extLst>
              <a:ext uri="{FF2B5EF4-FFF2-40B4-BE49-F238E27FC236}">
                <a16:creationId xmlns:a16="http://schemas.microsoft.com/office/drawing/2014/main" id="{D19F1142-4137-BA01-CCB0-39DE013090EB}"/>
              </a:ext>
            </a:extLst>
          </p:cNvPr>
          <p:cNvSpPr txBox="1">
            <a:spLocks/>
          </p:cNvSpPr>
          <p:nvPr/>
        </p:nvSpPr>
        <p:spPr>
          <a:xfrm>
            <a:off x="6058044" y="5502415"/>
            <a:ext cx="1369183"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POTN</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9" name="标题 1">
            <a:extLst>
              <a:ext uri="{FF2B5EF4-FFF2-40B4-BE49-F238E27FC236}">
                <a16:creationId xmlns:a16="http://schemas.microsoft.com/office/drawing/2014/main" id="{EE1DAC51-F16A-EA5C-0973-FDA1D3695743}"/>
              </a:ext>
            </a:extLst>
          </p:cNvPr>
          <p:cNvSpPr txBox="1">
            <a:spLocks/>
          </p:cNvSpPr>
          <p:nvPr/>
        </p:nvSpPr>
        <p:spPr>
          <a:xfrm>
            <a:off x="7528486" y="5495876"/>
            <a:ext cx="2048140"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NGN/IMS</a:t>
            </a:r>
          </a:p>
        </p:txBody>
      </p:sp>
    </p:spTree>
    <p:extLst>
      <p:ext uri="{BB962C8B-B14F-4D97-AF65-F5344CB8AC3E}">
        <p14:creationId xmlns:p14="http://schemas.microsoft.com/office/powerpoint/2010/main" val="237968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4852" y="1095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035CB21F-E858-EBE2-91F0-7A3C22E1D1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668335" y="4028024"/>
            <a:ext cx="7437438" cy="534987"/>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برآورد ترافیک کاربران باند پهن </a:t>
            </a:r>
          </a:p>
        </p:txBody>
      </p:sp>
      <p:cxnSp>
        <p:nvCxnSpPr>
          <p:cNvPr id="41" name="Straight Connector 40">
            <a:extLst>
              <a:ext uri="{FF2B5EF4-FFF2-40B4-BE49-F238E27FC236}">
                <a16:creationId xmlns:a16="http://schemas.microsoft.com/office/drawing/2014/main" id="{84D3DDEB-64DA-672F-B56B-EAB79D841812}"/>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smtClean="0">
                <a:solidFill>
                  <a:srgbClr val="7030A0"/>
                </a:solidFill>
                <a:latin typeface="Impact" panose="020B0806030902050204" pitchFamily="34" charset="0"/>
              </a:rPr>
              <a:t>03</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ndParaRPr>
          </a:p>
        </p:txBody>
      </p:sp>
      <p:sp>
        <p:nvSpPr>
          <p:cNvPr id="17" name="Rectangle 16"/>
          <p:cNvSpPr/>
          <p:nvPr/>
        </p:nvSpPr>
        <p:spPr>
          <a:xfrm>
            <a:off x="0" y="6086902"/>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66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518" y="3135650"/>
            <a:ext cx="9694718" cy="1143000"/>
          </a:xfrm>
        </p:spPr>
        <p:txBody>
          <a:bodyPr/>
          <a:lstStyle/>
          <a:p>
            <a:pPr marL="0" indent="0" algn="ctr">
              <a:buNone/>
            </a:pPr>
            <a:r>
              <a:rPr lang="fa-IR" dirty="0" smtClean="0">
                <a:latin typeface="Times New Roman" panose="02020603050405020304" pitchFamily="18" charset="0"/>
                <a:cs typeface="B Titr" panose="00000700000000000000" pitchFamily="2" charset="-78"/>
              </a:rPr>
              <a:t>معرفی شبکه های ارتباطی</a:t>
            </a:r>
            <a:endParaRPr lang="en-US" dirty="0">
              <a:cs typeface="B Titr" panose="00000700000000000000" pitchFamily="2" charset="-78"/>
            </a:endParaRPr>
          </a:p>
        </p:txBody>
      </p:sp>
    </p:spTree>
    <p:extLst>
      <p:ext uri="{BB962C8B-B14F-4D97-AF65-F5344CB8AC3E}">
        <p14:creationId xmlns:p14="http://schemas.microsoft.com/office/powerpoint/2010/main" val="1011714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96989" y="74971"/>
            <a:ext cx="4561369" cy="577776"/>
          </a:xfrm>
        </p:spPr>
        <p:txBody>
          <a:bodyPr>
            <a:noAutofit/>
          </a:bodyPr>
          <a:lstStyle/>
          <a:p>
            <a:pPr algn="ctr" rtl="1">
              <a:defRPr/>
            </a:pPr>
            <a:r>
              <a:rPr lang="fa-IR" sz="2800" b="1" dirty="0">
                <a:solidFill>
                  <a:srgbClr val="0000CC"/>
                </a:solidFill>
                <a:latin typeface="+mn-lt"/>
                <a:ea typeface="+mn-ea"/>
                <a:cs typeface="B Nazanin" panose="00000400000000000000" pitchFamily="2" charset="-78"/>
              </a:rPr>
              <a:t>تخمین ترافیک و ظرفیت </a:t>
            </a:r>
            <a:r>
              <a:rPr lang="fa-IR" sz="2800" b="1" dirty="0" smtClean="0">
                <a:solidFill>
                  <a:srgbClr val="0000CC"/>
                </a:solidFill>
                <a:latin typeface="+mn-lt"/>
                <a:ea typeface="+mn-ea"/>
                <a:cs typeface="B Nazanin" panose="00000400000000000000" pitchFamily="2" charset="-78"/>
              </a:rPr>
              <a:t>شبکه</a:t>
            </a:r>
            <a:endParaRPr lang="en-US" sz="2800" b="1" dirty="0">
              <a:solidFill>
                <a:srgbClr val="0000CC"/>
              </a:solidFill>
              <a:latin typeface="+mn-lt"/>
              <a:ea typeface="+mn-ea"/>
              <a:cs typeface="B Nazanin" panose="00000400000000000000" pitchFamily="2" charset="-78"/>
            </a:endParaRPr>
          </a:p>
        </p:txBody>
      </p:sp>
      <p:sp>
        <p:nvSpPr>
          <p:cNvPr id="6" name="Content Placeholder 6">
            <a:extLst>
              <a:ext uri="{FF2B5EF4-FFF2-40B4-BE49-F238E27FC236}">
                <a16:creationId xmlns:a16="http://schemas.microsoft.com/office/drawing/2014/main" id="{E9C854E1-D5EF-4014-8FB0-D3ACADFDA12E}"/>
              </a:ext>
            </a:extLst>
          </p:cNvPr>
          <p:cNvSpPr>
            <a:spLocks noGrp="1"/>
          </p:cNvSpPr>
          <p:nvPr>
            <p:ph idx="4294967295"/>
          </p:nvPr>
        </p:nvSpPr>
        <p:spPr>
          <a:xfrm>
            <a:off x="7499230" y="993498"/>
            <a:ext cx="4616570" cy="4573917"/>
          </a:xfrm>
        </p:spPr>
        <p:txBody>
          <a:bodyPr>
            <a:noAutofit/>
          </a:bodyPr>
          <a:lstStyle/>
          <a:p>
            <a:pPr marL="0" indent="0" algn="justLow" rtl="1">
              <a:lnSpc>
                <a:spcPct val="150000"/>
              </a:lnSpc>
              <a:buNone/>
            </a:pPr>
            <a:r>
              <a:rPr lang="ar-SA" b="1" dirty="0">
                <a:latin typeface="Calibri" panose="020F0502020204030204" pitchFamily="34" charset="0"/>
                <a:cs typeface="B Nazanin" panose="00000400000000000000" pitchFamily="2" charset="-78"/>
              </a:rPr>
              <a:t>اندازه گیری مقادیر فعلی ترافیک شبکه و تخمین مقادیر آن در سال های آتی موضوع بسیار مهمی در طراحی شبکه </a:t>
            </a:r>
            <a:r>
              <a:rPr lang="ar-SA" b="1" dirty="0" smtClean="0">
                <a:latin typeface="Calibri" panose="020F0502020204030204" pitchFamily="34" charset="0"/>
                <a:cs typeface="B Nazanin" panose="00000400000000000000" pitchFamily="2" charset="-78"/>
              </a:rPr>
              <a:t>م</a:t>
            </a:r>
            <a:r>
              <a:rPr lang="fa-IR" b="1" dirty="0" smtClean="0">
                <a:latin typeface="Calibri" panose="020F0502020204030204" pitchFamily="34" charset="0"/>
                <a:cs typeface="B Nazanin" panose="00000400000000000000" pitchFamily="2" charset="-78"/>
              </a:rPr>
              <a:t>ل</a:t>
            </a:r>
            <a:r>
              <a:rPr lang="ar-SA" b="1" dirty="0" smtClean="0">
                <a:latin typeface="Calibri" panose="020F0502020204030204" pitchFamily="34" charset="0"/>
                <a:cs typeface="B Nazanin" panose="00000400000000000000" pitchFamily="2" charset="-78"/>
              </a:rPr>
              <a:t>ی</a:t>
            </a:r>
            <a:r>
              <a:rPr lang="fa-IR" b="1" dirty="0" smtClean="0">
                <a:latin typeface="Calibri" panose="020F0502020204030204" pitchFamily="34" charset="0"/>
                <a:cs typeface="B Nazanin" panose="00000400000000000000" pitchFamily="2" charset="-78"/>
              </a:rPr>
              <a:t> ارتباطی</a:t>
            </a:r>
            <a:r>
              <a:rPr lang="ar-SA" b="1" dirty="0" smtClean="0">
                <a:latin typeface="Calibri" panose="020F0502020204030204" pitchFamily="34" charset="0"/>
                <a:cs typeface="B Nazanin" panose="00000400000000000000" pitchFamily="2" charset="-78"/>
              </a:rPr>
              <a:t> </a:t>
            </a:r>
            <a:r>
              <a:rPr lang="fa-IR" b="1" dirty="0" smtClean="0">
                <a:latin typeface="Calibri" panose="020F0502020204030204" pitchFamily="34" charset="0"/>
                <a:cs typeface="B Nazanin" panose="00000400000000000000" pitchFamily="2" charset="-78"/>
              </a:rPr>
              <a:t>می </a:t>
            </a:r>
            <a:r>
              <a:rPr lang="ar-SA" b="1" dirty="0" smtClean="0">
                <a:latin typeface="Calibri" panose="020F0502020204030204" pitchFamily="34" charset="0"/>
                <a:cs typeface="B Nazanin" panose="00000400000000000000" pitchFamily="2" charset="-78"/>
              </a:rPr>
              <a:t>باشد</a:t>
            </a:r>
            <a:r>
              <a:rPr lang="fa-IR" b="1" dirty="0" smtClean="0">
                <a:latin typeface="Calibri" panose="020F0502020204030204" pitchFamily="34" charset="0"/>
                <a:cs typeface="B Nazanin" panose="00000400000000000000" pitchFamily="2" charset="-78"/>
              </a:rPr>
              <a:t> </a:t>
            </a:r>
            <a:r>
              <a:rPr lang="fa-IR" b="1" dirty="0">
                <a:latin typeface="Calibri" panose="020F0502020204030204" pitchFamily="34" charset="0"/>
                <a:cs typeface="B Nazanin" panose="00000400000000000000" pitchFamily="2" charset="-78"/>
              </a:rPr>
              <a:t>و </a:t>
            </a:r>
            <a:r>
              <a:rPr lang="ar-SA" b="1" dirty="0">
                <a:latin typeface="Calibri" panose="020F0502020204030204" pitchFamily="34" charset="0"/>
                <a:cs typeface="B Nazanin" panose="00000400000000000000" pitchFamily="2" charset="-78"/>
              </a:rPr>
              <a:t>برنامه ریزی های آتی برای توسعه شبکه وابستگی مستقیم به آن دارد.</a:t>
            </a:r>
            <a:endParaRPr lang="fa-IR" b="1" dirty="0">
              <a:latin typeface="Calibri" panose="020F0502020204030204" pitchFamily="34" charset="0"/>
              <a:cs typeface="B Nazanin" panose="00000400000000000000" pitchFamily="2" charset="-78"/>
            </a:endParaRPr>
          </a:p>
        </p:txBody>
      </p:sp>
      <p:sp>
        <p:nvSpPr>
          <p:cNvPr id="7" name="Gleichschenkliges Dreieck 30">
            <a:extLst>
              <a:ext uri="{FF2B5EF4-FFF2-40B4-BE49-F238E27FC236}">
                <a16:creationId xmlns:a16="http://schemas.microsoft.com/office/drawing/2014/main" id="{7C89BE72-FA3E-7EA9-BE9C-ED29799D8B81}"/>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pic>
        <p:nvPicPr>
          <p:cNvPr id="8" name="Content Placeholder 6"/>
          <p:cNvPicPr>
            <a:picLocks noChangeAspect="1"/>
          </p:cNvPicPr>
          <p:nvPr/>
        </p:nvPicPr>
        <p:blipFill>
          <a:blip r:embed="rId2"/>
          <a:stretch>
            <a:fillRect/>
          </a:stretch>
        </p:blipFill>
        <p:spPr>
          <a:xfrm>
            <a:off x="187287" y="1090670"/>
            <a:ext cx="7138812" cy="4884560"/>
          </a:xfrm>
          <a:prstGeom prst="roundRect">
            <a:avLst>
              <a:gd name="adj" fmla="val 8594"/>
            </a:avLst>
          </a:prstGeom>
          <a:solidFill>
            <a:srgbClr val="FFFFFF">
              <a:shade val="85000"/>
            </a:srgbClr>
          </a:solidFill>
          <a:ln>
            <a:noFill/>
          </a:ln>
          <a:effectLst/>
        </p:spPr>
      </p:pic>
      <p:sp>
        <p:nvSpPr>
          <p:cNvPr id="9" name="Rectangle 8"/>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75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00804" y="74971"/>
            <a:ext cx="4972494" cy="462980"/>
          </a:xfrm>
        </p:spPr>
        <p:txBody>
          <a:bodyPr>
            <a:noAutofit/>
          </a:bodyPr>
          <a:lstStyle/>
          <a:p>
            <a:pPr algn="r" rtl="1"/>
            <a:r>
              <a:rPr lang="fa-IR" sz="2800" b="1" dirty="0">
                <a:solidFill>
                  <a:srgbClr val="0000CC"/>
                </a:solidFill>
                <a:latin typeface="+mn-lt"/>
                <a:ea typeface="+mn-ea"/>
                <a:cs typeface="B Nazanin" panose="00000400000000000000" pitchFamily="2" charset="-78"/>
              </a:rPr>
              <a:t>محاسبه میانگین پهنای باند هر مشترک</a:t>
            </a:r>
            <a:endParaRPr lang="en-US" sz="2800" b="1" dirty="0">
              <a:solidFill>
                <a:srgbClr val="0000CC"/>
              </a:solidFill>
              <a:latin typeface="+mn-lt"/>
              <a:ea typeface="+mn-ea"/>
              <a:cs typeface="B Nazanin" panose="00000400000000000000" pitchFamily="2" charset="-78"/>
            </a:endParaRPr>
          </a:p>
        </p:txBody>
      </p:sp>
      <p:sp>
        <p:nvSpPr>
          <p:cNvPr id="6" name="Rectangle 5"/>
          <p:cNvSpPr/>
          <p:nvPr/>
        </p:nvSpPr>
        <p:spPr>
          <a:xfrm>
            <a:off x="540588" y="671947"/>
            <a:ext cx="11496135" cy="1200329"/>
          </a:xfrm>
          <a:prstGeom prst="rect">
            <a:avLst/>
          </a:prstGeom>
        </p:spPr>
        <p:txBody>
          <a:bodyPr wrap="square">
            <a:spAutoFit/>
          </a:bodyPr>
          <a:lstStyle/>
          <a:p>
            <a:pPr marL="742950" marR="0" lvl="1"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rPr>
              <a:t>میانگین پهنای باند هر مشترک =  مجموع (پهنای باند هر سرویس * ضریب نفوذ هر سرویس * ضریب همزمانی هر سرویس)</a:t>
            </a:r>
          </a:p>
          <a:p>
            <a:pPr marL="742950" marR="0" lvl="1"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rPr>
              <a:t>ضریب نفوذ سرویس و ضریب همزمانی پیش بینی شده، </a:t>
            </a:r>
            <a:r>
              <a:rPr lang="fa-IR" sz="2400" dirty="0">
                <a:solidFill>
                  <a:prstClr val="black"/>
                </a:solidFill>
                <a:latin typeface="Trebuchet MS" panose="020B0603020202020204"/>
                <a:cs typeface="B Mitra" panose="00000400000000000000" pitchFamily="2" charset="-78"/>
              </a:rPr>
              <a:t>قابل بررسی مجدد و تغییر می باشد.</a:t>
            </a:r>
            <a:endParaRPr kumimoji="0" lang="en-US"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endParaRPr>
          </a:p>
          <a:p>
            <a:pPr marL="742950" marR="0" lvl="1" indent="-2857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rPr>
              <a:t>ضریب همزمانی </a:t>
            </a:r>
            <a:r>
              <a:rPr lang="fa-IR" sz="2400" dirty="0">
                <a:solidFill>
                  <a:prstClr val="black"/>
                </a:solidFill>
                <a:latin typeface="Trebuchet MS" panose="020B0603020202020204"/>
                <a:cs typeface="B Mitra" panose="00000400000000000000" pitchFamily="2" charset="-78"/>
              </a:rPr>
              <a:t>هر سرویس </a:t>
            </a:r>
            <a:r>
              <a:rPr kumimoji="0" lang="fa-IR"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rPr>
              <a:t>به معنای درصد مشترکینی است که بصورت همزمان از آن سرویس استفاده می کند.</a:t>
            </a:r>
            <a:endParaRPr kumimoji="0" lang="en-US" sz="2400" b="0" i="0" u="none" strike="noStrike" kern="1200" cap="none" spc="0" normalizeH="0" baseline="0" noProof="0" dirty="0">
              <a:ln>
                <a:noFill/>
              </a:ln>
              <a:solidFill>
                <a:prstClr val="black"/>
              </a:solidFill>
              <a:effectLst/>
              <a:uLnTx/>
              <a:uFillTx/>
              <a:latin typeface="Trebuchet MS" panose="020B0603020202020204"/>
              <a:cs typeface="B Mitra" panose="00000400000000000000" pitchFamily="2" charset="-78"/>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166699124"/>
              </p:ext>
            </p:extLst>
          </p:nvPr>
        </p:nvGraphicFramePr>
        <p:xfrm>
          <a:off x="452120" y="2342804"/>
          <a:ext cx="6623050" cy="3681412"/>
        </p:xfrm>
        <a:graphic>
          <a:graphicData uri="http://schemas.openxmlformats.org/presentationml/2006/ole">
            <mc:AlternateContent xmlns:mc="http://schemas.openxmlformats.org/markup-compatibility/2006">
              <mc:Choice xmlns:v="urn:schemas-microsoft-com:vml" Requires="v">
                <p:oleObj spid="_x0000_s1084" name="Worksheet" r:id="rId3" imgW="9296400" imgH="3162390" progId="Excel.Sheet.12">
                  <p:embed/>
                </p:oleObj>
              </mc:Choice>
              <mc:Fallback>
                <p:oleObj name="Worksheet" r:id="rId3" imgW="9296400" imgH="3162390" progId="Excel.Sheet.12">
                  <p:embed/>
                  <p:pic>
                    <p:nvPicPr>
                      <p:cNvPr id="8" name="Object 7"/>
                      <p:cNvPicPr/>
                      <p:nvPr/>
                    </p:nvPicPr>
                    <p:blipFill>
                      <a:blip r:embed="rId4"/>
                      <a:stretch>
                        <a:fillRect/>
                      </a:stretch>
                    </p:blipFill>
                    <p:spPr>
                      <a:xfrm>
                        <a:off x="452120" y="2342804"/>
                        <a:ext cx="6623050" cy="3681412"/>
                      </a:xfrm>
                      <a:prstGeom prst="rect">
                        <a:avLst/>
                      </a:prstGeom>
                    </p:spPr>
                  </p:pic>
                </p:oleObj>
              </mc:Fallback>
            </mc:AlternateContent>
          </a:graphicData>
        </a:graphic>
      </p:graphicFrame>
      <p:sp>
        <p:nvSpPr>
          <p:cNvPr id="7" name="Gleichschenkliges Dreieck 30">
            <a:extLst>
              <a:ext uri="{FF2B5EF4-FFF2-40B4-BE49-F238E27FC236}">
                <a16:creationId xmlns:a16="http://schemas.microsoft.com/office/drawing/2014/main" id="{7C89BE72-FA3E-7EA9-BE9C-ED29799D8B81}"/>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523785774"/>
              </p:ext>
            </p:extLst>
          </p:nvPr>
        </p:nvGraphicFramePr>
        <p:xfrm>
          <a:off x="7220489" y="5055655"/>
          <a:ext cx="4422989" cy="1005840"/>
        </p:xfrm>
        <a:graphic>
          <a:graphicData uri="http://schemas.openxmlformats.org/drawingml/2006/table">
            <a:tbl>
              <a:tblPr firstRow="1" bandRow="1">
                <a:tableStyleId>{5C22544A-7EE6-4342-B048-85BDC9FD1C3A}</a:tableStyleId>
              </a:tblPr>
              <a:tblGrid>
                <a:gridCol w="868000">
                  <a:extLst>
                    <a:ext uri="{9D8B030D-6E8A-4147-A177-3AD203B41FA5}">
                      <a16:colId xmlns:a16="http://schemas.microsoft.com/office/drawing/2014/main" val="1947372188"/>
                    </a:ext>
                  </a:extLst>
                </a:gridCol>
                <a:gridCol w="1206898">
                  <a:extLst>
                    <a:ext uri="{9D8B030D-6E8A-4147-A177-3AD203B41FA5}">
                      <a16:colId xmlns:a16="http://schemas.microsoft.com/office/drawing/2014/main" val="1596038348"/>
                    </a:ext>
                  </a:extLst>
                </a:gridCol>
                <a:gridCol w="1269314">
                  <a:extLst>
                    <a:ext uri="{9D8B030D-6E8A-4147-A177-3AD203B41FA5}">
                      <a16:colId xmlns:a16="http://schemas.microsoft.com/office/drawing/2014/main" val="2529941836"/>
                    </a:ext>
                  </a:extLst>
                </a:gridCol>
                <a:gridCol w="1078777">
                  <a:extLst>
                    <a:ext uri="{9D8B030D-6E8A-4147-A177-3AD203B41FA5}">
                      <a16:colId xmlns:a16="http://schemas.microsoft.com/office/drawing/2014/main" val="2288042855"/>
                    </a:ext>
                  </a:extLst>
                </a:gridCol>
              </a:tblGrid>
              <a:tr h="142191">
                <a:tc>
                  <a:txBody>
                    <a:bodyPr/>
                    <a:lstStyle/>
                    <a:p>
                      <a:pPr algn="ctr"/>
                      <a:r>
                        <a:rPr lang="en-US" dirty="0"/>
                        <a:t>user</a:t>
                      </a:r>
                    </a:p>
                  </a:txBody>
                  <a:tcPr/>
                </a:tc>
                <a:tc>
                  <a:txBody>
                    <a:bodyPr/>
                    <a:lstStyle/>
                    <a:p>
                      <a:pPr algn="ctr"/>
                      <a:r>
                        <a:rPr lang="en-US" dirty="0"/>
                        <a:t>0 ~ 2000</a:t>
                      </a:r>
                      <a:endParaRPr lang="fa-IR" dirty="0"/>
                    </a:p>
                  </a:txBody>
                  <a:tcPr/>
                </a:tc>
                <a:tc>
                  <a:txBody>
                    <a:bodyPr/>
                    <a:lstStyle/>
                    <a:p>
                      <a:pPr algn="ctr"/>
                      <a:r>
                        <a:rPr lang="en-US" dirty="0"/>
                        <a:t>2000</a:t>
                      </a:r>
                      <a:r>
                        <a:rPr lang="en-US" baseline="0" dirty="0"/>
                        <a:t> ~ 5000</a:t>
                      </a:r>
                      <a:endParaRPr lang="en-US" dirty="0"/>
                    </a:p>
                  </a:txBody>
                  <a:tcPr/>
                </a:tc>
                <a:tc>
                  <a:txBody>
                    <a:bodyPr/>
                    <a:lstStyle/>
                    <a:p>
                      <a:pPr algn="ctr"/>
                      <a:r>
                        <a:rPr lang="en-US" dirty="0"/>
                        <a:t>&gt; 5000</a:t>
                      </a:r>
                    </a:p>
                  </a:txBody>
                  <a:tcPr/>
                </a:tc>
                <a:extLst>
                  <a:ext uri="{0D108BD9-81ED-4DB2-BD59-A6C34878D82A}">
                    <a16:rowId xmlns:a16="http://schemas.microsoft.com/office/drawing/2014/main" val="1384985601"/>
                  </a:ext>
                </a:extLst>
              </a:tr>
              <a:tr h="142191">
                <a:tc>
                  <a:txBody>
                    <a:bodyPr/>
                    <a:lstStyle/>
                    <a:p>
                      <a:pPr algn="ctr"/>
                      <a:r>
                        <a:rPr lang="en-US" dirty="0"/>
                        <a:t>Margin</a:t>
                      </a:r>
                    </a:p>
                  </a:txBody>
                  <a:tcPr/>
                </a:tc>
                <a:tc>
                  <a:txBody>
                    <a:bodyPr/>
                    <a:lstStyle/>
                    <a:p>
                      <a:pPr algn="ctr"/>
                      <a:r>
                        <a:rPr lang="en-US" dirty="0"/>
                        <a:t>100%</a:t>
                      </a:r>
                    </a:p>
                  </a:txBody>
                  <a:tcPr/>
                </a:tc>
                <a:tc>
                  <a:txBody>
                    <a:bodyPr/>
                    <a:lstStyle/>
                    <a:p>
                      <a:pPr algn="ctr"/>
                      <a:r>
                        <a:rPr lang="en-US" dirty="0"/>
                        <a:t>50%</a:t>
                      </a:r>
                    </a:p>
                  </a:txBody>
                  <a:tcPr/>
                </a:tc>
                <a:tc>
                  <a:txBody>
                    <a:bodyPr/>
                    <a:lstStyle/>
                    <a:p>
                      <a:pPr algn="ctr"/>
                      <a:r>
                        <a:rPr lang="en-US" dirty="0"/>
                        <a:t>0%</a:t>
                      </a:r>
                    </a:p>
                  </a:txBody>
                  <a:tcPr/>
                </a:tc>
                <a:extLst>
                  <a:ext uri="{0D108BD9-81ED-4DB2-BD59-A6C34878D82A}">
                    <a16:rowId xmlns:a16="http://schemas.microsoft.com/office/drawing/2014/main" val="378408371"/>
                  </a:ext>
                </a:extLst>
              </a:tr>
            </a:tbl>
          </a:graphicData>
        </a:graphic>
      </p:graphicFrame>
      <p:pic>
        <p:nvPicPr>
          <p:cNvPr id="10" name="Picture 9"/>
          <p:cNvPicPr>
            <a:picLocks noChangeAspect="1"/>
          </p:cNvPicPr>
          <p:nvPr/>
        </p:nvPicPr>
        <p:blipFill>
          <a:blip r:embed="rId5"/>
          <a:stretch>
            <a:fillRect/>
          </a:stretch>
        </p:blipFill>
        <p:spPr>
          <a:xfrm>
            <a:off x="7220488" y="2409646"/>
            <a:ext cx="4422989" cy="2451519"/>
          </a:xfrm>
          <a:prstGeom prst="rect">
            <a:avLst/>
          </a:prstGeom>
        </p:spPr>
      </p:pic>
      <p:sp>
        <p:nvSpPr>
          <p:cNvPr id="11" name="Title 1"/>
          <p:cNvSpPr txBox="1">
            <a:spLocks/>
          </p:cNvSpPr>
          <p:nvPr/>
        </p:nvSpPr>
        <p:spPr>
          <a:xfrm>
            <a:off x="8012469" y="2342804"/>
            <a:ext cx="2250563" cy="29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a-IR" sz="2800">
                <a:solidFill>
                  <a:srgbClr val="0070C0"/>
                </a:solidFill>
                <a:cs typeface="B Titr" panose="00000700000000000000" pitchFamily="2" charset="-78"/>
              </a:rPr>
              <a:t/>
            </a:r>
            <a:br>
              <a:rPr lang="fa-IR" sz="2800">
                <a:solidFill>
                  <a:srgbClr val="0070C0"/>
                </a:solidFill>
                <a:cs typeface="B Titr" panose="00000700000000000000" pitchFamily="2" charset="-78"/>
              </a:rPr>
            </a:br>
            <a:r>
              <a:rPr lang="fa-IR" sz="2800" b="1">
                <a:solidFill>
                  <a:srgbClr val="0000CC"/>
                </a:solidFill>
                <a:latin typeface="+mn-lt"/>
                <a:ea typeface="+mn-ea"/>
                <a:cs typeface="B Nazanin" panose="00000400000000000000" pitchFamily="2" charset="-78"/>
              </a:rPr>
              <a:t>حاشیه اطمینان</a:t>
            </a:r>
            <a:r>
              <a:rPr lang="fa-IR" sz="2800">
                <a:solidFill>
                  <a:srgbClr val="0070C0"/>
                </a:solidFill>
                <a:cs typeface="B Titr" panose="00000700000000000000" pitchFamily="2" charset="-78"/>
              </a:rPr>
              <a:t/>
            </a:r>
            <a:br>
              <a:rPr lang="fa-IR" sz="2800">
                <a:solidFill>
                  <a:srgbClr val="0070C0"/>
                </a:solidFill>
                <a:cs typeface="B Titr" panose="00000700000000000000" pitchFamily="2" charset="-78"/>
              </a:rPr>
            </a:br>
            <a:r>
              <a:rPr lang="fa-IR" sz="2800">
                <a:solidFill>
                  <a:srgbClr val="0070C0"/>
                </a:solidFill>
                <a:cs typeface="B Titr" panose="00000700000000000000" pitchFamily="2" charset="-78"/>
              </a:rPr>
              <a:t/>
            </a:r>
            <a:br>
              <a:rPr lang="fa-IR" sz="2800">
                <a:solidFill>
                  <a:srgbClr val="0070C0"/>
                </a:solidFill>
                <a:cs typeface="B Titr" panose="00000700000000000000" pitchFamily="2" charset="-78"/>
              </a:rPr>
            </a:br>
            <a:endParaRPr lang="en-US" sz="2800" dirty="0">
              <a:solidFill>
                <a:srgbClr val="0070C0"/>
              </a:solidFill>
              <a:cs typeface="B Titr" panose="00000700000000000000" pitchFamily="2" charset="-78"/>
            </a:endParaRPr>
          </a:p>
        </p:txBody>
      </p:sp>
      <p:sp>
        <p:nvSpPr>
          <p:cNvPr id="12" name="Rectangle 11"/>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8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626" y="1"/>
            <a:ext cx="12100957" cy="36477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FFFF"/>
              </a:solidFill>
              <a:effectLst/>
              <a:uLnTx/>
              <a:uFillTx/>
              <a:latin typeface="Calibri" panose="020F0502020204030204"/>
              <a:cs typeface="B Nazanin" panose="00000400000000000000" pitchFamily="2" charset="-78"/>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5" y="363"/>
            <a:ext cx="12100957" cy="4684959"/>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6000" b="1"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cs typeface="B Nazanin" panose="00000400000000000000" pitchFamily="2" charset="-78"/>
                </a:endParaRPr>
              </a:p>
            </p:txBody>
          </p:sp>
        </p:grpSp>
      </p:gr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0" y="3906838"/>
            <a:ext cx="7359650" cy="1479550"/>
          </a:xfrm>
        </p:spPr>
        <p:txBody>
          <a:bodyPr>
            <a:noAutofit/>
          </a:bodyPr>
          <a:lstStyle/>
          <a:p>
            <a:pPr marL="0" lvl="0" indent="0" algn="ctr" rtl="1">
              <a:lnSpc>
                <a:spcPct val="150000"/>
              </a:lnSpc>
              <a:buNone/>
              <a:defRPr/>
            </a:pPr>
            <a:r>
              <a:rPr lang="fa-IR" sz="6000" b="1" dirty="0">
                <a:solidFill>
                  <a:srgbClr val="7030A0"/>
                </a:solidFill>
                <a:latin typeface="Arial" panose="020B0604020202020204" pitchFamily="34" charset="0"/>
                <a:cs typeface="B Nazanin" panose="00000400000000000000" pitchFamily="2" charset="-78"/>
              </a:rPr>
              <a:t>شبکه دسترسی </a:t>
            </a:r>
          </a:p>
        </p:txBody>
      </p:sp>
      <p:sp>
        <p:nvSpPr>
          <p:cNvPr id="17" name="Slide Number Placeholder 2">
            <a:extLst>
              <a:ext uri="{FF2B5EF4-FFF2-40B4-BE49-F238E27FC236}">
                <a16:creationId xmlns:a16="http://schemas.microsoft.com/office/drawing/2014/main" id="{035CB21F-E858-EBE2-91F0-7A3C22E1D152}"/>
              </a:ext>
            </a:extLst>
          </p:cNvPr>
          <p:cNvSpPr>
            <a:spLocks noGrp="1"/>
          </p:cNvSpPr>
          <p:nvPr>
            <p:ph type="sldNum" sz="quarter" idx="4294967295"/>
          </p:nvPr>
        </p:nvSpPr>
        <p:spPr>
          <a:xfrm>
            <a:off x="11633200" y="6316663"/>
            <a:ext cx="558800" cy="6667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6000" b="1" i="0" u="none" strike="noStrike" kern="1200" cap="none" spc="0" normalizeH="0" baseline="0" noProof="0" smtClean="0">
                <a:ln>
                  <a:noFill/>
                </a:ln>
                <a:solidFill>
                  <a:srgbClr val="FFFFFF"/>
                </a:solidFill>
                <a:effectLst/>
                <a:uLnTx/>
                <a:uFillTx/>
                <a:cs typeface="B Nazanin" panose="00000400000000000000" pitchFamily="2" charset="-78"/>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6000" b="1" i="0" u="none" strike="noStrike" kern="1200" cap="none" spc="0" normalizeH="0" baseline="0" noProof="0" dirty="0">
              <a:ln>
                <a:noFill/>
              </a:ln>
              <a:solidFill>
                <a:srgbClr val="FFFFFF"/>
              </a:solidFill>
              <a:effectLst/>
              <a:uLnTx/>
              <a:uFillTx/>
              <a:cs typeface="B Nazanin" panose="00000400000000000000" pitchFamily="2" charset="-78"/>
            </a:endParaRPr>
          </a:p>
        </p:txBody>
      </p:sp>
      <p:cxnSp>
        <p:nvCxnSpPr>
          <p:cNvPr id="41" name="Straight Connector 40">
            <a:extLst>
              <a:ext uri="{FF2B5EF4-FFF2-40B4-BE49-F238E27FC236}">
                <a16:creationId xmlns:a16="http://schemas.microsoft.com/office/drawing/2014/main" id="{84D3DDEB-64DA-672F-B56B-EAB79D841812}"/>
              </a:ext>
            </a:extLst>
          </p:cNvPr>
          <p:cNvCxnSpPr>
            <a:cxnSpLocks/>
          </p:cNvCxnSpPr>
          <p:nvPr/>
        </p:nvCxnSpPr>
        <p:spPr>
          <a:xfrm>
            <a:off x="8672052" y="3647768"/>
            <a:ext cx="0" cy="292627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049719" y="3968814"/>
            <a:ext cx="23595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7030A0"/>
                </a:solidFill>
                <a:latin typeface="Impact" panose="020B0806030902050204" pitchFamily="34" charset="0"/>
                <a:cs typeface="B Nazanin" panose="00000400000000000000" pitchFamily="2" charset="-78"/>
              </a:rPr>
              <a:t>04</a:t>
            </a:r>
            <a:endParaRPr lang="en-US" sz="6000" b="1" noProof="0" dirty="0" smtClean="0">
              <a:solidFill>
                <a:srgbClr val="7030A0"/>
              </a:solidFill>
              <a:latin typeface="Impact" panose="020B0806030902050204" pitchFamily="34" charset="0"/>
              <a:cs typeface="B Nazanin" panose="00000400000000000000" pitchFamily="2" charset="-78"/>
            </a:endParaRPr>
          </a:p>
        </p:txBody>
      </p:sp>
      <p:sp>
        <p:nvSpPr>
          <p:cNvPr id="18" name="Rectangle 17"/>
          <p:cNvSpPr/>
          <p:nvPr/>
        </p:nvSpPr>
        <p:spPr>
          <a:xfrm>
            <a:off x="54591" y="6121021"/>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924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3200" dirty="0" smtClean="0"/>
              <a:t>شبکه مخابراتی با </a:t>
            </a:r>
            <a:r>
              <a:rPr lang="en-US" sz="3200" dirty="0" smtClean="0"/>
              <a:t>DSLAM</a:t>
            </a:r>
            <a:r>
              <a:rPr lang="fa-IR" sz="3200" dirty="0" smtClean="0"/>
              <a:t> خارج از مرکز </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84" y="907577"/>
            <a:ext cx="10632558" cy="4929697"/>
          </a:xfrm>
          <a:prstGeom prst="rect">
            <a:avLst/>
          </a:prstGeom>
        </p:spPr>
      </p:pic>
      <p:sp>
        <p:nvSpPr>
          <p:cNvPr id="5" name="TextBox 4"/>
          <p:cNvSpPr txBox="1"/>
          <p:nvPr/>
        </p:nvSpPr>
        <p:spPr>
          <a:xfrm>
            <a:off x="1594884" y="5175361"/>
            <a:ext cx="1648046" cy="400110"/>
          </a:xfrm>
          <a:prstGeom prst="rect">
            <a:avLst/>
          </a:prstGeom>
          <a:solidFill>
            <a:schemeClr val="accent4">
              <a:lumMod val="40000"/>
              <a:lumOff val="60000"/>
            </a:schemeClr>
          </a:solidFill>
        </p:spPr>
        <p:txBody>
          <a:bodyPr wrap="square" rtlCol="0">
            <a:spAutoFit/>
          </a:bodyPr>
          <a:lstStyle/>
          <a:p>
            <a:pPr algn="ctr"/>
            <a:r>
              <a:rPr lang="fa-IR" sz="2000" dirty="0" smtClean="0"/>
              <a:t>مرکز</a:t>
            </a:r>
            <a:r>
              <a:rPr lang="fa-IR" dirty="0" smtClean="0"/>
              <a:t> مخابراتی</a:t>
            </a:r>
            <a:endParaRPr lang="en-US" dirty="0"/>
          </a:p>
        </p:txBody>
      </p:sp>
      <p:sp>
        <p:nvSpPr>
          <p:cNvPr id="6" name="TextBox 5"/>
          <p:cNvSpPr txBox="1"/>
          <p:nvPr/>
        </p:nvSpPr>
        <p:spPr>
          <a:xfrm>
            <a:off x="5103628" y="5175361"/>
            <a:ext cx="1874874" cy="400110"/>
          </a:xfrm>
          <a:prstGeom prst="rect">
            <a:avLst/>
          </a:prstGeom>
          <a:solidFill>
            <a:schemeClr val="accent4">
              <a:lumMod val="40000"/>
              <a:lumOff val="60000"/>
            </a:schemeClr>
          </a:solidFill>
        </p:spPr>
        <p:txBody>
          <a:bodyPr wrap="square" rtlCol="0">
            <a:spAutoFit/>
          </a:bodyPr>
          <a:lstStyle/>
          <a:p>
            <a:pPr algn="ctr"/>
            <a:r>
              <a:rPr lang="fa-IR" sz="2000" dirty="0" smtClean="0"/>
              <a:t>شبکه</a:t>
            </a:r>
            <a:r>
              <a:rPr lang="fa-IR" dirty="0" smtClean="0"/>
              <a:t> کابل</a:t>
            </a:r>
            <a:endParaRPr lang="en-US" dirty="0"/>
          </a:p>
        </p:txBody>
      </p:sp>
      <p:sp>
        <p:nvSpPr>
          <p:cNvPr id="8" name="TextBox 7"/>
          <p:cNvSpPr txBox="1"/>
          <p:nvPr/>
        </p:nvSpPr>
        <p:spPr>
          <a:xfrm>
            <a:off x="8973879" y="5175360"/>
            <a:ext cx="1885507" cy="461665"/>
          </a:xfrm>
          <a:prstGeom prst="rect">
            <a:avLst/>
          </a:prstGeom>
          <a:solidFill>
            <a:schemeClr val="accent4">
              <a:lumMod val="40000"/>
              <a:lumOff val="60000"/>
            </a:schemeClr>
          </a:solidFill>
        </p:spPr>
        <p:txBody>
          <a:bodyPr wrap="square" rtlCol="0">
            <a:spAutoFit/>
          </a:bodyPr>
          <a:lstStyle/>
          <a:p>
            <a:pPr algn="ctr"/>
            <a:r>
              <a:rPr lang="fa-IR" sz="2400" dirty="0" smtClean="0"/>
              <a:t>شبکه آبونه</a:t>
            </a:r>
            <a:endParaRPr lang="en-US" sz="2400" dirty="0"/>
          </a:p>
        </p:txBody>
      </p:sp>
      <p:sp>
        <p:nvSpPr>
          <p:cNvPr id="10" name="TextBox 9"/>
          <p:cNvSpPr txBox="1"/>
          <p:nvPr/>
        </p:nvSpPr>
        <p:spPr>
          <a:xfrm>
            <a:off x="9129825" y="1671079"/>
            <a:ext cx="1959934" cy="400110"/>
          </a:xfrm>
          <a:prstGeom prst="rect">
            <a:avLst/>
          </a:prstGeom>
          <a:solidFill>
            <a:schemeClr val="accent4">
              <a:lumMod val="40000"/>
              <a:lumOff val="60000"/>
            </a:schemeClr>
          </a:solidFill>
        </p:spPr>
        <p:txBody>
          <a:bodyPr wrap="square" rtlCol="0">
            <a:spAutoFit/>
          </a:bodyPr>
          <a:lstStyle/>
          <a:p>
            <a:pPr algn="ctr"/>
            <a:r>
              <a:rPr lang="fa-IR" sz="2000" dirty="0" smtClean="0"/>
              <a:t>تجهیزات مشترک</a:t>
            </a:r>
            <a:endParaRPr lang="en-US" sz="2000" dirty="0"/>
          </a:p>
        </p:txBody>
      </p:sp>
    </p:spTree>
    <p:extLst>
      <p:ext uri="{BB962C8B-B14F-4D97-AF65-F5344CB8AC3E}">
        <p14:creationId xmlns:p14="http://schemas.microsoft.com/office/powerpoint/2010/main" val="1282199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031411" y="0"/>
            <a:ext cx="8027362" cy="908423"/>
          </a:xfrm>
        </p:spPr>
        <p:txBody>
          <a:bodyPr/>
          <a:lstStyle/>
          <a:p>
            <a:pPr algn="r" rtl="1"/>
            <a:r>
              <a:rPr lang="fa-IR" dirty="0" smtClean="0">
                <a:solidFill>
                  <a:srgbClr val="002060"/>
                </a:solidFill>
                <a:latin typeface="Arial" panose="020B0604020202020204" pitchFamily="34" charset="0"/>
                <a:cs typeface="B Yekan" panose="00000400000000000000" pitchFamily="2" charset="-78"/>
              </a:rPr>
              <a:t>شبکه های دسترسی مبتنی بر </a:t>
            </a:r>
            <a:r>
              <a:rPr lang="en-US" dirty="0" smtClean="0">
                <a:solidFill>
                  <a:srgbClr val="002060"/>
                </a:solidFill>
                <a:latin typeface="Arial" panose="020B0604020202020204" pitchFamily="34" charset="0"/>
                <a:cs typeface="B Yekan" panose="00000400000000000000" pitchFamily="2" charset="-78"/>
              </a:rPr>
              <a:t>FTTX</a:t>
            </a:r>
            <a:endParaRPr lang="en-US" dirty="0">
              <a:solidFill>
                <a:srgbClr val="002060"/>
              </a:solidFill>
              <a:latin typeface="Arial" panose="020B0604020202020204" pitchFamily="34" charset="0"/>
              <a:cs typeface="B Yekan" panose="00000400000000000000" pitchFamily="2" charset="-78"/>
            </a:endParaRPr>
          </a:p>
        </p:txBody>
      </p:sp>
      <p:sp>
        <p:nvSpPr>
          <p:cNvPr id="15" name="Content Placeholder 2"/>
          <p:cNvSpPr txBox="1">
            <a:spLocks/>
          </p:cNvSpPr>
          <p:nvPr/>
        </p:nvSpPr>
        <p:spPr>
          <a:xfrm>
            <a:off x="181479" y="5766043"/>
            <a:ext cx="4022461" cy="901228"/>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r>
              <a:rPr lang="en-US" dirty="0" smtClean="0"/>
              <a:t>FTTC :Fiber </a:t>
            </a:r>
            <a:r>
              <a:rPr lang="en-US" dirty="0"/>
              <a:t>To The </a:t>
            </a:r>
            <a:r>
              <a:rPr lang="en-US" dirty="0" smtClean="0"/>
              <a:t>Cabinet</a:t>
            </a:r>
          </a:p>
          <a:p>
            <a:pPr lvl="0" algn="l"/>
            <a:r>
              <a:rPr lang="en-US" dirty="0" smtClean="0"/>
              <a:t>FTTB</a:t>
            </a:r>
            <a:r>
              <a:rPr lang="fa-IR" dirty="0" smtClean="0"/>
              <a:t> </a:t>
            </a:r>
            <a:r>
              <a:rPr lang="en-US" dirty="0" smtClean="0"/>
              <a:t> Fiber </a:t>
            </a:r>
            <a:r>
              <a:rPr lang="en-US" dirty="0"/>
              <a:t>To The </a:t>
            </a:r>
            <a:r>
              <a:rPr lang="en-US" dirty="0" smtClean="0"/>
              <a:t>Building </a:t>
            </a:r>
          </a:p>
          <a:p>
            <a:pPr lvl="0" algn="l"/>
            <a:r>
              <a:rPr lang="en-US" dirty="0" smtClean="0"/>
              <a:t>FTTH : Fiber </a:t>
            </a:r>
            <a:r>
              <a:rPr lang="en-US" dirty="0"/>
              <a:t>To The </a:t>
            </a:r>
            <a:r>
              <a:rPr lang="en-US" dirty="0" smtClean="0"/>
              <a:t>Home</a:t>
            </a:r>
            <a:endParaRPr lang="fa-IR" dirty="0" smtClean="0"/>
          </a:p>
          <a:p>
            <a:pPr lvl="0" algn="l"/>
            <a:r>
              <a:rPr lang="en-US" dirty="0" smtClean="0"/>
              <a:t>AG : Access Gateway</a:t>
            </a:r>
            <a:endParaRPr lang="en-US" dirty="0"/>
          </a:p>
          <a:p>
            <a:pPr algn="r" rtl="1">
              <a:lnSpc>
                <a:spcPct val="150000"/>
              </a:lnSpc>
            </a:pPr>
            <a:endParaRPr lang="en-US" sz="1800" dirty="0">
              <a:cs typeface="B Titr" pitchFamily="2" charset="-78"/>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781516" y="1086929"/>
            <a:ext cx="9420928" cy="5072331"/>
          </a:xfrm>
          <a:prstGeom prst="rect">
            <a:avLst/>
          </a:prstGeom>
        </p:spPr>
      </p:pic>
      <p:cxnSp>
        <p:nvCxnSpPr>
          <p:cNvPr id="3" name="Straight Connector 2"/>
          <p:cNvCxnSpPr/>
          <p:nvPr/>
        </p:nvCxnSpPr>
        <p:spPr>
          <a:xfrm>
            <a:off x="7097974" y="1147313"/>
            <a:ext cx="40256" cy="49515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9029307" y="5093300"/>
            <a:ext cx="1023344" cy="45061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a:buNone/>
            </a:pPr>
            <a:r>
              <a:rPr lang="en-US" sz="2400" dirty="0" smtClean="0"/>
              <a:t>FTTH</a:t>
            </a:r>
            <a:endParaRPr lang="en-US" sz="2400" dirty="0">
              <a:cs typeface="B Titr" pitchFamily="2" charset="-78"/>
            </a:endParaRPr>
          </a:p>
        </p:txBody>
      </p:sp>
    </p:spTree>
    <p:extLst>
      <p:ext uri="{BB962C8B-B14F-4D97-AF65-F5344CB8AC3E}">
        <p14:creationId xmlns:p14="http://schemas.microsoft.com/office/powerpoint/2010/main" val="70252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3200" dirty="0" smtClean="0"/>
              <a:t>روند توسعه بستر های انتقال دیتا</a:t>
            </a:r>
            <a:endParaRPr lang="en-US" sz="3200" dirty="0"/>
          </a:p>
        </p:txBody>
      </p:sp>
      <p:pic>
        <p:nvPicPr>
          <p:cNvPr id="2" name="Content Placeholder 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91116" y="1163915"/>
            <a:ext cx="10850747" cy="4743450"/>
          </a:xfrm>
        </p:spPr>
      </p:pic>
    </p:spTree>
    <p:extLst>
      <p:ext uri="{BB962C8B-B14F-4D97-AF65-F5344CB8AC3E}">
        <p14:creationId xmlns:p14="http://schemas.microsoft.com/office/powerpoint/2010/main" val="2184332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209" y="762616"/>
            <a:ext cx="11155679" cy="1627369"/>
          </a:xfrm>
          <a:prstGeom prst="rect">
            <a:avLst/>
          </a:prstGeom>
          <a:noFill/>
        </p:spPr>
        <p:txBody>
          <a:bodyPr wrap="square" rtlCol="0">
            <a:spAutoFit/>
          </a:bodyPr>
          <a:lstStyle/>
          <a:p>
            <a:pPr marL="285750" indent="-285750" algn="just" rtl="1">
              <a:buFont typeface="Wingdings" panose="05000000000000000000" pitchFamily="2" charset="2"/>
              <a:buChar char="ü"/>
            </a:pPr>
            <a:endParaRPr lang="fa-IR" dirty="0">
              <a:cs typeface="B Nazanin" panose="00000400000000000000" pitchFamily="2" charset="-78"/>
            </a:endParaRPr>
          </a:p>
          <a:p>
            <a:pPr marL="285750" indent="-285750" algn="just" rtl="1">
              <a:lnSpc>
                <a:spcPct val="150000"/>
              </a:lnSpc>
              <a:buFont typeface="Wingdings" panose="05000000000000000000" pitchFamily="2" charset="2"/>
              <a:buChar char="q"/>
            </a:pPr>
            <a:r>
              <a:rPr lang="fa-IR" b="1" dirty="0">
                <a:cs typeface="B Nazanin" panose="00000400000000000000" pitchFamily="2" charset="-78"/>
              </a:rPr>
              <a:t>شبکه دسترسی به عنوان یکی از اجزای حیاتی زیرساخت‌های ارتباطی، نقش مهمی در ارائه خدمات ارتباطی به کاربران </a:t>
            </a:r>
            <a:r>
              <a:rPr lang="fa-IR" sz="2000" b="1" dirty="0">
                <a:cs typeface="B Nazanin" panose="00000400000000000000" pitchFamily="2" charset="-78"/>
              </a:rPr>
              <a:t>نهایی</a:t>
            </a:r>
            <a:r>
              <a:rPr lang="fa-IR" b="1" dirty="0">
                <a:cs typeface="B Nazanin" panose="00000400000000000000" pitchFamily="2" charset="-78"/>
              </a:rPr>
              <a:t> ایفا می‌کند. </a:t>
            </a:r>
          </a:p>
          <a:p>
            <a:pPr marL="285750" indent="-285750" algn="just" rtl="1">
              <a:lnSpc>
                <a:spcPct val="150000"/>
              </a:lnSpc>
              <a:buFont typeface="Wingdings" panose="05000000000000000000" pitchFamily="2" charset="2"/>
              <a:buChar char="q"/>
            </a:pPr>
            <a:r>
              <a:rPr lang="fa-IR" b="1" dirty="0">
                <a:cs typeface="B Nazanin" panose="00000400000000000000" pitchFamily="2" charset="-78"/>
              </a:rPr>
              <a:t>شبکه دسترسی شامل مجموعه‌ای از فناوری‌ها، فرآیندها و سیاست‌ها است که به منظور ارائه خدمات ارتباطی با کیفیت و پایدار به کاربران طراحی و اجرا می‌شود.</a:t>
            </a:r>
            <a:r>
              <a:rPr lang="fa-IR" b="1" dirty="0"/>
              <a:t>  </a:t>
            </a:r>
            <a:endParaRPr lang="fa-IR" b="1" dirty="0">
              <a:cs typeface="B Nazanin" panose="00000400000000000000" pitchFamily="2" charset="-78"/>
            </a:endParaRPr>
          </a:p>
        </p:txBody>
      </p:sp>
      <p:sp>
        <p:nvSpPr>
          <p:cNvPr id="8" name="TextBox 7">
            <a:extLst>
              <a:ext uri="{FF2B5EF4-FFF2-40B4-BE49-F238E27FC236}">
                <a16:creationId xmlns:a16="http://schemas.microsoft.com/office/drawing/2014/main" id="{014C96EB-03A7-4DB3-903C-5BB45D73D57C}"/>
              </a:ext>
            </a:extLst>
          </p:cNvPr>
          <p:cNvSpPr txBox="1"/>
          <p:nvPr/>
        </p:nvSpPr>
        <p:spPr>
          <a:xfrm>
            <a:off x="1392699" y="247429"/>
            <a:ext cx="10357189" cy="400110"/>
          </a:xfrm>
          <a:prstGeom prst="rect">
            <a:avLst/>
          </a:prstGeom>
          <a:noFill/>
        </p:spPr>
        <p:txBody>
          <a:bodyPr wrap="square" rtlCol="0">
            <a:spAutoFit/>
          </a:bodyPr>
          <a:lstStyle/>
          <a:p>
            <a:pPr algn="r" rtl="1"/>
            <a:r>
              <a:rPr lang="fa-IR" sz="2000" dirty="0">
                <a:cs typeface="B Titr" panose="00000700000000000000" pitchFamily="2" charset="-78"/>
              </a:rPr>
              <a:t>معرفی شبکه دسترسی :</a:t>
            </a:r>
            <a:endParaRPr lang="en-US" sz="2000" dirty="0">
              <a:cs typeface="B Titr" panose="00000700000000000000" pitchFamily="2" charset="-78"/>
            </a:endParaRPr>
          </a:p>
        </p:txBody>
      </p:sp>
      <p:cxnSp>
        <p:nvCxnSpPr>
          <p:cNvPr id="10" name="Straight Connector 9">
            <a:extLst>
              <a:ext uri="{FF2B5EF4-FFF2-40B4-BE49-F238E27FC236}">
                <a16:creationId xmlns:a16="http://schemas.microsoft.com/office/drawing/2014/main" id="{B5A71607-DD04-42CB-8C9F-606AFC1E6AFC}"/>
              </a:ext>
            </a:extLst>
          </p:cNvPr>
          <p:cNvCxnSpPr/>
          <p:nvPr/>
        </p:nvCxnSpPr>
        <p:spPr>
          <a:xfrm flipV="1">
            <a:off x="1471954" y="820351"/>
            <a:ext cx="10277934" cy="7685"/>
          </a:xfrm>
          <a:prstGeom prst="line">
            <a:avLst/>
          </a:prstGeom>
          <a:ln w="69850" cmpd="thinThick"/>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6A1838-7A94-4E18-9725-E9FD5F5737F2}"/>
              </a:ext>
            </a:extLst>
          </p:cNvPr>
          <p:cNvPicPr>
            <a:picLocks noChangeAspect="1"/>
          </p:cNvPicPr>
          <p:nvPr/>
        </p:nvPicPr>
        <p:blipFill>
          <a:blip r:embed="rId2"/>
          <a:stretch>
            <a:fillRect/>
          </a:stretch>
        </p:blipFill>
        <p:spPr>
          <a:xfrm>
            <a:off x="5771243" y="2389985"/>
            <a:ext cx="6296710" cy="4138546"/>
          </a:xfrm>
          <a:prstGeom prst="rect">
            <a:avLst/>
          </a:prstGeom>
        </p:spPr>
      </p:pic>
      <p:pic>
        <p:nvPicPr>
          <p:cNvPr id="3" name="Picture 2">
            <a:extLst>
              <a:ext uri="{FF2B5EF4-FFF2-40B4-BE49-F238E27FC236}">
                <a16:creationId xmlns:a16="http://schemas.microsoft.com/office/drawing/2014/main" id="{10CA2460-FFA8-4C32-9B82-5B35A6332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44" y="2209488"/>
            <a:ext cx="5790446" cy="3250324"/>
          </a:xfrm>
          <a:prstGeom prst="rect">
            <a:avLst/>
          </a:prstGeom>
        </p:spPr>
      </p:pic>
    </p:spTree>
    <p:extLst>
      <p:ext uri="{BB962C8B-B14F-4D97-AF65-F5344CB8AC3E}">
        <p14:creationId xmlns:p14="http://schemas.microsoft.com/office/powerpoint/2010/main" val="411069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1"/>
          <p:cNvGrpSpPr/>
          <p:nvPr/>
        </p:nvGrpSpPr>
        <p:grpSpPr>
          <a:xfrm>
            <a:off x="308051" y="1451353"/>
            <a:ext cx="9857313" cy="4712343"/>
            <a:chOff x="518344" y="1448780"/>
            <a:chExt cx="8703444" cy="4613275"/>
          </a:xfrm>
        </p:grpSpPr>
        <p:sp>
          <p:nvSpPr>
            <p:cNvPr id="7" name="Rectangle 6"/>
            <p:cNvSpPr/>
            <p:nvPr/>
          </p:nvSpPr>
          <p:spPr>
            <a:xfrm>
              <a:off x="852357" y="1852911"/>
              <a:ext cx="2919412" cy="3938587"/>
            </a:xfrm>
            <a:prstGeom prst="rect">
              <a:avLst/>
            </a:prstGeom>
            <a:solidFill>
              <a:sysClr val="window" lastClr="FFFFFF">
                <a:lumMod val="95000"/>
                <a:alpha val="81000"/>
              </a:sysClr>
            </a:solidFill>
            <a:ln w="25400" cap="flat" cmpd="sng" algn="ctr">
              <a:noFill/>
              <a:prstDash val="solid"/>
            </a:ln>
            <a:effectLst/>
          </p:spPr>
          <p:txBody>
            <a:bodyPr rtlCol="0"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8" name="Rectangle 60"/>
            <p:cNvSpPr>
              <a:spLocks noChangeArrowheads="1"/>
            </p:cNvSpPr>
            <p:nvPr/>
          </p:nvSpPr>
          <p:spPr bwMode="auto">
            <a:xfrm>
              <a:off x="3295650" y="1448780"/>
              <a:ext cx="4427538" cy="346075"/>
            </a:xfrm>
            <a:prstGeom prst="rightArrow">
              <a:avLst>
                <a:gd name="adj1" fmla="val 50000"/>
                <a:gd name="adj2" fmla="val 393876"/>
              </a:avLst>
            </a:prstGeom>
            <a:noFill/>
            <a:ln w="12700">
              <a:noFill/>
              <a:miter lim="800000"/>
              <a:headEnd/>
              <a:tailEnd/>
            </a:ln>
          </p:spPr>
          <p:txBody>
            <a:bodyPr wrap="none" anchor="ctr"/>
            <a:lstStyle/>
            <a:p>
              <a:pPr marL="0" marR="0" lvl="0" indent="0" algn="l" defTabSz="912813" rtl="0" eaLnBrk="0" fontAlgn="t" latinLnBrk="0" hangingPunct="0">
                <a:lnSpc>
                  <a:spcPct val="100000"/>
                </a:lnSpc>
                <a:spcBef>
                  <a:spcPct val="0"/>
                </a:spcBef>
                <a:spcAft>
                  <a:spcPct val="0"/>
                </a:spcAft>
                <a:buClrTx/>
                <a:buSzTx/>
                <a:buFontTx/>
                <a:buNone/>
                <a:tabLst/>
                <a:defRPr/>
              </a:pPr>
              <a:r>
                <a:rPr kumimoji="1" lang="en-US" altLang="ko-KR" sz="1400" b="0" i="0" u="none" strike="noStrike" kern="0" cap="none" spc="0" normalizeH="0" baseline="0" noProof="0">
                  <a:ln>
                    <a:noFill/>
                  </a:ln>
                  <a:solidFill>
                    <a:prstClr val="white"/>
                  </a:solidFill>
                  <a:effectLst/>
                  <a:uLnTx/>
                  <a:uFillTx/>
                  <a:latin typeface="Calibri" panose="020F0502020204030204"/>
                  <a:ea typeface="HY견고딕" pitchFamily="18" charset="-127"/>
                  <a:cs typeface="+mn-cs"/>
                </a:rPr>
                <a:t> Speed Reinforcement</a:t>
              </a:r>
            </a:p>
          </p:txBody>
        </p:sp>
        <p:sp>
          <p:nvSpPr>
            <p:cNvPr id="9" name="Rectangle 60"/>
            <p:cNvSpPr>
              <a:spLocks noChangeArrowheads="1"/>
            </p:cNvSpPr>
            <p:nvPr/>
          </p:nvSpPr>
          <p:spPr bwMode="auto">
            <a:xfrm>
              <a:off x="6669088" y="1448780"/>
              <a:ext cx="2552700" cy="346075"/>
            </a:xfrm>
            <a:prstGeom prst="rightArrow">
              <a:avLst>
                <a:gd name="adj1" fmla="val 50000"/>
                <a:gd name="adj2" fmla="val 394248"/>
              </a:avLst>
            </a:prstGeom>
            <a:noFill/>
            <a:ln w="12700">
              <a:noFill/>
              <a:miter lim="800000"/>
              <a:headEnd/>
              <a:tailEnd/>
            </a:ln>
          </p:spPr>
          <p:txBody>
            <a:bodyPr wrap="none" anchor="ctr"/>
            <a:lstStyle/>
            <a:p>
              <a:pPr marL="0" marR="0" lvl="0" indent="0" algn="l" defTabSz="912813" rtl="0" eaLnBrk="0" fontAlgn="t" latinLnBrk="0" hangingPunct="0">
                <a:lnSpc>
                  <a:spcPct val="100000"/>
                </a:lnSpc>
                <a:spcBef>
                  <a:spcPct val="0"/>
                </a:spcBef>
                <a:spcAft>
                  <a:spcPct val="0"/>
                </a:spcAft>
                <a:buClrTx/>
                <a:buSzTx/>
                <a:buFontTx/>
                <a:buNone/>
                <a:tabLst/>
                <a:defRPr/>
              </a:pPr>
              <a:r>
                <a:rPr kumimoji="1" lang="en-US" altLang="ko-KR" sz="1400" b="0" i="0" u="none" strike="noStrike" kern="0" cap="none" spc="0" normalizeH="0" baseline="0" noProof="0">
                  <a:ln>
                    <a:noFill/>
                  </a:ln>
                  <a:solidFill>
                    <a:prstClr val="white"/>
                  </a:solidFill>
                  <a:effectLst/>
                  <a:uLnTx/>
                  <a:uFillTx/>
                  <a:latin typeface="Calibri" panose="020F0502020204030204"/>
                  <a:ea typeface="HY견고딕" pitchFamily="18" charset="-127"/>
                  <a:cs typeface="+mn-cs"/>
                </a:rPr>
                <a:t> Quality Enhancement</a:t>
              </a:r>
            </a:p>
          </p:txBody>
        </p:sp>
        <p:sp>
          <p:nvSpPr>
            <p:cNvPr id="10" name="AutoShape 37" descr="2"/>
            <p:cNvSpPr>
              <a:spLocks noChangeArrowheads="1"/>
            </p:cNvSpPr>
            <p:nvPr/>
          </p:nvSpPr>
          <p:spPr bwMode="auto">
            <a:xfrm>
              <a:off x="957263" y="1483705"/>
              <a:ext cx="1984375" cy="285750"/>
            </a:xfrm>
            <a:prstGeom prst="rect">
              <a:avLst/>
            </a:prstGeom>
            <a:solidFill>
              <a:schemeClr val="accent1">
                <a:lumMod val="50000"/>
              </a:schemeClr>
            </a:solidFill>
            <a:ln w="6350" cap="flat" cmpd="sng" algn="ctr">
              <a:noFill/>
              <a:prstDash val="solid"/>
            </a:ln>
            <a:effectLst/>
          </p:spPr>
          <p:txBody>
            <a:bodyPr anchor="ctr"/>
            <a:lstStyle/>
            <a:p>
              <a:pPr marL="0" marR="0" lvl="0" indent="0" algn="ctr" defTabSz="914055" rtl="0" eaLnBrk="1" fontAlgn="auto" latinLnBrk="1" hangingPunct="1">
                <a:lnSpc>
                  <a:spcPct val="100000"/>
                </a:lnSpc>
                <a:spcBef>
                  <a:spcPts val="0"/>
                </a:spcBef>
                <a:spcAft>
                  <a:spcPts val="0"/>
                </a:spcAft>
                <a:buClrTx/>
                <a:buSzTx/>
                <a:buFontTx/>
                <a:buNone/>
                <a:tabLst/>
                <a:defRPr/>
              </a:pPr>
              <a:r>
                <a:rPr kumimoji="0" lang="en-US" altLang="ko-KR" sz="1600" b="1" i="0" u="none" strike="noStrike" kern="0" cap="none" spc="-60" normalizeH="0" baseline="0" noProof="0" dirty="0">
                  <a:ln>
                    <a:noFill/>
                  </a:ln>
                  <a:solidFill>
                    <a:prstClr val="white"/>
                  </a:solidFill>
                  <a:effectLst/>
                  <a:uLnTx/>
                  <a:uFillTx/>
                  <a:latin typeface="맑은 고딕"/>
                  <a:ea typeface="맑은 고딕" panose="020B0503020000020004" pitchFamily="34" charset="-127"/>
                  <a:cs typeface="+mn-cs"/>
                </a:rPr>
                <a:t>Coverage Expansion</a:t>
              </a:r>
            </a:p>
          </p:txBody>
        </p:sp>
        <p:sp>
          <p:nvSpPr>
            <p:cNvPr id="11" name="AutoShape 37" descr="2"/>
            <p:cNvSpPr>
              <a:spLocks noChangeArrowheads="1"/>
            </p:cNvSpPr>
            <p:nvPr/>
          </p:nvSpPr>
          <p:spPr bwMode="auto">
            <a:xfrm>
              <a:off x="3433763" y="1483705"/>
              <a:ext cx="2601912" cy="285750"/>
            </a:xfrm>
            <a:prstGeom prst="rect">
              <a:avLst/>
            </a:prstGeom>
            <a:solidFill>
              <a:schemeClr val="accent1">
                <a:lumMod val="50000"/>
              </a:schemeClr>
            </a:solidFill>
            <a:ln w="6350" cap="flat" cmpd="sng" algn="ctr">
              <a:noFill/>
              <a:prstDash val="solid"/>
            </a:ln>
            <a:effectLst/>
          </p:spPr>
          <p:txBody>
            <a:bodyPr anchor="ctr"/>
            <a:lstStyle/>
            <a:p>
              <a:pPr marL="0" marR="0" lvl="0" indent="0" algn="ctr" defTabSz="914055" rtl="0" eaLnBrk="1" fontAlgn="auto" latinLnBrk="1" hangingPunct="1">
                <a:lnSpc>
                  <a:spcPct val="100000"/>
                </a:lnSpc>
                <a:spcBef>
                  <a:spcPts val="0"/>
                </a:spcBef>
                <a:spcAft>
                  <a:spcPts val="0"/>
                </a:spcAft>
                <a:buClrTx/>
                <a:buSzTx/>
                <a:buFontTx/>
                <a:buNone/>
                <a:tabLst/>
                <a:defRPr/>
              </a:pPr>
              <a:r>
                <a:rPr kumimoji="0" lang="en-US" altLang="ko-KR" sz="1600" b="1" i="0" u="none" strike="noStrike" kern="0" cap="none" spc="-60" normalizeH="0" baseline="0" noProof="0" dirty="0">
                  <a:ln>
                    <a:noFill/>
                  </a:ln>
                  <a:solidFill>
                    <a:prstClr val="white"/>
                  </a:solidFill>
                  <a:effectLst/>
                  <a:uLnTx/>
                  <a:uFillTx/>
                  <a:latin typeface="맑은 고딕"/>
                  <a:ea typeface="맑은 고딕" panose="020B0503020000020004" pitchFamily="34" charset="-127"/>
                  <a:cs typeface="+mn-cs"/>
                </a:rPr>
                <a:t>Speed Enhancement</a:t>
              </a:r>
            </a:p>
          </p:txBody>
        </p:sp>
        <p:sp>
          <p:nvSpPr>
            <p:cNvPr id="12" name="AutoShape 37" descr="2"/>
            <p:cNvSpPr>
              <a:spLocks noChangeArrowheads="1"/>
            </p:cNvSpPr>
            <p:nvPr/>
          </p:nvSpPr>
          <p:spPr bwMode="auto">
            <a:xfrm>
              <a:off x="6511925" y="1483705"/>
              <a:ext cx="2201863" cy="285750"/>
            </a:xfrm>
            <a:prstGeom prst="rect">
              <a:avLst/>
            </a:prstGeom>
            <a:solidFill>
              <a:schemeClr val="accent1">
                <a:lumMod val="50000"/>
              </a:schemeClr>
            </a:solidFill>
            <a:ln w="6350" cap="flat" cmpd="sng" algn="ctr">
              <a:noFill/>
              <a:prstDash val="solid"/>
            </a:ln>
            <a:effectLst/>
          </p:spPr>
          <p:txBody>
            <a:bodyPr anchor="ctr"/>
            <a:lstStyle/>
            <a:p>
              <a:pPr marL="0" marR="0" lvl="0" indent="0" algn="ctr" defTabSz="914055" rtl="0" eaLnBrk="1" fontAlgn="auto" latinLnBrk="1" hangingPunct="1">
                <a:lnSpc>
                  <a:spcPct val="100000"/>
                </a:lnSpc>
                <a:spcBef>
                  <a:spcPts val="0"/>
                </a:spcBef>
                <a:spcAft>
                  <a:spcPts val="0"/>
                </a:spcAft>
                <a:buClrTx/>
                <a:buSzTx/>
                <a:buFontTx/>
                <a:buNone/>
                <a:tabLst/>
                <a:defRPr/>
              </a:pPr>
              <a:r>
                <a:rPr kumimoji="0" lang="en-US" altLang="ko-KR" sz="1600" b="1" i="0" u="none" strike="noStrike" kern="0" cap="none" spc="-60" normalizeH="0" baseline="0" noProof="0" dirty="0">
                  <a:ln>
                    <a:noFill/>
                  </a:ln>
                  <a:solidFill>
                    <a:prstClr val="white"/>
                  </a:solidFill>
                  <a:effectLst/>
                  <a:uLnTx/>
                  <a:uFillTx/>
                  <a:latin typeface="맑은 고딕"/>
                  <a:ea typeface="맑은 고딕" panose="020B0503020000020004" pitchFamily="34" charset="-127"/>
                  <a:cs typeface="+mn-cs"/>
                </a:rPr>
                <a:t>Quality, Bundling</a:t>
              </a:r>
            </a:p>
          </p:txBody>
        </p:sp>
        <p:sp>
          <p:nvSpPr>
            <p:cNvPr id="13" name="직사각형 59"/>
            <p:cNvSpPr/>
            <p:nvPr/>
          </p:nvSpPr>
          <p:spPr bwMode="auto">
            <a:xfrm>
              <a:off x="3776663" y="5071455"/>
              <a:ext cx="720725" cy="215900"/>
            </a:xfrm>
            <a:prstGeom prst="rect">
              <a:avLst/>
            </a:prstGeom>
            <a:solidFill>
              <a:sysClr val="window" lastClr="FFFFFF"/>
            </a:solidFill>
            <a:ln w="25400" cap="flat" cmpd="sng" algn="ctr">
              <a:noFill/>
              <a:prstDash val="solid"/>
            </a:ln>
            <a:effectLst/>
          </p:spPr>
          <p:txBody>
            <a:bodyPr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4" name="직사각형 60"/>
            <p:cNvSpPr/>
            <p:nvPr/>
          </p:nvSpPr>
          <p:spPr bwMode="auto">
            <a:xfrm>
              <a:off x="4764088" y="5071455"/>
              <a:ext cx="720725" cy="215900"/>
            </a:xfrm>
            <a:prstGeom prst="rect">
              <a:avLst/>
            </a:prstGeom>
            <a:solidFill>
              <a:sysClr val="window" lastClr="FFFFFF"/>
            </a:solidFill>
            <a:ln w="25400" cap="flat" cmpd="sng" algn="ctr">
              <a:noFill/>
              <a:prstDash val="solid"/>
            </a:ln>
            <a:effectLst/>
          </p:spPr>
          <p:txBody>
            <a:bodyPr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5" name="직사각형 61"/>
            <p:cNvSpPr/>
            <p:nvPr/>
          </p:nvSpPr>
          <p:spPr bwMode="auto">
            <a:xfrm>
              <a:off x="5864225" y="5071455"/>
              <a:ext cx="720725" cy="215900"/>
            </a:xfrm>
            <a:prstGeom prst="rect">
              <a:avLst/>
            </a:prstGeom>
            <a:solidFill>
              <a:sysClr val="window" lastClr="FFFFFF"/>
            </a:solidFill>
            <a:ln w="25400" cap="flat" cmpd="sng" algn="ctr">
              <a:noFill/>
              <a:prstDash val="solid"/>
            </a:ln>
            <a:effectLst/>
          </p:spPr>
          <p:txBody>
            <a:bodyPr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6" name="직사각형 62"/>
            <p:cNvSpPr/>
            <p:nvPr/>
          </p:nvSpPr>
          <p:spPr bwMode="auto">
            <a:xfrm>
              <a:off x="6905625" y="5071455"/>
              <a:ext cx="720725" cy="215900"/>
            </a:xfrm>
            <a:prstGeom prst="rect">
              <a:avLst/>
            </a:prstGeom>
            <a:solidFill>
              <a:sysClr val="window" lastClr="FFFFFF"/>
            </a:solidFill>
            <a:ln w="25400" cap="flat" cmpd="sng" algn="ctr">
              <a:noFill/>
              <a:prstDash val="solid"/>
            </a:ln>
            <a:effectLst/>
          </p:spPr>
          <p:txBody>
            <a:bodyPr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sp>
          <p:nvSpPr>
            <p:cNvPr id="18" name="직사각형 64"/>
            <p:cNvSpPr/>
            <p:nvPr/>
          </p:nvSpPr>
          <p:spPr bwMode="auto">
            <a:xfrm>
              <a:off x="4991100" y="4492017"/>
              <a:ext cx="827088" cy="396875"/>
            </a:xfrm>
            <a:prstGeom prst="rect">
              <a:avLst/>
            </a:prstGeom>
            <a:solidFill>
              <a:sysClr val="window" lastClr="FFFFFF"/>
            </a:solidFill>
            <a:ln w="25400" cap="flat" cmpd="sng" algn="ctr">
              <a:noFill/>
              <a:prstDash val="solid"/>
            </a:ln>
            <a:effectLst/>
          </p:spPr>
          <p:txBody>
            <a:bodyPr anchor="ctr"/>
            <a:lstStyle/>
            <a:p>
              <a:pPr marL="0" marR="0" lvl="0" indent="0" algn="ctr" defTabSz="912813" rtl="0" eaLnBrk="1" fontAlgn="base" latinLnBrk="1" hangingPunct="1">
                <a:lnSpc>
                  <a:spcPct val="100000"/>
                </a:lnSpc>
                <a:spcBef>
                  <a:spcPct val="0"/>
                </a:spcBef>
                <a:spcAft>
                  <a:spcPct val="0"/>
                </a:spcAft>
                <a:buClrTx/>
                <a:buSzTx/>
                <a:buFontTx/>
                <a:buNone/>
                <a:tabLst/>
                <a:defRPr/>
              </a:pPr>
              <a:endParaRPr kumimoji="1" lang="ko-KR" altLang="en-US" sz="1700" b="0" i="0" u="none" strike="noStrike" kern="0" cap="none" spc="0" normalizeH="0" baseline="0" noProof="0">
                <a:ln>
                  <a:noFill/>
                </a:ln>
                <a:solidFill>
                  <a:prstClr val="white"/>
                </a:solidFill>
                <a:effectLst/>
                <a:uLnTx/>
                <a:uFillTx/>
                <a:latin typeface="맑은 고딕"/>
                <a:ea typeface="맑은 고딕" panose="020B0503020000020004" pitchFamily="34" charset="-127"/>
                <a:cs typeface="+mn-cs"/>
              </a:endParaRPr>
            </a:p>
          </p:txBody>
        </p:sp>
        <p:cxnSp>
          <p:nvCxnSpPr>
            <p:cNvPr id="19" name="직선 화살표 연결선 65"/>
            <p:cNvCxnSpPr/>
            <p:nvPr/>
          </p:nvCxnSpPr>
          <p:spPr bwMode="auto">
            <a:xfrm flipV="1">
              <a:off x="823913" y="1747230"/>
              <a:ext cx="0" cy="4052887"/>
            </a:xfrm>
            <a:prstGeom prst="straightConnector1">
              <a:avLst/>
            </a:prstGeom>
            <a:noFill/>
            <a:ln w="15875" cap="flat" cmpd="sng" algn="ctr">
              <a:solidFill>
                <a:sysClr val="windowText" lastClr="000000"/>
              </a:solidFill>
              <a:prstDash val="solid"/>
              <a:tailEnd type="arrow"/>
            </a:ln>
            <a:effectLst/>
          </p:spPr>
        </p:cxnSp>
        <p:cxnSp>
          <p:nvCxnSpPr>
            <p:cNvPr id="20" name="직선 화살표 연결선 66"/>
            <p:cNvCxnSpPr/>
            <p:nvPr/>
          </p:nvCxnSpPr>
          <p:spPr>
            <a:xfrm>
              <a:off x="823913" y="5789005"/>
              <a:ext cx="8016875" cy="0"/>
            </a:xfrm>
            <a:prstGeom prst="straightConnector1">
              <a:avLst/>
            </a:prstGeom>
            <a:noFill/>
            <a:ln w="15875" cap="flat" cmpd="sng" algn="ctr">
              <a:solidFill>
                <a:sysClr val="windowText" lastClr="000000"/>
              </a:solidFill>
              <a:prstDash val="solid"/>
              <a:tailEnd type="arrow"/>
            </a:ln>
            <a:effectLst/>
          </p:spPr>
        </p:cxnSp>
        <p:cxnSp>
          <p:nvCxnSpPr>
            <p:cNvPr id="21" name="직선 화살표 연결선 67"/>
            <p:cNvCxnSpPr/>
            <p:nvPr/>
          </p:nvCxnSpPr>
          <p:spPr>
            <a:xfrm>
              <a:off x="823913" y="5789005"/>
              <a:ext cx="0" cy="0"/>
            </a:xfrm>
            <a:prstGeom prst="straightConnector1">
              <a:avLst/>
            </a:prstGeom>
            <a:noFill/>
            <a:ln w="15875" cap="flat" cmpd="sng" algn="ctr">
              <a:solidFill>
                <a:sysClr val="windowText" lastClr="000000"/>
              </a:solidFill>
              <a:prstDash val="solid"/>
              <a:tailEnd type="arrow"/>
            </a:ln>
            <a:effectLst/>
          </p:spPr>
        </p:cxnSp>
        <p:sp>
          <p:nvSpPr>
            <p:cNvPr id="22" name="TextBox 17"/>
            <p:cNvSpPr txBox="1">
              <a:spLocks noChangeArrowheads="1"/>
            </p:cNvSpPr>
            <p:nvPr/>
          </p:nvSpPr>
          <p:spPr bwMode="auto">
            <a:xfrm>
              <a:off x="750888" y="3909405"/>
              <a:ext cx="2057400" cy="646112"/>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sym typeface="Wingdings"/>
                </a:rPr>
                <a:t> </a:t>
              </a: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Narrow Band</a:t>
              </a:r>
            </a:p>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0"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Access</a:t>
              </a:r>
            </a:p>
          </p:txBody>
        </p:sp>
        <p:sp>
          <p:nvSpPr>
            <p:cNvPr id="23" name="TextBox 17"/>
            <p:cNvSpPr txBox="1">
              <a:spLocks noChangeArrowheads="1"/>
            </p:cNvSpPr>
            <p:nvPr/>
          </p:nvSpPr>
          <p:spPr bwMode="auto">
            <a:xfrm>
              <a:off x="3778589" y="1828192"/>
              <a:ext cx="2057400" cy="646113"/>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sym typeface="Wingdings"/>
                </a:rPr>
                <a:t> </a:t>
              </a: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Broadband</a:t>
              </a:r>
            </a:p>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0"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Best-Effort Service</a:t>
              </a:r>
            </a:p>
          </p:txBody>
        </p:sp>
        <p:sp>
          <p:nvSpPr>
            <p:cNvPr id="24" name="TextBox 17"/>
            <p:cNvSpPr txBox="1">
              <a:spLocks noChangeArrowheads="1"/>
            </p:cNvSpPr>
            <p:nvPr/>
          </p:nvSpPr>
          <p:spPr bwMode="auto">
            <a:xfrm>
              <a:off x="6411913" y="1828192"/>
              <a:ext cx="2401887" cy="862013"/>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sym typeface="Wingdings"/>
                </a:rPr>
                <a:t> </a:t>
              </a: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More Broadband &amp;</a:t>
              </a:r>
            </a:p>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Premium Service*</a:t>
              </a:r>
            </a:p>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400" b="0"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(Video Phone, </a:t>
              </a:r>
              <a:r>
                <a:rPr kumimoji="1" lang="en-US" altLang="ko-KR" sz="1400" b="0" i="0" u="none" strike="noStrike" kern="0" cap="none" spc="0" normalizeH="0" baseline="0" noProof="0" dirty="0" err="1">
                  <a:ln>
                    <a:noFill/>
                  </a:ln>
                  <a:solidFill>
                    <a:srgbClr val="3E80EC"/>
                  </a:solidFill>
                  <a:effectLst/>
                  <a:uLnTx/>
                  <a:uFillTx/>
                  <a:latin typeface="Calibri" panose="020F0502020204030204"/>
                  <a:ea typeface="굴림" pitchFamily="50" charset="-127"/>
                  <a:cs typeface="+mn-cs"/>
                </a:rPr>
                <a:t>VoD</a:t>
              </a:r>
              <a:r>
                <a:rPr kumimoji="1" lang="en-US" altLang="ko-KR" sz="1400" b="0" i="0" u="none" strike="noStrike" kern="0" cap="none" spc="0" normalizeH="0" baseline="0" noProof="0" dirty="0">
                  <a:ln>
                    <a:noFill/>
                  </a:ln>
                  <a:solidFill>
                    <a:srgbClr val="3E80EC"/>
                  </a:solidFill>
                  <a:effectLst/>
                  <a:uLnTx/>
                  <a:uFillTx/>
                  <a:latin typeface="Calibri" panose="020F0502020204030204"/>
                  <a:ea typeface="굴림" pitchFamily="50" charset="-127"/>
                  <a:cs typeface="+mn-cs"/>
                </a:rPr>
                <a:t>, IPTV)</a:t>
              </a:r>
            </a:p>
          </p:txBody>
        </p:sp>
        <p:sp>
          <p:nvSpPr>
            <p:cNvPr id="25" name="TextBox 17"/>
            <p:cNvSpPr txBox="1">
              <a:spLocks noChangeArrowheads="1"/>
            </p:cNvSpPr>
            <p:nvPr/>
          </p:nvSpPr>
          <p:spPr bwMode="auto">
            <a:xfrm>
              <a:off x="926761" y="5123842"/>
              <a:ext cx="1585912" cy="368300"/>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Dial-up</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26" name="TextBox 17"/>
            <p:cNvSpPr txBox="1">
              <a:spLocks noChangeArrowheads="1"/>
            </p:cNvSpPr>
            <p:nvPr/>
          </p:nvSpPr>
          <p:spPr bwMode="auto">
            <a:xfrm>
              <a:off x="1993900" y="4938898"/>
              <a:ext cx="1585912" cy="369887"/>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ADSL</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27" name="TextBox 17"/>
            <p:cNvSpPr txBox="1">
              <a:spLocks noChangeArrowheads="1"/>
            </p:cNvSpPr>
            <p:nvPr/>
          </p:nvSpPr>
          <p:spPr bwMode="auto">
            <a:xfrm>
              <a:off x="3008635" y="4577742"/>
              <a:ext cx="1584325" cy="369888"/>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ADSL2</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28" name="TextBox 17"/>
            <p:cNvSpPr txBox="1">
              <a:spLocks noChangeArrowheads="1"/>
            </p:cNvSpPr>
            <p:nvPr/>
          </p:nvSpPr>
          <p:spPr bwMode="auto">
            <a:xfrm>
              <a:off x="4497388" y="4414230"/>
              <a:ext cx="1585912" cy="369887"/>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a:ln>
                    <a:noFill/>
                  </a:ln>
                  <a:solidFill>
                    <a:prstClr val="black"/>
                  </a:solidFill>
                  <a:effectLst/>
                  <a:uLnTx/>
                  <a:uFillTx/>
                  <a:latin typeface="Calibri" panose="020F0502020204030204"/>
                  <a:ea typeface="굴림" pitchFamily="50" charset="-127"/>
                  <a:cs typeface="+mn-cs"/>
                </a:rPr>
                <a:t>VDSL</a:t>
              </a:r>
              <a:endParaRPr kumimoji="1" lang="en-US" altLang="ko-KR" sz="1800" b="0" i="0" u="none" strike="noStrike" kern="0" cap="none" spc="0" normalizeH="0" baseline="0" noProof="0">
                <a:ln>
                  <a:noFill/>
                </a:ln>
                <a:solidFill>
                  <a:prstClr val="black"/>
                </a:solidFill>
                <a:effectLst/>
                <a:uLnTx/>
                <a:uFillTx/>
                <a:latin typeface="Calibri" panose="020F0502020204030204"/>
                <a:ea typeface="굴림" pitchFamily="50" charset="-127"/>
                <a:cs typeface="+mn-cs"/>
              </a:endParaRPr>
            </a:p>
          </p:txBody>
        </p:sp>
        <p:sp>
          <p:nvSpPr>
            <p:cNvPr id="29" name="TextBox 17"/>
            <p:cNvSpPr txBox="1">
              <a:spLocks noChangeArrowheads="1"/>
            </p:cNvSpPr>
            <p:nvPr/>
          </p:nvSpPr>
          <p:spPr bwMode="auto">
            <a:xfrm>
              <a:off x="6054725" y="3860192"/>
              <a:ext cx="1585913" cy="368300"/>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VDSL2</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30" name="TextBox 17"/>
            <p:cNvSpPr txBox="1">
              <a:spLocks noChangeArrowheads="1"/>
            </p:cNvSpPr>
            <p:nvPr/>
          </p:nvSpPr>
          <p:spPr bwMode="auto">
            <a:xfrm>
              <a:off x="7450138" y="2977542"/>
              <a:ext cx="1027112" cy="368300"/>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a:ln>
                    <a:noFill/>
                  </a:ln>
                  <a:solidFill>
                    <a:prstClr val="black"/>
                  </a:solidFill>
                  <a:effectLst/>
                  <a:uLnTx/>
                  <a:uFillTx/>
                  <a:latin typeface="Calibri" panose="020F0502020204030204"/>
                  <a:ea typeface="굴림" pitchFamily="50" charset="-127"/>
                  <a:cs typeface="+mn-cs"/>
                </a:rPr>
                <a:t>FTTH</a:t>
              </a:r>
              <a:endParaRPr kumimoji="1" lang="en-US" altLang="ko-KR" sz="1800" b="0" i="0" u="none" strike="noStrike" kern="0" cap="none" spc="0" normalizeH="0" baseline="0" noProof="0">
                <a:ln>
                  <a:noFill/>
                </a:ln>
                <a:solidFill>
                  <a:prstClr val="black"/>
                </a:solidFill>
                <a:effectLst/>
                <a:uLnTx/>
                <a:uFillTx/>
                <a:latin typeface="Calibri" panose="020F0502020204030204"/>
                <a:ea typeface="굴림" pitchFamily="50" charset="-127"/>
                <a:cs typeface="+mn-cs"/>
              </a:endParaRPr>
            </a:p>
          </p:txBody>
        </p:sp>
        <p:sp>
          <p:nvSpPr>
            <p:cNvPr id="31" name="TextBox 17"/>
            <p:cNvSpPr txBox="1">
              <a:spLocks noChangeArrowheads="1"/>
            </p:cNvSpPr>
            <p:nvPr/>
          </p:nvSpPr>
          <p:spPr bwMode="auto">
            <a:xfrm>
              <a:off x="6140450" y="4658705"/>
              <a:ext cx="1825625" cy="369887"/>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Metro Ethernet</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32" name="TextBox 17"/>
            <p:cNvSpPr txBox="1">
              <a:spLocks noChangeArrowheads="1"/>
            </p:cNvSpPr>
            <p:nvPr/>
          </p:nvSpPr>
          <p:spPr bwMode="auto">
            <a:xfrm>
              <a:off x="5124450" y="4799992"/>
              <a:ext cx="1263650" cy="369888"/>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a:ln>
                    <a:noFill/>
                  </a:ln>
                  <a:solidFill>
                    <a:prstClr val="black"/>
                  </a:solidFill>
                  <a:effectLst/>
                  <a:uLnTx/>
                  <a:uFillTx/>
                  <a:latin typeface="Calibri" panose="020F0502020204030204"/>
                  <a:ea typeface="굴림" pitchFamily="50" charset="-127"/>
                  <a:cs typeface="+mn-cs"/>
                </a:rPr>
                <a:t>PON</a:t>
              </a:r>
              <a:endParaRPr kumimoji="1" lang="en-US" altLang="ko-KR" sz="1800" b="0" i="0" u="none" strike="noStrike" kern="0" cap="none" spc="0" normalizeH="0" baseline="0" noProof="0">
                <a:ln>
                  <a:noFill/>
                </a:ln>
                <a:solidFill>
                  <a:prstClr val="black"/>
                </a:solidFill>
                <a:effectLst/>
                <a:uLnTx/>
                <a:uFillTx/>
                <a:latin typeface="Calibri" panose="020F0502020204030204"/>
                <a:ea typeface="굴림" pitchFamily="50" charset="-127"/>
                <a:cs typeface="+mn-cs"/>
              </a:endParaRPr>
            </a:p>
          </p:txBody>
        </p:sp>
        <p:sp>
          <p:nvSpPr>
            <p:cNvPr id="33" name="TextBox 17"/>
            <p:cNvSpPr txBox="1">
              <a:spLocks noChangeArrowheads="1"/>
            </p:cNvSpPr>
            <p:nvPr/>
          </p:nvSpPr>
          <p:spPr bwMode="auto">
            <a:xfrm>
              <a:off x="3902075" y="5363555"/>
              <a:ext cx="1652588" cy="369887"/>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a:ln>
                    <a:noFill/>
                  </a:ln>
                  <a:solidFill>
                    <a:prstClr val="black"/>
                  </a:solidFill>
                  <a:effectLst/>
                  <a:uLnTx/>
                  <a:uFillTx/>
                  <a:latin typeface="Calibri" panose="020F0502020204030204"/>
                  <a:ea typeface="굴림" pitchFamily="50" charset="-127"/>
                  <a:cs typeface="+mn-cs"/>
                </a:rPr>
                <a:t>Ethernet</a:t>
              </a:r>
              <a:endParaRPr kumimoji="1" lang="en-US" altLang="ko-KR" sz="1800" b="0" i="0" u="none" strike="noStrike" kern="0" cap="none" spc="0" normalizeH="0" baseline="0" noProof="0">
                <a:ln>
                  <a:noFill/>
                </a:ln>
                <a:solidFill>
                  <a:prstClr val="black"/>
                </a:solidFill>
                <a:effectLst/>
                <a:uLnTx/>
                <a:uFillTx/>
                <a:latin typeface="Calibri" panose="020F0502020204030204"/>
                <a:ea typeface="굴림" pitchFamily="50" charset="-127"/>
                <a:cs typeface="+mn-cs"/>
              </a:endParaRPr>
            </a:p>
          </p:txBody>
        </p:sp>
        <p:sp>
          <p:nvSpPr>
            <p:cNvPr id="35" name="TextBox 17"/>
            <p:cNvSpPr txBox="1">
              <a:spLocks noChangeArrowheads="1"/>
            </p:cNvSpPr>
            <p:nvPr/>
          </p:nvSpPr>
          <p:spPr bwMode="auto">
            <a:xfrm>
              <a:off x="857250" y="5492142"/>
              <a:ext cx="869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1.2K</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36" name="TextBox 17"/>
            <p:cNvSpPr txBox="1">
              <a:spLocks noChangeArrowheads="1"/>
            </p:cNvSpPr>
            <p:nvPr/>
          </p:nvSpPr>
          <p:spPr bwMode="auto">
            <a:xfrm>
              <a:off x="1603375" y="5415942"/>
              <a:ext cx="941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56K</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38" name="TextBox 17"/>
            <p:cNvSpPr txBox="1">
              <a:spLocks noChangeArrowheads="1"/>
            </p:cNvSpPr>
            <p:nvPr/>
          </p:nvSpPr>
          <p:spPr bwMode="auto">
            <a:xfrm>
              <a:off x="1976438" y="5287355"/>
              <a:ext cx="114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2M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39" name="TextBox 17"/>
            <p:cNvSpPr txBox="1">
              <a:spLocks noChangeArrowheads="1"/>
            </p:cNvSpPr>
            <p:nvPr/>
          </p:nvSpPr>
          <p:spPr bwMode="auto">
            <a:xfrm>
              <a:off x="2913063" y="5061930"/>
              <a:ext cx="114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10M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0" name="TextBox 17"/>
            <p:cNvSpPr txBox="1">
              <a:spLocks noChangeArrowheads="1"/>
            </p:cNvSpPr>
            <p:nvPr/>
          </p:nvSpPr>
          <p:spPr bwMode="auto">
            <a:xfrm>
              <a:off x="3835400" y="4844442"/>
              <a:ext cx="1147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20M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1" name="TextBox 17"/>
            <p:cNvSpPr txBox="1">
              <a:spLocks noChangeArrowheads="1"/>
            </p:cNvSpPr>
            <p:nvPr/>
          </p:nvSpPr>
          <p:spPr bwMode="auto">
            <a:xfrm>
              <a:off x="4497388" y="4231667"/>
              <a:ext cx="114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50M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2" name="TextBox 17"/>
            <p:cNvSpPr txBox="1">
              <a:spLocks noChangeArrowheads="1"/>
            </p:cNvSpPr>
            <p:nvPr/>
          </p:nvSpPr>
          <p:spPr bwMode="auto">
            <a:xfrm>
              <a:off x="5407025" y="3712555"/>
              <a:ext cx="1147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100M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3" name="TextBox 17"/>
            <p:cNvSpPr txBox="1">
              <a:spLocks noChangeArrowheads="1"/>
            </p:cNvSpPr>
            <p:nvPr/>
          </p:nvSpPr>
          <p:spPr bwMode="auto">
            <a:xfrm>
              <a:off x="7380288" y="2614005"/>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1G</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4" name="TextBox 17"/>
            <p:cNvSpPr txBox="1">
              <a:spLocks noChangeArrowheads="1"/>
            </p:cNvSpPr>
            <p:nvPr/>
          </p:nvSpPr>
          <p:spPr bwMode="auto">
            <a:xfrm>
              <a:off x="2413000" y="5179405"/>
              <a:ext cx="1147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Font typeface="Wingdings" pitchFamily="2" charset="2"/>
                <a:buChar char=""/>
                <a:defRPr sz="1400" b="1">
                  <a:solidFill>
                    <a:schemeClr val="tx1"/>
                  </a:solidFill>
                  <a:latin typeface="맑은 고딕" pitchFamily="50" charset="-127"/>
                  <a:ea typeface="맑은 고딕" pitchFamily="50" charset="-127"/>
                </a:defRPr>
              </a:lvl1pPr>
              <a:lvl2pPr marL="742950" indent="-285750" eaLnBrk="0" hangingPunct="0">
                <a:lnSpc>
                  <a:spcPct val="150000"/>
                </a:lnSpc>
                <a:spcBef>
                  <a:spcPct val="20000"/>
                </a:spcBef>
                <a:buFont typeface="Wingdings" pitchFamily="2" charset="2"/>
                <a:buChar char=""/>
                <a:defRPr sz="1200">
                  <a:solidFill>
                    <a:schemeClr val="tx1"/>
                  </a:solidFill>
                  <a:latin typeface="맑은 고딕" pitchFamily="50" charset="-127"/>
                  <a:ea typeface="맑은 고딕" pitchFamily="50" charset="-127"/>
                </a:defRPr>
              </a:lvl2pPr>
              <a:lvl3pPr marL="1143000" indent="-228600" eaLnBrk="0" hangingPunct="0">
                <a:lnSpc>
                  <a:spcPct val="150000"/>
                </a:lnSpc>
                <a:spcBef>
                  <a:spcPct val="20000"/>
                </a:spcBef>
                <a:buFont typeface="맑은 고딕" pitchFamily="50" charset="-127"/>
                <a:buChar char="-"/>
                <a:defRPr sz="1200">
                  <a:solidFill>
                    <a:schemeClr val="tx1"/>
                  </a:solidFill>
                  <a:latin typeface="맑은 고딕" pitchFamily="50" charset="-127"/>
                  <a:ea typeface="맑은 고딕" pitchFamily="50" charset="-127"/>
                </a:defRPr>
              </a:lvl3pPr>
              <a:lvl4pPr marL="1600200" indent="-228600" eaLnBrk="0" hangingPunct="0">
                <a:lnSpc>
                  <a:spcPct val="150000"/>
                </a:lnSpc>
                <a:spcBef>
                  <a:spcPct val="20000"/>
                </a:spcBef>
                <a:buFont typeface="Wingdings" pitchFamily="2" charset="2"/>
                <a:buChar char="§"/>
                <a:tabLst>
                  <a:tab pos="720725" algn="l"/>
                </a:tabLst>
                <a:defRPr sz="1200">
                  <a:solidFill>
                    <a:schemeClr val="tx1"/>
                  </a:solidFill>
                  <a:latin typeface="맑은 고딕" pitchFamily="50" charset="-127"/>
                  <a:ea typeface="맑은 고딕" pitchFamily="50" charset="-127"/>
                </a:defRPr>
              </a:lvl4pPr>
              <a:lvl5pPr marL="2057400" indent="-228600" eaLnBrk="0" hangingPunct="0">
                <a:lnSpc>
                  <a:spcPct val="150000"/>
                </a:lnSpc>
                <a:spcBef>
                  <a:spcPct val="20000"/>
                </a:spcBef>
                <a:buFont typeface="Arial" pitchFamily="34" charset="0"/>
                <a:defRPr sz="1200">
                  <a:solidFill>
                    <a:schemeClr val="tx1"/>
                  </a:solidFill>
                  <a:latin typeface="맑은 고딕" pitchFamily="50" charset="-127"/>
                  <a:ea typeface="맑은 고딕" pitchFamily="50" charset="-127"/>
                </a:defRPr>
              </a:lvl5pPr>
              <a:lvl6pPr marL="25146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6pPr>
              <a:lvl7pPr marL="29718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7pPr>
              <a:lvl8pPr marL="34290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8pPr>
              <a:lvl9pPr marL="3886200" indent="-228600" eaLnBrk="0" fontAlgn="base" hangingPunct="0">
                <a:lnSpc>
                  <a:spcPct val="150000"/>
                </a:lnSpc>
                <a:spcBef>
                  <a:spcPct val="20000"/>
                </a:spcBef>
                <a:spcAft>
                  <a:spcPct val="0"/>
                </a:spcAft>
                <a:buFont typeface="Arial" pitchFamily="34" charset="0"/>
                <a:defRPr sz="1200">
                  <a:solidFill>
                    <a:schemeClr val="tx1"/>
                  </a:solidFill>
                  <a:latin typeface="맑은 고딕" pitchFamily="50" charset="-127"/>
                  <a:ea typeface="맑은 고딕" pitchFamily="50" charset="-127"/>
                </a:defRPr>
              </a:lvl9pPr>
            </a:lstStyle>
            <a:p>
              <a:pPr marL="0" marR="0" lvl="0" indent="0" algn="ctr" defTabSz="912813" rtl="0" eaLnBrk="1" fontAlgn="base" latinLnBrk="1" hangingPunct="1">
                <a:lnSpc>
                  <a:spcPct val="100000"/>
                </a:lnSpc>
                <a:spcBef>
                  <a:spcPct val="0"/>
                </a:spcBef>
                <a:spcAft>
                  <a:spcPct val="0"/>
                </a:spcAft>
                <a:buClrTx/>
                <a:buSzTx/>
                <a:buFont typeface="Wingdings" pitchFamily="2" charset="2"/>
                <a:buNone/>
                <a:tabLst/>
                <a:defRPr/>
              </a:pPr>
              <a:r>
                <a:rPr kumimoji="1" lang="en-US" altLang="ko-KR" sz="1400" b="1"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rPr>
                <a:t>5M</a:t>
              </a:r>
              <a:endParaRPr kumimoji="1" lang="en-US" altLang="ko-KR" sz="1400" b="0" i="0" u="none" strike="noStrike" kern="0" cap="none" spc="0" normalizeH="0" baseline="0" noProof="0" dirty="0">
                <a:ln>
                  <a:noFill/>
                </a:ln>
                <a:solidFill>
                  <a:srgbClr val="4F81BD">
                    <a:lumMod val="50000"/>
                  </a:srgbClr>
                </a:solidFill>
                <a:effectLst/>
                <a:uLnTx/>
                <a:uFillTx/>
                <a:latin typeface="Calibri" pitchFamily="34" charset="0"/>
                <a:ea typeface="굴림" pitchFamily="50" charset="-127"/>
                <a:cs typeface="+mn-cs"/>
              </a:endParaRPr>
            </a:p>
          </p:txBody>
        </p:sp>
        <p:sp>
          <p:nvSpPr>
            <p:cNvPr id="45" name="TextBox 17"/>
            <p:cNvSpPr txBox="1">
              <a:spLocks noChangeArrowheads="1"/>
            </p:cNvSpPr>
            <p:nvPr/>
          </p:nvSpPr>
          <p:spPr bwMode="auto">
            <a:xfrm>
              <a:off x="1243013" y="5723917"/>
              <a:ext cx="1517650" cy="338138"/>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600" b="1" i="0" u="none" strike="noStrike" kern="0" cap="none" spc="0" normalizeH="0" baseline="0" noProof="0">
                  <a:ln>
                    <a:noFill/>
                  </a:ln>
                  <a:solidFill>
                    <a:prstClr val="black">
                      <a:lumMod val="75000"/>
                      <a:lumOff val="25000"/>
                    </a:prstClr>
                  </a:solidFill>
                  <a:effectLst/>
                  <a:uLnTx/>
                  <a:uFillTx/>
                  <a:latin typeface="Calibri" panose="020F0502020204030204"/>
                  <a:ea typeface="굴림" pitchFamily="50" charset="-127"/>
                  <a:cs typeface="+mn-cs"/>
                </a:rPr>
                <a:t>Copper</a:t>
              </a:r>
              <a:endParaRPr kumimoji="1" lang="en-US" altLang="ko-KR" sz="1600" b="0" i="0" u="none" strike="noStrike" kern="0" cap="none" spc="0" normalizeH="0" baseline="0" noProof="0">
                <a:ln>
                  <a:noFill/>
                </a:ln>
                <a:solidFill>
                  <a:prstClr val="black">
                    <a:lumMod val="75000"/>
                    <a:lumOff val="25000"/>
                  </a:prstClr>
                </a:solidFill>
                <a:effectLst/>
                <a:uLnTx/>
                <a:uFillTx/>
                <a:latin typeface="Calibri" panose="020F0502020204030204"/>
                <a:ea typeface="굴림" pitchFamily="50" charset="-127"/>
                <a:cs typeface="+mn-cs"/>
              </a:endParaRPr>
            </a:p>
          </p:txBody>
        </p:sp>
        <p:sp>
          <p:nvSpPr>
            <p:cNvPr id="46" name="TextBox 17"/>
            <p:cNvSpPr txBox="1">
              <a:spLocks noChangeArrowheads="1"/>
            </p:cNvSpPr>
            <p:nvPr/>
          </p:nvSpPr>
          <p:spPr bwMode="auto">
            <a:xfrm>
              <a:off x="5081588" y="5723917"/>
              <a:ext cx="1517650" cy="338138"/>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600" b="1"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rPr>
                <a:t>UTP</a:t>
              </a:r>
              <a:endParaRPr kumimoji="1" lang="en-US" altLang="ko-KR"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endParaRPr>
            </a:p>
          </p:txBody>
        </p:sp>
        <p:sp>
          <p:nvSpPr>
            <p:cNvPr id="47" name="TextBox 17"/>
            <p:cNvSpPr txBox="1">
              <a:spLocks noChangeArrowheads="1"/>
            </p:cNvSpPr>
            <p:nvPr/>
          </p:nvSpPr>
          <p:spPr bwMode="auto">
            <a:xfrm>
              <a:off x="7154863" y="5723917"/>
              <a:ext cx="1517650" cy="338138"/>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600" b="1"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rPr>
                <a:t>Fiber Optic</a:t>
              </a:r>
              <a:endParaRPr kumimoji="1" lang="en-US" altLang="ko-KR"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endParaRPr>
            </a:p>
          </p:txBody>
        </p:sp>
        <p:sp>
          <p:nvSpPr>
            <p:cNvPr id="48" name="Text Box 24"/>
            <p:cNvSpPr txBox="1">
              <a:spLocks noChangeArrowheads="1"/>
            </p:cNvSpPr>
            <p:nvPr/>
          </p:nvSpPr>
          <p:spPr bwMode="auto">
            <a:xfrm>
              <a:off x="1566862" y="2272200"/>
              <a:ext cx="1692275" cy="339725"/>
            </a:xfrm>
            <a:prstGeom prst="rect">
              <a:avLst/>
            </a:prstGeom>
            <a:noFill/>
            <a:ln w="9525">
              <a:noFill/>
              <a:miter lim="800000"/>
              <a:headEnd/>
              <a:tailEnd/>
            </a:ln>
          </p:spPr>
          <p:txBody>
            <a:bodyPr>
              <a:spAutoFit/>
            </a:bodyPr>
            <a:lstStyle/>
            <a:p>
              <a:pPr marL="0" marR="0" lvl="0" indent="0" algn="l" defTabSz="912813" rtl="0" eaLnBrk="1" fontAlgn="base" latinLnBrk="1" hangingPunct="1">
                <a:lnSpc>
                  <a:spcPct val="100000"/>
                </a:lnSpc>
                <a:spcBef>
                  <a:spcPct val="0"/>
                </a:spcBef>
                <a:spcAft>
                  <a:spcPct val="0"/>
                </a:spcAft>
                <a:buClrTx/>
                <a:buSzTx/>
                <a:buFontTx/>
                <a:buNone/>
                <a:tabLst/>
                <a:defRPr/>
              </a:pPr>
              <a:r>
                <a:rPr kumimoji="1" lang="en-US" altLang="ko-KR" sz="1600" b="1" i="0" u="none" strike="noStrike" kern="0" cap="none" spc="0" normalizeH="0" baseline="0" noProof="0" dirty="0">
                  <a:ln>
                    <a:noFill/>
                  </a:ln>
                  <a:solidFill>
                    <a:prstClr val="white">
                      <a:lumMod val="50000"/>
                    </a:prstClr>
                  </a:solidFill>
                  <a:effectLst/>
                  <a:uLnTx/>
                  <a:uFillTx/>
                  <a:latin typeface="Calibri" panose="020F0502020204030204"/>
                  <a:ea typeface="Arial Unicode MS" pitchFamily="50" charset="-127"/>
                  <a:cs typeface="Arial Unicode MS" pitchFamily="50" charset="-127"/>
                </a:rPr>
                <a:t>Per line </a:t>
              </a:r>
              <a:r>
                <a:rPr kumimoji="1" lang="en-US" altLang="ko-KR" sz="1600" b="1" i="0" u="none" strike="noStrike" kern="0" cap="none" spc="0" normalizeH="0" baseline="0" noProof="0" dirty="0" err="1">
                  <a:ln>
                    <a:noFill/>
                  </a:ln>
                  <a:solidFill>
                    <a:prstClr val="white">
                      <a:lumMod val="50000"/>
                    </a:prstClr>
                  </a:solidFill>
                  <a:effectLst/>
                  <a:uLnTx/>
                  <a:uFillTx/>
                  <a:latin typeface="Calibri" panose="020F0502020204030204"/>
                  <a:ea typeface="Arial Unicode MS" pitchFamily="50" charset="-127"/>
                  <a:cs typeface="Arial Unicode MS" pitchFamily="50" charset="-127"/>
                </a:rPr>
                <a:t>Capex</a:t>
              </a:r>
              <a:endParaRPr kumimoji="1" lang="en-US" altLang="ko-KR" sz="1600" b="0" i="0" u="none" strike="noStrike" kern="0" cap="none" spc="0" normalizeH="0" baseline="0" noProof="0" dirty="0">
                <a:ln>
                  <a:noFill/>
                </a:ln>
                <a:solidFill>
                  <a:prstClr val="white">
                    <a:lumMod val="50000"/>
                  </a:prstClr>
                </a:solidFill>
                <a:effectLst/>
                <a:uLnTx/>
                <a:uFillTx/>
                <a:latin typeface="Calibri" panose="020F0502020204030204"/>
                <a:ea typeface="Arial Unicode MS" pitchFamily="50" charset="-127"/>
                <a:cs typeface="Arial Unicode MS" pitchFamily="50" charset="-127"/>
              </a:endParaRPr>
            </a:p>
          </p:txBody>
        </p:sp>
        <p:sp>
          <p:nvSpPr>
            <p:cNvPr id="49" name="자유형 58"/>
            <p:cNvSpPr/>
            <p:nvPr/>
          </p:nvSpPr>
          <p:spPr>
            <a:xfrm>
              <a:off x="2054096" y="2708762"/>
              <a:ext cx="5572898" cy="1762283"/>
            </a:xfrm>
            <a:custGeom>
              <a:avLst/>
              <a:gdLst>
                <a:gd name="connsiteX0" fmla="*/ 0 w 5572898"/>
                <a:gd name="connsiteY0" fmla="*/ 0 h 1841157"/>
                <a:gd name="connsiteX1" fmla="*/ 1779373 w 5572898"/>
                <a:gd name="connsiteY1" fmla="*/ 1136822 h 1841157"/>
                <a:gd name="connsiteX2" fmla="*/ 4065373 w 5572898"/>
                <a:gd name="connsiteY2" fmla="*/ 1655806 h 1841157"/>
                <a:gd name="connsiteX3" fmla="*/ 5572898 w 5572898"/>
                <a:gd name="connsiteY3" fmla="*/ 1841157 h 1841157"/>
              </a:gdLst>
              <a:ahLst/>
              <a:cxnLst>
                <a:cxn ang="0">
                  <a:pos x="connsiteX0" y="connsiteY0"/>
                </a:cxn>
                <a:cxn ang="0">
                  <a:pos x="connsiteX1" y="connsiteY1"/>
                </a:cxn>
                <a:cxn ang="0">
                  <a:pos x="connsiteX2" y="connsiteY2"/>
                </a:cxn>
                <a:cxn ang="0">
                  <a:pos x="connsiteX3" y="connsiteY3"/>
                </a:cxn>
              </a:cxnLst>
              <a:rect l="l" t="t" r="r" b="b"/>
              <a:pathLst>
                <a:path w="5572898" h="1841157">
                  <a:moveTo>
                    <a:pt x="0" y="0"/>
                  </a:moveTo>
                  <a:cubicBezTo>
                    <a:pt x="550905" y="430427"/>
                    <a:pt x="1101811" y="860854"/>
                    <a:pt x="1779373" y="1136822"/>
                  </a:cubicBezTo>
                  <a:cubicBezTo>
                    <a:pt x="2456935" y="1412790"/>
                    <a:pt x="3433119" y="1538417"/>
                    <a:pt x="4065373" y="1655806"/>
                  </a:cubicBezTo>
                  <a:cubicBezTo>
                    <a:pt x="4697627" y="1773195"/>
                    <a:pt x="5135262" y="1807176"/>
                    <a:pt x="5572898" y="1841157"/>
                  </a:cubicBezTo>
                </a:path>
              </a:pathLst>
            </a:custGeom>
            <a:noFill/>
            <a:ln w="101600" cap="flat" cmpd="sng" algn="ctr">
              <a:gradFill>
                <a:gsLst>
                  <a:gs pos="0">
                    <a:srgbClr val="1F497D">
                      <a:lumMod val="20000"/>
                      <a:lumOff val="80000"/>
                    </a:srgbClr>
                  </a:gs>
                  <a:gs pos="30000">
                    <a:srgbClr val="1F497D">
                      <a:lumMod val="40000"/>
                      <a:lumOff val="60000"/>
                    </a:srgbClr>
                  </a:gs>
                  <a:gs pos="64999">
                    <a:srgbClr val="1F497D">
                      <a:lumMod val="60000"/>
                      <a:lumOff val="40000"/>
                    </a:srgbClr>
                  </a:gs>
                  <a:gs pos="79000">
                    <a:srgbClr val="1F497D">
                      <a:lumMod val="60000"/>
                      <a:lumOff val="40000"/>
                    </a:srgbClr>
                  </a:gs>
                  <a:gs pos="100000">
                    <a:srgbClr val="1F497D">
                      <a:lumMod val="75000"/>
                    </a:srgbClr>
                  </a:gs>
                </a:gsLst>
                <a:lin ang="5400000" scaled="0"/>
              </a:gradFill>
              <a:prstDash val="solid"/>
              <a:tailEnd type="triangle" w="lg" len="med"/>
            </a:ln>
            <a:effectLst>
              <a:outerShdw blurRad="50800" dist="38100" dir="5400000" algn="t" rotWithShape="0">
                <a:prstClr val="black">
                  <a:alpha val="40000"/>
                </a:prstClr>
              </a:outerShdw>
            </a:effectLst>
          </p:spPr>
          <p:txBody>
            <a:bodyPr anchor="ctr"/>
            <a:lstStyle/>
            <a:p>
              <a:pPr marL="0" marR="0" lvl="0" indent="0" algn="l" defTabSz="912813" rtl="0" eaLnBrk="1" fontAlgn="base" latinLnBrk="1" hangingPunct="1">
                <a:lnSpc>
                  <a:spcPct val="100000"/>
                </a:lnSpc>
                <a:spcBef>
                  <a:spcPct val="0"/>
                </a:spcBef>
                <a:spcAft>
                  <a:spcPct val="0"/>
                </a:spcAft>
                <a:buClrTx/>
                <a:buSzTx/>
                <a:buFontTx/>
                <a:buNone/>
                <a:tabLst/>
                <a:defRPr/>
              </a:pPr>
              <a:endParaRPr kumimoji="1" lang="en-US" sz="1700" b="0" i="0" u="none" strike="noStrike" kern="0" cap="none" spc="0" normalizeH="0" baseline="0" noProof="0">
                <a:ln>
                  <a:noFill/>
                </a:ln>
                <a:solidFill>
                  <a:prstClr val="black"/>
                </a:solidFill>
                <a:effectLst/>
                <a:uLnTx/>
                <a:uFillTx/>
                <a:latin typeface="맑은 고딕"/>
                <a:ea typeface="+mn-ea"/>
                <a:cs typeface="+mn-cs"/>
              </a:endParaRPr>
            </a:p>
          </p:txBody>
        </p:sp>
        <p:sp>
          <p:nvSpPr>
            <p:cNvPr id="50" name="TextBox 48"/>
            <p:cNvSpPr txBox="1">
              <a:spLocks noChangeArrowheads="1"/>
            </p:cNvSpPr>
            <p:nvPr/>
          </p:nvSpPr>
          <p:spPr bwMode="auto">
            <a:xfrm>
              <a:off x="7653300" y="4263479"/>
              <a:ext cx="950913" cy="451959"/>
            </a:xfrm>
            <a:prstGeom prst="rect">
              <a:avLst/>
            </a:prstGeom>
            <a:noFill/>
            <a:ln w="9525">
              <a:noFill/>
              <a:miter lim="800000"/>
              <a:headEnd/>
              <a:tailEnd/>
            </a:ln>
          </p:spPr>
          <p:txBody>
            <a:bodyPr wrap="none">
              <a:spAutoFit/>
            </a:bodyPr>
            <a:lstStyle/>
            <a:p>
              <a:pPr marL="0" marR="0" lvl="0" indent="0" algn="l" defTabSz="912813" rtl="0" eaLnBrk="1" fontAlgn="base" latinLnBrk="1" hangingPunct="1">
                <a:lnSpc>
                  <a:spcPct val="100000"/>
                </a:lnSpc>
                <a:spcBef>
                  <a:spcPct val="0"/>
                </a:spcBef>
                <a:spcAft>
                  <a:spcPct val="0"/>
                </a:spcAft>
                <a:buClrTx/>
                <a:buSzTx/>
                <a:buFontTx/>
                <a:buNone/>
                <a:tabLst/>
                <a:defRPr/>
              </a:pPr>
              <a:r>
                <a:rPr kumimoji="1" lang="en-US" altLang="ko-KR" sz="2400" b="1" i="0" u="none" strike="noStrike" kern="0" cap="none" spc="0" normalizeH="0" baseline="0" noProof="0" dirty="0">
                  <a:ln>
                    <a:noFill/>
                  </a:ln>
                  <a:solidFill>
                    <a:srgbClr val="1F497D"/>
                  </a:solidFill>
                  <a:effectLst/>
                  <a:uLnTx/>
                  <a:uFillTx/>
                  <a:latin typeface="Calibri" panose="020F0502020204030204"/>
                  <a:ea typeface="굴림" pitchFamily="50" charset="-127"/>
                  <a:cs typeface="+mn-cs"/>
                </a:rPr>
                <a:t>50%↓</a:t>
              </a:r>
              <a:endParaRPr kumimoji="1" lang="ko-KR" altLang="en-US" sz="2400" b="1" i="0" u="none" strike="noStrike" kern="0" cap="none" spc="0" normalizeH="0" baseline="0" noProof="0" dirty="0">
                <a:ln>
                  <a:noFill/>
                </a:ln>
                <a:solidFill>
                  <a:srgbClr val="1F497D"/>
                </a:solidFill>
                <a:effectLst/>
                <a:uLnTx/>
                <a:uFillTx/>
                <a:latin typeface="Calibri" panose="020F0502020204030204"/>
                <a:ea typeface="굴림" pitchFamily="50" charset="-127"/>
                <a:cs typeface="+mn-cs"/>
              </a:endParaRPr>
            </a:p>
          </p:txBody>
        </p:sp>
        <p:sp>
          <p:nvSpPr>
            <p:cNvPr id="51" name="TextBox 17"/>
            <p:cNvSpPr txBox="1">
              <a:spLocks noChangeArrowheads="1"/>
            </p:cNvSpPr>
            <p:nvPr/>
          </p:nvSpPr>
          <p:spPr bwMode="auto">
            <a:xfrm>
              <a:off x="4484948" y="4995255"/>
              <a:ext cx="1027113" cy="368300"/>
            </a:xfrm>
            <a:prstGeom prst="rect">
              <a:avLst/>
            </a:prstGeom>
            <a:noFill/>
            <a:ln w="9525">
              <a:noFill/>
              <a:miter lim="800000"/>
              <a:headEnd/>
              <a:tailEnd/>
            </a:ln>
          </p:spPr>
          <p:txBody>
            <a:bodyPr>
              <a:spAutoFit/>
            </a:bodyPr>
            <a:lstStyle/>
            <a:p>
              <a:pPr marL="0" marR="0" lvl="0" indent="0" algn="ctr" defTabSz="912813" rtl="0" eaLnBrk="1" fontAlgn="base" latinLnBrk="1" hangingPunct="1">
                <a:lnSpc>
                  <a:spcPct val="100000"/>
                </a:lnSpc>
                <a:spcBef>
                  <a:spcPct val="0"/>
                </a:spcBef>
                <a:spcAft>
                  <a:spcPct val="0"/>
                </a:spcAft>
                <a:buClrTx/>
                <a:buSzTx/>
                <a:buFontTx/>
                <a:buNone/>
                <a:tabLst/>
                <a:defRPr/>
              </a:pPr>
              <a:r>
                <a:rPr kumimoji="1" lang="en-US" altLang="ko-KR" sz="1800" b="1" i="0" u="none" strike="noStrike" kern="0" cap="none" spc="0" normalizeH="0" baseline="0" noProof="0" dirty="0">
                  <a:ln>
                    <a:noFill/>
                  </a:ln>
                  <a:solidFill>
                    <a:prstClr val="black"/>
                  </a:solidFill>
                  <a:effectLst/>
                  <a:uLnTx/>
                  <a:uFillTx/>
                  <a:latin typeface="Calibri" panose="020F0502020204030204"/>
                  <a:ea typeface="굴림" pitchFamily="50" charset="-127"/>
                  <a:cs typeface="+mn-cs"/>
                </a:rPr>
                <a:t>FTTB/C</a:t>
              </a:r>
              <a:endParaRPr kumimoji="1" lang="en-US" altLang="ko-KR" sz="1800" b="0" i="0" u="none" strike="noStrike" kern="0" cap="none" spc="0" normalizeH="0" baseline="0" noProof="0" dirty="0">
                <a:ln>
                  <a:noFill/>
                </a:ln>
                <a:solidFill>
                  <a:prstClr val="black"/>
                </a:solidFill>
                <a:effectLst/>
                <a:uLnTx/>
                <a:uFillTx/>
                <a:latin typeface="Calibri" panose="020F0502020204030204"/>
                <a:ea typeface="굴림" pitchFamily="50" charset="-127"/>
                <a:cs typeface="+mn-cs"/>
              </a:endParaRPr>
            </a:p>
          </p:txBody>
        </p:sp>
        <p:sp>
          <p:nvSpPr>
            <p:cNvPr id="52" name="TextBox 17"/>
            <p:cNvSpPr txBox="1">
              <a:spLocks noChangeArrowheads="1"/>
            </p:cNvSpPr>
            <p:nvPr/>
          </p:nvSpPr>
          <p:spPr bwMode="auto">
            <a:xfrm rot="16200000">
              <a:off x="-79350" y="2408424"/>
              <a:ext cx="1517650" cy="322261"/>
            </a:xfrm>
            <a:prstGeom prst="rect">
              <a:avLst/>
            </a:prstGeom>
            <a:noFill/>
            <a:ln w="9525">
              <a:noFill/>
              <a:miter lim="800000"/>
              <a:headEnd/>
              <a:tailEnd/>
            </a:ln>
          </p:spPr>
          <p:txBody>
            <a:bodyPr>
              <a:spAutoFit/>
            </a:bodyPr>
            <a:lstStyle/>
            <a:p>
              <a:pPr marL="0" marR="0" lvl="0" indent="0" algn="r" defTabSz="912813" rtl="0" eaLnBrk="1" fontAlgn="base" latinLnBrk="1" hangingPunct="1">
                <a:lnSpc>
                  <a:spcPct val="100000"/>
                </a:lnSpc>
                <a:spcBef>
                  <a:spcPct val="0"/>
                </a:spcBef>
                <a:spcAft>
                  <a:spcPct val="0"/>
                </a:spcAft>
                <a:buClrTx/>
                <a:buSzTx/>
                <a:buFontTx/>
                <a:buNone/>
                <a:tabLst/>
                <a:defRPr/>
              </a:pPr>
              <a:r>
                <a:rPr kumimoji="1" lang="en-US" altLang="ko-KR" sz="1600" b="1"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rPr>
                <a:t>Speed</a:t>
              </a:r>
              <a:endParaRPr kumimoji="1" lang="en-US" altLang="ko-KR"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굴림" pitchFamily="50" charset="-127"/>
                <a:cs typeface="+mn-cs"/>
              </a:endParaRPr>
            </a:p>
          </p:txBody>
        </p:sp>
        <p:cxnSp>
          <p:nvCxnSpPr>
            <p:cNvPr id="53" name="직선 연결선 2"/>
            <p:cNvCxnSpPr/>
            <p:nvPr/>
          </p:nvCxnSpPr>
          <p:spPr>
            <a:xfrm>
              <a:off x="3778820" y="1756755"/>
              <a:ext cx="0" cy="4059237"/>
            </a:xfrm>
            <a:prstGeom prst="line">
              <a:avLst/>
            </a:prstGeom>
            <a:noFill/>
            <a:ln w="9525" cap="flat" cmpd="sng" algn="ctr">
              <a:solidFill>
                <a:sysClr val="window" lastClr="FFFFFF">
                  <a:lumMod val="50000"/>
                </a:sysClr>
              </a:solidFill>
              <a:prstDash val="dashDot"/>
              <a:headEnd type="none" w="med" len="med"/>
              <a:tailEnd type="none" w="med" len="med"/>
            </a:ln>
            <a:effectLst/>
          </p:spPr>
        </p:cxnSp>
        <p:cxnSp>
          <p:nvCxnSpPr>
            <p:cNvPr id="54" name="Straight Arrow Connector 53"/>
            <p:cNvCxnSpPr>
              <a:stCxn id="7" idx="1"/>
              <a:endCxn id="7" idx="3"/>
            </p:cNvCxnSpPr>
            <p:nvPr/>
          </p:nvCxnSpPr>
          <p:spPr>
            <a:xfrm>
              <a:off x="852357" y="3822205"/>
              <a:ext cx="2919412" cy="0"/>
            </a:xfrm>
            <a:prstGeom prst="straightConnector1">
              <a:avLst/>
            </a:prstGeom>
            <a:noFill/>
            <a:ln w="9525" cap="flat" cmpd="sng" algn="ctr">
              <a:solidFill>
                <a:srgbClr val="FF0000"/>
              </a:solidFill>
              <a:prstDash val="dashDot"/>
              <a:headEnd type="arrow"/>
              <a:tailEnd type="arrow"/>
            </a:ln>
            <a:effectLst/>
          </p:spPr>
        </p:cxnSp>
      </p:grpSp>
      <p:sp>
        <p:nvSpPr>
          <p:cNvPr id="56" name="텍스트 개체 틀 2"/>
          <p:cNvSpPr txBox="1">
            <a:spLocks/>
          </p:cNvSpPr>
          <p:nvPr/>
        </p:nvSpPr>
        <p:spPr bwMode="auto">
          <a:xfrm>
            <a:off x="598990" y="885544"/>
            <a:ext cx="11318001" cy="369332"/>
          </a:xfrm>
          <a:prstGeom prst="rect">
            <a:avLst/>
          </a:prstGeom>
          <a:noFill/>
          <a:ln w="6350"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scene3d>
              <a:camera prst="orthographicFront"/>
              <a:lightRig rig="threePt" dir="t"/>
            </a:scene3d>
            <a:sp3d>
              <a:bevelT w="0" h="0"/>
              <a:bevelB w="0" h="0"/>
              <a:extrusionClr>
                <a:schemeClr val="tx1"/>
              </a:extrusionClr>
              <a:contourClr>
                <a:schemeClr val="tx1"/>
              </a:contourClr>
            </a:sp3d>
          </a:bodyPr>
          <a:lstStyle>
            <a:lvl1pPr marL="0" indent="0" algn="l" defTabSz="913884" rtl="0" eaLnBrk="1" fontAlgn="base" latinLnBrk="0" hangingPunct="1">
              <a:spcBef>
                <a:spcPct val="20000"/>
              </a:spcBef>
              <a:spcAft>
                <a:spcPct val="0"/>
              </a:spcAft>
              <a:buFont typeface="Arial" pitchFamily="34" charset="0"/>
              <a:buNone/>
              <a:defRPr lang="en-US" altLang="ko-KR" sz="1800" b="1" kern="1200" spc="-60" baseline="0" dirty="0">
                <a:ln>
                  <a:noFill/>
                </a:ln>
                <a:solidFill>
                  <a:schemeClr val="accent1"/>
                </a:solidFill>
                <a:latin typeface="Calibri" panose="020F0502020204030204" pitchFamily="34" charset="0"/>
                <a:ea typeface="+mn-ea"/>
                <a:cs typeface="+mn-cs"/>
              </a:defRPr>
            </a:lvl1pPr>
            <a:lvl2pPr marL="741363" indent="-284163" algn="l" defTabSz="912813" rtl="0" eaLnBrk="0" fontAlgn="base" latinLnBrk="1" hangingPunct="0">
              <a:spcBef>
                <a:spcPct val="20000"/>
              </a:spcBef>
              <a:spcAft>
                <a:spcPct val="0"/>
              </a:spcAft>
              <a:buFont typeface="Arial" pitchFamily="34" charset="0"/>
              <a:buChar char="–"/>
              <a:defRPr sz="2700" kern="1200">
                <a:solidFill>
                  <a:schemeClr val="tx1"/>
                </a:solidFill>
                <a:latin typeface="+mn-lt"/>
                <a:ea typeface="+mn-ea"/>
                <a:cs typeface="+mn-cs"/>
              </a:defRPr>
            </a:lvl2pPr>
            <a:lvl3pPr marL="1141413" indent="-227013" algn="l" defTabSz="912813" rtl="0" eaLnBrk="0" fontAlgn="base" latinLnBrk="1" hangingPunct="0">
              <a:spcBef>
                <a:spcPct val="20000"/>
              </a:spcBef>
              <a:spcAft>
                <a:spcPct val="0"/>
              </a:spcAft>
              <a:buFont typeface="Arial" pitchFamily="34" charset="0"/>
              <a:buChar char="•"/>
              <a:defRPr sz="2300" kern="1200">
                <a:solidFill>
                  <a:schemeClr val="tx1"/>
                </a:solidFill>
                <a:latin typeface="+mn-lt"/>
                <a:ea typeface="+mn-ea"/>
                <a:cs typeface="+mn-cs"/>
              </a:defRPr>
            </a:lvl3pPr>
            <a:lvl4pPr marL="1598613" indent="-227013" algn="l" defTabSz="912813" rtl="0" eaLnBrk="0" fontAlgn="base" latinLnBrk="1" hangingPunct="0">
              <a:spcBef>
                <a:spcPct val="20000"/>
              </a:spcBef>
              <a:spcAft>
                <a:spcPct val="0"/>
              </a:spcAft>
              <a:buFont typeface="Arial" pitchFamily="34" charset="0"/>
              <a:buChar char="–"/>
              <a:defRPr sz="1900" kern="1200">
                <a:solidFill>
                  <a:schemeClr val="tx1"/>
                </a:solidFill>
                <a:latin typeface="+mn-lt"/>
                <a:ea typeface="+mn-ea"/>
                <a:cs typeface="+mn-cs"/>
              </a:defRPr>
            </a:lvl4pPr>
            <a:lvl5pPr marL="2055813" indent="-227013" algn="l" defTabSz="912813" rtl="0" eaLnBrk="0" fontAlgn="base" latinLnBrk="1" hangingPunct="0">
              <a:spcBef>
                <a:spcPct val="20000"/>
              </a:spcBef>
              <a:spcAft>
                <a:spcPct val="0"/>
              </a:spcAft>
              <a:buFont typeface="Arial" pitchFamily="34" charset="0"/>
              <a:buChar char="»"/>
              <a:defRPr sz="1900" kern="1200">
                <a:solidFill>
                  <a:schemeClr val="tx1"/>
                </a:solidFill>
                <a:latin typeface="+mn-lt"/>
                <a:ea typeface="+mn-ea"/>
                <a:cs typeface="+mn-cs"/>
              </a:defRPr>
            </a:lvl5pPr>
            <a:lvl6pPr marL="2513648"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0676"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7703"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4728" indent="-228514" algn="l" defTabSz="914055" rtl="0" eaLnBrk="1" latinLnBrk="1"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lgn="ctr" rtl="1" fontAlgn="auto">
              <a:spcAft>
                <a:spcPts val="0"/>
              </a:spcAft>
              <a:defRPr/>
            </a:pPr>
            <a:r>
              <a:rPr lang="fa-IR" sz="2400" dirty="0">
                <a:solidFill>
                  <a:schemeClr val="tx1"/>
                </a:solidFill>
                <a:cs typeface="B Nazanin" panose="00000400000000000000" pitchFamily="2" charset="-78"/>
              </a:rPr>
              <a:t>مرحله اول: گسترش پوشش</a:t>
            </a:r>
            <a:r>
              <a:rPr lang="en-US" sz="2400" dirty="0">
                <a:solidFill>
                  <a:schemeClr val="tx1"/>
                </a:solidFill>
                <a:cs typeface="B Nazanin" panose="00000400000000000000" pitchFamily="2" charset="-78"/>
              </a:rPr>
              <a:t>           </a:t>
            </a:r>
            <a:r>
              <a:rPr lang="fa-IR" sz="2400" dirty="0">
                <a:solidFill>
                  <a:schemeClr val="tx1"/>
                </a:solidFill>
                <a:cs typeface="B Nazanin" panose="00000400000000000000" pitchFamily="2" charset="-78"/>
              </a:rPr>
              <a:t> مرحله دوم: افزایش سرعت </a:t>
            </a:r>
            <a:r>
              <a:rPr lang="en-US" sz="2400" dirty="0">
                <a:solidFill>
                  <a:schemeClr val="tx1"/>
                </a:solidFill>
                <a:cs typeface="B Nazanin" panose="00000400000000000000" pitchFamily="2" charset="-78"/>
              </a:rPr>
              <a:t>            </a:t>
            </a:r>
            <a:r>
              <a:rPr lang="fa-IR" sz="2400" dirty="0">
                <a:solidFill>
                  <a:schemeClr val="tx1"/>
                </a:solidFill>
                <a:cs typeface="B Nazanin" panose="00000400000000000000" pitchFamily="2" charset="-78"/>
              </a:rPr>
              <a:t>مرحله سوم: کیفیت و </a:t>
            </a:r>
            <a:r>
              <a:rPr lang="en-US" sz="2400" dirty="0">
                <a:solidFill>
                  <a:schemeClr val="tx1"/>
                </a:solidFill>
                <a:cs typeface="B Nazanin" panose="00000400000000000000" pitchFamily="2" charset="-78"/>
              </a:rPr>
              <a:t>Bundling</a:t>
            </a:r>
            <a:endParaRPr lang="fa-IR" sz="2400" dirty="0">
              <a:solidFill>
                <a:schemeClr val="tx1"/>
              </a:solidFill>
              <a:cs typeface="B Nazanin" panose="00000400000000000000" pitchFamily="2" charset="-78"/>
            </a:endParaRPr>
          </a:p>
        </p:txBody>
      </p:sp>
      <p:sp>
        <p:nvSpPr>
          <p:cNvPr id="55" name="Rectangle 54">
            <a:extLst>
              <a:ext uri="{FF2B5EF4-FFF2-40B4-BE49-F238E27FC236}">
                <a16:creationId xmlns:a16="http://schemas.microsoft.com/office/drawing/2014/main" id="{C54B0256-E20D-4144-86A3-5C38510E80AF}"/>
              </a:ext>
            </a:extLst>
          </p:cNvPr>
          <p:cNvSpPr/>
          <p:nvPr/>
        </p:nvSpPr>
        <p:spPr>
          <a:xfrm>
            <a:off x="5351813" y="151450"/>
            <a:ext cx="6840187" cy="6080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fa-IR" sz="3200" dirty="0">
                <a:solidFill>
                  <a:prstClr val="white"/>
                </a:solidFill>
                <a:latin typeface="Calibri" panose="020F0502020204030204"/>
                <a:cs typeface="B Nazanin" panose="00000400000000000000" pitchFamily="2" charset="-78"/>
              </a:rPr>
              <a:t>نقشه‌ راه شبکه دسترسی </a:t>
            </a:r>
            <a:endParaRPr kumimoji="0" lang="en-US" sz="3200" b="0" i="0" u="none" strike="noStrike" kern="1200" cap="none" spc="-300" normalizeH="0" baseline="0" noProof="0" dirty="0">
              <a:ln>
                <a:noFill/>
              </a:ln>
              <a:solidFill>
                <a:prstClr val="white"/>
              </a:solidFill>
              <a:effectLst/>
              <a:uLnTx/>
              <a:uFillTx/>
              <a:latin typeface="Arial" panose="020B0604020202020204" pitchFamily="34" charset="0"/>
              <a:ea typeface="+mn-ea"/>
              <a:cs typeface="B Nazanin" panose="00000400000000000000" pitchFamily="2" charset="-78"/>
            </a:endParaRPr>
          </a:p>
        </p:txBody>
      </p:sp>
    </p:spTree>
    <p:extLst>
      <p:ext uri="{BB962C8B-B14F-4D97-AF65-F5344CB8AC3E}">
        <p14:creationId xmlns:p14="http://schemas.microsoft.com/office/powerpoint/2010/main" val="3036722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231505" y="242737"/>
            <a:ext cx="7554971" cy="558931"/>
          </a:xfrm>
        </p:spPr>
        <p:txBody>
          <a:bodyPr vert="horz" lIns="91440" tIns="45720" rIns="91440" bIns="45720" rtlCol="0" anchor="ctr">
            <a:normAutofit/>
          </a:bodyPr>
          <a:lstStyle/>
          <a:p>
            <a:pPr algn="r" rtl="1"/>
            <a:r>
              <a:rPr lang="fa-IR" sz="2800" dirty="0">
                <a:cs typeface="B Titr" panose="00000700000000000000" pitchFamily="2" charset="-78"/>
              </a:rPr>
              <a:t>معماری شبکه دسترسی : فعلی و آتی</a:t>
            </a:r>
            <a:endParaRPr lang="en-US" sz="2800" dirty="0">
              <a:cs typeface="B Titr" panose="00000700000000000000" pitchFamily="2" charset="-78"/>
            </a:endParaRPr>
          </a:p>
        </p:txBody>
      </p:sp>
      <p:sp>
        <p:nvSpPr>
          <p:cNvPr id="10" name="Rounded Rectangle 83"/>
          <p:cNvSpPr/>
          <p:nvPr/>
        </p:nvSpPr>
        <p:spPr bwMode="auto">
          <a:xfrm>
            <a:off x="1604133" y="3172712"/>
            <a:ext cx="8566721" cy="2915241"/>
          </a:xfrm>
          <a:prstGeom prst="roundRect">
            <a:avLst>
              <a:gd name="adj" fmla="val 5123"/>
            </a:avLst>
          </a:prstGeom>
          <a:solidFill>
            <a:srgbClr val="0070C0">
              <a:lumMod val="20000"/>
              <a:lumOff val="80000"/>
            </a:srgbClr>
          </a:solidFill>
          <a:ln w="9525" cap="flat" cmpd="sng" algn="ctr">
            <a:solidFill>
              <a:srgbClr val="FFFFFF">
                <a:lumMod val="95000"/>
              </a:srgbClr>
            </a:solidFill>
            <a:prstDash val="solid"/>
            <a:round/>
            <a:headEnd type="none" w="med" len="med"/>
            <a:tailEnd type="none" w="med" len="med"/>
          </a:ln>
          <a:effectLst/>
        </p:spPr>
        <p:txBody>
          <a:bodyPr vert="horz" wrap="square" lIns="91412" tIns="45706" rIns="91412" bIns="45706" numCol="1" rtlCol="0" anchor="t" anchorCtr="0" compatLnSpc="1">
            <a:prstTxWarp prst="textNoShape">
              <a:avLst/>
            </a:prstTxWarp>
          </a:bodyPr>
          <a:lstStyle/>
          <a:p>
            <a:pPr algn="ctr" defTabSz="914081" fontAlgn="base">
              <a:spcBef>
                <a:spcPct val="0"/>
              </a:spcBef>
              <a:spcAft>
                <a:spcPct val="0"/>
              </a:spcAft>
              <a:defRPr/>
            </a:pPr>
            <a:endParaRPr lang="zh-CN" altLang="en-US" sz="1700" kern="0">
              <a:solidFill>
                <a:srgbClr val="000000"/>
              </a:solidFill>
              <a:ea typeface="SimSun" pitchFamily="2" charset="-122"/>
            </a:endParaRPr>
          </a:p>
        </p:txBody>
      </p:sp>
      <p:grpSp>
        <p:nvGrpSpPr>
          <p:cNvPr id="11" name="Group 120"/>
          <p:cNvGrpSpPr>
            <a:grpSpLocks noChangeAspect="1"/>
          </p:cNvGrpSpPr>
          <p:nvPr/>
        </p:nvGrpSpPr>
        <p:grpSpPr bwMode="auto">
          <a:xfrm>
            <a:off x="9379356" y="4535025"/>
            <a:ext cx="581403" cy="468216"/>
            <a:chOff x="3785" y="943"/>
            <a:chExt cx="2551" cy="2375"/>
          </a:xfrm>
        </p:grpSpPr>
        <p:sp>
          <p:nvSpPr>
            <p:cNvPr id="12" name="AutoShape 119"/>
            <p:cNvSpPr>
              <a:spLocks noChangeAspect="1" noChangeArrowheads="1" noTextEdit="1"/>
            </p:cNvSpPr>
            <p:nvPr/>
          </p:nvSpPr>
          <p:spPr bwMode="auto">
            <a:xfrm>
              <a:off x="3788" y="943"/>
              <a:ext cx="2548" cy="23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3" name="Freeform 121"/>
            <p:cNvSpPr>
              <a:spLocks/>
            </p:cNvSpPr>
            <p:nvPr/>
          </p:nvSpPr>
          <p:spPr bwMode="auto">
            <a:xfrm>
              <a:off x="3801" y="991"/>
              <a:ext cx="1752" cy="203"/>
            </a:xfrm>
            <a:custGeom>
              <a:avLst/>
              <a:gdLst/>
              <a:ahLst/>
              <a:cxnLst>
                <a:cxn ang="0">
                  <a:pos x="0" y="112"/>
                </a:cxn>
                <a:cxn ang="0">
                  <a:pos x="3502" y="0"/>
                </a:cxn>
                <a:cxn ang="0">
                  <a:pos x="3502" y="292"/>
                </a:cxn>
                <a:cxn ang="0">
                  <a:pos x="0" y="407"/>
                </a:cxn>
                <a:cxn ang="0">
                  <a:pos x="0" y="112"/>
                </a:cxn>
              </a:cxnLst>
              <a:rect l="0" t="0" r="r" b="b"/>
              <a:pathLst>
                <a:path w="3502" h="407">
                  <a:moveTo>
                    <a:pt x="0" y="112"/>
                  </a:moveTo>
                  <a:lnTo>
                    <a:pt x="3502" y="0"/>
                  </a:lnTo>
                  <a:lnTo>
                    <a:pt x="3502" y="292"/>
                  </a:lnTo>
                  <a:lnTo>
                    <a:pt x="0" y="407"/>
                  </a:lnTo>
                  <a:lnTo>
                    <a:pt x="0" y="112"/>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4" name="Freeform 122"/>
            <p:cNvSpPr>
              <a:spLocks/>
            </p:cNvSpPr>
            <p:nvPr/>
          </p:nvSpPr>
          <p:spPr bwMode="auto">
            <a:xfrm>
              <a:off x="5553" y="991"/>
              <a:ext cx="636" cy="229"/>
            </a:xfrm>
            <a:custGeom>
              <a:avLst/>
              <a:gdLst/>
              <a:ahLst/>
              <a:cxnLst>
                <a:cxn ang="0">
                  <a:pos x="1273" y="166"/>
                </a:cxn>
                <a:cxn ang="0">
                  <a:pos x="0" y="0"/>
                </a:cxn>
                <a:cxn ang="0">
                  <a:pos x="0" y="292"/>
                </a:cxn>
                <a:cxn ang="0">
                  <a:pos x="1273" y="457"/>
                </a:cxn>
                <a:cxn ang="0">
                  <a:pos x="1273" y="166"/>
                </a:cxn>
              </a:cxnLst>
              <a:rect l="0" t="0" r="r" b="b"/>
              <a:pathLst>
                <a:path w="1273" h="457">
                  <a:moveTo>
                    <a:pt x="1273" y="166"/>
                  </a:moveTo>
                  <a:lnTo>
                    <a:pt x="0" y="0"/>
                  </a:lnTo>
                  <a:lnTo>
                    <a:pt x="0" y="292"/>
                  </a:lnTo>
                  <a:lnTo>
                    <a:pt x="1273" y="457"/>
                  </a:lnTo>
                  <a:lnTo>
                    <a:pt x="1273" y="166"/>
                  </a:lnTo>
                  <a:close/>
                </a:path>
              </a:pathLst>
            </a:custGeom>
            <a:solidFill>
              <a:srgbClr val="F5EDE6"/>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5" name="Freeform 123"/>
            <p:cNvSpPr>
              <a:spLocks/>
            </p:cNvSpPr>
            <p:nvPr/>
          </p:nvSpPr>
          <p:spPr bwMode="auto">
            <a:xfrm>
              <a:off x="3791" y="1032"/>
              <a:ext cx="2388" cy="166"/>
            </a:xfrm>
            <a:custGeom>
              <a:avLst/>
              <a:gdLst/>
              <a:ahLst/>
              <a:cxnLst>
                <a:cxn ang="0">
                  <a:pos x="0" y="128"/>
                </a:cxn>
                <a:cxn ang="0">
                  <a:pos x="117" y="204"/>
                </a:cxn>
                <a:cxn ang="0">
                  <a:pos x="273" y="173"/>
                </a:cxn>
                <a:cxn ang="0">
                  <a:pos x="1126" y="332"/>
                </a:cxn>
                <a:cxn ang="0">
                  <a:pos x="4775" y="150"/>
                </a:cxn>
                <a:cxn ang="0">
                  <a:pos x="3454" y="0"/>
                </a:cxn>
                <a:cxn ang="0">
                  <a:pos x="0" y="128"/>
                </a:cxn>
              </a:cxnLst>
              <a:rect l="0" t="0" r="r" b="b"/>
              <a:pathLst>
                <a:path w="4775" h="332">
                  <a:moveTo>
                    <a:pt x="0" y="128"/>
                  </a:moveTo>
                  <a:lnTo>
                    <a:pt x="117" y="204"/>
                  </a:lnTo>
                  <a:lnTo>
                    <a:pt x="273" y="173"/>
                  </a:lnTo>
                  <a:lnTo>
                    <a:pt x="1126" y="332"/>
                  </a:lnTo>
                  <a:lnTo>
                    <a:pt x="4775" y="150"/>
                  </a:lnTo>
                  <a:lnTo>
                    <a:pt x="3454" y="0"/>
                  </a:lnTo>
                  <a:lnTo>
                    <a:pt x="0" y="128"/>
                  </a:lnTo>
                  <a:close/>
                </a:path>
              </a:pathLst>
            </a:custGeom>
            <a:solidFill>
              <a:srgbClr val="99999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6" name="Freeform 124"/>
            <p:cNvSpPr>
              <a:spLocks/>
            </p:cNvSpPr>
            <p:nvPr/>
          </p:nvSpPr>
          <p:spPr bwMode="auto">
            <a:xfrm>
              <a:off x="3918" y="1091"/>
              <a:ext cx="454" cy="2225"/>
            </a:xfrm>
            <a:custGeom>
              <a:avLst/>
              <a:gdLst/>
              <a:ahLst/>
              <a:cxnLst>
                <a:cxn ang="0">
                  <a:pos x="84" y="6"/>
                </a:cxn>
                <a:cxn ang="0">
                  <a:pos x="185" y="20"/>
                </a:cxn>
                <a:cxn ang="0">
                  <a:pos x="289" y="35"/>
                </a:cxn>
                <a:cxn ang="0">
                  <a:pos x="397" y="50"/>
                </a:cxn>
                <a:cxn ang="0">
                  <a:pos x="506" y="65"/>
                </a:cxn>
                <a:cxn ang="0">
                  <a:pos x="616" y="80"/>
                </a:cxn>
                <a:cxn ang="0">
                  <a:pos x="731" y="97"/>
                </a:cxn>
                <a:cxn ang="0">
                  <a:pos x="848" y="113"/>
                </a:cxn>
                <a:cxn ang="0">
                  <a:pos x="907" y="386"/>
                </a:cxn>
                <a:cxn ang="0">
                  <a:pos x="907" y="915"/>
                </a:cxn>
                <a:cxn ang="0">
                  <a:pos x="907" y="1448"/>
                </a:cxn>
                <a:cxn ang="0">
                  <a:pos x="907" y="1984"/>
                </a:cxn>
                <a:cxn ang="0">
                  <a:pos x="905" y="2524"/>
                </a:cxn>
                <a:cxn ang="0">
                  <a:pos x="905" y="3069"/>
                </a:cxn>
                <a:cxn ang="0">
                  <a:pos x="904" y="3619"/>
                </a:cxn>
                <a:cxn ang="0">
                  <a:pos x="904" y="4174"/>
                </a:cxn>
                <a:cxn ang="0">
                  <a:pos x="841" y="4413"/>
                </a:cxn>
                <a:cxn ang="0">
                  <a:pos x="721" y="4341"/>
                </a:cxn>
                <a:cxn ang="0">
                  <a:pos x="601" y="4270"/>
                </a:cxn>
                <a:cxn ang="0">
                  <a:pos x="486" y="4200"/>
                </a:cxn>
                <a:cxn ang="0">
                  <a:pos x="375" y="4133"/>
                </a:cxn>
                <a:cxn ang="0">
                  <a:pos x="266" y="4068"/>
                </a:cxn>
                <a:cxn ang="0">
                  <a:pos x="156" y="4003"/>
                </a:cxn>
                <a:cxn ang="0">
                  <a:pos x="51" y="3942"/>
                </a:cxn>
                <a:cxn ang="0">
                  <a:pos x="2" y="3661"/>
                </a:cxn>
                <a:cxn ang="0">
                  <a:pos x="7" y="3160"/>
                </a:cxn>
                <a:cxn ang="0">
                  <a:pos x="12" y="2663"/>
                </a:cxn>
                <a:cxn ang="0">
                  <a:pos x="15" y="2171"/>
                </a:cxn>
                <a:cxn ang="0">
                  <a:pos x="19" y="1683"/>
                </a:cxn>
                <a:cxn ang="0">
                  <a:pos x="22" y="1197"/>
                </a:cxn>
                <a:cxn ang="0">
                  <a:pos x="27" y="716"/>
                </a:cxn>
                <a:cxn ang="0">
                  <a:pos x="30" y="238"/>
                </a:cxn>
              </a:cxnLst>
              <a:rect l="0" t="0" r="r" b="b"/>
              <a:pathLst>
                <a:path w="909" h="4452">
                  <a:moveTo>
                    <a:pt x="34" y="0"/>
                  </a:moveTo>
                  <a:lnTo>
                    <a:pt x="84" y="6"/>
                  </a:lnTo>
                  <a:lnTo>
                    <a:pt x="135" y="13"/>
                  </a:lnTo>
                  <a:lnTo>
                    <a:pt x="185" y="20"/>
                  </a:lnTo>
                  <a:lnTo>
                    <a:pt x="239" y="30"/>
                  </a:lnTo>
                  <a:lnTo>
                    <a:pt x="289" y="35"/>
                  </a:lnTo>
                  <a:lnTo>
                    <a:pt x="343" y="43"/>
                  </a:lnTo>
                  <a:lnTo>
                    <a:pt x="397" y="50"/>
                  </a:lnTo>
                  <a:lnTo>
                    <a:pt x="452" y="59"/>
                  </a:lnTo>
                  <a:lnTo>
                    <a:pt x="506" y="65"/>
                  </a:lnTo>
                  <a:lnTo>
                    <a:pt x="561" y="72"/>
                  </a:lnTo>
                  <a:lnTo>
                    <a:pt x="616" y="80"/>
                  </a:lnTo>
                  <a:lnTo>
                    <a:pt x="675" y="89"/>
                  </a:lnTo>
                  <a:lnTo>
                    <a:pt x="731" y="97"/>
                  </a:lnTo>
                  <a:lnTo>
                    <a:pt x="789" y="106"/>
                  </a:lnTo>
                  <a:lnTo>
                    <a:pt x="848" y="113"/>
                  </a:lnTo>
                  <a:lnTo>
                    <a:pt x="909" y="124"/>
                  </a:lnTo>
                  <a:lnTo>
                    <a:pt x="907" y="386"/>
                  </a:lnTo>
                  <a:lnTo>
                    <a:pt x="907" y="651"/>
                  </a:lnTo>
                  <a:lnTo>
                    <a:pt x="907" y="915"/>
                  </a:lnTo>
                  <a:lnTo>
                    <a:pt x="907" y="1182"/>
                  </a:lnTo>
                  <a:lnTo>
                    <a:pt x="907" y="1448"/>
                  </a:lnTo>
                  <a:lnTo>
                    <a:pt x="907" y="1715"/>
                  </a:lnTo>
                  <a:lnTo>
                    <a:pt x="907" y="1984"/>
                  </a:lnTo>
                  <a:lnTo>
                    <a:pt x="907" y="2253"/>
                  </a:lnTo>
                  <a:lnTo>
                    <a:pt x="905" y="2524"/>
                  </a:lnTo>
                  <a:lnTo>
                    <a:pt x="905" y="2797"/>
                  </a:lnTo>
                  <a:lnTo>
                    <a:pt x="905" y="3069"/>
                  </a:lnTo>
                  <a:lnTo>
                    <a:pt x="905" y="3346"/>
                  </a:lnTo>
                  <a:lnTo>
                    <a:pt x="904" y="3619"/>
                  </a:lnTo>
                  <a:lnTo>
                    <a:pt x="904" y="3895"/>
                  </a:lnTo>
                  <a:lnTo>
                    <a:pt x="904" y="4174"/>
                  </a:lnTo>
                  <a:lnTo>
                    <a:pt x="904" y="4452"/>
                  </a:lnTo>
                  <a:lnTo>
                    <a:pt x="841" y="4413"/>
                  </a:lnTo>
                  <a:lnTo>
                    <a:pt x="781" y="4378"/>
                  </a:lnTo>
                  <a:lnTo>
                    <a:pt x="721" y="4341"/>
                  </a:lnTo>
                  <a:lnTo>
                    <a:pt x="662" y="4305"/>
                  </a:lnTo>
                  <a:lnTo>
                    <a:pt x="601" y="4270"/>
                  </a:lnTo>
                  <a:lnTo>
                    <a:pt x="544" y="4235"/>
                  </a:lnTo>
                  <a:lnTo>
                    <a:pt x="486" y="4200"/>
                  </a:lnTo>
                  <a:lnTo>
                    <a:pt x="430" y="4166"/>
                  </a:lnTo>
                  <a:lnTo>
                    <a:pt x="375" y="4133"/>
                  </a:lnTo>
                  <a:lnTo>
                    <a:pt x="319" y="4101"/>
                  </a:lnTo>
                  <a:lnTo>
                    <a:pt x="266" y="4068"/>
                  </a:lnTo>
                  <a:lnTo>
                    <a:pt x="212" y="4036"/>
                  </a:lnTo>
                  <a:lnTo>
                    <a:pt x="156" y="4003"/>
                  </a:lnTo>
                  <a:lnTo>
                    <a:pt x="104" y="3973"/>
                  </a:lnTo>
                  <a:lnTo>
                    <a:pt x="51" y="3942"/>
                  </a:lnTo>
                  <a:lnTo>
                    <a:pt x="0" y="3912"/>
                  </a:lnTo>
                  <a:lnTo>
                    <a:pt x="2" y="3661"/>
                  </a:lnTo>
                  <a:lnTo>
                    <a:pt x="5" y="3411"/>
                  </a:lnTo>
                  <a:lnTo>
                    <a:pt x="7" y="3160"/>
                  </a:lnTo>
                  <a:lnTo>
                    <a:pt x="10" y="2914"/>
                  </a:lnTo>
                  <a:lnTo>
                    <a:pt x="12" y="2663"/>
                  </a:lnTo>
                  <a:lnTo>
                    <a:pt x="14" y="2418"/>
                  </a:lnTo>
                  <a:lnTo>
                    <a:pt x="15" y="2171"/>
                  </a:lnTo>
                  <a:lnTo>
                    <a:pt x="19" y="1928"/>
                  </a:lnTo>
                  <a:lnTo>
                    <a:pt x="19" y="1683"/>
                  </a:lnTo>
                  <a:lnTo>
                    <a:pt x="22" y="1440"/>
                  </a:lnTo>
                  <a:lnTo>
                    <a:pt x="22" y="1197"/>
                  </a:lnTo>
                  <a:lnTo>
                    <a:pt x="25" y="958"/>
                  </a:lnTo>
                  <a:lnTo>
                    <a:pt x="27" y="716"/>
                  </a:lnTo>
                  <a:lnTo>
                    <a:pt x="29" y="477"/>
                  </a:lnTo>
                  <a:lnTo>
                    <a:pt x="30" y="238"/>
                  </a:lnTo>
                  <a:lnTo>
                    <a:pt x="34" y="0"/>
                  </a:lnTo>
                  <a:close/>
                </a:path>
              </a:pathLst>
            </a:custGeom>
            <a:solidFill>
              <a:srgbClr val="F5EDE6"/>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7" name="Freeform 125"/>
            <p:cNvSpPr>
              <a:spLocks/>
            </p:cNvSpPr>
            <p:nvPr/>
          </p:nvSpPr>
          <p:spPr bwMode="auto">
            <a:xfrm>
              <a:off x="4085" y="1258"/>
              <a:ext cx="108" cy="1369"/>
            </a:xfrm>
            <a:custGeom>
              <a:avLst/>
              <a:gdLst/>
              <a:ahLst/>
              <a:cxnLst>
                <a:cxn ang="0">
                  <a:pos x="16" y="0"/>
                </a:cxn>
                <a:cxn ang="0">
                  <a:pos x="39" y="4"/>
                </a:cxn>
                <a:cxn ang="0">
                  <a:pos x="64" y="8"/>
                </a:cxn>
                <a:cxn ang="0">
                  <a:pos x="89" y="11"/>
                </a:cxn>
                <a:cxn ang="0">
                  <a:pos x="115" y="17"/>
                </a:cxn>
                <a:cxn ang="0">
                  <a:pos x="140" y="21"/>
                </a:cxn>
                <a:cxn ang="0">
                  <a:pos x="165" y="26"/>
                </a:cxn>
                <a:cxn ang="0">
                  <a:pos x="190" y="30"/>
                </a:cxn>
                <a:cxn ang="0">
                  <a:pos x="215" y="35"/>
                </a:cxn>
                <a:cxn ang="0">
                  <a:pos x="214" y="201"/>
                </a:cxn>
                <a:cxn ang="0">
                  <a:pos x="214" y="368"/>
                </a:cxn>
                <a:cxn ang="0">
                  <a:pos x="212" y="535"/>
                </a:cxn>
                <a:cxn ang="0">
                  <a:pos x="212" y="702"/>
                </a:cxn>
                <a:cxn ang="0">
                  <a:pos x="210" y="869"/>
                </a:cxn>
                <a:cxn ang="0">
                  <a:pos x="210" y="1036"/>
                </a:cxn>
                <a:cxn ang="0">
                  <a:pos x="210" y="1204"/>
                </a:cxn>
                <a:cxn ang="0">
                  <a:pos x="210" y="1373"/>
                </a:cxn>
                <a:cxn ang="0">
                  <a:pos x="209" y="1540"/>
                </a:cxn>
                <a:cxn ang="0">
                  <a:pos x="209" y="1711"/>
                </a:cxn>
                <a:cxn ang="0">
                  <a:pos x="207" y="1880"/>
                </a:cxn>
                <a:cxn ang="0">
                  <a:pos x="207" y="2053"/>
                </a:cxn>
                <a:cxn ang="0">
                  <a:pos x="205" y="2221"/>
                </a:cxn>
                <a:cxn ang="0">
                  <a:pos x="205" y="2394"/>
                </a:cxn>
                <a:cxn ang="0">
                  <a:pos x="205" y="2567"/>
                </a:cxn>
                <a:cxn ang="0">
                  <a:pos x="205" y="2739"/>
                </a:cxn>
                <a:cxn ang="0">
                  <a:pos x="178" y="2726"/>
                </a:cxn>
                <a:cxn ang="0">
                  <a:pos x="152" y="2713"/>
                </a:cxn>
                <a:cxn ang="0">
                  <a:pos x="126" y="2700"/>
                </a:cxn>
                <a:cxn ang="0">
                  <a:pos x="101" y="2689"/>
                </a:cxn>
                <a:cxn ang="0">
                  <a:pos x="76" y="2676"/>
                </a:cxn>
                <a:cxn ang="0">
                  <a:pos x="51" y="2665"/>
                </a:cxn>
                <a:cxn ang="0">
                  <a:pos x="26" y="2654"/>
                </a:cxn>
                <a:cxn ang="0">
                  <a:pos x="0" y="2643"/>
                </a:cxn>
                <a:cxn ang="0">
                  <a:pos x="0" y="2474"/>
                </a:cxn>
                <a:cxn ang="0">
                  <a:pos x="2" y="2305"/>
                </a:cxn>
                <a:cxn ang="0">
                  <a:pos x="2" y="2138"/>
                </a:cxn>
                <a:cxn ang="0">
                  <a:pos x="4" y="1973"/>
                </a:cxn>
                <a:cxn ang="0">
                  <a:pos x="4" y="1806"/>
                </a:cxn>
                <a:cxn ang="0">
                  <a:pos x="5" y="1639"/>
                </a:cxn>
                <a:cxn ang="0">
                  <a:pos x="7" y="1474"/>
                </a:cxn>
                <a:cxn ang="0">
                  <a:pos x="9" y="1308"/>
                </a:cxn>
                <a:cxn ang="0">
                  <a:pos x="9" y="1143"/>
                </a:cxn>
                <a:cxn ang="0">
                  <a:pos x="9" y="980"/>
                </a:cxn>
                <a:cxn ang="0">
                  <a:pos x="10" y="815"/>
                </a:cxn>
                <a:cxn ang="0">
                  <a:pos x="12" y="651"/>
                </a:cxn>
                <a:cxn ang="0">
                  <a:pos x="12" y="486"/>
                </a:cxn>
                <a:cxn ang="0">
                  <a:pos x="12" y="323"/>
                </a:cxn>
                <a:cxn ang="0">
                  <a:pos x="14" y="162"/>
                </a:cxn>
                <a:cxn ang="0">
                  <a:pos x="16" y="0"/>
                </a:cxn>
              </a:cxnLst>
              <a:rect l="0" t="0" r="r" b="b"/>
              <a:pathLst>
                <a:path w="215" h="2739">
                  <a:moveTo>
                    <a:pt x="16" y="0"/>
                  </a:moveTo>
                  <a:lnTo>
                    <a:pt x="39" y="4"/>
                  </a:lnTo>
                  <a:lnTo>
                    <a:pt x="64" y="8"/>
                  </a:lnTo>
                  <a:lnTo>
                    <a:pt x="89" y="11"/>
                  </a:lnTo>
                  <a:lnTo>
                    <a:pt x="115" y="17"/>
                  </a:lnTo>
                  <a:lnTo>
                    <a:pt x="140" y="21"/>
                  </a:lnTo>
                  <a:lnTo>
                    <a:pt x="165" y="26"/>
                  </a:lnTo>
                  <a:lnTo>
                    <a:pt x="190" y="30"/>
                  </a:lnTo>
                  <a:lnTo>
                    <a:pt x="215" y="35"/>
                  </a:lnTo>
                  <a:lnTo>
                    <a:pt x="214" y="201"/>
                  </a:lnTo>
                  <a:lnTo>
                    <a:pt x="214" y="368"/>
                  </a:lnTo>
                  <a:lnTo>
                    <a:pt x="212" y="535"/>
                  </a:lnTo>
                  <a:lnTo>
                    <a:pt x="212" y="702"/>
                  </a:lnTo>
                  <a:lnTo>
                    <a:pt x="210" y="869"/>
                  </a:lnTo>
                  <a:lnTo>
                    <a:pt x="210" y="1036"/>
                  </a:lnTo>
                  <a:lnTo>
                    <a:pt x="210" y="1204"/>
                  </a:lnTo>
                  <a:lnTo>
                    <a:pt x="210" y="1373"/>
                  </a:lnTo>
                  <a:lnTo>
                    <a:pt x="209" y="1540"/>
                  </a:lnTo>
                  <a:lnTo>
                    <a:pt x="209" y="1711"/>
                  </a:lnTo>
                  <a:lnTo>
                    <a:pt x="207" y="1880"/>
                  </a:lnTo>
                  <a:lnTo>
                    <a:pt x="207" y="2053"/>
                  </a:lnTo>
                  <a:lnTo>
                    <a:pt x="205" y="2221"/>
                  </a:lnTo>
                  <a:lnTo>
                    <a:pt x="205" y="2394"/>
                  </a:lnTo>
                  <a:lnTo>
                    <a:pt x="205" y="2567"/>
                  </a:lnTo>
                  <a:lnTo>
                    <a:pt x="205" y="2739"/>
                  </a:lnTo>
                  <a:lnTo>
                    <a:pt x="178" y="2726"/>
                  </a:lnTo>
                  <a:lnTo>
                    <a:pt x="152" y="2713"/>
                  </a:lnTo>
                  <a:lnTo>
                    <a:pt x="126" y="2700"/>
                  </a:lnTo>
                  <a:lnTo>
                    <a:pt x="101" y="2689"/>
                  </a:lnTo>
                  <a:lnTo>
                    <a:pt x="76" y="2676"/>
                  </a:lnTo>
                  <a:lnTo>
                    <a:pt x="51" y="2665"/>
                  </a:lnTo>
                  <a:lnTo>
                    <a:pt x="26" y="2654"/>
                  </a:lnTo>
                  <a:lnTo>
                    <a:pt x="0" y="2643"/>
                  </a:lnTo>
                  <a:lnTo>
                    <a:pt x="0" y="2474"/>
                  </a:lnTo>
                  <a:lnTo>
                    <a:pt x="2" y="2305"/>
                  </a:lnTo>
                  <a:lnTo>
                    <a:pt x="2" y="2138"/>
                  </a:lnTo>
                  <a:lnTo>
                    <a:pt x="4" y="1973"/>
                  </a:lnTo>
                  <a:lnTo>
                    <a:pt x="4" y="1806"/>
                  </a:lnTo>
                  <a:lnTo>
                    <a:pt x="5" y="1639"/>
                  </a:lnTo>
                  <a:lnTo>
                    <a:pt x="7" y="1474"/>
                  </a:lnTo>
                  <a:lnTo>
                    <a:pt x="9" y="1308"/>
                  </a:lnTo>
                  <a:lnTo>
                    <a:pt x="9" y="1143"/>
                  </a:lnTo>
                  <a:lnTo>
                    <a:pt x="9" y="980"/>
                  </a:lnTo>
                  <a:lnTo>
                    <a:pt x="10" y="815"/>
                  </a:lnTo>
                  <a:lnTo>
                    <a:pt x="12" y="651"/>
                  </a:lnTo>
                  <a:lnTo>
                    <a:pt x="12" y="486"/>
                  </a:lnTo>
                  <a:lnTo>
                    <a:pt x="12" y="323"/>
                  </a:lnTo>
                  <a:lnTo>
                    <a:pt x="14" y="162"/>
                  </a:lnTo>
                  <a:lnTo>
                    <a:pt x="16" y="0"/>
                  </a:lnTo>
                  <a:close/>
                </a:path>
              </a:pathLst>
            </a:custGeom>
            <a:solidFill>
              <a:srgbClr val="544C45"/>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8" name="Freeform 126"/>
            <p:cNvSpPr>
              <a:spLocks/>
            </p:cNvSpPr>
            <p:nvPr/>
          </p:nvSpPr>
          <p:spPr bwMode="auto">
            <a:xfrm>
              <a:off x="4130" y="1244"/>
              <a:ext cx="19" cy="1384"/>
            </a:xfrm>
            <a:custGeom>
              <a:avLst/>
              <a:gdLst/>
              <a:ahLst/>
              <a:cxnLst>
                <a:cxn ang="0">
                  <a:pos x="39" y="6"/>
                </a:cxn>
                <a:cxn ang="0">
                  <a:pos x="27" y="0"/>
                </a:cxn>
                <a:cxn ang="0">
                  <a:pos x="15" y="0"/>
                </a:cxn>
                <a:cxn ang="0">
                  <a:pos x="14" y="167"/>
                </a:cxn>
                <a:cxn ang="0">
                  <a:pos x="12" y="338"/>
                </a:cxn>
                <a:cxn ang="0">
                  <a:pos x="10" y="507"/>
                </a:cxn>
                <a:cxn ang="0">
                  <a:pos x="10" y="678"/>
                </a:cxn>
                <a:cxn ang="0">
                  <a:pos x="9" y="848"/>
                </a:cxn>
                <a:cxn ang="0">
                  <a:pos x="9" y="1019"/>
                </a:cxn>
                <a:cxn ang="0">
                  <a:pos x="7" y="1192"/>
                </a:cxn>
                <a:cxn ang="0">
                  <a:pos x="7" y="1364"/>
                </a:cxn>
                <a:cxn ang="0">
                  <a:pos x="5" y="1537"/>
                </a:cxn>
                <a:cxn ang="0">
                  <a:pos x="4" y="1709"/>
                </a:cxn>
                <a:cxn ang="0">
                  <a:pos x="4" y="1884"/>
                </a:cxn>
                <a:cxn ang="0">
                  <a:pos x="4" y="2058"/>
                </a:cxn>
                <a:cxn ang="0">
                  <a:pos x="2" y="2231"/>
                </a:cxn>
                <a:cxn ang="0">
                  <a:pos x="0" y="2407"/>
                </a:cxn>
                <a:cxn ang="0">
                  <a:pos x="0" y="2582"/>
                </a:cxn>
                <a:cxn ang="0">
                  <a:pos x="0" y="2758"/>
                </a:cxn>
                <a:cxn ang="0">
                  <a:pos x="10" y="2763"/>
                </a:cxn>
                <a:cxn ang="0">
                  <a:pos x="24" y="2769"/>
                </a:cxn>
                <a:cxn ang="0">
                  <a:pos x="24" y="2591"/>
                </a:cxn>
                <a:cxn ang="0">
                  <a:pos x="24" y="2416"/>
                </a:cxn>
                <a:cxn ang="0">
                  <a:pos x="26" y="2240"/>
                </a:cxn>
                <a:cxn ang="0">
                  <a:pos x="27" y="2068"/>
                </a:cxn>
                <a:cxn ang="0">
                  <a:pos x="27" y="1893"/>
                </a:cxn>
                <a:cxn ang="0">
                  <a:pos x="27" y="1719"/>
                </a:cxn>
                <a:cxn ang="0">
                  <a:pos x="29" y="1546"/>
                </a:cxn>
                <a:cxn ang="0">
                  <a:pos x="31" y="1374"/>
                </a:cxn>
                <a:cxn ang="0">
                  <a:pos x="31" y="1199"/>
                </a:cxn>
                <a:cxn ang="0">
                  <a:pos x="32" y="1026"/>
                </a:cxn>
                <a:cxn ang="0">
                  <a:pos x="32" y="854"/>
                </a:cxn>
                <a:cxn ang="0">
                  <a:pos x="34" y="683"/>
                </a:cxn>
                <a:cxn ang="0">
                  <a:pos x="34" y="512"/>
                </a:cxn>
                <a:cxn ang="0">
                  <a:pos x="36" y="344"/>
                </a:cxn>
                <a:cxn ang="0">
                  <a:pos x="37" y="173"/>
                </a:cxn>
                <a:cxn ang="0">
                  <a:pos x="39" y="6"/>
                </a:cxn>
              </a:cxnLst>
              <a:rect l="0" t="0" r="r" b="b"/>
              <a:pathLst>
                <a:path w="39" h="2769">
                  <a:moveTo>
                    <a:pt x="39" y="6"/>
                  </a:moveTo>
                  <a:lnTo>
                    <a:pt x="27" y="0"/>
                  </a:lnTo>
                  <a:lnTo>
                    <a:pt x="15" y="0"/>
                  </a:lnTo>
                  <a:lnTo>
                    <a:pt x="14" y="167"/>
                  </a:lnTo>
                  <a:lnTo>
                    <a:pt x="12" y="338"/>
                  </a:lnTo>
                  <a:lnTo>
                    <a:pt x="10" y="507"/>
                  </a:lnTo>
                  <a:lnTo>
                    <a:pt x="10" y="678"/>
                  </a:lnTo>
                  <a:lnTo>
                    <a:pt x="9" y="848"/>
                  </a:lnTo>
                  <a:lnTo>
                    <a:pt x="9" y="1019"/>
                  </a:lnTo>
                  <a:lnTo>
                    <a:pt x="7" y="1192"/>
                  </a:lnTo>
                  <a:lnTo>
                    <a:pt x="7" y="1364"/>
                  </a:lnTo>
                  <a:lnTo>
                    <a:pt x="5" y="1537"/>
                  </a:lnTo>
                  <a:lnTo>
                    <a:pt x="4" y="1709"/>
                  </a:lnTo>
                  <a:lnTo>
                    <a:pt x="4" y="1884"/>
                  </a:lnTo>
                  <a:lnTo>
                    <a:pt x="4" y="2058"/>
                  </a:lnTo>
                  <a:lnTo>
                    <a:pt x="2" y="2231"/>
                  </a:lnTo>
                  <a:lnTo>
                    <a:pt x="0" y="2407"/>
                  </a:lnTo>
                  <a:lnTo>
                    <a:pt x="0" y="2582"/>
                  </a:lnTo>
                  <a:lnTo>
                    <a:pt x="0" y="2758"/>
                  </a:lnTo>
                  <a:lnTo>
                    <a:pt x="10" y="2763"/>
                  </a:lnTo>
                  <a:lnTo>
                    <a:pt x="24" y="2769"/>
                  </a:lnTo>
                  <a:lnTo>
                    <a:pt x="24" y="2591"/>
                  </a:lnTo>
                  <a:lnTo>
                    <a:pt x="24" y="2416"/>
                  </a:lnTo>
                  <a:lnTo>
                    <a:pt x="26" y="2240"/>
                  </a:lnTo>
                  <a:lnTo>
                    <a:pt x="27" y="2068"/>
                  </a:lnTo>
                  <a:lnTo>
                    <a:pt x="27" y="1893"/>
                  </a:lnTo>
                  <a:lnTo>
                    <a:pt x="27" y="1719"/>
                  </a:lnTo>
                  <a:lnTo>
                    <a:pt x="29" y="1546"/>
                  </a:lnTo>
                  <a:lnTo>
                    <a:pt x="31" y="1374"/>
                  </a:lnTo>
                  <a:lnTo>
                    <a:pt x="31" y="1199"/>
                  </a:lnTo>
                  <a:lnTo>
                    <a:pt x="32" y="1026"/>
                  </a:lnTo>
                  <a:lnTo>
                    <a:pt x="32" y="854"/>
                  </a:lnTo>
                  <a:lnTo>
                    <a:pt x="34" y="683"/>
                  </a:lnTo>
                  <a:lnTo>
                    <a:pt x="34" y="512"/>
                  </a:lnTo>
                  <a:lnTo>
                    <a:pt x="36" y="344"/>
                  </a:lnTo>
                  <a:lnTo>
                    <a:pt x="37" y="173"/>
                  </a:lnTo>
                  <a:lnTo>
                    <a:pt x="39" y="6"/>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9" name="Freeform 127"/>
            <p:cNvSpPr>
              <a:spLocks/>
            </p:cNvSpPr>
            <p:nvPr/>
          </p:nvSpPr>
          <p:spPr bwMode="auto">
            <a:xfrm>
              <a:off x="4077" y="1348"/>
              <a:ext cx="132" cy="137"/>
            </a:xfrm>
            <a:custGeom>
              <a:avLst/>
              <a:gdLst/>
              <a:ahLst/>
              <a:cxnLst>
                <a:cxn ang="0">
                  <a:pos x="1" y="0"/>
                </a:cxn>
                <a:cxn ang="0">
                  <a:pos x="16" y="2"/>
                </a:cxn>
                <a:cxn ang="0">
                  <a:pos x="32" y="6"/>
                </a:cxn>
                <a:cxn ang="0">
                  <a:pos x="47" y="7"/>
                </a:cxn>
                <a:cxn ang="0">
                  <a:pos x="63" y="11"/>
                </a:cxn>
                <a:cxn ang="0">
                  <a:pos x="79" y="13"/>
                </a:cxn>
                <a:cxn ang="0">
                  <a:pos x="97" y="17"/>
                </a:cxn>
                <a:cxn ang="0">
                  <a:pos x="112" y="20"/>
                </a:cxn>
                <a:cxn ang="0">
                  <a:pos x="131" y="24"/>
                </a:cxn>
                <a:cxn ang="0">
                  <a:pos x="146" y="26"/>
                </a:cxn>
                <a:cxn ang="0">
                  <a:pos x="162" y="30"/>
                </a:cxn>
                <a:cxn ang="0">
                  <a:pos x="179" y="33"/>
                </a:cxn>
                <a:cxn ang="0">
                  <a:pos x="196" y="37"/>
                </a:cxn>
                <a:cxn ang="0">
                  <a:pos x="213" y="41"/>
                </a:cxn>
                <a:cxn ang="0">
                  <a:pos x="230" y="44"/>
                </a:cxn>
                <a:cxn ang="0">
                  <a:pos x="246" y="48"/>
                </a:cxn>
                <a:cxn ang="0">
                  <a:pos x="265" y="52"/>
                </a:cxn>
                <a:cxn ang="0">
                  <a:pos x="263" y="78"/>
                </a:cxn>
                <a:cxn ang="0">
                  <a:pos x="262" y="106"/>
                </a:cxn>
                <a:cxn ang="0">
                  <a:pos x="262" y="134"/>
                </a:cxn>
                <a:cxn ang="0">
                  <a:pos x="262" y="161"/>
                </a:cxn>
                <a:cxn ang="0">
                  <a:pos x="262" y="189"/>
                </a:cxn>
                <a:cxn ang="0">
                  <a:pos x="262" y="217"/>
                </a:cxn>
                <a:cxn ang="0">
                  <a:pos x="262" y="245"/>
                </a:cxn>
                <a:cxn ang="0">
                  <a:pos x="262" y="273"/>
                </a:cxn>
                <a:cxn ang="0">
                  <a:pos x="245" y="269"/>
                </a:cxn>
                <a:cxn ang="0">
                  <a:pos x="228" y="265"/>
                </a:cxn>
                <a:cxn ang="0">
                  <a:pos x="211" y="262"/>
                </a:cxn>
                <a:cxn ang="0">
                  <a:pos x="196" y="258"/>
                </a:cxn>
                <a:cxn ang="0">
                  <a:pos x="178" y="254"/>
                </a:cxn>
                <a:cxn ang="0">
                  <a:pos x="162" y="250"/>
                </a:cxn>
                <a:cxn ang="0">
                  <a:pos x="144" y="247"/>
                </a:cxn>
                <a:cxn ang="0">
                  <a:pos x="129" y="245"/>
                </a:cxn>
                <a:cxn ang="0">
                  <a:pos x="112" y="241"/>
                </a:cxn>
                <a:cxn ang="0">
                  <a:pos x="95" y="237"/>
                </a:cxn>
                <a:cxn ang="0">
                  <a:pos x="79" y="234"/>
                </a:cxn>
                <a:cxn ang="0">
                  <a:pos x="63" y="230"/>
                </a:cxn>
                <a:cxn ang="0">
                  <a:pos x="47" y="226"/>
                </a:cxn>
                <a:cxn ang="0">
                  <a:pos x="30" y="223"/>
                </a:cxn>
                <a:cxn ang="0">
                  <a:pos x="15" y="219"/>
                </a:cxn>
                <a:cxn ang="0">
                  <a:pos x="0" y="217"/>
                </a:cxn>
                <a:cxn ang="0">
                  <a:pos x="0" y="189"/>
                </a:cxn>
                <a:cxn ang="0">
                  <a:pos x="0" y="161"/>
                </a:cxn>
                <a:cxn ang="0">
                  <a:pos x="0" y="134"/>
                </a:cxn>
                <a:cxn ang="0">
                  <a:pos x="0" y="108"/>
                </a:cxn>
                <a:cxn ang="0">
                  <a:pos x="0" y="80"/>
                </a:cxn>
                <a:cxn ang="0">
                  <a:pos x="0" y="54"/>
                </a:cxn>
                <a:cxn ang="0">
                  <a:pos x="0" y="26"/>
                </a:cxn>
                <a:cxn ang="0">
                  <a:pos x="1" y="0"/>
                </a:cxn>
              </a:cxnLst>
              <a:rect l="0" t="0" r="r" b="b"/>
              <a:pathLst>
                <a:path w="265" h="273">
                  <a:moveTo>
                    <a:pt x="1" y="0"/>
                  </a:moveTo>
                  <a:lnTo>
                    <a:pt x="16" y="2"/>
                  </a:lnTo>
                  <a:lnTo>
                    <a:pt x="32" y="6"/>
                  </a:lnTo>
                  <a:lnTo>
                    <a:pt x="47" y="7"/>
                  </a:lnTo>
                  <a:lnTo>
                    <a:pt x="63" y="11"/>
                  </a:lnTo>
                  <a:lnTo>
                    <a:pt x="79" y="13"/>
                  </a:lnTo>
                  <a:lnTo>
                    <a:pt x="97" y="17"/>
                  </a:lnTo>
                  <a:lnTo>
                    <a:pt x="112" y="20"/>
                  </a:lnTo>
                  <a:lnTo>
                    <a:pt x="131" y="24"/>
                  </a:lnTo>
                  <a:lnTo>
                    <a:pt x="146" y="26"/>
                  </a:lnTo>
                  <a:lnTo>
                    <a:pt x="162" y="30"/>
                  </a:lnTo>
                  <a:lnTo>
                    <a:pt x="179" y="33"/>
                  </a:lnTo>
                  <a:lnTo>
                    <a:pt x="196" y="37"/>
                  </a:lnTo>
                  <a:lnTo>
                    <a:pt x="213" y="41"/>
                  </a:lnTo>
                  <a:lnTo>
                    <a:pt x="230" y="44"/>
                  </a:lnTo>
                  <a:lnTo>
                    <a:pt x="246" y="48"/>
                  </a:lnTo>
                  <a:lnTo>
                    <a:pt x="265" y="52"/>
                  </a:lnTo>
                  <a:lnTo>
                    <a:pt x="263" y="78"/>
                  </a:lnTo>
                  <a:lnTo>
                    <a:pt x="262" y="106"/>
                  </a:lnTo>
                  <a:lnTo>
                    <a:pt x="262" y="134"/>
                  </a:lnTo>
                  <a:lnTo>
                    <a:pt x="262" y="161"/>
                  </a:lnTo>
                  <a:lnTo>
                    <a:pt x="262" y="189"/>
                  </a:lnTo>
                  <a:lnTo>
                    <a:pt x="262" y="217"/>
                  </a:lnTo>
                  <a:lnTo>
                    <a:pt x="262" y="245"/>
                  </a:lnTo>
                  <a:lnTo>
                    <a:pt x="262" y="273"/>
                  </a:lnTo>
                  <a:lnTo>
                    <a:pt x="245" y="269"/>
                  </a:lnTo>
                  <a:lnTo>
                    <a:pt x="228" y="265"/>
                  </a:lnTo>
                  <a:lnTo>
                    <a:pt x="211" y="262"/>
                  </a:lnTo>
                  <a:lnTo>
                    <a:pt x="196" y="258"/>
                  </a:lnTo>
                  <a:lnTo>
                    <a:pt x="178" y="254"/>
                  </a:lnTo>
                  <a:lnTo>
                    <a:pt x="162" y="250"/>
                  </a:lnTo>
                  <a:lnTo>
                    <a:pt x="144" y="247"/>
                  </a:lnTo>
                  <a:lnTo>
                    <a:pt x="129" y="245"/>
                  </a:lnTo>
                  <a:lnTo>
                    <a:pt x="112" y="241"/>
                  </a:lnTo>
                  <a:lnTo>
                    <a:pt x="95" y="237"/>
                  </a:lnTo>
                  <a:lnTo>
                    <a:pt x="79" y="234"/>
                  </a:lnTo>
                  <a:lnTo>
                    <a:pt x="63" y="230"/>
                  </a:lnTo>
                  <a:lnTo>
                    <a:pt x="47" y="226"/>
                  </a:lnTo>
                  <a:lnTo>
                    <a:pt x="30" y="223"/>
                  </a:lnTo>
                  <a:lnTo>
                    <a:pt x="15" y="219"/>
                  </a:lnTo>
                  <a:lnTo>
                    <a:pt x="0" y="217"/>
                  </a:lnTo>
                  <a:lnTo>
                    <a:pt x="0" y="189"/>
                  </a:lnTo>
                  <a:lnTo>
                    <a:pt x="0" y="161"/>
                  </a:lnTo>
                  <a:lnTo>
                    <a:pt x="0" y="134"/>
                  </a:lnTo>
                  <a:lnTo>
                    <a:pt x="0" y="108"/>
                  </a:lnTo>
                  <a:lnTo>
                    <a:pt x="0" y="80"/>
                  </a:lnTo>
                  <a:lnTo>
                    <a:pt x="0" y="54"/>
                  </a:lnTo>
                  <a:lnTo>
                    <a:pt x="0" y="26"/>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0" name="Freeform 128"/>
            <p:cNvSpPr>
              <a:spLocks/>
            </p:cNvSpPr>
            <p:nvPr/>
          </p:nvSpPr>
          <p:spPr bwMode="auto">
            <a:xfrm>
              <a:off x="4075" y="1548"/>
              <a:ext cx="133" cy="145"/>
            </a:xfrm>
            <a:custGeom>
              <a:avLst/>
              <a:gdLst/>
              <a:ahLst/>
              <a:cxnLst>
                <a:cxn ang="0">
                  <a:pos x="4" y="0"/>
                </a:cxn>
                <a:cxn ang="0">
                  <a:pos x="19" y="4"/>
                </a:cxn>
                <a:cxn ang="0">
                  <a:pos x="34" y="7"/>
                </a:cxn>
                <a:cxn ang="0">
                  <a:pos x="51" y="11"/>
                </a:cxn>
                <a:cxn ang="0">
                  <a:pos x="67" y="17"/>
                </a:cxn>
                <a:cxn ang="0">
                  <a:pos x="83" y="20"/>
                </a:cxn>
                <a:cxn ang="0">
                  <a:pos x="99" y="24"/>
                </a:cxn>
                <a:cxn ang="0">
                  <a:pos x="116" y="28"/>
                </a:cxn>
                <a:cxn ang="0">
                  <a:pos x="133" y="33"/>
                </a:cxn>
                <a:cxn ang="0">
                  <a:pos x="148" y="35"/>
                </a:cxn>
                <a:cxn ang="0">
                  <a:pos x="163" y="39"/>
                </a:cxn>
                <a:cxn ang="0">
                  <a:pos x="180" y="43"/>
                </a:cxn>
                <a:cxn ang="0">
                  <a:pos x="197" y="48"/>
                </a:cxn>
                <a:cxn ang="0">
                  <a:pos x="213" y="52"/>
                </a:cxn>
                <a:cxn ang="0">
                  <a:pos x="230" y="56"/>
                </a:cxn>
                <a:cxn ang="0">
                  <a:pos x="247" y="59"/>
                </a:cxn>
                <a:cxn ang="0">
                  <a:pos x="266" y="65"/>
                </a:cxn>
                <a:cxn ang="0">
                  <a:pos x="264" y="93"/>
                </a:cxn>
                <a:cxn ang="0">
                  <a:pos x="264" y="121"/>
                </a:cxn>
                <a:cxn ang="0">
                  <a:pos x="264" y="148"/>
                </a:cxn>
                <a:cxn ang="0">
                  <a:pos x="264" y="176"/>
                </a:cxn>
                <a:cxn ang="0">
                  <a:pos x="264" y="204"/>
                </a:cxn>
                <a:cxn ang="0">
                  <a:pos x="264" y="232"/>
                </a:cxn>
                <a:cxn ang="0">
                  <a:pos x="264" y="260"/>
                </a:cxn>
                <a:cxn ang="0">
                  <a:pos x="264" y="289"/>
                </a:cxn>
                <a:cxn ang="0">
                  <a:pos x="245" y="284"/>
                </a:cxn>
                <a:cxn ang="0">
                  <a:pos x="230" y="278"/>
                </a:cxn>
                <a:cxn ang="0">
                  <a:pos x="212" y="275"/>
                </a:cxn>
                <a:cxn ang="0">
                  <a:pos x="197" y="271"/>
                </a:cxn>
                <a:cxn ang="0">
                  <a:pos x="180" y="265"/>
                </a:cxn>
                <a:cxn ang="0">
                  <a:pos x="163" y="262"/>
                </a:cxn>
                <a:cxn ang="0">
                  <a:pos x="148" y="258"/>
                </a:cxn>
                <a:cxn ang="0">
                  <a:pos x="133" y="254"/>
                </a:cxn>
                <a:cxn ang="0">
                  <a:pos x="114" y="249"/>
                </a:cxn>
                <a:cxn ang="0">
                  <a:pos x="98" y="245"/>
                </a:cxn>
                <a:cxn ang="0">
                  <a:pos x="79" y="239"/>
                </a:cxn>
                <a:cxn ang="0">
                  <a:pos x="64" y="236"/>
                </a:cxn>
                <a:cxn ang="0">
                  <a:pos x="47" y="230"/>
                </a:cxn>
                <a:cxn ang="0">
                  <a:pos x="32" y="226"/>
                </a:cxn>
                <a:cxn ang="0">
                  <a:pos x="15" y="223"/>
                </a:cxn>
                <a:cxn ang="0">
                  <a:pos x="0" y="219"/>
                </a:cxn>
                <a:cxn ang="0">
                  <a:pos x="0" y="191"/>
                </a:cxn>
                <a:cxn ang="0">
                  <a:pos x="0" y="165"/>
                </a:cxn>
                <a:cxn ang="0">
                  <a:pos x="0" y="137"/>
                </a:cxn>
                <a:cxn ang="0">
                  <a:pos x="2" y="111"/>
                </a:cxn>
                <a:cxn ang="0">
                  <a:pos x="2" y="83"/>
                </a:cxn>
                <a:cxn ang="0">
                  <a:pos x="2" y="56"/>
                </a:cxn>
                <a:cxn ang="0">
                  <a:pos x="2" y="28"/>
                </a:cxn>
                <a:cxn ang="0">
                  <a:pos x="4" y="0"/>
                </a:cxn>
              </a:cxnLst>
              <a:rect l="0" t="0" r="r" b="b"/>
              <a:pathLst>
                <a:path w="266" h="289">
                  <a:moveTo>
                    <a:pt x="4" y="0"/>
                  </a:moveTo>
                  <a:lnTo>
                    <a:pt x="19" y="4"/>
                  </a:lnTo>
                  <a:lnTo>
                    <a:pt x="34" y="7"/>
                  </a:lnTo>
                  <a:lnTo>
                    <a:pt x="51" y="11"/>
                  </a:lnTo>
                  <a:lnTo>
                    <a:pt x="67" y="17"/>
                  </a:lnTo>
                  <a:lnTo>
                    <a:pt x="83" y="20"/>
                  </a:lnTo>
                  <a:lnTo>
                    <a:pt x="99" y="24"/>
                  </a:lnTo>
                  <a:lnTo>
                    <a:pt x="116" y="28"/>
                  </a:lnTo>
                  <a:lnTo>
                    <a:pt x="133" y="33"/>
                  </a:lnTo>
                  <a:lnTo>
                    <a:pt x="148" y="35"/>
                  </a:lnTo>
                  <a:lnTo>
                    <a:pt x="163" y="39"/>
                  </a:lnTo>
                  <a:lnTo>
                    <a:pt x="180" y="43"/>
                  </a:lnTo>
                  <a:lnTo>
                    <a:pt x="197" y="48"/>
                  </a:lnTo>
                  <a:lnTo>
                    <a:pt x="213" y="52"/>
                  </a:lnTo>
                  <a:lnTo>
                    <a:pt x="230" y="56"/>
                  </a:lnTo>
                  <a:lnTo>
                    <a:pt x="247" y="59"/>
                  </a:lnTo>
                  <a:lnTo>
                    <a:pt x="266" y="65"/>
                  </a:lnTo>
                  <a:lnTo>
                    <a:pt x="264" y="93"/>
                  </a:lnTo>
                  <a:lnTo>
                    <a:pt x="264" y="121"/>
                  </a:lnTo>
                  <a:lnTo>
                    <a:pt x="264" y="148"/>
                  </a:lnTo>
                  <a:lnTo>
                    <a:pt x="264" y="176"/>
                  </a:lnTo>
                  <a:lnTo>
                    <a:pt x="264" y="204"/>
                  </a:lnTo>
                  <a:lnTo>
                    <a:pt x="264" y="232"/>
                  </a:lnTo>
                  <a:lnTo>
                    <a:pt x="264" y="260"/>
                  </a:lnTo>
                  <a:lnTo>
                    <a:pt x="264" y="289"/>
                  </a:lnTo>
                  <a:lnTo>
                    <a:pt x="245" y="284"/>
                  </a:lnTo>
                  <a:lnTo>
                    <a:pt x="230" y="278"/>
                  </a:lnTo>
                  <a:lnTo>
                    <a:pt x="212" y="275"/>
                  </a:lnTo>
                  <a:lnTo>
                    <a:pt x="197" y="271"/>
                  </a:lnTo>
                  <a:lnTo>
                    <a:pt x="180" y="265"/>
                  </a:lnTo>
                  <a:lnTo>
                    <a:pt x="163" y="262"/>
                  </a:lnTo>
                  <a:lnTo>
                    <a:pt x="148" y="258"/>
                  </a:lnTo>
                  <a:lnTo>
                    <a:pt x="133" y="254"/>
                  </a:lnTo>
                  <a:lnTo>
                    <a:pt x="114" y="249"/>
                  </a:lnTo>
                  <a:lnTo>
                    <a:pt x="98" y="245"/>
                  </a:lnTo>
                  <a:lnTo>
                    <a:pt x="79" y="239"/>
                  </a:lnTo>
                  <a:lnTo>
                    <a:pt x="64" y="236"/>
                  </a:lnTo>
                  <a:lnTo>
                    <a:pt x="47" y="230"/>
                  </a:lnTo>
                  <a:lnTo>
                    <a:pt x="32" y="226"/>
                  </a:lnTo>
                  <a:lnTo>
                    <a:pt x="15" y="223"/>
                  </a:lnTo>
                  <a:lnTo>
                    <a:pt x="0" y="219"/>
                  </a:lnTo>
                  <a:lnTo>
                    <a:pt x="0" y="191"/>
                  </a:lnTo>
                  <a:lnTo>
                    <a:pt x="0" y="165"/>
                  </a:lnTo>
                  <a:lnTo>
                    <a:pt x="0" y="137"/>
                  </a:lnTo>
                  <a:lnTo>
                    <a:pt x="2" y="111"/>
                  </a:lnTo>
                  <a:lnTo>
                    <a:pt x="2" y="83"/>
                  </a:lnTo>
                  <a:lnTo>
                    <a:pt x="2" y="56"/>
                  </a:lnTo>
                  <a:lnTo>
                    <a:pt x="2" y="28"/>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 name="Freeform 129"/>
            <p:cNvSpPr>
              <a:spLocks/>
            </p:cNvSpPr>
            <p:nvPr/>
          </p:nvSpPr>
          <p:spPr bwMode="auto">
            <a:xfrm>
              <a:off x="4074" y="1751"/>
              <a:ext cx="133" cy="150"/>
            </a:xfrm>
            <a:custGeom>
              <a:avLst/>
              <a:gdLst/>
              <a:ahLst/>
              <a:cxnLst>
                <a:cxn ang="0">
                  <a:pos x="1" y="0"/>
                </a:cxn>
                <a:cxn ang="0">
                  <a:pos x="16" y="4"/>
                </a:cxn>
                <a:cxn ang="0">
                  <a:pos x="33" y="8"/>
                </a:cxn>
                <a:cxn ang="0">
                  <a:pos x="48" y="11"/>
                </a:cxn>
                <a:cxn ang="0">
                  <a:pos x="65" y="17"/>
                </a:cxn>
                <a:cxn ang="0">
                  <a:pos x="80" y="21"/>
                </a:cxn>
                <a:cxn ang="0">
                  <a:pos x="97" y="24"/>
                </a:cxn>
                <a:cxn ang="0">
                  <a:pos x="114" y="30"/>
                </a:cxn>
                <a:cxn ang="0">
                  <a:pos x="131" y="36"/>
                </a:cxn>
                <a:cxn ang="0">
                  <a:pos x="146" y="39"/>
                </a:cxn>
                <a:cxn ang="0">
                  <a:pos x="162" y="45"/>
                </a:cxn>
                <a:cxn ang="0">
                  <a:pos x="179" y="50"/>
                </a:cxn>
                <a:cxn ang="0">
                  <a:pos x="198" y="56"/>
                </a:cxn>
                <a:cxn ang="0">
                  <a:pos x="213" y="60"/>
                </a:cxn>
                <a:cxn ang="0">
                  <a:pos x="230" y="65"/>
                </a:cxn>
                <a:cxn ang="0">
                  <a:pos x="246" y="71"/>
                </a:cxn>
                <a:cxn ang="0">
                  <a:pos x="265" y="76"/>
                </a:cxn>
                <a:cxn ang="0">
                  <a:pos x="265" y="104"/>
                </a:cxn>
                <a:cxn ang="0">
                  <a:pos x="265" y="132"/>
                </a:cxn>
                <a:cxn ang="0">
                  <a:pos x="265" y="160"/>
                </a:cxn>
                <a:cxn ang="0">
                  <a:pos x="265" y="188"/>
                </a:cxn>
                <a:cxn ang="0">
                  <a:pos x="265" y="216"/>
                </a:cxn>
                <a:cxn ang="0">
                  <a:pos x="265" y="243"/>
                </a:cxn>
                <a:cxn ang="0">
                  <a:pos x="265" y="271"/>
                </a:cxn>
                <a:cxn ang="0">
                  <a:pos x="265" y="299"/>
                </a:cxn>
                <a:cxn ang="0">
                  <a:pos x="246" y="294"/>
                </a:cxn>
                <a:cxn ang="0">
                  <a:pos x="230" y="288"/>
                </a:cxn>
                <a:cxn ang="0">
                  <a:pos x="213" y="282"/>
                </a:cxn>
                <a:cxn ang="0">
                  <a:pos x="196" y="279"/>
                </a:cxn>
                <a:cxn ang="0">
                  <a:pos x="179" y="273"/>
                </a:cxn>
                <a:cxn ang="0">
                  <a:pos x="162" y="268"/>
                </a:cxn>
                <a:cxn ang="0">
                  <a:pos x="146" y="262"/>
                </a:cxn>
                <a:cxn ang="0">
                  <a:pos x="131" y="258"/>
                </a:cxn>
                <a:cxn ang="0">
                  <a:pos x="112" y="253"/>
                </a:cxn>
                <a:cxn ang="0">
                  <a:pos x="95" y="247"/>
                </a:cxn>
                <a:cxn ang="0">
                  <a:pos x="78" y="242"/>
                </a:cxn>
                <a:cxn ang="0">
                  <a:pos x="63" y="238"/>
                </a:cxn>
                <a:cxn ang="0">
                  <a:pos x="47" y="232"/>
                </a:cxn>
                <a:cxn ang="0">
                  <a:pos x="30" y="227"/>
                </a:cxn>
                <a:cxn ang="0">
                  <a:pos x="15" y="221"/>
                </a:cxn>
                <a:cxn ang="0">
                  <a:pos x="0" y="217"/>
                </a:cxn>
                <a:cxn ang="0">
                  <a:pos x="0" y="190"/>
                </a:cxn>
                <a:cxn ang="0">
                  <a:pos x="0" y="162"/>
                </a:cxn>
                <a:cxn ang="0">
                  <a:pos x="0" y="134"/>
                </a:cxn>
                <a:cxn ang="0">
                  <a:pos x="0" y="108"/>
                </a:cxn>
                <a:cxn ang="0">
                  <a:pos x="0" y="80"/>
                </a:cxn>
                <a:cxn ang="0">
                  <a:pos x="0" y="54"/>
                </a:cxn>
                <a:cxn ang="0">
                  <a:pos x="0" y="26"/>
                </a:cxn>
                <a:cxn ang="0">
                  <a:pos x="1" y="0"/>
                </a:cxn>
              </a:cxnLst>
              <a:rect l="0" t="0" r="r" b="b"/>
              <a:pathLst>
                <a:path w="265" h="299">
                  <a:moveTo>
                    <a:pt x="1" y="0"/>
                  </a:moveTo>
                  <a:lnTo>
                    <a:pt x="16" y="4"/>
                  </a:lnTo>
                  <a:lnTo>
                    <a:pt x="33" y="8"/>
                  </a:lnTo>
                  <a:lnTo>
                    <a:pt x="48" y="11"/>
                  </a:lnTo>
                  <a:lnTo>
                    <a:pt x="65" y="17"/>
                  </a:lnTo>
                  <a:lnTo>
                    <a:pt x="80" y="21"/>
                  </a:lnTo>
                  <a:lnTo>
                    <a:pt x="97" y="24"/>
                  </a:lnTo>
                  <a:lnTo>
                    <a:pt x="114" y="30"/>
                  </a:lnTo>
                  <a:lnTo>
                    <a:pt x="131" y="36"/>
                  </a:lnTo>
                  <a:lnTo>
                    <a:pt x="146" y="39"/>
                  </a:lnTo>
                  <a:lnTo>
                    <a:pt x="162" y="45"/>
                  </a:lnTo>
                  <a:lnTo>
                    <a:pt x="179" y="50"/>
                  </a:lnTo>
                  <a:lnTo>
                    <a:pt x="198" y="56"/>
                  </a:lnTo>
                  <a:lnTo>
                    <a:pt x="213" y="60"/>
                  </a:lnTo>
                  <a:lnTo>
                    <a:pt x="230" y="65"/>
                  </a:lnTo>
                  <a:lnTo>
                    <a:pt x="246" y="71"/>
                  </a:lnTo>
                  <a:lnTo>
                    <a:pt x="265" y="76"/>
                  </a:lnTo>
                  <a:lnTo>
                    <a:pt x="265" y="104"/>
                  </a:lnTo>
                  <a:lnTo>
                    <a:pt x="265" y="132"/>
                  </a:lnTo>
                  <a:lnTo>
                    <a:pt x="265" y="160"/>
                  </a:lnTo>
                  <a:lnTo>
                    <a:pt x="265" y="188"/>
                  </a:lnTo>
                  <a:lnTo>
                    <a:pt x="265" y="216"/>
                  </a:lnTo>
                  <a:lnTo>
                    <a:pt x="265" y="243"/>
                  </a:lnTo>
                  <a:lnTo>
                    <a:pt x="265" y="271"/>
                  </a:lnTo>
                  <a:lnTo>
                    <a:pt x="265" y="299"/>
                  </a:lnTo>
                  <a:lnTo>
                    <a:pt x="246" y="294"/>
                  </a:lnTo>
                  <a:lnTo>
                    <a:pt x="230" y="288"/>
                  </a:lnTo>
                  <a:lnTo>
                    <a:pt x="213" y="282"/>
                  </a:lnTo>
                  <a:lnTo>
                    <a:pt x="196" y="279"/>
                  </a:lnTo>
                  <a:lnTo>
                    <a:pt x="179" y="273"/>
                  </a:lnTo>
                  <a:lnTo>
                    <a:pt x="162" y="268"/>
                  </a:lnTo>
                  <a:lnTo>
                    <a:pt x="146" y="262"/>
                  </a:lnTo>
                  <a:lnTo>
                    <a:pt x="131" y="258"/>
                  </a:lnTo>
                  <a:lnTo>
                    <a:pt x="112" y="253"/>
                  </a:lnTo>
                  <a:lnTo>
                    <a:pt x="95" y="247"/>
                  </a:lnTo>
                  <a:lnTo>
                    <a:pt x="78" y="242"/>
                  </a:lnTo>
                  <a:lnTo>
                    <a:pt x="63" y="238"/>
                  </a:lnTo>
                  <a:lnTo>
                    <a:pt x="47" y="232"/>
                  </a:lnTo>
                  <a:lnTo>
                    <a:pt x="30" y="227"/>
                  </a:lnTo>
                  <a:lnTo>
                    <a:pt x="15" y="221"/>
                  </a:lnTo>
                  <a:lnTo>
                    <a:pt x="0" y="217"/>
                  </a:lnTo>
                  <a:lnTo>
                    <a:pt x="0" y="190"/>
                  </a:lnTo>
                  <a:lnTo>
                    <a:pt x="0" y="162"/>
                  </a:lnTo>
                  <a:lnTo>
                    <a:pt x="0" y="134"/>
                  </a:lnTo>
                  <a:lnTo>
                    <a:pt x="0" y="108"/>
                  </a:lnTo>
                  <a:lnTo>
                    <a:pt x="0" y="80"/>
                  </a:lnTo>
                  <a:lnTo>
                    <a:pt x="0" y="54"/>
                  </a:lnTo>
                  <a:lnTo>
                    <a:pt x="0" y="26"/>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 name="Freeform 130"/>
            <p:cNvSpPr>
              <a:spLocks/>
            </p:cNvSpPr>
            <p:nvPr/>
          </p:nvSpPr>
          <p:spPr bwMode="auto">
            <a:xfrm>
              <a:off x="4073" y="1953"/>
              <a:ext cx="134" cy="157"/>
            </a:xfrm>
            <a:custGeom>
              <a:avLst/>
              <a:gdLst/>
              <a:ahLst/>
              <a:cxnLst>
                <a:cxn ang="0">
                  <a:pos x="4" y="0"/>
                </a:cxn>
                <a:cxn ang="0">
                  <a:pos x="19" y="4"/>
                </a:cxn>
                <a:cxn ang="0">
                  <a:pos x="34" y="9"/>
                </a:cxn>
                <a:cxn ang="0">
                  <a:pos x="51" y="15"/>
                </a:cxn>
                <a:cxn ang="0">
                  <a:pos x="67" y="20"/>
                </a:cxn>
                <a:cxn ang="0">
                  <a:pos x="82" y="26"/>
                </a:cxn>
                <a:cxn ang="0">
                  <a:pos x="99" y="31"/>
                </a:cxn>
                <a:cxn ang="0">
                  <a:pos x="116" y="37"/>
                </a:cxn>
                <a:cxn ang="0">
                  <a:pos x="133" y="43"/>
                </a:cxn>
                <a:cxn ang="0">
                  <a:pos x="148" y="46"/>
                </a:cxn>
                <a:cxn ang="0">
                  <a:pos x="166" y="52"/>
                </a:cxn>
                <a:cxn ang="0">
                  <a:pos x="182" y="57"/>
                </a:cxn>
                <a:cxn ang="0">
                  <a:pos x="200" y="63"/>
                </a:cxn>
                <a:cxn ang="0">
                  <a:pos x="217" y="69"/>
                </a:cxn>
                <a:cxn ang="0">
                  <a:pos x="234" y="74"/>
                </a:cxn>
                <a:cxn ang="0">
                  <a:pos x="250" y="80"/>
                </a:cxn>
                <a:cxn ang="0">
                  <a:pos x="269" y="87"/>
                </a:cxn>
                <a:cxn ang="0">
                  <a:pos x="267" y="115"/>
                </a:cxn>
                <a:cxn ang="0">
                  <a:pos x="266" y="143"/>
                </a:cxn>
                <a:cxn ang="0">
                  <a:pos x="266" y="171"/>
                </a:cxn>
                <a:cxn ang="0">
                  <a:pos x="266" y="200"/>
                </a:cxn>
                <a:cxn ang="0">
                  <a:pos x="266" y="228"/>
                </a:cxn>
                <a:cxn ang="0">
                  <a:pos x="266" y="256"/>
                </a:cxn>
                <a:cxn ang="0">
                  <a:pos x="266" y="284"/>
                </a:cxn>
                <a:cxn ang="0">
                  <a:pos x="266" y="314"/>
                </a:cxn>
                <a:cxn ang="0">
                  <a:pos x="247" y="308"/>
                </a:cxn>
                <a:cxn ang="0">
                  <a:pos x="230" y="302"/>
                </a:cxn>
                <a:cxn ang="0">
                  <a:pos x="213" y="297"/>
                </a:cxn>
                <a:cxn ang="0">
                  <a:pos x="198" y="291"/>
                </a:cxn>
                <a:cxn ang="0">
                  <a:pos x="182" y="284"/>
                </a:cxn>
                <a:cxn ang="0">
                  <a:pos x="165" y="278"/>
                </a:cxn>
                <a:cxn ang="0">
                  <a:pos x="148" y="273"/>
                </a:cxn>
                <a:cxn ang="0">
                  <a:pos x="133" y="267"/>
                </a:cxn>
                <a:cxn ang="0">
                  <a:pos x="114" y="260"/>
                </a:cxn>
                <a:cxn ang="0">
                  <a:pos x="98" y="254"/>
                </a:cxn>
                <a:cxn ang="0">
                  <a:pos x="79" y="249"/>
                </a:cxn>
                <a:cxn ang="0">
                  <a:pos x="64" y="243"/>
                </a:cxn>
                <a:cxn ang="0">
                  <a:pos x="47" y="236"/>
                </a:cxn>
                <a:cxn ang="0">
                  <a:pos x="32" y="230"/>
                </a:cxn>
                <a:cxn ang="0">
                  <a:pos x="15" y="224"/>
                </a:cxn>
                <a:cxn ang="0">
                  <a:pos x="0" y="219"/>
                </a:cxn>
                <a:cxn ang="0">
                  <a:pos x="0" y="191"/>
                </a:cxn>
                <a:cxn ang="0">
                  <a:pos x="0" y="163"/>
                </a:cxn>
                <a:cxn ang="0">
                  <a:pos x="0" y="135"/>
                </a:cxn>
                <a:cxn ang="0">
                  <a:pos x="2" y="109"/>
                </a:cxn>
                <a:cxn ang="0">
                  <a:pos x="2" y="82"/>
                </a:cxn>
                <a:cxn ang="0">
                  <a:pos x="2" y="54"/>
                </a:cxn>
                <a:cxn ang="0">
                  <a:pos x="2" y="26"/>
                </a:cxn>
                <a:cxn ang="0">
                  <a:pos x="4" y="0"/>
                </a:cxn>
              </a:cxnLst>
              <a:rect l="0" t="0" r="r" b="b"/>
              <a:pathLst>
                <a:path w="269" h="314">
                  <a:moveTo>
                    <a:pt x="4" y="0"/>
                  </a:moveTo>
                  <a:lnTo>
                    <a:pt x="19" y="4"/>
                  </a:lnTo>
                  <a:lnTo>
                    <a:pt x="34" y="9"/>
                  </a:lnTo>
                  <a:lnTo>
                    <a:pt x="51" y="15"/>
                  </a:lnTo>
                  <a:lnTo>
                    <a:pt x="67" y="20"/>
                  </a:lnTo>
                  <a:lnTo>
                    <a:pt x="82" y="26"/>
                  </a:lnTo>
                  <a:lnTo>
                    <a:pt x="99" y="31"/>
                  </a:lnTo>
                  <a:lnTo>
                    <a:pt x="116" y="37"/>
                  </a:lnTo>
                  <a:lnTo>
                    <a:pt x="133" y="43"/>
                  </a:lnTo>
                  <a:lnTo>
                    <a:pt x="148" y="46"/>
                  </a:lnTo>
                  <a:lnTo>
                    <a:pt x="166" y="52"/>
                  </a:lnTo>
                  <a:lnTo>
                    <a:pt x="182" y="57"/>
                  </a:lnTo>
                  <a:lnTo>
                    <a:pt x="200" y="63"/>
                  </a:lnTo>
                  <a:lnTo>
                    <a:pt x="217" y="69"/>
                  </a:lnTo>
                  <a:lnTo>
                    <a:pt x="234" y="74"/>
                  </a:lnTo>
                  <a:lnTo>
                    <a:pt x="250" y="80"/>
                  </a:lnTo>
                  <a:lnTo>
                    <a:pt x="269" y="87"/>
                  </a:lnTo>
                  <a:lnTo>
                    <a:pt x="267" y="115"/>
                  </a:lnTo>
                  <a:lnTo>
                    <a:pt x="266" y="143"/>
                  </a:lnTo>
                  <a:lnTo>
                    <a:pt x="266" y="171"/>
                  </a:lnTo>
                  <a:lnTo>
                    <a:pt x="266" y="200"/>
                  </a:lnTo>
                  <a:lnTo>
                    <a:pt x="266" y="228"/>
                  </a:lnTo>
                  <a:lnTo>
                    <a:pt x="266" y="256"/>
                  </a:lnTo>
                  <a:lnTo>
                    <a:pt x="266" y="284"/>
                  </a:lnTo>
                  <a:lnTo>
                    <a:pt x="266" y="314"/>
                  </a:lnTo>
                  <a:lnTo>
                    <a:pt x="247" y="308"/>
                  </a:lnTo>
                  <a:lnTo>
                    <a:pt x="230" y="302"/>
                  </a:lnTo>
                  <a:lnTo>
                    <a:pt x="213" y="297"/>
                  </a:lnTo>
                  <a:lnTo>
                    <a:pt x="198" y="291"/>
                  </a:lnTo>
                  <a:lnTo>
                    <a:pt x="182" y="284"/>
                  </a:lnTo>
                  <a:lnTo>
                    <a:pt x="165" y="278"/>
                  </a:lnTo>
                  <a:lnTo>
                    <a:pt x="148" y="273"/>
                  </a:lnTo>
                  <a:lnTo>
                    <a:pt x="133" y="267"/>
                  </a:lnTo>
                  <a:lnTo>
                    <a:pt x="114" y="260"/>
                  </a:lnTo>
                  <a:lnTo>
                    <a:pt x="98" y="254"/>
                  </a:lnTo>
                  <a:lnTo>
                    <a:pt x="79" y="249"/>
                  </a:lnTo>
                  <a:lnTo>
                    <a:pt x="64" y="243"/>
                  </a:lnTo>
                  <a:lnTo>
                    <a:pt x="47" y="236"/>
                  </a:lnTo>
                  <a:lnTo>
                    <a:pt x="32" y="230"/>
                  </a:lnTo>
                  <a:lnTo>
                    <a:pt x="15" y="224"/>
                  </a:lnTo>
                  <a:lnTo>
                    <a:pt x="0" y="219"/>
                  </a:lnTo>
                  <a:lnTo>
                    <a:pt x="0" y="191"/>
                  </a:lnTo>
                  <a:lnTo>
                    <a:pt x="0" y="163"/>
                  </a:lnTo>
                  <a:lnTo>
                    <a:pt x="0" y="135"/>
                  </a:lnTo>
                  <a:lnTo>
                    <a:pt x="2" y="109"/>
                  </a:lnTo>
                  <a:lnTo>
                    <a:pt x="2" y="82"/>
                  </a:lnTo>
                  <a:lnTo>
                    <a:pt x="2" y="54"/>
                  </a:lnTo>
                  <a:lnTo>
                    <a:pt x="2" y="26"/>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 name="Freeform 131"/>
            <p:cNvSpPr>
              <a:spLocks/>
            </p:cNvSpPr>
            <p:nvPr/>
          </p:nvSpPr>
          <p:spPr bwMode="auto">
            <a:xfrm>
              <a:off x="4072" y="2157"/>
              <a:ext cx="133" cy="165"/>
            </a:xfrm>
            <a:custGeom>
              <a:avLst/>
              <a:gdLst/>
              <a:ahLst/>
              <a:cxnLst>
                <a:cxn ang="0">
                  <a:pos x="1" y="0"/>
                </a:cxn>
                <a:cxn ang="0">
                  <a:pos x="16" y="6"/>
                </a:cxn>
                <a:cxn ang="0">
                  <a:pos x="33" y="11"/>
                </a:cxn>
                <a:cxn ang="0">
                  <a:pos x="48" y="17"/>
                </a:cxn>
                <a:cxn ang="0">
                  <a:pos x="65" y="24"/>
                </a:cxn>
                <a:cxn ang="0">
                  <a:pos x="80" y="30"/>
                </a:cxn>
                <a:cxn ang="0">
                  <a:pos x="97" y="37"/>
                </a:cxn>
                <a:cxn ang="0">
                  <a:pos x="114" y="43"/>
                </a:cxn>
                <a:cxn ang="0">
                  <a:pos x="130" y="50"/>
                </a:cxn>
                <a:cxn ang="0">
                  <a:pos x="146" y="56"/>
                </a:cxn>
                <a:cxn ang="0">
                  <a:pos x="164" y="62"/>
                </a:cxn>
                <a:cxn ang="0">
                  <a:pos x="179" y="67"/>
                </a:cxn>
                <a:cxn ang="0">
                  <a:pos x="198" y="75"/>
                </a:cxn>
                <a:cxn ang="0">
                  <a:pos x="214" y="80"/>
                </a:cxn>
                <a:cxn ang="0">
                  <a:pos x="231" y="88"/>
                </a:cxn>
                <a:cxn ang="0">
                  <a:pos x="248" y="93"/>
                </a:cxn>
                <a:cxn ang="0">
                  <a:pos x="267" y="101"/>
                </a:cxn>
                <a:cxn ang="0">
                  <a:pos x="265" y="128"/>
                </a:cxn>
                <a:cxn ang="0">
                  <a:pos x="265" y="156"/>
                </a:cxn>
                <a:cxn ang="0">
                  <a:pos x="265" y="186"/>
                </a:cxn>
                <a:cxn ang="0">
                  <a:pos x="265" y="216"/>
                </a:cxn>
                <a:cxn ang="0">
                  <a:pos x="265" y="243"/>
                </a:cxn>
                <a:cxn ang="0">
                  <a:pos x="265" y="271"/>
                </a:cxn>
                <a:cxn ang="0">
                  <a:pos x="265" y="301"/>
                </a:cxn>
                <a:cxn ang="0">
                  <a:pos x="265" y="331"/>
                </a:cxn>
                <a:cxn ang="0">
                  <a:pos x="246" y="321"/>
                </a:cxn>
                <a:cxn ang="0">
                  <a:pos x="231" y="314"/>
                </a:cxn>
                <a:cxn ang="0">
                  <a:pos x="213" y="307"/>
                </a:cxn>
                <a:cxn ang="0">
                  <a:pos x="198" y="301"/>
                </a:cxn>
                <a:cxn ang="0">
                  <a:pos x="179" y="294"/>
                </a:cxn>
                <a:cxn ang="0">
                  <a:pos x="164" y="288"/>
                </a:cxn>
                <a:cxn ang="0">
                  <a:pos x="146" y="281"/>
                </a:cxn>
                <a:cxn ang="0">
                  <a:pos x="130" y="275"/>
                </a:cxn>
                <a:cxn ang="0">
                  <a:pos x="112" y="268"/>
                </a:cxn>
                <a:cxn ang="0">
                  <a:pos x="97" y="262"/>
                </a:cxn>
                <a:cxn ang="0">
                  <a:pos x="78" y="255"/>
                </a:cxn>
                <a:cxn ang="0">
                  <a:pos x="63" y="249"/>
                </a:cxn>
                <a:cxn ang="0">
                  <a:pos x="47" y="242"/>
                </a:cxn>
                <a:cxn ang="0">
                  <a:pos x="30" y="234"/>
                </a:cxn>
                <a:cxn ang="0">
                  <a:pos x="15" y="227"/>
                </a:cxn>
                <a:cxn ang="0">
                  <a:pos x="0" y="221"/>
                </a:cxn>
                <a:cxn ang="0">
                  <a:pos x="0" y="193"/>
                </a:cxn>
                <a:cxn ang="0">
                  <a:pos x="0" y="165"/>
                </a:cxn>
                <a:cxn ang="0">
                  <a:pos x="0" y="138"/>
                </a:cxn>
                <a:cxn ang="0">
                  <a:pos x="0" y="112"/>
                </a:cxn>
                <a:cxn ang="0">
                  <a:pos x="0" y="84"/>
                </a:cxn>
                <a:cxn ang="0">
                  <a:pos x="0" y="56"/>
                </a:cxn>
                <a:cxn ang="0">
                  <a:pos x="0" y="28"/>
                </a:cxn>
                <a:cxn ang="0">
                  <a:pos x="1" y="0"/>
                </a:cxn>
              </a:cxnLst>
              <a:rect l="0" t="0" r="r" b="b"/>
              <a:pathLst>
                <a:path w="267" h="331">
                  <a:moveTo>
                    <a:pt x="1" y="0"/>
                  </a:moveTo>
                  <a:lnTo>
                    <a:pt x="16" y="6"/>
                  </a:lnTo>
                  <a:lnTo>
                    <a:pt x="33" y="11"/>
                  </a:lnTo>
                  <a:lnTo>
                    <a:pt x="48" y="17"/>
                  </a:lnTo>
                  <a:lnTo>
                    <a:pt x="65" y="24"/>
                  </a:lnTo>
                  <a:lnTo>
                    <a:pt x="80" y="30"/>
                  </a:lnTo>
                  <a:lnTo>
                    <a:pt x="97" y="37"/>
                  </a:lnTo>
                  <a:lnTo>
                    <a:pt x="114" y="43"/>
                  </a:lnTo>
                  <a:lnTo>
                    <a:pt x="130" y="50"/>
                  </a:lnTo>
                  <a:lnTo>
                    <a:pt x="146" y="56"/>
                  </a:lnTo>
                  <a:lnTo>
                    <a:pt x="164" y="62"/>
                  </a:lnTo>
                  <a:lnTo>
                    <a:pt x="179" y="67"/>
                  </a:lnTo>
                  <a:lnTo>
                    <a:pt x="198" y="75"/>
                  </a:lnTo>
                  <a:lnTo>
                    <a:pt x="214" y="80"/>
                  </a:lnTo>
                  <a:lnTo>
                    <a:pt x="231" y="88"/>
                  </a:lnTo>
                  <a:lnTo>
                    <a:pt x="248" y="93"/>
                  </a:lnTo>
                  <a:lnTo>
                    <a:pt x="267" y="101"/>
                  </a:lnTo>
                  <a:lnTo>
                    <a:pt x="265" y="128"/>
                  </a:lnTo>
                  <a:lnTo>
                    <a:pt x="265" y="156"/>
                  </a:lnTo>
                  <a:lnTo>
                    <a:pt x="265" y="186"/>
                  </a:lnTo>
                  <a:lnTo>
                    <a:pt x="265" y="216"/>
                  </a:lnTo>
                  <a:lnTo>
                    <a:pt x="265" y="243"/>
                  </a:lnTo>
                  <a:lnTo>
                    <a:pt x="265" y="271"/>
                  </a:lnTo>
                  <a:lnTo>
                    <a:pt x="265" y="301"/>
                  </a:lnTo>
                  <a:lnTo>
                    <a:pt x="265" y="331"/>
                  </a:lnTo>
                  <a:lnTo>
                    <a:pt x="246" y="321"/>
                  </a:lnTo>
                  <a:lnTo>
                    <a:pt x="231" y="314"/>
                  </a:lnTo>
                  <a:lnTo>
                    <a:pt x="213" y="307"/>
                  </a:lnTo>
                  <a:lnTo>
                    <a:pt x="198" y="301"/>
                  </a:lnTo>
                  <a:lnTo>
                    <a:pt x="179" y="294"/>
                  </a:lnTo>
                  <a:lnTo>
                    <a:pt x="164" y="288"/>
                  </a:lnTo>
                  <a:lnTo>
                    <a:pt x="146" y="281"/>
                  </a:lnTo>
                  <a:lnTo>
                    <a:pt x="130" y="275"/>
                  </a:lnTo>
                  <a:lnTo>
                    <a:pt x="112" y="268"/>
                  </a:lnTo>
                  <a:lnTo>
                    <a:pt x="97" y="262"/>
                  </a:lnTo>
                  <a:lnTo>
                    <a:pt x="78" y="255"/>
                  </a:lnTo>
                  <a:lnTo>
                    <a:pt x="63" y="249"/>
                  </a:lnTo>
                  <a:lnTo>
                    <a:pt x="47" y="242"/>
                  </a:lnTo>
                  <a:lnTo>
                    <a:pt x="30" y="234"/>
                  </a:lnTo>
                  <a:lnTo>
                    <a:pt x="15" y="227"/>
                  </a:lnTo>
                  <a:lnTo>
                    <a:pt x="0" y="221"/>
                  </a:lnTo>
                  <a:lnTo>
                    <a:pt x="0" y="193"/>
                  </a:lnTo>
                  <a:lnTo>
                    <a:pt x="0" y="165"/>
                  </a:lnTo>
                  <a:lnTo>
                    <a:pt x="0" y="138"/>
                  </a:lnTo>
                  <a:lnTo>
                    <a:pt x="0" y="112"/>
                  </a:lnTo>
                  <a:lnTo>
                    <a:pt x="0" y="84"/>
                  </a:lnTo>
                  <a:lnTo>
                    <a:pt x="0" y="56"/>
                  </a:lnTo>
                  <a:lnTo>
                    <a:pt x="0" y="28"/>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 name="Freeform 132"/>
            <p:cNvSpPr>
              <a:spLocks/>
            </p:cNvSpPr>
            <p:nvPr/>
          </p:nvSpPr>
          <p:spPr bwMode="auto">
            <a:xfrm>
              <a:off x="4070" y="2363"/>
              <a:ext cx="134" cy="171"/>
            </a:xfrm>
            <a:custGeom>
              <a:avLst/>
              <a:gdLst/>
              <a:ahLst/>
              <a:cxnLst>
                <a:cxn ang="0">
                  <a:pos x="4" y="0"/>
                </a:cxn>
                <a:cxn ang="0">
                  <a:pos x="19" y="6"/>
                </a:cxn>
                <a:cxn ang="0">
                  <a:pos x="34" y="11"/>
                </a:cxn>
                <a:cxn ang="0">
                  <a:pos x="51" y="19"/>
                </a:cxn>
                <a:cxn ang="0">
                  <a:pos x="67" y="26"/>
                </a:cxn>
                <a:cxn ang="0">
                  <a:pos x="82" y="32"/>
                </a:cxn>
                <a:cxn ang="0">
                  <a:pos x="99" y="39"/>
                </a:cxn>
                <a:cxn ang="0">
                  <a:pos x="116" y="47"/>
                </a:cxn>
                <a:cxn ang="0">
                  <a:pos x="134" y="56"/>
                </a:cxn>
                <a:cxn ang="0">
                  <a:pos x="150" y="62"/>
                </a:cxn>
                <a:cxn ang="0">
                  <a:pos x="166" y="69"/>
                </a:cxn>
                <a:cxn ang="0">
                  <a:pos x="183" y="76"/>
                </a:cxn>
                <a:cxn ang="0">
                  <a:pos x="200" y="84"/>
                </a:cxn>
                <a:cxn ang="0">
                  <a:pos x="217" y="89"/>
                </a:cxn>
                <a:cxn ang="0">
                  <a:pos x="234" y="97"/>
                </a:cxn>
                <a:cxn ang="0">
                  <a:pos x="250" y="104"/>
                </a:cxn>
                <a:cxn ang="0">
                  <a:pos x="269" y="112"/>
                </a:cxn>
                <a:cxn ang="0">
                  <a:pos x="269" y="139"/>
                </a:cxn>
                <a:cxn ang="0">
                  <a:pos x="269" y="169"/>
                </a:cxn>
                <a:cxn ang="0">
                  <a:pos x="269" y="197"/>
                </a:cxn>
                <a:cxn ang="0">
                  <a:pos x="269" y="227"/>
                </a:cxn>
                <a:cxn ang="0">
                  <a:pos x="269" y="255"/>
                </a:cxn>
                <a:cxn ang="0">
                  <a:pos x="269" y="284"/>
                </a:cxn>
                <a:cxn ang="0">
                  <a:pos x="269" y="314"/>
                </a:cxn>
                <a:cxn ang="0">
                  <a:pos x="269" y="344"/>
                </a:cxn>
                <a:cxn ang="0">
                  <a:pos x="250" y="334"/>
                </a:cxn>
                <a:cxn ang="0">
                  <a:pos x="234" y="327"/>
                </a:cxn>
                <a:cxn ang="0">
                  <a:pos x="217" y="318"/>
                </a:cxn>
                <a:cxn ang="0">
                  <a:pos x="200" y="312"/>
                </a:cxn>
                <a:cxn ang="0">
                  <a:pos x="182" y="303"/>
                </a:cxn>
                <a:cxn ang="0">
                  <a:pos x="165" y="295"/>
                </a:cxn>
                <a:cxn ang="0">
                  <a:pos x="148" y="288"/>
                </a:cxn>
                <a:cxn ang="0">
                  <a:pos x="131" y="282"/>
                </a:cxn>
                <a:cxn ang="0">
                  <a:pos x="114" y="273"/>
                </a:cxn>
                <a:cxn ang="0">
                  <a:pos x="98" y="266"/>
                </a:cxn>
                <a:cxn ang="0">
                  <a:pos x="81" y="258"/>
                </a:cxn>
                <a:cxn ang="0">
                  <a:pos x="66" y="253"/>
                </a:cxn>
                <a:cxn ang="0">
                  <a:pos x="49" y="243"/>
                </a:cxn>
                <a:cxn ang="0">
                  <a:pos x="32" y="236"/>
                </a:cxn>
                <a:cxn ang="0">
                  <a:pos x="15" y="229"/>
                </a:cxn>
                <a:cxn ang="0">
                  <a:pos x="0" y="223"/>
                </a:cxn>
                <a:cxn ang="0">
                  <a:pos x="0" y="195"/>
                </a:cxn>
                <a:cxn ang="0">
                  <a:pos x="0" y="167"/>
                </a:cxn>
                <a:cxn ang="0">
                  <a:pos x="0" y="139"/>
                </a:cxn>
                <a:cxn ang="0">
                  <a:pos x="2" y="112"/>
                </a:cxn>
                <a:cxn ang="0">
                  <a:pos x="2" y="84"/>
                </a:cxn>
                <a:cxn ang="0">
                  <a:pos x="2" y="56"/>
                </a:cxn>
                <a:cxn ang="0">
                  <a:pos x="2" y="28"/>
                </a:cxn>
                <a:cxn ang="0">
                  <a:pos x="4" y="0"/>
                </a:cxn>
              </a:cxnLst>
              <a:rect l="0" t="0" r="r" b="b"/>
              <a:pathLst>
                <a:path w="269" h="344">
                  <a:moveTo>
                    <a:pt x="4" y="0"/>
                  </a:moveTo>
                  <a:lnTo>
                    <a:pt x="19" y="6"/>
                  </a:lnTo>
                  <a:lnTo>
                    <a:pt x="34" y="11"/>
                  </a:lnTo>
                  <a:lnTo>
                    <a:pt x="51" y="19"/>
                  </a:lnTo>
                  <a:lnTo>
                    <a:pt x="67" y="26"/>
                  </a:lnTo>
                  <a:lnTo>
                    <a:pt x="82" y="32"/>
                  </a:lnTo>
                  <a:lnTo>
                    <a:pt x="99" y="39"/>
                  </a:lnTo>
                  <a:lnTo>
                    <a:pt x="116" y="47"/>
                  </a:lnTo>
                  <a:lnTo>
                    <a:pt x="134" y="56"/>
                  </a:lnTo>
                  <a:lnTo>
                    <a:pt x="150" y="62"/>
                  </a:lnTo>
                  <a:lnTo>
                    <a:pt x="166" y="69"/>
                  </a:lnTo>
                  <a:lnTo>
                    <a:pt x="183" y="76"/>
                  </a:lnTo>
                  <a:lnTo>
                    <a:pt x="200" y="84"/>
                  </a:lnTo>
                  <a:lnTo>
                    <a:pt x="217" y="89"/>
                  </a:lnTo>
                  <a:lnTo>
                    <a:pt x="234" y="97"/>
                  </a:lnTo>
                  <a:lnTo>
                    <a:pt x="250" y="104"/>
                  </a:lnTo>
                  <a:lnTo>
                    <a:pt x="269" y="112"/>
                  </a:lnTo>
                  <a:lnTo>
                    <a:pt x="269" y="139"/>
                  </a:lnTo>
                  <a:lnTo>
                    <a:pt x="269" y="169"/>
                  </a:lnTo>
                  <a:lnTo>
                    <a:pt x="269" y="197"/>
                  </a:lnTo>
                  <a:lnTo>
                    <a:pt x="269" y="227"/>
                  </a:lnTo>
                  <a:lnTo>
                    <a:pt x="269" y="255"/>
                  </a:lnTo>
                  <a:lnTo>
                    <a:pt x="269" y="284"/>
                  </a:lnTo>
                  <a:lnTo>
                    <a:pt x="269" y="314"/>
                  </a:lnTo>
                  <a:lnTo>
                    <a:pt x="269" y="344"/>
                  </a:lnTo>
                  <a:lnTo>
                    <a:pt x="250" y="334"/>
                  </a:lnTo>
                  <a:lnTo>
                    <a:pt x="234" y="327"/>
                  </a:lnTo>
                  <a:lnTo>
                    <a:pt x="217" y="318"/>
                  </a:lnTo>
                  <a:lnTo>
                    <a:pt x="200" y="312"/>
                  </a:lnTo>
                  <a:lnTo>
                    <a:pt x="182" y="303"/>
                  </a:lnTo>
                  <a:lnTo>
                    <a:pt x="165" y="295"/>
                  </a:lnTo>
                  <a:lnTo>
                    <a:pt x="148" y="288"/>
                  </a:lnTo>
                  <a:lnTo>
                    <a:pt x="131" y="282"/>
                  </a:lnTo>
                  <a:lnTo>
                    <a:pt x="114" y="273"/>
                  </a:lnTo>
                  <a:lnTo>
                    <a:pt x="98" y="266"/>
                  </a:lnTo>
                  <a:lnTo>
                    <a:pt x="81" y="258"/>
                  </a:lnTo>
                  <a:lnTo>
                    <a:pt x="66" y="253"/>
                  </a:lnTo>
                  <a:lnTo>
                    <a:pt x="49" y="243"/>
                  </a:lnTo>
                  <a:lnTo>
                    <a:pt x="32" y="236"/>
                  </a:lnTo>
                  <a:lnTo>
                    <a:pt x="15" y="229"/>
                  </a:lnTo>
                  <a:lnTo>
                    <a:pt x="0" y="223"/>
                  </a:lnTo>
                  <a:lnTo>
                    <a:pt x="0" y="195"/>
                  </a:lnTo>
                  <a:lnTo>
                    <a:pt x="0" y="167"/>
                  </a:lnTo>
                  <a:lnTo>
                    <a:pt x="0" y="139"/>
                  </a:lnTo>
                  <a:lnTo>
                    <a:pt x="2" y="112"/>
                  </a:lnTo>
                  <a:lnTo>
                    <a:pt x="2" y="84"/>
                  </a:lnTo>
                  <a:lnTo>
                    <a:pt x="2" y="56"/>
                  </a:lnTo>
                  <a:lnTo>
                    <a:pt x="2" y="28"/>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 name="Freeform 133"/>
            <p:cNvSpPr>
              <a:spLocks/>
            </p:cNvSpPr>
            <p:nvPr/>
          </p:nvSpPr>
          <p:spPr bwMode="auto">
            <a:xfrm>
              <a:off x="4057" y="2628"/>
              <a:ext cx="157" cy="324"/>
            </a:xfrm>
            <a:custGeom>
              <a:avLst/>
              <a:gdLst/>
              <a:ahLst/>
              <a:cxnLst>
                <a:cxn ang="0">
                  <a:pos x="22" y="7"/>
                </a:cxn>
                <a:cxn ang="0">
                  <a:pos x="59" y="26"/>
                </a:cxn>
                <a:cxn ang="0">
                  <a:pos x="97" y="43"/>
                </a:cxn>
                <a:cxn ang="0">
                  <a:pos x="136" y="61"/>
                </a:cxn>
                <a:cxn ang="0">
                  <a:pos x="175" y="82"/>
                </a:cxn>
                <a:cxn ang="0">
                  <a:pos x="213" y="100"/>
                </a:cxn>
                <a:cxn ang="0">
                  <a:pos x="254" y="121"/>
                </a:cxn>
                <a:cxn ang="0">
                  <a:pos x="294" y="141"/>
                </a:cxn>
                <a:cxn ang="0">
                  <a:pos x="312" y="213"/>
                </a:cxn>
                <a:cxn ang="0">
                  <a:pos x="312" y="336"/>
                </a:cxn>
                <a:cxn ang="0">
                  <a:pos x="311" y="460"/>
                </a:cxn>
                <a:cxn ang="0">
                  <a:pos x="311" y="585"/>
                </a:cxn>
                <a:cxn ang="0">
                  <a:pos x="301" y="642"/>
                </a:cxn>
                <a:cxn ang="0">
                  <a:pos x="290" y="577"/>
                </a:cxn>
                <a:cxn ang="0">
                  <a:pos x="290" y="462"/>
                </a:cxn>
                <a:cxn ang="0">
                  <a:pos x="290" y="349"/>
                </a:cxn>
                <a:cxn ang="0">
                  <a:pos x="290" y="236"/>
                </a:cxn>
                <a:cxn ang="0">
                  <a:pos x="272" y="171"/>
                </a:cxn>
                <a:cxn ang="0">
                  <a:pos x="238" y="154"/>
                </a:cxn>
                <a:cxn ang="0">
                  <a:pos x="203" y="137"/>
                </a:cxn>
                <a:cxn ang="0">
                  <a:pos x="170" y="121"/>
                </a:cxn>
                <a:cxn ang="0">
                  <a:pos x="138" y="102"/>
                </a:cxn>
                <a:cxn ang="0">
                  <a:pos x="104" y="85"/>
                </a:cxn>
                <a:cxn ang="0">
                  <a:pos x="72" y="71"/>
                </a:cxn>
                <a:cxn ang="0">
                  <a:pos x="39" y="56"/>
                </a:cxn>
                <a:cxn ang="0">
                  <a:pos x="22" y="102"/>
                </a:cxn>
                <a:cxn ang="0">
                  <a:pos x="22" y="213"/>
                </a:cxn>
                <a:cxn ang="0">
                  <a:pos x="20" y="323"/>
                </a:cxn>
                <a:cxn ang="0">
                  <a:pos x="20" y="434"/>
                </a:cxn>
                <a:cxn ang="0">
                  <a:pos x="10" y="484"/>
                </a:cxn>
                <a:cxn ang="0">
                  <a:pos x="0" y="418"/>
                </a:cxn>
                <a:cxn ang="0">
                  <a:pos x="0" y="299"/>
                </a:cxn>
                <a:cxn ang="0">
                  <a:pos x="2" y="178"/>
                </a:cxn>
                <a:cxn ang="0">
                  <a:pos x="2" y="59"/>
                </a:cxn>
              </a:cxnLst>
              <a:rect l="0" t="0" r="r" b="b"/>
              <a:pathLst>
                <a:path w="314" h="648">
                  <a:moveTo>
                    <a:pt x="3" y="0"/>
                  </a:moveTo>
                  <a:lnTo>
                    <a:pt x="22" y="7"/>
                  </a:lnTo>
                  <a:lnTo>
                    <a:pt x="40" y="17"/>
                  </a:lnTo>
                  <a:lnTo>
                    <a:pt x="59" y="26"/>
                  </a:lnTo>
                  <a:lnTo>
                    <a:pt x="79" y="35"/>
                  </a:lnTo>
                  <a:lnTo>
                    <a:pt x="97" y="43"/>
                  </a:lnTo>
                  <a:lnTo>
                    <a:pt x="116" y="54"/>
                  </a:lnTo>
                  <a:lnTo>
                    <a:pt x="136" y="61"/>
                  </a:lnTo>
                  <a:lnTo>
                    <a:pt x="156" y="72"/>
                  </a:lnTo>
                  <a:lnTo>
                    <a:pt x="175" y="82"/>
                  </a:lnTo>
                  <a:lnTo>
                    <a:pt x="195" y="91"/>
                  </a:lnTo>
                  <a:lnTo>
                    <a:pt x="213" y="100"/>
                  </a:lnTo>
                  <a:lnTo>
                    <a:pt x="233" y="111"/>
                  </a:lnTo>
                  <a:lnTo>
                    <a:pt x="254" y="121"/>
                  </a:lnTo>
                  <a:lnTo>
                    <a:pt x="274" y="130"/>
                  </a:lnTo>
                  <a:lnTo>
                    <a:pt x="294" y="141"/>
                  </a:lnTo>
                  <a:lnTo>
                    <a:pt x="314" y="152"/>
                  </a:lnTo>
                  <a:lnTo>
                    <a:pt x="312" y="213"/>
                  </a:lnTo>
                  <a:lnTo>
                    <a:pt x="312" y="275"/>
                  </a:lnTo>
                  <a:lnTo>
                    <a:pt x="312" y="336"/>
                  </a:lnTo>
                  <a:lnTo>
                    <a:pt x="312" y="399"/>
                  </a:lnTo>
                  <a:lnTo>
                    <a:pt x="311" y="460"/>
                  </a:lnTo>
                  <a:lnTo>
                    <a:pt x="311" y="523"/>
                  </a:lnTo>
                  <a:lnTo>
                    <a:pt x="311" y="585"/>
                  </a:lnTo>
                  <a:lnTo>
                    <a:pt x="311" y="648"/>
                  </a:lnTo>
                  <a:lnTo>
                    <a:pt x="301" y="642"/>
                  </a:lnTo>
                  <a:lnTo>
                    <a:pt x="290" y="637"/>
                  </a:lnTo>
                  <a:lnTo>
                    <a:pt x="290" y="577"/>
                  </a:lnTo>
                  <a:lnTo>
                    <a:pt x="290" y="521"/>
                  </a:lnTo>
                  <a:lnTo>
                    <a:pt x="290" y="462"/>
                  </a:lnTo>
                  <a:lnTo>
                    <a:pt x="290" y="406"/>
                  </a:lnTo>
                  <a:lnTo>
                    <a:pt x="290" y="349"/>
                  </a:lnTo>
                  <a:lnTo>
                    <a:pt x="290" y="291"/>
                  </a:lnTo>
                  <a:lnTo>
                    <a:pt x="290" y="236"/>
                  </a:lnTo>
                  <a:lnTo>
                    <a:pt x="290" y="180"/>
                  </a:lnTo>
                  <a:lnTo>
                    <a:pt x="272" y="171"/>
                  </a:lnTo>
                  <a:lnTo>
                    <a:pt x="255" y="163"/>
                  </a:lnTo>
                  <a:lnTo>
                    <a:pt x="238" y="154"/>
                  </a:lnTo>
                  <a:lnTo>
                    <a:pt x="222" y="147"/>
                  </a:lnTo>
                  <a:lnTo>
                    <a:pt x="203" y="137"/>
                  </a:lnTo>
                  <a:lnTo>
                    <a:pt x="188" y="130"/>
                  </a:lnTo>
                  <a:lnTo>
                    <a:pt x="170" y="121"/>
                  </a:lnTo>
                  <a:lnTo>
                    <a:pt x="154" y="113"/>
                  </a:lnTo>
                  <a:lnTo>
                    <a:pt x="138" y="102"/>
                  </a:lnTo>
                  <a:lnTo>
                    <a:pt x="121" y="95"/>
                  </a:lnTo>
                  <a:lnTo>
                    <a:pt x="104" y="85"/>
                  </a:lnTo>
                  <a:lnTo>
                    <a:pt x="89" y="80"/>
                  </a:lnTo>
                  <a:lnTo>
                    <a:pt x="72" y="71"/>
                  </a:lnTo>
                  <a:lnTo>
                    <a:pt x="55" y="63"/>
                  </a:lnTo>
                  <a:lnTo>
                    <a:pt x="39" y="56"/>
                  </a:lnTo>
                  <a:lnTo>
                    <a:pt x="23" y="48"/>
                  </a:lnTo>
                  <a:lnTo>
                    <a:pt x="22" y="102"/>
                  </a:lnTo>
                  <a:lnTo>
                    <a:pt x="22" y="158"/>
                  </a:lnTo>
                  <a:lnTo>
                    <a:pt x="22" y="213"/>
                  </a:lnTo>
                  <a:lnTo>
                    <a:pt x="22" y="269"/>
                  </a:lnTo>
                  <a:lnTo>
                    <a:pt x="20" y="323"/>
                  </a:lnTo>
                  <a:lnTo>
                    <a:pt x="20" y="379"/>
                  </a:lnTo>
                  <a:lnTo>
                    <a:pt x="20" y="434"/>
                  </a:lnTo>
                  <a:lnTo>
                    <a:pt x="20" y="490"/>
                  </a:lnTo>
                  <a:lnTo>
                    <a:pt x="10" y="484"/>
                  </a:lnTo>
                  <a:lnTo>
                    <a:pt x="0" y="479"/>
                  </a:lnTo>
                  <a:lnTo>
                    <a:pt x="0" y="418"/>
                  </a:lnTo>
                  <a:lnTo>
                    <a:pt x="0" y="358"/>
                  </a:lnTo>
                  <a:lnTo>
                    <a:pt x="0" y="299"/>
                  </a:lnTo>
                  <a:lnTo>
                    <a:pt x="2" y="239"/>
                  </a:lnTo>
                  <a:lnTo>
                    <a:pt x="2" y="178"/>
                  </a:lnTo>
                  <a:lnTo>
                    <a:pt x="2" y="119"/>
                  </a:lnTo>
                  <a:lnTo>
                    <a:pt x="2" y="59"/>
                  </a:lnTo>
                  <a:lnTo>
                    <a:pt x="3" y="0"/>
                  </a:lnTo>
                  <a:close/>
                </a:path>
              </a:pathLst>
            </a:custGeom>
            <a:solidFill>
              <a:srgbClr val="B5AD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 name="Freeform 134"/>
            <p:cNvSpPr>
              <a:spLocks/>
            </p:cNvSpPr>
            <p:nvPr/>
          </p:nvSpPr>
          <p:spPr bwMode="auto">
            <a:xfrm>
              <a:off x="4079" y="2674"/>
              <a:ext cx="113" cy="266"/>
            </a:xfrm>
            <a:custGeom>
              <a:avLst/>
              <a:gdLst/>
              <a:ahLst/>
              <a:cxnLst>
                <a:cxn ang="0">
                  <a:pos x="1" y="0"/>
                </a:cxn>
                <a:cxn ang="0">
                  <a:pos x="28" y="13"/>
                </a:cxn>
                <a:cxn ang="0">
                  <a:pos x="57" y="26"/>
                </a:cxn>
                <a:cxn ang="0">
                  <a:pos x="84" y="39"/>
                </a:cxn>
                <a:cxn ang="0">
                  <a:pos x="112" y="54"/>
                </a:cxn>
                <a:cxn ang="0">
                  <a:pos x="139" y="67"/>
                </a:cxn>
                <a:cxn ang="0">
                  <a:pos x="168" y="81"/>
                </a:cxn>
                <a:cxn ang="0">
                  <a:pos x="194" y="94"/>
                </a:cxn>
                <a:cxn ang="0">
                  <a:pos x="225" y="111"/>
                </a:cxn>
                <a:cxn ang="0">
                  <a:pos x="225" y="163"/>
                </a:cxn>
                <a:cxn ang="0">
                  <a:pos x="225" y="215"/>
                </a:cxn>
                <a:cxn ang="0">
                  <a:pos x="225" y="267"/>
                </a:cxn>
                <a:cxn ang="0">
                  <a:pos x="225" y="321"/>
                </a:cxn>
                <a:cxn ang="0">
                  <a:pos x="225" y="371"/>
                </a:cxn>
                <a:cxn ang="0">
                  <a:pos x="225" y="425"/>
                </a:cxn>
                <a:cxn ang="0">
                  <a:pos x="225" y="477"/>
                </a:cxn>
                <a:cxn ang="0">
                  <a:pos x="225" y="531"/>
                </a:cxn>
                <a:cxn ang="0">
                  <a:pos x="194" y="514"/>
                </a:cxn>
                <a:cxn ang="0">
                  <a:pos x="166" y="499"/>
                </a:cxn>
                <a:cxn ang="0">
                  <a:pos x="137" y="482"/>
                </a:cxn>
                <a:cxn ang="0">
                  <a:pos x="110" y="467"/>
                </a:cxn>
                <a:cxn ang="0">
                  <a:pos x="80" y="451"/>
                </a:cxn>
                <a:cxn ang="0">
                  <a:pos x="53" y="436"/>
                </a:cxn>
                <a:cxn ang="0">
                  <a:pos x="25" y="421"/>
                </a:cxn>
                <a:cxn ang="0">
                  <a:pos x="0" y="408"/>
                </a:cxn>
                <a:cxn ang="0">
                  <a:pos x="0" y="356"/>
                </a:cxn>
                <a:cxn ang="0">
                  <a:pos x="0" y="306"/>
                </a:cxn>
                <a:cxn ang="0">
                  <a:pos x="0" y="254"/>
                </a:cxn>
                <a:cxn ang="0">
                  <a:pos x="0" y="204"/>
                </a:cxn>
                <a:cxn ang="0">
                  <a:pos x="0" y="152"/>
                </a:cxn>
                <a:cxn ang="0">
                  <a:pos x="0" y="102"/>
                </a:cxn>
                <a:cxn ang="0">
                  <a:pos x="0" y="50"/>
                </a:cxn>
                <a:cxn ang="0">
                  <a:pos x="1" y="0"/>
                </a:cxn>
              </a:cxnLst>
              <a:rect l="0" t="0" r="r" b="b"/>
              <a:pathLst>
                <a:path w="225" h="531">
                  <a:moveTo>
                    <a:pt x="1" y="0"/>
                  </a:moveTo>
                  <a:lnTo>
                    <a:pt x="28" y="13"/>
                  </a:lnTo>
                  <a:lnTo>
                    <a:pt x="57" y="26"/>
                  </a:lnTo>
                  <a:lnTo>
                    <a:pt x="84" y="39"/>
                  </a:lnTo>
                  <a:lnTo>
                    <a:pt x="112" y="54"/>
                  </a:lnTo>
                  <a:lnTo>
                    <a:pt x="139" y="67"/>
                  </a:lnTo>
                  <a:lnTo>
                    <a:pt x="168" y="81"/>
                  </a:lnTo>
                  <a:lnTo>
                    <a:pt x="194" y="94"/>
                  </a:lnTo>
                  <a:lnTo>
                    <a:pt x="225" y="111"/>
                  </a:lnTo>
                  <a:lnTo>
                    <a:pt x="225" y="163"/>
                  </a:lnTo>
                  <a:lnTo>
                    <a:pt x="225" y="215"/>
                  </a:lnTo>
                  <a:lnTo>
                    <a:pt x="225" y="267"/>
                  </a:lnTo>
                  <a:lnTo>
                    <a:pt x="225" y="321"/>
                  </a:lnTo>
                  <a:lnTo>
                    <a:pt x="225" y="371"/>
                  </a:lnTo>
                  <a:lnTo>
                    <a:pt x="225" y="425"/>
                  </a:lnTo>
                  <a:lnTo>
                    <a:pt x="225" y="477"/>
                  </a:lnTo>
                  <a:lnTo>
                    <a:pt x="225" y="531"/>
                  </a:lnTo>
                  <a:lnTo>
                    <a:pt x="194" y="514"/>
                  </a:lnTo>
                  <a:lnTo>
                    <a:pt x="166" y="499"/>
                  </a:lnTo>
                  <a:lnTo>
                    <a:pt x="137" y="482"/>
                  </a:lnTo>
                  <a:lnTo>
                    <a:pt x="110" y="467"/>
                  </a:lnTo>
                  <a:lnTo>
                    <a:pt x="80" y="451"/>
                  </a:lnTo>
                  <a:lnTo>
                    <a:pt x="53" y="436"/>
                  </a:lnTo>
                  <a:lnTo>
                    <a:pt x="25" y="421"/>
                  </a:lnTo>
                  <a:lnTo>
                    <a:pt x="0" y="408"/>
                  </a:lnTo>
                  <a:lnTo>
                    <a:pt x="0" y="356"/>
                  </a:lnTo>
                  <a:lnTo>
                    <a:pt x="0" y="306"/>
                  </a:lnTo>
                  <a:lnTo>
                    <a:pt x="0" y="254"/>
                  </a:lnTo>
                  <a:lnTo>
                    <a:pt x="0" y="204"/>
                  </a:lnTo>
                  <a:lnTo>
                    <a:pt x="0" y="152"/>
                  </a:lnTo>
                  <a:lnTo>
                    <a:pt x="0" y="102"/>
                  </a:lnTo>
                  <a:lnTo>
                    <a:pt x="0" y="50"/>
                  </a:lnTo>
                  <a:lnTo>
                    <a:pt x="1" y="0"/>
                  </a:lnTo>
                  <a:close/>
                </a:path>
              </a:pathLst>
            </a:custGeom>
            <a:solidFill>
              <a:srgbClr val="756E6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 name="Freeform 135"/>
            <p:cNvSpPr>
              <a:spLocks/>
            </p:cNvSpPr>
            <p:nvPr/>
          </p:nvSpPr>
          <p:spPr bwMode="auto">
            <a:xfrm>
              <a:off x="4089" y="2934"/>
              <a:ext cx="89" cy="259"/>
            </a:xfrm>
            <a:custGeom>
              <a:avLst/>
              <a:gdLst/>
              <a:ahLst/>
              <a:cxnLst>
                <a:cxn ang="0">
                  <a:pos x="1" y="0"/>
                </a:cxn>
                <a:cxn ang="0">
                  <a:pos x="22" y="12"/>
                </a:cxn>
                <a:cxn ang="0">
                  <a:pos x="45" y="25"/>
                </a:cxn>
                <a:cxn ang="0">
                  <a:pos x="65" y="36"/>
                </a:cxn>
                <a:cxn ang="0">
                  <a:pos x="89" y="49"/>
                </a:cxn>
                <a:cxn ang="0">
                  <a:pos x="109" y="60"/>
                </a:cxn>
                <a:cxn ang="0">
                  <a:pos x="132" y="73"/>
                </a:cxn>
                <a:cxn ang="0">
                  <a:pos x="153" y="86"/>
                </a:cxn>
                <a:cxn ang="0">
                  <a:pos x="176" y="99"/>
                </a:cxn>
                <a:cxn ang="0">
                  <a:pos x="176" y="151"/>
                </a:cxn>
                <a:cxn ang="0">
                  <a:pos x="176" y="203"/>
                </a:cxn>
                <a:cxn ang="0">
                  <a:pos x="176" y="255"/>
                </a:cxn>
                <a:cxn ang="0">
                  <a:pos x="176" y="308"/>
                </a:cxn>
                <a:cxn ang="0">
                  <a:pos x="176" y="360"/>
                </a:cxn>
                <a:cxn ang="0">
                  <a:pos x="176" y="412"/>
                </a:cxn>
                <a:cxn ang="0">
                  <a:pos x="176" y="464"/>
                </a:cxn>
                <a:cxn ang="0">
                  <a:pos x="176" y="518"/>
                </a:cxn>
                <a:cxn ang="0">
                  <a:pos x="168" y="514"/>
                </a:cxn>
                <a:cxn ang="0">
                  <a:pos x="164" y="511"/>
                </a:cxn>
                <a:cxn ang="0">
                  <a:pos x="164" y="461"/>
                </a:cxn>
                <a:cxn ang="0">
                  <a:pos x="164" y="412"/>
                </a:cxn>
                <a:cxn ang="0">
                  <a:pos x="164" y="364"/>
                </a:cxn>
                <a:cxn ang="0">
                  <a:pos x="164" y="318"/>
                </a:cxn>
                <a:cxn ang="0">
                  <a:pos x="164" y="268"/>
                </a:cxn>
                <a:cxn ang="0">
                  <a:pos x="164" y="219"/>
                </a:cxn>
                <a:cxn ang="0">
                  <a:pos x="164" y="171"/>
                </a:cxn>
                <a:cxn ang="0">
                  <a:pos x="166" y="125"/>
                </a:cxn>
                <a:cxn ang="0">
                  <a:pos x="146" y="114"/>
                </a:cxn>
                <a:cxn ang="0">
                  <a:pos x="126" y="102"/>
                </a:cxn>
                <a:cxn ang="0">
                  <a:pos x="107" y="91"/>
                </a:cxn>
                <a:cxn ang="0">
                  <a:pos x="89" y="82"/>
                </a:cxn>
                <a:cxn ang="0">
                  <a:pos x="69" y="71"/>
                </a:cxn>
                <a:cxn ang="0">
                  <a:pos x="52" y="62"/>
                </a:cxn>
                <a:cxn ang="0">
                  <a:pos x="32" y="52"/>
                </a:cxn>
                <a:cxn ang="0">
                  <a:pos x="15" y="43"/>
                </a:cxn>
                <a:cxn ang="0">
                  <a:pos x="13" y="89"/>
                </a:cxn>
                <a:cxn ang="0">
                  <a:pos x="13" y="138"/>
                </a:cxn>
                <a:cxn ang="0">
                  <a:pos x="13" y="184"/>
                </a:cxn>
                <a:cxn ang="0">
                  <a:pos x="13" y="232"/>
                </a:cxn>
                <a:cxn ang="0">
                  <a:pos x="12" y="279"/>
                </a:cxn>
                <a:cxn ang="0">
                  <a:pos x="12" y="327"/>
                </a:cxn>
                <a:cxn ang="0">
                  <a:pos x="12" y="373"/>
                </a:cxn>
                <a:cxn ang="0">
                  <a:pos x="12" y="422"/>
                </a:cxn>
                <a:cxn ang="0">
                  <a:pos x="7" y="416"/>
                </a:cxn>
                <a:cxn ang="0">
                  <a:pos x="0" y="412"/>
                </a:cxn>
                <a:cxn ang="0">
                  <a:pos x="0" y="360"/>
                </a:cxn>
                <a:cxn ang="0">
                  <a:pos x="0" y="308"/>
                </a:cxn>
                <a:cxn ang="0">
                  <a:pos x="0" y="257"/>
                </a:cxn>
                <a:cxn ang="0">
                  <a:pos x="0" y="206"/>
                </a:cxn>
                <a:cxn ang="0">
                  <a:pos x="0" y="154"/>
                </a:cxn>
                <a:cxn ang="0">
                  <a:pos x="0" y="102"/>
                </a:cxn>
                <a:cxn ang="0">
                  <a:pos x="0" y="51"/>
                </a:cxn>
                <a:cxn ang="0">
                  <a:pos x="1" y="0"/>
                </a:cxn>
              </a:cxnLst>
              <a:rect l="0" t="0" r="r" b="b"/>
              <a:pathLst>
                <a:path w="176" h="518">
                  <a:moveTo>
                    <a:pt x="1" y="0"/>
                  </a:moveTo>
                  <a:lnTo>
                    <a:pt x="22" y="12"/>
                  </a:lnTo>
                  <a:lnTo>
                    <a:pt x="45" y="25"/>
                  </a:lnTo>
                  <a:lnTo>
                    <a:pt x="65" y="36"/>
                  </a:lnTo>
                  <a:lnTo>
                    <a:pt x="89" y="49"/>
                  </a:lnTo>
                  <a:lnTo>
                    <a:pt x="109" y="60"/>
                  </a:lnTo>
                  <a:lnTo>
                    <a:pt x="132" y="73"/>
                  </a:lnTo>
                  <a:lnTo>
                    <a:pt x="153" y="86"/>
                  </a:lnTo>
                  <a:lnTo>
                    <a:pt x="176" y="99"/>
                  </a:lnTo>
                  <a:lnTo>
                    <a:pt x="176" y="151"/>
                  </a:lnTo>
                  <a:lnTo>
                    <a:pt x="176" y="203"/>
                  </a:lnTo>
                  <a:lnTo>
                    <a:pt x="176" y="255"/>
                  </a:lnTo>
                  <a:lnTo>
                    <a:pt x="176" y="308"/>
                  </a:lnTo>
                  <a:lnTo>
                    <a:pt x="176" y="360"/>
                  </a:lnTo>
                  <a:lnTo>
                    <a:pt x="176" y="412"/>
                  </a:lnTo>
                  <a:lnTo>
                    <a:pt x="176" y="464"/>
                  </a:lnTo>
                  <a:lnTo>
                    <a:pt x="176" y="518"/>
                  </a:lnTo>
                  <a:lnTo>
                    <a:pt x="168" y="514"/>
                  </a:lnTo>
                  <a:lnTo>
                    <a:pt x="164" y="511"/>
                  </a:lnTo>
                  <a:lnTo>
                    <a:pt x="164" y="461"/>
                  </a:lnTo>
                  <a:lnTo>
                    <a:pt x="164" y="412"/>
                  </a:lnTo>
                  <a:lnTo>
                    <a:pt x="164" y="364"/>
                  </a:lnTo>
                  <a:lnTo>
                    <a:pt x="164" y="318"/>
                  </a:lnTo>
                  <a:lnTo>
                    <a:pt x="164" y="268"/>
                  </a:lnTo>
                  <a:lnTo>
                    <a:pt x="164" y="219"/>
                  </a:lnTo>
                  <a:lnTo>
                    <a:pt x="164" y="171"/>
                  </a:lnTo>
                  <a:lnTo>
                    <a:pt x="166" y="125"/>
                  </a:lnTo>
                  <a:lnTo>
                    <a:pt x="146" y="114"/>
                  </a:lnTo>
                  <a:lnTo>
                    <a:pt x="126" y="102"/>
                  </a:lnTo>
                  <a:lnTo>
                    <a:pt x="107" y="91"/>
                  </a:lnTo>
                  <a:lnTo>
                    <a:pt x="89" y="82"/>
                  </a:lnTo>
                  <a:lnTo>
                    <a:pt x="69" y="71"/>
                  </a:lnTo>
                  <a:lnTo>
                    <a:pt x="52" y="62"/>
                  </a:lnTo>
                  <a:lnTo>
                    <a:pt x="32" y="52"/>
                  </a:lnTo>
                  <a:lnTo>
                    <a:pt x="15" y="43"/>
                  </a:lnTo>
                  <a:lnTo>
                    <a:pt x="13" y="89"/>
                  </a:lnTo>
                  <a:lnTo>
                    <a:pt x="13" y="138"/>
                  </a:lnTo>
                  <a:lnTo>
                    <a:pt x="13" y="184"/>
                  </a:lnTo>
                  <a:lnTo>
                    <a:pt x="13" y="232"/>
                  </a:lnTo>
                  <a:lnTo>
                    <a:pt x="12" y="279"/>
                  </a:lnTo>
                  <a:lnTo>
                    <a:pt x="12" y="327"/>
                  </a:lnTo>
                  <a:lnTo>
                    <a:pt x="12" y="373"/>
                  </a:lnTo>
                  <a:lnTo>
                    <a:pt x="12" y="422"/>
                  </a:lnTo>
                  <a:lnTo>
                    <a:pt x="7" y="416"/>
                  </a:lnTo>
                  <a:lnTo>
                    <a:pt x="0" y="412"/>
                  </a:lnTo>
                  <a:lnTo>
                    <a:pt x="0" y="360"/>
                  </a:lnTo>
                  <a:lnTo>
                    <a:pt x="0" y="308"/>
                  </a:lnTo>
                  <a:lnTo>
                    <a:pt x="0" y="257"/>
                  </a:lnTo>
                  <a:lnTo>
                    <a:pt x="0" y="206"/>
                  </a:lnTo>
                  <a:lnTo>
                    <a:pt x="0" y="154"/>
                  </a:lnTo>
                  <a:lnTo>
                    <a:pt x="0" y="102"/>
                  </a:lnTo>
                  <a:lnTo>
                    <a:pt x="0" y="51"/>
                  </a:lnTo>
                  <a:lnTo>
                    <a:pt x="1" y="0"/>
                  </a:lnTo>
                  <a:close/>
                </a:path>
              </a:pathLst>
            </a:custGeom>
            <a:solidFill>
              <a:srgbClr val="B5AD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 name="Freeform 136"/>
            <p:cNvSpPr>
              <a:spLocks/>
            </p:cNvSpPr>
            <p:nvPr/>
          </p:nvSpPr>
          <p:spPr bwMode="auto">
            <a:xfrm>
              <a:off x="4102" y="2972"/>
              <a:ext cx="63" cy="215"/>
            </a:xfrm>
            <a:custGeom>
              <a:avLst/>
              <a:gdLst/>
              <a:ahLst/>
              <a:cxnLst>
                <a:cxn ang="0">
                  <a:pos x="2" y="0"/>
                </a:cxn>
                <a:cxn ang="0">
                  <a:pos x="17" y="7"/>
                </a:cxn>
                <a:cxn ang="0">
                  <a:pos x="32" y="16"/>
                </a:cxn>
                <a:cxn ang="0">
                  <a:pos x="47" y="25"/>
                </a:cxn>
                <a:cxn ang="0">
                  <a:pos x="64" y="35"/>
                </a:cxn>
                <a:cxn ang="0">
                  <a:pos x="79" y="42"/>
                </a:cxn>
                <a:cxn ang="0">
                  <a:pos x="94" y="53"/>
                </a:cxn>
                <a:cxn ang="0">
                  <a:pos x="109" y="61"/>
                </a:cxn>
                <a:cxn ang="0">
                  <a:pos x="126" y="72"/>
                </a:cxn>
                <a:cxn ang="0">
                  <a:pos x="126" y="115"/>
                </a:cxn>
                <a:cxn ang="0">
                  <a:pos x="126" y="159"/>
                </a:cxn>
                <a:cxn ang="0">
                  <a:pos x="126" y="204"/>
                </a:cxn>
                <a:cxn ang="0">
                  <a:pos x="126" y="248"/>
                </a:cxn>
                <a:cxn ang="0">
                  <a:pos x="126" y="293"/>
                </a:cxn>
                <a:cxn ang="0">
                  <a:pos x="126" y="337"/>
                </a:cxn>
                <a:cxn ang="0">
                  <a:pos x="126" y="382"/>
                </a:cxn>
                <a:cxn ang="0">
                  <a:pos x="126" y="428"/>
                </a:cxn>
                <a:cxn ang="0">
                  <a:pos x="109" y="417"/>
                </a:cxn>
                <a:cxn ang="0">
                  <a:pos x="92" y="406"/>
                </a:cxn>
                <a:cxn ang="0">
                  <a:pos x="77" y="397"/>
                </a:cxn>
                <a:cxn ang="0">
                  <a:pos x="62" y="387"/>
                </a:cxn>
                <a:cxn ang="0">
                  <a:pos x="45" y="376"/>
                </a:cxn>
                <a:cxn ang="0">
                  <a:pos x="30" y="367"/>
                </a:cxn>
                <a:cxn ang="0">
                  <a:pos x="15" y="358"/>
                </a:cxn>
                <a:cxn ang="0">
                  <a:pos x="0" y="350"/>
                </a:cxn>
                <a:cxn ang="0">
                  <a:pos x="0" y="306"/>
                </a:cxn>
                <a:cxn ang="0">
                  <a:pos x="0" y="261"/>
                </a:cxn>
                <a:cxn ang="0">
                  <a:pos x="0" y="217"/>
                </a:cxn>
                <a:cxn ang="0">
                  <a:pos x="0" y="174"/>
                </a:cxn>
                <a:cxn ang="0">
                  <a:pos x="0" y="129"/>
                </a:cxn>
                <a:cxn ang="0">
                  <a:pos x="0" y="87"/>
                </a:cxn>
                <a:cxn ang="0">
                  <a:pos x="0" y="42"/>
                </a:cxn>
                <a:cxn ang="0">
                  <a:pos x="2" y="0"/>
                </a:cxn>
              </a:cxnLst>
              <a:rect l="0" t="0" r="r" b="b"/>
              <a:pathLst>
                <a:path w="126" h="428">
                  <a:moveTo>
                    <a:pt x="2" y="0"/>
                  </a:moveTo>
                  <a:lnTo>
                    <a:pt x="17" y="7"/>
                  </a:lnTo>
                  <a:lnTo>
                    <a:pt x="32" y="16"/>
                  </a:lnTo>
                  <a:lnTo>
                    <a:pt x="47" y="25"/>
                  </a:lnTo>
                  <a:lnTo>
                    <a:pt x="64" y="35"/>
                  </a:lnTo>
                  <a:lnTo>
                    <a:pt x="79" y="42"/>
                  </a:lnTo>
                  <a:lnTo>
                    <a:pt x="94" y="53"/>
                  </a:lnTo>
                  <a:lnTo>
                    <a:pt x="109" y="61"/>
                  </a:lnTo>
                  <a:lnTo>
                    <a:pt x="126" y="72"/>
                  </a:lnTo>
                  <a:lnTo>
                    <a:pt x="126" y="115"/>
                  </a:lnTo>
                  <a:lnTo>
                    <a:pt x="126" y="159"/>
                  </a:lnTo>
                  <a:lnTo>
                    <a:pt x="126" y="204"/>
                  </a:lnTo>
                  <a:lnTo>
                    <a:pt x="126" y="248"/>
                  </a:lnTo>
                  <a:lnTo>
                    <a:pt x="126" y="293"/>
                  </a:lnTo>
                  <a:lnTo>
                    <a:pt x="126" y="337"/>
                  </a:lnTo>
                  <a:lnTo>
                    <a:pt x="126" y="382"/>
                  </a:lnTo>
                  <a:lnTo>
                    <a:pt x="126" y="428"/>
                  </a:lnTo>
                  <a:lnTo>
                    <a:pt x="109" y="417"/>
                  </a:lnTo>
                  <a:lnTo>
                    <a:pt x="92" y="406"/>
                  </a:lnTo>
                  <a:lnTo>
                    <a:pt x="77" y="397"/>
                  </a:lnTo>
                  <a:lnTo>
                    <a:pt x="62" y="387"/>
                  </a:lnTo>
                  <a:lnTo>
                    <a:pt x="45" y="376"/>
                  </a:lnTo>
                  <a:lnTo>
                    <a:pt x="30" y="367"/>
                  </a:lnTo>
                  <a:lnTo>
                    <a:pt x="15" y="358"/>
                  </a:lnTo>
                  <a:lnTo>
                    <a:pt x="0" y="350"/>
                  </a:lnTo>
                  <a:lnTo>
                    <a:pt x="0" y="306"/>
                  </a:lnTo>
                  <a:lnTo>
                    <a:pt x="0" y="261"/>
                  </a:lnTo>
                  <a:lnTo>
                    <a:pt x="0" y="217"/>
                  </a:lnTo>
                  <a:lnTo>
                    <a:pt x="0" y="174"/>
                  </a:lnTo>
                  <a:lnTo>
                    <a:pt x="0" y="129"/>
                  </a:lnTo>
                  <a:lnTo>
                    <a:pt x="0" y="87"/>
                  </a:lnTo>
                  <a:lnTo>
                    <a:pt x="0" y="42"/>
                  </a:lnTo>
                  <a:lnTo>
                    <a:pt x="2" y="0"/>
                  </a:lnTo>
                  <a:close/>
                </a:path>
              </a:pathLst>
            </a:custGeom>
            <a:solidFill>
              <a:srgbClr val="756E6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 name="Freeform 137"/>
            <p:cNvSpPr>
              <a:spLocks/>
            </p:cNvSpPr>
            <p:nvPr/>
          </p:nvSpPr>
          <p:spPr bwMode="auto">
            <a:xfrm>
              <a:off x="3851" y="1079"/>
              <a:ext cx="89" cy="1975"/>
            </a:xfrm>
            <a:custGeom>
              <a:avLst/>
              <a:gdLst/>
              <a:ahLst/>
              <a:cxnLst>
                <a:cxn ang="0">
                  <a:pos x="10" y="0"/>
                </a:cxn>
                <a:cxn ang="0">
                  <a:pos x="32" y="4"/>
                </a:cxn>
                <a:cxn ang="0">
                  <a:pos x="54" y="7"/>
                </a:cxn>
                <a:cxn ang="0">
                  <a:pos x="77" y="11"/>
                </a:cxn>
                <a:cxn ang="0">
                  <a:pos x="99" y="15"/>
                </a:cxn>
                <a:cxn ang="0">
                  <a:pos x="121" y="18"/>
                </a:cxn>
                <a:cxn ang="0">
                  <a:pos x="143" y="20"/>
                </a:cxn>
                <a:cxn ang="0">
                  <a:pos x="166" y="24"/>
                </a:cxn>
                <a:cxn ang="0">
                  <a:pos x="178" y="273"/>
                </a:cxn>
                <a:cxn ang="0">
                  <a:pos x="178" y="763"/>
                </a:cxn>
                <a:cxn ang="0">
                  <a:pos x="178" y="1252"/>
                </a:cxn>
                <a:cxn ang="0">
                  <a:pos x="178" y="1742"/>
                </a:cxn>
                <a:cxn ang="0">
                  <a:pos x="178" y="2232"/>
                </a:cxn>
                <a:cxn ang="0">
                  <a:pos x="178" y="2722"/>
                </a:cxn>
                <a:cxn ang="0">
                  <a:pos x="178" y="3212"/>
                </a:cxn>
                <a:cxn ang="0">
                  <a:pos x="178" y="3702"/>
                </a:cxn>
                <a:cxn ang="0">
                  <a:pos x="166" y="3949"/>
                </a:cxn>
                <a:cxn ang="0">
                  <a:pos x="143" y="3949"/>
                </a:cxn>
                <a:cxn ang="0">
                  <a:pos x="121" y="3949"/>
                </a:cxn>
                <a:cxn ang="0">
                  <a:pos x="99" y="3949"/>
                </a:cxn>
                <a:cxn ang="0">
                  <a:pos x="77" y="3949"/>
                </a:cxn>
                <a:cxn ang="0">
                  <a:pos x="54" y="3949"/>
                </a:cxn>
                <a:cxn ang="0">
                  <a:pos x="32" y="3949"/>
                </a:cxn>
                <a:cxn ang="0">
                  <a:pos x="10" y="3949"/>
                </a:cxn>
                <a:cxn ang="0">
                  <a:pos x="0" y="3700"/>
                </a:cxn>
                <a:cxn ang="0">
                  <a:pos x="0" y="3207"/>
                </a:cxn>
                <a:cxn ang="0">
                  <a:pos x="0" y="2715"/>
                </a:cxn>
                <a:cxn ang="0">
                  <a:pos x="0" y="2221"/>
                </a:cxn>
                <a:cxn ang="0">
                  <a:pos x="0" y="1727"/>
                </a:cxn>
                <a:cxn ang="0">
                  <a:pos x="0" y="1234"/>
                </a:cxn>
                <a:cxn ang="0">
                  <a:pos x="0" y="740"/>
                </a:cxn>
                <a:cxn ang="0">
                  <a:pos x="0" y="247"/>
                </a:cxn>
              </a:cxnLst>
              <a:rect l="0" t="0" r="r" b="b"/>
              <a:pathLst>
                <a:path w="178" h="3949">
                  <a:moveTo>
                    <a:pt x="0" y="0"/>
                  </a:moveTo>
                  <a:lnTo>
                    <a:pt x="10" y="0"/>
                  </a:lnTo>
                  <a:lnTo>
                    <a:pt x="20" y="4"/>
                  </a:lnTo>
                  <a:lnTo>
                    <a:pt x="32" y="4"/>
                  </a:lnTo>
                  <a:lnTo>
                    <a:pt x="44" y="7"/>
                  </a:lnTo>
                  <a:lnTo>
                    <a:pt x="54" y="7"/>
                  </a:lnTo>
                  <a:lnTo>
                    <a:pt x="65" y="11"/>
                  </a:lnTo>
                  <a:lnTo>
                    <a:pt x="77" y="11"/>
                  </a:lnTo>
                  <a:lnTo>
                    <a:pt x="89" y="15"/>
                  </a:lnTo>
                  <a:lnTo>
                    <a:pt x="99" y="15"/>
                  </a:lnTo>
                  <a:lnTo>
                    <a:pt x="109" y="16"/>
                  </a:lnTo>
                  <a:lnTo>
                    <a:pt x="121" y="18"/>
                  </a:lnTo>
                  <a:lnTo>
                    <a:pt x="133" y="20"/>
                  </a:lnTo>
                  <a:lnTo>
                    <a:pt x="143" y="20"/>
                  </a:lnTo>
                  <a:lnTo>
                    <a:pt x="154" y="22"/>
                  </a:lnTo>
                  <a:lnTo>
                    <a:pt x="166" y="24"/>
                  </a:lnTo>
                  <a:lnTo>
                    <a:pt x="178" y="28"/>
                  </a:lnTo>
                  <a:lnTo>
                    <a:pt x="178" y="273"/>
                  </a:lnTo>
                  <a:lnTo>
                    <a:pt x="178" y="518"/>
                  </a:lnTo>
                  <a:lnTo>
                    <a:pt x="178" y="763"/>
                  </a:lnTo>
                  <a:lnTo>
                    <a:pt x="178" y="1007"/>
                  </a:lnTo>
                  <a:lnTo>
                    <a:pt x="178" y="1252"/>
                  </a:lnTo>
                  <a:lnTo>
                    <a:pt x="178" y="1497"/>
                  </a:lnTo>
                  <a:lnTo>
                    <a:pt x="178" y="1742"/>
                  </a:lnTo>
                  <a:lnTo>
                    <a:pt x="178" y="1989"/>
                  </a:lnTo>
                  <a:lnTo>
                    <a:pt x="178" y="2232"/>
                  </a:lnTo>
                  <a:lnTo>
                    <a:pt x="178" y="2477"/>
                  </a:lnTo>
                  <a:lnTo>
                    <a:pt x="178" y="2722"/>
                  </a:lnTo>
                  <a:lnTo>
                    <a:pt x="178" y="2967"/>
                  </a:lnTo>
                  <a:lnTo>
                    <a:pt x="178" y="3212"/>
                  </a:lnTo>
                  <a:lnTo>
                    <a:pt x="178" y="3457"/>
                  </a:lnTo>
                  <a:lnTo>
                    <a:pt x="178" y="3702"/>
                  </a:lnTo>
                  <a:lnTo>
                    <a:pt x="178" y="3949"/>
                  </a:lnTo>
                  <a:lnTo>
                    <a:pt x="166" y="3949"/>
                  </a:lnTo>
                  <a:lnTo>
                    <a:pt x="154" y="3949"/>
                  </a:lnTo>
                  <a:lnTo>
                    <a:pt x="143" y="3949"/>
                  </a:lnTo>
                  <a:lnTo>
                    <a:pt x="133" y="3949"/>
                  </a:lnTo>
                  <a:lnTo>
                    <a:pt x="121" y="3949"/>
                  </a:lnTo>
                  <a:lnTo>
                    <a:pt x="111" y="3949"/>
                  </a:lnTo>
                  <a:lnTo>
                    <a:pt x="99" y="3949"/>
                  </a:lnTo>
                  <a:lnTo>
                    <a:pt x="89" y="3949"/>
                  </a:lnTo>
                  <a:lnTo>
                    <a:pt x="77" y="3949"/>
                  </a:lnTo>
                  <a:lnTo>
                    <a:pt x="65" y="3949"/>
                  </a:lnTo>
                  <a:lnTo>
                    <a:pt x="54" y="3949"/>
                  </a:lnTo>
                  <a:lnTo>
                    <a:pt x="44" y="3949"/>
                  </a:lnTo>
                  <a:lnTo>
                    <a:pt x="32" y="3949"/>
                  </a:lnTo>
                  <a:lnTo>
                    <a:pt x="20" y="3949"/>
                  </a:lnTo>
                  <a:lnTo>
                    <a:pt x="10" y="3949"/>
                  </a:lnTo>
                  <a:lnTo>
                    <a:pt x="0" y="3949"/>
                  </a:lnTo>
                  <a:lnTo>
                    <a:pt x="0" y="3700"/>
                  </a:lnTo>
                  <a:lnTo>
                    <a:pt x="0" y="3453"/>
                  </a:lnTo>
                  <a:lnTo>
                    <a:pt x="0" y="3207"/>
                  </a:lnTo>
                  <a:lnTo>
                    <a:pt x="0" y="2962"/>
                  </a:lnTo>
                  <a:lnTo>
                    <a:pt x="0" y="2715"/>
                  </a:lnTo>
                  <a:lnTo>
                    <a:pt x="0" y="2468"/>
                  </a:lnTo>
                  <a:lnTo>
                    <a:pt x="0" y="2221"/>
                  </a:lnTo>
                  <a:lnTo>
                    <a:pt x="0" y="1976"/>
                  </a:lnTo>
                  <a:lnTo>
                    <a:pt x="0" y="1727"/>
                  </a:lnTo>
                  <a:lnTo>
                    <a:pt x="0" y="1481"/>
                  </a:lnTo>
                  <a:lnTo>
                    <a:pt x="0" y="1234"/>
                  </a:lnTo>
                  <a:lnTo>
                    <a:pt x="0" y="987"/>
                  </a:lnTo>
                  <a:lnTo>
                    <a:pt x="0" y="740"/>
                  </a:lnTo>
                  <a:lnTo>
                    <a:pt x="0" y="493"/>
                  </a:lnTo>
                  <a:lnTo>
                    <a:pt x="0" y="247"/>
                  </a:lnTo>
                  <a:lnTo>
                    <a:pt x="0" y="0"/>
                  </a:lnTo>
                  <a:close/>
                </a:path>
              </a:pathLst>
            </a:custGeom>
            <a:solidFill>
              <a:srgbClr val="8C7D6B"/>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 name="Freeform 138"/>
            <p:cNvSpPr>
              <a:spLocks/>
            </p:cNvSpPr>
            <p:nvPr/>
          </p:nvSpPr>
          <p:spPr bwMode="auto">
            <a:xfrm>
              <a:off x="3785" y="1078"/>
              <a:ext cx="66" cy="1976"/>
            </a:xfrm>
            <a:custGeom>
              <a:avLst/>
              <a:gdLst/>
              <a:ahLst/>
              <a:cxnLst>
                <a:cxn ang="0">
                  <a:pos x="131" y="2"/>
                </a:cxn>
                <a:cxn ang="0">
                  <a:pos x="114" y="2"/>
                </a:cxn>
                <a:cxn ang="0">
                  <a:pos x="97" y="2"/>
                </a:cxn>
                <a:cxn ang="0">
                  <a:pos x="81" y="2"/>
                </a:cxn>
                <a:cxn ang="0">
                  <a:pos x="65" y="2"/>
                </a:cxn>
                <a:cxn ang="0">
                  <a:pos x="47" y="0"/>
                </a:cxn>
                <a:cxn ang="0">
                  <a:pos x="32" y="0"/>
                </a:cxn>
                <a:cxn ang="0">
                  <a:pos x="15" y="0"/>
                </a:cxn>
                <a:cxn ang="0">
                  <a:pos x="0" y="0"/>
                </a:cxn>
                <a:cxn ang="0">
                  <a:pos x="0" y="245"/>
                </a:cxn>
                <a:cxn ang="0">
                  <a:pos x="0" y="490"/>
                </a:cxn>
                <a:cxn ang="0">
                  <a:pos x="0" y="735"/>
                </a:cxn>
                <a:cxn ang="0">
                  <a:pos x="0" y="980"/>
                </a:cxn>
                <a:cxn ang="0">
                  <a:pos x="0" y="1225"/>
                </a:cxn>
                <a:cxn ang="0">
                  <a:pos x="0" y="1470"/>
                </a:cxn>
                <a:cxn ang="0">
                  <a:pos x="0" y="1715"/>
                </a:cxn>
                <a:cxn ang="0">
                  <a:pos x="0" y="1961"/>
                </a:cxn>
                <a:cxn ang="0">
                  <a:pos x="0" y="2205"/>
                </a:cxn>
                <a:cxn ang="0">
                  <a:pos x="0" y="2450"/>
                </a:cxn>
                <a:cxn ang="0">
                  <a:pos x="0" y="2694"/>
                </a:cxn>
                <a:cxn ang="0">
                  <a:pos x="0" y="2939"/>
                </a:cxn>
                <a:cxn ang="0">
                  <a:pos x="0" y="3184"/>
                </a:cxn>
                <a:cxn ang="0">
                  <a:pos x="0" y="3429"/>
                </a:cxn>
                <a:cxn ang="0">
                  <a:pos x="0" y="3674"/>
                </a:cxn>
                <a:cxn ang="0">
                  <a:pos x="0" y="3919"/>
                </a:cxn>
                <a:cxn ang="0">
                  <a:pos x="15" y="3921"/>
                </a:cxn>
                <a:cxn ang="0">
                  <a:pos x="32" y="3927"/>
                </a:cxn>
                <a:cxn ang="0">
                  <a:pos x="47" y="3929"/>
                </a:cxn>
                <a:cxn ang="0">
                  <a:pos x="65" y="3934"/>
                </a:cxn>
                <a:cxn ang="0">
                  <a:pos x="81" y="3938"/>
                </a:cxn>
                <a:cxn ang="0">
                  <a:pos x="97" y="3942"/>
                </a:cxn>
                <a:cxn ang="0">
                  <a:pos x="114" y="3945"/>
                </a:cxn>
                <a:cxn ang="0">
                  <a:pos x="131" y="3951"/>
                </a:cxn>
                <a:cxn ang="0">
                  <a:pos x="131" y="3702"/>
                </a:cxn>
                <a:cxn ang="0">
                  <a:pos x="131" y="3455"/>
                </a:cxn>
                <a:cxn ang="0">
                  <a:pos x="131" y="3209"/>
                </a:cxn>
                <a:cxn ang="0">
                  <a:pos x="131" y="2964"/>
                </a:cxn>
                <a:cxn ang="0">
                  <a:pos x="131" y="2717"/>
                </a:cxn>
                <a:cxn ang="0">
                  <a:pos x="131" y="2470"/>
                </a:cxn>
                <a:cxn ang="0">
                  <a:pos x="131" y="2223"/>
                </a:cxn>
                <a:cxn ang="0">
                  <a:pos x="131" y="1978"/>
                </a:cxn>
                <a:cxn ang="0">
                  <a:pos x="131" y="1729"/>
                </a:cxn>
                <a:cxn ang="0">
                  <a:pos x="131" y="1483"/>
                </a:cxn>
                <a:cxn ang="0">
                  <a:pos x="131" y="1236"/>
                </a:cxn>
                <a:cxn ang="0">
                  <a:pos x="131" y="989"/>
                </a:cxn>
                <a:cxn ang="0">
                  <a:pos x="131" y="742"/>
                </a:cxn>
                <a:cxn ang="0">
                  <a:pos x="131" y="495"/>
                </a:cxn>
                <a:cxn ang="0">
                  <a:pos x="131" y="249"/>
                </a:cxn>
                <a:cxn ang="0">
                  <a:pos x="131" y="2"/>
                </a:cxn>
              </a:cxnLst>
              <a:rect l="0" t="0" r="r" b="b"/>
              <a:pathLst>
                <a:path w="131" h="3951">
                  <a:moveTo>
                    <a:pt x="131" y="2"/>
                  </a:moveTo>
                  <a:lnTo>
                    <a:pt x="114" y="2"/>
                  </a:lnTo>
                  <a:lnTo>
                    <a:pt x="97" y="2"/>
                  </a:lnTo>
                  <a:lnTo>
                    <a:pt x="81" y="2"/>
                  </a:lnTo>
                  <a:lnTo>
                    <a:pt x="65" y="2"/>
                  </a:lnTo>
                  <a:lnTo>
                    <a:pt x="47" y="0"/>
                  </a:lnTo>
                  <a:lnTo>
                    <a:pt x="32" y="0"/>
                  </a:lnTo>
                  <a:lnTo>
                    <a:pt x="15" y="0"/>
                  </a:lnTo>
                  <a:lnTo>
                    <a:pt x="0" y="0"/>
                  </a:lnTo>
                  <a:lnTo>
                    <a:pt x="0" y="245"/>
                  </a:lnTo>
                  <a:lnTo>
                    <a:pt x="0" y="490"/>
                  </a:lnTo>
                  <a:lnTo>
                    <a:pt x="0" y="735"/>
                  </a:lnTo>
                  <a:lnTo>
                    <a:pt x="0" y="980"/>
                  </a:lnTo>
                  <a:lnTo>
                    <a:pt x="0" y="1225"/>
                  </a:lnTo>
                  <a:lnTo>
                    <a:pt x="0" y="1470"/>
                  </a:lnTo>
                  <a:lnTo>
                    <a:pt x="0" y="1715"/>
                  </a:lnTo>
                  <a:lnTo>
                    <a:pt x="0" y="1961"/>
                  </a:lnTo>
                  <a:lnTo>
                    <a:pt x="0" y="2205"/>
                  </a:lnTo>
                  <a:lnTo>
                    <a:pt x="0" y="2450"/>
                  </a:lnTo>
                  <a:lnTo>
                    <a:pt x="0" y="2694"/>
                  </a:lnTo>
                  <a:lnTo>
                    <a:pt x="0" y="2939"/>
                  </a:lnTo>
                  <a:lnTo>
                    <a:pt x="0" y="3184"/>
                  </a:lnTo>
                  <a:lnTo>
                    <a:pt x="0" y="3429"/>
                  </a:lnTo>
                  <a:lnTo>
                    <a:pt x="0" y="3674"/>
                  </a:lnTo>
                  <a:lnTo>
                    <a:pt x="0" y="3919"/>
                  </a:lnTo>
                  <a:lnTo>
                    <a:pt x="15" y="3921"/>
                  </a:lnTo>
                  <a:lnTo>
                    <a:pt x="32" y="3927"/>
                  </a:lnTo>
                  <a:lnTo>
                    <a:pt x="47" y="3929"/>
                  </a:lnTo>
                  <a:lnTo>
                    <a:pt x="65" y="3934"/>
                  </a:lnTo>
                  <a:lnTo>
                    <a:pt x="81" y="3938"/>
                  </a:lnTo>
                  <a:lnTo>
                    <a:pt x="97" y="3942"/>
                  </a:lnTo>
                  <a:lnTo>
                    <a:pt x="114" y="3945"/>
                  </a:lnTo>
                  <a:lnTo>
                    <a:pt x="131" y="3951"/>
                  </a:lnTo>
                  <a:lnTo>
                    <a:pt x="131" y="3702"/>
                  </a:lnTo>
                  <a:lnTo>
                    <a:pt x="131" y="3455"/>
                  </a:lnTo>
                  <a:lnTo>
                    <a:pt x="131" y="3209"/>
                  </a:lnTo>
                  <a:lnTo>
                    <a:pt x="131" y="2964"/>
                  </a:lnTo>
                  <a:lnTo>
                    <a:pt x="131" y="2717"/>
                  </a:lnTo>
                  <a:lnTo>
                    <a:pt x="131" y="2470"/>
                  </a:lnTo>
                  <a:lnTo>
                    <a:pt x="131" y="2223"/>
                  </a:lnTo>
                  <a:lnTo>
                    <a:pt x="131" y="1978"/>
                  </a:lnTo>
                  <a:lnTo>
                    <a:pt x="131" y="1729"/>
                  </a:lnTo>
                  <a:lnTo>
                    <a:pt x="131" y="1483"/>
                  </a:lnTo>
                  <a:lnTo>
                    <a:pt x="131" y="1236"/>
                  </a:lnTo>
                  <a:lnTo>
                    <a:pt x="131" y="989"/>
                  </a:lnTo>
                  <a:lnTo>
                    <a:pt x="131" y="742"/>
                  </a:lnTo>
                  <a:lnTo>
                    <a:pt x="131" y="495"/>
                  </a:lnTo>
                  <a:lnTo>
                    <a:pt x="131" y="249"/>
                  </a:lnTo>
                  <a:lnTo>
                    <a:pt x="131" y="2"/>
                  </a:lnTo>
                  <a:close/>
                </a:path>
              </a:pathLst>
            </a:custGeom>
            <a:solidFill>
              <a:srgbClr val="BFB09E"/>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 name="Freeform 139"/>
            <p:cNvSpPr>
              <a:spLocks/>
            </p:cNvSpPr>
            <p:nvPr/>
          </p:nvSpPr>
          <p:spPr bwMode="auto">
            <a:xfrm>
              <a:off x="4355" y="1082"/>
              <a:ext cx="1844" cy="2234"/>
            </a:xfrm>
            <a:custGeom>
              <a:avLst/>
              <a:gdLst/>
              <a:ahLst/>
              <a:cxnLst>
                <a:cxn ang="0">
                  <a:pos x="251" y="123"/>
                </a:cxn>
                <a:cxn ang="0">
                  <a:pos x="744" y="106"/>
                </a:cxn>
                <a:cxn ang="0">
                  <a:pos x="1229" y="89"/>
                </a:cxn>
                <a:cxn ang="0">
                  <a:pos x="1708" y="73"/>
                </a:cxn>
                <a:cxn ang="0">
                  <a:pos x="2168" y="56"/>
                </a:cxn>
                <a:cxn ang="0">
                  <a:pos x="2611" y="39"/>
                </a:cxn>
                <a:cxn ang="0">
                  <a:pos x="3046" y="23"/>
                </a:cxn>
                <a:cxn ang="0">
                  <a:pos x="3476" y="6"/>
                </a:cxn>
                <a:cxn ang="0">
                  <a:pos x="3686" y="245"/>
                </a:cxn>
                <a:cxn ang="0">
                  <a:pos x="3681" y="735"/>
                </a:cxn>
                <a:cxn ang="0">
                  <a:pos x="3676" y="1225"/>
                </a:cxn>
                <a:cxn ang="0">
                  <a:pos x="3671" y="1715"/>
                </a:cxn>
                <a:cxn ang="0">
                  <a:pos x="3666" y="2201"/>
                </a:cxn>
                <a:cxn ang="0">
                  <a:pos x="3661" y="2684"/>
                </a:cxn>
                <a:cxn ang="0">
                  <a:pos x="3656" y="3168"/>
                </a:cxn>
                <a:cxn ang="0">
                  <a:pos x="3651" y="3651"/>
                </a:cxn>
                <a:cxn ang="0">
                  <a:pos x="3439" y="3925"/>
                </a:cxn>
                <a:cxn ang="0">
                  <a:pos x="3014" y="3992"/>
                </a:cxn>
                <a:cxn ang="0">
                  <a:pos x="2583" y="4061"/>
                </a:cxn>
                <a:cxn ang="0">
                  <a:pos x="2143" y="4129"/>
                </a:cxn>
                <a:cxn ang="0">
                  <a:pos x="1690" y="4202"/>
                </a:cxn>
                <a:cxn ang="0">
                  <a:pos x="1216" y="4276"/>
                </a:cxn>
                <a:cxn ang="0">
                  <a:pos x="734" y="4352"/>
                </a:cxn>
                <a:cxn ang="0">
                  <a:pos x="246" y="4430"/>
                </a:cxn>
                <a:cxn ang="0">
                  <a:pos x="0" y="4200"/>
                </a:cxn>
                <a:cxn ang="0">
                  <a:pos x="0" y="3664"/>
                </a:cxn>
                <a:cxn ang="0">
                  <a:pos x="0" y="3124"/>
                </a:cxn>
                <a:cxn ang="0">
                  <a:pos x="0" y="2585"/>
                </a:cxn>
                <a:cxn ang="0">
                  <a:pos x="0" y="2045"/>
                </a:cxn>
                <a:cxn ang="0">
                  <a:pos x="0" y="1500"/>
                </a:cxn>
                <a:cxn ang="0">
                  <a:pos x="0" y="952"/>
                </a:cxn>
                <a:cxn ang="0">
                  <a:pos x="0" y="407"/>
                </a:cxn>
              </a:cxnLst>
              <a:rect l="0" t="0" r="r" b="b"/>
              <a:pathLst>
                <a:path w="3689" h="4469">
                  <a:moveTo>
                    <a:pt x="0" y="134"/>
                  </a:moveTo>
                  <a:lnTo>
                    <a:pt x="251" y="123"/>
                  </a:lnTo>
                  <a:lnTo>
                    <a:pt x="499" y="115"/>
                  </a:lnTo>
                  <a:lnTo>
                    <a:pt x="744" y="106"/>
                  </a:lnTo>
                  <a:lnTo>
                    <a:pt x="989" y="99"/>
                  </a:lnTo>
                  <a:lnTo>
                    <a:pt x="1229" y="89"/>
                  </a:lnTo>
                  <a:lnTo>
                    <a:pt x="1471" y="82"/>
                  </a:lnTo>
                  <a:lnTo>
                    <a:pt x="1708" y="73"/>
                  </a:lnTo>
                  <a:lnTo>
                    <a:pt x="1945" y="65"/>
                  </a:lnTo>
                  <a:lnTo>
                    <a:pt x="2168" y="56"/>
                  </a:lnTo>
                  <a:lnTo>
                    <a:pt x="2391" y="49"/>
                  </a:lnTo>
                  <a:lnTo>
                    <a:pt x="2611" y="39"/>
                  </a:lnTo>
                  <a:lnTo>
                    <a:pt x="2831" y="32"/>
                  </a:lnTo>
                  <a:lnTo>
                    <a:pt x="3046" y="23"/>
                  </a:lnTo>
                  <a:lnTo>
                    <a:pt x="3263" y="15"/>
                  </a:lnTo>
                  <a:lnTo>
                    <a:pt x="3476" y="6"/>
                  </a:lnTo>
                  <a:lnTo>
                    <a:pt x="3689" y="0"/>
                  </a:lnTo>
                  <a:lnTo>
                    <a:pt x="3686" y="245"/>
                  </a:lnTo>
                  <a:lnTo>
                    <a:pt x="3684" y="490"/>
                  </a:lnTo>
                  <a:lnTo>
                    <a:pt x="3681" y="735"/>
                  </a:lnTo>
                  <a:lnTo>
                    <a:pt x="3679" y="982"/>
                  </a:lnTo>
                  <a:lnTo>
                    <a:pt x="3676" y="1225"/>
                  </a:lnTo>
                  <a:lnTo>
                    <a:pt x="3674" y="1470"/>
                  </a:lnTo>
                  <a:lnTo>
                    <a:pt x="3671" y="1715"/>
                  </a:lnTo>
                  <a:lnTo>
                    <a:pt x="3669" y="1960"/>
                  </a:lnTo>
                  <a:lnTo>
                    <a:pt x="3666" y="2201"/>
                  </a:lnTo>
                  <a:lnTo>
                    <a:pt x="3664" y="2443"/>
                  </a:lnTo>
                  <a:lnTo>
                    <a:pt x="3661" y="2684"/>
                  </a:lnTo>
                  <a:lnTo>
                    <a:pt x="3659" y="2927"/>
                  </a:lnTo>
                  <a:lnTo>
                    <a:pt x="3656" y="3168"/>
                  </a:lnTo>
                  <a:lnTo>
                    <a:pt x="3654" y="3409"/>
                  </a:lnTo>
                  <a:lnTo>
                    <a:pt x="3651" y="3651"/>
                  </a:lnTo>
                  <a:lnTo>
                    <a:pt x="3649" y="3892"/>
                  </a:lnTo>
                  <a:lnTo>
                    <a:pt x="3439" y="3925"/>
                  </a:lnTo>
                  <a:lnTo>
                    <a:pt x="3228" y="3959"/>
                  </a:lnTo>
                  <a:lnTo>
                    <a:pt x="3014" y="3992"/>
                  </a:lnTo>
                  <a:lnTo>
                    <a:pt x="2801" y="4027"/>
                  </a:lnTo>
                  <a:lnTo>
                    <a:pt x="2583" y="4061"/>
                  </a:lnTo>
                  <a:lnTo>
                    <a:pt x="2365" y="4094"/>
                  </a:lnTo>
                  <a:lnTo>
                    <a:pt x="2143" y="4129"/>
                  </a:lnTo>
                  <a:lnTo>
                    <a:pt x="1923" y="4167"/>
                  </a:lnTo>
                  <a:lnTo>
                    <a:pt x="1690" y="4202"/>
                  </a:lnTo>
                  <a:lnTo>
                    <a:pt x="1454" y="4239"/>
                  </a:lnTo>
                  <a:lnTo>
                    <a:pt x="1216" y="4276"/>
                  </a:lnTo>
                  <a:lnTo>
                    <a:pt x="978" y="4315"/>
                  </a:lnTo>
                  <a:lnTo>
                    <a:pt x="734" y="4352"/>
                  </a:lnTo>
                  <a:lnTo>
                    <a:pt x="492" y="4391"/>
                  </a:lnTo>
                  <a:lnTo>
                    <a:pt x="246" y="4430"/>
                  </a:lnTo>
                  <a:lnTo>
                    <a:pt x="0" y="4469"/>
                  </a:lnTo>
                  <a:lnTo>
                    <a:pt x="0" y="4200"/>
                  </a:lnTo>
                  <a:lnTo>
                    <a:pt x="0" y="3933"/>
                  </a:lnTo>
                  <a:lnTo>
                    <a:pt x="0" y="3664"/>
                  </a:lnTo>
                  <a:lnTo>
                    <a:pt x="0" y="3395"/>
                  </a:lnTo>
                  <a:lnTo>
                    <a:pt x="0" y="3124"/>
                  </a:lnTo>
                  <a:lnTo>
                    <a:pt x="0" y="2856"/>
                  </a:lnTo>
                  <a:lnTo>
                    <a:pt x="0" y="2585"/>
                  </a:lnTo>
                  <a:lnTo>
                    <a:pt x="0" y="2318"/>
                  </a:lnTo>
                  <a:lnTo>
                    <a:pt x="0" y="2045"/>
                  </a:lnTo>
                  <a:lnTo>
                    <a:pt x="0" y="1773"/>
                  </a:lnTo>
                  <a:lnTo>
                    <a:pt x="0" y="1500"/>
                  </a:lnTo>
                  <a:lnTo>
                    <a:pt x="0" y="1227"/>
                  </a:lnTo>
                  <a:lnTo>
                    <a:pt x="0" y="952"/>
                  </a:lnTo>
                  <a:lnTo>
                    <a:pt x="0" y="680"/>
                  </a:lnTo>
                  <a:lnTo>
                    <a:pt x="0" y="407"/>
                  </a:lnTo>
                  <a:lnTo>
                    <a:pt x="0" y="13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 name="Freeform 140"/>
            <p:cNvSpPr>
              <a:spLocks/>
            </p:cNvSpPr>
            <p:nvPr/>
          </p:nvSpPr>
          <p:spPr bwMode="auto">
            <a:xfrm>
              <a:off x="5142" y="1107"/>
              <a:ext cx="356" cy="2085"/>
            </a:xfrm>
            <a:custGeom>
              <a:avLst/>
              <a:gdLst/>
              <a:ahLst/>
              <a:cxnLst>
                <a:cxn ang="0">
                  <a:pos x="19" y="26"/>
                </a:cxn>
                <a:cxn ang="0">
                  <a:pos x="106" y="21"/>
                </a:cxn>
                <a:cxn ang="0">
                  <a:pos x="193" y="19"/>
                </a:cxn>
                <a:cxn ang="0">
                  <a:pos x="281" y="15"/>
                </a:cxn>
                <a:cxn ang="0">
                  <a:pos x="368" y="13"/>
                </a:cxn>
                <a:cxn ang="0">
                  <a:pos x="454" y="8"/>
                </a:cxn>
                <a:cxn ang="0">
                  <a:pos x="539" y="6"/>
                </a:cxn>
                <a:cxn ang="0">
                  <a:pos x="625" y="2"/>
                </a:cxn>
                <a:cxn ang="0">
                  <a:pos x="712" y="0"/>
                </a:cxn>
                <a:cxn ang="0">
                  <a:pos x="709" y="257"/>
                </a:cxn>
                <a:cxn ang="0">
                  <a:pos x="709" y="513"/>
                </a:cxn>
                <a:cxn ang="0">
                  <a:pos x="706" y="769"/>
                </a:cxn>
                <a:cxn ang="0">
                  <a:pos x="706" y="1025"/>
                </a:cxn>
                <a:cxn ang="0">
                  <a:pos x="702" y="1279"/>
                </a:cxn>
                <a:cxn ang="0">
                  <a:pos x="702" y="1533"/>
                </a:cxn>
                <a:cxn ang="0">
                  <a:pos x="699" y="1788"/>
                </a:cxn>
                <a:cxn ang="0">
                  <a:pos x="699" y="2044"/>
                </a:cxn>
                <a:cxn ang="0">
                  <a:pos x="695" y="2294"/>
                </a:cxn>
                <a:cxn ang="0">
                  <a:pos x="694" y="2548"/>
                </a:cxn>
                <a:cxn ang="0">
                  <a:pos x="692" y="2799"/>
                </a:cxn>
                <a:cxn ang="0">
                  <a:pos x="692" y="3053"/>
                </a:cxn>
                <a:cxn ang="0">
                  <a:pos x="690" y="3306"/>
                </a:cxn>
                <a:cxn ang="0">
                  <a:pos x="689" y="3558"/>
                </a:cxn>
                <a:cxn ang="0">
                  <a:pos x="687" y="3810"/>
                </a:cxn>
                <a:cxn ang="0">
                  <a:pos x="687" y="4065"/>
                </a:cxn>
                <a:cxn ang="0">
                  <a:pos x="601" y="4076"/>
                </a:cxn>
                <a:cxn ang="0">
                  <a:pos x="516" y="4089"/>
                </a:cxn>
                <a:cxn ang="0">
                  <a:pos x="430" y="4102"/>
                </a:cxn>
                <a:cxn ang="0">
                  <a:pos x="346" y="4115"/>
                </a:cxn>
                <a:cxn ang="0">
                  <a:pos x="259" y="4128"/>
                </a:cxn>
                <a:cxn ang="0">
                  <a:pos x="173" y="4142"/>
                </a:cxn>
                <a:cxn ang="0">
                  <a:pos x="86" y="4155"/>
                </a:cxn>
                <a:cxn ang="0">
                  <a:pos x="0" y="4170"/>
                </a:cxn>
                <a:cxn ang="0">
                  <a:pos x="0" y="3912"/>
                </a:cxn>
                <a:cxn ang="0">
                  <a:pos x="2" y="3656"/>
                </a:cxn>
                <a:cxn ang="0">
                  <a:pos x="2" y="3398"/>
                </a:cxn>
                <a:cxn ang="0">
                  <a:pos x="4" y="3142"/>
                </a:cxn>
                <a:cxn ang="0">
                  <a:pos x="4" y="2884"/>
                </a:cxn>
                <a:cxn ang="0">
                  <a:pos x="5" y="2626"/>
                </a:cxn>
                <a:cxn ang="0">
                  <a:pos x="7" y="2368"/>
                </a:cxn>
                <a:cxn ang="0">
                  <a:pos x="10" y="2110"/>
                </a:cxn>
                <a:cxn ang="0">
                  <a:pos x="10" y="1851"/>
                </a:cxn>
                <a:cxn ang="0">
                  <a:pos x="12" y="1591"/>
                </a:cxn>
                <a:cxn ang="0">
                  <a:pos x="12" y="1331"/>
                </a:cxn>
                <a:cxn ang="0">
                  <a:pos x="14" y="1071"/>
                </a:cxn>
                <a:cxn ang="0">
                  <a:pos x="14" y="810"/>
                </a:cxn>
                <a:cxn ang="0">
                  <a:pos x="15" y="548"/>
                </a:cxn>
                <a:cxn ang="0">
                  <a:pos x="17" y="286"/>
                </a:cxn>
                <a:cxn ang="0">
                  <a:pos x="19" y="26"/>
                </a:cxn>
              </a:cxnLst>
              <a:rect l="0" t="0" r="r" b="b"/>
              <a:pathLst>
                <a:path w="712" h="4170">
                  <a:moveTo>
                    <a:pt x="19" y="26"/>
                  </a:moveTo>
                  <a:lnTo>
                    <a:pt x="106" y="21"/>
                  </a:lnTo>
                  <a:lnTo>
                    <a:pt x="193" y="19"/>
                  </a:lnTo>
                  <a:lnTo>
                    <a:pt x="281" y="15"/>
                  </a:lnTo>
                  <a:lnTo>
                    <a:pt x="368" y="13"/>
                  </a:lnTo>
                  <a:lnTo>
                    <a:pt x="454" y="8"/>
                  </a:lnTo>
                  <a:lnTo>
                    <a:pt x="539" y="6"/>
                  </a:lnTo>
                  <a:lnTo>
                    <a:pt x="625" y="2"/>
                  </a:lnTo>
                  <a:lnTo>
                    <a:pt x="712" y="0"/>
                  </a:lnTo>
                  <a:lnTo>
                    <a:pt x="709" y="257"/>
                  </a:lnTo>
                  <a:lnTo>
                    <a:pt x="709" y="513"/>
                  </a:lnTo>
                  <a:lnTo>
                    <a:pt x="706" y="769"/>
                  </a:lnTo>
                  <a:lnTo>
                    <a:pt x="706" y="1025"/>
                  </a:lnTo>
                  <a:lnTo>
                    <a:pt x="702" y="1279"/>
                  </a:lnTo>
                  <a:lnTo>
                    <a:pt x="702" y="1533"/>
                  </a:lnTo>
                  <a:lnTo>
                    <a:pt x="699" y="1788"/>
                  </a:lnTo>
                  <a:lnTo>
                    <a:pt x="699" y="2044"/>
                  </a:lnTo>
                  <a:lnTo>
                    <a:pt x="695" y="2294"/>
                  </a:lnTo>
                  <a:lnTo>
                    <a:pt x="694" y="2548"/>
                  </a:lnTo>
                  <a:lnTo>
                    <a:pt x="692" y="2799"/>
                  </a:lnTo>
                  <a:lnTo>
                    <a:pt x="692" y="3053"/>
                  </a:lnTo>
                  <a:lnTo>
                    <a:pt x="690" y="3306"/>
                  </a:lnTo>
                  <a:lnTo>
                    <a:pt x="689" y="3558"/>
                  </a:lnTo>
                  <a:lnTo>
                    <a:pt x="687" y="3810"/>
                  </a:lnTo>
                  <a:lnTo>
                    <a:pt x="687" y="4065"/>
                  </a:lnTo>
                  <a:lnTo>
                    <a:pt x="601" y="4076"/>
                  </a:lnTo>
                  <a:lnTo>
                    <a:pt x="516" y="4089"/>
                  </a:lnTo>
                  <a:lnTo>
                    <a:pt x="430" y="4102"/>
                  </a:lnTo>
                  <a:lnTo>
                    <a:pt x="346" y="4115"/>
                  </a:lnTo>
                  <a:lnTo>
                    <a:pt x="259" y="4128"/>
                  </a:lnTo>
                  <a:lnTo>
                    <a:pt x="173" y="4142"/>
                  </a:lnTo>
                  <a:lnTo>
                    <a:pt x="86" y="4155"/>
                  </a:lnTo>
                  <a:lnTo>
                    <a:pt x="0" y="4170"/>
                  </a:lnTo>
                  <a:lnTo>
                    <a:pt x="0" y="3912"/>
                  </a:lnTo>
                  <a:lnTo>
                    <a:pt x="2" y="3656"/>
                  </a:lnTo>
                  <a:lnTo>
                    <a:pt x="2" y="3398"/>
                  </a:lnTo>
                  <a:lnTo>
                    <a:pt x="4" y="3142"/>
                  </a:lnTo>
                  <a:lnTo>
                    <a:pt x="4" y="2884"/>
                  </a:lnTo>
                  <a:lnTo>
                    <a:pt x="5" y="2626"/>
                  </a:lnTo>
                  <a:lnTo>
                    <a:pt x="7" y="2368"/>
                  </a:lnTo>
                  <a:lnTo>
                    <a:pt x="10" y="2110"/>
                  </a:lnTo>
                  <a:lnTo>
                    <a:pt x="10" y="1851"/>
                  </a:lnTo>
                  <a:lnTo>
                    <a:pt x="12" y="1591"/>
                  </a:lnTo>
                  <a:lnTo>
                    <a:pt x="12" y="1331"/>
                  </a:lnTo>
                  <a:lnTo>
                    <a:pt x="14" y="1071"/>
                  </a:lnTo>
                  <a:lnTo>
                    <a:pt x="14" y="810"/>
                  </a:lnTo>
                  <a:lnTo>
                    <a:pt x="15" y="548"/>
                  </a:lnTo>
                  <a:lnTo>
                    <a:pt x="17" y="286"/>
                  </a:lnTo>
                  <a:lnTo>
                    <a:pt x="19" y="26"/>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3" name="Freeform 141"/>
            <p:cNvSpPr>
              <a:spLocks/>
            </p:cNvSpPr>
            <p:nvPr/>
          </p:nvSpPr>
          <p:spPr bwMode="auto">
            <a:xfrm>
              <a:off x="5245" y="1209"/>
              <a:ext cx="141" cy="1606"/>
            </a:xfrm>
            <a:custGeom>
              <a:avLst/>
              <a:gdLst/>
              <a:ahLst/>
              <a:cxnLst>
                <a:cxn ang="0">
                  <a:pos x="15" y="11"/>
                </a:cxn>
                <a:cxn ang="0">
                  <a:pos x="47" y="7"/>
                </a:cxn>
                <a:cxn ang="0">
                  <a:pos x="81" y="5"/>
                </a:cxn>
                <a:cxn ang="0">
                  <a:pos x="114" y="3"/>
                </a:cxn>
                <a:cxn ang="0">
                  <a:pos x="148" y="3"/>
                </a:cxn>
                <a:cxn ang="0">
                  <a:pos x="180" y="1"/>
                </a:cxn>
                <a:cxn ang="0">
                  <a:pos x="215" y="1"/>
                </a:cxn>
                <a:cxn ang="0">
                  <a:pos x="247" y="0"/>
                </a:cxn>
                <a:cxn ang="0">
                  <a:pos x="282" y="0"/>
                </a:cxn>
                <a:cxn ang="0">
                  <a:pos x="281" y="198"/>
                </a:cxn>
                <a:cxn ang="0">
                  <a:pos x="279" y="397"/>
                </a:cxn>
                <a:cxn ang="0">
                  <a:pos x="277" y="597"/>
                </a:cxn>
                <a:cxn ang="0">
                  <a:pos x="277" y="798"/>
                </a:cxn>
                <a:cxn ang="0">
                  <a:pos x="276" y="996"/>
                </a:cxn>
                <a:cxn ang="0">
                  <a:pos x="276" y="1195"/>
                </a:cxn>
                <a:cxn ang="0">
                  <a:pos x="274" y="1395"/>
                </a:cxn>
                <a:cxn ang="0">
                  <a:pos x="274" y="1596"/>
                </a:cxn>
                <a:cxn ang="0">
                  <a:pos x="271" y="1790"/>
                </a:cxn>
                <a:cxn ang="0">
                  <a:pos x="269" y="1989"/>
                </a:cxn>
                <a:cxn ang="0">
                  <a:pos x="267" y="2186"/>
                </a:cxn>
                <a:cxn ang="0">
                  <a:pos x="267" y="2384"/>
                </a:cxn>
                <a:cxn ang="0">
                  <a:pos x="265" y="2581"/>
                </a:cxn>
                <a:cxn ang="0">
                  <a:pos x="265" y="2778"/>
                </a:cxn>
                <a:cxn ang="0">
                  <a:pos x="264" y="2974"/>
                </a:cxn>
                <a:cxn ang="0">
                  <a:pos x="264" y="3173"/>
                </a:cxn>
                <a:cxn ang="0">
                  <a:pos x="229" y="3177"/>
                </a:cxn>
                <a:cxn ang="0">
                  <a:pos x="197" y="3180"/>
                </a:cxn>
                <a:cxn ang="0">
                  <a:pos x="163" y="3186"/>
                </a:cxn>
                <a:cxn ang="0">
                  <a:pos x="131" y="3191"/>
                </a:cxn>
                <a:cxn ang="0">
                  <a:pos x="98" y="3195"/>
                </a:cxn>
                <a:cxn ang="0">
                  <a:pos x="66" y="3201"/>
                </a:cxn>
                <a:cxn ang="0">
                  <a:pos x="32" y="3204"/>
                </a:cxn>
                <a:cxn ang="0">
                  <a:pos x="0" y="3210"/>
                </a:cxn>
                <a:cxn ang="0">
                  <a:pos x="0" y="3010"/>
                </a:cxn>
                <a:cxn ang="0">
                  <a:pos x="2" y="2811"/>
                </a:cxn>
                <a:cxn ang="0">
                  <a:pos x="2" y="2612"/>
                </a:cxn>
                <a:cxn ang="0">
                  <a:pos x="4" y="2414"/>
                </a:cxn>
                <a:cxn ang="0">
                  <a:pos x="4" y="2213"/>
                </a:cxn>
                <a:cxn ang="0">
                  <a:pos x="5" y="2015"/>
                </a:cxn>
                <a:cxn ang="0">
                  <a:pos x="7" y="1816"/>
                </a:cxn>
                <a:cxn ang="0">
                  <a:pos x="9" y="1618"/>
                </a:cxn>
                <a:cxn ang="0">
                  <a:pos x="9" y="1416"/>
                </a:cxn>
                <a:cxn ang="0">
                  <a:pos x="9" y="1215"/>
                </a:cxn>
                <a:cxn ang="0">
                  <a:pos x="10" y="1015"/>
                </a:cxn>
                <a:cxn ang="0">
                  <a:pos x="12" y="814"/>
                </a:cxn>
                <a:cxn ang="0">
                  <a:pos x="12" y="612"/>
                </a:cxn>
                <a:cxn ang="0">
                  <a:pos x="12" y="412"/>
                </a:cxn>
                <a:cxn ang="0">
                  <a:pos x="14" y="211"/>
                </a:cxn>
                <a:cxn ang="0">
                  <a:pos x="15" y="11"/>
                </a:cxn>
              </a:cxnLst>
              <a:rect l="0" t="0" r="r" b="b"/>
              <a:pathLst>
                <a:path w="282" h="3210">
                  <a:moveTo>
                    <a:pt x="15" y="11"/>
                  </a:moveTo>
                  <a:lnTo>
                    <a:pt x="47" y="7"/>
                  </a:lnTo>
                  <a:lnTo>
                    <a:pt x="81" y="5"/>
                  </a:lnTo>
                  <a:lnTo>
                    <a:pt x="114" y="3"/>
                  </a:lnTo>
                  <a:lnTo>
                    <a:pt x="148" y="3"/>
                  </a:lnTo>
                  <a:lnTo>
                    <a:pt x="180" y="1"/>
                  </a:lnTo>
                  <a:lnTo>
                    <a:pt x="215" y="1"/>
                  </a:lnTo>
                  <a:lnTo>
                    <a:pt x="247" y="0"/>
                  </a:lnTo>
                  <a:lnTo>
                    <a:pt x="282" y="0"/>
                  </a:lnTo>
                  <a:lnTo>
                    <a:pt x="281" y="198"/>
                  </a:lnTo>
                  <a:lnTo>
                    <a:pt x="279" y="397"/>
                  </a:lnTo>
                  <a:lnTo>
                    <a:pt x="277" y="597"/>
                  </a:lnTo>
                  <a:lnTo>
                    <a:pt x="277" y="798"/>
                  </a:lnTo>
                  <a:lnTo>
                    <a:pt x="276" y="996"/>
                  </a:lnTo>
                  <a:lnTo>
                    <a:pt x="276" y="1195"/>
                  </a:lnTo>
                  <a:lnTo>
                    <a:pt x="274" y="1395"/>
                  </a:lnTo>
                  <a:lnTo>
                    <a:pt x="274" y="1596"/>
                  </a:lnTo>
                  <a:lnTo>
                    <a:pt x="271" y="1790"/>
                  </a:lnTo>
                  <a:lnTo>
                    <a:pt x="269" y="1989"/>
                  </a:lnTo>
                  <a:lnTo>
                    <a:pt x="267" y="2186"/>
                  </a:lnTo>
                  <a:lnTo>
                    <a:pt x="267" y="2384"/>
                  </a:lnTo>
                  <a:lnTo>
                    <a:pt x="265" y="2581"/>
                  </a:lnTo>
                  <a:lnTo>
                    <a:pt x="265" y="2778"/>
                  </a:lnTo>
                  <a:lnTo>
                    <a:pt x="264" y="2974"/>
                  </a:lnTo>
                  <a:lnTo>
                    <a:pt x="264" y="3173"/>
                  </a:lnTo>
                  <a:lnTo>
                    <a:pt x="229" y="3177"/>
                  </a:lnTo>
                  <a:lnTo>
                    <a:pt x="197" y="3180"/>
                  </a:lnTo>
                  <a:lnTo>
                    <a:pt x="163" y="3186"/>
                  </a:lnTo>
                  <a:lnTo>
                    <a:pt x="131" y="3191"/>
                  </a:lnTo>
                  <a:lnTo>
                    <a:pt x="98" y="3195"/>
                  </a:lnTo>
                  <a:lnTo>
                    <a:pt x="66" y="3201"/>
                  </a:lnTo>
                  <a:lnTo>
                    <a:pt x="32" y="3204"/>
                  </a:lnTo>
                  <a:lnTo>
                    <a:pt x="0" y="3210"/>
                  </a:lnTo>
                  <a:lnTo>
                    <a:pt x="0" y="3010"/>
                  </a:lnTo>
                  <a:lnTo>
                    <a:pt x="2" y="2811"/>
                  </a:lnTo>
                  <a:lnTo>
                    <a:pt x="2" y="2612"/>
                  </a:lnTo>
                  <a:lnTo>
                    <a:pt x="4" y="2414"/>
                  </a:lnTo>
                  <a:lnTo>
                    <a:pt x="4" y="2213"/>
                  </a:lnTo>
                  <a:lnTo>
                    <a:pt x="5" y="2015"/>
                  </a:lnTo>
                  <a:lnTo>
                    <a:pt x="7" y="1816"/>
                  </a:lnTo>
                  <a:lnTo>
                    <a:pt x="9" y="1618"/>
                  </a:lnTo>
                  <a:lnTo>
                    <a:pt x="9" y="1416"/>
                  </a:lnTo>
                  <a:lnTo>
                    <a:pt x="9" y="1215"/>
                  </a:lnTo>
                  <a:lnTo>
                    <a:pt x="10" y="1015"/>
                  </a:lnTo>
                  <a:lnTo>
                    <a:pt x="12" y="814"/>
                  </a:lnTo>
                  <a:lnTo>
                    <a:pt x="12" y="612"/>
                  </a:lnTo>
                  <a:lnTo>
                    <a:pt x="12" y="412"/>
                  </a:lnTo>
                  <a:lnTo>
                    <a:pt x="14" y="211"/>
                  </a:lnTo>
                  <a:lnTo>
                    <a:pt x="15" y="11"/>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4" name="Freeform 142"/>
            <p:cNvSpPr>
              <a:spLocks/>
            </p:cNvSpPr>
            <p:nvPr/>
          </p:nvSpPr>
          <p:spPr bwMode="auto">
            <a:xfrm>
              <a:off x="5303" y="1189"/>
              <a:ext cx="24" cy="1686"/>
            </a:xfrm>
            <a:custGeom>
              <a:avLst/>
              <a:gdLst/>
              <a:ahLst/>
              <a:cxnLst>
                <a:cxn ang="0">
                  <a:pos x="47" y="0"/>
                </a:cxn>
                <a:cxn ang="0">
                  <a:pos x="32" y="0"/>
                </a:cxn>
                <a:cxn ang="0">
                  <a:pos x="17" y="0"/>
                </a:cxn>
                <a:cxn ang="0">
                  <a:pos x="15" y="211"/>
                </a:cxn>
                <a:cxn ang="0">
                  <a:pos x="13" y="423"/>
                </a:cxn>
                <a:cxn ang="0">
                  <a:pos x="13" y="634"/>
                </a:cxn>
                <a:cxn ang="0">
                  <a:pos x="13" y="848"/>
                </a:cxn>
                <a:cxn ang="0">
                  <a:pos x="11" y="1059"/>
                </a:cxn>
                <a:cxn ang="0">
                  <a:pos x="10" y="1271"/>
                </a:cxn>
                <a:cxn ang="0">
                  <a:pos x="10" y="1483"/>
                </a:cxn>
                <a:cxn ang="0">
                  <a:pos x="10" y="1694"/>
                </a:cxn>
                <a:cxn ang="0">
                  <a:pos x="6" y="1904"/>
                </a:cxn>
                <a:cxn ang="0">
                  <a:pos x="6" y="2113"/>
                </a:cxn>
                <a:cxn ang="0">
                  <a:pos x="3" y="2323"/>
                </a:cxn>
                <a:cxn ang="0">
                  <a:pos x="3" y="2533"/>
                </a:cxn>
                <a:cxn ang="0">
                  <a:pos x="1" y="2743"/>
                </a:cxn>
                <a:cxn ang="0">
                  <a:pos x="0" y="2952"/>
                </a:cxn>
                <a:cxn ang="0">
                  <a:pos x="0" y="3162"/>
                </a:cxn>
                <a:cxn ang="0">
                  <a:pos x="0" y="3372"/>
                </a:cxn>
                <a:cxn ang="0">
                  <a:pos x="13" y="3368"/>
                </a:cxn>
                <a:cxn ang="0">
                  <a:pos x="27" y="3366"/>
                </a:cxn>
                <a:cxn ang="0">
                  <a:pos x="27" y="3156"/>
                </a:cxn>
                <a:cxn ang="0">
                  <a:pos x="28" y="2947"/>
                </a:cxn>
                <a:cxn ang="0">
                  <a:pos x="30" y="2737"/>
                </a:cxn>
                <a:cxn ang="0">
                  <a:pos x="32" y="2529"/>
                </a:cxn>
                <a:cxn ang="0">
                  <a:pos x="32" y="2319"/>
                </a:cxn>
                <a:cxn ang="0">
                  <a:pos x="33" y="2110"/>
                </a:cxn>
                <a:cxn ang="0">
                  <a:pos x="35" y="1900"/>
                </a:cxn>
                <a:cxn ang="0">
                  <a:pos x="37" y="1692"/>
                </a:cxn>
                <a:cxn ang="0">
                  <a:pos x="37" y="1481"/>
                </a:cxn>
                <a:cxn ang="0">
                  <a:pos x="38" y="1269"/>
                </a:cxn>
                <a:cxn ang="0">
                  <a:pos x="40" y="1058"/>
                </a:cxn>
                <a:cxn ang="0">
                  <a:pos x="42" y="846"/>
                </a:cxn>
                <a:cxn ang="0">
                  <a:pos x="42" y="634"/>
                </a:cxn>
                <a:cxn ang="0">
                  <a:pos x="43" y="423"/>
                </a:cxn>
                <a:cxn ang="0">
                  <a:pos x="45" y="211"/>
                </a:cxn>
                <a:cxn ang="0">
                  <a:pos x="47" y="0"/>
                </a:cxn>
              </a:cxnLst>
              <a:rect l="0" t="0" r="r" b="b"/>
              <a:pathLst>
                <a:path w="47" h="3372">
                  <a:moveTo>
                    <a:pt x="47" y="0"/>
                  </a:moveTo>
                  <a:lnTo>
                    <a:pt x="32" y="0"/>
                  </a:lnTo>
                  <a:lnTo>
                    <a:pt x="17" y="0"/>
                  </a:lnTo>
                  <a:lnTo>
                    <a:pt x="15" y="211"/>
                  </a:lnTo>
                  <a:lnTo>
                    <a:pt x="13" y="423"/>
                  </a:lnTo>
                  <a:lnTo>
                    <a:pt x="13" y="634"/>
                  </a:lnTo>
                  <a:lnTo>
                    <a:pt x="13" y="848"/>
                  </a:lnTo>
                  <a:lnTo>
                    <a:pt x="11" y="1059"/>
                  </a:lnTo>
                  <a:lnTo>
                    <a:pt x="10" y="1271"/>
                  </a:lnTo>
                  <a:lnTo>
                    <a:pt x="10" y="1483"/>
                  </a:lnTo>
                  <a:lnTo>
                    <a:pt x="10" y="1694"/>
                  </a:lnTo>
                  <a:lnTo>
                    <a:pt x="6" y="1904"/>
                  </a:lnTo>
                  <a:lnTo>
                    <a:pt x="6" y="2113"/>
                  </a:lnTo>
                  <a:lnTo>
                    <a:pt x="3" y="2323"/>
                  </a:lnTo>
                  <a:lnTo>
                    <a:pt x="3" y="2533"/>
                  </a:lnTo>
                  <a:lnTo>
                    <a:pt x="1" y="2743"/>
                  </a:lnTo>
                  <a:lnTo>
                    <a:pt x="0" y="2952"/>
                  </a:lnTo>
                  <a:lnTo>
                    <a:pt x="0" y="3162"/>
                  </a:lnTo>
                  <a:lnTo>
                    <a:pt x="0" y="3372"/>
                  </a:lnTo>
                  <a:lnTo>
                    <a:pt x="13" y="3368"/>
                  </a:lnTo>
                  <a:lnTo>
                    <a:pt x="27" y="3366"/>
                  </a:lnTo>
                  <a:lnTo>
                    <a:pt x="27" y="3156"/>
                  </a:lnTo>
                  <a:lnTo>
                    <a:pt x="28" y="2947"/>
                  </a:lnTo>
                  <a:lnTo>
                    <a:pt x="30" y="2737"/>
                  </a:lnTo>
                  <a:lnTo>
                    <a:pt x="32" y="2529"/>
                  </a:lnTo>
                  <a:lnTo>
                    <a:pt x="32" y="2319"/>
                  </a:lnTo>
                  <a:lnTo>
                    <a:pt x="33" y="2110"/>
                  </a:lnTo>
                  <a:lnTo>
                    <a:pt x="35" y="1900"/>
                  </a:lnTo>
                  <a:lnTo>
                    <a:pt x="37" y="1692"/>
                  </a:lnTo>
                  <a:lnTo>
                    <a:pt x="37" y="1481"/>
                  </a:lnTo>
                  <a:lnTo>
                    <a:pt x="38" y="1269"/>
                  </a:lnTo>
                  <a:lnTo>
                    <a:pt x="40" y="1058"/>
                  </a:lnTo>
                  <a:lnTo>
                    <a:pt x="42" y="846"/>
                  </a:lnTo>
                  <a:lnTo>
                    <a:pt x="42" y="634"/>
                  </a:lnTo>
                  <a:lnTo>
                    <a:pt x="43" y="423"/>
                  </a:lnTo>
                  <a:lnTo>
                    <a:pt x="45" y="211"/>
                  </a:lnTo>
                  <a:lnTo>
                    <a:pt x="47" y="0"/>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5" name="Freeform 143"/>
            <p:cNvSpPr>
              <a:spLocks/>
            </p:cNvSpPr>
            <p:nvPr/>
          </p:nvSpPr>
          <p:spPr bwMode="auto">
            <a:xfrm>
              <a:off x="5231" y="1308"/>
              <a:ext cx="175" cy="124"/>
            </a:xfrm>
            <a:custGeom>
              <a:avLst/>
              <a:gdLst/>
              <a:ahLst/>
              <a:cxnLst>
                <a:cxn ang="0">
                  <a:pos x="0" y="19"/>
                </a:cxn>
                <a:cxn ang="0">
                  <a:pos x="42" y="15"/>
                </a:cxn>
                <a:cxn ang="0">
                  <a:pos x="86" y="13"/>
                </a:cxn>
                <a:cxn ang="0">
                  <a:pos x="130" y="10"/>
                </a:cxn>
                <a:cxn ang="0">
                  <a:pos x="173" y="8"/>
                </a:cxn>
                <a:cxn ang="0">
                  <a:pos x="217" y="4"/>
                </a:cxn>
                <a:cxn ang="0">
                  <a:pos x="261" y="4"/>
                </a:cxn>
                <a:cxn ang="0">
                  <a:pos x="304" y="0"/>
                </a:cxn>
                <a:cxn ang="0">
                  <a:pos x="350" y="0"/>
                </a:cxn>
                <a:cxn ang="0">
                  <a:pos x="348" y="28"/>
                </a:cxn>
                <a:cxn ang="0">
                  <a:pos x="348" y="58"/>
                </a:cxn>
                <a:cxn ang="0">
                  <a:pos x="348" y="86"/>
                </a:cxn>
                <a:cxn ang="0">
                  <a:pos x="348" y="115"/>
                </a:cxn>
                <a:cxn ang="0">
                  <a:pos x="346" y="143"/>
                </a:cxn>
                <a:cxn ang="0">
                  <a:pos x="346" y="173"/>
                </a:cxn>
                <a:cxn ang="0">
                  <a:pos x="346" y="203"/>
                </a:cxn>
                <a:cxn ang="0">
                  <a:pos x="346" y="232"/>
                </a:cxn>
                <a:cxn ang="0">
                  <a:pos x="301" y="232"/>
                </a:cxn>
                <a:cxn ang="0">
                  <a:pos x="259" y="236"/>
                </a:cxn>
                <a:cxn ang="0">
                  <a:pos x="215" y="236"/>
                </a:cxn>
                <a:cxn ang="0">
                  <a:pos x="173" y="240"/>
                </a:cxn>
                <a:cxn ang="0">
                  <a:pos x="128" y="242"/>
                </a:cxn>
                <a:cxn ang="0">
                  <a:pos x="86" y="243"/>
                </a:cxn>
                <a:cxn ang="0">
                  <a:pos x="42" y="245"/>
                </a:cxn>
                <a:cxn ang="0">
                  <a:pos x="0" y="249"/>
                </a:cxn>
                <a:cxn ang="0">
                  <a:pos x="0" y="219"/>
                </a:cxn>
                <a:cxn ang="0">
                  <a:pos x="0" y="190"/>
                </a:cxn>
                <a:cxn ang="0">
                  <a:pos x="0" y="162"/>
                </a:cxn>
                <a:cxn ang="0">
                  <a:pos x="0" y="134"/>
                </a:cxn>
                <a:cxn ang="0">
                  <a:pos x="0" y="104"/>
                </a:cxn>
                <a:cxn ang="0">
                  <a:pos x="0" y="75"/>
                </a:cxn>
                <a:cxn ang="0">
                  <a:pos x="0" y="47"/>
                </a:cxn>
                <a:cxn ang="0">
                  <a:pos x="0" y="19"/>
                </a:cxn>
              </a:cxnLst>
              <a:rect l="0" t="0" r="r" b="b"/>
              <a:pathLst>
                <a:path w="350" h="249">
                  <a:moveTo>
                    <a:pt x="0" y="19"/>
                  </a:moveTo>
                  <a:lnTo>
                    <a:pt x="42" y="15"/>
                  </a:lnTo>
                  <a:lnTo>
                    <a:pt x="86" y="13"/>
                  </a:lnTo>
                  <a:lnTo>
                    <a:pt x="130" y="10"/>
                  </a:lnTo>
                  <a:lnTo>
                    <a:pt x="173" y="8"/>
                  </a:lnTo>
                  <a:lnTo>
                    <a:pt x="217" y="4"/>
                  </a:lnTo>
                  <a:lnTo>
                    <a:pt x="261" y="4"/>
                  </a:lnTo>
                  <a:lnTo>
                    <a:pt x="304" y="0"/>
                  </a:lnTo>
                  <a:lnTo>
                    <a:pt x="350" y="0"/>
                  </a:lnTo>
                  <a:lnTo>
                    <a:pt x="348" y="28"/>
                  </a:lnTo>
                  <a:lnTo>
                    <a:pt x="348" y="58"/>
                  </a:lnTo>
                  <a:lnTo>
                    <a:pt x="348" y="86"/>
                  </a:lnTo>
                  <a:lnTo>
                    <a:pt x="348" y="115"/>
                  </a:lnTo>
                  <a:lnTo>
                    <a:pt x="346" y="143"/>
                  </a:lnTo>
                  <a:lnTo>
                    <a:pt x="346" y="173"/>
                  </a:lnTo>
                  <a:lnTo>
                    <a:pt x="346" y="203"/>
                  </a:lnTo>
                  <a:lnTo>
                    <a:pt x="346" y="232"/>
                  </a:lnTo>
                  <a:lnTo>
                    <a:pt x="301" y="232"/>
                  </a:lnTo>
                  <a:lnTo>
                    <a:pt x="259" y="236"/>
                  </a:lnTo>
                  <a:lnTo>
                    <a:pt x="215" y="236"/>
                  </a:lnTo>
                  <a:lnTo>
                    <a:pt x="173" y="240"/>
                  </a:lnTo>
                  <a:lnTo>
                    <a:pt x="128" y="242"/>
                  </a:lnTo>
                  <a:lnTo>
                    <a:pt x="86" y="243"/>
                  </a:lnTo>
                  <a:lnTo>
                    <a:pt x="42" y="245"/>
                  </a:lnTo>
                  <a:lnTo>
                    <a:pt x="0" y="249"/>
                  </a:lnTo>
                  <a:lnTo>
                    <a:pt x="0" y="219"/>
                  </a:lnTo>
                  <a:lnTo>
                    <a:pt x="0" y="190"/>
                  </a:lnTo>
                  <a:lnTo>
                    <a:pt x="0" y="162"/>
                  </a:lnTo>
                  <a:lnTo>
                    <a:pt x="0" y="134"/>
                  </a:lnTo>
                  <a:lnTo>
                    <a:pt x="0" y="104"/>
                  </a:lnTo>
                  <a:lnTo>
                    <a:pt x="0" y="75"/>
                  </a:lnTo>
                  <a:lnTo>
                    <a:pt x="0" y="47"/>
                  </a:lnTo>
                  <a:lnTo>
                    <a:pt x="0" y="19"/>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6" name="Freeform 144"/>
            <p:cNvSpPr>
              <a:spLocks/>
            </p:cNvSpPr>
            <p:nvPr/>
          </p:nvSpPr>
          <p:spPr bwMode="auto">
            <a:xfrm>
              <a:off x="5229" y="1520"/>
              <a:ext cx="175" cy="126"/>
            </a:xfrm>
            <a:custGeom>
              <a:avLst/>
              <a:gdLst/>
              <a:ahLst/>
              <a:cxnLst>
                <a:cxn ang="0">
                  <a:pos x="0" y="21"/>
                </a:cxn>
                <a:cxn ang="0">
                  <a:pos x="42" y="17"/>
                </a:cxn>
                <a:cxn ang="0">
                  <a:pos x="87" y="15"/>
                </a:cxn>
                <a:cxn ang="0">
                  <a:pos x="129" y="13"/>
                </a:cxn>
                <a:cxn ang="0">
                  <a:pos x="175" y="11"/>
                </a:cxn>
                <a:cxn ang="0">
                  <a:pos x="217" y="8"/>
                </a:cxn>
                <a:cxn ang="0">
                  <a:pos x="262" y="6"/>
                </a:cxn>
                <a:cxn ang="0">
                  <a:pos x="304" y="2"/>
                </a:cxn>
                <a:cxn ang="0">
                  <a:pos x="349" y="0"/>
                </a:cxn>
                <a:cxn ang="0">
                  <a:pos x="348" y="28"/>
                </a:cxn>
                <a:cxn ang="0">
                  <a:pos x="348" y="56"/>
                </a:cxn>
                <a:cxn ang="0">
                  <a:pos x="348" y="86"/>
                </a:cxn>
                <a:cxn ang="0">
                  <a:pos x="348" y="115"/>
                </a:cxn>
                <a:cxn ang="0">
                  <a:pos x="348" y="143"/>
                </a:cxn>
                <a:cxn ang="0">
                  <a:pos x="348" y="171"/>
                </a:cxn>
                <a:cxn ang="0">
                  <a:pos x="348" y="201"/>
                </a:cxn>
                <a:cxn ang="0">
                  <a:pos x="348" y="230"/>
                </a:cxn>
                <a:cxn ang="0">
                  <a:pos x="304" y="232"/>
                </a:cxn>
                <a:cxn ang="0">
                  <a:pos x="260" y="234"/>
                </a:cxn>
                <a:cxn ang="0">
                  <a:pos x="217" y="236"/>
                </a:cxn>
                <a:cxn ang="0">
                  <a:pos x="175" y="240"/>
                </a:cxn>
                <a:cxn ang="0">
                  <a:pos x="129" y="242"/>
                </a:cxn>
                <a:cxn ang="0">
                  <a:pos x="87" y="245"/>
                </a:cxn>
                <a:cxn ang="0">
                  <a:pos x="42" y="247"/>
                </a:cxn>
                <a:cxn ang="0">
                  <a:pos x="0" y="253"/>
                </a:cxn>
                <a:cxn ang="0">
                  <a:pos x="0" y="223"/>
                </a:cxn>
                <a:cxn ang="0">
                  <a:pos x="0" y="193"/>
                </a:cxn>
                <a:cxn ang="0">
                  <a:pos x="0" y="164"/>
                </a:cxn>
                <a:cxn ang="0">
                  <a:pos x="0" y="136"/>
                </a:cxn>
                <a:cxn ang="0">
                  <a:pos x="0" y="106"/>
                </a:cxn>
                <a:cxn ang="0">
                  <a:pos x="0" y="78"/>
                </a:cxn>
                <a:cxn ang="0">
                  <a:pos x="0" y="49"/>
                </a:cxn>
                <a:cxn ang="0">
                  <a:pos x="0" y="21"/>
                </a:cxn>
              </a:cxnLst>
              <a:rect l="0" t="0" r="r" b="b"/>
              <a:pathLst>
                <a:path w="349" h="253">
                  <a:moveTo>
                    <a:pt x="0" y="21"/>
                  </a:moveTo>
                  <a:lnTo>
                    <a:pt x="42" y="17"/>
                  </a:lnTo>
                  <a:lnTo>
                    <a:pt x="87" y="15"/>
                  </a:lnTo>
                  <a:lnTo>
                    <a:pt x="129" y="13"/>
                  </a:lnTo>
                  <a:lnTo>
                    <a:pt x="175" y="11"/>
                  </a:lnTo>
                  <a:lnTo>
                    <a:pt x="217" y="8"/>
                  </a:lnTo>
                  <a:lnTo>
                    <a:pt x="262" y="6"/>
                  </a:lnTo>
                  <a:lnTo>
                    <a:pt x="304" y="2"/>
                  </a:lnTo>
                  <a:lnTo>
                    <a:pt x="349" y="0"/>
                  </a:lnTo>
                  <a:lnTo>
                    <a:pt x="348" y="28"/>
                  </a:lnTo>
                  <a:lnTo>
                    <a:pt x="348" y="56"/>
                  </a:lnTo>
                  <a:lnTo>
                    <a:pt x="348" y="86"/>
                  </a:lnTo>
                  <a:lnTo>
                    <a:pt x="348" y="115"/>
                  </a:lnTo>
                  <a:lnTo>
                    <a:pt x="348" y="143"/>
                  </a:lnTo>
                  <a:lnTo>
                    <a:pt x="348" y="171"/>
                  </a:lnTo>
                  <a:lnTo>
                    <a:pt x="348" y="201"/>
                  </a:lnTo>
                  <a:lnTo>
                    <a:pt x="348" y="230"/>
                  </a:lnTo>
                  <a:lnTo>
                    <a:pt x="304" y="232"/>
                  </a:lnTo>
                  <a:lnTo>
                    <a:pt x="260" y="234"/>
                  </a:lnTo>
                  <a:lnTo>
                    <a:pt x="217" y="236"/>
                  </a:lnTo>
                  <a:lnTo>
                    <a:pt x="175" y="240"/>
                  </a:lnTo>
                  <a:lnTo>
                    <a:pt x="129" y="242"/>
                  </a:lnTo>
                  <a:lnTo>
                    <a:pt x="87" y="245"/>
                  </a:lnTo>
                  <a:lnTo>
                    <a:pt x="42" y="247"/>
                  </a:lnTo>
                  <a:lnTo>
                    <a:pt x="0" y="253"/>
                  </a:lnTo>
                  <a:lnTo>
                    <a:pt x="0" y="223"/>
                  </a:lnTo>
                  <a:lnTo>
                    <a:pt x="0" y="193"/>
                  </a:lnTo>
                  <a:lnTo>
                    <a:pt x="0" y="164"/>
                  </a:lnTo>
                  <a:lnTo>
                    <a:pt x="0" y="136"/>
                  </a:lnTo>
                  <a:lnTo>
                    <a:pt x="0" y="106"/>
                  </a:lnTo>
                  <a:lnTo>
                    <a:pt x="0" y="78"/>
                  </a:lnTo>
                  <a:lnTo>
                    <a:pt x="0" y="49"/>
                  </a:lnTo>
                  <a:lnTo>
                    <a:pt x="0" y="21"/>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7" name="Freeform 145"/>
            <p:cNvSpPr>
              <a:spLocks/>
            </p:cNvSpPr>
            <p:nvPr/>
          </p:nvSpPr>
          <p:spPr bwMode="auto">
            <a:xfrm>
              <a:off x="5229" y="1732"/>
              <a:ext cx="174" cy="128"/>
            </a:xfrm>
            <a:custGeom>
              <a:avLst/>
              <a:gdLst/>
              <a:ahLst/>
              <a:cxnLst>
                <a:cxn ang="0">
                  <a:pos x="0" y="25"/>
                </a:cxn>
                <a:cxn ang="0">
                  <a:pos x="44" y="21"/>
                </a:cxn>
                <a:cxn ang="0">
                  <a:pos x="88" y="17"/>
                </a:cxn>
                <a:cxn ang="0">
                  <a:pos x="131" y="13"/>
                </a:cxn>
                <a:cxn ang="0">
                  <a:pos x="175" y="12"/>
                </a:cxn>
                <a:cxn ang="0">
                  <a:pos x="217" y="8"/>
                </a:cxn>
                <a:cxn ang="0">
                  <a:pos x="261" y="6"/>
                </a:cxn>
                <a:cxn ang="0">
                  <a:pos x="304" y="2"/>
                </a:cxn>
                <a:cxn ang="0">
                  <a:pos x="350" y="0"/>
                </a:cxn>
                <a:cxn ang="0">
                  <a:pos x="350" y="28"/>
                </a:cxn>
                <a:cxn ang="0">
                  <a:pos x="350" y="56"/>
                </a:cxn>
                <a:cxn ang="0">
                  <a:pos x="350" y="84"/>
                </a:cxn>
                <a:cxn ang="0">
                  <a:pos x="350" y="114"/>
                </a:cxn>
                <a:cxn ang="0">
                  <a:pos x="350" y="141"/>
                </a:cxn>
                <a:cxn ang="0">
                  <a:pos x="350" y="171"/>
                </a:cxn>
                <a:cxn ang="0">
                  <a:pos x="350" y="199"/>
                </a:cxn>
                <a:cxn ang="0">
                  <a:pos x="350" y="229"/>
                </a:cxn>
                <a:cxn ang="0">
                  <a:pos x="304" y="230"/>
                </a:cxn>
                <a:cxn ang="0">
                  <a:pos x="261" y="234"/>
                </a:cxn>
                <a:cxn ang="0">
                  <a:pos x="217" y="236"/>
                </a:cxn>
                <a:cxn ang="0">
                  <a:pos x="173" y="242"/>
                </a:cxn>
                <a:cxn ang="0">
                  <a:pos x="130" y="243"/>
                </a:cxn>
                <a:cxn ang="0">
                  <a:pos x="86" y="247"/>
                </a:cxn>
                <a:cxn ang="0">
                  <a:pos x="42" y="251"/>
                </a:cxn>
                <a:cxn ang="0">
                  <a:pos x="0" y="256"/>
                </a:cxn>
                <a:cxn ang="0">
                  <a:pos x="0" y="227"/>
                </a:cxn>
                <a:cxn ang="0">
                  <a:pos x="0" y="197"/>
                </a:cxn>
                <a:cxn ang="0">
                  <a:pos x="0" y="167"/>
                </a:cxn>
                <a:cxn ang="0">
                  <a:pos x="0" y="140"/>
                </a:cxn>
                <a:cxn ang="0">
                  <a:pos x="0" y="110"/>
                </a:cxn>
                <a:cxn ang="0">
                  <a:pos x="0" y="82"/>
                </a:cxn>
                <a:cxn ang="0">
                  <a:pos x="0" y="52"/>
                </a:cxn>
                <a:cxn ang="0">
                  <a:pos x="0" y="25"/>
                </a:cxn>
              </a:cxnLst>
              <a:rect l="0" t="0" r="r" b="b"/>
              <a:pathLst>
                <a:path w="350" h="256">
                  <a:moveTo>
                    <a:pt x="0" y="25"/>
                  </a:moveTo>
                  <a:lnTo>
                    <a:pt x="44" y="21"/>
                  </a:lnTo>
                  <a:lnTo>
                    <a:pt x="88" y="17"/>
                  </a:lnTo>
                  <a:lnTo>
                    <a:pt x="131" y="13"/>
                  </a:lnTo>
                  <a:lnTo>
                    <a:pt x="175" y="12"/>
                  </a:lnTo>
                  <a:lnTo>
                    <a:pt x="217" y="8"/>
                  </a:lnTo>
                  <a:lnTo>
                    <a:pt x="261" y="6"/>
                  </a:lnTo>
                  <a:lnTo>
                    <a:pt x="304" y="2"/>
                  </a:lnTo>
                  <a:lnTo>
                    <a:pt x="350" y="0"/>
                  </a:lnTo>
                  <a:lnTo>
                    <a:pt x="350" y="28"/>
                  </a:lnTo>
                  <a:lnTo>
                    <a:pt x="350" y="56"/>
                  </a:lnTo>
                  <a:lnTo>
                    <a:pt x="350" y="84"/>
                  </a:lnTo>
                  <a:lnTo>
                    <a:pt x="350" y="114"/>
                  </a:lnTo>
                  <a:lnTo>
                    <a:pt x="350" y="141"/>
                  </a:lnTo>
                  <a:lnTo>
                    <a:pt x="350" y="171"/>
                  </a:lnTo>
                  <a:lnTo>
                    <a:pt x="350" y="199"/>
                  </a:lnTo>
                  <a:lnTo>
                    <a:pt x="350" y="229"/>
                  </a:lnTo>
                  <a:lnTo>
                    <a:pt x="304" y="230"/>
                  </a:lnTo>
                  <a:lnTo>
                    <a:pt x="261" y="234"/>
                  </a:lnTo>
                  <a:lnTo>
                    <a:pt x="217" y="236"/>
                  </a:lnTo>
                  <a:lnTo>
                    <a:pt x="173" y="242"/>
                  </a:lnTo>
                  <a:lnTo>
                    <a:pt x="130" y="243"/>
                  </a:lnTo>
                  <a:lnTo>
                    <a:pt x="86" y="247"/>
                  </a:lnTo>
                  <a:lnTo>
                    <a:pt x="42" y="251"/>
                  </a:lnTo>
                  <a:lnTo>
                    <a:pt x="0" y="256"/>
                  </a:lnTo>
                  <a:lnTo>
                    <a:pt x="0" y="227"/>
                  </a:lnTo>
                  <a:lnTo>
                    <a:pt x="0" y="197"/>
                  </a:lnTo>
                  <a:lnTo>
                    <a:pt x="0" y="167"/>
                  </a:lnTo>
                  <a:lnTo>
                    <a:pt x="0" y="140"/>
                  </a:lnTo>
                  <a:lnTo>
                    <a:pt x="0" y="110"/>
                  </a:lnTo>
                  <a:lnTo>
                    <a:pt x="0" y="82"/>
                  </a:lnTo>
                  <a:lnTo>
                    <a:pt x="0" y="52"/>
                  </a:lnTo>
                  <a:lnTo>
                    <a:pt x="0" y="25"/>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8" name="Freeform 146"/>
            <p:cNvSpPr>
              <a:spLocks/>
            </p:cNvSpPr>
            <p:nvPr/>
          </p:nvSpPr>
          <p:spPr bwMode="auto">
            <a:xfrm>
              <a:off x="5227" y="1941"/>
              <a:ext cx="175" cy="132"/>
            </a:xfrm>
            <a:custGeom>
              <a:avLst/>
              <a:gdLst/>
              <a:ahLst/>
              <a:cxnLst>
                <a:cxn ang="0">
                  <a:pos x="3" y="29"/>
                </a:cxn>
                <a:cxn ang="0">
                  <a:pos x="45" y="26"/>
                </a:cxn>
                <a:cxn ang="0">
                  <a:pos x="89" y="22"/>
                </a:cxn>
                <a:cxn ang="0">
                  <a:pos x="131" y="18"/>
                </a:cxn>
                <a:cxn ang="0">
                  <a:pos x="176" y="15"/>
                </a:cxn>
                <a:cxn ang="0">
                  <a:pos x="218" y="11"/>
                </a:cxn>
                <a:cxn ang="0">
                  <a:pos x="262" y="7"/>
                </a:cxn>
                <a:cxn ang="0">
                  <a:pos x="304" y="3"/>
                </a:cxn>
                <a:cxn ang="0">
                  <a:pos x="349" y="0"/>
                </a:cxn>
                <a:cxn ang="0">
                  <a:pos x="348" y="28"/>
                </a:cxn>
                <a:cxn ang="0">
                  <a:pos x="348" y="57"/>
                </a:cxn>
                <a:cxn ang="0">
                  <a:pos x="348" y="85"/>
                </a:cxn>
                <a:cxn ang="0">
                  <a:pos x="348" y="115"/>
                </a:cxn>
                <a:cxn ang="0">
                  <a:pos x="348" y="143"/>
                </a:cxn>
                <a:cxn ang="0">
                  <a:pos x="348" y="172"/>
                </a:cxn>
                <a:cxn ang="0">
                  <a:pos x="348" y="200"/>
                </a:cxn>
                <a:cxn ang="0">
                  <a:pos x="348" y="230"/>
                </a:cxn>
                <a:cxn ang="0">
                  <a:pos x="304" y="234"/>
                </a:cxn>
                <a:cxn ang="0">
                  <a:pos x="260" y="237"/>
                </a:cxn>
                <a:cxn ang="0">
                  <a:pos x="217" y="241"/>
                </a:cxn>
                <a:cxn ang="0">
                  <a:pos x="175" y="247"/>
                </a:cxn>
                <a:cxn ang="0">
                  <a:pos x="129" y="250"/>
                </a:cxn>
                <a:cxn ang="0">
                  <a:pos x="87" y="254"/>
                </a:cxn>
                <a:cxn ang="0">
                  <a:pos x="42" y="258"/>
                </a:cxn>
                <a:cxn ang="0">
                  <a:pos x="0" y="263"/>
                </a:cxn>
                <a:cxn ang="0">
                  <a:pos x="0" y="232"/>
                </a:cxn>
                <a:cxn ang="0">
                  <a:pos x="0" y="202"/>
                </a:cxn>
                <a:cxn ang="0">
                  <a:pos x="0" y="174"/>
                </a:cxn>
                <a:cxn ang="0">
                  <a:pos x="0" y="146"/>
                </a:cxn>
                <a:cxn ang="0">
                  <a:pos x="0" y="117"/>
                </a:cxn>
                <a:cxn ang="0">
                  <a:pos x="0" y="87"/>
                </a:cxn>
                <a:cxn ang="0">
                  <a:pos x="2" y="57"/>
                </a:cxn>
                <a:cxn ang="0">
                  <a:pos x="3" y="29"/>
                </a:cxn>
              </a:cxnLst>
              <a:rect l="0" t="0" r="r" b="b"/>
              <a:pathLst>
                <a:path w="349" h="263">
                  <a:moveTo>
                    <a:pt x="3" y="29"/>
                  </a:moveTo>
                  <a:lnTo>
                    <a:pt x="45" y="26"/>
                  </a:lnTo>
                  <a:lnTo>
                    <a:pt x="89" y="22"/>
                  </a:lnTo>
                  <a:lnTo>
                    <a:pt x="131" y="18"/>
                  </a:lnTo>
                  <a:lnTo>
                    <a:pt x="176" y="15"/>
                  </a:lnTo>
                  <a:lnTo>
                    <a:pt x="218" y="11"/>
                  </a:lnTo>
                  <a:lnTo>
                    <a:pt x="262" y="7"/>
                  </a:lnTo>
                  <a:lnTo>
                    <a:pt x="304" y="3"/>
                  </a:lnTo>
                  <a:lnTo>
                    <a:pt x="349" y="0"/>
                  </a:lnTo>
                  <a:lnTo>
                    <a:pt x="348" y="28"/>
                  </a:lnTo>
                  <a:lnTo>
                    <a:pt x="348" y="57"/>
                  </a:lnTo>
                  <a:lnTo>
                    <a:pt x="348" y="85"/>
                  </a:lnTo>
                  <a:lnTo>
                    <a:pt x="348" y="115"/>
                  </a:lnTo>
                  <a:lnTo>
                    <a:pt x="348" y="143"/>
                  </a:lnTo>
                  <a:lnTo>
                    <a:pt x="348" y="172"/>
                  </a:lnTo>
                  <a:lnTo>
                    <a:pt x="348" y="200"/>
                  </a:lnTo>
                  <a:lnTo>
                    <a:pt x="348" y="230"/>
                  </a:lnTo>
                  <a:lnTo>
                    <a:pt x="304" y="234"/>
                  </a:lnTo>
                  <a:lnTo>
                    <a:pt x="260" y="237"/>
                  </a:lnTo>
                  <a:lnTo>
                    <a:pt x="217" y="241"/>
                  </a:lnTo>
                  <a:lnTo>
                    <a:pt x="175" y="247"/>
                  </a:lnTo>
                  <a:lnTo>
                    <a:pt x="129" y="250"/>
                  </a:lnTo>
                  <a:lnTo>
                    <a:pt x="87" y="254"/>
                  </a:lnTo>
                  <a:lnTo>
                    <a:pt x="42" y="258"/>
                  </a:lnTo>
                  <a:lnTo>
                    <a:pt x="0" y="263"/>
                  </a:lnTo>
                  <a:lnTo>
                    <a:pt x="0" y="232"/>
                  </a:lnTo>
                  <a:lnTo>
                    <a:pt x="0" y="202"/>
                  </a:lnTo>
                  <a:lnTo>
                    <a:pt x="0" y="174"/>
                  </a:lnTo>
                  <a:lnTo>
                    <a:pt x="0" y="146"/>
                  </a:lnTo>
                  <a:lnTo>
                    <a:pt x="0" y="117"/>
                  </a:lnTo>
                  <a:lnTo>
                    <a:pt x="0" y="87"/>
                  </a:lnTo>
                  <a:lnTo>
                    <a:pt x="2" y="57"/>
                  </a:lnTo>
                  <a:lnTo>
                    <a:pt x="3" y="29"/>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9" name="Freeform 147"/>
            <p:cNvSpPr>
              <a:spLocks/>
            </p:cNvSpPr>
            <p:nvPr/>
          </p:nvSpPr>
          <p:spPr bwMode="auto">
            <a:xfrm>
              <a:off x="5226" y="2153"/>
              <a:ext cx="175" cy="131"/>
            </a:xfrm>
            <a:custGeom>
              <a:avLst/>
              <a:gdLst/>
              <a:ahLst/>
              <a:cxnLst>
                <a:cxn ang="0">
                  <a:pos x="2" y="33"/>
                </a:cxn>
                <a:cxn ang="0">
                  <a:pos x="44" y="28"/>
                </a:cxn>
                <a:cxn ang="0">
                  <a:pos x="88" y="24"/>
                </a:cxn>
                <a:cxn ang="0">
                  <a:pos x="131" y="20"/>
                </a:cxn>
                <a:cxn ang="0">
                  <a:pos x="175" y="17"/>
                </a:cxn>
                <a:cxn ang="0">
                  <a:pos x="217" y="11"/>
                </a:cxn>
                <a:cxn ang="0">
                  <a:pos x="261" y="7"/>
                </a:cxn>
                <a:cxn ang="0">
                  <a:pos x="304" y="4"/>
                </a:cxn>
                <a:cxn ang="0">
                  <a:pos x="350" y="0"/>
                </a:cxn>
                <a:cxn ang="0">
                  <a:pos x="350" y="28"/>
                </a:cxn>
                <a:cxn ang="0">
                  <a:pos x="350" y="56"/>
                </a:cxn>
                <a:cxn ang="0">
                  <a:pos x="350" y="83"/>
                </a:cxn>
                <a:cxn ang="0">
                  <a:pos x="350" y="111"/>
                </a:cxn>
                <a:cxn ang="0">
                  <a:pos x="350" y="139"/>
                </a:cxn>
                <a:cxn ang="0">
                  <a:pos x="350" y="169"/>
                </a:cxn>
                <a:cxn ang="0">
                  <a:pos x="350" y="197"/>
                </a:cxn>
                <a:cxn ang="0">
                  <a:pos x="350" y="226"/>
                </a:cxn>
                <a:cxn ang="0">
                  <a:pos x="304" y="230"/>
                </a:cxn>
                <a:cxn ang="0">
                  <a:pos x="261" y="234"/>
                </a:cxn>
                <a:cxn ang="0">
                  <a:pos x="217" y="237"/>
                </a:cxn>
                <a:cxn ang="0">
                  <a:pos x="173" y="243"/>
                </a:cxn>
                <a:cxn ang="0">
                  <a:pos x="130" y="247"/>
                </a:cxn>
                <a:cxn ang="0">
                  <a:pos x="86" y="252"/>
                </a:cxn>
                <a:cxn ang="0">
                  <a:pos x="42" y="256"/>
                </a:cxn>
                <a:cxn ang="0">
                  <a:pos x="0" y="262"/>
                </a:cxn>
                <a:cxn ang="0">
                  <a:pos x="0" y="232"/>
                </a:cxn>
                <a:cxn ang="0">
                  <a:pos x="0" y="204"/>
                </a:cxn>
                <a:cxn ang="0">
                  <a:pos x="0" y="176"/>
                </a:cxn>
                <a:cxn ang="0">
                  <a:pos x="0" y="148"/>
                </a:cxn>
                <a:cxn ang="0">
                  <a:pos x="0" y="119"/>
                </a:cxn>
                <a:cxn ang="0">
                  <a:pos x="0" y="91"/>
                </a:cxn>
                <a:cxn ang="0">
                  <a:pos x="0" y="61"/>
                </a:cxn>
                <a:cxn ang="0">
                  <a:pos x="2" y="33"/>
                </a:cxn>
              </a:cxnLst>
              <a:rect l="0" t="0" r="r" b="b"/>
              <a:pathLst>
                <a:path w="350" h="262">
                  <a:moveTo>
                    <a:pt x="2" y="33"/>
                  </a:moveTo>
                  <a:lnTo>
                    <a:pt x="44" y="28"/>
                  </a:lnTo>
                  <a:lnTo>
                    <a:pt x="88" y="24"/>
                  </a:lnTo>
                  <a:lnTo>
                    <a:pt x="131" y="20"/>
                  </a:lnTo>
                  <a:lnTo>
                    <a:pt x="175" y="17"/>
                  </a:lnTo>
                  <a:lnTo>
                    <a:pt x="217" y="11"/>
                  </a:lnTo>
                  <a:lnTo>
                    <a:pt x="261" y="7"/>
                  </a:lnTo>
                  <a:lnTo>
                    <a:pt x="304" y="4"/>
                  </a:lnTo>
                  <a:lnTo>
                    <a:pt x="350" y="0"/>
                  </a:lnTo>
                  <a:lnTo>
                    <a:pt x="350" y="28"/>
                  </a:lnTo>
                  <a:lnTo>
                    <a:pt x="350" y="56"/>
                  </a:lnTo>
                  <a:lnTo>
                    <a:pt x="350" y="83"/>
                  </a:lnTo>
                  <a:lnTo>
                    <a:pt x="350" y="111"/>
                  </a:lnTo>
                  <a:lnTo>
                    <a:pt x="350" y="139"/>
                  </a:lnTo>
                  <a:lnTo>
                    <a:pt x="350" y="169"/>
                  </a:lnTo>
                  <a:lnTo>
                    <a:pt x="350" y="197"/>
                  </a:lnTo>
                  <a:lnTo>
                    <a:pt x="350" y="226"/>
                  </a:lnTo>
                  <a:lnTo>
                    <a:pt x="304" y="230"/>
                  </a:lnTo>
                  <a:lnTo>
                    <a:pt x="261" y="234"/>
                  </a:lnTo>
                  <a:lnTo>
                    <a:pt x="217" y="237"/>
                  </a:lnTo>
                  <a:lnTo>
                    <a:pt x="173" y="243"/>
                  </a:lnTo>
                  <a:lnTo>
                    <a:pt x="130" y="247"/>
                  </a:lnTo>
                  <a:lnTo>
                    <a:pt x="86" y="252"/>
                  </a:lnTo>
                  <a:lnTo>
                    <a:pt x="42" y="256"/>
                  </a:lnTo>
                  <a:lnTo>
                    <a:pt x="0" y="262"/>
                  </a:lnTo>
                  <a:lnTo>
                    <a:pt x="0" y="232"/>
                  </a:lnTo>
                  <a:lnTo>
                    <a:pt x="0" y="204"/>
                  </a:lnTo>
                  <a:lnTo>
                    <a:pt x="0" y="176"/>
                  </a:lnTo>
                  <a:lnTo>
                    <a:pt x="0" y="148"/>
                  </a:lnTo>
                  <a:lnTo>
                    <a:pt x="0" y="119"/>
                  </a:lnTo>
                  <a:lnTo>
                    <a:pt x="0" y="91"/>
                  </a:lnTo>
                  <a:lnTo>
                    <a:pt x="0" y="61"/>
                  </a:lnTo>
                  <a:lnTo>
                    <a:pt x="2" y="33"/>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0" name="Freeform 148"/>
            <p:cNvSpPr>
              <a:spLocks/>
            </p:cNvSpPr>
            <p:nvPr/>
          </p:nvSpPr>
          <p:spPr bwMode="auto">
            <a:xfrm>
              <a:off x="5224" y="2363"/>
              <a:ext cx="175" cy="132"/>
            </a:xfrm>
            <a:custGeom>
              <a:avLst/>
              <a:gdLst/>
              <a:ahLst/>
              <a:cxnLst>
                <a:cxn ang="0">
                  <a:pos x="3" y="36"/>
                </a:cxn>
                <a:cxn ang="0">
                  <a:pos x="45" y="30"/>
                </a:cxn>
                <a:cxn ang="0">
                  <a:pos x="89" y="26"/>
                </a:cxn>
                <a:cxn ang="0">
                  <a:pos x="131" y="21"/>
                </a:cxn>
                <a:cxn ang="0">
                  <a:pos x="176" y="17"/>
                </a:cxn>
                <a:cxn ang="0">
                  <a:pos x="218" y="11"/>
                </a:cxn>
                <a:cxn ang="0">
                  <a:pos x="262" y="8"/>
                </a:cxn>
                <a:cxn ang="0">
                  <a:pos x="304" y="4"/>
                </a:cxn>
                <a:cxn ang="0">
                  <a:pos x="349" y="0"/>
                </a:cxn>
                <a:cxn ang="0">
                  <a:pos x="347" y="28"/>
                </a:cxn>
                <a:cxn ang="0">
                  <a:pos x="347" y="56"/>
                </a:cxn>
                <a:cxn ang="0">
                  <a:pos x="347" y="84"/>
                </a:cxn>
                <a:cxn ang="0">
                  <a:pos x="347" y="112"/>
                </a:cxn>
                <a:cxn ang="0">
                  <a:pos x="347" y="139"/>
                </a:cxn>
                <a:cxn ang="0">
                  <a:pos x="347" y="169"/>
                </a:cxn>
                <a:cxn ang="0">
                  <a:pos x="347" y="197"/>
                </a:cxn>
                <a:cxn ang="0">
                  <a:pos x="347" y="227"/>
                </a:cxn>
                <a:cxn ang="0">
                  <a:pos x="304" y="230"/>
                </a:cxn>
                <a:cxn ang="0">
                  <a:pos x="260" y="236"/>
                </a:cxn>
                <a:cxn ang="0">
                  <a:pos x="217" y="240"/>
                </a:cxn>
                <a:cxn ang="0">
                  <a:pos x="175" y="245"/>
                </a:cxn>
                <a:cxn ang="0">
                  <a:pos x="129" y="249"/>
                </a:cxn>
                <a:cxn ang="0">
                  <a:pos x="87" y="255"/>
                </a:cxn>
                <a:cxn ang="0">
                  <a:pos x="42" y="260"/>
                </a:cxn>
                <a:cxn ang="0">
                  <a:pos x="0" y="266"/>
                </a:cxn>
                <a:cxn ang="0">
                  <a:pos x="0" y="236"/>
                </a:cxn>
                <a:cxn ang="0">
                  <a:pos x="0" y="208"/>
                </a:cxn>
                <a:cxn ang="0">
                  <a:pos x="0" y="178"/>
                </a:cxn>
                <a:cxn ang="0">
                  <a:pos x="2" y="151"/>
                </a:cxn>
                <a:cxn ang="0">
                  <a:pos x="2" y="121"/>
                </a:cxn>
                <a:cxn ang="0">
                  <a:pos x="2" y="93"/>
                </a:cxn>
                <a:cxn ang="0">
                  <a:pos x="2" y="63"/>
                </a:cxn>
                <a:cxn ang="0">
                  <a:pos x="3" y="36"/>
                </a:cxn>
              </a:cxnLst>
              <a:rect l="0" t="0" r="r" b="b"/>
              <a:pathLst>
                <a:path w="349" h="266">
                  <a:moveTo>
                    <a:pt x="3" y="36"/>
                  </a:moveTo>
                  <a:lnTo>
                    <a:pt x="45" y="30"/>
                  </a:lnTo>
                  <a:lnTo>
                    <a:pt x="89" y="26"/>
                  </a:lnTo>
                  <a:lnTo>
                    <a:pt x="131" y="21"/>
                  </a:lnTo>
                  <a:lnTo>
                    <a:pt x="176" y="17"/>
                  </a:lnTo>
                  <a:lnTo>
                    <a:pt x="218" y="11"/>
                  </a:lnTo>
                  <a:lnTo>
                    <a:pt x="262" y="8"/>
                  </a:lnTo>
                  <a:lnTo>
                    <a:pt x="304" y="4"/>
                  </a:lnTo>
                  <a:lnTo>
                    <a:pt x="349" y="0"/>
                  </a:lnTo>
                  <a:lnTo>
                    <a:pt x="347" y="28"/>
                  </a:lnTo>
                  <a:lnTo>
                    <a:pt x="347" y="56"/>
                  </a:lnTo>
                  <a:lnTo>
                    <a:pt x="347" y="84"/>
                  </a:lnTo>
                  <a:lnTo>
                    <a:pt x="347" y="112"/>
                  </a:lnTo>
                  <a:lnTo>
                    <a:pt x="347" y="139"/>
                  </a:lnTo>
                  <a:lnTo>
                    <a:pt x="347" y="169"/>
                  </a:lnTo>
                  <a:lnTo>
                    <a:pt x="347" y="197"/>
                  </a:lnTo>
                  <a:lnTo>
                    <a:pt x="347" y="227"/>
                  </a:lnTo>
                  <a:lnTo>
                    <a:pt x="304" y="230"/>
                  </a:lnTo>
                  <a:lnTo>
                    <a:pt x="260" y="236"/>
                  </a:lnTo>
                  <a:lnTo>
                    <a:pt x="217" y="240"/>
                  </a:lnTo>
                  <a:lnTo>
                    <a:pt x="175" y="245"/>
                  </a:lnTo>
                  <a:lnTo>
                    <a:pt x="129" y="249"/>
                  </a:lnTo>
                  <a:lnTo>
                    <a:pt x="87" y="255"/>
                  </a:lnTo>
                  <a:lnTo>
                    <a:pt x="42" y="260"/>
                  </a:lnTo>
                  <a:lnTo>
                    <a:pt x="0" y="266"/>
                  </a:lnTo>
                  <a:lnTo>
                    <a:pt x="0" y="236"/>
                  </a:lnTo>
                  <a:lnTo>
                    <a:pt x="0" y="208"/>
                  </a:lnTo>
                  <a:lnTo>
                    <a:pt x="0" y="178"/>
                  </a:lnTo>
                  <a:lnTo>
                    <a:pt x="2" y="151"/>
                  </a:lnTo>
                  <a:lnTo>
                    <a:pt x="2" y="121"/>
                  </a:lnTo>
                  <a:lnTo>
                    <a:pt x="2" y="93"/>
                  </a:lnTo>
                  <a:lnTo>
                    <a:pt x="2" y="63"/>
                  </a:lnTo>
                  <a:lnTo>
                    <a:pt x="3" y="36"/>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1" name="Freeform 149"/>
            <p:cNvSpPr>
              <a:spLocks/>
            </p:cNvSpPr>
            <p:nvPr/>
          </p:nvSpPr>
          <p:spPr bwMode="auto">
            <a:xfrm>
              <a:off x="5224" y="2570"/>
              <a:ext cx="174" cy="137"/>
            </a:xfrm>
            <a:custGeom>
              <a:avLst/>
              <a:gdLst/>
              <a:ahLst/>
              <a:cxnLst>
                <a:cxn ang="0">
                  <a:pos x="0" y="45"/>
                </a:cxn>
                <a:cxn ang="0">
                  <a:pos x="42" y="39"/>
                </a:cxn>
                <a:cxn ang="0">
                  <a:pos x="87" y="34"/>
                </a:cxn>
                <a:cxn ang="0">
                  <a:pos x="129" y="28"/>
                </a:cxn>
                <a:cxn ang="0">
                  <a:pos x="175" y="22"/>
                </a:cxn>
                <a:cxn ang="0">
                  <a:pos x="217" y="17"/>
                </a:cxn>
                <a:cxn ang="0">
                  <a:pos x="260" y="11"/>
                </a:cxn>
                <a:cxn ang="0">
                  <a:pos x="304" y="6"/>
                </a:cxn>
                <a:cxn ang="0">
                  <a:pos x="347" y="0"/>
                </a:cxn>
                <a:cxn ang="0">
                  <a:pos x="347" y="28"/>
                </a:cxn>
                <a:cxn ang="0">
                  <a:pos x="347" y="58"/>
                </a:cxn>
                <a:cxn ang="0">
                  <a:pos x="347" y="85"/>
                </a:cxn>
                <a:cxn ang="0">
                  <a:pos x="347" y="115"/>
                </a:cxn>
                <a:cxn ang="0">
                  <a:pos x="347" y="143"/>
                </a:cxn>
                <a:cxn ang="0">
                  <a:pos x="347" y="173"/>
                </a:cxn>
                <a:cxn ang="0">
                  <a:pos x="347" y="201"/>
                </a:cxn>
                <a:cxn ang="0">
                  <a:pos x="347" y="230"/>
                </a:cxn>
                <a:cxn ang="0">
                  <a:pos x="302" y="234"/>
                </a:cxn>
                <a:cxn ang="0">
                  <a:pos x="258" y="240"/>
                </a:cxn>
                <a:cxn ang="0">
                  <a:pos x="215" y="245"/>
                </a:cxn>
                <a:cxn ang="0">
                  <a:pos x="173" y="251"/>
                </a:cxn>
                <a:cxn ang="0">
                  <a:pos x="129" y="256"/>
                </a:cxn>
                <a:cxn ang="0">
                  <a:pos x="86" y="262"/>
                </a:cxn>
                <a:cxn ang="0">
                  <a:pos x="42" y="267"/>
                </a:cxn>
                <a:cxn ang="0">
                  <a:pos x="0" y="275"/>
                </a:cxn>
                <a:cxn ang="0">
                  <a:pos x="0" y="243"/>
                </a:cxn>
                <a:cxn ang="0">
                  <a:pos x="0" y="214"/>
                </a:cxn>
                <a:cxn ang="0">
                  <a:pos x="0" y="186"/>
                </a:cxn>
                <a:cxn ang="0">
                  <a:pos x="0" y="158"/>
                </a:cxn>
                <a:cxn ang="0">
                  <a:pos x="0" y="128"/>
                </a:cxn>
                <a:cxn ang="0">
                  <a:pos x="0" y="100"/>
                </a:cxn>
                <a:cxn ang="0">
                  <a:pos x="0" y="72"/>
                </a:cxn>
                <a:cxn ang="0">
                  <a:pos x="0" y="45"/>
                </a:cxn>
              </a:cxnLst>
              <a:rect l="0" t="0" r="r" b="b"/>
              <a:pathLst>
                <a:path w="347" h="275">
                  <a:moveTo>
                    <a:pt x="0" y="45"/>
                  </a:moveTo>
                  <a:lnTo>
                    <a:pt x="42" y="39"/>
                  </a:lnTo>
                  <a:lnTo>
                    <a:pt x="87" y="34"/>
                  </a:lnTo>
                  <a:lnTo>
                    <a:pt x="129" y="28"/>
                  </a:lnTo>
                  <a:lnTo>
                    <a:pt x="175" y="22"/>
                  </a:lnTo>
                  <a:lnTo>
                    <a:pt x="217" y="17"/>
                  </a:lnTo>
                  <a:lnTo>
                    <a:pt x="260" y="11"/>
                  </a:lnTo>
                  <a:lnTo>
                    <a:pt x="304" y="6"/>
                  </a:lnTo>
                  <a:lnTo>
                    <a:pt x="347" y="0"/>
                  </a:lnTo>
                  <a:lnTo>
                    <a:pt x="347" y="28"/>
                  </a:lnTo>
                  <a:lnTo>
                    <a:pt x="347" y="58"/>
                  </a:lnTo>
                  <a:lnTo>
                    <a:pt x="347" y="85"/>
                  </a:lnTo>
                  <a:lnTo>
                    <a:pt x="347" y="115"/>
                  </a:lnTo>
                  <a:lnTo>
                    <a:pt x="347" y="143"/>
                  </a:lnTo>
                  <a:lnTo>
                    <a:pt x="347" y="173"/>
                  </a:lnTo>
                  <a:lnTo>
                    <a:pt x="347" y="201"/>
                  </a:lnTo>
                  <a:lnTo>
                    <a:pt x="347" y="230"/>
                  </a:lnTo>
                  <a:lnTo>
                    <a:pt x="302" y="234"/>
                  </a:lnTo>
                  <a:lnTo>
                    <a:pt x="258" y="240"/>
                  </a:lnTo>
                  <a:lnTo>
                    <a:pt x="215" y="245"/>
                  </a:lnTo>
                  <a:lnTo>
                    <a:pt x="173" y="251"/>
                  </a:lnTo>
                  <a:lnTo>
                    <a:pt x="129" y="256"/>
                  </a:lnTo>
                  <a:lnTo>
                    <a:pt x="86" y="262"/>
                  </a:lnTo>
                  <a:lnTo>
                    <a:pt x="42" y="267"/>
                  </a:lnTo>
                  <a:lnTo>
                    <a:pt x="0" y="275"/>
                  </a:lnTo>
                  <a:lnTo>
                    <a:pt x="0" y="243"/>
                  </a:lnTo>
                  <a:lnTo>
                    <a:pt x="0" y="214"/>
                  </a:lnTo>
                  <a:lnTo>
                    <a:pt x="0" y="186"/>
                  </a:lnTo>
                  <a:lnTo>
                    <a:pt x="0" y="158"/>
                  </a:lnTo>
                  <a:lnTo>
                    <a:pt x="0" y="128"/>
                  </a:lnTo>
                  <a:lnTo>
                    <a:pt x="0" y="100"/>
                  </a:lnTo>
                  <a:lnTo>
                    <a:pt x="0" y="72"/>
                  </a:lnTo>
                  <a:lnTo>
                    <a:pt x="0" y="45"/>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2" name="Freeform 150"/>
            <p:cNvSpPr>
              <a:spLocks/>
            </p:cNvSpPr>
            <p:nvPr/>
          </p:nvSpPr>
          <p:spPr bwMode="auto">
            <a:xfrm>
              <a:off x="4494" y="1240"/>
              <a:ext cx="164" cy="1677"/>
            </a:xfrm>
            <a:custGeom>
              <a:avLst/>
              <a:gdLst/>
              <a:ahLst/>
              <a:cxnLst>
                <a:cxn ang="0">
                  <a:pos x="3" y="15"/>
                </a:cxn>
                <a:cxn ang="0">
                  <a:pos x="44" y="11"/>
                </a:cxn>
                <a:cxn ang="0">
                  <a:pos x="84" y="9"/>
                </a:cxn>
                <a:cxn ang="0">
                  <a:pos x="124" y="7"/>
                </a:cxn>
                <a:cxn ang="0">
                  <a:pos x="165" y="7"/>
                </a:cxn>
                <a:cxn ang="0">
                  <a:pos x="205" y="5"/>
                </a:cxn>
                <a:cxn ang="0">
                  <a:pos x="245" y="4"/>
                </a:cxn>
                <a:cxn ang="0">
                  <a:pos x="286" y="2"/>
                </a:cxn>
                <a:cxn ang="0">
                  <a:pos x="328" y="0"/>
                </a:cxn>
                <a:cxn ang="0">
                  <a:pos x="326" y="208"/>
                </a:cxn>
                <a:cxn ang="0">
                  <a:pos x="326" y="416"/>
                </a:cxn>
                <a:cxn ang="0">
                  <a:pos x="326" y="623"/>
                </a:cxn>
                <a:cxn ang="0">
                  <a:pos x="326" y="833"/>
                </a:cxn>
                <a:cxn ang="0">
                  <a:pos x="324" y="1039"/>
                </a:cxn>
                <a:cxn ang="0">
                  <a:pos x="324" y="1247"/>
                </a:cxn>
                <a:cxn ang="0">
                  <a:pos x="324" y="1455"/>
                </a:cxn>
                <a:cxn ang="0">
                  <a:pos x="324" y="1663"/>
                </a:cxn>
                <a:cxn ang="0">
                  <a:pos x="322" y="1869"/>
                </a:cxn>
                <a:cxn ang="0">
                  <a:pos x="322" y="2075"/>
                </a:cxn>
                <a:cxn ang="0">
                  <a:pos x="322" y="2281"/>
                </a:cxn>
                <a:cxn ang="0">
                  <a:pos x="322" y="2487"/>
                </a:cxn>
                <a:cxn ang="0">
                  <a:pos x="322" y="2691"/>
                </a:cxn>
                <a:cxn ang="0">
                  <a:pos x="322" y="2897"/>
                </a:cxn>
                <a:cxn ang="0">
                  <a:pos x="322" y="3103"/>
                </a:cxn>
                <a:cxn ang="0">
                  <a:pos x="322" y="3309"/>
                </a:cxn>
                <a:cxn ang="0">
                  <a:pos x="282" y="3312"/>
                </a:cxn>
                <a:cxn ang="0">
                  <a:pos x="242" y="3318"/>
                </a:cxn>
                <a:cxn ang="0">
                  <a:pos x="202" y="3323"/>
                </a:cxn>
                <a:cxn ang="0">
                  <a:pos x="161" y="3329"/>
                </a:cxn>
                <a:cxn ang="0">
                  <a:pos x="121" y="3335"/>
                </a:cxn>
                <a:cxn ang="0">
                  <a:pos x="81" y="3340"/>
                </a:cxn>
                <a:cxn ang="0">
                  <a:pos x="40" y="3346"/>
                </a:cxn>
                <a:cxn ang="0">
                  <a:pos x="0" y="3353"/>
                </a:cxn>
                <a:cxn ang="0">
                  <a:pos x="0" y="3145"/>
                </a:cxn>
                <a:cxn ang="0">
                  <a:pos x="0" y="2937"/>
                </a:cxn>
                <a:cxn ang="0">
                  <a:pos x="0" y="2730"/>
                </a:cxn>
                <a:cxn ang="0">
                  <a:pos x="0" y="2524"/>
                </a:cxn>
                <a:cxn ang="0">
                  <a:pos x="0" y="2314"/>
                </a:cxn>
                <a:cxn ang="0">
                  <a:pos x="0" y="2106"/>
                </a:cxn>
                <a:cxn ang="0">
                  <a:pos x="0" y="1898"/>
                </a:cxn>
                <a:cxn ang="0">
                  <a:pos x="0" y="1690"/>
                </a:cxn>
                <a:cxn ang="0">
                  <a:pos x="0" y="1481"/>
                </a:cxn>
                <a:cxn ang="0">
                  <a:pos x="0" y="1271"/>
                </a:cxn>
                <a:cxn ang="0">
                  <a:pos x="0" y="1061"/>
                </a:cxn>
                <a:cxn ang="0">
                  <a:pos x="2" y="853"/>
                </a:cxn>
                <a:cxn ang="0">
                  <a:pos x="2" y="642"/>
                </a:cxn>
                <a:cxn ang="0">
                  <a:pos x="2" y="434"/>
                </a:cxn>
                <a:cxn ang="0">
                  <a:pos x="2" y="223"/>
                </a:cxn>
                <a:cxn ang="0">
                  <a:pos x="3" y="15"/>
                </a:cxn>
              </a:cxnLst>
              <a:rect l="0" t="0" r="r" b="b"/>
              <a:pathLst>
                <a:path w="328" h="3353">
                  <a:moveTo>
                    <a:pt x="3" y="15"/>
                  </a:moveTo>
                  <a:lnTo>
                    <a:pt x="44" y="11"/>
                  </a:lnTo>
                  <a:lnTo>
                    <a:pt x="84" y="9"/>
                  </a:lnTo>
                  <a:lnTo>
                    <a:pt x="124" y="7"/>
                  </a:lnTo>
                  <a:lnTo>
                    <a:pt x="165" y="7"/>
                  </a:lnTo>
                  <a:lnTo>
                    <a:pt x="205" y="5"/>
                  </a:lnTo>
                  <a:lnTo>
                    <a:pt x="245" y="4"/>
                  </a:lnTo>
                  <a:lnTo>
                    <a:pt x="286" y="2"/>
                  </a:lnTo>
                  <a:lnTo>
                    <a:pt x="328" y="0"/>
                  </a:lnTo>
                  <a:lnTo>
                    <a:pt x="326" y="208"/>
                  </a:lnTo>
                  <a:lnTo>
                    <a:pt x="326" y="416"/>
                  </a:lnTo>
                  <a:lnTo>
                    <a:pt x="326" y="623"/>
                  </a:lnTo>
                  <a:lnTo>
                    <a:pt x="326" y="833"/>
                  </a:lnTo>
                  <a:lnTo>
                    <a:pt x="324" y="1039"/>
                  </a:lnTo>
                  <a:lnTo>
                    <a:pt x="324" y="1247"/>
                  </a:lnTo>
                  <a:lnTo>
                    <a:pt x="324" y="1455"/>
                  </a:lnTo>
                  <a:lnTo>
                    <a:pt x="324" y="1663"/>
                  </a:lnTo>
                  <a:lnTo>
                    <a:pt x="322" y="1869"/>
                  </a:lnTo>
                  <a:lnTo>
                    <a:pt x="322" y="2075"/>
                  </a:lnTo>
                  <a:lnTo>
                    <a:pt x="322" y="2281"/>
                  </a:lnTo>
                  <a:lnTo>
                    <a:pt x="322" y="2487"/>
                  </a:lnTo>
                  <a:lnTo>
                    <a:pt x="322" y="2691"/>
                  </a:lnTo>
                  <a:lnTo>
                    <a:pt x="322" y="2897"/>
                  </a:lnTo>
                  <a:lnTo>
                    <a:pt x="322" y="3103"/>
                  </a:lnTo>
                  <a:lnTo>
                    <a:pt x="322" y="3309"/>
                  </a:lnTo>
                  <a:lnTo>
                    <a:pt x="282" y="3312"/>
                  </a:lnTo>
                  <a:lnTo>
                    <a:pt x="242" y="3318"/>
                  </a:lnTo>
                  <a:lnTo>
                    <a:pt x="202" y="3323"/>
                  </a:lnTo>
                  <a:lnTo>
                    <a:pt x="161" y="3329"/>
                  </a:lnTo>
                  <a:lnTo>
                    <a:pt x="121" y="3335"/>
                  </a:lnTo>
                  <a:lnTo>
                    <a:pt x="81" y="3340"/>
                  </a:lnTo>
                  <a:lnTo>
                    <a:pt x="40" y="3346"/>
                  </a:lnTo>
                  <a:lnTo>
                    <a:pt x="0" y="3353"/>
                  </a:lnTo>
                  <a:lnTo>
                    <a:pt x="0" y="3145"/>
                  </a:lnTo>
                  <a:lnTo>
                    <a:pt x="0" y="2937"/>
                  </a:lnTo>
                  <a:lnTo>
                    <a:pt x="0" y="2730"/>
                  </a:lnTo>
                  <a:lnTo>
                    <a:pt x="0" y="2524"/>
                  </a:lnTo>
                  <a:lnTo>
                    <a:pt x="0" y="2314"/>
                  </a:lnTo>
                  <a:lnTo>
                    <a:pt x="0" y="2106"/>
                  </a:lnTo>
                  <a:lnTo>
                    <a:pt x="0" y="1898"/>
                  </a:lnTo>
                  <a:lnTo>
                    <a:pt x="0" y="1690"/>
                  </a:lnTo>
                  <a:lnTo>
                    <a:pt x="0" y="1481"/>
                  </a:lnTo>
                  <a:lnTo>
                    <a:pt x="0" y="1271"/>
                  </a:lnTo>
                  <a:lnTo>
                    <a:pt x="0" y="1061"/>
                  </a:lnTo>
                  <a:lnTo>
                    <a:pt x="2" y="853"/>
                  </a:lnTo>
                  <a:lnTo>
                    <a:pt x="2" y="642"/>
                  </a:lnTo>
                  <a:lnTo>
                    <a:pt x="2" y="434"/>
                  </a:lnTo>
                  <a:lnTo>
                    <a:pt x="2" y="223"/>
                  </a:lnTo>
                  <a:lnTo>
                    <a:pt x="3" y="15"/>
                  </a:lnTo>
                  <a:close/>
                </a:path>
              </a:pathLst>
            </a:custGeom>
            <a:solidFill>
              <a:srgbClr val="59595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3" name="Freeform 151"/>
            <p:cNvSpPr>
              <a:spLocks/>
            </p:cNvSpPr>
            <p:nvPr/>
          </p:nvSpPr>
          <p:spPr bwMode="auto">
            <a:xfrm>
              <a:off x="4496" y="1247"/>
              <a:ext cx="137" cy="1676"/>
            </a:xfrm>
            <a:custGeom>
              <a:avLst/>
              <a:gdLst/>
              <a:ahLst/>
              <a:cxnLst>
                <a:cxn ang="0">
                  <a:pos x="2" y="15"/>
                </a:cxn>
                <a:cxn ang="0">
                  <a:pos x="36" y="11"/>
                </a:cxn>
                <a:cxn ang="0">
                  <a:pos x="69" y="9"/>
                </a:cxn>
                <a:cxn ang="0">
                  <a:pos x="103" y="7"/>
                </a:cxn>
                <a:cxn ang="0">
                  <a:pos x="138" y="7"/>
                </a:cxn>
                <a:cxn ang="0">
                  <a:pos x="172" y="3"/>
                </a:cxn>
                <a:cxn ang="0">
                  <a:pos x="207" y="2"/>
                </a:cxn>
                <a:cxn ang="0">
                  <a:pos x="241" y="0"/>
                </a:cxn>
                <a:cxn ang="0">
                  <a:pos x="276" y="0"/>
                </a:cxn>
                <a:cxn ang="0">
                  <a:pos x="274" y="208"/>
                </a:cxn>
                <a:cxn ang="0">
                  <a:pos x="274" y="415"/>
                </a:cxn>
                <a:cxn ang="0">
                  <a:pos x="274" y="623"/>
                </a:cxn>
                <a:cxn ang="0">
                  <a:pos x="274" y="833"/>
                </a:cxn>
                <a:cxn ang="0">
                  <a:pos x="274" y="1041"/>
                </a:cxn>
                <a:cxn ang="0">
                  <a:pos x="274" y="1249"/>
                </a:cxn>
                <a:cxn ang="0">
                  <a:pos x="274" y="1456"/>
                </a:cxn>
                <a:cxn ang="0">
                  <a:pos x="274" y="1664"/>
                </a:cxn>
                <a:cxn ang="0">
                  <a:pos x="272" y="1870"/>
                </a:cxn>
                <a:cxn ang="0">
                  <a:pos x="272" y="2076"/>
                </a:cxn>
                <a:cxn ang="0">
                  <a:pos x="272" y="2282"/>
                </a:cxn>
                <a:cxn ang="0">
                  <a:pos x="272" y="2490"/>
                </a:cxn>
                <a:cxn ang="0">
                  <a:pos x="271" y="2696"/>
                </a:cxn>
                <a:cxn ang="0">
                  <a:pos x="271" y="2902"/>
                </a:cxn>
                <a:cxn ang="0">
                  <a:pos x="271" y="3108"/>
                </a:cxn>
                <a:cxn ang="0">
                  <a:pos x="271" y="3316"/>
                </a:cxn>
                <a:cxn ang="0">
                  <a:pos x="236" y="3320"/>
                </a:cxn>
                <a:cxn ang="0">
                  <a:pos x="202" y="3323"/>
                </a:cxn>
                <a:cxn ang="0">
                  <a:pos x="167" y="3327"/>
                </a:cxn>
                <a:cxn ang="0">
                  <a:pos x="133" y="3333"/>
                </a:cxn>
                <a:cxn ang="0">
                  <a:pos x="98" y="3336"/>
                </a:cxn>
                <a:cxn ang="0">
                  <a:pos x="66" y="3340"/>
                </a:cxn>
                <a:cxn ang="0">
                  <a:pos x="32" y="3346"/>
                </a:cxn>
                <a:cxn ang="0">
                  <a:pos x="0" y="3351"/>
                </a:cxn>
                <a:cxn ang="0">
                  <a:pos x="0" y="3141"/>
                </a:cxn>
                <a:cxn ang="0">
                  <a:pos x="0" y="2935"/>
                </a:cxn>
                <a:cxn ang="0">
                  <a:pos x="0" y="2726"/>
                </a:cxn>
                <a:cxn ang="0">
                  <a:pos x="0" y="2520"/>
                </a:cxn>
                <a:cxn ang="0">
                  <a:pos x="0" y="2312"/>
                </a:cxn>
                <a:cxn ang="0">
                  <a:pos x="0" y="2104"/>
                </a:cxn>
                <a:cxn ang="0">
                  <a:pos x="0" y="1896"/>
                </a:cxn>
                <a:cxn ang="0">
                  <a:pos x="0" y="1690"/>
                </a:cxn>
                <a:cxn ang="0">
                  <a:pos x="0" y="1481"/>
                </a:cxn>
                <a:cxn ang="0">
                  <a:pos x="0" y="1271"/>
                </a:cxn>
                <a:cxn ang="0">
                  <a:pos x="0" y="1061"/>
                </a:cxn>
                <a:cxn ang="0">
                  <a:pos x="0" y="851"/>
                </a:cxn>
                <a:cxn ang="0">
                  <a:pos x="0" y="642"/>
                </a:cxn>
                <a:cxn ang="0">
                  <a:pos x="0" y="432"/>
                </a:cxn>
                <a:cxn ang="0">
                  <a:pos x="0" y="222"/>
                </a:cxn>
                <a:cxn ang="0">
                  <a:pos x="2" y="15"/>
                </a:cxn>
              </a:cxnLst>
              <a:rect l="0" t="0" r="r" b="b"/>
              <a:pathLst>
                <a:path w="276" h="3351">
                  <a:moveTo>
                    <a:pt x="2" y="15"/>
                  </a:moveTo>
                  <a:lnTo>
                    <a:pt x="36" y="11"/>
                  </a:lnTo>
                  <a:lnTo>
                    <a:pt x="69" y="9"/>
                  </a:lnTo>
                  <a:lnTo>
                    <a:pt x="103" y="7"/>
                  </a:lnTo>
                  <a:lnTo>
                    <a:pt x="138" y="7"/>
                  </a:lnTo>
                  <a:lnTo>
                    <a:pt x="172" y="3"/>
                  </a:lnTo>
                  <a:lnTo>
                    <a:pt x="207" y="2"/>
                  </a:lnTo>
                  <a:lnTo>
                    <a:pt x="241" y="0"/>
                  </a:lnTo>
                  <a:lnTo>
                    <a:pt x="276" y="0"/>
                  </a:lnTo>
                  <a:lnTo>
                    <a:pt x="274" y="208"/>
                  </a:lnTo>
                  <a:lnTo>
                    <a:pt x="274" y="415"/>
                  </a:lnTo>
                  <a:lnTo>
                    <a:pt x="274" y="623"/>
                  </a:lnTo>
                  <a:lnTo>
                    <a:pt x="274" y="833"/>
                  </a:lnTo>
                  <a:lnTo>
                    <a:pt x="274" y="1041"/>
                  </a:lnTo>
                  <a:lnTo>
                    <a:pt x="274" y="1249"/>
                  </a:lnTo>
                  <a:lnTo>
                    <a:pt x="274" y="1456"/>
                  </a:lnTo>
                  <a:lnTo>
                    <a:pt x="274" y="1664"/>
                  </a:lnTo>
                  <a:lnTo>
                    <a:pt x="272" y="1870"/>
                  </a:lnTo>
                  <a:lnTo>
                    <a:pt x="272" y="2076"/>
                  </a:lnTo>
                  <a:lnTo>
                    <a:pt x="272" y="2282"/>
                  </a:lnTo>
                  <a:lnTo>
                    <a:pt x="272" y="2490"/>
                  </a:lnTo>
                  <a:lnTo>
                    <a:pt x="271" y="2696"/>
                  </a:lnTo>
                  <a:lnTo>
                    <a:pt x="271" y="2902"/>
                  </a:lnTo>
                  <a:lnTo>
                    <a:pt x="271" y="3108"/>
                  </a:lnTo>
                  <a:lnTo>
                    <a:pt x="271" y="3316"/>
                  </a:lnTo>
                  <a:lnTo>
                    <a:pt x="236" y="3320"/>
                  </a:lnTo>
                  <a:lnTo>
                    <a:pt x="202" y="3323"/>
                  </a:lnTo>
                  <a:lnTo>
                    <a:pt x="167" y="3327"/>
                  </a:lnTo>
                  <a:lnTo>
                    <a:pt x="133" y="3333"/>
                  </a:lnTo>
                  <a:lnTo>
                    <a:pt x="98" y="3336"/>
                  </a:lnTo>
                  <a:lnTo>
                    <a:pt x="66" y="3340"/>
                  </a:lnTo>
                  <a:lnTo>
                    <a:pt x="32" y="3346"/>
                  </a:lnTo>
                  <a:lnTo>
                    <a:pt x="0" y="3351"/>
                  </a:lnTo>
                  <a:lnTo>
                    <a:pt x="0" y="3141"/>
                  </a:lnTo>
                  <a:lnTo>
                    <a:pt x="0" y="2935"/>
                  </a:lnTo>
                  <a:lnTo>
                    <a:pt x="0" y="2726"/>
                  </a:lnTo>
                  <a:lnTo>
                    <a:pt x="0" y="2520"/>
                  </a:lnTo>
                  <a:lnTo>
                    <a:pt x="0" y="2312"/>
                  </a:lnTo>
                  <a:lnTo>
                    <a:pt x="0" y="2104"/>
                  </a:lnTo>
                  <a:lnTo>
                    <a:pt x="0" y="1896"/>
                  </a:lnTo>
                  <a:lnTo>
                    <a:pt x="0" y="1690"/>
                  </a:lnTo>
                  <a:lnTo>
                    <a:pt x="0" y="1481"/>
                  </a:lnTo>
                  <a:lnTo>
                    <a:pt x="0" y="1271"/>
                  </a:lnTo>
                  <a:lnTo>
                    <a:pt x="0" y="1061"/>
                  </a:lnTo>
                  <a:lnTo>
                    <a:pt x="0" y="851"/>
                  </a:lnTo>
                  <a:lnTo>
                    <a:pt x="0" y="642"/>
                  </a:lnTo>
                  <a:lnTo>
                    <a:pt x="0" y="432"/>
                  </a:lnTo>
                  <a:lnTo>
                    <a:pt x="0" y="222"/>
                  </a:lnTo>
                  <a:lnTo>
                    <a:pt x="2" y="15"/>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4" name="Freeform 152"/>
            <p:cNvSpPr>
              <a:spLocks/>
            </p:cNvSpPr>
            <p:nvPr/>
          </p:nvSpPr>
          <p:spPr bwMode="auto">
            <a:xfrm>
              <a:off x="4492" y="1344"/>
              <a:ext cx="166" cy="130"/>
            </a:xfrm>
            <a:custGeom>
              <a:avLst/>
              <a:gdLst/>
              <a:ahLst/>
              <a:cxnLst>
                <a:cxn ang="0">
                  <a:pos x="0" y="16"/>
                </a:cxn>
                <a:cxn ang="0">
                  <a:pos x="40" y="13"/>
                </a:cxn>
                <a:cxn ang="0">
                  <a:pos x="82" y="11"/>
                </a:cxn>
                <a:cxn ang="0">
                  <a:pos x="124" y="9"/>
                </a:cxn>
                <a:cxn ang="0">
                  <a:pos x="166" y="7"/>
                </a:cxn>
                <a:cxn ang="0">
                  <a:pos x="207" y="3"/>
                </a:cxn>
                <a:cxn ang="0">
                  <a:pos x="249" y="3"/>
                </a:cxn>
                <a:cxn ang="0">
                  <a:pos x="291" y="0"/>
                </a:cxn>
                <a:cxn ang="0">
                  <a:pos x="333" y="0"/>
                </a:cxn>
                <a:cxn ang="0">
                  <a:pos x="333" y="29"/>
                </a:cxn>
                <a:cxn ang="0">
                  <a:pos x="333" y="59"/>
                </a:cxn>
                <a:cxn ang="0">
                  <a:pos x="333" y="89"/>
                </a:cxn>
                <a:cxn ang="0">
                  <a:pos x="333" y="120"/>
                </a:cxn>
                <a:cxn ang="0">
                  <a:pos x="333" y="150"/>
                </a:cxn>
                <a:cxn ang="0">
                  <a:pos x="333" y="180"/>
                </a:cxn>
                <a:cxn ang="0">
                  <a:pos x="333" y="209"/>
                </a:cxn>
                <a:cxn ang="0">
                  <a:pos x="333" y="241"/>
                </a:cxn>
                <a:cxn ang="0">
                  <a:pos x="289" y="241"/>
                </a:cxn>
                <a:cxn ang="0">
                  <a:pos x="247" y="245"/>
                </a:cxn>
                <a:cxn ang="0">
                  <a:pos x="207" y="246"/>
                </a:cxn>
                <a:cxn ang="0">
                  <a:pos x="166" y="250"/>
                </a:cxn>
                <a:cxn ang="0">
                  <a:pos x="124" y="250"/>
                </a:cxn>
                <a:cxn ang="0">
                  <a:pos x="82" y="254"/>
                </a:cxn>
                <a:cxn ang="0">
                  <a:pos x="40" y="256"/>
                </a:cxn>
                <a:cxn ang="0">
                  <a:pos x="0" y="259"/>
                </a:cxn>
                <a:cxn ang="0">
                  <a:pos x="0" y="228"/>
                </a:cxn>
                <a:cxn ang="0">
                  <a:pos x="0" y="198"/>
                </a:cxn>
                <a:cxn ang="0">
                  <a:pos x="0" y="167"/>
                </a:cxn>
                <a:cxn ang="0">
                  <a:pos x="0" y="137"/>
                </a:cxn>
                <a:cxn ang="0">
                  <a:pos x="0" y="105"/>
                </a:cxn>
                <a:cxn ang="0">
                  <a:pos x="0" y="76"/>
                </a:cxn>
                <a:cxn ang="0">
                  <a:pos x="0" y="46"/>
                </a:cxn>
                <a:cxn ang="0">
                  <a:pos x="0" y="16"/>
                </a:cxn>
              </a:cxnLst>
              <a:rect l="0" t="0" r="r" b="b"/>
              <a:pathLst>
                <a:path w="333" h="259">
                  <a:moveTo>
                    <a:pt x="0" y="16"/>
                  </a:moveTo>
                  <a:lnTo>
                    <a:pt x="40" y="13"/>
                  </a:lnTo>
                  <a:lnTo>
                    <a:pt x="82" y="11"/>
                  </a:lnTo>
                  <a:lnTo>
                    <a:pt x="124" y="9"/>
                  </a:lnTo>
                  <a:lnTo>
                    <a:pt x="166" y="7"/>
                  </a:lnTo>
                  <a:lnTo>
                    <a:pt x="207" y="3"/>
                  </a:lnTo>
                  <a:lnTo>
                    <a:pt x="249" y="3"/>
                  </a:lnTo>
                  <a:lnTo>
                    <a:pt x="291" y="0"/>
                  </a:lnTo>
                  <a:lnTo>
                    <a:pt x="333" y="0"/>
                  </a:lnTo>
                  <a:lnTo>
                    <a:pt x="333" y="29"/>
                  </a:lnTo>
                  <a:lnTo>
                    <a:pt x="333" y="59"/>
                  </a:lnTo>
                  <a:lnTo>
                    <a:pt x="333" y="89"/>
                  </a:lnTo>
                  <a:lnTo>
                    <a:pt x="333" y="120"/>
                  </a:lnTo>
                  <a:lnTo>
                    <a:pt x="333" y="150"/>
                  </a:lnTo>
                  <a:lnTo>
                    <a:pt x="333" y="180"/>
                  </a:lnTo>
                  <a:lnTo>
                    <a:pt x="333" y="209"/>
                  </a:lnTo>
                  <a:lnTo>
                    <a:pt x="333" y="241"/>
                  </a:lnTo>
                  <a:lnTo>
                    <a:pt x="289" y="241"/>
                  </a:lnTo>
                  <a:lnTo>
                    <a:pt x="247" y="245"/>
                  </a:lnTo>
                  <a:lnTo>
                    <a:pt x="207" y="246"/>
                  </a:lnTo>
                  <a:lnTo>
                    <a:pt x="166" y="250"/>
                  </a:lnTo>
                  <a:lnTo>
                    <a:pt x="124" y="250"/>
                  </a:lnTo>
                  <a:lnTo>
                    <a:pt x="82" y="254"/>
                  </a:lnTo>
                  <a:lnTo>
                    <a:pt x="40" y="256"/>
                  </a:lnTo>
                  <a:lnTo>
                    <a:pt x="0" y="259"/>
                  </a:lnTo>
                  <a:lnTo>
                    <a:pt x="0" y="228"/>
                  </a:lnTo>
                  <a:lnTo>
                    <a:pt x="0" y="198"/>
                  </a:lnTo>
                  <a:lnTo>
                    <a:pt x="0" y="167"/>
                  </a:lnTo>
                  <a:lnTo>
                    <a:pt x="0" y="137"/>
                  </a:lnTo>
                  <a:lnTo>
                    <a:pt x="0" y="105"/>
                  </a:lnTo>
                  <a:lnTo>
                    <a:pt x="0" y="76"/>
                  </a:lnTo>
                  <a:lnTo>
                    <a:pt x="0" y="46"/>
                  </a:lnTo>
                  <a:lnTo>
                    <a:pt x="0" y="1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5" name="Freeform 153"/>
            <p:cNvSpPr>
              <a:spLocks/>
            </p:cNvSpPr>
            <p:nvPr/>
          </p:nvSpPr>
          <p:spPr bwMode="auto">
            <a:xfrm>
              <a:off x="4491" y="1565"/>
              <a:ext cx="167" cy="131"/>
            </a:xfrm>
            <a:custGeom>
              <a:avLst/>
              <a:gdLst/>
              <a:ahLst/>
              <a:cxnLst>
                <a:cxn ang="0">
                  <a:pos x="2" y="23"/>
                </a:cxn>
                <a:cxn ang="0">
                  <a:pos x="42" y="19"/>
                </a:cxn>
                <a:cxn ang="0">
                  <a:pos x="84" y="17"/>
                </a:cxn>
                <a:cxn ang="0">
                  <a:pos x="126" y="13"/>
                </a:cxn>
                <a:cxn ang="0">
                  <a:pos x="168" y="11"/>
                </a:cxn>
                <a:cxn ang="0">
                  <a:pos x="209" y="8"/>
                </a:cxn>
                <a:cxn ang="0">
                  <a:pos x="249" y="6"/>
                </a:cxn>
                <a:cxn ang="0">
                  <a:pos x="291" y="2"/>
                </a:cxn>
                <a:cxn ang="0">
                  <a:pos x="335" y="0"/>
                </a:cxn>
                <a:cxn ang="0">
                  <a:pos x="335" y="30"/>
                </a:cxn>
                <a:cxn ang="0">
                  <a:pos x="335" y="60"/>
                </a:cxn>
                <a:cxn ang="0">
                  <a:pos x="335" y="89"/>
                </a:cxn>
                <a:cxn ang="0">
                  <a:pos x="335" y="121"/>
                </a:cxn>
                <a:cxn ang="0">
                  <a:pos x="335" y="151"/>
                </a:cxn>
                <a:cxn ang="0">
                  <a:pos x="335" y="180"/>
                </a:cxn>
                <a:cxn ang="0">
                  <a:pos x="335" y="210"/>
                </a:cxn>
                <a:cxn ang="0">
                  <a:pos x="335" y="242"/>
                </a:cxn>
                <a:cxn ang="0">
                  <a:pos x="291" y="243"/>
                </a:cxn>
                <a:cxn ang="0">
                  <a:pos x="249" y="247"/>
                </a:cxn>
                <a:cxn ang="0">
                  <a:pos x="207" y="249"/>
                </a:cxn>
                <a:cxn ang="0">
                  <a:pos x="167" y="253"/>
                </a:cxn>
                <a:cxn ang="0">
                  <a:pos x="125" y="255"/>
                </a:cxn>
                <a:cxn ang="0">
                  <a:pos x="84" y="258"/>
                </a:cxn>
                <a:cxn ang="0">
                  <a:pos x="42" y="260"/>
                </a:cxn>
                <a:cxn ang="0">
                  <a:pos x="0" y="264"/>
                </a:cxn>
                <a:cxn ang="0">
                  <a:pos x="0" y="232"/>
                </a:cxn>
                <a:cxn ang="0">
                  <a:pos x="0" y="203"/>
                </a:cxn>
                <a:cxn ang="0">
                  <a:pos x="0" y="173"/>
                </a:cxn>
                <a:cxn ang="0">
                  <a:pos x="0" y="143"/>
                </a:cxn>
                <a:cxn ang="0">
                  <a:pos x="0" y="112"/>
                </a:cxn>
                <a:cxn ang="0">
                  <a:pos x="0" y="82"/>
                </a:cxn>
                <a:cxn ang="0">
                  <a:pos x="0" y="52"/>
                </a:cxn>
                <a:cxn ang="0">
                  <a:pos x="2" y="23"/>
                </a:cxn>
              </a:cxnLst>
              <a:rect l="0" t="0" r="r" b="b"/>
              <a:pathLst>
                <a:path w="335" h="264">
                  <a:moveTo>
                    <a:pt x="2" y="23"/>
                  </a:moveTo>
                  <a:lnTo>
                    <a:pt x="42" y="19"/>
                  </a:lnTo>
                  <a:lnTo>
                    <a:pt x="84" y="17"/>
                  </a:lnTo>
                  <a:lnTo>
                    <a:pt x="126" y="13"/>
                  </a:lnTo>
                  <a:lnTo>
                    <a:pt x="168" y="11"/>
                  </a:lnTo>
                  <a:lnTo>
                    <a:pt x="209" y="8"/>
                  </a:lnTo>
                  <a:lnTo>
                    <a:pt x="249" y="6"/>
                  </a:lnTo>
                  <a:lnTo>
                    <a:pt x="291" y="2"/>
                  </a:lnTo>
                  <a:lnTo>
                    <a:pt x="335" y="0"/>
                  </a:lnTo>
                  <a:lnTo>
                    <a:pt x="335" y="30"/>
                  </a:lnTo>
                  <a:lnTo>
                    <a:pt x="335" y="60"/>
                  </a:lnTo>
                  <a:lnTo>
                    <a:pt x="335" y="89"/>
                  </a:lnTo>
                  <a:lnTo>
                    <a:pt x="335" y="121"/>
                  </a:lnTo>
                  <a:lnTo>
                    <a:pt x="335" y="151"/>
                  </a:lnTo>
                  <a:lnTo>
                    <a:pt x="335" y="180"/>
                  </a:lnTo>
                  <a:lnTo>
                    <a:pt x="335" y="210"/>
                  </a:lnTo>
                  <a:lnTo>
                    <a:pt x="335" y="242"/>
                  </a:lnTo>
                  <a:lnTo>
                    <a:pt x="291" y="243"/>
                  </a:lnTo>
                  <a:lnTo>
                    <a:pt x="249" y="247"/>
                  </a:lnTo>
                  <a:lnTo>
                    <a:pt x="207" y="249"/>
                  </a:lnTo>
                  <a:lnTo>
                    <a:pt x="167" y="253"/>
                  </a:lnTo>
                  <a:lnTo>
                    <a:pt x="125" y="255"/>
                  </a:lnTo>
                  <a:lnTo>
                    <a:pt x="84" y="258"/>
                  </a:lnTo>
                  <a:lnTo>
                    <a:pt x="42" y="260"/>
                  </a:lnTo>
                  <a:lnTo>
                    <a:pt x="0" y="264"/>
                  </a:lnTo>
                  <a:lnTo>
                    <a:pt x="0" y="232"/>
                  </a:lnTo>
                  <a:lnTo>
                    <a:pt x="0" y="203"/>
                  </a:lnTo>
                  <a:lnTo>
                    <a:pt x="0" y="173"/>
                  </a:lnTo>
                  <a:lnTo>
                    <a:pt x="0" y="143"/>
                  </a:lnTo>
                  <a:lnTo>
                    <a:pt x="0" y="112"/>
                  </a:lnTo>
                  <a:lnTo>
                    <a:pt x="0" y="82"/>
                  </a:lnTo>
                  <a:lnTo>
                    <a:pt x="0" y="52"/>
                  </a:lnTo>
                  <a:lnTo>
                    <a:pt x="2" y="2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6" name="Freeform 154"/>
            <p:cNvSpPr>
              <a:spLocks/>
            </p:cNvSpPr>
            <p:nvPr/>
          </p:nvSpPr>
          <p:spPr bwMode="auto">
            <a:xfrm>
              <a:off x="4491" y="1786"/>
              <a:ext cx="167" cy="133"/>
            </a:xfrm>
            <a:custGeom>
              <a:avLst/>
              <a:gdLst/>
              <a:ahLst/>
              <a:cxnLst>
                <a:cxn ang="0">
                  <a:pos x="0" y="24"/>
                </a:cxn>
                <a:cxn ang="0">
                  <a:pos x="42" y="20"/>
                </a:cxn>
                <a:cxn ang="0">
                  <a:pos x="84" y="17"/>
                </a:cxn>
                <a:cxn ang="0">
                  <a:pos x="125" y="13"/>
                </a:cxn>
                <a:cxn ang="0">
                  <a:pos x="167" y="11"/>
                </a:cxn>
                <a:cxn ang="0">
                  <a:pos x="207" y="7"/>
                </a:cxn>
                <a:cxn ang="0">
                  <a:pos x="249" y="5"/>
                </a:cxn>
                <a:cxn ang="0">
                  <a:pos x="291" y="2"/>
                </a:cxn>
                <a:cxn ang="0">
                  <a:pos x="335" y="0"/>
                </a:cxn>
                <a:cxn ang="0">
                  <a:pos x="335" y="28"/>
                </a:cxn>
                <a:cxn ang="0">
                  <a:pos x="335" y="57"/>
                </a:cxn>
                <a:cxn ang="0">
                  <a:pos x="335" y="87"/>
                </a:cxn>
                <a:cxn ang="0">
                  <a:pos x="335" y="119"/>
                </a:cxn>
                <a:cxn ang="0">
                  <a:pos x="335" y="146"/>
                </a:cxn>
                <a:cxn ang="0">
                  <a:pos x="335" y="176"/>
                </a:cxn>
                <a:cxn ang="0">
                  <a:pos x="335" y="206"/>
                </a:cxn>
                <a:cxn ang="0">
                  <a:pos x="335" y="237"/>
                </a:cxn>
                <a:cxn ang="0">
                  <a:pos x="291" y="239"/>
                </a:cxn>
                <a:cxn ang="0">
                  <a:pos x="249" y="243"/>
                </a:cxn>
                <a:cxn ang="0">
                  <a:pos x="207" y="245"/>
                </a:cxn>
                <a:cxn ang="0">
                  <a:pos x="167" y="250"/>
                </a:cxn>
                <a:cxn ang="0">
                  <a:pos x="125" y="252"/>
                </a:cxn>
                <a:cxn ang="0">
                  <a:pos x="83" y="256"/>
                </a:cxn>
                <a:cxn ang="0">
                  <a:pos x="41" y="260"/>
                </a:cxn>
                <a:cxn ang="0">
                  <a:pos x="0" y="265"/>
                </a:cxn>
                <a:cxn ang="0">
                  <a:pos x="0" y="234"/>
                </a:cxn>
                <a:cxn ang="0">
                  <a:pos x="0" y="204"/>
                </a:cxn>
                <a:cxn ang="0">
                  <a:pos x="0" y="174"/>
                </a:cxn>
                <a:cxn ang="0">
                  <a:pos x="0" y="145"/>
                </a:cxn>
                <a:cxn ang="0">
                  <a:pos x="0" y="113"/>
                </a:cxn>
                <a:cxn ang="0">
                  <a:pos x="0" y="83"/>
                </a:cxn>
                <a:cxn ang="0">
                  <a:pos x="0" y="54"/>
                </a:cxn>
                <a:cxn ang="0">
                  <a:pos x="0" y="24"/>
                </a:cxn>
              </a:cxnLst>
              <a:rect l="0" t="0" r="r" b="b"/>
              <a:pathLst>
                <a:path w="335" h="265">
                  <a:moveTo>
                    <a:pt x="0" y="24"/>
                  </a:moveTo>
                  <a:lnTo>
                    <a:pt x="42" y="20"/>
                  </a:lnTo>
                  <a:lnTo>
                    <a:pt x="84" y="17"/>
                  </a:lnTo>
                  <a:lnTo>
                    <a:pt x="125" y="13"/>
                  </a:lnTo>
                  <a:lnTo>
                    <a:pt x="167" y="11"/>
                  </a:lnTo>
                  <a:lnTo>
                    <a:pt x="207" y="7"/>
                  </a:lnTo>
                  <a:lnTo>
                    <a:pt x="249" y="5"/>
                  </a:lnTo>
                  <a:lnTo>
                    <a:pt x="291" y="2"/>
                  </a:lnTo>
                  <a:lnTo>
                    <a:pt x="335" y="0"/>
                  </a:lnTo>
                  <a:lnTo>
                    <a:pt x="335" y="28"/>
                  </a:lnTo>
                  <a:lnTo>
                    <a:pt x="335" y="57"/>
                  </a:lnTo>
                  <a:lnTo>
                    <a:pt x="335" y="87"/>
                  </a:lnTo>
                  <a:lnTo>
                    <a:pt x="335" y="119"/>
                  </a:lnTo>
                  <a:lnTo>
                    <a:pt x="335" y="146"/>
                  </a:lnTo>
                  <a:lnTo>
                    <a:pt x="335" y="176"/>
                  </a:lnTo>
                  <a:lnTo>
                    <a:pt x="335" y="206"/>
                  </a:lnTo>
                  <a:lnTo>
                    <a:pt x="335" y="237"/>
                  </a:lnTo>
                  <a:lnTo>
                    <a:pt x="291" y="239"/>
                  </a:lnTo>
                  <a:lnTo>
                    <a:pt x="249" y="243"/>
                  </a:lnTo>
                  <a:lnTo>
                    <a:pt x="207" y="245"/>
                  </a:lnTo>
                  <a:lnTo>
                    <a:pt x="167" y="250"/>
                  </a:lnTo>
                  <a:lnTo>
                    <a:pt x="125" y="252"/>
                  </a:lnTo>
                  <a:lnTo>
                    <a:pt x="83" y="256"/>
                  </a:lnTo>
                  <a:lnTo>
                    <a:pt x="41" y="260"/>
                  </a:lnTo>
                  <a:lnTo>
                    <a:pt x="0" y="265"/>
                  </a:lnTo>
                  <a:lnTo>
                    <a:pt x="0" y="234"/>
                  </a:lnTo>
                  <a:lnTo>
                    <a:pt x="0" y="204"/>
                  </a:lnTo>
                  <a:lnTo>
                    <a:pt x="0" y="174"/>
                  </a:lnTo>
                  <a:lnTo>
                    <a:pt x="0" y="145"/>
                  </a:lnTo>
                  <a:lnTo>
                    <a:pt x="0" y="113"/>
                  </a:lnTo>
                  <a:lnTo>
                    <a:pt x="0" y="83"/>
                  </a:lnTo>
                  <a:lnTo>
                    <a:pt x="0" y="54"/>
                  </a:lnTo>
                  <a:lnTo>
                    <a:pt x="0" y="2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7" name="Freeform 155"/>
            <p:cNvSpPr>
              <a:spLocks/>
            </p:cNvSpPr>
            <p:nvPr/>
          </p:nvSpPr>
          <p:spPr bwMode="auto">
            <a:xfrm>
              <a:off x="4491" y="2007"/>
              <a:ext cx="165" cy="133"/>
            </a:xfrm>
            <a:custGeom>
              <a:avLst/>
              <a:gdLst/>
              <a:ahLst/>
              <a:cxnLst>
                <a:cxn ang="0">
                  <a:pos x="0" y="27"/>
                </a:cxn>
                <a:cxn ang="0">
                  <a:pos x="41" y="22"/>
                </a:cxn>
                <a:cxn ang="0">
                  <a:pos x="83" y="18"/>
                </a:cxn>
                <a:cxn ang="0">
                  <a:pos x="123" y="14"/>
                </a:cxn>
                <a:cxn ang="0">
                  <a:pos x="165" y="11"/>
                </a:cxn>
                <a:cxn ang="0">
                  <a:pos x="205" y="7"/>
                </a:cxn>
                <a:cxn ang="0">
                  <a:pos x="247" y="5"/>
                </a:cxn>
                <a:cxn ang="0">
                  <a:pos x="289" y="1"/>
                </a:cxn>
                <a:cxn ang="0">
                  <a:pos x="331" y="0"/>
                </a:cxn>
                <a:cxn ang="0">
                  <a:pos x="331" y="27"/>
                </a:cxn>
                <a:cxn ang="0">
                  <a:pos x="331" y="57"/>
                </a:cxn>
                <a:cxn ang="0">
                  <a:pos x="331" y="87"/>
                </a:cxn>
                <a:cxn ang="0">
                  <a:pos x="331" y="116"/>
                </a:cxn>
                <a:cxn ang="0">
                  <a:pos x="331" y="144"/>
                </a:cxn>
                <a:cxn ang="0">
                  <a:pos x="331" y="176"/>
                </a:cxn>
                <a:cxn ang="0">
                  <a:pos x="331" y="206"/>
                </a:cxn>
                <a:cxn ang="0">
                  <a:pos x="331" y="237"/>
                </a:cxn>
                <a:cxn ang="0">
                  <a:pos x="289" y="239"/>
                </a:cxn>
                <a:cxn ang="0">
                  <a:pos x="247" y="243"/>
                </a:cxn>
                <a:cxn ang="0">
                  <a:pos x="205" y="244"/>
                </a:cxn>
                <a:cxn ang="0">
                  <a:pos x="165" y="250"/>
                </a:cxn>
                <a:cxn ang="0">
                  <a:pos x="123" y="252"/>
                </a:cxn>
                <a:cxn ang="0">
                  <a:pos x="83" y="256"/>
                </a:cxn>
                <a:cxn ang="0">
                  <a:pos x="41" y="259"/>
                </a:cxn>
                <a:cxn ang="0">
                  <a:pos x="0" y="265"/>
                </a:cxn>
                <a:cxn ang="0">
                  <a:pos x="0" y="233"/>
                </a:cxn>
                <a:cxn ang="0">
                  <a:pos x="0" y="206"/>
                </a:cxn>
                <a:cxn ang="0">
                  <a:pos x="0" y="174"/>
                </a:cxn>
                <a:cxn ang="0">
                  <a:pos x="0" y="146"/>
                </a:cxn>
                <a:cxn ang="0">
                  <a:pos x="0" y="115"/>
                </a:cxn>
                <a:cxn ang="0">
                  <a:pos x="0" y="85"/>
                </a:cxn>
                <a:cxn ang="0">
                  <a:pos x="0" y="55"/>
                </a:cxn>
                <a:cxn ang="0">
                  <a:pos x="0" y="27"/>
                </a:cxn>
              </a:cxnLst>
              <a:rect l="0" t="0" r="r" b="b"/>
              <a:pathLst>
                <a:path w="331" h="265">
                  <a:moveTo>
                    <a:pt x="0" y="27"/>
                  </a:moveTo>
                  <a:lnTo>
                    <a:pt x="41" y="22"/>
                  </a:lnTo>
                  <a:lnTo>
                    <a:pt x="83" y="18"/>
                  </a:lnTo>
                  <a:lnTo>
                    <a:pt x="123" y="14"/>
                  </a:lnTo>
                  <a:lnTo>
                    <a:pt x="165" y="11"/>
                  </a:lnTo>
                  <a:lnTo>
                    <a:pt x="205" y="7"/>
                  </a:lnTo>
                  <a:lnTo>
                    <a:pt x="247" y="5"/>
                  </a:lnTo>
                  <a:lnTo>
                    <a:pt x="289" y="1"/>
                  </a:lnTo>
                  <a:lnTo>
                    <a:pt x="331" y="0"/>
                  </a:lnTo>
                  <a:lnTo>
                    <a:pt x="331" y="27"/>
                  </a:lnTo>
                  <a:lnTo>
                    <a:pt x="331" y="57"/>
                  </a:lnTo>
                  <a:lnTo>
                    <a:pt x="331" y="87"/>
                  </a:lnTo>
                  <a:lnTo>
                    <a:pt x="331" y="116"/>
                  </a:lnTo>
                  <a:lnTo>
                    <a:pt x="331" y="144"/>
                  </a:lnTo>
                  <a:lnTo>
                    <a:pt x="331" y="176"/>
                  </a:lnTo>
                  <a:lnTo>
                    <a:pt x="331" y="206"/>
                  </a:lnTo>
                  <a:lnTo>
                    <a:pt x="331" y="237"/>
                  </a:lnTo>
                  <a:lnTo>
                    <a:pt x="289" y="239"/>
                  </a:lnTo>
                  <a:lnTo>
                    <a:pt x="247" y="243"/>
                  </a:lnTo>
                  <a:lnTo>
                    <a:pt x="205" y="244"/>
                  </a:lnTo>
                  <a:lnTo>
                    <a:pt x="165" y="250"/>
                  </a:lnTo>
                  <a:lnTo>
                    <a:pt x="123" y="252"/>
                  </a:lnTo>
                  <a:lnTo>
                    <a:pt x="83" y="256"/>
                  </a:lnTo>
                  <a:lnTo>
                    <a:pt x="41" y="259"/>
                  </a:lnTo>
                  <a:lnTo>
                    <a:pt x="0" y="265"/>
                  </a:lnTo>
                  <a:lnTo>
                    <a:pt x="0" y="233"/>
                  </a:lnTo>
                  <a:lnTo>
                    <a:pt x="0" y="206"/>
                  </a:lnTo>
                  <a:lnTo>
                    <a:pt x="0" y="174"/>
                  </a:lnTo>
                  <a:lnTo>
                    <a:pt x="0" y="146"/>
                  </a:lnTo>
                  <a:lnTo>
                    <a:pt x="0" y="115"/>
                  </a:lnTo>
                  <a:lnTo>
                    <a:pt x="0" y="85"/>
                  </a:lnTo>
                  <a:lnTo>
                    <a:pt x="0" y="55"/>
                  </a:lnTo>
                  <a:lnTo>
                    <a:pt x="0" y="27"/>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8" name="Freeform 156"/>
            <p:cNvSpPr>
              <a:spLocks/>
            </p:cNvSpPr>
            <p:nvPr/>
          </p:nvSpPr>
          <p:spPr bwMode="auto">
            <a:xfrm>
              <a:off x="4491" y="2225"/>
              <a:ext cx="165" cy="136"/>
            </a:xfrm>
            <a:custGeom>
              <a:avLst/>
              <a:gdLst/>
              <a:ahLst/>
              <a:cxnLst>
                <a:cxn ang="0">
                  <a:pos x="0" y="33"/>
                </a:cxn>
                <a:cxn ang="0">
                  <a:pos x="41" y="27"/>
                </a:cxn>
                <a:cxn ang="0">
                  <a:pos x="83" y="24"/>
                </a:cxn>
                <a:cxn ang="0">
                  <a:pos x="123" y="20"/>
                </a:cxn>
                <a:cxn ang="0">
                  <a:pos x="165" y="16"/>
                </a:cxn>
                <a:cxn ang="0">
                  <a:pos x="205" y="11"/>
                </a:cxn>
                <a:cxn ang="0">
                  <a:pos x="247" y="7"/>
                </a:cxn>
                <a:cxn ang="0">
                  <a:pos x="289" y="3"/>
                </a:cxn>
                <a:cxn ang="0">
                  <a:pos x="331" y="0"/>
                </a:cxn>
                <a:cxn ang="0">
                  <a:pos x="331" y="27"/>
                </a:cxn>
                <a:cxn ang="0">
                  <a:pos x="331" y="57"/>
                </a:cxn>
                <a:cxn ang="0">
                  <a:pos x="331" y="87"/>
                </a:cxn>
                <a:cxn ang="0">
                  <a:pos x="331" y="118"/>
                </a:cxn>
                <a:cxn ang="0">
                  <a:pos x="331" y="146"/>
                </a:cxn>
                <a:cxn ang="0">
                  <a:pos x="331" y="178"/>
                </a:cxn>
                <a:cxn ang="0">
                  <a:pos x="331" y="206"/>
                </a:cxn>
                <a:cxn ang="0">
                  <a:pos x="331" y="237"/>
                </a:cxn>
                <a:cxn ang="0">
                  <a:pos x="289" y="241"/>
                </a:cxn>
                <a:cxn ang="0">
                  <a:pos x="247" y="245"/>
                </a:cxn>
                <a:cxn ang="0">
                  <a:pos x="205" y="248"/>
                </a:cxn>
                <a:cxn ang="0">
                  <a:pos x="165" y="254"/>
                </a:cxn>
                <a:cxn ang="0">
                  <a:pos x="123" y="258"/>
                </a:cxn>
                <a:cxn ang="0">
                  <a:pos x="83" y="261"/>
                </a:cxn>
                <a:cxn ang="0">
                  <a:pos x="41" y="265"/>
                </a:cxn>
                <a:cxn ang="0">
                  <a:pos x="0" y="271"/>
                </a:cxn>
                <a:cxn ang="0">
                  <a:pos x="0" y="241"/>
                </a:cxn>
                <a:cxn ang="0">
                  <a:pos x="0" y="211"/>
                </a:cxn>
                <a:cxn ang="0">
                  <a:pos x="0" y="181"/>
                </a:cxn>
                <a:cxn ang="0">
                  <a:pos x="0" y="152"/>
                </a:cxn>
                <a:cxn ang="0">
                  <a:pos x="0" y="122"/>
                </a:cxn>
                <a:cxn ang="0">
                  <a:pos x="0" y="92"/>
                </a:cxn>
                <a:cxn ang="0">
                  <a:pos x="0" y="63"/>
                </a:cxn>
                <a:cxn ang="0">
                  <a:pos x="0" y="33"/>
                </a:cxn>
              </a:cxnLst>
              <a:rect l="0" t="0" r="r" b="b"/>
              <a:pathLst>
                <a:path w="331" h="271">
                  <a:moveTo>
                    <a:pt x="0" y="33"/>
                  </a:moveTo>
                  <a:lnTo>
                    <a:pt x="41" y="27"/>
                  </a:lnTo>
                  <a:lnTo>
                    <a:pt x="83" y="24"/>
                  </a:lnTo>
                  <a:lnTo>
                    <a:pt x="123" y="20"/>
                  </a:lnTo>
                  <a:lnTo>
                    <a:pt x="165" y="16"/>
                  </a:lnTo>
                  <a:lnTo>
                    <a:pt x="205" y="11"/>
                  </a:lnTo>
                  <a:lnTo>
                    <a:pt x="247" y="7"/>
                  </a:lnTo>
                  <a:lnTo>
                    <a:pt x="289" y="3"/>
                  </a:lnTo>
                  <a:lnTo>
                    <a:pt x="331" y="0"/>
                  </a:lnTo>
                  <a:lnTo>
                    <a:pt x="331" y="27"/>
                  </a:lnTo>
                  <a:lnTo>
                    <a:pt x="331" y="57"/>
                  </a:lnTo>
                  <a:lnTo>
                    <a:pt x="331" y="87"/>
                  </a:lnTo>
                  <a:lnTo>
                    <a:pt x="331" y="118"/>
                  </a:lnTo>
                  <a:lnTo>
                    <a:pt x="331" y="146"/>
                  </a:lnTo>
                  <a:lnTo>
                    <a:pt x="331" y="178"/>
                  </a:lnTo>
                  <a:lnTo>
                    <a:pt x="331" y="206"/>
                  </a:lnTo>
                  <a:lnTo>
                    <a:pt x="331" y="237"/>
                  </a:lnTo>
                  <a:lnTo>
                    <a:pt x="289" y="241"/>
                  </a:lnTo>
                  <a:lnTo>
                    <a:pt x="247" y="245"/>
                  </a:lnTo>
                  <a:lnTo>
                    <a:pt x="205" y="248"/>
                  </a:lnTo>
                  <a:lnTo>
                    <a:pt x="165" y="254"/>
                  </a:lnTo>
                  <a:lnTo>
                    <a:pt x="123" y="258"/>
                  </a:lnTo>
                  <a:lnTo>
                    <a:pt x="83" y="261"/>
                  </a:lnTo>
                  <a:lnTo>
                    <a:pt x="41" y="265"/>
                  </a:lnTo>
                  <a:lnTo>
                    <a:pt x="0" y="271"/>
                  </a:lnTo>
                  <a:lnTo>
                    <a:pt x="0" y="241"/>
                  </a:lnTo>
                  <a:lnTo>
                    <a:pt x="0" y="211"/>
                  </a:lnTo>
                  <a:lnTo>
                    <a:pt x="0" y="181"/>
                  </a:lnTo>
                  <a:lnTo>
                    <a:pt x="0" y="152"/>
                  </a:lnTo>
                  <a:lnTo>
                    <a:pt x="0" y="122"/>
                  </a:lnTo>
                  <a:lnTo>
                    <a:pt x="0" y="92"/>
                  </a:lnTo>
                  <a:lnTo>
                    <a:pt x="0" y="63"/>
                  </a:lnTo>
                  <a:lnTo>
                    <a:pt x="0" y="3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49" name="Freeform 157"/>
            <p:cNvSpPr>
              <a:spLocks/>
            </p:cNvSpPr>
            <p:nvPr/>
          </p:nvSpPr>
          <p:spPr bwMode="auto">
            <a:xfrm>
              <a:off x="4491" y="2445"/>
              <a:ext cx="165" cy="137"/>
            </a:xfrm>
            <a:custGeom>
              <a:avLst/>
              <a:gdLst/>
              <a:ahLst/>
              <a:cxnLst>
                <a:cxn ang="0">
                  <a:pos x="0" y="36"/>
                </a:cxn>
                <a:cxn ang="0">
                  <a:pos x="41" y="30"/>
                </a:cxn>
                <a:cxn ang="0">
                  <a:pos x="83" y="25"/>
                </a:cxn>
                <a:cxn ang="0">
                  <a:pos x="123" y="21"/>
                </a:cxn>
                <a:cxn ang="0">
                  <a:pos x="165" y="17"/>
                </a:cxn>
                <a:cxn ang="0">
                  <a:pos x="205" y="12"/>
                </a:cxn>
                <a:cxn ang="0">
                  <a:pos x="247" y="8"/>
                </a:cxn>
                <a:cxn ang="0">
                  <a:pos x="289" y="4"/>
                </a:cxn>
                <a:cxn ang="0">
                  <a:pos x="331" y="0"/>
                </a:cxn>
                <a:cxn ang="0">
                  <a:pos x="331" y="28"/>
                </a:cxn>
                <a:cxn ang="0">
                  <a:pos x="331" y="58"/>
                </a:cxn>
                <a:cxn ang="0">
                  <a:pos x="331" y="88"/>
                </a:cxn>
                <a:cxn ang="0">
                  <a:pos x="331" y="117"/>
                </a:cxn>
                <a:cxn ang="0">
                  <a:pos x="331" y="145"/>
                </a:cxn>
                <a:cxn ang="0">
                  <a:pos x="331" y="175"/>
                </a:cxn>
                <a:cxn ang="0">
                  <a:pos x="331" y="205"/>
                </a:cxn>
                <a:cxn ang="0">
                  <a:pos x="331" y="234"/>
                </a:cxn>
                <a:cxn ang="0">
                  <a:pos x="289" y="238"/>
                </a:cxn>
                <a:cxn ang="0">
                  <a:pos x="247" y="244"/>
                </a:cxn>
                <a:cxn ang="0">
                  <a:pos x="205" y="249"/>
                </a:cxn>
                <a:cxn ang="0">
                  <a:pos x="165" y="255"/>
                </a:cxn>
                <a:cxn ang="0">
                  <a:pos x="123" y="258"/>
                </a:cxn>
                <a:cxn ang="0">
                  <a:pos x="83" y="264"/>
                </a:cxn>
                <a:cxn ang="0">
                  <a:pos x="41" y="268"/>
                </a:cxn>
                <a:cxn ang="0">
                  <a:pos x="0" y="273"/>
                </a:cxn>
                <a:cxn ang="0">
                  <a:pos x="0" y="242"/>
                </a:cxn>
                <a:cxn ang="0">
                  <a:pos x="0" y="214"/>
                </a:cxn>
                <a:cxn ang="0">
                  <a:pos x="0" y="182"/>
                </a:cxn>
                <a:cxn ang="0">
                  <a:pos x="0" y="154"/>
                </a:cxn>
                <a:cxn ang="0">
                  <a:pos x="0" y="123"/>
                </a:cxn>
                <a:cxn ang="0">
                  <a:pos x="0" y="95"/>
                </a:cxn>
                <a:cxn ang="0">
                  <a:pos x="0" y="64"/>
                </a:cxn>
                <a:cxn ang="0">
                  <a:pos x="0" y="36"/>
                </a:cxn>
              </a:cxnLst>
              <a:rect l="0" t="0" r="r" b="b"/>
              <a:pathLst>
                <a:path w="331" h="273">
                  <a:moveTo>
                    <a:pt x="0" y="36"/>
                  </a:moveTo>
                  <a:lnTo>
                    <a:pt x="41" y="30"/>
                  </a:lnTo>
                  <a:lnTo>
                    <a:pt x="83" y="25"/>
                  </a:lnTo>
                  <a:lnTo>
                    <a:pt x="123" y="21"/>
                  </a:lnTo>
                  <a:lnTo>
                    <a:pt x="165" y="17"/>
                  </a:lnTo>
                  <a:lnTo>
                    <a:pt x="205" y="12"/>
                  </a:lnTo>
                  <a:lnTo>
                    <a:pt x="247" y="8"/>
                  </a:lnTo>
                  <a:lnTo>
                    <a:pt x="289" y="4"/>
                  </a:lnTo>
                  <a:lnTo>
                    <a:pt x="331" y="0"/>
                  </a:lnTo>
                  <a:lnTo>
                    <a:pt x="331" y="28"/>
                  </a:lnTo>
                  <a:lnTo>
                    <a:pt x="331" y="58"/>
                  </a:lnTo>
                  <a:lnTo>
                    <a:pt x="331" y="88"/>
                  </a:lnTo>
                  <a:lnTo>
                    <a:pt x="331" y="117"/>
                  </a:lnTo>
                  <a:lnTo>
                    <a:pt x="331" y="145"/>
                  </a:lnTo>
                  <a:lnTo>
                    <a:pt x="331" y="175"/>
                  </a:lnTo>
                  <a:lnTo>
                    <a:pt x="331" y="205"/>
                  </a:lnTo>
                  <a:lnTo>
                    <a:pt x="331" y="234"/>
                  </a:lnTo>
                  <a:lnTo>
                    <a:pt x="289" y="238"/>
                  </a:lnTo>
                  <a:lnTo>
                    <a:pt x="247" y="244"/>
                  </a:lnTo>
                  <a:lnTo>
                    <a:pt x="205" y="249"/>
                  </a:lnTo>
                  <a:lnTo>
                    <a:pt x="165" y="255"/>
                  </a:lnTo>
                  <a:lnTo>
                    <a:pt x="123" y="258"/>
                  </a:lnTo>
                  <a:lnTo>
                    <a:pt x="83" y="264"/>
                  </a:lnTo>
                  <a:lnTo>
                    <a:pt x="41" y="268"/>
                  </a:lnTo>
                  <a:lnTo>
                    <a:pt x="0" y="273"/>
                  </a:lnTo>
                  <a:lnTo>
                    <a:pt x="0" y="242"/>
                  </a:lnTo>
                  <a:lnTo>
                    <a:pt x="0" y="214"/>
                  </a:lnTo>
                  <a:lnTo>
                    <a:pt x="0" y="182"/>
                  </a:lnTo>
                  <a:lnTo>
                    <a:pt x="0" y="154"/>
                  </a:lnTo>
                  <a:lnTo>
                    <a:pt x="0" y="123"/>
                  </a:lnTo>
                  <a:lnTo>
                    <a:pt x="0" y="95"/>
                  </a:lnTo>
                  <a:lnTo>
                    <a:pt x="0" y="64"/>
                  </a:lnTo>
                  <a:lnTo>
                    <a:pt x="0" y="3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0" name="Freeform 158"/>
            <p:cNvSpPr>
              <a:spLocks/>
            </p:cNvSpPr>
            <p:nvPr/>
          </p:nvSpPr>
          <p:spPr bwMode="auto">
            <a:xfrm>
              <a:off x="4491" y="2661"/>
              <a:ext cx="164" cy="141"/>
            </a:xfrm>
            <a:custGeom>
              <a:avLst/>
              <a:gdLst/>
              <a:ahLst/>
              <a:cxnLst>
                <a:cxn ang="0">
                  <a:pos x="0" y="43"/>
                </a:cxn>
                <a:cxn ang="0">
                  <a:pos x="41" y="37"/>
                </a:cxn>
                <a:cxn ang="0">
                  <a:pos x="83" y="31"/>
                </a:cxn>
                <a:cxn ang="0">
                  <a:pos x="123" y="26"/>
                </a:cxn>
                <a:cxn ang="0">
                  <a:pos x="165" y="20"/>
                </a:cxn>
                <a:cxn ang="0">
                  <a:pos x="205" y="15"/>
                </a:cxn>
                <a:cxn ang="0">
                  <a:pos x="247" y="9"/>
                </a:cxn>
                <a:cxn ang="0">
                  <a:pos x="288" y="4"/>
                </a:cxn>
                <a:cxn ang="0">
                  <a:pos x="329" y="0"/>
                </a:cxn>
                <a:cxn ang="0">
                  <a:pos x="329" y="28"/>
                </a:cxn>
                <a:cxn ang="0">
                  <a:pos x="329" y="57"/>
                </a:cxn>
                <a:cxn ang="0">
                  <a:pos x="329" y="87"/>
                </a:cxn>
                <a:cxn ang="0">
                  <a:pos x="329" y="119"/>
                </a:cxn>
                <a:cxn ang="0">
                  <a:pos x="329" y="146"/>
                </a:cxn>
                <a:cxn ang="0">
                  <a:pos x="329" y="178"/>
                </a:cxn>
                <a:cxn ang="0">
                  <a:pos x="329" y="208"/>
                </a:cxn>
                <a:cxn ang="0">
                  <a:pos x="329" y="239"/>
                </a:cxn>
                <a:cxn ang="0">
                  <a:pos x="288" y="243"/>
                </a:cxn>
                <a:cxn ang="0">
                  <a:pos x="246" y="247"/>
                </a:cxn>
                <a:cxn ang="0">
                  <a:pos x="205" y="252"/>
                </a:cxn>
                <a:cxn ang="0">
                  <a:pos x="165" y="258"/>
                </a:cxn>
                <a:cxn ang="0">
                  <a:pos x="123" y="263"/>
                </a:cxn>
                <a:cxn ang="0">
                  <a:pos x="81" y="269"/>
                </a:cxn>
                <a:cxn ang="0">
                  <a:pos x="41" y="274"/>
                </a:cxn>
                <a:cxn ang="0">
                  <a:pos x="0" y="280"/>
                </a:cxn>
                <a:cxn ang="0">
                  <a:pos x="0" y="249"/>
                </a:cxn>
                <a:cxn ang="0">
                  <a:pos x="0" y="221"/>
                </a:cxn>
                <a:cxn ang="0">
                  <a:pos x="0" y="189"/>
                </a:cxn>
                <a:cxn ang="0">
                  <a:pos x="0" y="161"/>
                </a:cxn>
                <a:cxn ang="0">
                  <a:pos x="0" y="130"/>
                </a:cxn>
                <a:cxn ang="0">
                  <a:pos x="0" y="100"/>
                </a:cxn>
                <a:cxn ang="0">
                  <a:pos x="0" y="70"/>
                </a:cxn>
                <a:cxn ang="0">
                  <a:pos x="0" y="43"/>
                </a:cxn>
              </a:cxnLst>
              <a:rect l="0" t="0" r="r" b="b"/>
              <a:pathLst>
                <a:path w="329" h="280">
                  <a:moveTo>
                    <a:pt x="0" y="43"/>
                  </a:moveTo>
                  <a:lnTo>
                    <a:pt x="41" y="37"/>
                  </a:lnTo>
                  <a:lnTo>
                    <a:pt x="83" y="31"/>
                  </a:lnTo>
                  <a:lnTo>
                    <a:pt x="123" y="26"/>
                  </a:lnTo>
                  <a:lnTo>
                    <a:pt x="165" y="20"/>
                  </a:lnTo>
                  <a:lnTo>
                    <a:pt x="205" y="15"/>
                  </a:lnTo>
                  <a:lnTo>
                    <a:pt x="247" y="9"/>
                  </a:lnTo>
                  <a:lnTo>
                    <a:pt x="288" y="4"/>
                  </a:lnTo>
                  <a:lnTo>
                    <a:pt x="329" y="0"/>
                  </a:lnTo>
                  <a:lnTo>
                    <a:pt x="329" y="28"/>
                  </a:lnTo>
                  <a:lnTo>
                    <a:pt x="329" y="57"/>
                  </a:lnTo>
                  <a:lnTo>
                    <a:pt x="329" y="87"/>
                  </a:lnTo>
                  <a:lnTo>
                    <a:pt x="329" y="119"/>
                  </a:lnTo>
                  <a:lnTo>
                    <a:pt x="329" y="146"/>
                  </a:lnTo>
                  <a:lnTo>
                    <a:pt x="329" y="178"/>
                  </a:lnTo>
                  <a:lnTo>
                    <a:pt x="329" y="208"/>
                  </a:lnTo>
                  <a:lnTo>
                    <a:pt x="329" y="239"/>
                  </a:lnTo>
                  <a:lnTo>
                    <a:pt x="288" y="243"/>
                  </a:lnTo>
                  <a:lnTo>
                    <a:pt x="246" y="247"/>
                  </a:lnTo>
                  <a:lnTo>
                    <a:pt x="205" y="252"/>
                  </a:lnTo>
                  <a:lnTo>
                    <a:pt x="165" y="258"/>
                  </a:lnTo>
                  <a:lnTo>
                    <a:pt x="123" y="263"/>
                  </a:lnTo>
                  <a:lnTo>
                    <a:pt x="81" y="269"/>
                  </a:lnTo>
                  <a:lnTo>
                    <a:pt x="41" y="274"/>
                  </a:lnTo>
                  <a:lnTo>
                    <a:pt x="0" y="280"/>
                  </a:lnTo>
                  <a:lnTo>
                    <a:pt x="0" y="249"/>
                  </a:lnTo>
                  <a:lnTo>
                    <a:pt x="0" y="221"/>
                  </a:lnTo>
                  <a:lnTo>
                    <a:pt x="0" y="189"/>
                  </a:lnTo>
                  <a:lnTo>
                    <a:pt x="0" y="161"/>
                  </a:lnTo>
                  <a:lnTo>
                    <a:pt x="0" y="130"/>
                  </a:lnTo>
                  <a:lnTo>
                    <a:pt x="0" y="100"/>
                  </a:lnTo>
                  <a:lnTo>
                    <a:pt x="0" y="70"/>
                  </a:lnTo>
                  <a:lnTo>
                    <a:pt x="0" y="4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1" name="Freeform 159"/>
            <p:cNvSpPr>
              <a:spLocks/>
            </p:cNvSpPr>
            <p:nvPr/>
          </p:nvSpPr>
          <p:spPr bwMode="auto">
            <a:xfrm>
              <a:off x="4491" y="2886"/>
              <a:ext cx="164" cy="141"/>
            </a:xfrm>
            <a:custGeom>
              <a:avLst/>
              <a:gdLst/>
              <a:ahLst/>
              <a:cxnLst>
                <a:cxn ang="0">
                  <a:pos x="0" y="44"/>
                </a:cxn>
                <a:cxn ang="0">
                  <a:pos x="41" y="37"/>
                </a:cxn>
                <a:cxn ang="0">
                  <a:pos x="81" y="31"/>
                </a:cxn>
                <a:cxn ang="0">
                  <a:pos x="123" y="26"/>
                </a:cxn>
                <a:cxn ang="0">
                  <a:pos x="165" y="20"/>
                </a:cxn>
                <a:cxn ang="0">
                  <a:pos x="205" y="15"/>
                </a:cxn>
                <a:cxn ang="0">
                  <a:pos x="246" y="9"/>
                </a:cxn>
                <a:cxn ang="0">
                  <a:pos x="288" y="4"/>
                </a:cxn>
                <a:cxn ang="0">
                  <a:pos x="329" y="0"/>
                </a:cxn>
                <a:cxn ang="0">
                  <a:pos x="329" y="28"/>
                </a:cxn>
                <a:cxn ang="0">
                  <a:pos x="329" y="57"/>
                </a:cxn>
                <a:cxn ang="0">
                  <a:pos x="329" y="87"/>
                </a:cxn>
                <a:cxn ang="0">
                  <a:pos x="329" y="117"/>
                </a:cxn>
                <a:cxn ang="0">
                  <a:pos x="329" y="145"/>
                </a:cxn>
                <a:cxn ang="0">
                  <a:pos x="329" y="174"/>
                </a:cxn>
                <a:cxn ang="0">
                  <a:pos x="329" y="204"/>
                </a:cxn>
                <a:cxn ang="0">
                  <a:pos x="329" y="234"/>
                </a:cxn>
                <a:cxn ang="0">
                  <a:pos x="288" y="239"/>
                </a:cxn>
                <a:cxn ang="0">
                  <a:pos x="246" y="245"/>
                </a:cxn>
                <a:cxn ang="0">
                  <a:pos x="205" y="250"/>
                </a:cxn>
                <a:cxn ang="0">
                  <a:pos x="165" y="258"/>
                </a:cxn>
                <a:cxn ang="0">
                  <a:pos x="123" y="263"/>
                </a:cxn>
                <a:cxn ang="0">
                  <a:pos x="81" y="269"/>
                </a:cxn>
                <a:cxn ang="0">
                  <a:pos x="41" y="275"/>
                </a:cxn>
                <a:cxn ang="0">
                  <a:pos x="0" y="282"/>
                </a:cxn>
                <a:cxn ang="0">
                  <a:pos x="0" y="250"/>
                </a:cxn>
                <a:cxn ang="0">
                  <a:pos x="0" y="223"/>
                </a:cxn>
                <a:cxn ang="0">
                  <a:pos x="0" y="191"/>
                </a:cxn>
                <a:cxn ang="0">
                  <a:pos x="0" y="163"/>
                </a:cxn>
                <a:cxn ang="0">
                  <a:pos x="0" y="132"/>
                </a:cxn>
                <a:cxn ang="0">
                  <a:pos x="0" y="102"/>
                </a:cxn>
                <a:cxn ang="0">
                  <a:pos x="0" y="72"/>
                </a:cxn>
                <a:cxn ang="0">
                  <a:pos x="0" y="44"/>
                </a:cxn>
              </a:cxnLst>
              <a:rect l="0" t="0" r="r" b="b"/>
              <a:pathLst>
                <a:path w="329" h="282">
                  <a:moveTo>
                    <a:pt x="0" y="44"/>
                  </a:moveTo>
                  <a:lnTo>
                    <a:pt x="41" y="37"/>
                  </a:lnTo>
                  <a:lnTo>
                    <a:pt x="81" y="31"/>
                  </a:lnTo>
                  <a:lnTo>
                    <a:pt x="123" y="26"/>
                  </a:lnTo>
                  <a:lnTo>
                    <a:pt x="165" y="20"/>
                  </a:lnTo>
                  <a:lnTo>
                    <a:pt x="205" y="15"/>
                  </a:lnTo>
                  <a:lnTo>
                    <a:pt x="246" y="9"/>
                  </a:lnTo>
                  <a:lnTo>
                    <a:pt x="288" y="4"/>
                  </a:lnTo>
                  <a:lnTo>
                    <a:pt x="329" y="0"/>
                  </a:lnTo>
                  <a:lnTo>
                    <a:pt x="329" y="28"/>
                  </a:lnTo>
                  <a:lnTo>
                    <a:pt x="329" y="57"/>
                  </a:lnTo>
                  <a:lnTo>
                    <a:pt x="329" y="87"/>
                  </a:lnTo>
                  <a:lnTo>
                    <a:pt x="329" y="117"/>
                  </a:lnTo>
                  <a:lnTo>
                    <a:pt x="329" y="145"/>
                  </a:lnTo>
                  <a:lnTo>
                    <a:pt x="329" y="174"/>
                  </a:lnTo>
                  <a:lnTo>
                    <a:pt x="329" y="204"/>
                  </a:lnTo>
                  <a:lnTo>
                    <a:pt x="329" y="234"/>
                  </a:lnTo>
                  <a:lnTo>
                    <a:pt x="288" y="239"/>
                  </a:lnTo>
                  <a:lnTo>
                    <a:pt x="246" y="245"/>
                  </a:lnTo>
                  <a:lnTo>
                    <a:pt x="205" y="250"/>
                  </a:lnTo>
                  <a:lnTo>
                    <a:pt x="165" y="258"/>
                  </a:lnTo>
                  <a:lnTo>
                    <a:pt x="123" y="263"/>
                  </a:lnTo>
                  <a:lnTo>
                    <a:pt x="81" y="269"/>
                  </a:lnTo>
                  <a:lnTo>
                    <a:pt x="41" y="275"/>
                  </a:lnTo>
                  <a:lnTo>
                    <a:pt x="0" y="282"/>
                  </a:lnTo>
                  <a:lnTo>
                    <a:pt x="0" y="250"/>
                  </a:lnTo>
                  <a:lnTo>
                    <a:pt x="0" y="223"/>
                  </a:lnTo>
                  <a:lnTo>
                    <a:pt x="0" y="191"/>
                  </a:lnTo>
                  <a:lnTo>
                    <a:pt x="0" y="163"/>
                  </a:lnTo>
                  <a:lnTo>
                    <a:pt x="0" y="132"/>
                  </a:lnTo>
                  <a:lnTo>
                    <a:pt x="0" y="102"/>
                  </a:lnTo>
                  <a:lnTo>
                    <a:pt x="0" y="72"/>
                  </a:lnTo>
                  <a:lnTo>
                    <a:pt x="0" y="4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2" name="Freeform 160"/>
            <p:cNvSpPr>
              <a:spLocks/>
            </p:cNvSpPr>
            <p:nvPr/>
          </p:nvSpPr>
          <p:spPr bwMode="auto">
            <a:xfrm>
              <a:off x="5946" y="1179"/>
              <a:ext cx="151" cy="1539"/>
            </a:xfrm>
            <a:custGeom>
              <a:avLst/>
              <a:gdLst/>
              <a:ahLst/>
              <a:cxnLst>
                <a:cxn ang="0">
                  <a:pos x="27" y="11"/>
                </a:cxn>
                <a:cxn ang="0">
                  <a:pos x="60" y="10"/>
                </a:cxn>
                <a:cxn ang="0">
                  <a:pos x="94" y="8"/>
                </a:cxn>
                <a:cxn ang="0">
                  <a:pos x="128" y="6"/>
                </a:cxn>
                <a:cxn ang="0">
                  <a:pos x="163" y="6"/>
                </a:cxn>
                <a:cxn ang="0">
                  <a:pos x="196" y="4"/>
                </a:cxn>
                <a:cxn ang="0">
                  <a:pos x="232" y="2"/>
                </a:cxn>
                <a:cxn ang="0">
                  <a:pos x="265" y="0"/>
                </a:cxn>
                <a:cxn ang="0">
                  <a:pos x="300" y="0"/>
                </a:cxn>
                <a:cxn ang="0">
                  <a:pos x="297" y="192"/>
                </a:cxn>
                <a:cxn ang="0">
                  <a:pos x="295" y="383"/>
                </a:cxn>
                <a:cxn ang="0">
                  <a:pos x="294" y="574"/>
                </a:cxn>
                <a:cxn ang="0">
                  <a:pos x="292" y="767"/>
                </a:cxn>
                <a:cxn ang="0">
                  <a:pos x="289" y="956"/>
                </a:cxn>
                <a:cxn ang="0">
                  <a:pos x="289" y="1147"/>
                </a:cxn>
                <a:cxn ang="0">
                  <a:pos x="285" y="1336"/>
                </a:cxn>
                <a:cxn ang="0">
                  <a:pos x="285" y="1528"/>
                </a:cxn>
                <a:cxn ang="0">
                  <a:pos x="282" y="1717"/>
                </a:cxn>
                <a:cxn ang="0">
                  <a:pos x="280" y="1906"/>
                </a:cxn>
                <a:cxn ang="0">
                  <a:pos x="279" y="2095"/>
                </a:cxn>
                <a:cxn ang="0">
                  <a:pos x="277" y="2285"/>
                </a:cxn>
                <a:cxn ang="0">
                  <a:pos x="275" y="2474"/>
                </a:cxn>
                <a:cxn ang="0">
                  <a:pos x="274" y="2663"/>
                </a:cxn>
                <a:cxn ang="0">
                  <a:pos x="274" y="2853"/>
                </a:cxn>
                <a:cxn ang="0">
                  <a:pos x="274" y="3042"/>
                </a:cxn>
                <a:cxn ang="0">
                  <a:pos x="238" y="3046"/>
                </a:cxn>
                <a:cxn ang="0">
                  <a:pos x="203" y="3051"/>
                </a:cxn>
                <a:cxn ang="0">
                  <a:pos x="169" y="3055"/>
                </a:cxn>
                <a:cxn ang="0">
                  <a:pos x="136" y="3060"/>
                </a:cxn>
                <a:cxn ang="0">
                  <a:pos x="101" y="3064"/>
                </a:cxn>
                <a:cxn ang="0">
                  <a:pos x="67" y="3070"/>
                </a:cxn>
                <a:cxn ang="0">
                  <a:pos x="33" y="3073"/>
                </a:cxn>
                <a:cxn ang="0">
                  <a:pos x="0" y="3079"/>
                </a:cxn>
                <a:cxn ang="0">
                  <a:pos x="0" y="2888"/>
                </a:cxn>
                <a:cxn ang="0">
                  <a:pos x="3" y="2697"/>
                </a:cxn>
                <a:cxn ang="0">
                  <a:pos x="3" y="2506"/>
                </a:cxn>
                <a:cxn ang="0">
                  <a:pos x="7" y="2316"/>
                </a:cxn>
                <a:cxn ang="0">
                  <a:pos x="8" y="2125"/>
                </a:cxn>
                <a:cxn ang="0">
                  <a:pos x="10" y="1934"/>
                </a:cxn>
                <a:cxn ang="0">
                  <a:pos x="12" y="1743"/>
                </a:cxn>
                <a:cxn ang="0">
                  <a:pos x="15" y="1554"/>
                </a:cxn>
                <a:cxn ang="0">
                  <a:pos x="15" y="1361"/>
                </a:cxn>
                <a:cxn ang="0">
                  <a:pos x="15" y="1168"/>
                </a:cxn>
                <a:cxn ang="0">
                  <a:pos x="17" y="975"/>
                </a:cxn>
                <a:cxn ang="0">
                  <a:pos x="18" y="783"/>
                </a:cxn>
                <a:cxn ang="0">
                  <a:pos x="20" y="589"/>
                </a:cxn>
                <a:cxn ang="0">
                  <a:pos x="22" y="397"/>
                </a:cxn>
                <a:cxn ang="0">
                  <a:pos x="23" y="203"/>
                </a:cxn>
                <a:cxn ang="0">
                  <a:pos x="27" y="11"/>
                </a:cxn>
              </a:cxnLst>
              <a:rect l="0" t="0" r="r" b="b"/>
              <a:pathLst>
                <a:path w="300" h="3079">
                  <a:moveTo>
                    <a:pt x="27" y="11"/>
                  </a:moveTo>
                  <a:lnTo>
                    <a:pt x="60" y="10"/>
                  </a:lnTo>
                  <a:lnTo>
                    <a:pt x="94" y="8"/>
                  </a:lnTo>
                  <a:lnTo>
                    <a:pt x="128" y="6"/>
                  </a:lnTo>
                  <a:lnTo>
                    <a:pt x="163" y="6"/>
                  </a:lnTo>
                  <a:lnTo>
                    <a:pt x="196" y="4"/>
                  </a:lnTo>
                  <a:lnTo>
                    <a:pt x="232" y="2"/>
                  </a:lnTo>
                  <a:lnTo>
                    <a:pt x="265" y="0"/>
                  </a:lnTo>
                  <a:lnTo>
                    <a:pt x="300" y="0"/>
                  </a:lnTo>
                  <a:lnTo>
                    <a:pt x="297" y="192"/>
                  </a:lnTo>
                  <a:lnTo>
                    <a:pt x="295" y="383"/>
                  </a:lnTo>
                  <a:lnTo>
                    <a:pt x="294" y="574"/>
                  </a:lnTo>
                  <a:lnTo>
                    <a:pt x="292" y="767"/>
                  </a:lnTo>
                  <a:lnTo>
                    <a:pt x="289" y="956"/>
                  </a:lnTo>
                  <a:lnTo>
                    <a:pt x="289" y="1147"/>
                  </a:lnTo>
                  <a:lnTo>
                    <a:pt x="285" y="1336"/>
                  </a:lnTo>
                  <a:lnTo>
                    <a:pt x="285" y="1528"/>
                  </a:lnTo>
                  <a:lnTo>
                    <a:pt x="282" y="1717"/>
                  </a:lnTo>
                  <a:lnTo>
                    <a:pt x="280" y="1906"/>
                  </a:lnTo>
                  <a:lnTo>
                    <a:pt x="279" y="2095"/>
                  </a:lnTo>
                  <a:lnTo>
                    <a:pt x="277" y="2285"/>
                  </a:lnTo>
                  <a:lnTo>
                    <a:pt x="275" y="2474"/>
                  </a:lnTo>
                  <a:lnTo>
                    <a:pt x="274" y="2663"/>
                  </a:lnTo>
                  <a:lnTo>
                    <a:pt x="274" y="2853"/>
                  </a:lnTo>
                  <a:lnTo>
                    <a:pt x="274" y="3042"/>
                  </a:lnTo>
                  <a:lnTo>
                    <a:pt x="238" y="3046"/>
                  </a:lnTo>
                  <a:lnTo>
                    <a:pt x="203" y="3051"/>
                  </a:lnTo>
                  <a:lnTo>
                    <a:pt x="169" y="3055"/>
                  </a:lnTo>
                  <a:lnTo>
                    <a:pt x="136" y="3060"/>
                  </a:lnTo>
                  <a:lnTo>
                    <a:pt x="101" y="3064"/>
                  </a:lnTo>
                  <a:lnTo>
                    <a:pt x="67" y="3070"/>
                  </a:lnTo>
                  <a:lnTo>
                    <a:pt x="33" y="3073"/>
                  </a:lnTo>
                  <a:lnTo>
                    <a:pt x="0" y="3079"/>
                  </a:lnTo>
                  <a:lnTo>
                    <a:pt x="0" y="2888"/>
                  </a:lnTo>
                  <a:lnTo>
                    <a:pt x="3" y="2697"/>
                  </a:lnTo>
                  <a:lnTo>
                    <a:pt x="3" y="2506"/>
                  </a:lnTo>
                  <a:lnTo>
                    <a:pt x="7" y="2316"/>
                  </a:lnTo>
                  <a:lnTo>
                    <a:pt x="8" y="2125"/>
                  </a:lnTo>
                  <a:lnTo>
                    <a:pt x="10" y="1934"/>
                  </a:lnTo>
                  <a:lnTo>
                    <a:pt x="12" y="1743"/>
                  </a:lnTo>
                  <a:lnTo>
                    <a:pt x="15" y="1554"/>
                  </a:lnTo>
                  <a:lnTo>
                    <a:pt x="15" y="1361"/>
                  </a:lnTo>
                  <a:lnTo>
                    <a:pt x="15" y="1168"/>
                  </a:lnTo>
                  <a:lnTo>
                    <a:pt x="17" y="975"/>
                  </a:lnTo>
                  <a:lnTo>
                    <a:pt x="18" y="783"/>
                  </a:lnTo>
                  <a:lnTo>
                    <a:pt x="20" y="589"/>
                  </a:lnTo>
                  <a:lnTo>
                    <a:pt x="22" y="397"/>
                  </a:lnTo>
                  <a:lnTo>
                    <a:pt x="23" y="203"/>
                  </a:lnTo>
                  <a:lnTo>
                    <a:pt x="27" y="11"/>
                  </a:lnTo>
                  <a:close/>
                </a:path>
              </a:pathLst>
            </a:custGeom>
            <a:solidFill>
              <a:srgbClr val="59595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3" name="Freeform 161"/>
            <p:cNvSpPr>
              <a:spLocks/>
            </p:cNvSpPr>
            <p:nvPr/>
          </p:nvSpPr>
          <p:spPr bwMode="auto">
            <a:xfrm>
              <a:off x="5947" y="1186"/>
              <a:ext cx="130" cy="1539"/>
            </a:xfrm>
            <a:custGeom>
              <a:avLst/>
              <a:gdLst/>
              <a:ahLst/>
              <a:cxnLst>
                <a:cxn ang="0">
                  <a:pos x="28" y="8"/>
                </a:cxn>
                <a:cxn ang="0">
                  <a:pos x="55" y="6"/>
                </a:cxn>
                <a:cxn ang="0">
                  <a:pos x="84" y="4"/>
                </a:cxn>
                <a:cxn ang="0">
                  <a:pos x="112" y="4"/>
                </a:cxn>
                <a:cxn ang="0">
                  <a:pos x="142" y="4"/>
                </a:cxn>
                <a:cxn ang="0">
                  <a:pos x="171" y="2"/>
                </a:cxn>
                <a:cxn ang="0">
                  <a:pos x="199" y="0"/>
                </a:cxn>
                <a:cxn ang="0">
                  <a:pos x="228" y="0"/>
                </a:cxn>
                <a:cxn ang="0">
                  <a:pos x="258" y="0"/>
                </a:cxn>
                <a:cxn ang="0">
                  <a:pos x="255" y="191"/>
                </a:cxn>
                <a:cxn ang="0">
                  <a:pos x="253" y="382"/>
                </a:cxn>
                <a:cxn ang="0">
                  <a:pos x="251" y="574"/>
                </a:cxn>
                <a:cxn ang="0">
                  <a:pos x="250" y="765"/>
                </a:cxn>
                <a:cxn ang="0">
                  <a:pos x="246" y="956"/>
                </a:cxn>
                <a:cxn ang="0">
                  <a:pos x="246" y="1147"/>
                </a:cxn>
                <a:cxn ang="0">
                  <a:pos x="243" y="1338"/>
                </a:cxn>
                <a:cxn ang="0">
                  <a:pos x="243" y="1529"/>
                </a:cxn>
                <a:cxn ang="0">
                  <a:pos x="240" y="1719"/>
                </a:cxn>
                <a:cxn ang="0">
                  <a:pos x="238" y="1908"/>
                </a:cxn>
                <a:cxn ang="0">
                  <a:pos x="236" y="2097"/>
                </a:cxn>
                <a:cxn ang="0">
                  <a:pos x="235" y="2288"/>
                </a:cxn>
                <a:cxn ang="0">
                  <a:pos x="231" y="2478"/>
                </a:cxn>
                <a:cxn ang="0">
                  <a:pos x="231" y="2667"/>
                </a:cxn>
                <a:cxn ang="0">
                  <a:pos x="228" y="2856"/>
                </a:cxn>
                <a:cxn ang="0">
                  <a:pos x="228" y="3047"/>
                </a:cxn>
                <a:cxn ang="0">
                  <a:pos x="198" y="3049"/>
                </a:cxn>
                <a:cxn ang="0">
                  <a:pos x="169" y="3053"/>
                </a:cxn>
                <a:cxn ang="0">
                  <a:pos x="141" y="3055"/>
                </a:cxn>
                <a:cxn ang="0">
                  <a:pos x="114" y="3060"/>
                </a:cxn>
                <a:cxn ang="0">
                  <a:pos x="84" y="3064"/>
                </a:cxn>
                <a:cxn ang="0">
                  <a:pos x="55" y="3068"/>
                </a:cxn>
                <a:cxn ang="0">
                  <a:pos x="26" y="3071"/>
                </a:cxn>
                <a:cxn ang="0">
                  <a:pos x="0" y="3077"/>
                </a:cxn>
                <a:cxn ang="0">
                  <a:pos x="0" y="2884"/>
                </a:cxn>
                <a:cxn ang="0">
                  <a:pos x="3" y="2695"/>
                </a:cxn>
                <a:cxn ang="0">
                  <a:pos x="3" y="2502"/>
                </a:cxn>
                <a:cxn ang="0">
                  <a:pos x="6" y="2312"/>
                </a:cxn>
                <a:cxn ang="0">
                  <a:pos x="6" y="2121"/>
                </a:cxn>
                <a:cxn ang="0">
                  <a:pos x="10" y="1930"/>
                </a:cxn>
                <a:cxn ang="0">
                  <a:pos x="10" y="1739"/>
                </a:cxn>
                <a:cxn ang="0">
                  <a:pos x="13" y="1550"/>
                </a:cxn>
                <a:cxn ang="0">
                  <a:pos x="13" y="1357"/>
                </a:cxn>
                <a:cxn ang="0">
                  <a:pos x="16" y="1164"/>
                </a:cxn>
                <a:cxn ang="0">
                  <a:pos x="16" y="971"/>
                </a:cxn>
                <a:cxn ang="0">
                  <a:pos x="20" y="780"/>
                </a:cxn>
                <a:cxn ang="0">
                  <a:pos x="21" y="585"/>
                </a:cxn>
                <a:cxn ang="0">
                  <a:pos x="23" y="394"/>
                </a:cxn>
                <a:cxn ang="0">
                  <a:pos x="25" y="199"/>
                </a:cxn>
                <a:cxn ang="0">
                  <a:pos x="28" y="8"/>
                </a:cxn>
              </a:cxnLst>
              <a:rect l="0" t="0" r="r" b="b"/>
              <a:pathLst>
                <a:path w="258" h="3077">
                  <a:moveTo>
                    <a:pt x="28" y="8"/>
                  </a:moveTo>
                  <a:lnTo>
                    <a:pt x="55" y="6"/>
                  </a:lnTo>
                  <a:lnTo>
                    <a:pt x="84" y="4"/>
                  </a:lnTo>
                  <a:lnTo>
                    <a:pt x="112" y="4"/>
                  </a:lnTo>
                  <a:lnTo>
                    <a:pt x="142" y="4"/>
                  </a:lnTo>
                  <a:lnTo>
                    <a:pt x="171" y="2"/>
                  </a:lnTo>
                  <a:lnTo>
                    <a:pt x="199" y="0"/>
                  </a:lnTo>
                  <a:lnTo>
                    <a:pt x="228" y="0"/>
                  </a:lnTo>
                  <a:lnTo>
                    <a:pt x="258" y="0"/>
                  </a:lnTo>
                  <a:lnTo>
                    <a:pt x="255" y="191"/>
                  </a:lnTo>
                  <a:lnTo>
                    <a:pt x="253" y="382"/>
                  </a:lnTo>
                  <a:lnTo>
                    <a:pt x="251" y="574"/>
                  </a:lnTo>
                  <a:lnTo>
                    <a:pt x="250" y="765"/>
                  </a:lnTo>
                  <a:lnTo>
                    <a:pt x="246" y="956"/>
                  </a:lnTo>
                  <a:lnTo>
                    <a:pt x="246" y="1147"/>
                  </a:lnTo>
                  <a:lnTo>
                    <a:pt x="243" y="1338"/>
                  </a:lnTo>
                  <a:lnTo>
                    <a:pt x="243" y="1529"/>
                  </a:lnTo>
                  <a:lnTo>
                    <a:pt x="240" y="1719"/>
                  </a:lnTo>
                  <a:lnTo>
                    <a:pt x="238" y="1908"/>
                  </a:lnTo>
                  <a:lnTo>
                    <a:pt x="236" y="2097"/>
                  </a:lnTo>
                  <a:lnTo>
                    <a:pt x="235" y="2288"/>
                  </a:lnTo>
                  <a:lnTo>
                    <a:pt x="231" y="2478"/>
                  </a:lnTo>
                  <a:lnTo>
                    <a:pt x="231" y="2667"/>
                  </a:lnTo>
                  <a:lnTo>
                    <a:pt x="228" y="2856"/>
                  </a:lnTo>
                  <a:lnTo>
                    <a:pt x="228" y="3047"/>
                  </a:lnTo>
                  <a:lnTo>
                    <a:pt x="198" y="3049"/>
                  </a:lnTo>
                  <a:lnTo>
                    <a:pt x="169" y="3053"/>
                  </a:lnTo>
                  <a:lnTo>
                    <a:pt x="141" y="3055"/>
                  </a:lnTo>
                  <a:lnTo>
                    <a:pt x="114" y="3060"/>
                  </a:lnTo>
                  <a:lnTo>
                    <a:pt x="84" y="3064"/>
                  </a:lnTo>
                  <a:lnTo>
                    <a:pt x="55" y="3068"/>
                  </a:lnTo>
                  <a:lnTo>
                    <a:pt x="26" y="3071"/>
                  </a:lnTo>
                  <a:lnTo>
                    <a:pt x="0" y="3077"/>
                  </a:lnTo>
                  <a:lnTo>
                    <a:pt x="0" y="2884"/>
                  </a:lnTo>
                  <a:lnTo>
                    <a:pt x="3" y="2695"/>
                  </a:lnTo>
                  <a:lnTo>
                    <a:pt x="3" y="2502"/>
                  </a:lnTo>
                  <a:lnTo>
                    <a:pt x="6" y="2312"/>
                  </a:lnTo>
                  <a:lnTo>
                    <a:pt x="6" y="2121"/>
                  </a:lnTo>
                  <a:lnTo>
                    <a:pt x="10" y="1930"/>
                  </a:lnTo>
                  <a:lnTo>
                    <a:pt x="10" y="1739"/>
                  </a:lnTo>
                  <a:lnTo>
                    <a:pt x="13" y="1550"/>
                  </a:lnTo>
                  <a:lnTo>
                    <a:pt x="13" y="1357"/>
                  </a:lnTo>
                  <a:lnTo>
                    <a:pt x="16" y="1164"/>
                  </a:lnTo>
                  <a:lnTo>
                    <a:pt x="16" y="971"/>
                  </a:lnTo>
                  <a:lnTo>
                    <a:pt x="20" y="780"/>
                  </a:lnTo>
                  <a:lnTo>
                    <a:pt x="21" y="585"/>
                  </a:lnTo>
                  <a:lnTo>
                    <a:pt x="23" y="394"/>
                  </a:lnTo>
                  <a:lnTo>
                    <a:pt x="25" y="199"/>
                  </a:lnTo>
                  <a:lnTo>
                    <a:pt x="28" y="8"/>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4" name="Freeform 162"/>
            <p:cNvSpPr>
              <a:spLocks/>
            </p:cNvSpPr>
            <p:nvPr/>
          </p:nvSpPr>
          <p:spPr bwMode="auto">
            <a:xfrm>
              <a:off x="5955" y="1275"/>
              <a:ext cx="141" cy="118"/>
            </a:xfrm>
            <a:custGeom>
              <a:avLst/>
              <a:gdLst/>
              <a:ahLst/>
              <a:cxnLst>
                <a:cxn ang="0">
                  <a:pos x="3" y="11"/>
                </a:cxn>
                <a:cxn ang="0">
                  <a:pos x="37" y="10"/>
                </a:cxn>
                <a:cxn ang="0">
                  <a:pos x="72" y="8"/>
                </a:cxn>
                <a:cxn ang="0">
                  <a:pos x="107" y="6"/>
                </a:cxn>
                <a:cxn ang="0">
                  <a:pos x="142" y="6"/>
                </a:cxn>
                <a:cxn ang="0">
                  <a:pos x="176" y="4"/>
                </a:cxn>
                <a:cxn ang="0">
                  <a:pos x="211" y="2"/>
                </a:cxn>
                <a:cxn ang="0">
                  <a:pos x="247" y="0"/>
                </a:cxn>
                <a:cxn ang="0">
                  <a:pos x="282" y="0"/>
                </a:cxn>
                <a:cxn ang="0">
                  <a:pos x="282" y="26"/>
                </a:cxn>
                <a:cxn ang="0">
                  <a:pos x="282" y="54"/>
                </a:cxn>
                <a:cxn ang="0">
                  <a:pos x="282" y="82"/>
                </a:cxn>
                <a:cxn ang="0">
                  <a:pos x="282" y="110"/>
                </a:cxn>
                <a:cxn ang="0">
                  <a:pos x="282" y="136"/>
                </a:cxn>
                <a:cxn ang="0">
                  <a:pos x="282" y="164"/>
                </a:cxn>
                <a:cxn ang="0">
                  <a:pos x="282" y="191"/>
                </a:cxn>
                <a:cxn ang="0">
                  <a:pos x="282" y="219"/>
                </a:cxn>
                <a:cxn ang="0">
                  <a:pos x="247" y="219"/>
                </a:cxn>
                <a:cxn ang="0">
                  <a:pos x="211" y="223"/>
                </a:cxn>
                <a:cxn ang="0">
                  <a:pos x="176" y="223"/>
                </a:cxn>
                <a:cxn ang="0">
                  <a:pos x="141" y="227"/>
                </a:cxn>
                <a:cxn ang="0">
                  <a:pos x="105" y="229"/>
                </a:cxn>
                <a:cxn ang="0">
                  <a:pos x="70" y="230"/>
                </a:cxn>
                <a:cxn ang="0">
                  <a:pos x="35" y="232"/>
                </a:cxn>
                <a:cxn ang="0">
                  <a:pos x="0" y="236"/>
                </a:cxn>
                <a:cxn ang="0">
                  <a:pos x="0" y="206"/>
                </a:cxn>
                <a:cxn ang="0">
                  <a:pos x="0" y="179"/>
                </a:cxn>
                <a:cxn ang="0">
                  <a:pos x="0" y="151"/>
                </a:cxn>
                <a:cxn ang="0">
                  <a:pos x="0" y="123"/>
                </a:cxn>
                <a:cxn ang="0">
                  <a:pos x="0" y="95"/>
                </a:cxn>
                <a:cxn ang="0">
                  <a:pos x="0" y="67"/>
                </a:cxn>
                <a:cxn ang="0">
                  <a:pos x="1" y="39"/>
                </a:cxn>
                <a:cxn ang="0">
                  <a:pos x="3" y="11"/>
                </a:cxn>
              </a:cxnLst>
              <a:rect l="0" t="0" r="r" b="b"/>
              <a:pathLst>
                <a:path w="282" h="236">
                  <a:moveTo>
                    <a:pt x="3" y="11"/>
                  </a:moveTo>
                  <a:lnTo>
                    <a:pt x="37" y="10"/>
                  </a:lnTo>
                  <a:lnTo>
                    <a:pt x="72" y="8"/>
                  </a:lnTo>
                  <a:lnTo>
                    <a:pt x="107" y="6"/>
                  </a:lnTo>
                  <a:lnTo>
                    <a:pt x="142" y="6"/>
                  </a:lnTo>
                  <a:lnTo>
                    <a:pt x="176" y="4"/>
                  </a:lnTo>
                  <a:lnTo>
                    <a:pt x="211" y="2"/>
                  </a:lnTo>
                  <a:lnTo>
                    <a:pt x="247" y="0"/>
                  </a:lnTo>
                  <a:lnTo>
                    <a:pt x="282" y="0"/>
                  </a:lnTo>
                  <a:lnTo>
                    <a:pt x="282" y="26"/>
                  </a:lnTo>
                  <a:lnTo>
                    <a:pt x="282" y="54"/>
                  </a:lnTo>
                  <a:lnTo>
                    <a:pt x="282" y="82"/>
                  </a:lnTo>
                  <a:lnTo>
                    <a:pt x="282" y="110"/>
                  </a:lnTo>
                  <a:lnTo>
                    <a:pt x="282" y="136"/>
                  </a:lnTo>
                  <a:lnTo>
                    <a:pt x="282" y="164"/>
                  </a:lnTo>
                  <a:lnTo>
                    <a:pt x="282" y="191"/>
                  </a:lnTo>
                  <a:lnTo>
                    <a:pt x="282" y="219"/>
                  </a:lnTo>
                  <a:lnTo>
                    <a:pt x="247" y="219"/>
                  </a:lnTo>
                  <a:lnTo>
                    <a:pt x="211" y="223"/>
                  </a:lnTo>
                  <a:lnTo>
                    <a:pt x="176" y="223"/>
                  </a:lnTo>
                  <a:lnTo>
                    <a:pt x="141" y="227"/>
                  </a:lnTo>
                  <a:lnTo>
                    <a:pt x="105" y="229"/>
                  </a:lnTo>
                  <a:lnTo>
                    <a:pt x="70" y="230"/>
                  </a:lnTo>
                  <a:lnTo>
                    <a:pt x="35" y="232"/>
                  </a:lnTo>
                  <a:lnTo>
                    <a:pt x="0" y="236"/>
                  </a:lnTo>
                  <a:lnTo>
                    <a:pt x="0" y="206"/>
                  </a:lnTo>
                  <a:lnTo>
                    <a:pt x="0" y="179"/>
                  </a:lnTo>
                  <a:lnTo>
                    <a:pt x="0" y="151"/>
                  </a:lnTo>
                  <a:lnTo>
                    <a:pt x="0" y="123"/>
                  </a:lnTo>
                  <a:lnTo>
                    <a:pt x="0" y="95"/>
                  </a:lnTo>
                  <a:lnTo>
                    <a:pt x="0" y="67"/>
                  </a:lnTo>
                  <a:lnTo>
                    <a:pt x="1" y="39"/>
                  </a:lnTo>
                  <a:lnTo>
                    <a:pt x="3" y="11"/>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5" name="Freeform 163"/>
            <p:cNvSpPr>
              <a:spLocks/>
            </p:cNvSpPr>
            <p:nvPr/>
          </p:nvSpPr>
          <p:spPr bwMode="auto">
            <a:xfrm>
              <a:off x="5952" y="1478"/>
              <a:ext cx="142" cy="119"/>
            </a:xfrm>
            <a:custGeom>
              <a:avLst/>
              <a:gdLst/>
              <a:ahLst/>
              <a:cxnLst>
                <a:cxn ang="0">
                  <a:pos x="3" y="16"/>
                </a:cxn>
                <a:cxn ang="0">
                  <a:pos x="37" y="13"/>
                </a:cxn>
                <a:cxn ang="0">
                  <a:pos x="72" y="11"/>
                </a:cxn>
                <a:cxn ang="0">
                  <a:pos x="107" y="9"/>
                </a:cxn>
                <a:cxn ang="0">
                  <a:pos x="142" y="7"/>
                </a:cxn>
                <a:cxn ang="0">
                  <a:pos x="178" y="3"/>
                </a:cxn>
                <a:cxn ang="0">
                  <a:pos x="213" y="3"/>
                </a:cxn>
                <a:cxn ang="0">
                  <a:pos x="248" y="0"/>
                </a:cxn>
                <a:cxn ang="0">
                  <a:pos x="283" y="0"/>
                </a:cxn>
                <a:cxn ang="0">
                  <a:pos x="282" y="26"/>
                </a:cxn>
                <a:cxn ang="0">
                  <a:pos x="282" y="54"/>
                </a:cxn>
                <a:cxn ang="0">
                  <a:pos x="282" y="80"/>
                </a:cxn>
                <a:cxn ang="0">
                  <a:pos x="282" y="107"/>
                </a:cxn>
                <a:cxn ang="0">
                  <a:pos x="282" y="133"/>
                </a:cxn>
                <a:cxn ang="0">
                  <a:pos x="282" y="161"/>
                </a:cxn>
                <a:cxn ang="0">
                  <a:pos x="282" y="189"/>
                </a:cxn>
                <a:cxn ang="0">
                  <a:pos x="282" y="217"/>
                </a:cxn>
                <a:cxn ang="0">
                  <a:pos x="246" y="219"/>
                </a:cxn>
                <a:cxn ang="0">
                  <a:pos x="211" y="222"/>
                </a:cxn>
                <a:cxn ang="0">
                  <a:pos x="176" y="224"/>
                </a:cxn>
                <a:cxn ang="0">
                  <a:pos x="141" y="228"/>
                </a:cxn>
                <a:cxn ang="0">
                  <a:pos x="105" y="230"/>
                </a:cxn>
                <a:cxn ang="0">
                  <a:pos x="70" y="232"/>
                </a:cxn>
                <a:cxn ang="0">
                  <a:pos x="35" y="234"/>
                </a:cxn>
                <a:cxn ang="0">
                  <a:pos x="0" y="237"/>
                </a:cxn>
                <a:cxn ang="0">
                  <a:pos x="0" y="209"/>
                </a:cxn>
                <a:cxn ang="0">
                  <a:pos x="0" y="182"/>
                </a:cxn>
                <a:cxn ang="0">
                  <a:pos x="0" y="154"/>
                </a:cxn>
                <a:cxn ang="0">
                  <a:pos x="1" y="126"/>
                </a:cxn>
                <a:cxn ang="0">
                  <a:pos x="1" y="98"/>
                </a:cxn>
                <a:cxn ang="0">
                  <a:pos x="1" y="70"/>
                </a:cxn>
                <a:cxn ang="0">
                  <a:pos x="1" y="42"/>
                </a:cxn>
                <a:cxn ang="0">
                  <a:pos x="3" y="16"/>
                </a:cxn>
              </a:cxnLst>
              <a:rect l="0" t="0" r="r" b="b"/>
              <a:pathLst>
                <a:path w="283" h="237">
                  <a:moveTo>
                    <a:pt x="3" y="16"/>
                  </a:moveTo>
                  <a:lnTo>
                    <a:pt x="37" y="13"/>
                  </a:lnTo>
                  <a:lnTo>
                    <a:pt x="72" y="11"/>
                  </a:lnTo>
                  <a:lnTo>
                    <a:pt x="107" y="9"/>
                  </a:lnTo>
                  <a:lnTo>
                    <a:pt x="142" y="7"/>
                  </a:lnTo>
                  <a:lnTo>
                    <a:pt x="178" y="3"/>
                  </a:lnTo>
                  <a:lnTo>
                    <a:pt x="213" y="3"/>
                  </a:lnTo>
                  <a:lnTo>
                    <a:pt x="248" y="0"/>
                  </a:lnTo>
                  <a:lnTo>
                    <a:pt x="283" y="0"/>
                  </a:lnTo>
                  <a:lnTo>
                    <a:pt x="282" y="26"/>
                  </a:lnTo>
                  <a:lnTo>
                    <a:pt x="282" y="54"/>
                  </a:lnTo>
                  <a:lnTo>
                    <a:pt x="282" y="80"/>
                  </a:lnTo>
                  <a:lnTo>
                    <a:pt x="282" y="107"/>
                  </a:lnTo>
                  <a:lnTo>
                    <a:pt x="282" y="133"/>
                  </a:lnTo>
                  <a:lnTo>
                    <a:pt x="282" y="161"/>
                  </a:lnTo>
                  <a:lnTo>
                    <a:pt x="282" y="189"/>
                  </a:lnTo>
                  <a:lnTo>
                    <a:pt x="282" y="217"/>
                  </a:lnTo>
                  <a:lnTo>
                    <a:pt x="246" y="219"/>
                  </a:lnTo>
                  <a:lnTo>
                    <a:pt x="211" y="222"/>
                  </a:lnTo>
                  <a:lnTo>
                    <a:pt x="176" y="224"/>
                  </a:lnTo>
                  <a:lnTo>
                    <a:pt x="141" y="228"/>
                  </a:lnTo>
                  <a:lnTo>
                    <a:pt x="105" y="230"/>
                  </a:lnTo>
                  <a:lnTo>
                    <a:pt x="70" y="232"/>
                  </a:lnTo>
                  <a:lnTo>
                    <a:pt x="35" y="234"/>
                  </a:lnTo>
                  <a:lnTo>
                    <a:pt x="0" y="237"/>
                  </a:lnTo>
                  <a:lnTo>
                    <a:pt x="0" y="209"/>
                  </a:lnTo>
                  <a:lnTo>
                    <a:pt x="0" y="182"/>
                  </a:lnTo>
                  <a:lnTo>
                    <a:pt x="0" y="154"/>
                  </a:lnTo>
                  <a:lnTo>
                    <a:pt x="1" y="126"/>
                  </a:lnTo>
                  <a:lnTo>
                    <a:pt x="1" y="98"/>
                  </a:lnTo>
                  <a:lnTo>
                    <a:pt x="1" y="70"/>
                  </a:lnTo>
                  <a:lnTo>
                    <a:pt x="1" y="42"/>
                  </a:lnTo>
                  <a:lnTo>
                    <a:pt x="3" y="1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6" name="Freeform 164"/>
            <p:cNvSpPr>
              <a:spLocks/>
            </p:cNvSpPr>
            <p:nvPr/>
          </p:nvSpPr>
          <p:spPr bwMode="auto">
            <a:xfrm>
              <a:off x="5951" y="1681"/>
              <a:ext cx="141" cy="120"/>
            </a:xfrm>
            <a:custGeom>
              <a:avLst/>
              <a:gdLst/>
              <a:ahLst/>
              <a:cxnLst>
                <a:cxn ang="0">
                  <a:pos x="2" y="21"/>
                </a:cxn>
                <a:cxn ang="0">
                  <a:pos x="35" y="15"/>
                </a:cxn>
                <a:cxn ang="0">
                  <a:pos x="71" y="13"/>
                </a:cxn>
                <a:cxn ang="0">
                  <a:pos x="106" y="10"/>
                </a:cxn>
                <a:cxn ang="0">
                  <a:pos x="141" y="8"/>
                </a:cxn>
                <a:cxn ang="0">
                  <a:pos x="175" y="4"/>
                </a:cxn>
                <a:cxn ang="0">
                  <a:pos x="210" y="4"/>
                </a:cxn>
                <a:cxn ang="0">
                  <a:pos x="245" y="0"/>
                </a:cxn>
                <a:cxn ang="0">
                  <a:pos x="280" y="0"/>
                </a:cxn>
                <a:cxn ang="0">
                  <a:pos x="280" y="26"/>
                </a:cxn>
                <a:cxn ang="0">
                  <a:pos x="280" y="54"/>
                </a:cxn>
                <a:cxn ang="0">
                  <a:pos x="280" y="82"/>
                </a:cxn>
                <a:cxn ang="0">
                  <a:pos x="280" y="110"/>
                </a:cxn>
                <a:cxn ang="0">
                  <a:pos x="280" y="136"/>
                </a:cxn>
                <a:cxn ang="0">
                  <a:pos x="280" y="164"/>
                </a:cxn>
                <a:cxn ang="0">
                  <a:pos x="280" y="191"/>
                </a:cxn>
                <a:cxn ang="0">
                  <a:pos x="280" y="219"/>
                </a:cxn>
                <a:cxn ang="0">
                  <a:pos x="245" y="221"/>
                </a:cxn>
                <a:cxn ang="0">
                  <a:pos x="210" y="225"/>
                </a:cxn>
                <a:cxn ang="0">
                  <a:pos x="175" y="227"/>
                </a:cxn>
                <a:cxn ang="0">
                  <a:pos x="139" y="230"/>
                </a:cxn>
                <a:cxn ang="0">
                  <a:pos x="104" y="232"/>
                </a:cxn>
                <a:cxn ang="0">
                  <a:pos x="69" y="236"/>
                </a:cxn>
                <a:cxn ang="0">
                  <a:pos x="34" y="238"/>
                </a:cxn>
                <a:cxn ang="0">
                  <a:pos x="0" y="242"/>
                </a:cxn>
                <a:cxn ang="0">
                  <a:pos x="0" y="214"/>
                </a:cxn>
                <a:cxn ang="0">
                  <a:pos x="0" y="186"/>
                </a:cxn>
                <a:cxn ang="0">
                  <a:pos x="0" y="158"/>
                </a:cxn>
                <a:cxn ang="0">
                  <a:pos x="0" y="132"/>
                </a:cxn>
                <a:cxn ang="0">
                  <a:pos x="0" y="104"/>
                </a:cxn>
                <a:cxn ang="0">
                  <a:pos x="0" y="76"/>
                </a:cxn>
                <a:cxn ang="0">
                  <a:pos x="0" y="49"/>
                </a:cxn>
                <a:cxn ang="0">
                  <a:pos x="2" y="21"/>
                </a:cxn>
              </a:cxnLst>
              <a:rect l="0" t="0" r="r" b="b"/>
              <a:pathLst>
                <a:path w="280" h="242">
                  <a:moveTo>
                    <a:pt x="2" y="21"/>
                  </a:moveTo>
                  <a:lnTo>
                    <a:pt x="35" y="15"/>
                  </a:lnTo>
                  <a:lnTo>
                    <a:pt x="71" y="13"/>
                  </a:lnTo>
                  <a:lnTo>
                    <a:pt x="106" y="10"/>
                  </a:lnTo>
                  <a:lnTo>
                    <a:pt x="141" y="8"/>
                  </a:lnTo>
                  <a:lnTo>
                    <a:pt x="175" y="4"/>
                  </a:lnTo>
                  <a:lnTo>
                    <a:pt x="210" y="4"/>
                  </a:lnTo>
                  <a:lnTo>
                    <a:pt x="245" y="0"/>
                  </a:lnTo>
                  <a:lnTo>
                    <a:pt x="280" y="0"/>
                  </a:lnTo>
                  <a:lnTo>
                    <a:pt x="280" y="26"/>
                  </a:lnTo>
                  <a:lnTo>
                    <a:pt x="280" y="54"/>
                  </a:lnTo>
                  <a:lnTo>
                    <a:pt x="280" y="82"/>
                  </a:lnTo>
                  <a:lnTo>
                    <a:pt x="280" y="110"/>
                  </a:lnTo>
                  <a:lnTo>
                    <a:pt x="280" y="136"/>
                  </a:lnTo>
                  <a:lnTo>
                    <a:pt x="280" y="164"/>
                  </a:lnTo>
                  <a:lnTo>
                    <a:pt x="280" y="191"/>
                  </a:lnTo>
                  <a:lnTo>
                    <a:pt x="280" y="219"/>
                  </a:lnTo>
                  <a:lnTo>
                    <a:pt x="245" y="221"/>
                  </a:lnTo>
                  <a:lnTo>
                    <a:pt x="210" y="225"/>
                  </a:lnTo>
                  <a:lnTo>
                    <a:pt x="175" y="227"/>
                  </a:lnTo>
                  <a:lnTo>
                    <a:pt x="139" y="230"/>
                  </a:lnTo>
                  <a:lnTo>
                    <a:pt x="104" y="232"/>
                  </a:lnTo>
                  <a:lnTo>
                    <a:pt x="69" y="236"/>
                  </a:lnTo>
                  <a:lnTo>
                    <a:pt x="34" y="238"/>
                  </a:lnTo>
                  <a:lnTo>
                    <a:pt x="0" y="242"/>
                  </a:lnTo>
                  <a:lnTo>
                    <a:pt x="0" y="214"/>
                  </a:lnTo>
                  <a:lnTo>
                    <a:pt x="0" y="186"/>
                  </a:lnTo>
                  <a:lnTo>
                    <a:pt x="0" y="158"/>
                  </a:lnTo>
                  <a:lnTo>
                    <a:pt x="0" y="132"/>
                  </a:lnTo>
                  <a:lnTo>
                    <a:pt x="0" y="104"/>
                  </a:lnTo>
                  <a:lnTo>
                    <a:pt x="0" y="76"/>
                  </a:lnTo>
                  <a:lnTo>
                    <a:pt x="0" y="49"/>
                  </a:lnTo>
                  <a:lnTo>
                    <a:pt x="2" y="21"/>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7" name="Freeform 165"/>
            <p:cNvSpPr>
              <a:spLocks/>
            </p:cNvSpPr>
            <p:nvPr/>
          </p:nvSpPr>
          <p:spPr bwMode="auto">
            <a:xfrm>
              <a:off x="5950" y="1883"/>
              <a:ext cx="141" cy="122"/>
            </a:xfrm>
            <a:custGeom>
              <a:avLst/>
              <a:gdLst/>
              <a:ahLst/>
              <a:cxnLst>
                <a:cxn ang="0">
                  <a:pos x="0" y="24"/>
                </a:cxn>
                <a:cxn ang="0">
                  <a:pos x="35" y="20"/>
                </a:cxn>
                <a:cxn ang="0">
                  <a:pos x="70" y="17"/>
                </a:cxn>
                <a:cxn ang="0">
                  <a:pos x="105" y="13"/>
                </a:cxn>
                <a:cxn ang="0">
                  <a:pos x="141" y="11"/>
                </a:cxn>
                <a:cxn ang="0">
                  <a:pos x="176" y="7"/>
                </a:cxn>
                <a:cxn ang="0">
                  <a:pos x="211" y="5"/>
                </a:cxn>
                <a:cxn ang="0">
                  <a:pos x="246" y="2"/>
                </a:cxn>
                <a:cxn ang="0">
                  <a:pos x="282" y="0"/>
                </a:cxn>
                <a:cxn ang="0">
                  <a:pos x="280" y="26"/>
                </a:cxn>
                <a:cxn ang="0">
                  <a:pos x="278" y="54"/>
                </a:cxn>
                <a:cxn ang="0">
                  <a:pos x="278" y="80"/>
                </a:cxn>
                <a:cxn ang="0">
                  <a:pos x="278" y="108"/>
                </a:cxn>
                <a:cxn ang="0">
                  <a:pos x="278" y="133"/>
                </a:cxn>
                <a:cxn ang="0">
                  <a:pos x="278" y="161"/>
                </a:cxn>
                <a:cxn ang="0">
                  <a:pos x="278" y="189"/>
                </a:cxn>
                <a:cxn ang="0">
                  <a:pos x="278" y="217"/>
                </a:cxn>
                <a:cxn ang="0">
                  <a:pos x="243" y="219"/>
                </a:cxn>
                <a:cxn ang="0">
                  <a:pos x="208" y="223"/>
                </a:cxn>
                <a:cxn ang="0">
                  <a:pos x="173" y="226"/>
                </a:cxn>
                <a:cxn ang="0">
                  <a:pos x="137" y="230"/>
                </a:cxn>
                <a:cxn ang="0">
                  <a:pos x="102" y="234"/>
                </a:cxn>
                <a:cxn ang="0">
                  <a:pos x="67" y="237"/>
                </a:cxn>
                <a:cxn ang="0">
                  <a:pos x="33" y="241"/>
                </a:cxn>
                <a:cxn ang="0">
                  <a:pos x="0" y="245"/>
                </a:cxn>
                <a:cxn ang="0">
                  <a:pos x="0" y="217"/>
                </a:cxn>
                <a:cxn ang="0">
                  <a:pos x="0" y="189"/>
                </a:cxn>
                <a:cxn ang="0">
                  <a:pos x="0" y="161"/>
                </a:cxn>
                <a:cxn ang="0">
                  <a:pos x="0" y="133"/>
                </a:cxn>
                <a:cxn ang="0">
                  <a:pos x="0" y="106"/>
                </a:cxn>
                <a:cxn ang="0">
                  <a:pos x="0" y="78"/>
                </a:cxn>
                <a:cxn ang="0">
                  <a:pos x="0" y="50"/>
                </a:cxn>
                <a:cxn ang="0">
                  <a:pos x="0" y="24"/>
                </a:cxn>
              </a:cxnLst>
              <a:rect l="0" t="0" r="r" b="b"/>
              <a:pathLst>
                <a:path w="282" h="245">
                  <a:moveTo>
                    <a:pt x="0" y="24"/>
                  </a:moveTo>
                  <a:lnTo>
                    <a:pt x="35" y="20"/>
                  </a:lnTo>
                  <a:lnTo>
                    <a:pt x="70" y="17"/>
                  </a:lnTo>
                  <a:lnTo>
                    <a:pt x="105" y="13"/>
                  </a:lnTo>
                  <a:lnTo>
                    <a:pt x="141" y="11"/>
                  </a:lnTo>
                  <a:lnTo>
                    <a:pt x="176" y="7"/>
                  </a:lnTo>
                  <a:lnTo>
                    <a:pt x="211" y="5"/>
                  </a:lnTo>
                  <a:lnTo>
                    <a:pt x="246" y="2"/>
                  </a:lnTo>
                  <a:lnTo>
                    <a:pt x="282" y="0"/>
                  </a:lnTo>
                  <a:lnTo>
                    <a:pt x="280" y="26"/>
                  </a:lnTo>
                  <a:lnTo>
                    <a:pt x="278" y="54"/>
                  </a:lnTo>
                  <a:lnTo>
                    <a:pt x="278" y="80"/>
                  </a:lnTo>
                  <a:lnTo>
                    <a:pt x="278" y="108"/>
                  </a:lnTo>
                  <a:lnTo>
                    <a:pt x="278" y="133"/>
                  </a:lnTo>
                  <a:lnTo>
                    <a:pt x="278" y="161"/>
                  </a:lnTo>
                  <a:lnTo>
                    <a:pt x="278" y="189"/>
                  </a:lnTo>
                  <a:lnTo>
                    <a:pt x="278" y="217"/>
                  </a:lnTo>
                  <a:lnTo>
                    <a:pt x="243" y="219"/>
                  </a:lnTo>
                  <a:lnTo>
                    <a:pt x="208" y="223"/>
                  </a:lnTo>
                  <a:lnTo>
                    <a:pt x="173" y="226"/>
                  </a:lnTo>
                  <a:lnTo>
                    <a:pt x="137" y="230"/>
                  </a:lnTo>
                  <a:lnTo>
                    <a:pt x="102" y="234"/>
                  </a:lnTo>
                  <a:lnTo>
                    <a:pt x="67" y="237"/>
                  </a:lnTo>
                  <a:lnTo>
                    <a:pt x="33" y="241"/>
                  </a:lnTo>
                  <a:lnTo>
                    <a:pt x="0" y="245"/>
                  </a:lnTo>
                  <a:lnTo>
                    <a:pt x="0" y="217"/>
                  </a:lnTo>
                  <a:lnTo>
                    <a:pt x="0" y="189"/>
                  </a:lnTo>
                  <a:lnTo>
                    <a:pt x="0" y="161"/>
                  </a:lnTo>
                  <a:lnTo>
                    <a:pt x="0" y="133"/>
                  </a:lnTo>
                  <a:lnTo>
                    <a:pt x="0" y="106"/>
                  </a:lnTo>
                  <a:lnTo>
                    <a:pt x="0" y="78"/>
                  </a:lnTo>
                  <a:lnTo>
                    <a:pt x="0" y="50"/>
                  </a:lnTo>
                  <a:lnTo>
                    <a:pt x="0" y="2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8" name="Freeform 166"/>
            <p:cNvSpPr>
              <a:spLocks/>
            </p:cNvSpPr>
            <p:nvPr/>
          </p:nvSpPr>
          <p:spPr bwMode="auto">
            <a:xfrm>
              <a:off x="5947" y="2085"/>
              <a:ext cx="141" cy="124"/>
            </a:xfrm>
            <a:custGeom>
              <a:avLst/>
              <a:gdLst/>
              <a:ahLst/>
              <a:cxnLst>
                <a:cxn ang="0">
                  <a:pos x="3" y="28"/>
                </a:cxn>
                <a:cxn ang="0">
                  <a:pos x="37" y="23"/>
                </a:cxn>
                <a:cxn ang="0">
                  <a:pos x="72" y="19"/>
                </a:cxn>
                <a:cxn ang="0">
                  <a:pos x="107" y="15"/>
                </a:cxn>
                <a:cxn ang="0">
                  <a:pos x="142" y="13"/>
                </a:cxn>
                <a:cxn ang="0">
                  <a:pos x="176" y="8"/>
                </a:cxn>
                <a:cxn ang="0">
                  <a:pos x="211" y="6"/>
                </a:cxn>
                <a:cxn ang="0">
                  <a:pos x="246" y="2"/>
                </a:cxn>
                <a:cxn ang="0">
                  <a:pos x="282" y="0"/>
                </a:cxn>
                <a:cxn ang="0">
                  <a:pos x="280" y="26"/>
                </a:cxn>
                <a:cxn ang="0">
                  <a:pos x="280" y="54"/>
                </a:cxn>
                <a:cxn ang="0">
                  <a:pos x="280" y="80"/>
                </a:cxn>
                <a:cxn ang="0">
                  <a:pos x="280" y="108"/>
                </a:cxn>
                <a:cxn ang="0">
                  <a:pos x="278" y="134"/>
                </a:cxn>
                <a:cxn ang="0">
                  <a:pos x="278" y="162"/>
                </a:cxn>
                <a:cxn ang="0">
                  <a:pos x="278" y="188"/>
                </a:cxn>
                <a:cxn ang="0">
                  <a:pos x="278" y="216"/>
                </a:cxn>
                <a:cxn ang="0">
                  <a:pos x="243" y="218"/>
                </a:cxn>
                <a:cxn ang="0">
                  <a:pos x="208" y="223"/>
                </a:cxn>
                <a:cxn ang="0">
                  <a:pos x="173" y="225"/>
                </a:cxn>
                <a:cxn ang="0">
                  <a:pos x="139" y="231"/>
                </a:cxn>
                <a:cxn ang="0">
                  <a:pos x="104" y="234"/>
                </a:cxn>
                <a:cxn ang="0">
                  <a:pos x="68" y="238"/>
                </a:cxn>
                <a:cxn ang="0">
                  <a:pos x="33" y="242"/>
                </a:cxn>
                <a:cxn ang="0">
                  <a:pos x="0" y="247"/>
                </a:cxn>
                <a:cxn ang="0">
                  <a:pos x="0" y="219"/>
                </a:cxn>
                <a:cxn ang="0">
                  <a:pos x="0" y="192"/>
                </a:cxn>
                <a:cxn ang="0">
                  <a:pos x="0" y="164"/>
                </a:cxn>
                <a:cxn ang="0">
                  <a:pos x="1" y="138"/>
                </a:cxn>
                <a:cxn ang="0">
                  <a:pos x="1" y="110"/>
                </a:cxn>
                <a:cxn ang="0">
                  <a:pos x="1" y="82"/>
                </a:cxn>
                <a:cxn ang="0">
                  <a:pos x="1" y="54"/>
                </a:cxn>
                <a:cxn ang="0">
                  <a:pos x="3" y="28"/>
                </a:cxn>
              </a:cxnLst>
              <a:rect l="0" t="0" r="r" b="b"/>
              <a:pathLst>
                <a:path w="282" h="247">
                  <a:moveTo>
                    <a:pt x="3" y="28"/>
                  </a:moveTo>
                  <a:lnTo>
                    <a:pt x="37" y="23"/>
                  </a:lnTo>
                  <a:lnTo>
                    <a:pt x="72" y="19"/>
                  </a:lnTo>
                  <a:lnTo>
                    <a:pt x="107" y="15"/>
                  </a:lnTo>
                  <a:lnTo>
                    <a:pt x="142" y="13"/>
                  </a:lnTo>
                  <a:lnTo>
                    <a:pt x="176" y="8"/>
                  </a:lnTo>
                  <a:lnTo>
                    <a:pt x="211" y="6"/>
                  </a:lnTo>
                  <a:lnTo>
                    <a:pt x="246" y="2"/>
                  </a:lnTo>
                  <a:lnTo>
                    <a:pt x="282" y="0"/>
                  </a:lnTo>
                  <a:lnTo>
                    <a:pt x="280" y="26"/>
                  </a:lnTo>
                  <a:lnTo>
                    <a:pt x="280" y="54"/>
                  </a:lnTo>
                  <a:lnTo>
                    <a:pt x="280" y="80"/>
                  </a:lnTo>
                  <a:lnTo>
                    <a:pt x="280" y="108"/>
                  </a:lnTo>
                  <a:lnTo>
                    <a:pt x="278" y="134"/>
                  </a:lnTo>
                  <a:lnTo>
                    <a:pt x="278" y="162"/>
                  </a:lnTo>
                  <a:lnTo>
                    <a:pt x="278" y="188"/>
                  </a:lnTo>
                  <a:lnTo>
                    <a:pt x="278" y="216"/>
                  </a:lnTo>
                  <a:lnTo>
                    <a:pt x="243" y="218"/>
                  </a:lnTo>
                  <a:lnTo>
                    <a:pt x="208" y="223"/>
                  </a:lnTo>
                  <a:lnTo>
                    <a:pt x="173" y="225"/>
                  </a:lnTo>
                  <a:lnTo>
                    <a:pt x="139" y="231"/>
                  </a:lnTo>
                  <a:lnTo>
                    <a:pt x="104" y="234"/>
                  </a:lnTo>
                  <a:lnTo>
                    <a:pt x="68" y="238"/>
                  </a:lnTo>
                  <a:lnTo>
                    <a:pt x="33" y="242"/>
                  </a:lnTo>
                  <a:lnTo>
                    <a:pt x="0" y="247"/>
                  </a:lnTo>
                  <a:lnTo>
                    <a:pt x="0" y="219"/>
                  </a:lnTo>
                  <a:lnTo>
                    <a:pt x="0" y="192"/>
                  </a:lnTo>
                  <a:lnTo>
                    <a:pt x="0" y="164"/>
                  </a:lnTo>
                  <a:lnTo>
                    <a:pt x="1" y="138"/>
                  </a:lnTo>
                  <a:lnTo>
                    <a:pt x="1" y="110"/>
                  </a:lnTo>
                  <a:lnTo>
                    <a:pt x="1" y="82"/>
                  </a:lnTo>
                  <a:lnTo>
                    <a:pt x="1" y="54"/>
                  </a:lnTo>
                  <a:lnTo>
                    <a:pt x="3" y="28"/>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59" name="Freeform 167"/>
            <p:cNvSpPr>
              <a:spLocks/>
            </p:cNvSpPr>
            <p:nvPr/>
          </p:nvSpPr>
          <p:spPr bwMode="auto">
            <a:xfrm>
              <a:off x="5946" y="2286"/>
              <a:ext cx="141" cy="126"/>
            </a:xfrm>
            <a:custGeom>
              <a:avLst/>
              <a:gdLst/>
              <a:ahLst/>
              <a:cxnLst>
                <a:cxn ang="0">
                  <a:pos x="2" y="30"/>
                </a:cxn>
                <a:cxn ang="0">
                  <a:pos x="35" y="26"/>
                </a:cxn>
                <a:cxn ang="0">
                  <a:pos x="69" y="23"/>
                </a:cxn>
                <a:cxn ang="0">
                  <a:pos x="104" y="19"/>
                </a:cxn>
                <a:cxn ang="0">
                  <a:pos x="139" y="15"/>
                </a:cxn>
                <a:cxn ang="0">
                  <a:pos x="175" y="11"/>
                </a:cxn>
                <a:cxn ang="0">
                  <a:pos x="210" y="8"/>
                </a:cxn>
                <a:cxn ang="0">
                  <a:pos x="245" y="4"/>
                </a:cxn>
                <a:cxn ang="0">
                  <a:pos x="280" y="0"/>
                </a:cxn>
                <a:cxn ang="0">
                  <a:pos x="279" y="26"/>
                </a:cxn>
                <a:cxn ang="0">
                  <a:pos x="279" y="54"/>
                </a:cxn>
                <a:cxn ang="0">
                  <a:pos x="279" y="80"/>
                </a:cxn>
                <a:cxn ang="0">
                  <a:pos x="279" y="108"/>
                </a:cxn>
                <a:cxn ang="0">
                  <a:pos x="279" y="134"/>
                </a:cxn>
                <a:cxn ang="0">
                  <a:pos x="279" y="162"/>
                </a:cxn>
                <a:cxn ang="0">
                  <a:pos x="279" y="190"/>
                </a:cxn>
                <a:cxn ang="0">
                  <a:pos x="279" y="217"/>
                </a:cxn>
                <a:cxn ang="0">
                  <a:pos x="243" y="221"/>
                </a:cxn>
                <a:cxn ang="0">
                  <a:pos x="208" y="225"/>
                </a:cxn>
                <a:cxn ang="0">
                  <a:pos x="173" y="229"/>
                </a:cxn>
                <a:cxn ang="0">
                  <a:pos x="138" y="234"/>
                </a:cxn>
                <a:cxn ang="0">
                  <a:pos x="102" y="238"/>
                </a:cxn>
                <a:cxn ang="0">
                  <a:pos x="69" y="243"/>
                </a:cxn>
                <a:cxn ang="0">
                  <a:pos x="33" y="247"/>
                </a:cxn>
                <a:cxn ang="0">
                  <a:pos x="0" y="253"/>
                </a:cxn>
                <a:cxn ang="0">
                  <a:pos x="0" y="225"/>
                </a:cxn>
                <a:cxn ang="0">
                  <a:pos x="0" y="197"/>
                </a:cxn>
                <a:cxn ang="0">
                  <a:pos x="0" y="169"/>
                </a:cxn>
                <a:cxn ang="0">
                  <a:pos x="0" y="141"/>
                </a:cxn>
                <a:cxn ang="0">
                  <a:pos x="0" y="113"/>
                </a:cxn>
                <a:cxn ang="0">
                  <a:pos x="0" y="86"/>
                </a:cxn>
                <a:cxn ang="0">
                  <a:pos x="0" y="58"/>
                </a:cxn>
                <a:cxn ang="0">
                  <a:pos x="2" y="30"/>
                </a:cxn>
              </a:cxnLst>
              <a:rect l="0" t="0" r="r" b="b"/>
              <a:pathLst>
                <a:path w="280" h="253">
                  <a:moveTo>
                    <a:pt x="2" y="30"/>
                  </a:moveTo>
                  <a:lnTo>
                    <a:pt x="35" y="26"/>
                  </a:lnTo>
                  <a:lnTo>
                    <a:pt x="69" y="23"/>
                  </a:lnTo>
                  <a:lnTo>
                    <a:pt x="104" y="19"/>
                  </a:lnTo>
                  <a:lnTo>
                    <a:pt x="139" y="15"/>
                  </a:lnTo>
                  <a:lnTo>
                    <a:pt x="175" y="11"/>
                  </a:lnTo>
                  <a:lnTo>
                    <a:pt x="210" y="8"/>
                  </a:lnTo>
                  <a:lnTo>
                    <a:pt x="245" y="4"/>
                  </a:lnTo>
                  <a:lnTo>
                    <a:pt x="280" y="0"/>
                  </a:lnTo>
                  <a:lnTo>
                    <a:pt x="279" y="26"/>
                  </a:lnTo>
                  <a:lnTo>
                    <a:pt x="279" y="54"/>
                  </a:lnTo>
                  <a:lnTo>
                    <a:pt x="279" y="80"/>
                  </a:lnTo>
                  <a:lnTo>
                    <a:pt x="279" y="108"/>
                  </a:lnTo>
                  <a:lnTo>
                    <a:pt x="279" y="134"/>
                  </a:lnTo>
                  <a:lnTo>
                    <a:pt x="279" y="162"/>
                  </a:lnTo>
                  <a:lnTo>
                    <a:pt x="279" y="190"/>
                  </a:lnTo>
                  <a:lnTo>
                    <a:pt x="279" y="217"/>
                  </a:lnTo>
                  <a:lnTo>
                    <a:pt x="243" y="221"/>
                  </a:lnTo>
                  <a:lnTo>
                    <a:pt x="208" y="225"/>
                  </a:lnTo>
                  <a:lnTo>
                    <a:pt x="173" y="229"/>
                  </a:lnTo>
                  <a:lnTo>
                    <a:pt x="138" y="234"/>
                  </a:lnTo>
                  <a:lnTo>
                    <a:pt x="102" y="238"/>
                  </a:lnTo>
                  <a:lnTo>
                    <a:pt x="69" y="243"/>
                  </a:lnTo>
                  <a:lnTo>
                    <a:pt x="33" y="247"/>
                  </a:lnTo>
                  <a:lnTo>
                    <a:pt x="0" y="253"/>
                  </a:lnTo>
                  <a:lnTo>
                    <a:pt x="0" y="225"/>
                  </a:lnTo>
                  <a:lnTo>
                    <a:pt x="0" y="197"/>
                  </a:lnTo>
                  <a:lnTo>
                    <a:pt x="0" y="169"/>
                  </a:lnTo>
                  <a:lnTo>
                    <a:pt x="0" y="141"/>
                  </a:lnTo>
                  <a:lnTo>
                    <a:pt x="0" y="113"/>
                  </a:lnTo>
                  <a:lnTo>
                    <a:pt x="0" y="86"/>
                  </a:lnTo>
                  <a:lnTo>
                    <a:pt x="0" y="58"/>
                  </a:lnTo>
                  <a:lnTo>
                    <a:pt x="2" y="30"/>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0" name="Freeform 168"/>
            <p:cNvSpPr>
              <a:spLocks/>
            </p:cNvSpPr>
            <p:nvPr/>
          </p:nvSpPr>
          <p:spPr bwMode="auto">
            <a:xfrm>
              <a:off x="5944" y="2485"/>
              <a:ext cx="140" cy="128"/>
            </a:xfrm>
            <a:custGeom>
              <a:avLst/>
              <a:gdLst/>
              <a:ahLst/>
              <a:cxnLst>
                <a:cxn ang="0">
                  <a:pos x="2" y="36"/>
                </a:cxn>
                <a:cxn ang="0">
                  <a:pos x="35" y="30"/>
                </a:cxn>
                <a:cxn ang="0">
                  <a:pos x="70" y="26"/>
                </a:cxn>
                <a:cxn ang="0">
                  <a:pos x="106" y="21"/>
                </a:cxn>
                <a:cxn ang="0">
                  <a:pos x="141" y="17"/>
                </a:cxn>
                <a:cxn ang="0">
                  <a:pos x="174" y="11"/>
                </a:cxn>
                <a:cxn ang="0">
                  <a:pos x="210" y="8"/>
                </a:cxn>
                <a:cxn ang="0">
                  <a:pos x="245" y="4"/>
                </a:cxn>
                <a:cxn ang="0">
                  <a:pos x="280" y="0"/>
                </a:cxn>
                <a:cxn ang="0">
                  <a:pos x="280" y="26"/>
                </a:cxn>
                <a:cxn ang="0">
                  <a:pos x="280" y="54"/>
                </a:cxn>
                <a:cxn ang="0">
                  <a:pos x="280" y="82"/>
                </a:cxn>
                <a:cxn ang="0">
                  <a:pos x="280" y="110"/>
                </a:cxn>
                <a:cxn ang="0">
                  <a:pos x="280" y="136"/>
                </a:cxn>
                <a:cxn ang="0">
                  <a:pos x="280" y="164"/>
                </a:cxn>
                <a:cxn ang="0">
                  <a:pos x="280" y="191"/>
                </a:cxn>
                <a:cxn ang="0">
                  <a:pos x="280" y="219"/>
                </a:cxn>
                <a:cxn ang="0">
                  <a:pos x="245" y="223"/>
                </a:cxn>
                <a:cxn ang="0">
                  <a:pos x="210" y="227"/>
                </a:cxn>
                <a:cxn ang="0">
                  <a:pos x="174" y="230"/>
                </a:cxn>
                <a:cxn ang="0">
                  <a:pos x="139" y="236"/>
                </a:cxn>
                <a:cxn ang="0">
                  <a:pos x="104" y="240"/>
                </a:cxn>
                <a:cxn ang="0">
                  <a:pos x="69" y="245"/>
                </a:cxn>
                <a:cxn ang="0">
                  <a:pos x="33" y="251"/>
                </a:cxn>
                <a:cxn ang="0">
                  <a:pos x="0" y="256"/>
                </a:cxn>
                <a:cxn ang="0">
                  <a:pos x="0" y="229"/>
                </a:cxn>
                <a:cxn ang="0">
                  <a:pos x="0" y="201"/>
                </a:cxn>
                <a:cxn ang="0">
                  <a:pos x="0" y="173"/>
                </a:cxn>
                <a:cxn ang="0">
                  <a:pos x="0" y="145"/>
                </a:cxn>
                <a:cxn ang="0">
                  <a:pos x="0" y="117"/>
                </a:cxn>
                <a:cxn ang="0">
                  <a:pos x="0" y="89"/>
                </a:cxn>
                <a:cxn ang="0">
                  <a:pos x="0" y="61"/>
                </a:cxn>
                <a:cxn ang="0">
                  <a:pos x="2" y="36"/>
                </a:cxn>
              </a:cxnLst>
              <a:rect l="0" t="0" r="r" b="b"/>
              <a:pathLst>
                <a:path w="280" h="256">
                  <a:moveTo>
                    <a:pt x="2" y="36"/>
                  </a:moveTo>
                  <a:lnTo>
                    <a:pt x="35" y="30"/>
                  </a:lnTo>
                  <a:lnTo>
                    <a:pt x="70" y="26"/>
                  </a:lnTo>
                  <a:lnTo>
                    <a:pt x="106" y="21"/>
                  </a:lnTo>
                  <a:lnTo>
                    <a:pt x="141" y="17"/>
                  </a:lnTo>
                  <a:lnTo>
                    <a:pt x="174" y="11"/>
                  </a:lnTo>
                  <a:lnTo>
                    <a:pt x="210" y="8"/>
                  </a:lnTo>
                  <a:lnTo>
                    <a:pt x="245" y="4"/>
                  </a:lnTo>
                  <a:lnTo>
                    <a:pt x="280" y="0"/>
                  </a:lnTo>
                  <a:lnTo>
                    <a:pt x="280" y="26"/>
                  </a:lnTo>
                  <a:lnTo>
                    <a:pt x="280" y="54"/>
                  </a:lnTo>
                  <a:lnTo>
                    <a:pt x="280" y="82"/>
                  </a:lnTo>
                  <a:lnTo>
                    <a:pt x="280" y="110"/>
                  </a:lnTo>
                  <a:lnTo>
                    <a:pt x="280" y="136"/>
                  </a:lnTo>
                  <a:lnTo>
                    <a:pt x="280" y="164"/>
                  </a:lnTo>
                  <a:lnTo>
                    <a:pt x="280" y="191"/>
                  </a:lnTo>
                  <a:lnTo>
                    <a:pt x="280" y="219"/>
                  </a:lnTo>
                  <a:lnTo>
                    <a:pt x="245" y="223"/>
                  </a:lnTo>
                  <a:lnTo>
                    <a:pt x="210" y="227"/>
                  </a:lnTo>
                  <a:lnTo>
                    <a:pt x="174" y="230"/>
                  </a:lnTo>
                  <a:lnTo>
                    <a:pt x="139" y="236"/>
                  </a:lnTo>
                  <a:lnTo>
                    <a:pt x="104" y="240"/>
                  </a:lnTo>
                  <a:lnTo>
                    <a:pt x="69" y="245"/>
                  </a:lnTo>
                  <a:lnTo>
                    <a:pt x="33" y="251"/>
                  </a:lnTo>
                  <a:lnTo>
                    <a:pt x="0" y="256"/>
                  </a:lnTo>
                  <a:lnTo>
                    <a:pt x="0" y="229"/>
                  </a:lnTo>
                  <a:lnTo>
                    <a:pt x="0" y="201"/>
                  </a:lnTo>
                  <a:lnTo>
                    <a:pt x="0" y="173"/>
                  </a:lnTo>
                  <a:lnTo>
                    <a:pt x="0" y="145"/>
                  </a:lnTo>
                  <a:lnTo>
                    <a:pt x="0" y="117"/>
                  </a:lnTo>
                  <a:lnTo>
                    <a:pt x="0" y="89"/>
                  </a:lnTo>
                  <a:lnTo>
                    <a:pt x="0" y="61"/>
                  </a:lnTo>
                  <a:lnTo>
                    <a:pt x="2" y="3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1" name="Freeform 169"/>
            <p:cNvSpPr>
              <a:spLocks/>
            </p:cNvSpPr>
            <p:nvPr/>
          </p:nvSpPr>
          <p:spPr bwMode="auto">
            <a:xfrm>
              <a:off x="5942" y="2691"/>
              <a:ext cx="141" cy="129"/>
            </a:xfrm>
            <a:custGeom>
              <a:avLst/>
              <a:gdLst/>
              <a:ahLst/>
              <a:cxnLst>
                <a:cxn ang="0">
                  <a:pos x="3" y="37"/>
                </a:cxn>
                <a:cxn ang="0">
                  <a:pos x="36" y="32"/>
                </a:cxn>
                <a:cxn ang="0">
                  <a:pos x="72" y="28"/>
                </a:cxn>
                <a:cxn ang="0">
                  <a:pos x="105" y="22"/>
                </a:cxn>
                <a:cxn ang="0">
                  <a:pos x="141" y="19"/>
                </a:cxn>
                <a:cxn ang="0">
                  <a:pos x="176" y="13"/>
                </a:cxn>
                <a:cxn ang="0">
                  <a:pos x="211" y="8"/>
                </a:cxn>
                <a:cxn ang="0">
                  <a:pos x="246" y="4"/>
                </a:cxn>
                <a:cxn ang="0">
                  <a:pos x="282" y="0"/>
                </a:cxn>
                <a:cxn ang="0">
                  <a:pos x="280" y="26"/>
                </a:cxn>
                <a:cxn ang="0">
                  <a:pos x="278" y="52"/>
                </a:cxn>
                <a:cxn ang="0">
                  <a:pos x="278" y="80"/>
                </a:cxn>
                <a:cxn ang="0">
                  <a:pos x="278" y="108"/>
                </a:cxn>
                <a:cxn ang="0">
                  <a:pos x="278" y="134"/>
                </a:cxn>
                <a:cxn ang="0">
                  <a:pos x="278" y="160"/>
                </a:cxn>
                <a:cxn ang="0">
                  <a:pos x="278" y="188"/>
                </a:cxn>
                <a:cxn ang="0">
                  <a:pos x="278" y="215"/>
                </a:cxn>
                <a:cxn ang="0">
                  <a:pos x="243" y="219"/>
                </a:cxn>
                <a:cxn ang="0">
                  <a:pos x="208" y="225"/>
                </a:cxn>
                <a:cxn ang="0">
                  <a:pos x="172" y="230"/>
                </a:cxn>
                <a:cxn ang="0">
                  <a:pos x="139" y="236"/>
                </a:cxn>
                <a:cxn ang="0">
                  <a:pos x="104" y="241"/>
                </a:cxn>
                <a:cxn ang="0">
                  <a:pos x="68" y="247"/>
                </a:cxn>
                <a:cxn ang="0">
                  <a:pos x="33" y="253"/>
                </a:cxn>
                <a:cxn ang="0">
                  <a:pos x="0" y="258"/>
                </a:cxn>
                <a:cxn ang="0">
                  <a:pos x="0" y="230"/>
                </a:cxn>
                <a:cxn ang="0">
                  <a:pos x="0" y="202"/>
                </a:cxn>
                <a:cxn ang="0">
                  <a:pos x="0" y="175"/>
                </a:cxn>
                <a:cxn ang="0">
                  <a:pos x="0" y="147"/>
                </a:cxn>
                <a:cxn ang="0">
                  <a:pos x="0" y="119"/>
                </a:cxn>
                <a:cxn ang="0">
                  <a:pos x="0" y="91"/>
                </a:cxn>
                <a:cxn ang="0">
                  <a:pos x="1" y="63"/>
                </a:cxn>
                <a:cxn ang="0">
                  <a:pos x="3" y="37"/>
                </a:cxn>
              </a:cxnLst>
              <a:rect l="0" t="0" r="r" b="b"/>
              <a:pathLst>
                <a:path w="282" h="258">
                  <a:moveTo>
                    <a:pt x="3" y="37"/>
                  </a:moveTo>
                  <a:lnTo>
                    <a:pt x="36" y="32"/>
                  </a:lnTo>
                  <a:lnTo>
                    <a:pt x="72" y="28"/>
                  </a:lnTo>
                  <a:lnTo>
                    <a:pt x="105" y="22"/>
                  </a:lnTo>
                  <a:lnTo>
                    <a:pt x="141" y="19"/>
                  </a:lnTo>
                  <a:lnTo>
                    <a:pt x="176" y="13"/>
                  </a:lnTo>
                  <a:lnTo>
                    <a:pt x="211" y="8"/>
                  </a:lnTo>
                  <a:lnTo>
                    <a:pt x="246" y="4"/>
                  </a:lnTo>
                  <a:lnTo>
                    <a:pt x="282" y="0"/>
                  </a:lnTo>
                  <a:lnTo>
                    <a:pt x="280" y="26"/>
                  </a:lnTo>
                  <a:lnTo>
                    <a:pt x="278" y="52"/>
                  </a:lnTo>
                  <a:lnTo>
                    <a:pt x="278" y="80"/>
                  </a:lnTo>
                  <a:lnTo>
                    <a:pt x="278" y="108"/>
                  </a:lnTo>
                  <a:lnTo>
                    <a:pt x="278" y="134"/>
                  </a:lnTo>
                  <a:lnTo>
                    <a:pt x="278" y="160"/>
                  </a:lnTo>
                  <a:lnTo>
                    <a:pt x="278" y="188"/>
                  </a:lnTo>
                  <a:lnTo>
                    <a:pt x="278" y="215"/>
                  </a:lnTo>
                  <a:lnTo>
                    <a:pt x="243" y="219"/>
                  </a:lnTo>
                  <a:lnTo>
                    <a:pt x="208" y="225"/>
                  </a:lnTo>
                  <a:lnTo>
                    <a:pt x="172" y="230"/>
                  </a:lnTo>
                  <a:lnTo>
                    <a:pt x="139" y="236"/>
                  </a:lnTo>
                  <a:lnTo>
                    <a:pt x="104" y="241"/>
                  </a:lnTo>
                  <a:lnTo>
                    <a:pt x="68" y="247"/>
                  </a:lnTo>
                  <a:lnTo>
                    <a:pt x="33" y="253"/>
                  </a:lnTo>
                  <a:lnTo>
                    <a:pt x="0" y="258"/>
                  </a:lnTo>
                  <a:lnTo>
                    <a:pt x="0" y="230"/>
                  </a:lnTo>
                  <a:lnTo>
                    <a:pt x="0" y="202"/>
                  </a:lnTo>
                  <a:lnTo>
                    <a:pt x="0" y="175"/>
                  </a:lnTo>
                  <a:lnTo>
                    <a:pt x="0" y="147"/>
                  </a:lnTo>
                  <a:lnTo>
                    <a:pt x="0" y="119"/>
                  </a:lnTo>
                  <a:lnTo>
                    <a:pt x="0" y="91"/>
                  </a:lnTo>
                  <a:lnTo>
                    <a:pt x="1" y="63"/>
                  </a:lnTo>
                  <a:lnTo>
                    <a:pt x="3" y="37"/>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2" name="Freeform 170"/>
            <p:cNvSpPr>
              <a:spLocks/>
            </p:cNvSpPr>
            <p:nvPr/>
          </p:nvSpPr>
          <p:spPr bwMode="auto">
            <a:xfrm>
              <a:off x="4743" y="1222"/>
              <a:ext cx="391" cy="1786"/>
            </a:xfrm>
            <a:custGeom>
              <a:avLst/>
              <a:gdLst/>
              <a:ahLst/>
              <a:cxnLst>
                <a:cxn ang="0">
                  <a:pos x="7" y="33"/>
                </a:cxn>
                <a:cxn ang="0">
                  <a:pos x="104" y="27"/>
                </a:cxn>
                <a:cxn ang="0">
                  <a:pos x="202" y="24"/>
                </a:cxn>
                <a:cxn ang="0">
                  <a:pos x="299" y="20"/>
                </a:cxn>
                <a:cxn ang="0">
                  <a:pos x="398" y="16"/>
                </a:cxn>
                <a:cxn ang="0">
                  <a:pos x="494" y="11"/>
                </a:cxn>
                <a:cxn ang="0">
                  <a:pos x="589" y="7"/>
                </a:cxn>
                <a:cxn ang="0">
                  <a:pos x="685" y="3"/>
                </a:cxn>
                <a:cxn ang="0">
                  <a:pos x="783" y="0"/>
                </a:cxn>
                <a:cxn ang="0">
                  <a:pos x="781" y="217"/>
                </a:cxn>
                <a:cxn ang="0">
                  <a:pos x="779" y="436"/>
                </a:cxn>
                <a:cxn ang="0">
                  <a:pos x="778" y="653"/>
                </a:cxn>
                <a:cxn ang="0">
                  <a:pos x="778" y="872"/>
                </a:cxn>
                <a:cxn ang="0">
                  <a:pos x="776" y="1089"/>
                </a:cxn>
                <a:cxn ang="0">
                  <a:pos x="776" y="1306"/>
                </a:cxn>
                <a:cxn ang="0">
                  <a:pos x="774" y="1523"/>
                </a:cxn>
                <a:cxn ang="0">
                  <a:pos x="774" y="1740"/>
                </a:cxn>
                <a:cxn ang="0">
                  <a:pos x="772" y="1954"/>
                </a:cxn>
                <a:cxn ang="0">
                  <a:pos x="771" y="2171"/>
                </a:cxn>
                <a:cxn ang="0">
                  <a:pos x="771" y="2384"/>
                </a:cxn>
                <a:cxn ang="0">
                  <a:pos x="771" y="2601"/>
                </a:cxn>
                <a:cxn ang="0">
                  <a:pos x="769" y="2817"/>
                </a:cxn>
                <a:cxn ang="0">
                  <a:pos x="767" y="3032"/>
                </a:cxn>
                <a:cxn ang="0">
                  <a:pos x="767" y="3247"/>
                </a:cxn>
                <a:cxn ang="0">
                  <a:pos x="767" y="3464"/>
                </a:cxn>
                <a:cxn ang="0">
                  <a:pos x="672" y="3475"/>
                </a:cxn>
                <a:cxn ang="0">
                  <a:pos x="576" y="3490"/>
                </a:cxn>
                <a:cxn ang="0">
                  <a:pos x="480" y="3503"/>
                </a:cxn>
                <a:cxn ang="0">
                  <a:pos x="386" y="3518"/>
                </a:cxn>
                <a:cxn ang="0">
                  <a:pos x="289" y="3529"/>
                </a:cxn>
                <a:cxn ang="0">
                  <a:pos x="193" y="3544"/>
                </a:cxn>
                <a:cxn ang="0">
                  <a:pos x="96" y="3557"/>
                </a:cxn>
                <a:cxn ang="0">
                  <a:pos x="0" y="3572"/>
                </a:cxn>
                <a:cxn ang="0">
                  <a:pos x="0" y="3351"/>
                </a:cxn>
                <a:cxn ang="0">
                  <a:pos x="0" y="3132"/>
                </a:cxn>
                <a:cxn ang="0">
                  <a:pos x="0" y="2911"/>
                </a:cxn>
                <a:cxn ang="0">
                  <a:pos x="2" y="2692"/>
                </a:cxn>
                <a:cxn ang="0">
                  <a:pos x="2" y="2471"/>
                </a:cxn>
                <a:cxn ang="0">
                  <a:pos x="2" y="2252"/>
                </a:cxn>
                <a:cxn ang="0">
                  <a:pos x="3" y="2032"/>
                </a:cxn>
                <a:cxn ang="0">
                  <a:pos x="5" y="1813"/>
                </a:cxn>
                <a:cxn ang="0">
                  <a:pos x="5" y="1590"/>
                </a:cxn>
                <a:cxn ang="0">
                  <a:pos x="5" y="1367"/>
                </a:cxn>
                <a:cxn ang="0">
                  <a:pos x="5" y="1145"/>
                </a:cxn>
                <a:cxn ang="0">
                  <a:pos x="5" y="924"/>
                </a:cxn>
                <a:cxn ang="0">
                  <a:pos x="5" y="701"/>
                </a:cxn>
                <a:cxn ang="0">
                  <a:pos x="5" y="478"/>
                </a:cxn>
                <a:cxn ang="0">
                  <a:pos x="5" y="256"/>
                </a:cxn>
                <a:cxn ang="0">
                  <a:pos x="7" y="33"/>
                </a:cxn>
              </a:cxnLst>
              <a:rect l="0" t="0" r="r" b="b"/>
              <a:pathLst>
                <a:path w="783" h="3572">
                  <a:moveTo>
                    <a:pt x="7" y="33"/>
                  </a:moveTo>
                  <a:lnTo>
                    <a:pt x="104" y="27"/>
                  </a:lnTo>
                  <a:lnTo>
                    <a:pt x="202" y="24"/>
                  </a:lnTo>
                  <a:lnTo>
                    <a:pt x="299" y="20"/>
                  </a:lnTo>
                  <a:lnTo>
                    <a:pt x="398" y="16"/>
                  </a:lnTo>
                  <a:lnTo>
                    <a:pt x="494" y="11"/>
                  </a:lnTo>
                  <a:lnTo>
                    <a:pt x="589" y="7"/>
                  </a:lnTo>
                  <a:lnTo>
                    <a:pt x="685" y="3"/>
                  </a:lnTo>
                  <a:lnTo>
                    <a:pt x="783" y="0"/>
                  </a:lnTo>
                  <a:lnTo>
                    <a:pt x="781" y="217"/>
                  </a:lnTo>
                  <a:lnTo>
                    <a:pt x="779" y="436"/>
                  </a:lnTo>
                  <a:lnTo>
                    <a:pt x="778" y="653"/>
                  </a:lnTo>
                  <a:lnTo>
                    <a:pt x="778" y="872"/>
                  </a:lnTo>
                  <a:lnTo>
                    <a:pt x="776" y="1089"/>
                  </a:lnTo>
                  <a:lnTo>
                    <a:pt x="776" y="1306"/>
                  </a:lnTo>
                  <a:lnTo>
                    <a:pt x="774" y="1523"/>
                  </a:lnTo>
                  <a:lnTo>
                    <a:pt x="774" y="1740"/>
                  </a:lnTo>
                  <a:lnTo>
                    <a:pt x="772" y="1954"/>
                  </a:lnTo>
                  <a:lnTo>
                    <a:pt x="771" y="2171"/>
                  </a:lnTo>
                  <a:lnTo>
                    <a:pt x="771" y="2384"/>
                  </a:lnTo>
                  <a:lnTo>
                    <a:pt x="771" y="2601"/>
                  </a:lnTo>
                  <a:lnTo>
                    <a:pt x="769" y="2817"/>
                  </a:lnTo>
                  <a:lnTo>
                    <a:pt x="767" y="3032"/>
                  </a:lnTo>
                  <a:lnTo>
                    <a:pt x="767" y="3247"/>
                  </a:lnTo>
                  <a:lnTo>
                    <a:pt x="767" y="3464"/>
                  </a:lnTo>
                  <a:lnTo>
                    <a:pt x="672" y="3475"/>
                  </a:lnTo>
                  <a:lnTo>
                    <a:pt x="576" y="3490"/>
                  </a:lnTo>
                  <a:lnTo>
                    <a:pt x="480" y="3503"/>
                  </a:lnTo>
                  <a:lnTo>
                    <a:pt x="386" y="3518"/>
                  </a:lnTo>
                  <a:lnTo>
                    <a:pt x="289" y="3529"/>
                  </a:lnTo>
                  <a:lnTo>
                    <a:pt x="193" y="3544"/>
                  </a:lnTo>
                  <a:lnTo>
                    <a:pt x="96" y="3557"/>
                  </a:lnTo>
                  <a:lnTo>
                    <a:pt x="0" y="3572"/>
                  </a:lnTo>
                  <a:lnTo>
                    <a:pt x="0" y="3351"/>
                  </a:lnTo>
                  <a:lnTo>
                    <a:pt x="0" y="3132"/>
                  </a:lnTo>
                  <a:lnTo>
                    <a:pt x="0" y="2911"/>
                  </a:lnTo>
                  <a:lnTo>
                    <a:pt x="2" y="2692"/>
                  </a:lnTo>
                  <a:lnTo>
                    <a:pt x="2" y="2471"/>
                  </a:lnTo>
                  <a:lnTo>
                    <a:pt x="2" y="2252"/>
                  </a:lnTo>
                  <a:lnTo>
                    <a:pt x="3" y="2032"/>
                  </a:lnTo>
                  <a:lnTo>
                    <a:pt x="5" y="1813"/>
                  </a:lnTo>
                  <a:lnTo>
                    <a:pt x="5" y="1590"/>
                  </a:lnTo>
                  <a:lnTo>
                    <a:pt x="5" y="1367"/>
                  </a:lnTo>
                  <a:lnTo>
                    <a:pt x="5" y="1145"/>
                  </a:lnTo>
                  <a:lnTo>
                    <a:pt x="5" y="924"/>
                  </a:lnTo>
                  <a:lnTo>
                    <a:pt x="5" y="701"/>
                  </a:lnTo>
                  <a:lnTo>
                    <a:pt x="5" y="478"/>
                  </a:lnTo>
                  <a:lnTo>
                    <a:pt x="5" y="256"/>
                  </a:lnTo>
                  <a:lnTo>
                    <a:pt x="7" y="33"/>
                  </a:lnTo>
                  <a:close/>
                </a:path>
              </a:pathLst>
            </a:custGeom>
            <a:solidFill>
              <a:srgbClr val="A6A6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3" name="Freeform 171"/>
            <p:cNvSpPr>
              <a:spLocks/>
            </p:cNvSpPr>
            <p:nvPr/>
          </p:nvSpPr>
          <p:spPr bwMode="auto">
            <a:xfrm>
              <a:off x="4764" y="1220"/>
              <a:ext cx="357" cy="1683"/>
            </a:xfrm>
            <a:custGeom>
              <a:avLst/>
              <a:gdLst/>
              <a:ahLst/>
              <a:cxnLst>
                <a:cxn ang="0">
                  <a:pos x="8" y="31"/>
                </a:cxn>
                <a:cxn ang="0">
                  <a:pos x="97" y="26"/>
                </a:cxn>
                <a:cxn ang="0">
                  <a:pos x="186" y="22"/>
                </a:cxn>
                <a:cxn ang="0">
                  <a:pos x="275" y="18"/>
                </a:cxn>
                <a:cxn ang="0">
                  <a:pos x="364" y="15"/>
                </a:cxn>
                <a:cxn ang="0">
                  <a:pos x="452" y="9"/>
                </a:cxn>
                <a:cxn ang="0">
                  <a:pos x="539" y="5"/>
                </a:cxn>
                <a:cxn ang="0">
                  <a:pos x="626" y="2"/>
                </a:cxn>
                <a:cxn ang="0">
                  <a:pos x="715" y="0"/>
                </a:cxn>
                <a:cxn ang="0">
                  <a:pos x="714" y="204"/>
                </a:cxn>
                <a:cxn ang="0">
                  <a:pos x="712" y="410"/>
                </a:cxn>
                <a:cxn ang="0">
                  <a:pos x="710" y="614"/>
                </a:cxn>
                <a:cxn ang="0">
                  <a:pos x="710" y="820"/>
                </a:cxn>
                <a:cxn ang="0">
                  <a:pos x="709" y="1024"/>
                </a:cxn>
                <a:cxn ang="0">
                  <a:pos x="709" y="1230"/>
                </a:cxn>
                <a:cxn ang="0">
                  <a:pos x="707" y="1434"/>
                </a:cxn>
                <a:cxn ang="0">
                  <a:pos x="707" y="1640"/>
                </a:cxn>
                <a:cxn ang="0">
                  <a:pos x="705" y="1843"/>
                </a:cxn>
                <a:cxn ang="0">
                  <a:pos x="704" y="2047"/>
                </a:cxn>
                <a:cxn ang="0">
                  <a:pos x="704" y="2249"/>
                </a:cxn>
                <a:cxn ang="0">
                  <a:pos x="704" y="2453"/>
                </a:cxn>
                <a:cxn ang="0">
                  <a:pos x="702" y="2655"/>
                </a:cxn>
                <a:cxn ang="0">
                  <a:pos x="702" y="2860"/>
                </a:cxn>
                <a:cxn ang="0">
                  <a:pos x="702" y="3062"/>
                </a:cxn>
                <a:cxn ang="0">
                  <a:pos x="702" y="3266"/>
                </a:cxn>
                <a:cxn ang="0">
                  <a:pos x="615" y="3277"/>
                </a:cxn>
                <a:cxn ang="0">
                  <a:pos x="527" y="3290"/>
                </a:cxn>
                <a:cxn ang="0">
                  <a:pos x="440" y="3301"/>
                </a:cxn>
                <a:cxn ang="0">
                  <a:pos x="353" y="3314"/>
                </a:cxn>
                <a:cxn ang="0">
                  <a:pos x="264" y="3325"/>
                </a:cxn>
                <a:cxn ang="0">
                  <a:pos x="176" y="3338"/>
                </a:cxn>
                <a:cxn ang="0">
                  <a:pos x="87" y="3351"/>
                </a:cxn>
                <a:cxn ang="0">
                  <a:pos x="0" y="3364"/>
                </a:cxn>
                <a:cxn ang="0">
                  <a:pos x="0" y="3156"/>
                </a:cxn>
                <a:cxn ang="0">
                  <a:pos x="0" y="2949"/>
                </a:cxn>
                <a:cxn ang="0">
                  <a:pos x="0" y="2741"/>
                </a:cxn>
                <a:cxn ang="0">
                  <a:pos x="2" y="2535"/>
                </a:cxn>
                <a:cxn ang="0">
                  <a:pos x="2" y="2327"/>
                </a:cxn>
                <a:cxn ang="0">
                  <a:pos x="3" y="2119"/>
                </a:cxn>
                <a:cxn ang="0">
                  <a:pos x="3" y="1911"/>
                </a:cxn>
                <a:cxn ang="0">
                  <a:pos x="5" y="1705"/>
                </a:cxn>
                <a:cxn ang="0">
                  <a:pos x="5" y="1496"/>
                </a:cxn>
                <a:cxn ang="0">
                  <a:pos x="5" y="1286"/>
                </a:cxn>
                <a:cxn ang="0">
                  <a:pos x="5" y="1076"/>
                </a:cxn>
                <a:cxn ang="0">
                  <a:pos x="7" y="868"/>
                </a:cxn>
                <a:cxn ang="0">
                  <a:pos x="7" y="657"/>
                </a:cxn>
                <a:cxn ang="0">
                  <a:pos x="7" y="449"/>
                </a:cxn>
                <a:cxn ang="0">
                  <a:pos x="7" y="239"/>
                </a:cxn>
                <a:cxn ang="0">
                  <a:pos x="8" y="31"/>
                </a:cxn>
              </a:cxnLst>
              <a:rect l="0" t="0" r="r" b="b"/>
              <a:pathLst>
                <a:path w="715" h="3364">
                  <a:moveTo>
                    <a:pt x="8" y="31"/>
                  </a:moveTo>
                  <a:lnTo>
                    <a:pt x="97" y="26"/>
                  </a:lnTo>
                  <a:lnTo>
                    <a:pt x="186" y="22"/>
                  </a:lnTo>
                  <a:lnTo>
                    <a:pt x="275" y="18"/>
                  </a:lnTo>
                  <a:lnTo>
                    <a:pt x="364" y="15"/>
                  </a:lnTo>
                  <a:lnTo>
                    <a:pt x="452" y="9"/>
                  </a:lnTo>
                  <a:lnTo>
                    <a:pt x="539" y="5"/>
                  </a:lnTo>
                  <a:lnTo>
                    <a:pt x="626" y="2"/>
                  </a:lnTo>
                  <a:lnTo>
                    <a:pt x="715" y="0"/>
                  </a:lnTo>
                  <a:lnTo>
                    <a:pt x="714" y="204"/>
                  </a:lnTo>
                  <a:lnTo>
                    <a:pt x="712" y="410"/>
                  </a:lnTo>
                  <a:lnTo>
                    <a:pt x="710" y="614"/>
                  </a:lnTo>
                  <a:lnTo>
                    <a:pt x="710" y="820"/>
                  </a:lnTo>
                  <a:lnTo>
                    <a:pt x="709" y="1024"/>
                  </a:lnTo>
                  <a:lnTo>
                    <a:pt x="709" y="1230"/>
                  </a:lnTo>
                  <a:lnTo>
                    <a:pt x="707" y="1434"/>
                  </a:lnTo>
                  <a:lnTo>
                    <a:pt x="707" y="1640"/>
                  </a:lnTo>
                  <a:lnTo>
                    <a:pt x="705" y="1843"/>
                  </a:lnTo>
                  <a:lnTo>
                    <a:pt x="704" y="2047"/>
                  </a:lnTo>
                  <a:lnTo>
                    <a:pt x="704" y="2249"/>
                  </a:lnTo>
                  <a:lnTo>
                    <a:pt x="704" y="2453"/>
                  </a:lnTo>
                  <a:lnTo>
                    <a:pt x="702" y="2655"/>
                  </a:lnTo>
                  <a:lnTo>
                    <a:pt x="702" y="2860"/>
                  </a:lnTo>
                  <a:lnTo>
                    <a:pt x="702" y="3062"/>
                  </a:lnTo>
                  <a:lnTo>
                    <a:pt x="702" y="3266"/>
                  </a:lnTo>
                  <a:lnTo>
                    <a:pt x="615" y="3277"/>
                  </a:lnTo>
                  <a:lnTo>
                    <a:pt x="527" y="3290"/>
                  </a:lnTo>
                  <a:lnTo>
                    <a:pt x="440" y="3301"/>
                  </a:lnTo>
                  <a:lnTo>
                    <a:pt x="353" y="3314"/>
                  </a:lnTo>
                  <a:lnTo>
                    <a:pt x="264" y="3325"/>
                  </a:lnTo>
                  <a:lnTo>
                    <a:pt x="176" y="3338"/>
                  </a:lnTo>
                  <a:lnTo>
                    <a:pt x="87" y="3351"/>
                  </a:lnTo>
                  <a:lnTo>
                    <a:pt x="0" y="3364"/>
                  </a:lnTo>
                  <a:lnTo>
                    <a:pt x="0" y="3156"/>
                  </a:lnTo>
                  <a:lnTo>
                    <a:pt x="0" y="2949"/>
                  </a:lnTo>
                  <a:lnTo>
                    <a:pt x="0" y="2741"/>
                  </a:lnTo>
                  <a:lnTo>
                    <a:pt x="2" y="2535"/>
                  </a:lnTo>
                  <a:lnTo>
                    <a:pt x="2" y="2327"/>
                  </a:lnTo>
                  <a:lnTo>
                    <a:pt x="3" y="2119"/>
                  </a:lnTo>
                  <a:lnTo>
                    <a:pt x="3" y="1911"/>
                  </a:lnTo>
                  <a:lnTo>
                    <a:pt x="5" y="1705"/>
                  </a:lnTo>
                  <a:lnTo>
                    <a:pt x="5" y="1496"/>
                  </a:lnTo>
                  <a:lnTo>
                    <a:pt x="5" y="1286"/>
                  </a:lnTo>
                  <a:lnTo>
                    <a:pt x="5" y="1076"/>
                  </a:lnTo>
                  <a:lnTo>
                    <a:pt x="7" y="868"/>
                  </a:lnTo>
                  <a:lnTo>
                    <a:pt x="7" y="657"/>
                  </a:lnTo>
                  <a:lnTo>
                    <a:pt x="7" y="449"/>
                  </a:lnTo>
                  <a:lnTo>
                    <a:pt x="7" y="239"/>
                  </a:lnTo>
                  <a:lnTo>
                    <a:pt x="8" y="31"/>
                  </a:lnTo>
                  <a:close/>
                </a:path>
              </a:pathLst>
            </a:custGeom>
            <a:solidFill>
              <a:srgbClr val="3B303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4" name="Freeform 172"/>
            <p:cNvSpPr>
              <a:spLocks/>
            </p:cNvSpPr>
            <p:nvPr/>
          </p:nvSpPr>
          <p:spPr bwMode="auto">
            <a:xfrm>
              <a:off x="4766" y="1229"/>
              <a:ext cx="296" cy="1657"/>
            </a:xfrm>
            <a:custGeom>
              <a:avLst/>
              <a:gdLst/>
              <a:ahLst/>
              <a:cxnLst>
                <a:cxn ang="0">
                  <a:pos x="9" y="26"/>
                </a:cxn>
                <a:cxn ang="0">
                  <a:pos x="81" y="20"/>
                </a:cxn>
                <a:cxn ang="0">
                  <a:pos x="153" y="18"/>
                </a:cxn>
                <a:cxn ang="0">
                  <a:pos x="225" y="14"/>
                </a:cxn>
                <a:cxn ang="0">
                  <a:pos x="299" y="13"/>
                </a:cxn>
                <a:cxn ang="0">
                  <a:pos x="371" y="7"/>
                </a:cxn>
                <a:cxn ang="0">
                  <a:pos x="445" y="5"/>
                </a:cxn>
                <a:cxn ang="0">
                  <a:pos x="517" y="1"/>
                </a:cxn>
                <a:cxn ang="0">
                  <a:pos x="591" y="0"/>
                </a:cxn>
                <a:cxn ang="0">
                  <a:pos x="589" y="202"/>
                </a:cxn>
                <a:cxn ang="0">
                  <a:pos x="588" y="406"/>
                </a:cxn>
                <a:cxn ang="0">
                  <a:pos x="586" y="608"/>
                </a:cxn>
                <a:cxn ang="0">
                  <a:pos x="586" y="812"/>
                </a:cxn>
                <a:cxn ang="0">
                  <a:pos x="584" y="1015"/>
                </a:cxn>
                <a:cxn ang="0">
                  <a:pos x="584" y="1219"/>
                </a:cxn>
                <a:cxn ang="0">
                  <a:pos x="583" y="1421"/>
                </a:cxn>
                <a:cxn ang="0">
                  <a:pos x="583" y="1625"/>
                </a:cxn>
                <a:cxn ang="0">
                  <a:pos x="581" y="1826"/>
                </a:cxn>
                <a:cxn ang="0">
                  <a:pos x="579" y="2028"/>
                </a:cxn>
                <a:cxn ang="0">
                  <a:pos x="579" y="2228"/>
                </a:cxn>
                <a:cxn ang="0">
                  <a:pos x="579" y="2431"/>
                </a:cxn>
                <a:cxn ang="0">
                  <a:pos x="578" y="2631"/>
                </a:cxn>
                <a:cxn ang="0">
                  <a:pos x="578" y="2831"/>
                </a:cxn>
                <a:cxn ang="0">
                  <a:pos x="578" y="3032"/>
                </a:cxn>
                <a:cxn ang="0">
                  <a:pos x="578" y="3234"/>
                </a:cxn>
                <a:cxn ang="0">
                  <a:pos x="506" y="3243"/>
                </a:cxn>
                <a:cxn ang="0">
                  <a:pos x="433" y="3253"/>
                </a:cxn>
                <a:cxn ang="0">
                  <a:pos x="361" y="3262"/>
                </a:cxn>
                <a:cxn ang="0">
                  <a:pos x="291" y="3273"/>
                </a:cxn>
                <a:cxn ang="0">
                  <a:pos x="217" y="3282"/>
                </a:cxn>
                <a:cxn ang="0">
                  <a:pos x="145" y="3294"/>
                </a:cxn>
                <a:cxn ang="0">
                  <a:pos x="72" y="3303"/>
                </a:cxn>
                <a:cxn ang="0">
                  <a:pos x="0" y="3314"/>
                </a:cxn>
                <a:cxn ang="0">
                  <a:pos x="0" y="3108"/>
                </a:cxn>
                <a:cxn ang="0">
                  <a:pos x="0" y="2904"/>
                </a:cxn>
                <a:cxn ang="0">
                  <a:pos x="0" y="2700"/>
                </a:cxn>
                <a:cxn ang="0">
                  <a:pos x="2" y="2496"/>
                </a:cxn>
                <a:cxn ang="0">
                  <a:pos x="2" y="2291"/>
                </a:cxn>
                <a:cxn ang="0">
                  <a:pos x="2" y="2087"/>
                </a:cxn>
                <a:cxn ang="0">
                  <a:pos x="2" y="1883"/>
                </a:cxn>
                <a:cxn ang="0">
                  <a:pos x="3" y="1679"/>
                </a:cxn>
                <a:cxn ang="0">
                  <a:pos x="3" y="1471"/>
                </a:cxn>
                <a:cxn ang="0">
                  <a:pos x="3" y="1265"/>
                </a:cxn>
                <a:cxn ang="0">
                  <a:pos x="3" y="1059"/>
                </a:cxn>
                <a:cxn ang="0">
                  <a:pos x="5" y="853"/>
                </a:cxn>
                <a:cxn ang="0">
                  <a:pos x="5" y="645"/>
                </a:cxn>
                <a:cxn ang="0">
                  <a:pos x="5" y="439"/>
                </a:cxn>
                <a:cxn ang="0">
                  <a:pos x="7" y="232"/>
                </a:cxn>
                <a:cxn ang="0">
                  <a:pos x="9" y="26"/>
                </a:cxn>
              </a:cxnLst>
              <a:rect l="0" t="0" r="r" b="b"/>
              <a:pathLst>
                <a:path w="591" h="3314">
                  <a:moveTo>
                    <a:pt x="9" y="26"/>
                  </a:moveTo>
                  <a:lnTo>
                    <a:pt x="81" y="20"/>
                  </a:lnTo>
                  <a:lnTo>
                    <a:pt x="153" y="18"/>
                  </a:lnTo>
                  <a:lnTo>
                    <a:pt x="225" y="14"/>
                  </a:lnTo>
                  <a:lnTo>
                    <a:pt x="299" y="13"/>
                  </a:lnTo>
                  <a:lnTo>
                    <a:pt x="371" y="7"/>
                  </a:lnTo>
                  <a:lnTo>
                    <a:pt x="445" y="5"/>
                  </a:lnTo>
                  <a:lnTo>
                    <a:pt x="517" y="1"/>
                  </a:lnTo>
                  <a:lnTo>
                    <a:pt x="591" y="0"/>
                  </a:lnTo>
                  <a:lnTo>
                    <a:pt x="589" y="202"/>
                  </a:lnTo>
                  <a:lnTo>
                    <a:pt x="588" y="406"/>
                  </a:lnTo>
                  <a:lnTo>
                    <a:pt x="586" y="608"/>
                  </a:lnTo>
                  <a:lnTo>
                    <a:pt x="586" y="812"/>
                  </a:lnTo>
                  <a:lnTo>
                    <a:pt x="584" y="1015"/>
                  </a:lnTo>
                  <a:lnTo>
                    <a:pt x="584" y="1219"/>
                  </a:lnTo>
                  <a:lnTo>
                    <a:pt x="583" y="1421"/>
                  </a:lnTo>
                  <a:lnTo>
                    <a:pt x="583" y="1625"/>
                  </a:lnTo>
                  <a:lnTo>
                    <a:pt x="581" y="1826"/>
                  </a:lnTo>
                  <a:lnTo>
                    <a:pt x="579" y="2028"/>
                  </a:lnTo>
                  <a:lnTo>
                    <a:pt x="579" y="2228"/>
                  </a:lnTo>
                  <a:lnTo>
                    <a:pt x="579" y="2431"/>
                  </a:lnTo>
                  <a:lnTo>
                    <a:pt x="578" y="2631"/>
                  </a:lnTo>
                  <a:lnTo>
                    <a:pt x="578" y="2831"/>
                  </a:lnTo>
                  <a:lnTo>
                    <a:pt x="578" y="3032"/>
                  </a:lnTo>
                  <a:lnTo>
                    <a:pt x="578" y="3234"/>
                  </a:lnTo>
                  <a:lnTo>
                    <a:pt x="506" y="3243"/>
                  </a:lnTo>
                  <a:lnTo>
                    <a:pt x="433" y="3253"/>
                  </a:lnTo>
                  <a:lnTo>
                    <a:pt x="361" y="3262"/>
                  </a:lnTo>
                  <a:lnTo>
                    <a:pt x="291" y="3273"/>
                  </a:lnTo>
                  <a:lnTo>
                    <a:pt x="217" y="3282"/>
                  </a:lnTo>
                  <a:lnTo>
                    <a:pt x="145" y="3294"/>
                  </a:lnTo>
                  <a:lnTo>
                    <a:pt x="72" y="3303"/>
                  </a:lnTo>
                  <a:lnTo>
                    <a:pt x="0" y="3314"/>
                  </a:lnTo>
                  <a:lnTo>
                    <a:pt x="0" y="3108"/>
                  </a:lnTo>
                  <a:lnTo>
                    <a:pt x="0" y="2904"/>
                  </a:lnTo>
                  <a:lnTo>
                    <a:pt x="0" y="2700"/>
                  </a:lnTo>
                  <a:lnTo>
                    <a:pt x="2" y="2496"/>
                  </a:lnTo>
                  <a:lnTo>
                    <a:pt x="2" y="2291"/>
                  </a:lnTo>
                  <a:lnTo>
                    <a:pt x="2" y="2087"/>
                  </a:lnTo>
                  <a:lnTo>
                    <a:pt x="2" y="1883"/>
                  </a:lnTo>
                  <a:lnTo>
                    <a:pt x="3" y="1679"/>
                  </a:lnTo>
                  <a:lnTo>
                    <a:pt x="3" y="1471"/>
                  </a:lnTo>
                  <a:lnTo>
                    <a:pt x="3" y="1265"/>
                  </a:lnTo>
                  <a:lnTo>
                    <a:pt x="3" y="1059"/>
                  </a:lnTo>
                  <a:lnTo>
                    <a:pt x="5" y="853"/>
                  </a:lnTo>
                  <a:lnTo>
                    <a:pt x="5" y="645"/>
                  </a:lnTo>
                  <a:lnTo>
                    <a:pt x="5" y="439"/>
                  </a:lnTo>
                  <a:lnTo>
                    <a:pt x="7" y="232"/>
                  </a:lnTo>
                  <a:lnTo>
                    <a:pt x="9" y="26"/>
                  </a:lnTo>
                  <a:close/>
                </a:path>
              </a:pathLst>
            </a:custGeom>
            <a:solidFill>
              <a:srgbClr val="24191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5" name="Freeform 173"/>
            <p:cNvSpPr>
              <a:spLocks/>
            </p:cNvSpPr>
            <p:nvPr/>
          </p:nvSpPr>
          <p:spPr bwMode="auto">
            <a:xfrm>
              <a:off x="4766" y="1231"/>
              <a:ext cx="259" cy="1655"/>
            </a:xfrm>
            <a:custGeom>
              <a:avLst/>
              <a:gdLst/>
              <a:ahLst/>
              <a:cxnLst>
                <a:cxn ang="0">
                  <a:pos x="9" y="23"/>
                </a:cxn>
                <a:cxn ang="0">
                  <a:pos x="71" y="17"/>
                </a:cxn>
                <a:cxn ang="0">
                  <a:pos x="136" y="15"/>
                </a:cxn>
                <a:cxn ang="0">
                  <a:pos x="198" y="11"/>
                </a:cxn>
                <a:cxn ang="0">
                  <a:pos x="264" y="10"/>
                </a:cxn>
                <a:cxn ang="0">
                  <a:pos x="326" y="6"/>
                </a:cxn>
                <a:cxn ang="0">
                  <a:pos x="390" y="4"/>
                </a:cxn>
                <a:cxn ang="0">
                  <a:pos x="453" y="2"/>
                </a:cxn>
                <a:cxn ang="0">
                  <a:pos x="517" y="0"/>
                </a:cxn>
                <a:cxn ang="0">
                  <a:pos x="516" y="203"/>
                </a:cxn>
                <a:cxn ang="0">
                  <a:pos x="514" y="407"/>
                </a:cxn>
                <a:cxn ang="0">
                  <a:pos x="512" y="611"/>
                </a:cxn>
                <a:cxn ang="0">
                  <a:pos x="512" y="815"/>
                </a:cxn>
                <a:cxn ang="0">
                  <a:pos x="512" y="1017"/>
                </a:cxn>
                <a:cxn ang="0">
                  <a:pos x="512" y="1221"/>
                </a:cxn>
                <a:cxn ang="0">
                  <a:pos x="512" y="1424"/>
                </a:cxn>
                <a:cxn ang="0">
                  <a:pos x="512" y="1628"/>
                </a:cxn>
                <a:cxn ang="0">
                  <a:pos x="511" y="1828"/>
                </a:cxn>
                <a:cxn ang="0">
                  <a:pos x="509" y="2030"/>
                </a:cxn>
                <a:cxn ang="0">
                  <a:pos x="507" y="2233"/>
                </a:cxn>
                <a:cxn ang="0">
                  <a:pos x="507" y="2435"/>
                </a:cxn>
                <a:cxn ang="0">
                  <a:pos x="506" y="2635"/>
                </a:cxn>
                <a:cxn ang="0">
                  <a:pos x="506" y="2838"/>
                </a:cxn>
                <a:cxn ang="0">
                  <a:pos x="504" y="3038"/>
                </a:cxn>
                <a:cxn ang="0">
                  <a:pos x="504" y="3240"/>
                </a:cxn>
                <a:cxn ang="0">
                  <a:pos x="440" y="3248"/>
                </a:cxn>
                <a:cxn ang="0">
                  <a:pos x="378" y="3257"/>
                </a:cxn>
                <a:cxn ang="0">
                  <a:pos x="314" y="3266"/>
                </a:cxn>
                <a:cxn ang="0">
                  <a:pos x="252" y="3276"/>
                </a:cxn>
                <a:cxn ang="0">
                  <a:pos x="188" y="3283"/>
                </a:cxn>
                <a:cxn ang="0">
                  <a:pos x="126" y="3292"/>
                </a:cxn>
                <a:cxn ang="0">
                  <a:pos x="62" y="3302"/>
                </a:cxn>
                <a:cxn ang="0">
                  <a:pos x="0" y="3311"/>
                </a:cxn>
                <a:cxn ang="0">
                  <a:pos x="0" y="3105"/>
                </a:cxn>
                <a:cxn ang="0">
                  <a:pos x="0" y="2901"/>
                </a:cxn>
                <a:cxn ang="0">
                  <a:pos x="0" y="2697"/>
                </a:cxn>
                <a:cxn ang="0">
                  <a:pos x="2" y="2493"/>
                </a:cxn>
                <a:cxn ang="0">
                  <a:pos x="2" y="2288"/>
                </a:cxn>
                <a:cxn ang="0">
                  <a:pos x="2" y="2084"/>
                </a:cxn>
                <a:cxn ang="0">
                  <a:pos x="2" y="1880"/>
                </a:cxn>
                <a:cxn ang="0">
                  <a:pos x="3" y="1676"/>
                </a:cxn>
                <a:cxn ang="0">
                  <a:pos x="3" y="1468"/>
                </a:cxn>
                <a:cxn ang="0">
                  <a:pos x="3" y="1262"/>
                </a:cxn>
                <a:cxn ang="0">
                  <a:pos x="3" y="1056"/>
                </a:cxn>
                <a:cxn ang="0">
                  <a:pos x="5" y="850"/>
                </a:cxn>
                <a:cxn ang="0">
                  <a:pos x="5" y="642"/>
                </a:cxn>
                <a:cxn ang="0">
                  <a:pos x="5" y="436"/>
                </a:cxn>
                <a:cxn ang="0">
                  <a:pos x="7" y="229"/>
                </a:cxn>
                <a:cxn ang="0">
                  <a:pos x="9" y="23"/>
                </a:cxn>
              </a:cxnLst>
              <a:rect l="0" t="0" r="r" b="b"/>
              <a:pathLst>
                <a:path w="517" h="3311">
                  <a:moveTo>
                    <a:pt x="9" y="23"/>
                  </a:moveTo>
                  <a:lnTo>
                    <a:pt x="71" y="17"/>
                  </a:lnTo>
                  <a:lnTo>
                    <a:pt x="136" y="15"/>
                  </a:lnTo>
                  <a:lnTo>
                    <a:pt x="198" y="11"/>
                  </a:lnTo>
                  <a:lnTo>
                    <a:pt x="264" y="10"/>
                  </a:lnTo>
                  <a:lnTo>
                    <a:pt x="326" y="6"/>
                  </a:lnTo>
                  <a:lnTo>
                    <a:pt x="390" y="4"/>
                  </a:lnTo>
                  <a:lnTo>
                    <a:pt x="453" y="2"/>
                  </a:lnTo>
                  <a:lnTo>
                    <a:pt x="517" y="0"/>
                  </a:lnTo>
                  <a:lnTo>
                    <a:pt x="516" y="203"/>
                  </a:lnTo>
                  <a:lnTo>
                    <a:pt x="514" y="407"/>
                  </a:lnTo>
                  <a:lnTo>
                    <a:pt x="512" y="611"/>
                  </a:lnTo>
                  <a:lnTo>
                    <a:pt x="512" y="815"/>
                  </a:lnTo>
                  <a:lnTo>
                    <a:pt x="512" y="1017"/>
                  </a:lnTo>
                  <a:lnTo>
                    <a:pt x="512" y="1221"/>
                  </a:lnTo>
                  <a:lnTo>
                    <a:pt x="512" y="1424"/>
                  </a:lnTo>
                  <a:lnTo>
                    <a:pt x="512" y="1628"/>
                  </a:lnTo>
                  <a:lnTo>
                    <a:pt x="511" y="1828"/>
                  </a:lnTo>
                  <a:lnTo>
                    <a:pt x="509" y="2030"/>
                  </a:lnTo>
                  <a:lnTo>
                    <a:pt x="507" y="2233"/>
                  </a:lnTo>
                  <a:lnTo>
                    <a:pt x="507" y="2435"/>
                  </a:lnTo>
                  <a:lnTo>
                    <a:pt x="506" y="2635"/>
                  </a:lnTo>
                  <a:lnTo>
                    <a:pt x="506" y="2838"/>
                  </a:lnTo>
                  <a:lnTo>
                    <a:pt x="504" y="3038"/>
                  </a:lnTo>
                  <a:lnTo>
                    <a:pt x="504" y="3240"/>
                  </a:lnTo>
                  <a:lnTo>
                    <a:pt x="440" y="3248"/>
                  </a:lnTo>
                  <a:lnTo>
                    <a:pt x="378" y="3257"/>
                  </a:lnTo>
                  <a:lnTo>
                    <a:pt x="314" y="3266"/>
                  </a:lnTo>
                  <a:lnTo>
                    <a:pt x="252" y="3276"/>
                  </a:lnTo>
                  <a:lnTo>
                    <a:pt x="188" y="3283"/>
                  </a:lnTo>
                  <a:lnTo>
                    <a:pt x="126" y="3292"/>
                  </a:lnTo>
                  <a:lnTo>
                    <a:pt x="62" y="3302"/>
                  </a:lnTo>
                  <a:lnTo>
                    <a:pt x="0" y="3311"/>
                  </a:lnTo>
                  <a:lnTo>
                    <a:pt x="0" y="3105"/>
                  </a:lnTo>
                  <a:lnTo>
                    <a:pt x="0" y="2901"/>
                  </a:lnTo>
                  <a:lnTo>
                    <a:pt x="0" y="2697"/>
                  </a:lnTo>
                  <a:lnTo>
                    <a:pt x="2" y="2493"/>
                  </a:lnTo>
                  <a:lnTo>
                    <a:pt x="2" y="2288"/>
                  </a:lnTo>
                  <a:lnTo>
                    <a:pt x="2" y="2084"/>
                  </a:lnTo>
                  <a:lnTo>
                    <a:pt x="2" y="1880"/>
                  </a:lnTo>
                  <a:lnTo>
                    <a:pt x="3" y="1676"/>
                  </a:lnTo>
                  <a:lnTo>
                    <a:pt x="3" y="1468"/>
                  </a:lnTo>
                  <a:lnTo>
                    <a:pt x="3" y="1262"/>
                  </a:lnTo>
                  <a:lnTo>
                    <a:pt x="3" y="1056"/>
                  </a:lnTo>
                  <a:lnTo>
                    <a:pt x="5" y="850"/>
                  </a:lnTo>
                  <a:lnTo>
                    <a:pt x="5" y="642"/>
                  </a:lnTo>
                  <a:lnTo>
                    <a:pt x="5" y="436"/>
                  </a:lnTo>
                  <a:lnTo>
                    <a:pt x="7" y="229"/>
                  </a:lnTo>
                  <a:lnTo>
                    <a:pt x="9" y="23"/>
                  </a:lnTo>
                  <a:close/>
                </a:path>
              </a:pathLst>
            </a:custGeom>
            <a:solidFill>
              <a:srgbClr val="0A000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6" name="Freeform 174"/>
            <p:cNvSpPr>
              <a:spLocks/>
            </p:cNvSpPr>
            <p:nvPr/>
          </p:nvSpPr>
          <p:spPr bwMode="auto">
            <a:xfrm>
              <a:off x="4759" y="1344"/>
              <a:ext cx="362" cy="94"/>
            </a:xfrm>
            <a:custGeom>
              <a:avLst/>
              <a:gdLst/>
              <a:ahLst/>
              <a:cxnLst>
                <a:cxn ang="0">
                  <a:pos x="0" y="33"/>
                </a:cxn>
                <a:cxn ang="0">
                  <a:pos x="91" y="28"/>
                </a:cxn>
                <a:cxn ang="0">
                  <a:pos x="183" y="24"/>
                </a:cxn>
                <a:cxn ang="0">
                  <a:pos x="274" y="20"/>
                </a:cxn>
                <a:cxn ang="0">
                  <a:pos x="364" y="16"/>
                </a:cxn>
                <a:cxn ang="0">
                  <a:pos x="453" y="11"/>
                </a:cxn>
                <a:cxn ang="0">
                  <a:pos x="544" y="7"/>
                </a:cxn>
                <a:cxn ang="0">
                  <a:pos x="635" y="3"/>
                </a:cxn>
                <a:cxn ang="0">
                  <a:pos x="725" y="0"/>
                </a:cxn>
                <a:cxn ang="0">
                  <a:pos x="724" y="16"/>
                </a:cxn>
                <a:cxn ang="0">
                  <a:pos x="724" y="35"/>
                </a:cxn>
                <a:cxn ang="0">
                  <a:pos x="724" y="53"/>
                </a:cxn>
                <a:cxn ang="0">
                  <a:pos x="724" y="72"/>
                </a:cxn>
                <a:cxn ang="0">
                  <a:pos x="722" y="91"/>
                </a:cxn>
                <a:cxn ang="0">
                  <a:pos x="722" y="109"/>
                </a:cxn>
                <a:cxn ang="0">
                  <a:pos x="722" y="128"/>
                </a:cxn>
                <a:cxn ang="0">
                  <a:pos x="722" y="148"/>
                </a:cxn>
                <a:cxn ang="0">
                  <a:pos x="631" y="152"/>
                </a:cxn>
                <a:cxn ang="0">
                  <a:pos x="542" y="156"/>
                </a:cxn>
                <a:cxn ang="0">
                  <a:pos x="452" y="161"/>
                </a:cxn>
                <a:cxn ang="0">
                  <a:pos x="363" y="167"/>
                </a:cxn>
                <a:cxn ang="0">
                  <a:pos x="272" y="170"/>
                </a:cxn>
                <a:cxn ang="0">
                  <a:pos x="181" y="176"/>
                </a:cxn>
                <a:cxn ang="0">
                  <a:pos x="91" y="182"/>
                </a:cxn>
                <a:cxn ang="0">
                  <a:pos x="0" y="187"/>
                </a:cxn>
                <a:cxn ang="0">
                  <a:pos x="0" y="167"/>
                </a:cxn>
                <a:cxn ang="0">
                  <a:pos x="0" y="148"/>
                </a:cxn>
                <a:cxn ang="0">
                  <a:pos x="0" y="128"/>
                </a:cxn>
                <a:cxn ang="0">
                  <a:pos x="0" y="109"/>
                </a:cxn>
                <a:cxn ang="0">
                  <a:pos x="0" y="89"/>
                </a:cxn>
                <a:cxn ang="0">
                  <a:pos x="0" y="70"/>
                </a:cxn>
                <a:cxn ang="0">
                  <a:pos x="0" y="50"/>
                </a:cxn>
                <a:cxn ang="0">
                  <a:pos x="0" y="33"/>
                </a:cxn>
              </a:cxnLst>
              <a:rect l="0" t="0" r="r" b="b"/>
              <a:pathLst>
                <a:path w="725" h="187">
                  <a:moveTo>
                    <a:pt x="0" y="33"/>
                  </a:moveTo>
                  <a:lnTo>
                    <a:pt x="91" y="28"/>
                  </a:lnTo>
                  <a:lnTo>
                    <a:pt x="183" y="24"/>
                  </a:lnTo>
                  <a:lnTo>
                    <a:pt x="274" y="20"/>
                  </a:lnTo>
                  <a:lnTo>
                    <a:pt x="364" y="16"/>
                  </a:lnTo>
                  <a:lnTo>
                    <a:pt x="453" y="11"/>
                  </a:lnTo>
                  <a:lnTo>
                    <a:pt x="544" y="7"/>
                  </a:lnTo>
                  <a:lnTo>
                    <a:pt x="635" y="3"/>
                  </a:lnTo>
                  <a:lnTo>
                    <a:pt x="725" y="0"/>
                  </a:lnTo>
                  <a:lnTo>
                    <a:pt x="724" y="16"/>
                  </a:lnTo>
                  <a:lnTo>
                    <a:pt x="724" y="35"/>
                  </a:lnTo>
                  <a:lnTo>
                    <a:pt x="724" y="53"/>
                  </a:lnTo>
                  <a:lnTo>
                    <a:pt x="724" y="72"/>
                  </a:lnTo>
                  <a:lnTo>
                    <a:pt x="722" y="91"/>
                  </a:lnTo>
                  <a:lnTo>
                    <a:pt x="722" y="109"/>
                  </a:lnTo>
                  <a:lnTo>
                    <a:pt x="722" y="128"/>
                  </a:lnTo>
                  <a:lnTo>
                    <a:pt x="722" y="148"/>
                  </a:lnTo>
                  <a:lnTo>
                    <a:pt x="631" y="152"/>
                  </a:lnTo>
                  <a:lnTo>
                    <a:pt x="542" y="156"/>
                  </a:lnTo>
                  <a:lnTo>
                    <a:pt x="452" y="161"/>
                  </a:lnTo>
                  <a:lnTo>
                    <a:pt x="363" y="167"/>
                  </a:lnTo>
                  <a:lnTo>
                    <a:pt x="272" y="170"/>
                  </a:lnTo>
                  <a:lnTo>
                    <a:pt x="181" y="176"/>
                  </a:lnTo>
                  <a:lnTo>
                    <a:pt x="91" y="182"/>
                  </a:lnTo>
                  <a:lnTo>
                    <a:pt x="0" y="187"/>
                  </a:lnTo>
                  <a:lnTo>
                    <a:pt x="0" y="167"/>
                  </a:lnTo>
                  <a:lnTo>
                    <a:pt x="0" y="148"/>
                  </a:lnTo>
                  <a:lnTo>
                    <a:pt x="0" y="128"/>
                  </a:lnTo>
                  <a:lnTo>
                    <a:pt x="0" y="109"/>
                  </a:lnTo>
                  <a:lnTo>
                    <a:pt x="0" y="89"/>
                  </a:lnTo>
                  <a:lnTo>
                    <a:pt x="0" y="70"/>
                  </a:lnTo>
                  <a:lnTo>
                    <a:pt x="0" y="50"/>
                  </a:lnTo>
                  <a:lnTo>
                    <a:pt x="0" y="3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7" name="Freeform 175"/>
            <p:cNvSpPr>
              <a:spLocks/>
            </p:cNvSpPr>
            <p:nvPr/>
          </p:nvSpPr>
          <p:spPr bwMode="auto">
            <a:xfrm>
              <a:off x="4759" y="1385"/>
              <a:ext cx="362" cy="36"/>
            </a:xfrm>
            <a:custGeom>
              <a:avLst/>
              <a:gdLst/>
              <a:ahLst/>
              <a:cxnLst>
                <a:cxn ang="0">
                  <a:pos x="0" y="39"/>
                </a:cxn>
                <a:cxn ang="0">
                  <a:pos x="91" y="34"/>
                </a:cxn>
                <a:cxn ang="0">
                  <a:pos x="181" y="28"/>
                </a:cxn>
                <a:cxn ang="0">
                  <a:pos x="272" y="23"/>
                </a:cxn>
                <a:cxn ang="0">
                  <a:pos x="364" y="17"/>
                </a:cxn>
                <a:cxn ang="0">
                  <a:pos x="453" y="11"/>
                </a:cxn>
                <a:cxn ang="0">
                  <a:pos x="544" y="8"/>
                </a:cxn>
                <a:cxn ang="0">
                  <a:pos x="635" y="4"/>
                </a:cxn>
                <a:cxn ang="0">
                  <a:pos x="725" y="0"/>
                </a:cxn>
                <a:cxn ang="0">
                  <a:pos x="724" y="17"/>
                </a:cxn>
                <a:cxn ang="0">
                  <a:pos x="722" y="34"/>
                </a:cxn>
                <a:cxn ang="0">
                  <a:pos x="631" y="37"/>
                </a:cxn>
                <a:cxn ang="0">
                  <a:pos x="542" y="41"/>
                </a:cxn>
                <a:cxn ang="0">
                  <a:pos x="452" y="47"/>
                </a:cxn>
                <a:cxn ang="0">
                  <a:pos x="363" y="52"/>
                </a:cxn>
                <a:cxn ang="0">
                  <a:pos x="272" y="56"/>
                </a:cxn>
                <a:cxn ang="0">
                  <a:pos x="181" y="62"/>
                </a:cxn>
                <a:cxn ang="0">
                  <a:pos x="91" y="67"/>
                </a:cxn>
                <a:cxn ang="0">
                  <a:pos x="0" y="73"/>
                </a:cxn>
                <a:cxn ang="0">
                  <a:pos x="0" y="56"/>
                </a:cxn>
                <a:cxn ang="0">
                  <a:pos x="0" y="39"/>
                </a:cxn>
              </a:cxnLst>
              <a:rect l="0" t="0" r="r" b="b"/>
              <a:pathLst>
                <a:path w="725" h="73">
                  <a:moveTo>
                    <a:pt x="0" y="39"/>
                  </a:moveTo>
                  <a:lnTo>
                    <a:pt x="91" y="34"/>
                  </a:lnTo>
                  <a:lnTo>
                    <a:pt x="181" y="28"/>
                  </a:lnTo>
                  <a:lnTo>
                    <a:pt x="272" y="23"/>
                  </a:lnTo>
                  <a:lnTo>
                    <a:pt x="364" y="17"/>
                  </a:lnTo>
                  <a:lnTo>
                    <a:pt x="453" y="11"/>
                  </a:lnTo>
                  <a:lnTo>
                    <a:pt x="544" y="8"/>
                  </a:lnTo>
                  <a:lnTo>
                    <a:pt x="635" y="4"/>
                  </a:lnTo>
                  <a:lnTo>
                    <a:pt x="725" y="0"/>
                  </a:lnTo>
                  <a:lnTo>
                    <a:pt x="724" y="17"/>
                  </a:lnTo>
                  <a:lnTo>
                    <a:pt x="722" y="34"/>
                  </a:lnTo>
                  <a:lnTo>
                    <a:pt x="631" y="37"/>
                  </a:lnTo>
                  <a:lnTo>
                    <a:pt x="542" y="41"/>
                  </a:lnTo>
                  <a:lnTo>
                    <a:pt x="452" y="47"/>
                  </a:lnTo>
                  <a:lnTo>
                    <a:pt x="363" y="52"/>
                  </a:lnTo>
                  <a:lnTo>
                    <a:pt x="272" y="56"/>
                  </a:lnTo>
                  <a:lnTo>
                    <a:pt x="181" y="62"/>
                  </a:lnTo>
                  <a:lnTo>
                    <a:pt x="91" y="67"/>
                  </a:lnTo>
                  <a:lnTo>
                    <a:pt x="0" y="73"/>
                  </a:lnTo>
                  <a:lnTo>
                    <a:pt x="0" y="56"/>
                  </a:lnTo>
                  <a:lnTo>
                    <a:pt x="0" y="39"/>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8" name="Freeform 176"/>
            <p:cNvSpPr>
              <a:spLocks/>
            </p:cNvSpPr>
            <p:nvPr/>
          </p:nvSpPr>
          <p:spPr bwMode="auto">
            <a:xfrm>
              <a:off x="4759" y="1401"/>
              <a:ext cx="361" cy="28"/>
            </a:xfrm>
            <a:custGeom>
              <a:avLst/>
              <a:gdLst/>
              <a:ahLst/>
              <a:cxnLst>
                <a:cxn ang="0">
                  <a:pos x="0" y="55"/>
                </a:cxn>
                <a:cxn ang="0">
                  <a:pos x="91" y="50"/>
                </a:cxn>
                <a:cxn ang="0">
                  <a:pos x="181" y="44"/>
                </a:cxn>
                <a:cxn ang="0">
                  <a:pos x="272" y="39"/>
                </a:cxn>
                <a:cxn ang="0">
                  <a:pos x="363" y="35"/>
                </a:cxn>
                <a:cxn ang="0">
                  <a:pos x="452" y="29"/>
                </a:cxn>
                <a:cxn ang="0">
                  <a:pos x="542" y="24"/>
                </a:cxn>
                <a:cxn ang="0">
                  <a:pos x="631" y="20"/>
                </a:cxn>
                <a:cxn ang="0">
                  <a:pos x="722" y="16"/>
                </a:cxn>
                <a:cxn ang="0">
                  <a:pos x="722" y="7"/>
                </a:cxn>
                <a:cxn ang="0">
                  <a:pos x="722" y="0"/>
                </a:cxn>
                <a:cxn ang="0">
                  <a:pos x="631" y="3"/>
                </a:cxn>
                <a:cxn ang="0">
                  <a:pos x="542" y="7"/>
                </a:cxn>
                <a:cxn ang="0">
                  <a:pos x="452" y="13"/>
                </a:cxn>
                <a:cxn ang="0">
                  <a:pos x="363" y="18"/>
                </a:cxn>
                <a:cxn ang="0">
                  <a:pos x="272" y="22"/>
                </a:cxn>
                <a:cxn ang="0">
                  <a:pos x="181" y="28"/>
                </a:cxn>
                <a:cxn ang="0">
                  <a:pos x="91" y="33"/>
                </a:cxn>
                <a:cxn ang="0">
                  <a:pos x="0" y="39"/>
                </a:cxn>
                <a:cxn ang="0">
                  <a:pos x="0" y="46"/>
                </a:cxn>
                <a:cxn ang="0">
                  <a:pos x="0" y="55"/>
                </a:cxn>
              </a:cxnLst>
              <a:rect l="0" t="0" r="r" b="b"/>
              <a:pathLst>
                <a:path w="722" h="55">
                  <a:moveTo>
                    <a:pt x="0" y="55"/>
                  </a:moveTo>
                  <a:lnTo>
                    <a:pt x="91" y="50"/>
                  </a:lnTo>
                  <a:lnTo>
                    <a:pt x="181" y="44"/>
                  </a:lnTo>
                  <a:lnTo>
                    <a:pt x="272" y="39"/>
                  </a:lnTo>
                  <a:lnTo>
                    <a:pt x="363" y="35"/>
                  </a:lnTo>
                  <a:lnTo>
                    <a:pt x="452" y="29"/>
                  </a:lnTo>
                  <a:lnTo>
                    <a:pt x="542" y="24"/>
                  </a:lnTo>
                  <a:lnTo>
                    <a:pt x="631" y="20"/>
                  </a:lnTo>
                  <a:lnTo>
                    <a:pt x="722" y="16"/>
                  </a:lnTo>
                  <a:lnTo>
                    <a:pt x="722" y="7"/>
                  </a:lnTo>
                  <a:lnTo>
                    <a:pt x="722" y="0"/>
                  </a:lnTo>
                  <a:lnTo>
                    <a:pt x="631" y="3"/>
                  </a:lnTo>
                  <a:lnTo>
                    <a:pt x="542" y="7"/>
                  </a:lnTo>
                  <a:lnTo>
                    <a:pt x="452" y="13"/>
                  </a:lnTo>
                  <a:lnTo>
                    <a:pt x="363" y="18"/>
                  </a:lnTo>
                  <a:lnTo>
                    <a:pt x="272" y="22"/>
                  </a:lnTo>
                  <a:lnTo>
                    <a:pt x="181" y="28"/>
                  </a:lnTo>
                  <a:lnTo>
                    <a:pt x="91" y="33"/>
                  </a:lnTo>
                  <a:lnTo>
                    <a:pt x="0" y="39"/>
                  </a:lnTo>
                  <a:lnTo>
                    <a:pt x="0" y="46"/>
                  </a:lnTo>
                  <a:lnTo>
                    <a:pt x="0" y="55"/>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69" name="Freeform 177"/>
            <p:cNvSpPr>
              <a:spLocks/>
            </p:cNvSpPr>
            <p:nvPr/>
          </p:nvSpPr>
          <p:spPr bwMode="auto">
            <a:xfrm>
              <a:off x="4758" y="1559"/>
              <a:ext cx="362" cy="98"/>
            </a:xfrm>
            <a:custGeom>
              <a:avLst/>
              <a:gdLst/>
              <a:ahLst/>
              <a:cxnLst>
                <a:cxn ang="0">
                  <a:pos x="2" y="45"/>
                </a:cxn>
                <a:cxn ang="0">
                  <a:pos x="93" y="39"/>
                </a:cxn>
                <a:cxn ang="0">
                  <a:pos x="183" y="34"/>
                </a:cxn>
                <a:cxn ang="0">
                  <a:pos x="274" y="28"/>
                </a:cxn>
                <a:cxn ang="0">
                  <a:pos x="365" y="22"/>
                </a:cxn>
                <a:cxn ang="0">
                  <a:pos x="454" y="17"/>
                </a:cxn>
                <a:cxn ang="0">
                  <a:pos x="544" y="11"/>
                </a:cxn>
                <a:cxn ang="0">
                  <a:pos x="633" y="6"/>
                </a:cxn>
                <a:cxn ang="0">
                  <a:pos x="724" y="0"/>
                </a:cxn>
                <a:cxn ang="0">
                  <a:pos x="724" y="17"/>
                </a:cxn>
                <a:cxn ang="0">
                  <a:pos x="724" y="37"/>
                </a:cxn>
                <a:cxn ang="0">
                  <a:pos x="724" y="54"/>
                </a:cxn>
                <a:cxn ang="0">
                  <a:pos x="724" y="74"/>
                </a:cxn>
                <a:cxn ang="0">
                  <a:pos x="724" y="93"/>
                </a:cxn>
                <a:cxn ang="0">
                  <a:pos x="724" y="112"/>
                </a:cxn>
                <a:cxn ang="0">
                  <a:pos x="724" y="130"/>
                </a:cxn>
                <a:cxn ang="0">
                  <a:pos x="724" y="149"/>
                </a:cxn>
                <a:cxn ang="0">
                  <a:pos x="633" y="154"/>
                </a:cxn>
                <a:cxn ang="0">
                  <a:pos x="544" y="160"/>
                </a:cxn>
                <a:cxn ang="0">
                  <a:pos x="454" y="165"/>
                </a:cxn>
                <a:cxn ang="0">
                  <a:pos x="365" y="173"/>
                </a:cxn>
                <a:cxn ang="0">
                  <a:pos x="272" y="178"/>
                </a:cxn>
                <a:cxn ang="0">
                  <a:pos x="182" y="184"/>
                </a:cxn>
                <a:cxn ang="0">
                  <a:pos x="91" y="189"/>
                </a:cxn>
                <a:cxn ang="0">
                  <a:pos x="0" y="197"/>
                </a:cxn>
                <a:cxn ang="0">
                  <a:pos x="0" y="177"/>
                </a:cxn>
                <a:cxn ang="0">
                  <a:pos x="0" y="158"/>
                </a:cxn>
                <a:cxn ang="0">
                  <a:pos x="0" y="139"/>
                </a:cxn>
                <a:cxn ang="0">
                  <a:pos x="0" y="121"/>
                </a:cxn>
                <a:cxn ang="0">
                  <a:pos x="0" y="100"/>
                </a:cxn>
                <a:cxn ang="0">
                  <a:pos x="0" y="82"/>
                </a:cxn>
                <a:cxn ang="0">
                  <a:pos x="0" y="63"/>
                </a:cxn>
                <a:cxn ang="0">
                  <a:pos x="2" y="45"/>
                </a:cxn>
              </a:cxnLst>
              <a:rect l="0" t="0" r="r" b="b"/>
              <a:pathLst>
                <a:path w="724" h="197">
                  <a:moveTo>
                    <a:pt x="2" y="45"/>
                  </a:moveTo>
                  <a:lnTo>
                    <a:pt x="93" y="39"/>
                  </a:lnTo>
                  <a:lnTo>
                    <a:pt x="183" y="34"/>
                  </a:lnTo>
                  <a:lnTo>
                    <a:pt x="274" y="28"/>
                  </a:lnTo>
                  <a:lnTo>
                    <a:pt x="365" y="22"/>
                  </a:lnTo>
                  <a:lnTo>
                    <a:pt x="454" y="17"/>
                  </a:lnTo>
                  <a:lnTo>
                    <a:pt x="544" y="11"/>
                  </a:lnTo>
                  <a:lnTo>
                    <a:pt x="633" y="6"/>
                  </a:lnTo>
                  <a:lnTo>
                    <a:pt x="724" y="0"/>
                  </a:lnTo>
                  <a:lnTo>
                    <a:pt x="724" y="17"/>
                  </a:lnTo>
                  <a:lnTo>
                    <a:pt x="724" y="37"/>
                  </a:lnTo>
                  <a:lnTo>
                    <a:pt x="724" y="54"/>
                  </a:lnTo>
                  <a:lnTo>
                    <a:pt x="724" y="74"/>
                  </a:lnTo>
                  <a:lnTo>
                    <a:pt x="724" y="93"/>
                  </a:lnTo>
                  <a:lnTo>
                    <a:pt x="724" y="112"/>
                  </a:lnTo>
                  <a:lnTo>
                    <a:pt x="724" y="130"/>
                  </a:lnTo>
                  <a:lnTo>
                    <a:pt x="724" y="149"/>
                  </a:lnTo>
                  <a:lnTo>
                    <a:pt x="633" y="154"/>
                  </a:lnTo>
                  <a:lnTo>
                    <a:pt x="544" y="160"/>
                  </a:lnTo>
                  <a:lnTo>
                    <a:pt x="454" y="165"/>
                  </a:lnTo>
                  <a:lnTo>
                    <a:pt x="365" y="173"/>
                  </a:lnTo>
                  <a:lnTo>
                    <a:pt x="272" y="178"/>
                  </a:lnTo>
                  <a:lnTo>
                    <a:pt x="182" y="184"/>
                  </a:lnTo>
                  <a:lnTo>
                    <a:pt x="91" y="189"/>
                  </a:lnTo>
                  <a:lnTo>
                    <a:pt x="0" y="197"/>
                  </a:lnTo>
                  <a:lnTo>
                    <a:pt x="0" y="177"/>
                  </a:lnTo>
                  <a:lnTo>
                    <a:pt x="0" y="158"/>
                  </a:lnTo>
                  <a:lnTo>
                    <a:pt x="0" y="139"/>
                  </a:lnTo>
                  <a:lnTo>
                    <a:pt x="0" y="121"/>
                  </a:lnTo>
                  <a:lnTo>
                    <a:pt x="0" y="100"/>
                  </a:lnTo>
                  <a:lnTo>
                    <a:pt x="0" y="82"/>
                  </a:lnTo>
                  <a:lnTo>
                    <a:pt x="0" y="63"/>
                  </a:lnTo>
                  <a:lnTo>
                    <a:pt x="2" y="45"/>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0" name="Freeform 178"/>
            <p:cNvSpPr>
              <a:spLocks/>
            </p:cNvSpPr>
            <p:nvPr/>
          </p:nvSpPr>
          <p:spPr bwMode="auto">
            <a:xfrm>
              <a:off x="4758" y="1602"/>
              <a:ext cx="362" cy="39"/>
            </a:xfrm>
            <a:custGeom>
              <a:avLst/>
              <a:gdLst/>
              <a:ahLst/>
              <a:cxnLst>
                <a:cxn ang="0">
                  <a:pos x="0" y="44"/>
                </a:cxn>
                <a:cxn ang="0">
                  <a:pos x="91" y="37"/>
                </a:cxn>
                <a:cxn ang="0">
                  <a:pos x="182" y="31"/>
                </a:cxn>
                <a:cxn ang="0">
                  <a:pos x="272" y="26"/>
                </a:cxn>
                <a:cxn ang="0">
                  <a:pos x="365" y="20"/>
                </a:cxn>
                <a:cxn ang="0">
                  <a:pos x="454" y="14"/>
                </a:cxn>
                <a:cxn ang="0">
                  <a:pos x="544" y="9"/>
                </a:cxn>
                <a:cxn ang="0">
                  <a:pos x="633" y="3"/>
                </a:cxn>
                <a:cxn ang="0">
                  <a:pos x="724" y="0"/>
                </a:cxn>
                <a:cxn ang="0">
                  <a:pos x="724" y="13"/>
                </a:cxn>
                <a:cxn ang="0">
                  <a:pos x="724" y="29"/>
                </a:cxn>
                <a:cxn ang="0">
                  <a:pos x="633" y="35"/>
                </a:cxn>
                <a:cxn ang="0">
                  <a:pos x="544" y="40"/>
                </a:cxn>
                <a:cxn ang="0">
                  <a:pos x="454" y="46"/>
                </a:cxn>
                <a:cxn ang="0">
                  <a:pos x="365" y="53"/>
                </a:cxn>
                <a:cxn ang="0">
                  <a:pos x="272" y="59"/>
                </a:cxn>
                <a:cxn ang="0">
                  <a:pos x="182" y="65"/>
                </a:cxn>
                <a:cxn ang="0">
                  <a:pos x="91" y="70"/>
                </a:cxn>
                <a:cxn ang="0">
                  <a:pos x="0" y="78"/>
                </a:cxn>
                <a:cxn ang="0">
                  <a:pos x="0" y="61"/>
                </a:cxn>
                <a:cxn ang="0">
                  <a:pos x="0" y="44"/>
                </a:cxn>
              </a:cxnLst>
              <a:rect l="0" t="0" r="r" b="b"/>
              <a:pathLst>
                <a:path w="724" h="78">
                  <a:moveTo>
                    <a:pt x="0" y="44"/>
                  </a:moveTo>
                  <a:lnTo>
                    <a:pt x="91" y="37"/>
                  </a:lnTo>
                  <a:lnTo>
                    <a:pt x="182" y="31"/>
                  </a:lnTo>
                  <a:lnTo>
                    <a:pt x="272" y="26"/>
                  </a:lnTo>
                  <a:lnTo>
                    <a:pt x="365" y="20"/>
                  </a:lnTo>
                  <a:lnTo>
                    <a:pt x="454" y="14"/>
                  </a:lnTo>
                  <a:lnTo>
                    <a:pt x="544" y="9"/>
                  </a:lnTo>
                  <a:lnTo>
                    <a:pt x="633" y="3"/>
                  </a:lnTo>
                  <a:lnTo>
                    <a:pt x="724" y="0"/>
                  </a:lnTo>
                  <a:lnTo>
                    <a:pt x="724" y="13"/>
                  </a:lnTo>
                  <a:lnTo>
                    <a:pt x="724" y="29"/>
                  </a:lnTo>
                  <a:lnTo>
                    <a:pt x="633" y="35"/>
                  </a:lnTo>
                  <a:lnTo>
                    <a:pt x="544" y="40"/>
                  </a:lnTo>
                  <a:lnTo>
                    <a:pt x="454" y="46"/>
                  </a:lnTo>
                  <a:lnTo>
                    <a:pt x="365" y="53"/>
                  </a:lnTo>
                  <a:lnTo>
                    <a:pt x="272" y="59"/>
                  </a:lnTo>
                  <a:lnTo>
                    <a:pt x="182" y="65"/>
                  </a:lnTo>
                  <a:lnTo>
                    <a:pt x="91" y="70"/>
                  </a:lnTo>
                  <a:lnTo>
                    <a:pt x="0" y="78"/>
                  </a:lnTo>
                  <a:lnTo>
                    <a:pt x="0" y="61"/>
                  </a:lnTo>
                  <a:lnTo>
                    <a:pt x="0" y="4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1" name="Freeform 179"/>
            <p:cNvSpPr>
              <a:spLocks/>
            </p:cNvSpPr>
            <p:nvPr/>
          </p:nvSpPr>
          <p:spPr bwMode="auto">
            <a:xfrm>
              <a:off x="4758" y="1617"/>
              <a:ext cx="362" cy="32"/>
            </a:xfrm>
            <a:custGeom>
              <a:avLst/>
              <a:gdLst/>
              <a:ahLst/>
              <a:cxnLst>
                <a:cxn ang="0">
                  <a:pos x="0" y="65"/>
                </a:cxn>
                <a:cxn ang="0">
                  <a:pos x="91" y="58"/>
                </a:cxn>
                <a:cxn ang="0">
                  <a:pos x="182" y="52"/>
                </a:cxn>
                <a:cxn ang="0">
                  <a:pos x="272" y="47"/>
                </a:cxn>
                <a:cxn ang="0">
                  <a:pos x="365" y="41"/>
                </a:cxn>
                <a:cxn ang="0">
                  <a:pos x="454" y="34"/>
                </a:cxn>
                <a:cxn ang="0">
                  <a:pos x="544" y="28"/>
                </a:cxn>
                <a:cxn ang="0">
                  <a:pos x="633" y="23"/>
                </a:cxn>
                <a:cxn ang="0">
                  <a:pos x="724" y="17"/>
                </a:cxn>
                <a:cxn ang="0">
                  <a:pos x="724" y="8"/>
                </a:cxn>
                <a:cxn ang="0">
                  <a:pos x="724" y="0"/>
                </a:cxn>
                <a:cxn ang="0">
                  <a:pos x="633" y="6"/>
                </a:cxn>
                <a:cxn ang="0">
                  <a:pos x="544" y="11"/>
                </a:cxn>
                <a:cxn ang="0">
                  <a:pos x="454" y="17"/>
                </a:cxn>
                <a:cxn ang="0">
                  <a:pos x="365" y="24"/>
                </a:cxn>
                <a:cxn ang="0">
                  <a:pos x="272" y="30"/>
                </a:cxn>
                <a:cxn ang="0">
                  <a:pos x="182" y="36"/>
                </a:cxn>
                <a:cxn ang="0">
                  <a:pos x="91" y="41"/>
                </a:cxn>
                <a:cxn ang="0">
                  <a:pos x="0" y="49"/>
                </a:cxn>
                <a:cxn ang="0">
                  <a:pos x="0" y="56"/>
                </a:cxn>
                <a:cxn ang="0">
                  <a:pos x="0" y="65"/>
                </a:cxn>
              </a:cxnLst>
              <a:rect l="0" t="0" r="r" b="b"/>
              <a:pathLst>
                <a:path w="724" h="65">
                  <a:moveTo>
                    <a:pt x="0" y="65"/>
                  </a:moveTo>
                  <a:lnTo>
                    <a:pt x="91" y="58"/>
                  </a:lnTo>
                  <a:lnTo>
                    <a:pt x="182" y="52"/>
                  </a:lnTo>
                  <a:lnTo>
                    <a:pt x="272" y="47"/>
                  </a:lnTo>
                  <a:lnTo>
                    <a:pt x="365" y="41"/>
                  </a:lnTo>
                  <a:lnTo>
                    <a:pt x="454" y="34"/>
                  </a:lnTo>
                  <a:lnTo>
                    <a:pt x="544" y="28"/>
                  </a:lnTo>
                  <a:lnTo>
                    <a:pt x="633" y="23"/>
                  </a:lnTo>
                  <a:lnTo>
                    <a:pt x="724" y="17"/>
                  </a:lnTo>
                  <a:lnTo>
                    <a:pt x="724" y="8"/>
                  </a:lnTo>
                  <a:lnTo>
                    <a:pt x="724" y="0"/>
                  </a:lnTo>
                  <a:lnTo>
                    <a:pt x="633" y="6"/>
                  </a:lnTo>
                  <a:lnTo>
                    <a:pt x="544" y="11"/>
                  </a:lnTo>
                  <a:lnTo>
                    <a:pt x="454" y="17"/>
                  </a:lnTo>
                  <a:lnTo>
                    <a:pt x="365" y="24"/>
                  </a:lnTo>
                  <a:lnTo>
                    <a:pt x="272" y="30"/>
                  </a:lnTo>
                  <a:lnTo>
                    <a:pt x="182" y="36"/>
                  </a:lnTo>
                  <a:lnTo>
                    <a:pt x="91" y="41"/>
                  </a:lnTo>
                  <a:lnTo>
                    <a:pt x="0" y="49"/>
                  </a:lnTo>
                  <a:lnTo>
                    <a:pt x="0" y="56"/>
                  </a:lnTo>
                  <a:lnTo>
                    <a:pt x="0" y="65"/>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2" name="Freeform 180"/>
            <p:cNvSpPr>
              <a:spLocks/>
            </p:cNvSpPr>
            <p:nvPr/>
          </p:nvSpPr>
          <p:spPr bwMode="auto">
            <a:xfrm>
              <a:off x="4758" y="1774"/>
              <a:ext cx="361" cy="104"/>
            </a:xfrm>
            <a:custGeom>
              <a:avLst/>
              <a:gdLst/>
              <a:ahLst/>
              <a:cxnLst>
                <a:cxn ang="0">
                  <a:pos x="0" y="54"/>
                </a:cxn>
                <a:cxn ang="0">
                  <a:pos x="91" y="46"/>
                </a:cxn>
                <a:cxn ang="0">
                  <a:pos x="182" y="39"/>
                </a:cxn>
                <a:cxn ang="0">
                  <a:pos x="272" y="31"/>
                </a:cxn>
                <a:cxn ang="0">
                  <a:pos x="363" y="26"/>
                </a:cxn>
                <a:cxn ang="0">
                  <a:pos x="452" y="18"/>
                </a:cxn>
                <a:cxn ang="0">
                  <a:pos x="543" y="13"/>
                </a:cxn>
                <a:cxn ang="0">
                  <a:pos x="632" y="5"/>
                </a:cxn>
                <a:cxn ang="0">
                  <a:pos x="722" y="0"/>
                </a:cxn>
                <a:cxn ang="0">
                  <a:pos x="722" y="18"/>
                </a:cxn>
                <a:cxn ang="0">
                  <a:pos x="722" y="37"/>
                </a:cxn>
                <a:cxn ang="0">
                  <a:pos x="722" y="55"/>
                </a:cxn>
                <a:cxn ang="0">
                  <a:pos x="722" y="74"/>
                </a:cxn>
                <a:cxn ang="0">
                  <a:pos x="722" y="91"/>
                </a:cxn>
                <a:cxn ang="0">
                  <a:pos x="722" y="109"/>
                </a:cxn>
                <a:cxn ang="0">
                  <a:pos x="722" y="128"/>
                </a:cxn>
                <a:cxn ang="0">
                  <a:pos x="722" y="148"/>
                </a:cxn>
                <a:cxn ang="0">
                  <a:pos x="632" y="154"/>
                </a:cxn>
                <a:cxn ang="0">
                  <a:pos x="543" y="163"/>
                </a:cxn>
                <a:cxn ang="0">
                  <a:pos x="452" y="169"/>
                </a:cxn>
                <a:cxn ang="0">
                  <a:pos x="363" y="178"/>
                </a:cxn>
                <a:cxn ang="0">
                  <a:pos x="272" y="183"/>
                </a:cxn>
                <a:cxn ang="0">
                  <a:pos x="182" y="193"/>
                </a:cxn>
                <a:cxn ang="0">
                  <a:pos x="91" y="198"/>
                </a:cxn>
                <a:cxn ang="0">
                  <a:pos x="0" y="208"/>
                </a:cxn>
                <a:cxn ang="0">
                  <a:pos x="0" y="187"/>
                </a:cxn>
                <a:cxn ang="0">
                  <a:pos x="0" y="169"/>
                </a:cxn>
                <a:cxn ang="0">
                  <a:pos x="0" y="148"/>
                </a:cxn>
                <a:cxn ang="0">
                  <a:pos x="0" y="130"/>
                </a:cxn>
                <a:cxn ang="0">
                  <a:pos x="0" y="109"/>
                </a:cxn>
                <a:cxn ang="0">
                  <a:pos x="0" y="91"/>
                </a:cxn>
                <a:cxn ang="0">
                  <a:pos x="0" y="70"/>
                </a:cxn>
                <a:cxn ang="0">
                  <a:pos x="0" y="54"/>
                </a:cxn>
              </a:cxnLst>
              <a:rect l="0" t="0" r="r" b="b"/>
              <a:pathLst>
                <a:path w="722" h="208">
                  <a:moveTo>
                    <a:pt x="0" y="54"/>
                  </a:moveTo>
                  <a:lnTo>
                    <a:pt x="91" y="46"/>
                  </a:lnTo>
                  <a:lnTo>
                    <a:pt x="182" y="39"/>
                  </a:lnTo>
                  <a:lnTo>
                    <a:pt x="272" y="31"/>
                  </a:lnTo>
                  <a:lnTo>
                    <a:pt x="363" y="26"/>
                  </a:lnTo>
                  <a:lnTo>
                    <a:pt x="452" y="18"/>
                  </a:lnTo>
                  <a:lnTo>
                    <a:pt x="543" y="13"/>
                  </a:lnTo>
                  <a:lnTo>
                    <a:pt x="632" y="5"/>
                  </a:lnTo>
                  <a:lnTo>
                    <a:pt x="722" y="0"/>
                  </a:lnTo>
                  <a:lnTo>
                    <a:pt x="722" y="18"/>
                  </a:lnTo>
                  <a:lnTo>
                    <a:pt x="722" y="37"/>
                  </a:lnTo>
                  <a:lnTo>
                    <a:pt x="722" y="55"/>
                  </a:lnTo>
                  <a:lnTo>
                    <a:pt x="722" y="74"/>
                  </a:lnTo>
                  <a:lnTo>
                    <a:pt x="722" y="91"/>
                  </a:lnTo>
                  <a:lnTo>
                    <a:pt x="722" y="109"/>
                  </a:lnTo>
                  <a:lnTo>
                    <a:pt x="722" y="128"/>
                  </a:lnTo>
                  <a:lnTo>
                    <a:pt x="722" y="148"/>
                  </a:lnTo>
                  <a:lnTo>
                    <a:pt x="632" y="154"/>
                  </a:lnTo>
                  <a:lnTo>
                    <a:pt x="543" y="163"/>
                  </a:lnTo>
                  <a:lnTo>
                    <a:pt x="452" y="169"/>
                  </a:lnTo>
                  <a:lnTo>
                    <a:pt x="363" y="178"/>
                  </a:lnTo>
                  <a:lnTo>
                    <a:pt x="272" y="183"/>
                  </a:lnTo>
                  <a:lnTo>
                    <a:pt x="182" y="193"/>
                  </a:lnTo>
                  <a:lnTo>
                    <a:pt x="91" y="198"/>
                  </a:lnTo>
                  <a:lnTo>
                    <a:pt x="0" y="208"/>
                  </a:lnTo>
                  <a:lnTo>
                    <a:pt x="0" y="187"/>
                  </a:lnTo>
                  <a:lnTo>
                    <a:pt x="0" y="169"/>
                  </a:lnTo>
                  <a:lnTo>
                    <a:pt x="0" y="148"/>
                  </a:lnTo>
                  <a:lnTo>
                    <a:pt x="0" y="130"/>
                  </a:lnTo>
                  <a:lnTo>
                    <a:pt x="0" y="109"/>
                  </a:lnTo>
                  <a:lnTo>
                    <a:pt x="0" y="91"/>
                  </a:lnTo>
                  <a:lnTo>
                    <a:pt x="0" y="70"/>
                  </a:lnTo>
                  <a:lnTo>
                    <a:pt x="0" y="54"/>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3" name="Freeform 181"/>
            <p:cNvSpPr>
              <a:spLocks/>
            </p:cNvSpPr>
            <p:nvPr/>
          </p:nvSpPr>
          <p:spPr bwMode="auto">
            <a:xfrm>
              <a:off x="4758" y="1815"/>
              <a:ext cx="361" cy="47"/>
            </a:xfrm>
            <a:custGeom>
              <a:avLst/>
              <a:gdLst/>
              <a:ahLst/>
              <a:cxnLst>
                <a:cxn ang="0">
                  <a:pos x="0" y="56"/>
                </a:cxn>
                <a:cxn ang="0">
                  <a:pos x="91" y="49"/>
                </a:cxn>
                <a:cxn ang="0">
                  <a:pos x="182" y="41"/>
                </a:cxn>
                <a:cxn ang="0">
                  <a:pos x="272" y="34"/>
                </a:cxn>
                <a:cxn ang="0">
                  <a:pos x="363" y="28"/>
                </a:cxn>
                <a:cxn ang="0">
                  <a:pos x="452" y="21"/>
                </a:cxn>
                <a:cxn ang="0">
                  <a:pos x="543" y="13"/>
                </a:cxn>
                <a:cxn ang="0">
                  <a:pos x="632" y="6"/>
                </a:cxn>
                <a:cxn ang="0">
                  <a:pos x="722" y="0"/>
                </a:cxn>
                <a:cxn ang="0">
                  <a:pos x="722" y="17"/>
                </a:cxn>
                <a:cxn ang="0">
                  <a:pos x="722" y="34"/>
                </a:cxn>
                <a:cxn ang="0">
                  <a:pos x="632" y="39"/>
                </a:cxn>
                <a:cxn ang="0">
                  <a:pos x="543" y="47"/>
                </a:cxn>
                <a:cxn ang="0">
                  <a:pos x="452" y="54"/>
                </a:cxn>
                <a:cxn ang="0">
                  <a:pos x="363" y="63"/>
                </a:cxn>
                <a:cxn ang="0">
                  <a:pos x="272" y="69"/>
                </a:cxn>
                <a:cxn ang="0">
                  <a:pos x="182" y="76"/>
                </a:cxn>
                <a:cxn ang="0">
                  <a:pos x="91" y="84"/>
                </a:cxn>
                <a:cxn ang="0">
                  <a:pos x="0" y="93"/>
                </a:cxn>
                <a:cxn ang="0">
                  <a:pos x="0" y="84"/>
                </a:cxn>
                <a:cxn ang="0">
                  <a:pos x="0" y="75"/>
                </a:cxn>
                <a:cxn ang="0">
                  <a:pos x="0" y="65"/>
                </a:cxn>
                <a:cxn ang="0">
                  <a:pos x="0" y="56"/>
                </a:cxn>
              </a:cxnLst>
              <a:rect l="0" t="0" r="r" b="b"/>
              <a:pathLst>
                <a:path w="722" h="93">
                  <a:moveTo>
                    <a:pt x="0" y="56"/>
                  </a:moveTo>
                  <a:lnTo>
                    <a:pt x="91" y="49"/>
                  </a:lnTo>
                  <a:lnTo>
                    <a:pt x="182" y="41"/>
                  </a:lnTo>
                  <a:lnTo>
                    <a:pt x="272" y="34"/>
                  </a:lnTo>
                  <a:lnTo>
                    <a:pt x="363" y="28"/>
                  </a:lnTo>
                  <a:lnTo>
                    <a:pt x="452" y="21"/>
                  </a:lnTo>
                  <a:lnTo>
                    <a:pt x="543" y="13"/>
                  </a:lnTo>
                  <a:lnTo>
                    <a:pt x="632" y="6"/>
                  </a:lnTo>
                  <a:lnTo>
                    <a:pt x="722" y="0"/>
                  </a:lnTo>
                  <a:lnTo>
                    <a:pt x="722" y="17"/>
                  </a:lnTo>
                  <a:lnTo>
                    <a:pt x="722" y="34"/>
                  </a:lnTo>
                  <a:lnTo>
                    <a:pt x="632" y="39"/>
                  </a:lnTo>
                  <a:lnTo>
                    <a:pt x="543" y="47"/>
                  </a:lnTo>
                  <a:lnTo>
                    <a:pt x="452" y="54"/>
                  </a:lnTo>
                  <a:lnTo>
                    <a:pt x="363" y="63"/>
                  </a:lnTo>
                  <a:lnTo>
                    <a:pt x="272" y="69"/>
                  </a:lnTo>
                  <a:lnTo>
                    <a:pt x="182" y="76"/>
                  </a:lnTo>
                  <a:lnTo>
                    <a:pt x="91" y="84"/>
                  </a:lnTo>
                  <a:lnTo>
                    <a:pt x="0" y="93"/>
                  </a:lnTo>
                  <a:lnTo>
                    <a:pt x="0" y="84"/>
                  </a:lnTo>
                  <a:lnTo>
                    <a:pt x="0" y="75"/>
                  </a:lnTo>
                  <a:lnTo>
                    <a:pt x="0" y="65"/>
                  </a:lnTo>
                  <a:lnTo>
                    <a:pt x="0" y="5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4" name="Freeform 182"/>
            <p:cNvSpPr>
              <a:spLocks/>
            </p:cNvSpPr>
            <p:nvPr/>
          </p:nvSpPr>
          <p:spPr bwMode="auto">
            <a:xfrm>
              <a:off x="4758" y="1832"/>
              <a:ext cx="361" cy="38"/>
            </a:xfrm>
            <a:custGeom>
              <a:avLst/>
              <a:gdLst/>
              <a:ahLst/>
              <a:cxnLst>
                <a:cxn ang="0">
                  <a:pos x="0" y="76"/>
                </a:cxn>
                <a:cxn ang="0">
                  <a:pos x="91" y="67"/>
                </a:cxn>
                <a:cxn ang="0">
                  <a:pos x="182" y="59"/>
                </a:cxn>
                <a:cxn ang="0">
                  <a:pos x="272" y="52"/>
                </a:cxn>
                <a:cxn ang="0">
                  <a:pos x="363" y="46"/>
                </a:cxn>
                <a:cxn ang="0">
                  <a:pos x="452" y="37"/>
                </a:cxn>
                <a:cxn ang="0">
                  <a:pos x="543" y="29"/>
                </a:cxn>
                <a:cxn ang="0">
                  <a:pos x="632" y="22"/>
                </a:cxn>
                <a:cxn ang="0">
                  <a:pos x="722" y="17"/>
                </a:cxn>
                <a:cxn ang="0">
                  <a:pos x="722" y="7"/>
                </a:cxn>
                <a:cxn ang="0">
                  <a:pos x="722" y="0"/>
                </a:cxn>
                <a:cxn ang="0">
                  <a:pos x="632" y="5"/>
                </a:cxn>
                <a:cxn ang="0">
                  <a:pos x="543" y="13"/>
                </a:cxn>
                <a:cxn ang="0">
                  <a:pos x="452" y="20"/>
                </a:cxn>
                <a:cxn ang="0">
                  <a:pos x="363" y="29"/>
                </a:cxn>
                <a:cxn ang="0">
                  <a:pos x="272" y="35"/>
                </a:cxn>
                <a:cxn ang="0">
                  <a:pos x="182" y="42"/>
                </a:cxn>
                <a:cxn ang="0">
                  <a:pos x="91" y="50"/>
                </a:cxn>
                <a:cxn ang="0">
                  <a:pos x="0" y="59"/>
                </a:cxn>
                <a:cxn ang="0">
                  <a:pos x="0" y="67"/>
                </a:cxn>
                <a:cxn ang="0">
                  <a:pos x="0" y="76"/>
                </a:cxn>
              </a:cxnLst>
              <a:rect l="0" t="0" r="r" b="b"/>
              <a:pathLst>
                <a:path w="722" h="76">
                  <a:moveTo>
                    <a:pt x="0" y="76"/>
                  </a:moveTo>
                  <a:lnTo>
                    <a:pt x="91" y="67"/>
                  </a:lnTo>
                  <a:lnTo>
                    <a:pt x="182" y="59"/>
                  </a:lnTo>
                  <a:lnTo>
                    <a:pt x="272" y="52"/>
                  </a:lnTo>
                  <a:lnTo>
                    <a:pt x="363" y="46"/>
                  </a:lnTo>
                  <a:lnTo>
                    <a:pt x="452" y="37"/>
                  </a:lnTo>
                  <a:lnTo>
                    <a:pt x="543" y="29"/>
                  </a:lnTo>
                  <a:lnTo>
                    <a:pt x="632" y="22"/>
                  </a:lnTo>
                  <a:lnTo>
                    <a:pt x="722" y="17"/>
                  </a:lnTo>
                  <a:lnTo>
                    <a:pt x="722" y="7"/>
                  </a:lnTo>
                  <a:lnTo>
                    <a:pt x="722" y="0"/>
                  </a:lnTo>
                  <a:lnTo>
                    <a:pt x="632" y="5"/>
                  </a:lnTo>
                  <a:lnTo>
                    <a:pt x="543" y="13"/>
                  </a:lnTo>
                  <a:lnTo>
                    <a:pt x="452" y="20"/>
                  </a:lnTo>
                  <a:lnTo>
                    <a:pt x="363" y="29"/>
                  </a:lnTo>
                  <a:lnTo>
                    <a:pt x="272" y="35"/>
                  </a:lnTo>
                  <a:lnTo>
                    <a:pt x="182" y="42"/>
                  </a:lnTo>
                  <a:lnTo>
                    <a:pt x="91" y="50"/>
                  </a:lnTo>
                  <a:lnTo>
                    <a:pt x="0" y="59"/>
                  </a:lnTo>
                  <a:lnTo>
                    <a:pt x="0" y="67"/>
                  </a:lnTo>
                  <a:lnTo>
                    <a:pt x="0" y="76"/>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5" name="Freeform 183"/>
            <p:cNvSpPr>
              <a:spLocks/>
            </p:cNvSpPr>
            <p:nvPr/>
          </p:nvSpPr>
          <p:spPr bwMode="auto">
            <a:xfrm>
              <a:off x="4758" y="1991"/>
              <a:ext cx="361" cy="105"/>
            </a:xfrm>
            <a:custGeom>
              <a:avLst/>
              <a:gdLst/>
              <a:ahLst/>
              <a:cxnLst>
                <a:cxn ang="0">
                  <a:pos x="0" y="61"/>
                </a:cxn>
                <a:cxn ang="0">
                  <a:pos x="91" y="52"/>
                </a:cxn>
                <a:cxn ang="0">
                  <a:pos x="182" y="45"/>
                </a:cxn>
                <a:cxn ang="0">
                  <a:pos x="272" y="35"/>
                </a:cxn>
                <a:cxn ang="0">
                  <a:pos x="363" y="28"/>
                </a:cxn>
                <a:cxn ang="0">
                  <a:pos x="452" y="21"/>
                </a:cxn>
                <a:cxn ang="0">
                  <a:pos x="543" y="13"/>
                </a:cxn>
                <a:cxn ang="0">
                  <a:pos x="632" y="6"/>
                </a:cxn>
                <a:cxn ang="0">
                  <a:pos x="722" y="0"/>
                </a:cxn>
                <a:cxn ang="0">
                  <a:pos x="721" y="17"/>
                </a:cxn>
                <a:cxn ang="0">
                  <a:pos x="719" y="34"/>
                </a:cxn>
                <a:cxn ang="0">
                  <a:pos x="719" y="52"/>
                </a:cxn>
                <a:cxn ang="0">
                  <a:pos x="719" y="71"/>
                </a:cxn>
                <a:cxn ang="0">
                  <a:pos x="719" y="89"/>
                </a:cxn>
                <a:cxn ang="0">
                  <a:pos x="719" y="110"/>
                </a:cxn>
                <a:cxn ang="0">
                  <a:pos x="719" y="128"/>
                </a:cxn>
                <a:cxn ang="0">
                  <a:pos x="719" y="149"/>
                </a:cxn>
                <a:cxn ang="0">
                  <a:pos x="630" y="156"/>
                </a:cxn>
                <a:cxn ang="0">
                  <a:pos x="541" y="163"/>
                </a:cxn>
                <a:cxn ang="0">
                  <a:pos x="450" y="171"/>
                </a:cxn>
                <a:cxn ang="0">
                  <a:pos x="361" y="180"/>
                </a:cxn>
                <a:cxn ang="0">
                  <a:pos x="271" y="188"/>
                </a:cxn>
                <a:cxn ang="0">
                  <a:pos x="180" y="195"/>
                </a:cxn>
                <a:cxn ang="0">
                  <a:pos x="89" y="202"/>
                </a:cxn>
                <a:cxn ang="0">
                  <a:pos x="0" y="212"/>
                </a:cxn>
                <a:cxn ang="0">
                  <a:pos x="0" y="191"/>
                </a:cxn>
                <a:cxn ang="0">
                  <a:pos x="0" y="173"/>
                </a:cxn>
                <a:cxn ang="0">
                  <a:pos x="0" y="154"/>
                </a:cxn>
                <a:cxn ang="0">
                  <a:pos x="0" y="136"/>
                </a:cxn>
                <a:cxn ang="0">
                  <a:pos x="0" y="115"/>
                </a:cxn>
                <a:cxn ang="0">
                  <a:pos x="0" y="98"/>
                </a:cxn>
                <a:cxn ang="0">
                  <a:pos x="0" y="78"/>
                </a:cxn>
                <a:cxn ang="0">
                  <a:pos x="0" y="61"/>
                </a:cxn>
              </a:cxnLst>
              <a:rect l="0" t="0" r="r" b="b"/>
              <a:pathLst>
                <a:path w="722" h="212">
                  <a:moveTo>
                    <a:pt x="0" y="61"/>
                  </a:moveTo>
                  <a:lnTo>
                    <a:pt x="91" y="52"/>
                  </a:lnTo>
                  <a:lnTo>
                    <a:pt x="182" y="45"/>
                  </a:lnTo>
                  <a:lnTo>
                    <a:pt x="272" y="35"/>
                  </a:lnTo>
                  <a:lnTo>
                    <a:pt x="363" y="28"/>
                  </a:lnTo>
                  <a:lnTo>
                    <a:pt x="452" y="21"/>
                  </a:lnTo>
                  <a:lnTo>
                    <a:pt x="543" y="13"/>
                  </a:lnTo>
                  <a:lnTo>
                    <a:pt x="632" y="6"/>
                  </a:lnTo>
                  <a:lnTo>
                    <a:pt x="722" y="0"/>
                  </a:lnTo>
                  <a:lnTo>
                    <a:pt x="721" y="17"/>
                  </a:lnTo>
                  <a:lnTo>
                    <a:pt x="719" y="34"/>
                  </a:lnTo>
                  <a:lnTo>
                    <a:pt x="719" y="52"/>
                  </a:lnTo>
                  <a:lnTo>
                    <a:pt x="719" y="71"/>
                  </a:lnTo>
                  <a:lnTo>
                    <a:pt x="719" y="89"/>
                  </a:lnTo>
                  <a:lnTo>
                    <a:pt x="719" y="110"/>
                  </a:lnTo>
                  <a:lnTo>
                    <a:pt x="719" y="128"/>
                  </a:lnTo>
                  <a:lnTo>
                    <a:pt x="719" y="149"/>
                  </a:lnTo>
                  <a:lnTo>
                    <a:pt x="630" y="156"/>
                  </a:lnTo>
                  <a:lnTo>
                    <a:pt x="541" y="163"/>
                  </a:lnTo>
                  <a:lnTo>
                    <a:pt x="450" y="171"/>
                  </a:lnTo>
                  <a:lnTo>
                    <a:pt x="361" y="180"/>
                  </a:lnTo>
                  <a:lnTo>
                    <a:pt x="271" y="188"/>
                  </a:lnTo>
                  <a:lnTo>
                    <a:pt x="180" y="195"/>
                  </a:lnTo>
                  <a:lnTo>
                    <a:pt x="89" y="202"/>
                  </a:lnTo>
                  <a:lnTo>
                    <a:pt x="0" y="212"/>
                  </a:lnTo>
                  <a:lnTo>
                    <a:pt x="0" y="191"/>
                  </a:lnTo>
                  <a:lnTo>
                    <a:pt x="0" y="173"/>
                  </a:lnTo>
                  <a:lnTo>
                    <a:pt x="0" y="154"/>
                  </a:lnTo>
                  <a:lnTo>
                    <a:pt x="0" y="136"/>
                  </a:lnTo>
                  <a:lnTo>
                    <a:pt x="0" y="115"/>
                  </a:lnTo>
                  <a:lnTo>
                    <a:pt x="0" y="98"/>
                  </a:lnTo>
                  <a:lnTo>
                    <a:pt x="0" y="78"/>
                  </a:lnTo>
                  <a:lnTo>
                    <a:pt x="0" y="6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6" name="Freeform 184"/>
            <p:cNvSpPr>
              <a:spLocks/>
            </p:cNvSpPr>
            <p:nvPr/>
          </p:nvSpPr>
          <p:spPr bwMode="auto">
            <a:xfrm>
              <a:off x="4758" y="2030"/>
              <a:ext cx="359" cy="50"/>
            </a:xfrm>
            <a:custGeom>
              <a:avLst/>
              <a:gdLst/>
              <a:ahLst/>
              <a:cxnLst>
                <a:cxn ang="0">
                  <a:pos x="0" y="65"/>
                </a:cxn>
                <a:cxn ang="0">
                  <a:pos x="89" y="56"/>
                </a:cxn>
                <a:cxn ang="0">
                  <a:pos x="180" y="48"/>
                </a:cxn>
                <a:cxn ang="0">
                  <a:pos x="271" y="39"/>
                </a:cxn>
                <a:cxn ang="0">
                  <a:pos x="361" y="31"/>
                </a:cxn>
                <a:cxn ang="0">
                  <a:pos x="450" y="22"/>
                </a:cxn>
                <a:cxn ang="0">
                  <a:pos x="541" y="15"/>
                </a:cxn>
                <a:cxn ang="0">
                  <a:pos x="630" y="7"/>
                </a:cxn>
                <a:cxn ang="0">
                  <a:pos x="719" y="0"/>
                </a:cxn>
                <a:cxn ang="0">
                  <a:pos x="719" y="17"/>
                </a:cxn>
                <a:cxn ang="0">
                  <a:pos x="719" y="35"/>
                </a:cxn>
                <a:cxn ang="0">
                  <a:pos x="630" y="43"/>
                </a:cxn>
                <a:cxn ang="0">
                  <a:pos x="541" y="50"/>
                </a:cxn>
                <a:cxn ang="0">
                  <a:pos x="450" y="57"/>
                </a:cxn>
                <a:cxn ang="0">
                  <a:pos x="361" y="67"/>
                </a:cxn>
                <a:cxn ang="0">
                  <a:pos x="271" y="72"/>
                </a:cxn>
                <a:cxn ang="0">
                  <a:pos x="180" y="82"/>
                </a:cxn>
                <a:cxn ang="0">
                  <a:pos x="89" y="89"/>
                </a:cxn>
                <a:cxn ang="0">
                  <a:pos x="0" y="98"/>
                </a:cxn>
                <a:cxn ang="0">
                  <a:pos x="0" y="91"/>
                </a:cxn>
                <a:cxn ang="0">
                  <a:pos x="0" y="82"/>
                </a:cxn>
                <a:cxn ang="0">
                  <a:pos x="0" y="72"/>
                </a:cxn>
                <a:cxn ang="0">
                  <a:pos x="0" y="65"/>
                </a:cxn>
              </a:cxnLst>
              <a:rect l="0" t="0" r="r" b="b"/>
              <a:pathLst>
                <a:path w="719" h="98">
                  <a:moveTo>
                    <a:pt x="0" y="65"/>
                  </a:moveTo>
                  <a:lnTo>
                    <a:pt x="89" y="56"/>
                  </a:lnTo>
                  <a:lnTo>
                    <a:pt x="180" y="48"/>
                  </a:lnTo>
                  <a:lnTo>
                    <a:pt x="271" y="39"/>
                  </a:lnTo>
                  <a:lnTo>
                    <a:pt x="361" y="31"/>
                  </a:lnTo>
                  <a:lnTo>
                    <a:pt x="450" y="22"/>
                  </a:lnTo>
                  <a:lnTo>
                    <a:pt x="541" y="15"/>
                  </a:lnTo>
                  <a:lnTo>
                    <a:pt x="630" y="7"/>
                  </a:lnTo>
                  <a:lnTo>
                    <a:pt x="719" y="0"/>
                  </a:lnTo>
                  <a:lnTo>
                    <a:pt x="719" y="17"/>
                  </a:lnTo>
                  <a:lnTo>
                    <a:pt x="719" y="35"/>
                  </a:lnTo>
                  <a:lnTo>
                    <a:pt x="630" y="43"/>
                  </a:lnTo>
                  <a:lnTo>
                    <a:pt x="541" y="50"/>
                  </a:lnTo>
                  <a:lnTo>
                    <a:pt x="450" y="57"/>
                  </a:lnTo>
                  <a:lnTo>
                    <a:pt x="361" y="67"/>
                  </a:lnTo>
                  <a:lnTo>
                    <a:pt x="271" y="72"/>
                  </a:lnTo>
                  <a:lnTo>
                    <a:pt x="180" y="82"/>
                  </a:lnTo>
                  <a:lnTo>
                    <a:pt x="89" y="89"/>
                  </a:lnTo>
                  <a:lnTo>
                    <a:pt x="0" y="98"/>
                  </a:lnTo>
                  <a:lnTo>
                    <a:pt x="0" y="91"/>
                  </a:lnTo>
                  <a:lnTo>
                    <a:pt x="0" y="82"/>
                  </a:lnTo>
                  <a:lnTo>
                    <a:pt x="0" y="72"/>
                  </a:lnTo>
                  <a:lnTo>
                    <a:pt x="0" y="65"/>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7" name="Freeform 185"/>
            <p:cNvSpPr>
              <a:spLocks/>
            </p:cNvSpPr>
            <p:nvPr/>
          </p:nvSpPr>
          <p:spPr bwMode="auto">
            <a:xfrm>
              <a:off x="4758" y="2048"/>
              <a:ext cx="359" cy="40"/>
            </a:xfrm>
            <a:custGeom>
              <a:avLst/>
              <a:gdLst/>
              <a:ahLst/>
              <a:cxnLst>
                <a:cxn ang="0">
                  <a:pos x="0" y="80"/>
                </a:cxn>
                <a:cxn ang="0">
                  <a:pos x="89" y="71"/>
                </a:cxn>
                <a:cxn ang="0">
                  <a:pos x="180" y="63"/>
                </a:cxn>
                <a:cxn ang="0">
                  <a:pos x="271" y="54"/>
                </a:cxn>
                <a:cxn ang="0">
                  <a:pos x="361" y="47"/>
                </a:cxn>
                <a:cxn ang="0">
                  <a:pos x="450" y="37"/>
                </a:cxn>
                <a:cxn ang="0">
                  <a:pos x="541" y="30"/>
                </a:cxn>
                <a:cxn ang="0">
                  <a:pos x="630" y="22"/>
                </a:cxn>
                <a:cxn ang="0">
                  <a:pos x="719" y="17"/>
                </a:cxn>
                <a:cxn ang="0">
                  <a:pos x="719" y="8"/>
                </a:cxn>
                <a:cxn ang="0">
                  <a:pos x="719" y="0"/>
                </a:cxn>
                <a:cxn ang="0">
                  <a:pos x="630" y="8"/>
                </a:cxn>
                <a:cxn ang="0">
                  <a:pos x="541" y="15"/>
                </a:cxn>
                <a:cxn ang="0">
                  <a:pos x="450" y="22"/>
                </a:cxn>
                <a:cxn ang="0">
                  <a:pos x="361" y="32"/>
                </a:cxn>
                <a:cxn ang="0">
                  <a:pos x="271" y="37"/>
                </a:cxn>
                <a:cxn ang="0">
                  <a:pos x="180" y="47"/>
                </a:cxn>
                <a:cxn ang="0">
                  <a:pos x="89" y="54"/>
                </a:cxn>
                <a:cxn ang="0">
                  <a:pos x="0" y="63"/>
                </a:cxn>
                <a:cxn ang="0">
                  <a:pos x="0" y="71"/>
                </a:cxn>
                <a:cxn ang="0">
                  <a:pos x="0" y="80"/>
                </a:cxn>
              </a:cxnLst>
              <a:rect l="0" t="0" r="r" b="b"/>
              <a:pathLst>
                <a:path w="719" h="80">
                  <a:moveTo>
                    <a:pt x="0" y="80"/>
                  </a:moveTo>
                  <a:lnTo>
                    <a:pt x="89" y="71"/>
                  </a:lnTo>
                  <a:lnTo>
                    <a:pt x="180" y="63"/>
                  </a:lnTo>
                  <a:lnTo>
                    <a:pt x="271" y="54"/>
                  </a:lnTo>
                  <a:lnTo>
                    <a:pt x="361" y="47"/>
                  </a:lnTo>
                  <a:lnTo>
                    <a:pt x="450" y="37"/>
                  </a:lnTo>
                  <a:lnTo>
                    <a:pt x="541" y="30"/>
                  </a:lnTo>
                  <a:lnTo>
                    <a:pt x="630" y="22"/>
                  </a:lnTo>
                  <a:lnTo>
                    <a:pt x="719" y="17"/>
                  </a:lnTo>
                  <a:lnTo>
                    <a:pt x="719" y="8"/>
                  </a:lnTo>
                  <a:lnTo>
                    <a:pt x="719" y="0"/>
                  </a:lnTo>
                  <a:lnTo>
                    <a:pt x="630" y="8"/>
                  </a:lnTo>
                  <a:lnTo>
                    <a:pt x="541" y="15"/>
                  </a:lnTo>
                  <a:lnTo>
                    <a:pt x="450" y="22"/>
                  </a:lnTo>
                  <a:lnTo>
                    <a:pt x="361" y="32"/>
                  </a:lnTo>
                  <a:lnTo>
                    <a:pt x="271" y="37"/>
                  </a:lnTo>
                  <a:lnTo>
                    <a:pt x="180" y="47"/>
                  </a:lnTo>
                  <a:lnTo>
                    <a:pt x="89" y="54"/>
                  </a:lnTo>
                  <a:lnTo>
                    <a:pt x="0" y="63"/>
                  </a:lnTo>
                  <a:lnTo>
                    <a:pt x="0" y="71"/>
                  </a:lnTo>
                  <a:lnTo>
                    <a:pt x="0" y="8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8" name="Freeform 186"/>
            <p:cNvSpPr>
              <a:spLocks/>
            </p:cNvSpPr>
            <p:nvPr/>
          </p:nvSpPr>
          <p:spPr bwMode="auto">
            <a:xfrm>
              <a:off x="4756" y="2204"/>
              <a:ext cx="361" cy="110"/>
            </a:xfrm>
            <a:custGeom>
              <a:avLst/>
              <a:gdLst/>
              <a:ahLst/>
              <a:cxnLst>
                <a:cxn ang="0">
                  <a:pos x="0" y="74"/>
                </a:cxn>
                <a:cxn ang="0">
                  <a:pos x="91" y="63"/>
                </a:cxn>
                <a:cxn ang="0">
                  <a:pos x="183" y="54"/>
                </a:cxn>
                <a:cxn ang="0">
                  <a:pos x="274" y="44"/>
                </a:cxn>
                <a:cxn ang="0">
                  <a:pos x="364" y="35"/>
                </a:cxn>
                <a:cxn ang="0">
                  <a:pos x="453" y="24"/>
                </a:cxn>
                <a:cxn ang="0">
                  <a:pos x="544" y="17"/>
                </a:cxn>
                <a:cxn ang="0">
                  <a:pos x="633" y="7"/>
                </a:cxn>
                <a:cxn ang="0">
                  <a:pos x="722" y="0"/>
                </a:cxn>
                <a:cxn ang="0">
                  <a:pos x="720" y="19"/>
                </a:cxn>
                <a:cxn ang="0">
                  <a:pos x="720" y="37"/>
                </a:cxn>
                <a:cxn ang="0">
                  <a:pos x="720" y="56"/>
                </a:cxn>
                <a:cxn ang="0">
                  <a:pos x="720" y="74"/>
                </a:cxn>
                <a:cxn ang="0">
                  <a:pos x="720" y="91"/>
                </a:cxn>
                <a:cxn ang="0">
                  <a:pos x="720" y="109"/>
                </a:cxn>
                <a:cxn ang="0">
                  <a:pos x="720" y="128"/>
                </a:cxn>
                <a:cxn ang="0">
                  <a:pos x="720" y="148"/>
                </a:cxn>
                <a:cxn ang="0">
                  <a:pos x="630" y="156"/>
                </a:cxn>
                <a:cxn ang="0">
                  <a:pos x="541" y="167"/>
                </a:cxn>
                <a:cxn ang="0">
                  <a:pos x="452" y="174"/>
                </a:cxn>
                <a:cxn ang="0">
                  <a:pos x="363" y="186"/>
                </a:cxn>
                <a:cxn ang="0">
                  <a:pos x="272" y="193"/>
                </a:cxn>
                <a:cxn ang="0">
                  <a:pos x="181" y="202"/>
                </a:cxn>
                <a:cxn ang="0">
                  <a:pos x="91" y="212"/>
                </a:cxn>
                <a:cxn ang="0">
                  <a:pos x="0" y="221"/>
                </a:cxn>
                <a:cxn ang="0">
                  <a:pos x="0" y="202"/>
                </a:cxn>
                <a:cxn ang="0">
                  <a:pos x="0" y="184"/>
                </a:cxn>
                <a:cxn ang="0">
                  <a:pos x="0" y="165"/>
                </a:cxn>
                <a:cxn ang="0">
                  <a:pos x="0" y="147"/>
                </a:cxn>
                <a:cxn ang="0">
                  <a:pos x="0" y="126"/>
                </a:cxn>
                <a:cxn ang="0">
                  <a:pos x="0" y="109"/>
                </a:cxn>
                <a:cxn ang="0">
                  <a:pos x="0" y="91"/>
                </a:cxn>
                <a:cxn ang="0">
                  <a:pos x="0" y="74"/>
                </a:cxn>
              </a:cxnLst>
              <a:rect l="0" t="0" r="r" b="b"/>
              <a:pathLst>
                <a:path w="722" h="221">
                  <a:moveTo>
                    <a:pt x="0" y="74"/>
                  </a:moveTo>
                  <a:lnTo>
                    <a:pt x="91" y="63"/>
                  </a:lnTo>
                  <a:lnTo>
                    <a:pt x="183" y="54"/>
                  </a:lnTo>
                  <a:lnTo>
                    <a:pt x="274" y="44"/>
                  </a:lnTo>
                  <a:lnTo>
                    <a:pt x="364" y="35"/>
                  </a:lnTo>
                  <a:lnTo>
                    <a:pt x="453" y="24"/>
                  </a:lnTo>
                  <a:lnTo>
                    <a:pt x="544" y="17"/>
                  </a:lnTo>
                  <a:lnTo>
                    <a:pt x="633" y="7"/>
                  </a:lnTo>
                  <a:lnTo>
                    <a:pt x="722" y="0"/>
                  </a:lnTo>
                  <a:lnTo>
                    <a:pt x="720" y="19"/>
                  </a:lnTo>
                  <a:lnTo>
                    <a:pt x="720" y="37"/>
                  </a:lnTo>
                  <a:lnTo>
                    <a:pt x="720" y="56"/>
                  </a:lnTo>
                  <a:lnTo>
                    <a:pt x="720" y="74"/>
                  </a:lnTo>
                  <a:lnTo>
                    <a:pt x="720" y="91"/>
                  </a:lnTo>
                  <a:lnTo>
                    <a:pt x="720" y="109"/>
                  </a:lnTo>
                  <a:lnTo>
                    <a:pt x="720" y="128"/>
                  </a:lnTo>
                  <a:lnTo>
                    <a:pt x="720" y="148"/>
                  </a:lnTo>
                  <a:lnTo>
                    <a:pt x="630" y="156"/>
                  </a:lnTo>
                  <a:lnTo>
                    <a:pt x="541" y="167"/>
                  </a:lnTo>
                  <a:lnTo>
                    <a:pt x="452" y="174"/>
                  </a:lnTo>
                  <a:lnTo>
                    <a:pt x="363" y="186"/>
                  </a:lnTo>
                  <a:lnTo>
                    <a:pt x="272" y="193"/>
                  </a:lnTo>
                  <a:lnTo>
                    <a:pt x="181" y="202"/>
                  </a:lnTo>
                  <a:lnTo>
                    <a:pt x="91" y="212"/>
                  </a:lnTo>
                  <a:lnTo>
                    <a:pt x="0" y="221"/>
                  </a:lnTo>
                  <a:lnTo>
                    <a:pt x="0" y="202"/>
                  </a:lnTo>
                  <a:lnTo>
                    <a:pt x="0" y="184"/>
                  </a:lnTo>
                  <a:lnTo>
                    <a:pt x="0" y="165"/>
                  </a:lnTo>
                  <a:lnTo>
                    <a:pt x="0" y="147"/>
                  </a:lnTo>
                  <a:lnTo>
                    <a:pt x="0" y="126"/>
                  </a:lnTo>
                  <a:lnTo>
                    <a:pt x="0" y="109"/>
                  </a:lnTo>
                  <a:lnTo>
                    <a:pt x="0" y="91"/>
                  </a:lnTo>
                  <a:lnTo>
                    <a:pt x="0" y="74"/>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79" name="Freeform 187"/>
            <p:cNvSpPr>
              <a:spLocks/>
            </p:cNvSpPr>
            <p:nvPr/>
          </p:nvSpPr>
          <p:spPr bwMode="auto">
            <a:xfrm>
              <a:off x="4756" y="2245"/>
              <a:ext cx="361" cy="55"/>
            </a:xfrm>
            <a:custGeom>
              <a:avLst/>
              <a:gdLst/>
              <a:ahLst/>
              <a:cxnLst>
                <a:cxn ang="0">
                  <a:pos x="0" y="76"/>
                </a:cxn>
                <a:cxn ang="0">
                  <a:pos x="91" y="65"/>
                </a:cxn>
                <a:cxn ang="0">
                  <a:pos x="181" y="55"/>
                </a:cxn>
                <a:cxn ang="0">
                  <a:pos x="272" y="46"/>
                </a:cxn>
                <a:cxn ang="0">
                  <a:pos x="363" y="37"/>
                </a:cxn>
                <a:cxn ang="0">
                  <a:pos x="452" y="26"/>
                </a:cxn>
                <a:cxn ang="0">
                  <a:pos x="542" y="18"/>
                </a:cxn>
                <a:cxn ang="0">
                  <a:pos x="631" y="7"/>
                </a:cxn>
                <a:cxn ang="0">
                  <a:pos x="722" y="0"/>
                </a:cxn>
                <a:cxn ang="0">
                  <a:pos x="722" y="16"/>
                </a:cxn>
                <a:cxn ang="0">
                  <a:pos x="722" y="33"/>
                </a:cxn>
                <a:cxn ang="0">
                  <a:pos x="631" y="40"/>
                </a:cxn>
                <a:cxn ang="0">
                  <a:pos x="542" y="52"/>
                </a:cxn>
                <a:cxn ang="0">
                  <a:pos x="452" y="59"/>
                </a:cxn>
                <a:cxn ang="0">
                  <a:pos x="363" y="70"/>
                </a:cxn>
                <a:cxn ang="0">
                  <a:pos x="272" y="78"/>
                </a:cxn>
                <a:cxn ang="0">
                  <a:pos x="181" y="87"/>
                </a:cxn>
                <a:cxn ang="0">
                  <a:pos x="91" y="98"/>
                </a:cxn>
                <a:cxn ang="0">
                  <a:pos x="0" y="109"/>
                </a:cxn>
                <a:cxn ang="0">
                  <a:pos x="0" y="98"/>
                </a:cxn>
                <a:cxn ang="0">
                  <a:pos x="0" y="89"/>
                </a:cxn>
                <a:cxn ang="0">
                  <a:pos x="0" y="81"/>
                </a:cxn>
                <a:cxn ang="0">
                  <a:pos x="0" y="76"/>
                </a:cxn>
              </a:cxnLst>
              <a:rect l="0" t="0" r="r" b="b"/>
              <a:pathLst>
                <a:path w="722" h="109">
                  <a:moveTo>
                    <a:pt x="0" y="76"/>
                  </a:moveTo>
                  <a:lnTo>
                    <a:pt x="91" y="65"/>
                  </a:lnTo>
                  <a:lnTo>
                    <a:pt x="181" y="55"/>
                  </a:lnTo>
                  <a:lnTo>
                    <a:pt x="272" y="46"/>
                  </a:lnTo>
                  <a:lnTo>
                    <a:pt x="363" y="37"/>
                  </a:lnTo>
                  <a:lnTo>
                    <a:pt x="452" y="26"/>
                  </a:lnTo>
                  <a:lnTo>
                    <a:pt x="542" y="18"/>
                  </a:lnTo>
                  <a:lnTo>
                    <a:pt x="631" y="7"/>
                  </a:lnTo>
                  <a:lnTo>
                    <a:pt x="722" y="0"/>
                  </a:lnTo>
                  <a:lnTo>
                    <a:pt x="722" y="16"/>
                  </a:lnTo>
                  <a:lnTo>
                    <a:pt x="722" y="33"/>
                  </a:lnTo>
                  <a:lnTo>
                    <a:pt x="631" y="40"/>
                  </a:lnTo>
                  <a:lnTo>
                    <a:pt x="542" y="52"/>
                  </a:lnTo>
                  <a:lnTo>
                    <a:pt x="452" y="59"/>
                  </a:lnTo>
                  <a:lnTo>
                    <a:pt x="363" y="70"/>
                  </a:lnTo>
                  <a:lnTo>
                    <a:pt x="272" y="78"/>
                  </a:lnTo>
                  <a:lnTo>
                    <a:pt x="181" y="87"/>
                  </a:lnTo>
                  <a:lnTo>
                    <a:pt x="91" y="98"/>
                  </a:lnTo>
                  <a:lnTo>
                    <a:pt x="0" y="109"/>
                  </a:lnTo>
                  <a:lnTo>
                    <a:pt x="0" y="98"/>
                  </a:lnTo>
                  <a:lnTo>
                    <a:pt x="0" y="89"/>
                  </a:lnTo>
                  <a:lnTo>
                    <a:pt x="0" y="81"/>
                  </a:lnTo>
                  <a:lnTo>
                    <a:pt x="0" y="7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0" name="Freeform 188"/>
            <p:cNvSpPr>
              <a:spLocks/>
            </p:cNvSpPr>
            <p:nvPr/>
          </p:nvSpPr>
          <p:spPr bwMode="auto">
            <a:xfrm>
              <a:off x="4756" y="2262"/>
              <a:ext cx="361" cy="44"/>
            </a:xfrm>
            <a:custGeom>
              <a:avLst/>
              <a:gdLst/>
              <a:ahLst/>
              <a:cxnLst>
                <a:cxn ang="0">
                  <a:pos x="0" y="89"/>
                </a:cxn>
                <a:cxn ang="0">
                  <a:pos x="91" y="78"/>
                </a:cxn>
                <a:cxn ang="0">
                  <a:pos x="181" y="71"/>
                </a:cxn>
                <a:cxn ang="0">
                  <a:pos x="272" y="59"/>
                </a:cxn>
                <a:cxn ang="0">
                  <a:pos x="363" y="52"/>
                </a:cxn>
                <a:cxn ang="0">
                  <a:pos x="452" y="43"/>
                </a:cxn>
                <a:cxn ang="0">
                  <a:pos x="541" y="33"/>
                </a:cxn>
                <a:cxn ang="0">
                  <a:pos x="630" y="24"/>
                </a:cxn>
                <a:cxn ang="0">
                  <a:pos x="720" y="17"/>
                </a:cxn>
                <a:cxn ang="0">
                  <a:pos x="720" y="7"/>
                </a:cxn>
                <a:cxn ang="0">
                  <a:pos x="722" y="0"/>
                </a:cxn>
                <a:cxn ang="0">
                  <a:pos x="631" y="7"/>
                </a:cxn>
                <a:cxn ang="0">
                  <a:pos x="542" y="19"/>
                </a:cxn>
                <a:cxn ang="0">
                  <a:pos x="452" y="26"/>
                </a:cxn>
                <a:cxn ang="0">
                  <a:pos x="363" y="37"/>
                </a:cxn>
                <a:cxn ang="0">
                  <a:pos x="272" y="45"/>
                </a:cxn>
                <a:cxn ang="0">
                  <a:pos x="181" y="54"/>
                </a:cxn>
                <a:cxn ang="0">
                  <a:pos x="91" y="65"/>
                </a:cxn>
                <a:cxn ang="0">
                  <a:pos x="0" y="76"/>
                </a:cxn>
                <a:cxn ang="0">
                  <a:pos x="0" y="82"/>
                </a:cxn>
                <a:cxn ang="0">
                  <a:pos x="0" y="89"/>
                </a:cxn>
              </a:cxnLst>
              <a:rect l="0" t="0" r="r" b="b"/>
              <a:pathLst>
                <a:path w="722" h="89">
                  <a:moveTo>
                    <a:pt x="0" y="89"/>
                  </a:moveTo>
                  <a:lnTo>
                    <a:pt x="91" y="78"/>
                  </a:lnTo>
                  <a:lnTo>
                    <a:pt x="181" y="71"/>
                  </a:lnTo>
                  <a:lnTo>
                    <a:pt x="272" y="59"/>
                  </a:lnTo>
                  <a:lnTo>
                    <a:pt x="363" y="52"/>
                  </a:lnTo>
                  <a:lnTo>
                    <a:pt x="452" y="43"/>
                  </a:lnTo>
                  <a:lnTo>
                    <a:pt x="541" y="33"/>
                  </a:lnTo>
                  <a:lnTo>
                    <a:pt x="630" y="24"/>
                  </a:lnTo>
                  <a:lnTo>
                    <a:pt x="720" y="17"/>
                  </a:lnTo>
                  <a:lnTo>
                    <a:pt x="720" y="7"/>
                  </a:lnTo>
                  <a:lnTo>
                    <a:pt x="722" y="0"/>
                  </a:lnTo>
                  <a:lnTo>
                    <a:pt x="631" y="7"/>
                  </a:lnTo>
                  <a:lnTo>
                    <a:pt x="542" y="19"/>
                  </a:lnTo>
                  <a:lnTo>
                    <a:pt x="452" y="26"/>
                  </a:lnTo>
                  <a:lnTo>
                    <a:pt x="363" y="37"/>
                  </a:lnTo>
                  <a:lnTo>
                    <a:pt x="272" y="45"/>
                  </a:lnTo>
                  <a:lnTo>
                    <a:pt x="181" y="54"/>
                  </a:lnTo>
                  <a:lnTo>
                    <a:pt x="91" y="65"/>
                  </a:lnTo>
                  <a:lnTo>
                    <a:pt x="0" y="76"/>
                  </a:lnTo>
                  <a:lnTo>
                    <a:pt x="0" y="82"/>
                  </a:lnTo>
                  <a:lnTo>
                    <a:pt x="0" y="89"/>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1" name="Freeform 189"/>
            <p:cNvSpPr>
              <a:spLocks/>
            </p:cNvSpPr>
            <p:nvPr/>
          </p:nvSpPr>
          <p:spPr bwMode="auto">
            <a:xfrm>
              <a:off x="4756" y="2418"/>
              <a:ext cx="360" cy="116"/>
            </a:xfrm>
            <a:custGeom>
              <a:avLst/>
              <a:gdLst/>
              <a:ahLst/>
              <a:cxnLst>
                <a:cxn ang="0">
                  <a:pos x="0" y="81"/>
                </a:cxn>
                <a:cxn ang="0">
                  <a:pos x="91" y="70"/>
                </a:cxn>
                <a:cxn ang="0">
                  <a:pos x="181" y="59"/>
                </a:cxn>
                <a:cxn ang="0">
                  <a:pos x="272" y="48"/>
                </a:cxn>
                <a:cxn ang="0">
                  <a:pos x="363" y="39"/>
                </a:cxn>
                <a:cxn ang="0">
                  <a:pos x="452" y="27"/>
                </a:cxn>
                <a:cxn ang="0">
                  <a:pos x="541" y="18"/>
                </a:cxn>
                <a:cxn ang="0">
                  <a:pos x="630" y="9"/>
                </a:cxn>
                <a:cxn ang="0">
                  <a:pos x="720" y="0"/>
                </a:cxn>
                <a:cxn ang="0">
                  <a:pos x="720" y="16"/>
                </a:cxn>
                <a:cxn ang="0">
                  <a:pos x="720" y="35"/>
                </a:cxn>
                <a:cxn ang="0">
                  <a:pos x="720" y="53"/>
                </a:cxn>
                <a:cxn ang="0">
                  <a:pos x="720" y="72"/>
                </a:cxn>
                <a:cxn ang="0">
                  <a:pos x="720" y="91"/>
                </a:cxn>
                <a:cxn ang="0">
                  <a:pos x="720" y="109"/>
                </a:cxn>
                <a:cxn ang="0">
                  <a:pos x="720" y="128"/>
                </a:cxn>
                <a:cxn ang="0">
                  <a:pos x="720" y="148"/>
                </a:cxn>
                <a:cxn ang="0">
                  <a:pos x="630" y="157"/>
                </a:cxn>
                <a:cxn ang="0">
                  <a:pos x="541" y="167"/>
                </a:cxn>
                <a:cxn ang="0">
                  <a:pos x="452" y="176"/>
                </a:cxn>
                <a:cxn ang="0">
                  <a:pos x="363" y="187"/>
                </a:cxn>
                <a:cxn ang="0">
                  <a:pos x="272" y="198"/>
                </a:cxn>
                <a:cxn ang="0">
                  <a:pos x="181" y="209"/>
                </a:cxn>
                <a:cxn ang="0">
                  <a:pos x="91" y="220"/>
                </a:cxn>
                <a:cxn ang="0">
                  <a:pos x="0" y="232"/>
                </a:cxn>
                <a:cxn ang="0">
                  <a:pos x="0" y="211"/>
                </a:cxn>
                <a:cxn ang="0">
                  <a:pos x="0" y="193"/>
                </a:cxn>
                <a:cxn ang="0">
                  <a:pos x="0" y="174"/>
                </a:cxn>
                <a:cxn ang="0">
                  <a:pos x="0" y="156"/>
                </a:cxn>
                <a:cxn ang="0">
                  <a:pos x="0" y="135"/>
                </a:cxn>
                <a:cxn ang="0">
                  <a:pos x="0" y="118"/>
                </a:cxn>
                <a:cxn ang="0">
                  <a:pos x="0" y="98"/>
                </a:cxn>
                <a:cxn ang="0">
                  <a:pos x="0" y="81"/>
                </a:cxn>
              </a:cxnLst>
              <a:rect l="0" t="0" r="r" b="b"/>
              <a:pathLst>
                <a:path w="720" h="232">
                  <a:moveTo>
                    <a:pt x="0" y="81"/>
                  </a:moveTo>
                  <a:lnTo>
                    <a:pt x="91" y="70"/>
                  </a:lnTo>
                  <a:lnTo>
                    <a:pt x="181" y="59"/>
                  </a:lnTo>
                  <a:lnTo>
                    <a:pt x="272" y="48"/>
                  </a:lnTo>
                  <a:lnTo>
                    <a:pt x="363" y="39"/>
                  </a:lnTo>
                  <a:lnTo>
                    <a:pt x="452" y="27"/>
                  </a:lnTo>
                  <a:lnTo>
                    <a:pt x="541" y="18"/>
                  </a:lnTo>
                  <a:lnTo>
                    <a:pt x="630" y="9"/>
                  </a:lnTo>
                  <a:lnTo>
                    <a:pt x="720" y="0"/>
                  </a:lnTo>
                  <a:lnTo>
                    <a:pt x="720" y="16"/>
                  </a:lnTo>
                  <a:lnTo>
                    <a:pt x="720" y="35"/>
                  </a:lnTo>
                  <a:lnTo>
                    <a:pt x="720" y="53"/>
                  </a:lnTo>
                  <a:lnTo>
                    <a:pt x="720" y="72"/>
                  </a:lnTo>
                  <a:lnTo>
                    <a:pt x="720" y="91"/>
                  </a:lnTo>
                  <a:lnTo>
                    <a:pt x="720" y="109"/>
                  </a:lnTo>
                  <a:lnTo>
                    <a:pt x="720" y="128"/>
                  </a:lnTo>
                  <a:lnTo>
                    <a:pt x="720" y="148"/>
                  </a:lnTo>
                  <a:lnTo>
                    <a:pt x="630" y="157"/>
                  </a:lnTo>
                  <a:lnTo>
                    <a:pt x="541" y="167"/>
                  </a:lnTo>
                  <a:lnTo>
                    <a:pt x="452" y="176"/>
                  </a:lnTo>
                  <a:lnTo>
                    <a:pt x="363" y="187"/>
                  </a:lnTo>
                  <a:lnTo>
                    <a:pt x="272" y="198"/>
                  </a:lnTo>
                  <a:lnTo>
                    <a:pt x="181" y="209"/>
                  </a:lnTo>
                  <a:lnTo>
                    <a:pt x="91" y="220"/>
                  </a:lnTo>
                  <a:lnTo>
                    <a:pt x="0" y="232"/>
                  </a:lnTo>
                  <a:lnTo>
                    <a:pt x="0" y="211"/>
                  </a:lnTo>
                  <a:lnTo>
                    <a:pt x="0" y="193"/>
                  </a:lnTo>
                  <a:lnTo>
                    <a:pt x="0" y="174"/>
                  </a:lnTo>
                  <a:lnTo>
                    <a:pt x="0" y="156"/>
                  </a:lnTo>
                  <a:lnTo>
                    <a:pt x="0" y="135"/>
                  </a:lnTo>
                  <a:lnTo>
                    <a:pt x="0" y="118"/>
                  </a:lnTo>
                  <a:lnTo>
                    <a:pt x="0" y="98"/>
                  </a:lnTo>
                  <a:lnTo>
                    <a:pt x="0" y="8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2" name="Freeform 190"/>
            <p:cNvSpPr>
              <a:spLocks/>
            </p:cNvSpPr>
            <p:nvPr/>
          </p:nvSpPr>
          <p:spPr bwMode="auto">
            <a:xfrm>
              <a:off x="4756" y="2459"/>
              <a:ext cx="360" cy="59"/>
            </a:xfrm>
            <a:custGeom>
              <a:avLst/>
              <a:gdLst/>
              <a:ahLst/>
              <a:cxnLst>
                <a:cxn ang="0">
                  <a:pos x="0" y="82"/>
                </a:cxn>
                <a:cxn ang="0">
                  <a:pos x="91" y="71"/>
                </a:cxn>
                <a:cxn ang="0">
                  <a:pos x="181" y="62"/>
                </a:cxn>
                <a:cxn ang="0">
                  <a:pos x="272" y="50"/>
                </a:cxn>
                <a:cxn ang="0">
                  <a:pos x="363" y="41"/>
                </a:cxn>
                <a:cxn ang="0">
                  <a:pos x="452" y="30"/>
                </a:cxn>
                <a:cxn ang="0">
                  <a:pos x="541" y="21"/>
                </a:cxn>
                <a:cxn ang="0">
                  <a:pos x="630" y="10"/>
                </a:cxn>
                <a:cxn ang="0">
                  <a:pos x="720" y="0"/>
                </a:cxn>
                <a:cxn ang="0">
                  <a:pos x="720" y="17"/>
                </a:cxn>
                <a:cxn ang="0">
                  <a:pos x="720" y="34"/>
                </a:cxn>
                <a:cxn ang="0">
                  <a:pos x="630" y="43"/>
                </a:cxn>
                <a:cxn ang="0">
                  <a:pos x="541" y="54"/>
                </a:cxn>
                <a:cxn ang="0">
                  <a:pos x="452" y="63"/>
                </a:cxn>
                <a:cxn ang="0">
                  <a:pos x="363" y="75"/>
                </a:cxn>
                <a:cxn ang="0">
                  <a:pos x="272" y="84"/>
                </a:cxn>
                <a:cxn ang="0">
                  <a:pos x="181" y="95"/>
                </a:cxn>
                <a:cxn ang="0">
                  <a:pos x="91" y="106"/>
                </a:cxn>
                <a:cxn ang="0">
                  <a:pos x="0" y="117"/>
                </a:cxn>
                <a:cxn ang="0">
                  <a:pos x="0" y="99"/>
                </a:cxn>
                <a:cxn ang="0">
                  <a:pos x="0" y="82"/>
                </a:cxn>
              </a:cxnLst>
              <a:rect l="0" t="0" r="r" b="b"/>
              <a:pathLst>
                <a:path w="720" h="117">
                  <a:moveTo>
                    <a:pt x="0" y="82"/>
                  </a:moveTo>
                  <a:lnTo>
                    <a:pt x="91" y="71"/>
                  </a:lnTo>
                  <a:lnTo>
                    <a:pt x="181" y="62"/>
                  </a:lnTo>
                  <a:lnTo>
                    <a:pt x="272" y="50"/>
                  </a:lnTo>
                  <a:lnTo>
                    <a:pt x="363" y="41"/>
                  </a:lnTo>
                  <a:lnTo>
                    <a:pt x="452" y="30"/>
                  </a:lnTo>
                  <a:lnTo>
                    <a:pt x="541" y="21"/>
                  </a:lnTo>
                  <a:lnTo>
                    <a:pt x="630" y="10"/>
                  </a:lnTo>
                  <a:lnTo>
                    <a:pt x="720" y="0"/>
                  </a:lnTo>
                  <a:lnTo>
                    <a:pt x="720" y="17"/>
                  </a:lnTo>
                  <a:lnTo>
                    <a:pt x="720" y="34"/>
                  </a:lnTo>
                  <a:lnTo>
                    <a:pt x="630" y="43"/>
                  </a:lnTo>
                  <a:lnTo>
                    <a:pt x="541" y="54"/>
                  </a:lnTo>
                  <a:lnTo>
                    <a:pt x="452" y="63"/>
                  </a:lnTo>
                  <a:lnTo>
                    <a:pt x="363" y="75"/>
                  </a:lnTo>
                  <a:lnTo>
                    <a:pt x="272" y="84"/>
                  </a:lnTo>
                  <a:lnTo>
                    <a:pt x="181" y="95"/>
                  </a:lnTo>
                  <a:lnTo>
                    <a:pt x="91" y="106"/>
                  </a:lnTo>
                  <a:lnTo>
                    <a:pt x="0" y="117"/>
                  </a:lnTo>
                  <a:lnTo>
                    <a:pt x="0" y="99"/>
                  </a:lnTo>
                  <a:lnTo>
                    <a:pt x="0" y="82"/>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3" name="Freeform 191"/>
            <p:cNvSpPr>
              <a:spLocks/>
            </p:cNvSpPr>
            <p:nvPr/>
          </p:nvSpPr>
          <p:spPr bwMode="auto">
            <a:xfrm>
              <a:off x="4756" y="2476"/>
              <a:ext cx="360" cy="50"/>
            </a:xfrm>
            <a:custGeom>
              <a:avLst/>
              <a:gdLst/>
              <a:ahLst/>
              <a:cxnLst>
                <a:cxn ang="0">
                  <a:pos x="0" y="100"/>
                </a:cxn>
                <a:cxn ang="0">
                  <a:pos x="91" y="89"/>
                </a:cxn>
                <a:cxn ang="0">
                  <a:pos x="181" y="78"/>
                </a:cxn>
                <a:cxn ang="0">
                  <a:pos x="272" y="66"/>
                </a:cxn>
                <a:cxn ang="0">
                  <a:pos x="363" y="55"/>
                </a:cxn>
                <a:cxn ang="0">
                  <a:pos x="452" y="44"/>
                </a:cxn>
                <a:cxn ang="0">
                  <a:pos x="541" y="35"/>
                </a:cxn>
                <a:cxn ang="0">
                  <a:pos x="630" y="26"/>
                </a:cxn>
                <a:cxn ang="0">
                  <a:pos x="720" y="16"/>
                </a:cxn>
                <a:cxn ang="0">
                  <a:pos x="720" y="7"/>
                </a:cxn>
                <a:cxn ang="0">
                  <a:pos x="720" y="0"/>
                </a:cxn>
                <a:cxn ang="0">
                  <a:pos x="630" y="9"/>
                </a:cxn>
                <a:cxn ang="0">
                  <a:pos x="541" y="20"/>
                </a:cxn>
                <a:cxn ang="0">
                  <a:pos x="452" y="29"/>
                </a:cxn>
                <a:cxn ang="0">
                  <a:pos x="363" y="41"/>
                </a:cxn>
                <a:cxn ang="0">
                  <a:pos x="272" y="50"/>
                </a:cxn>
                <a:cxn ang="0">
                  <a:pos x="181" y="61"/>
                </a:cxn>
                <a:cxn ang="0">
                  <a:pos x="91" y="72"/>
                </a:cxn>
                <a:cxn ang="0">
                  <a:pos x="0" y="83"/>
                </a:cxn>
                <a:cxn ang="0">
                  <a:pos x="0" y="91"/>
                </a:cxn>
                <a:cxn ang="0">
                  <a:pos x="0" y="100"/>
                </a:cxn>
              </a:cxnLst>
              <a:rect l="0" t="0" r="r" b="b"/>
              <a:pathLst>
                <a:path w="720" h="100">
                  <a:moveTo>
                    <a:pt x="0" y="100"/>
                  </a:moveTo>
                  <a:lnTo>
                    <a:pt x="91" y="89"/>
                  </a:lnTo>
                  <a:lnTo>
                    <a:pt x="181" y="78"/>
                  </a:lnTo>
                  <a:lnTo>
                    <a:pt x="272" y="66"/>
                  </a:lnTo>
                  <a:lnTo>
                    <a:pt x="363" y="55"/>
                  </a:lnTo>
                  <a:lnTo>
                    <a:pt x="452" y="44"/>
                  </a:lnTo>
                  <a:lnTo>
                    <a:pt x="541" y="35"/>
                  </a:lnTo>
                  <a:lnTo>
                    <a:pt x="630" y="26"/>
                  </a:lnTo>
                  <a:lnTo>
                    <a:pt x="720" y="16"/>
                  </a:lnTo>
                  <a:lnTo>
                    <a:pt x="720" y="7"/>
                  </a:lnTo>
                  <a:lnTo>
                    <a:pt x="720" y="0"/>
                  </a:lnTo>
                  <a:lnTo>
                    <a:pt x="630" y="9"/>
                  </a:lnTo>
                  <a:lnTo>
                    <a:pt x="541" y="20"/>
                  </a:lnTo>
                  <a:lnTo>
                    <a:pt x="452" y="29"/>
                  </a:lnTo>
                  <a:lnTo>
                    <a:pt x="363" y="41"/>
                  </a:lnTo>
                  <a:lnTo>
                    <a:pt x="272" y="50"/>
                  </a:lnTo>
                  <a:lnTo>
                    <a:pt x="181" y="61"/>
                  </a:lnTo>
                  <a:lnTo>
                    <a:pt x="91" y="72"/>
                  </a:lnTo>
                  <a:lnTo>
                    <a:pt x="0" y="83"/>
                  </a:lnTo>
                  <a:lnTo>
                    <a:pt x="0" y="91"/>
                  </a:lnTo>
                  <a:lnTo>
                    <a:pt x="0" y="10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4" name="Freeform 192"/>
            <p:cNvSpPr>
              <a:spLocks/>
            </p:cNvSpPr>
            <p:nvPr/>
          </p:nvSpPr>
          <p:spPr bwMode="auto">
            <a:xfrm>
              <a:off x="4756" y="2631"/>
              <a:ext cx="358" cy="120"/>
            </a:xfrm>
            <a:custGeom>
              <a:avLst/>
              <a:gdLst/>
              <a:ahLst/>
              <a:cxnLst>
                <a:cxn ang="0">
                  <a:pos x="0" y="91"/>
                </a:cxn>
                <a:cxn ang="0">
                  <a:pos x="89" y="78"/>
                </a:cxn>
                <a:cxn ang="0">
                  <a:pos x="180" y="66"/>
                </a:cxn>
                <a:cxn ang="0">
                  <a:pos x="270" y="55"/>
                </a:cxn>
                <a:cxn ang="0">
                  <a:pos x="361" y="44"/>
                </a:cxn>
                <a:cxn ang="0">
                  <a:pos x="450" y="33"/>
                </a:cxn>
                <a:cxn ang="0">
                  <a:pos x="539" y="22"/>
                </a:cxn>
                <a:cxn ang="0">
                  <a:pos x="628" y="11"/>
                </a:cxn>
                <a:cxn ang="0">
                  <a:pos x="717" y="0"/>
                </a:cxn>
                <a:cxn ang="0">
                  <a:pos x="717" y="16"/>
                </a:cxn>
                <a:cxn ang="0">
                  <a:pos x="717" y="35"/>
                </a:cxn>
                <a:cxn ang="0">
                  <a:pos x="717" y="53"/>
                </a:cxn>
                <a:cxn ang="0">
                  <a:pos x="717" y="74"/>
                </a:cxn>
                <a:cxn ang="0">
                  <a:pos x="717" y="91"/>
                </a:cxn>
                <a:cxn ang="0">
                  <a:pos x="717" y="109"/>
                </a:cxn>
                <a:cxn ang="0">
                  <a:pos x="717" y="128"/>
                </a:cxn>
                <a:cxn ang="0">
                  <a:pos x="717" y="148"/>
                </a:cxn>
                <a:cxn ang="0">
                  <a:pos x="628" y="159"/>
                </a:cxn>
                <a:cxn ang="0">
                  <a:pos x="539" y="170"/>
                </a:cxn>
                <a:cxn ang="0">
                  <a:pos x="450" y="181"/>
                </a:cxn>
                <a:cxn ang="0">
                  <a:pos x="361" y="194"/>
                </a:cxn>
                <a:cxn ang="0">
                  <a:pos x="270" y="206"/>
                </a:cxn>
                <a:cxn ang="0">
                  <a:pos x="180" y="217"/>
                </a:cxn>
                <a:cxn ang="0">
                  <a:pos x="89" y="228"/>
                </a:cxn>
                <a:cxn ang="0">
                  <a:pos x="0" y="241"/>
                </a:cxn>
                <a:cxn ang="0">
                  <a:pos x="0" y="220"/>
                </a:cxn>
                <a:cxn ang="0">
                  <a:pos x="0" y="202"/>
                </a:cxn>
                <a:cxn ang="0">
                  <a:pos x="0" y="183"/>
                </a:cxn>
                <a:cxn ang="0">
                  <a:pos x="0" y="165"/>
                </a:cxn>
                <a:cxn ang="0">
                  <a:pos x="0" y="144"/>
                </a:cxn>
                <a:cxn ang="0">
                  <a:pos x="0" y="128"/>
                </a:cxn>
                <a:cxn ang="0">
                  <a:pos x="0" y="107"/>
                </a:cxn>
                <a:cxn ang="0">
                  <a:pos x="0" y="91"/>
                </a:cxn>
              </a:cxnLst>
              <a:rect l="0" t="0" r="r" b="b"/>
              <a:pathLst>
                <a:path w="717" h="241">
                  <a:moveTo>
                    <a:pt x="0" y="91"/>
                  </a:moveTo>
                  <a:lnTo>
                    <a:pt x="89" y="78"/>
                  </a:lnTo>
                  <a:lnTo>
                    <a:pt x="180" y="66"/>
                  </a:lnTo>
                  <a:lnTo>
                    <a:pt x="270" y="55"/>
                  </a:lnTo>
                  <a:lnTo>
                    <a:pt x="361" y="44"/>
                  </a:lnTo>
                  <a:lnTo>
                    <a:pt x="450" y="33"/>
                  </a:lnTo>
                  <a:lnTo>
                    <a:pt x="539" y="22"/>
                  </a:lnTo>
                  <a:lnTo>
                    <a:pt x="628" y="11"/>
                  </a:lnTo>
                  <a:lnTo>
                    <a:pt x="717" y="0"/>
                  </a:lnTo>
                  <a:lnTo>
                    <a:pt x="717" y="16"/>
                  </a:lnTo>
                  <a:lnTo>
                    <a:pt x="717" y="35"/>
                  </a:lnTo>
                  <a:lnTo>
                    <a:pt x="717" y="53"/>
                  </a:lnTo>
                  <a:lnTo>
                    <a:pt x="717" y="74"/>
                  </a:lnTo>
                  <a:lnTo>
                    <a:pt x="717" y="91"/>
                  </a:lnTo>
                  <a:lnTo>
                    <a:pt x="717" y="109"/>
                  </a:lnTo>
                  <a:lnTo>
                    <a:pt x="717" y="128"/>
                  </a:lnTo>
                  <a:lnTo>
                    <a:pt x="717" y="148"/>
                  </a:lnTo>
                  <a:lnTo>
                    <a:pt x="628" y="159"/>
                  </a:lnTo>
                  <a:lnTo>
                    <a:pt x="539" y="170"/>
                  </a:lnTo>
                  <a:lnTo>
                    <a:pt x="450" y="181"/>
                  </a:lnTo>
                  <a:lnTo>
                    <a:pt x="361" y="194"/>
                  </a:lnTo>
                  <a:lnTo>
                    <a:pt x="270" y="206"/>
                  </a:lnTo>
                  <a:lnTo>
                    <a:pt x="180" y="217"/>
                  </a:lnTo>
                  <a:lnTo>
                    <a:pt x="89" y="228"/>
                  </a:lnTo>
                  <a:lnTo>
                    <a:pt x="0" y="241"/>
                  </a:lnTo>
                  <a:lnTo>
                    <a:pt x="0" y="220"/>
                  </a:lnTo>
                  <a:lnTo>
                    <a:pt x="0" y="202"/>
                  </a:lnTo>
                  <a:lnTo>
                    <a:pt x="0" y="183"/>
                  </a:lnTo>
                  <a:lnTo>
                    <a:pt x="0" y="165"/>
                  </a:lnTo>
                  <a:lnTo>
                    <a:pt x="0" y="144"/>
                  </a:lnTo>
                  <a:lnTo>
                    <a:pt x="0" y="128"/>
                  </a:lnTo>
                  <a:lnTo>
                    <a:pt x="0" y="107"/>
                  </a:lnTo>
                  <a:lnTo>
                    <a:pt x="0" y="9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5" name="Freeform 193"/>
            <p:cNvSpPr>
              <a:spLocks/>
            </p:cNvSpPr>
            <p:nvPr/>
          </p:nvSpPr>
          <p:spPr bwMode="auto">
            <a:xfrm>
              <a:off x="4756" y="2673"/>
              <a:ext cx="358" cy="62"/>
            </a:xfrm>
            <a:custGeom>
              <a:avLst/>
              <a:gdLst/>
              <a:ahLst/>
              <a:cxnLst>
                <a:cxn ang="0">
                  <a:pos x="0" y="91"/>
                </a:cxn>
                <a:cxn ang="0">
                  <a:pos x="89" y="78"/>
                </a:cxn>
                <a:cxn ang="0">
                  <a:pos x="180" y="67"/>
                </a:cxn>
                <a:cxn ang="0">
                  <a:pos x="270" y="56"/>
                </a:cxn>
                <a:cxn ang="0">
                  <a:pos x="361" y="45"/>
                </a:cxn>
                <a:cxn ang="0">
                  <a:pos x="450" y="34"/>
                </a:cxn>
                <a:cxn ang="0">
                  <a:pos x="539" y="22"/>
                </a:cxn>
                <a:cxn ang="0">
                  <a:pos x="628" y="11"/>
                </a:cxn>
                <a:cxn ang="0">
                  <a:pos x="717" y="0"/>
                </a:cxn>
                <a:cxn ang="0">
                  <a:pos x="717" y="15"/>
                </a:cxn>
                <a:cxn ang="0">
                  <a:pos x="717" y="32"/>
                </a:cxn>
                <a:cxn ang="0">
                  <a:pos x="628" y="43"/>
                </a:cxn>
                <a:cxn ang="0">
                  <a:pos x="539" y="54"/>
                </a:cxn>
                <a:cxn ang="0">
                  <a:pos x="450" y="65"/>
                </a:cxn>
                <a:cxn ang="0">
                  <a:pos x="361" y="78"/>
                </a:cxn>
                <a:cxn ang="0">
                  <a:pos x="270" y="89"/>
                </a:cxn>
                <a:cxn ang="0">
                  <a:pos x="180" y="100"/>
                </a:cxn>
                <a:cxn ang="0">
                  <a:pos x="89" y="111"/>
                </a:cxn>
                <a:cxn ang="0">
                  <a:pos x="0" y="124"/>
                </a:cxn>
                <a:cxn ang="0">
                  <a:pos x="0" y="108"/>
                </a:cxn>
                <a:cxn ang="0">
                  <a:pos x="0" y="91"/>
                </a:cxn>
              </a:cxnLst>
              <a:rect l="0" t="0" r="r" b="b"/>
              <a:pathLst>
                <a:path w="717" h="124">
                  <a:moveTo>
                    <a:pt x="0" y="91"/>
                  </a:moveTo>
                  <a:lnTo>
                    <a:pt x="89" y="78"/>
                  </a:lnTo>
                  <a:lnTo>
                    <a:pt x="180" y="67"/>
                  </a:lnTo>
                  <a:lnTo>
                    <a:pt x="270" y="56"/>
                  </a:lnTo>
                  <a:lnTo>
                    <a:pt x="361" y="45"/>
                  </a:lnTo>
                  <a:lnTo>
                    <a:pt x="450" y="34"/>
                  </a:lnTo>
                  <a:lnTo>
                    <a:pt x="539" y="22"/>
                  </a:lnTo>
                  <a:lnTo>
                    <a:pt x="628" y="11"/>
                  </a:lnTo>
                  <a:lnTo>
                    <a:pt x="717" y="0"/>
                  </a:lnTo>
                  <a:lnTo>
                    <a:pt x="717" y="15"/>
                  </a:lnTo>
                  <a:lnTo>
                    <a:pt x="717" y="32"/>
                  </a:lnTo>
                  <a:lnTo>
                    <a:pt x="628" y="43"/>
                  </a:lnTo>
                  <a:lnTo>
                    <a:pt x="539" y="54"/>
                  </a:lnTo>
                  <a:lnTo>
                    <a:pt x="450" y="65"/>
                  </a:lnTo>
                  <a:lnTo>
                    <a:pt x="361" y="78"/>
                  </a:lnTo>
                  <a:lnTo>
                    <a:pt x="270" y="89"/>
                  </a:lnTo>
                  <a:lnTo>
                    <a:pt x="180" y="100"/>
                  </a:lnTo>
                  <a:lnTo>
                    <a:pt x="89" y="111"/>
                  </a:lnTo>
                  <a:lnTo>
                    <a:pt x="0" y="124"/>
                  </a:lnTo>
                  <a:lnTo>
                    <a:pt x="0" y="108"/>
                  </a:lnTo>
                  <a:lnTo>
                    <a:pt x="0" y="91"/>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6" name="Freeform 194"/>
            <p:cNvSpPr>
              <a:spLocks/>
            </p:cNvSpPr>
            <p:nvPr/>
          </p:nvSpPr>
          <p:spPr bwMode="auto">
            <a:xfrm>
              <a:off x="4756" y="2688"/>
              <a:ext cx="358" cy="55"/>
            </a:xfrm>
            <a:custGeom>
              <a:avLst/>
              <a:gdLst/>
              <a:ahLst/>
              <a:cxnLst>
                <a:cxn ang="0">
                  <a:pos x="0" y="109"/>
                </a:cxn>
                <a:cxn ang="0">
                  <a:pos x="89" y="96"/>
                </a:cxn>
                <a:cxn ang="0">
                  <a:pos x="180" y="85"/>
                </a:cxn>
                <a:cxn ang="0">
                  <a:pos x="270" y="74"/>
                </a:cxn>
                <a:cxn ang="0">
                  <a:pos x="361" y="63"/>
                </a:cxn>
                <a:cxn ang="0">
                  <a:pos x="450" y="50"/>
                </a:cxn>
                <a:cxn ang="0">
                  <a:pos x="539" y="39"/>
                </a:cxn>
                <a:cxn ang="0">
                  <a:pos x="628" y="27"/>
                </a:cxn>
                <a:cxn ang="0">
                  <a:pos x="717" y="16"/>
                </a:cxn>
                <a:cxn ang="0">
                  <a:pos x="717" y="7"/>
                </a:cxn>
                <a:cxn ang="0">
                  <a:pos x="717" y="0"/>
                </a:cxn>
                <a:cxn ang="0">
                  <a:pos x="628" y="11"/>
                </a:cxn>
                <a:cxn ang="0">
                  <a:pos x="539" y="22"/>
                </a:cxn>
                <a:cxn ang="0">
                  <a:pos x="450" y="33"/>
                </a:cxn>
                <a:cxn ang="0">
                  <a:pos x="361" y="46"/>
                </a:cxn>
                <a:cxn ang="0">
                  <a:pos x="270" y="57"/>
                </a:cxn>
                <a:cxn ang="0">
                  <a:pos x="180" y="68"/>
                </a:cxn>
                <a:cxn ang="0">
                  <a:pos x="89" y="79"/>
                </a:cxn>
                <a:cxn ang="0">
                  <a:pos x="0" y="92"/>
                </a:cxn>
                <a:cxn ang="0">
                  <a:pos x="0" y="100"/>
                </a:cxn>
                <a:cxn ang="0">
                  <a:pos x="0" y="109"/>
                </a:cxn>
              </a:cxnLst>
              <a:rect l="0" t="0" r="r" b="b"/>
              <a:pathLst>
                <a:path w="717" h="109">
                  <a:moveTo>
                    <a:pt x="0" y="109"/>
                  </a:moveTo>
                  <a:lnTo>
                    <a:pt x="89" y="96"/>
                  </a:lnTo>
                  <a:lnTo>
                    <a:pt x="180" y="85"/>
                  </a:lnTo>
                  <a:lnTo>
                    <a:pt x="270" y="74"/>
                  </a:lnTo>
                  <a:lnTo>
                    <a:pt x="361" y="63"/>
                  </a:lnTo>
                  <a:lnTo>
                    <a:pt x="450" y="50"/>
                  </a:lnTo>
                  <a:lnTo>
                    <a:pt x="539" y="39"/>
                  </a:lnTo>
                  <a:lnTo>
                    <a:pt x="628" y="27"/>
                  </a:lnTo>
                  <a:lnTo>
                    <a:pt x="717" y="16"/>
                  </a:lnTo>
                  <a:lnTo>
                    <a:pt x="717" y="7"/>
                  </a:lnTo>
                  <a:lnTo>
                    <a:pt x="717" y="0"/>
                  </a:lnTo>
                  <a:lnTo>
                    <a:pt x="628" y="11"/>
                  </a:lnTo>
                  <a:lnTo>
                    <a:pt x="539" y="22"/>
                  </a:lnTo>
                  <a:lnTo>
                    <a:pt x="450" y="33"/>
                  </a:lnTo>
                  <a:lnTo>
                    <a:pt x="361" y="46"/>
                  </a:lnTo>
                  <a:lnTo>
                    <a:pt x="270" y="57"/>
                  </a:lnTo>
                  <a:lnTo>
                    <a:pt x="180" y="68"/>
                  </a:lnTo>
                  <a:lnTo>
                    <a:pt x="89" y="79"/>
                  </a:lnTo>
                  <a:lnTo>
                    <a:pt x="0" y="92"/>
                  </a:lnTo>
                  <a:lnTo>
                    <a:pt x="0" y="100"/>
                  </a:lnTo>
                  <a:lnTo>
                    <a:pt x="0" y="109"/>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7" name="Freeform 195"/>
            <p:cNvSpPr>
              <a:spLocks/>
            </p:cNvSpPr>
            <p:nvPr/>
          </p:nvSpPr>
          <p:spPr bwMode="auto">
            <a:xfrm>
              <a:off x="4755" y="2845"/>
              <a:ext cx="359" cy="124"/>
            </a:xfrm>
            <a:custGeom>
              <a:avLst/>
              <a:gdLst/>
              <a:ahLst/>
              <a:cxnLst>
                <a:cxn ang="0">
                  <a:pos x="0" y="99"/>
                </a:cxn>
                <a:cxn ang="0">
                  <a:pos x="89" y="86"/>
                </a:cxn>
                <a:cxn ang="0">
                  <a:pos x="180" y="73"/>
                </a:cxn>
                <a:cxn ang="0">
                  <a:pos x="271" y="60"/>
                </a:cxn>
                <a:cxn ang="0">
                  <a:pos x="361" y="49"/>
                </a:cxn>
                <a:cxn ang="0">
                  <a:pos x="450" y="36"/>
                </a:cxn>
                <a:cxn ang="0">
                  <a:pos x="541" y="23"/>
                </a:cxn>
                <a:cxn ang="0">
                  <a:pos x="630" y="11"/>
                </a:cxn>
                <a:cxn ang="0">
                  <a:pos x="719" y="0"/>
                </a:cxn>
                <a:cxn ang="0">
                  <a:pos x="717" y="17"/>
                </a:cxn>
                <a:cxn ang="0">
                  <a:pos x="717" y="36"/>
                </a:cxn>
                <a:cxn ang="0">
                  <a:pos x="717" y="54"/>
                </a:cxn>
                <a:cxn ang="0">
                  <a:pos x="717" y="73"/>
                </a:cxn>
                <a:cxn ang="0">
                  <a:pos x="717" y="89"/>
                </a:cxn>
                <a:cxn ang="0">
                  <a:pos x="717" y="108"/>
                </a:cxn>
                <a:cxn ang="0">
                  <a:pos x="717" y="126"/>
                </a:cxn>
                <a:cxn ang="0">
                  <a:pos x="717" y="145"/>
                </a:cxn>
                <a:cxn ang="0">
                  <a:pos x="627" y="156"/>
                </a:cxn>
                <a:cxn ang="0">
                  <a:pos x="539" y="169"/>
                </a:cxn>
                <a:cxn ang="0">
                  <a:pos x="449" y="182"/>
                </a:cxn>
                <a:cxn ang="0">
                  <a:pos x="361" y="195"/>
                </a:cxn>
                <a:cxn ang="0">
                  <a:pos x="271" y="208"/>
                </a:cxn>
                <a:cxn ang="0">
                  <a:pos x="180" y="221"/>
                </a:cxn>
                <a:cxn ang="0">
                  <a:pos x="89" y="234"/>
                </a:cxn>
                <a:cxn ang="0">
                  <a:pos x="0" y="249"/>
                </a:cxn>
                <a:cxn ang="0">
                  <a:pos x="0" y="229"/>
                </a:cxn>
                <a:cxn ang="0">
                  <a:pos x="0" y="210"/>
                </a:cxn>
                <a:cxn ang="0">
                  <a:pos x="0" y="191"/>
                </a:cxn>
                <a:cxn ang="0">
                  <a:pos x="0" y="173"/>
                </a:cxn>
                <a:cxn ang="0">
                  <a:pos x="0" y="152"/>
                </a:cxn>
                <a:cxn ang="0">
                  <a:pos x="0" y="136"/>
                </a:cxn>
                <a:cxn ang="0">
                  <a:pos x="0" y="115"/>
                </a:cxn>
                <a:cxn ang="0">
                  <a:pos x="0" y="99"/>
                </a:cxn>
              </a:cxnLst>
              <a:rect l="0" t="0" r="r" b="b"/>
              <a:pathLst>
                <a:path w="719" h="249">
                  <a:moveTo>
                    <a:pt x="0" y="99"/>
                  </a:moveTo>
                  <a:lnTo>
                    <a:pt x="89" y="86"/>
                  </a:lnTo>
                  <a:lnTo>
                    <a:pt x="180" y="73"/>
                  </a:lnTo>
                  <a:lnTo>
                    <a:pt x="271" y="60"/>
                  </a:lnTo>
                  <a:lnTo>
                    <a:pt x="361" y="49"/>
                  </a:lnTo>
                  <a:lnTo>
                    <a:pt x="450" y="36"/>
                  </a:lnTo>
                  <a:lnTo>
                    <a:pt x="541" y="23"/>
                  </a:lnTo>
                  <a:lnTo>
                    <a:pt x="630" y="11"/>
                  </a:lnTo>
                  <a:lnTo>
                    <a:pt x="719" y="0"/>
                  </a:lnTo>
                  <a:lnTo>
                    <a:pt x="717" y="17"/>
                  </a:lnTo>
                  <a:lnTo>
                    <a:pt x="717" y="36"/>
                  </a:lnTo>
                  <a:lnTo>
                    <a:pt x="717" y="54"/>
                  </a:lnTo>
                  <a:lnTo>
                    <a:pt x="717" y="73"/>
                  </a:lnTo>
                  <a:lnTo>
                    <a:pt x="717" y="89"/>
                  </a:lnTo>
                  <a:lnTo>
                    <a:pt x="717" y="108"/>
                  </a:lnTo>
                  <a:lnTo>
                    <a:pt x="717" y="126"/>
                  </a:lnTo>
                  <a:lnTo>
                    <a:pt x="717" y="145"/>
                  </a:lnTo>
                  <a:lnTo>
                    <a:pt x="627" y="156"/>
                  </a:lnTo>
                  <a:lnTo>
                    <a:pt x="539" y="169"/>
                  </a:lnTo>
                  <a:lnTo>
                    <a:pt x="449" y="182"/>
                  </a:lnTo>
                  <a:lnTo>
                    <a:pt x="361" y="195"/>
                  </a:lnTo>
                  <a:lnTo>
                    <a:pt x="271" y="208"/>
                  </a:lnTo>
                  <a:lnTo>
                    <a:pt x="180" y="221"/>
                  </a:lnTo>
                  <a:lnTo>
                    <a:pt x="89" y="234"/>
                  </a:lnTo>
                  <a:lnTo>
                    <a:pt x="0" y="249"/>
                  </a:lnTo>
                  <a:lnTo>
                    <a:pt x="0" y="229"/>
                  </a:lnTo>
                  <a:lnTo>
                    <a:pt x="0" y="210"/>
                  </a:lnTo>
                  <a:lnTo>
                    <a:pt x="0" y="191"/>
                  </a:lnTo>
                  <a:lnTo>
                    <a:pt x="0" y="173"/>
                  </a:lnTo>
                  <a:lnTo>
                    <a:pt x="0" y="152"/>
                  </a:lnTo>
                  <a:lnTo>
                    <a:pt x="0" y="136"/>
                  </a:lnTo>
                  <a:lnTo>
                    <a:pt x="0" y="115"/>
                  </a:lnTo>
                  <a:lnTo>
                    <a:pt x="0" y="99"/>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8" name="Freeform 196"/>
            <p:cNvSpPr>
              <a:spLocks/>
            </p:cNvSpPr>
            <p:nvPr/>
          </p:nvSpPr>
          <p:spPr bwMode="auto">
            <a:xfrm>
              <a:off x="4755" y="2886"/>
              <a:ext cx="359" cy="67"/>
            </a:xfrm>
            <a:custGeom>
              <a:avLst/>
              <a:gdLst/>
              <a:ahLst/>
              <a:cxnLst>
                <a:cxn ang="0">
                  <a:pos x="0" y="100"/>
                </a:cxn>
                <a:cxn ang="0">
                  <a:pos x="89" y="85"/>
                </a:cxn>
                <a:cxn ang="0">
                  <a:pos x="180" y="74"/>
                </a:cxn>
                <a:cxn ang="0">
                  <a:pos x="271" y="59"/>
                </a:cxn>
                <a:cxn ang="0">
                  <a:pos x="361" y="48"/>
                </a:cxn>
                <a:cxn ang="0">
                  <a:pos x="449" y="35"/>
                </a:cxn>
                <a:cxn ang="0">
                  <a:pos x="539" y="22"/>
                </a:cxn>
                <a:cxn ang="0">
                  <a:pos x="627" y="11"/>
                </a:cxn>
                <a:cxn ang="0">
                  <a:pos x="717" y="0"/>
                </a:cxn>
                <a:cxn ang="0">
                  <a:pos x="717" y="15"/>
                </a:cxn>
                <a:cxn ang="0">
                  <a:pos x="717" y="30"/>
                </a:cxn>
                <a:cxn ang="0">
                  <a:pos x="627" y="41"/>
                </a:cxn>
                <a:cxn ang="0">
                  <a:pos x="539" y="54"/>
                </a:cxn>
                <a:cxn ang="0">
                  <a:pos x="449" y="67"/>
                </a:cxn>
                <a:cxn ang="0">
                  <a:pos x="361" y="80"/>
                </a:cxn>
                <a:cxn ang="0">
                  <a:pos x="271" y="91"/>
                </a:cxn>
                <a:cxn ang="0">
                  <a:pos x="180" y="106"/>
                </a:cxn>
                <a:cxn ang="0">
                  <a:pos x="89" y="119"/>
                </a:cxn>
                <a:cxn ang="0">
                  <a:pos x="0" y="134"/>
                </a:cxn>
                <a:cxn ang="0">
                  <a:pos x="0" y="117"/>
                </a:cxn>
                <a:cxn ang="0">
                  <a:pos x="0" y="100"/>
                </a:cxn>
              </a:cxnLst>
              <a:rect l="0" t="0" r="r" b="b"/>
              <a:pathLst>
                <a:path w="717" h="134">
                  <a:moveTo>
                    <a:pt x="0" y="100"/>
                  </a:moveTo>
                  <a:lnTo>
                    <a:pt x="89" y="85"/>
                  </a:lnTo>
                  <a:lnTo>
                    <a:pt x="180" y="74"/>
                  </a:lnTo>
                  <a:lnTo>
                    <a:pt x="271" y="59"/>
                  </a:lnTo>
                  <a:lnTo>
                    <a:pt x="361" y="48"/>
                  </a:lnTo>
                  <a:lnTo>
                    <a:pt x="449" y="35"/>
                  </a:lnTo>
                  <a:lnTo>
                    <a:pt x="539" y="22"/>
                  </a:lnTo>
                  <a:lnTo>
                    <a:pt x="627" y="11"/>
                  </a:lnTo>
                  <a:lnTo>
                    <a:pt x="717" y="0"/>
                  </a:lnTo>
                  <a:lnTo>
                    <a:pt x="717" y="15"/>
                  </a:lnTo>
                  <a:lnTo>
                    <a:pt x="717" y="30"/>
                  </a:lnTo>
                  <a:lnTo>
                    <a:pt x="627" y="41"/>
                  </a:lnTo>
                  <a:lnTo>
                    <a:pt x="539" y="54"/>
                  </a:lnTo>
                  <a:lnTo>
                    <a:pt x="449" y="67"/>
                  </a:lnTo>
                  <a:lnTo>
                    <a:pt x="361" y="80"/>
                  </a:lnTo>
                  <a:lnTo>
                    <a:pt x="271" y="91"/>
                  </a:lnTo>
                  <a:lnTo>
                    <a:pt x="180" y="106"/>
                  </a:lnTo>
                  <a:lnTo>
                    <a:pt x="89" y="119"/>
                  </a:lnTo>
                  <a:lnTo>
                    <a:pt x="0" y="134"/>
                  </a:lnTo>
                  <a:lnTo>
                    <a:pt x="0" y="117"/>
                  </a:lnTo>
                  <a:lnTo>
                    <a:pt x="0" y="100"/>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89" name="Freeform 197"/>
            <p:cNvSpPr>
              <a:spLocks/>
            </p:cNvSpPr>
            <p:nvPr/>
          </p:nvSpPr>
          <p:spPr bwMode="auto">
            <a:xfrm>
              <a:off x="4755" y="2901"/>
              <a:ext cx="359" cy="60"/>
            </a:xfrm>
            <a:custGeom>
              <a:avLst/>
              <a:gdLst/>
              <a:ahLst/>
              <a:cxnLst>
                <a:cxn ang="0">
                  <a:pos x="0" y="120"/>
                </a:cxn>
                <a:cxn ang="0">
                  <a:pos x="89" y="105"/>
                </a:cxn>
                <a:cxn ang="0">
                  <a:pos x="180" y="92"/>
                </a:cxn>
                <a:cxn ang="0">
                  <a:pos x="271" y="79"/>
                </a:cxn>
                <a:cxn ang="0">
                  <a:pos x="361" y="66"/>
                </a:cxn>
                <a:cxn ang="0">
                  <a:pos x="449" y="53"/>
                </a:cxn>
                <a:cxn ang="0">
                  <a:pos x="539" y="40"/>
                </a:cxn>
                <a:cxn ang="0">
                  <a:pos x="627" y="27"/>
                </a:cxn>
                <a:cxn ang="0">
                  <a:pos x="717" y="16"/>
                </a:cxn>
                <a:cxn ang="0">
                  <a:pos x="717" y="9"/>
                </a:cxn>
                <a:cxn ang="0">
                  <a:pos x="717" y="0"/>
                </a:cxn>
                <a:cxn ang="0">
                  <a:pos x="627" y="11"/>
                </a:cxn>
                <a:cxn ang="0">
                  <a:pos x="539" y="24"/>
                </a:cxn>
                <a:cxn ang="0">
                  <a:pos x="449" y="37"/>
                </a:cxn>
                <a:cxn ang="0">
                  <a:pos x="361" y="50"/>
                </a:cxn>
                <a:cxn ang="0">
                  <a:pos x="271" y="61"/>
                </a:cxn>
                <a:cxn ang="0">
                  <a:pos x="180" y="76"/>
                </a:cxn>
                <a:cxn ang="0">
                  <a:pos x="89" y="89"/>
                </a:cxn>
                <a:cxn ang="0">
                  <a:pos x="0" y="104"/>
                </a:cxn>
                <a:cxn ang="0">
                  <a:pos x="0" y="111"/>
                </a:cxn>
                <a:cxn ang="0">
                  <a:pos x="0" y="120"/>
                </a:cxn>
              </a:cxnLst>
              <a:rect l="0" t="0" r="r" b="b"/>
              <a:pathLst>
                <a:path w="717" h="120">
                  <a:moveTo>
                    <a:pt x="0" y="120"/>
                  </a:moveTo>
                  <a:lnTo>
                    <a:pt x="89" y="105"/>
                  </a:lnTo>
                  <a:lnTo>
                    <a:pt x="180" y="92"/>
                  </a:lnTo>
                  <a:lnTo>
                    <a:pt x="271" y="79"/>
                  </a:lnTo>
                  <a:lnTo>
                    <a:pt x="361" y="66"/>
                  </a:lnTo>
                  <a:lnTo>
                    <a:pt x="449" y="53"/>
                  </a:lnTo>
                  <a:lnTo>
                    <a:pt x="539" y="40"/>
                  </a:lnTo>
                  <a:lnTo>
                    <a:pt x="627" y="27"/>
                  </a:lnTo>
                  <a:lnTo>
                    <a:pt x="717" y="16"/>
                  </a:lnTo>
                  <a:lnTo>
                    <a:pt x="717" y="9"/>
                  </a:lnTo>
                  <a:lnTo>
                    <a:pt x="717" y="0"/>
                  </a:lnTo>
                  <a:lnTo>
                    <a:pt x="627" y="11"/>
                  </a:lnTo>
                  <a:lnTo>
                    <a:pt x="539" y="24"/>
                  </a:lnTo>
                  <a:lnTo>
                    <a:pt x="449" y="37"/>
                  </a:lnTo>
                  <a:lnTo>
                    <a:pt x="361" y="50"/>
                  </a:lnTo>
                  <a:lnTo>
                    <a:pt x="271" y="61"/>
                  </a:lnTo>
                  <a:lnTo>
                    <a:pt x="180" y="76"/>
                  </a:lnTo>
                  <a:lnTo>
                    <a:pt x="89" y="89"/>
                  </a:lnTo>
                  <a:lnTo>
                    <a:pt x="0" y="104"/>
                  </a:lnTo>
                  <a:lnTo>
                    <a:pt x="0" y="111"/>
                  </a:lnTo>
                  <a:lnTo>
                    <a:pt x="0" y="12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0" name="Freeform 198"/>
            <p:cNvSpPr>
              <a:spLocks/>
            </p:cNvSpPr>
            <p:nvPr/>
          </p:nvSpPr>
          <p:spPr bwMode="auto">
            <a:xfrm>
              <a:off x="5504" y="1192"/>
              <a:ext cx="365" cy="1708"/>
            </a:xfrm>
            <a:custGeom>
              <a:avLst/>
              <a:gdLst/>
              <a:ahLst/>
              <a:cxnLst>
                <a:cxn ang="0">
                  <a:pos x="20" y="30"/>
                </a:cxn>
                <a:cxn ang="0">
                  <a:pos x="109" y="24"/>
                </a:cxn>
                <a:cxn ang="0">
                  <a:pos x="200" y="21"/>
                </a:cxn>
                <a:cxn ang="0">
                  <a:pos x="289" y="17"/>
                </a:cxn>
                <a:cxn ang="0">
                  <a:pos x="378" y="13"/>
                </a:cxn>
                <a:cxn ang="0">
                  <a:pos x="465" y="8"/>
                </a:cxn>
                <a:cxn ang="0">
                  <a:pos x="554" y="6"/>
                </a:cxn>
                <a:cxn ang="0">
                  <a:pos x="641" y="2"/>
                </a:cxn>
                <a:cxn ang="0">
                  <a:pos x="730" y="0"/>
                </a:cxn>
                <a:cxn ang="0">
                  <a:pos x="727" y="208"/>
                </a:cxn>
                <a:cxn ang="0">
                  <a:pos x="725" y="416"/>
                </a:cxn>
                <a:cxn ang="0">
                  <a:pos x="724" y="624"/>
                </a:cxn>
                <a:cxn ang="0">
                  <a:pos x="722" y="834"/>
                </a:cxn>
                <a:cxn ang="0">
                  <a:pos x="720" y="1041"/>
                </a:cxn>
                <a:cxn ang="0">
                  <a:pos x="719" y="1249"/>
                </a:cxn>
                <a:cxn ang="0">
                  <a:pos x="717" y="1457"/>
                </a:cxn>
                <a:cxn ang="0">
                  <a:pos x="717" y="1667"/>
                </a:cxn>
                <a:cxn ang="0">
                  <a:pos x="714" y="1873"/>
                </a:cxn>
                <a:cxn ang="0">
                  <a:pos x="712" y="2079"/>
                </a:cxn>
                <a:cxn ang="0">
                  <a:pos x="710" y="2285"/>
                </a:cxn>
                <a:cxn ang="0">
                  <a:pos x="709" y="2491"/>
                </a:cxn>
                <a:cxn ang="0">
                  <a:pos x="705" y="2697"/>
                </a:cxn>
                <a:cxn ang="0">
                  <a:pos x="705" y="2903"/>
                </a:cxn>
                <a:cxn ang="0">
                  <a:pos x="702" y="3109"/>
                </a:cxn>
                <a:cxn ang="0">
                  <a:pos x="702" y="3315"/>
                </a:cxn>
                <a:cxn ang="0">
                  <a:pos x="615" y="3326"/>
                </a:cxn>
                <a:cxn ang="0">
                  <a:pos x="527" y="3339"/>
                </a:cxn>
                <a:cxn ang="0">
                  <a:pos x="440" y="3352"/>
                </a:cxn>
                <a:cxn ang="0">
                  <a:pos x="353" y="3365"/>
                </a:cxn>
                <a:cxn ang="0">
                  <a:pos x="264" y="3378"/>
                </a:cxn>
                <a:cxn ang="0">
                  <a:pos x="176" y="3391"/>
                </a:cxn>
                <a:cxn ang="0">
                  <a:pos x="87" y="3404"/>
                </a:cxn>
                <a:cxn ang="0">
                  <a:pos x="0" y="3417"/>
                </a:cxn>
                <a:cxn ang="0">
                  <a:pos x="0" y="3205"/>
                </a:cxn>
                <a:cxn ang="0">
                  <a:pos x="2" y="2996"/>
                </a:cxn>
                <a:cxn ang="0">
                  <a:pos x="3" y="2784"/>
                </a:cxn>
                <a:cxn ang="0">
                  <a:pos x="5" y="2574"/>
                </a:cxn>
                <a:cxn ang="0">
                  <a:pos x="5" y="2363"/>
                </a:cxn>
                <a:cxn ang="0">
                  <a:pos x="7" y="2153"/>
                </a:cxn>
                <a:cxn ang="0">
                  <a:pos x="8" y="1941"/>
                </a:cxn>
                <a:cxn ang="0">
                  <a:pos x="10" y="1732"/>
                </a:cxn>
                <a:cxn ang="0">
                  <a:pos x="10" y="1518"/>
                </a:cxn>
                <a:cxn ang="0">
                  <a:pos x="12" y="1305"/>
                </a:cxn>
                <a:cxn ang="0">
                  <a:pos x="13" y="1092"/>
                </a:cxn>
                <a:cxn ang="0">
                  <a:pos x="15" y="880"/>
                </a:cxn>
                <a:cxn ang="0">
                  <a:pos x="15" y="667"/>
                </a:cxn>
                <a:cxn ang="0">
                  <a:pos x="17" y="455"/>
                </a:cxn>
                <a:cxn ang="0">
                  <a:pos x="19" y="242"/>
                </a:cxn>
                <a:cxn ang="0">
                  <a:pos x="20" y="30"/>
                </a:cxn>
              </a:cxnLst>
              <a:rect l="0" t="0" r="r" b="b"/>
              <a:pathLst>
                <a:path w="730" h="3417">
                  <a:moveTo>
                    <a:pt x="20" y="30"/>
                  </a:moveTo>
                  <a:lnTo>
                    <a:pt x="109" y="24"/>
                  </a:lnTo>
                  <a:lnTo>
                    <a:pt x="200" y="21"/>
                  </a:lnTo>
                  <a:lnTo>
                    <a:pt x="289" y="17"/>
                  </a:lnTo>
                  <a:lnTo>
                    <a:pt x="378" y="13"/>
                  </a:lnTo>
                  <a:lnTo>
                    <a:pt x="465" y="8"/>
                  </a:lnTo>
                  <a:lnTo>
                    <a:pt x="554" y="6"/>
                  </a:lnTo>
                  <a:lnTo>
                    <a:pt x="641" y="2"/>
                  </a:lnTo>
                  <a:lnTo>
                    <a:pt x="730" y="0"/>
                  </a:lnTo>
                  <a:lnTo>
                    <a:pt x="727" y="208"/>
                  </a:lnTo>
                  <a:lnTo>
                    <a:pt x="725" y="416"/>
                  </a:lnTo>
                  <a:lnTo>
                    <a:pt x="724" y="624"/>
                  </a:lnTo>
                  <a:lnTo>
                    <a:pt x="722" y="834"/>
                  </a:lnTo>
                  <a:lnTo>
                    <a:pt x="720" y="1041"/>
                  </a:lnTo>
                  <a:lnTo>
                    <a:pt x="719" y="1249"/>
                  </a:lnTo>
                  <a:lnTo>
                    <a:pt x="717" y="1457"/>
                  </a:lnTo>
                  <a:lnTo>
                    <a:pt x="717" y="1667"/>
                  </a:lnTo>
                  <a:lnTo>
                    <a:pt x="714" y="1873"/>
                  </a:lnTo>
                  <a:lnTo>
                    <a:pt x="712" y="2079"/>
                  </a:lnTo>
                  <a:lnTo>
                    <a:pt x="710" y="2285"/>
                  </a:lnTo>
                  <a:lnTo>
                    <a:pt x="709" y="2491"/>
                  </a:lnTo>
                  <a:lnTo>
                    <a:pt x="705" y="2697"/>
                  </a:lnTo>
                  <a:lnTo>
                    <a:pt x="705" y="2903"/>
                  </a:lnTo>
                  <a:lnTo>
                    <a:pt x="702" y="3109"/>
                  </a:lnTo>
                  <a:lnTo>
                    <a:pt x="702" y="3315"/>
                  </a:lnTo>
                  <a:lnTo>
                    <a:pt x="615" y="3326"/>
                  </a:lnTo>
                  <a:lnTo>
                    <a:pt x="527" y="3339"/>
                  </a:lnTo>
                  <a:lnTo>
                    <a:pt x="440" y="3352"/>
                  </a:lnTo>
                  <a:lnTo>
                    <a:pt x="353" y="3365"/>
                  </a:lnTo>
                  <a:lnTo>
                    <a:pt x="264" y="3378"/>
                  </a:lnTo>
                  <a:lnTo>
                    <a:pt x="176" y="3391"/>
                  </a:lnTo>
                  <a:lnTo>
                    <a:pt x="87" y="3404"/>
                  </a:lnTo>
                  <a:lnTo>
                    <a:pt x="0" y="3417"/>
                  </a:lnTo>
                  <a:lnTo>
                    <a:pt x="0" y="3205"/>
                  </a:lnTo>
                  <a:lnTo>
                    <a:pt x="2" y="2996"/>
                  </a:lnTo>
                  <a:lnTo>
                    <a:pt x="3" y="2784"/>
                  </a:lnTo>
                  <a:lnTo>
                    <a:pt x="5" y="2574"/>
                  </a:lnTo>
                  <a:lnTo>
                    <a:pt x="5" y="2363"/>
                  </a:lnTo>
                  <a:lnTo>
                    <a:pt x="7" y="2153"/>
                  </a:lnTo>
                  <a:lnTo>
                    <a:pt x="8" y="1941"/>
                  </a:lnTo>
                  <a:lnTo>
                    <a:pt x="10" y="1732"/>
                  </a:lnTo>
                  <a:lnTo>
                    <a:pt x="10" y="1518"/>
                  </a:lnTo>
                  <a:lnTo>
                    <a:pt x="12" y="1305"/>
                  </a:lnTo>
                  <a:lnTo>
                    <a:pt x="13" y="1092"/>
                  </a:lnTo>
                  <a:lnTo>
                    <a:pt x="15" y="880"/>
                  </a:lnTo>
                  <a:lnTo>
                    <a:pt x="15" y="667"/>
                  </a:lnTo>
                  <a:lnTo>
                    <a:pt x="17" y="455"/>
                  </a:lnTo>
                  <a:lnTo>
                    <a:pt x="19" y="242"/>
                  </a:lnTo>
                  <a:lnTo>
                    <a:pt x="20" y="30"/>
                  </a:lnTo>
                  <a:close/>
                </a:path>
              </a:pathLst>
            </a:custGeom>
            <a:solidFill>
              <a:srgbClr val="A6A6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1" name="Freeform 199"/>
            <p:cNvSpPr>
              <a:spLocks/>
            </p:cNvSpPr>
            <p:nvPr/>
          </p:nvSpPr>
          <p:spPr bwMode="auto">
            <a:xfrm>
              <a:off x="5525" y="1189"/>
              <a:ext cx="334" cy="1609"/>
            </a:xfrm>
            <a:custGeom>
              <a:avLst/>
              <a:gdLst/>
              <a:ahLst/>
              <a:cxnLst>
                <a:cxn ang="0">
                  <a:pos x="20" y="28"/>
                </a:cxn>
                <a:cxn ang="0">
                  <a:pos x="101" y="22"/>
                </a:cxn>
                <a:cxn ang="0">
                  <a:pos x="181" y="18"/>
                </a:cxn>
                <a:cxn ang="0">
                  <a:pos x="262" y="15"/>
                </a:cxn>
                <a:cxn ang="0">
                  <a:pos x="344" y="13"/>
                </a:cxn>
                <a:cxn ang="0">
                  <a:pos x="425" y="7"/>
                </a:cxn>
                <a:cxn ang="0">
                  <a:pos x="505" y="5"/>
                </a:cxn>
                <a:cxn ang="0">
                  <a:pos x="586" y="2"/>
                </a:cxn>
                <a:cxn ang="0">
                  <a:pos x="668" y="0"/>
                </a:cxn>
                <a:cxn ang="0">
                  <a:pos x="665" y="195"/>
                </a:cxn>
                <a:cxn ang="0">
                  <a:pos x="663" y="391"/>
                </a:cxn>
                <a:cxn ang="0">
                  <a:pos x="662" y="588"/>
                </a:cxn>
                <a:cxn ang="0">
                  <a:pos x="660" y="785"/>
                </a:cxn>
                <a:cxn ang="0">
                  <a:pos x="657" y="981"/>
                </a:cxn>
                <a:cxn ang="0">
                  <a:pos x="657" y="1178"/>
                </a:cxn>
                <a:cxn ang="0">
                  <a:pos x="653" y="1375"/>
                </a:cxn>
                <a:cxn ang="0">
                  <a:pos x="653" y="1572"/>
                </a:cxn>
                <a:cxn ang="0">
                  <a:pos x="650" y="1765"/>
                </a:cxn>
                <a:cxn ang="0">
                  <a:pos x="650" y="1959"/>
                </a:cxn>
                <a:cxn ang="0">
                  <a:pos x="646" y="2154"/>
                </a:cxn>
                <a:cxn ang="0">
                  <a:pos x="646" y="2349"/>
                </a:cxn>
                <a:cxn ang="0">
                  <a:pos x="643" y="2542"/>
                </a:cxn>
                <a:cxn ang="0">
                  <a:pos x="643" y="2737"/>
                </a:cxn>
                <a:cxn ang="0">
                  <a:pos x="640" y="2932"/>
                </a:cxn>
                <a:cxn ang="0">
                  <a:pos x="640" y="3127"/>
                </a:cxn>
                <a:cxn ang="0">
                  <a:pos x="559" y="3138"/>
                </a:cxn>
                <a:cxn ang="0">
                  <a:pos x="480" y="3149"/>
                </a:cxn>
                <a:cxn ang="0">
                  <a:pos x="400" y="3160"/>
                </a:cxn>
                <a:cxn ang="0">
                  <a:pos x="321" y="3171"/>
                </a:cxn>
                <a:cxn ang="0">
                  <a:pos x="240" y="3182"/>
                </a:cxn>
                <a:cxn ang="0">
                  <a:pos x="160" y="3194"/>
                </a:cxn>
                <a:cxn ang="0">
                  <a:pos x="79" y="3205"/>
                </a:cxn>
                <a:cxn ang="0">
                  <a:pos x="0" y="3218"/>
                </a:cxn>
                <a:cxn ang="0">
                  <a:pos x="0" y="3017"/>
                </a:cxn>
                <a:cxn ang="0">
                  <a:pos x="0" y="2821"/>
                </a:cxn>
                <a:cxn ang="0">
                  <a:pos x="2" y="2620"/>
                </a:cxn>
                <a:cxn ang="0">
                  <a:pos x="3" y="2423"/>
                </a:cxn>
                <a:cxn ang="0">
                  <a:pos x="3" y="2225"/>
                </a:cxn>
                <a:cxn ang="0">
                  <a:pos x="5" y="2026"/>
                </a:cxn>
                <a:cxn ang="0">
                  <a:pos x="7" y="1828"/>
                </a:cxn>
                <a:cxn ang="0">
                  <a:pos x="10" y="1631"/>
                </a:cxn>
                <a:cxn ang="0">
                  <a:pos x="10" y="1431"/>
                </a:cxn>
                <a:cxn ang="0">
                  <a:pos x="10" y="1230"/>
                </a:cxn>
                <a:cxn ang="0">
                  <a:pos x="12" y="1030"/>
                </a:cxn>
                <a:cxn ang="0">
                  <a:pos x="13" y="829"/>
                </a:cxn>
                <a:cxn ang="0">
                  <a:pos x="13" y="629"/>
                </a:cxn>
                <a:cxn ang="0">
                  <a:pos x="17" y="428"/>
                </a:cxn>
                <a:cxn ang="0">
                  <a:pos x="17" y="228"/>
                </a:cxn>
                <a:cxn ang="0">
                  <a:pos x="20" y="28"/>
                </a:cxn>
              </a:cxnLst>
              <a:rect l="0" t="0" r="r" b="b"/>
              <a:pathLst>
                <a:path w="668" h="3218">
                  <a:moveTo>
                    <a:pt x="20" y="28"/>
                  </a:moveTo>
                  <a:lnTo>
                    <a:pt x="101" y="22"/>
                  </a:lnTo>
                  <a:lnTo>
                    <a:pt x="181" y="18"/>
                  </a:lnTo>
                  <a:lnTo>
                    <a:pt x="262" y="15"/>
                  </a:lnTo>
                  <a:lnTo>
                    <a:pt x="344" y="13"/>
                  </a:lnTo>
                  <a:lnTo>
                    <a:pt x="425" y="7"/>
                  </a:lnTo>
                  <a:lnTo>
                    <a:pt x="505" y="5"/>
                  </a:lnTo>
                  <a:lnTo>
                    <a:pt x="586" y="2"/>
                  </a:lnTo>
                  <a:lnTo>
                    <a:pt x="668" y="0"/>
                  </a:lnTo>
                  <a:lnTo>
                    <a:pt x="665" y="195"/>
                  </a:lnTo>
                  <a:lnTo>
                    <a:pt x="663" y="391"/>
                  </a:lnTo>
                  <a:lnTo>
                    <a:pt x="662" y="588"/>
                  </a:lnTo>
                  <a:lnTo>
                    <a:pt x="660" y="785"/>
                  </a:lnTo>
                  <a:lnTo>
                    <a:pt x="657" y="981"/>
                  </a:lnTo>
                  <a:lnTo>
                    <a:pt x="657" y="1178"/>
                  </a:lnTo>
                  <a:lnTo>
                    <a:pt x="653" y="1375"/>
                  </a:lnTo>
                  <a:lnTo>
                    <a:pt x="653" y="1572"/>
                  </a:lnTo>
                  <a:lnTo>
                    <a:pt x="650" y="1765"/>
                  </a:lnTo>
                  <a:lnTo>
                    <a:pt x="650" y="1959"/>
                  </a:lnTo>
                  <a:lnTo>
                    <a:pt x="646" y="2154"/>
                  </a:lnTo>
                  <a:lnTo>
                    <a:pt x="646" y="2349"/>
                  </a:lnTo>
                  <a:lnTo>
                    <a:pt x="643" y="2542"/>
                  </a:lnTo>
                  <a:lnTo>
                    <a:pt x="643" y="2737"/>
                  </a:lnTo>
                  <a:lnTo>
                    <a:pt x="640" y="2932"/>
                  </a:lnTo>
                  <a:lnTo>
                    <a:pt x="640" y="3127"/>
                  </a:lnTo>
                  <a:lnTo>
                    <a:pt x="559" y="3138"/>
                  </a:lnTo>
                  <a:lnTo>
                    <a:pt x="480" y="3149"/>
                  </a:lnTo>
                  <a:lnTo>
                    <a:pt x="400" y="3160"/>
                  </a:lnTo>
                  <a:lnTo>
                    <a:pt x="321" y="3171"/>
                  </a:lnTo>
                  <a:lnTo>
                    <a:pt x="240" y="3182"/>
                  </a:lnTo>
                  <a:lnTo>
                    <a:pt x="160" y="3194"/>
                  </a:lnTo>
                  <a:lnTo>
                    <a:pt x="79" y="3205"/>
                  </a:lnTo>
                  <a:lnTo>
                    <a:pt x="0" y="3218"/>
                  </a:lnTo>
                  <a:lnTo>
                    <a:pt x="0" y="3017"/>
                  </a:lnTo>
                  <a:lnTo>
                    <a:pt x="0" y="2821"/>
                  </a:lnTo>
                  <a:lnTo>
                    <a:pt x="2" y="2620"/>
                  </a:lnTo>
                  <a:lnTo>
                    <a:pt x="3" y="2423"/>
                  </a:lnTo>
                  <a:lnTo>
                    <a:pt x="3" y="2225"/>
                  </a:lnTo>
                  <a:lnTo>
                    <a:pt x="5" y="2026"/>
                  </a:lnTo>
                  <a:lnTo>
                    <a:pt x="7" y="1828"/>
                  </a:lnTo>
                  <a:lnTo>
                    <a:pt x="10" y="1631"/>
                  </a:lnTo>
                  <a:lnTo>
                    <a:pt x="10" y="1431"/>
                  </a:lnTo>
                  <a:lnTo>
                    <a:pt x="10" y="1230"/>
                  </a:lnTo>
                  <a:lnTo>
                    <a:pt x="12" y="1030"/>
                  </a:lnTo>
                  <a:lnTo>
                    <a:pt x="13" y="829"/>
                  </a:lnTo>
                  <a:lnTo>
                    <a:pt x="13" y="629"/>
                  </a:lnTo>
                  <a:lnTo>
                    <a:pt x="17" y="428"/>
                  </a:lnTo>
                  <a:lnTo>
                    <a:pt x="17" y="228"/>
                  </a:lnTo>
                  <a:lnTo>
                    <a:pt x="20" y="28"/>
                  </a:lnTo>
                  <a:close/>
                </a:path>
              </a:pathLst>
            </a:custGeom>
            <a:solidFill>
              <a:srgbClr val="3B303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2" name="Freeform 200"/>
            <p:cNvSpPr>
              <a:spLocks/>
            </p:cNvSpPr>
            <p:nvPr/>
          </p:nvSpPr>
          <p:spPr bwMode="auto">
            <a:xfrm>
              <a:off x="5526" y="1197"/>
              <a:ext cx="277" cy="1585"/>
            </a:xfrm>
            <a:custGeom>
              <a:avLst/>
              <a:gdLst/>
              <a:ahLst/>
              <a:cxnLst>
                <a:cxn ang="0">
                  <a:pos x="20" y="23"/>
                </a:cxn>
                <a:cxn ang="0">
                  <a:pos x="85" y="19"/>
                </a:cxn>
                <a:cxn ang="0">
                  <a:pos x="152" y="17"/>
                </a:cxn>
                <a:cxn ang="0">
                  <a:pos x="220" y="13"/>
                </a:cxn>
                <a:cxn ang="0">
                  <a:pos x="287" y="12"/>
                </a:cxn>
                <a:cxn ang="0">
                  <a:pos x="352" y="8"/>
                </a:cxn>
                <a:cxn ang="0">
                  <a:pos x="419" y="6"/>
                </a:cxn>
                <a:cxn ang="0">
                  <a:pos x="487" y="2"/>
                </a:cxn>
                <a:cxn ang="0">
                  <a:pos x="554" y="0"/>
                </a:cxn>
                <a:cxn ang="0">
                  <a:pos x="550" y="195"/>
                </a:cxn>
                <a:cxn ang="0">
                  <a:pos x="549" y="390"/>
                </a:cxn>
                <a:cxn ang="0">
                  <a:pos x="547" y="585"/>
                </a:cxn>
                <a:cxn ang="0">
                  <a:pos x="547" y="780"/>
                </a:cxn>
                <a:cxn ang="0">
                  <a:pos x="545" y="973"/>
                </a:cxn>
                <a:cxn ang="0">
                  <a:pos x="544" y="1168"/>
                </a:cxn>
                <a:cxn ang="0">
                  <a:pos x="542" y="1361"/>
                </a:cxn>
                <a:cxn ang="0">
                  <a:pos x="542" y="1556"/>
                </a:cxn>
                <a:cxn ang="0">
                  <a:pos x="539" y="1747"/>
                </a:cxn>
                <a:cxn ang="0">
                  <a:pos x="537" y="1942"/>
                </a:cxn>
                <a:cxn ang="0">
                  <a:pos x="535" y="2133"/>
                </a:cxn>
                <a:cxn ang="0">
                  <a:pos x="534" y="2328"/>
                </a:cxn>
                <a:cxn ang="0">
                  <a:pos x="532" y="2519"/>
                </a:cxn>
                <a:cxn ang="0">
                  <a:pos x="530" y="2712"/>
                </a:cxn>
                <a:cxn ang="0">
                  <a:pos x="529" y="2905"/>
                </a:cxn>
                <a:cxn ang="0">
                  <a:pos x="529" y="3098"/>
                </a:cxn>
                <a:cxn ang="0">
                  <a:pos x="461" y="3105"/>
                </a:cxn>
                <a:cxn ang="0">
                  <a:pos x="396" y="3114"/>
                </a:cxn>
                <a:cxn ang="0">
                  <a:pos x="330" y="3122"/>
                </a:cxn>
                <a:cxn ang="0">
                  <a:pos x="265" y="3133"/>
                </a:cxn>
                <a:cxn ang="0">
                  <a:pos x="198" y="3140"/>
                </a:cxn>
                <a:cxn ang="0">
                  <a:pos x="132" y="3150"/>
                </a:cxn>
                <a:cxn ang="0">
                  <a:pos x="65" y="3159"/>
                </a:cxn>
                <a:cxn ang="0">
                  <a:pos x="0" y="3170"/>
                </a:cxn>
                <a:cxn ang="0">
                  <a:pos x="0" y="2973"/>
                </a:cxn>
                <a:cxn ang="0">
                  <a:pos x="1" y="2779"/>
                </a:cxn>
                <a:cxn ang="0">
                  <a:pos x="3" y="2582"/>
                </a:cxn>
                <a:cxn ang="0">
                  <a:pos x="5" y="2387"/>
                </a:cxn>
                <a:cxn ang="0">
                  <a:pos x="5" y="2190"/>
                </a:cxn>
                <a:cxn ang="0">
                  <a:pos x="6" y="1995"/>
                </a:cxn>
                <a:cxn ang="0">
                  <a:pos x="8" y="1799"/>
                </a:cxn>
                <a:cxn ang="0">
                  <a:pos x="10" y="1604"/>
                </a:cxn>
                <a:cxn ang="0">
                  <a:pos x="10" y="1405"/>
                </a:cxn>
                <a:cxn ang="0">
                  <a:pos x="11" y="1209"/>
                </a:cxn>
                <a:cxn ang="0">
                  <a:pos x="13" y="1012"/>
                </a:cxn>
                <a:cxn ang="0">
                  <a:pos x="15" y="815"/>
                </a:cxn>
                <a:cxn ang="0">
                  <a:pos x="15" y="617"/>
                </a:cxn>
                <a:cxn ang="0">
                  <a:pos x="16" y="418"/>
                </a:cxn>
                <a:cxn ang="0">
                  <a:pos x="18" y="219"/>
                </a:cxn>
                <a:cxn ang="0">
                  <a:pos x="20" y="23"/>
                </a:cxn>
              </a:cxnLst>
              <a:rect l="0" t="0" r="r" b="b"/>
              <a:pathLst>
                <a:path w="554" h="3170">
                  <a:moveTo>
                    <a:pt x="20" y="23"/>
                  </a:moveTo>
                  <a:lnTo>
                    <a:pt x="85" y="19"/>
                  </a:lnTo>
                  <a:lnTo>
                    <a:pt x="152" y="17"/>
                  </a:lnTo>
                  <a:lnTo>
                    <a:pt x="220" y="13"/>
                  </a:lnTo>
                  <a:lnTo>
                    <a:pt x="287" y="12"/>
                  </a:lnTo>
                  <a:lnTo>
                    <a:pt x="352" y="8"/>
                  </a:lnTo>
                  <a:lnTo>
                    <a:pt x="419" y="6"/>
                  </a:lnTo>
                  <a:lnTo>
                    <a:pt x="487" y="2"/>
                  </a:lnTo>
                  <a:lnTo>
                    <a:pt x="554" y="0"/>
                  </a:lnTo>
                  <a:lnTo>
                    <a:pt x="550" y="195"/>
                  </a:lnTo>
                  <a:lnTo>
                    <a:pt x="549" y="390"/>
                  </a:lnTo>
                  <a:lnTo>
                    <a:pt x="547" y="585"/>
                  </a:lnTo>
                  <a:lnTo>
                    <a:pt x="547" y="780"/>
                  </a:lnTo>
                  <a:lnTo>
                    <a:pt x="545" y="973"/>
                  </a:lnTo>
                  <a:lnTo>
                    <a:pt x="544" y="1168"/>
                  </a:lnTo>
                  <a:lnTo>
                    <a:pt x="542" y="1361"/>
                  </a:lnTo>
                  <a:lnTo>
                    <a:pt x="542" y="1556"/>
                  </a:lnTo>
                  <a:lnTo>
                    <a:pt x="539" y="1747"/>
                  </a:lnTo>
                  <a:lnTo>
                    <a:pt x="537" y="1942"/>
                  </a:lnTo>
                  <a:lnTo>
                    <a:pt x="535" y="2133"/>
                  </a:lnTo>
                  <a:lnTo>
                    <a:pt x="534" y="2328"/>
                  </a:lnTo>
                  <a:lnTo>
                    <a:pt x="532" y="2519"/>
                  </a:lnTo>
                  <a:lnTo>
                    <a:pt x="530" y="2712"/>
                  </a:lnTo>
                  <a:lnTo>
                    <a:pt x="529" y="2905"/>
                  </a:lnTo>
                  <a:lnTo>
                    <a:pt x="529" y="3098"/>
                  </a:lnTo>
                  <a:lnTo>
                    <a:pt x="461" y="3105"/>
                  </a:lnTo>
                  <a:lnTo>
                    <a:pt x="396" y="3114"/>
                  </a:lnTo>
                  <a:lnTo>
                    <a:pt x="330" y="3122"/>
                  </a:lnTo>
                  <a:lnTo>
                    <a:pt x="265" y="3133"/>
                  </a:lnTo>
                  <a:lnTo>
                    <a:pt x="198" y="3140"/>
                  </a:lnTo>
                  <a:lnTo>
                    <a:pt x="132" y="3150"/>
                  </a:lnTo>
                  <a:lnTo>
                    <a:pt x="65" y="3159"/>
                  </a:lnTo>
                  <a:lnTo>
                    <a:pt x="0" y="3170"/>
                  </a:lnTo>
                  <a:lnTo>
                    <a:pt x="0" y="2973"/>
                  </a:lnTo>
                  <a:lnTo>
                    <a:pt x="1" y="2779"/>
                  </a:lnTo>
                  <a:lnTo>
                    <a:pt x="3" y="2582"/>
                  </a:lnTo>
                  <a:lnTo>
                    <a:pt x="5" y="2387"/>
                  </a:lnTo>
                  <a:lnTo>
                    <a:pt x="5" y="2190"/>
                  </a:lnTo>
                  <a:lnTo>
                    <a:pt x="6" y="1995"/>
                  </a:lnTo>
                  <a:lnTo>
                    <a:pt x="8" y="1799"/>
                  </a:lnTo>
                  <a:lnTo>
                    <a:pt x="10" y="1604"/>
                  </a:lnTo>
                  <a:lnTo>
                    <a:pt x="10" y="1405"/>
                  </a:lnTo>
                  <a:lnTo>
                    <a:pt x="11" y="1209"/>
                  </a:lnTo>
                  <a:lnTo>
                    <a:pt x="13" y="1012"/>
                  </a:lnTo>
                  <a:lnTo>
                    <a:pt x="15" y="815"/>
                  </a:lnTo>
                  <a:lnTo>
                    <a:pt x="15" y="617"/>
                  </a:lnTo>
                  <a:lnTo>
                    <a:pt x="16" y="418"/>
                  </a:lnTo>
                  <a:lnTo>
                    <a:pt x="18" y="219"/>
                  </a:lnTo>
                  <a:lnTo>
                    <a:pt x="20" y="23"/>
                  </a:lnTo>
                  <a:close/>
                </a:path>
              </a:pathLst>
            </a:custGeom>
            <a:solidFill>
              <a:srgbClr val="24191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3" name="Freeform 201"/>
            <p:cNvSpPr>
              <a:spLocks/>
            </p:cNvSpPr>
            <p:nvPr/>
          </p:nvSpPr>
          <p:spPr bwMode="auto">
            <a:xfrm>
              <a:off x="5526" y="1198"/>
              <a:ext cx="244" cy="1584"/>
            </a:xfrm>
            <a:custGeom>
              <a:avLst/>
              <a:gdLst/>
              <a:ahLst/>
              <a:cxnLst>
                <a:cxn ang="0">
                  <a:pos x="20" y="21"/>
                </a:cxn>
                <a:cxn ang="0">
                  <a:pos x="77" y="17"/>
                </a:cxn>
                <a:cxn ang="0">
                  <a:pos x="137" y="15"/>
                </a:cxn>
                <a:cxn ang="0">
                  <a:pos x="194" y="13"/>
                </a:cxn>
                <a:cxn ang="0">
                  <a:pos x="255" y="11"/>
                </a:cxn>
                <a:cxn ang="0">
                  <a:pos x="312" y="8"/>
                </a:cxn>
                <a:cxn ang="0">
                  <a:pos x="371" y="6"/>
                </a:cxn>
                <a:cxn ang="0">
                  <a:pos x="430" y="2"/>
                </a:cxn>
                <a:cxn ang="0">
                  <a:pos x="488" y="0"/>
                </a:cxn>
                <a:cxn ang="0">
                  <a:pos x="485" y="195"/>
                </a:cxn>
                <a:cxn ang="0">
                  <a:pos x="483" y="390"/>
                </a:cxn>
                <a:cxn ang="0">
                  <a:pos x="482" y="585"/>
                </a:cxn>
                <a:cxn ang="0">
                  <a:pos x="480" y="782"/>
                </a:cxn>
                <a:cxn ang="0">
                  <a:pos x="478" y="975"/>
                </a:cxn>
                <a:cxn ang="0">
                  <a:pos x="477" y="1169"/>
                </a:cxn>
                <a:cxn ang="0">
                  <a:pos x="477" y="1364"/>
                </a:cxn>
                <a:cxn ang="0">
                  <a:pos x="477" y="1559"/>
                </a:cxn>
                <a:cxn ang="0">
                  <a:pos x="473" y="1752"/>
                </a:cxn>
                <a:cxn ang="0">
                  <a:pos x="472" y="1945"/>
                </a:cxn>
                <a:cxn ang="0">
                  <a:pos x="470" y="2138"/>
                </a:cxn>
                <a:cxn ang="0">
                  <a:pos x="470" y="2333"/>
                </a:cxn>
                <a:cxn ang="0">
                  <a:pos x="466" y="2524"/>
                </a:cxn>
                <a:cxn ang="0">
                  <a:pos x="465" y="2717"/>
                </a:cxn>
                <a:cxn ang="0">
                  <a:pos x="463" y="2910"/>
                </a:cxn>
                <a:cxn ang="0">
                  <a:pos x="463" y="3103"/>
                </a:cxn>
                <a:cxn ang="0">
                  <a:pos x="404" y="3111"/>
                </a:cxn>
                <a:cxn ang="0">
                  <a:pos x="347" y="3118"/>
                </a:cxn>
                <a:cxn ang="0">
                  <a:pos x="288" y="3125"/>
                </a:cxn>
                <a:cxn ang="0">
                  <a:pos x="231" y="3135"/>
                </a:cxn>
                <a:cxn ang="0">
                  <a:pos x="173" y="3142"/>
                </a:cxn>
                <a:cxn ang="0">
                  <a:pos x="116" y="3151"/>
                </a:cxn>
                <a:cxn ang="0">
                  <a:pos x="57" y="3159"/>
                </a:cxn>
                <a:cxn ang="0">
                  <a:pos x="0" y="3168"/>
                </a:cxn>
                <a:cxn ang="0">
                  <a:pos x="0" y="2971"/>
                </a:cxn>
                <a:cxn ang="0">
                  <a:pos x="1" y="2777"/>
                </a:cxn>
                <a:cxn ang="0">
                  <a:pos x="3" y="2580"/>
                </a:cxn>
                <a:cxn ang="0">
                  <a:pos x="5" y="2385"/>
                </a:cxn>
                <a:cxn ang="0">
                  <a:pos x="5" y="2188"/>
                </a:cxn>
                <a:cxn ang="0">
                  <a:pos x="6" y="1993"/>
                </a:cxn>
                <a:cxn ang="0">
                  <a:pos x="8" y="1797"/>
                </a:cxn>
                <a:cxn ang="0">
                  <a:pos x="10" y="1602"/>
                </a:cxn>
                <a:cxn ang="0">
                  <a:pos x="10" y="1403"/>
                </a:cxn>
                <a:cxn ang="0">
                  <a:pos x="11" y="1207"/>
                </a:cxn>
                <a:cxn ang="0">
                  <a:pos x="13" y="1010"/>
                </a:cxn>
                <a:cxn ang="0">
                  <a:pos x="15" y="813"/>
                </a:cxn>
                <a:cxn ang="0">
                  <a:pos x="15" y="615"/>
                </a:cxn>
                <a:cxn ang="0">
                  <a:pos x="16" y="416"/>
                </a:cxn>
                <a:cxn ang="0">
                  <a:pos x="18" y="217"/>
                </a:cxn>
                <a:cxn ang="0">
                  <a:pos x="20" y="21"/>
                </a:cxn>
              </a:cxnLst>
              <a:rect l="0" t="0" r="r" b="b"/>
              <a:pathLst>
                <a:path w="488" h="3168">
                  <a:moveTo>
                    <a:pt x="20" y="21"/>
                  </a:moveTo>
                  <a:lnTo>
                    <a:pt x="77" y="17"/>
                  </a:lnTo>
                  <a:lnTo>
                    <a:pt x="137" y="15"/>
                  </a:lnTo>
                  <a:lnTo>
                    <a:pt x="194" y="13"/>
                  </a:lnTo>
                  <a:lnTo>
                    <a:pt x="255" y="11"/>
                  </a:lnTo>
                  <a:lnTo>
                    <a:pt x="312" y="8"/>
                  </a:lnTo>
                  <a:lnTo>
                    <a:pt x="371" y="6"/>
                  </a:lnTo>
                  <a:lnTo>
                    <a:pt x="430" y="2"/>
                  </a:lnTo>
                  <a:lnTo>
                    <a:pt x="488" y="0"/>
                  </a:lnTo>
                  <a:lnTo>
                    <a:pt x="485" y="195"/>
                  </a:lnTo>
                  <a:lnTo>
                    <a:pt x="483" y="390"/>
                  </a:lnTo>
                  <a:lnTo>
                    <a:pt x="482" y="585"/>
                  </a:lnTo>
                  <a:lnTo>
                    <a:pt x="480" y="782"/>
                  </a:lnTo>
                  <a:lnTo>
                    <a:pt x="478" y="975"/>
                  </a:lnTo>
                  <a:lnTo>
                    <a:pt x="477" y="1169"/>
                  </a:lnTo>
                  <a:lnTo>
                    <a:pt x="477" y="1364"/>
                  </a:lnTo>
                  <a:lnTo>
                    <a:pt x="477" y="1559"/>
                  </a:lnTo>
                  <a:lnTo>
                    <a:pt x="473" y="1752"/>
                  </a:lnTo>
                  <a:lnTo>
                    <a:pt x="472" y="1945"/>
                  </a:lnTo>
                  <a:lnTo>
                    <a:pt x="470" y="2138"/>
                  </a:lnTo>
                  <a:lnTo>
                    <a:pt x="470" y="2333"/>
                  </a:lnTo>
                  <a:lnTo>
                    <a:pt x="466" y="2524"/>
                  </a:lnTo>
                  <a:lnTo>
                    <a:pt x="465" y="2717"/>
                  </a:lnTo>
                  <a:lnTo>
                    <a:pt x="463" y="2910"/>
                  </a:lnTo>
                  <a:lnTo>
                    <a:pt x="463" y="3103"/>
                  </a:lnTo>
                  <a:lnTo>
                    <a:pt x="404" y="3111"/>
                  </a:lnTo>
                  <a:lnTo>
                    <a:pt x="347" y="3118"/>
                  </a:lnTo>
                  <a:lnTo>
                    <a:pt x="288" y="3125"/>
                  </a:lnTo>
                  <a:lnTo>
                    <a:pt x="231" y="3135"/>
                  </a:lnTo>
                  <a:lnTo>
                    <a:pt x="173" y="3142"/>
                  </a:lnTo>
                  <a:lnTo>
                    <a:pt x="116" y="3151"/>
                  </a:lnTo>
                  <a:lnTo>
                    <a:pt x="57" y="3159"/>
                  </a:lnTo>
                  <a:lnTo>
                    <a:pt x="0" y="3168"/>
                  </a:lnTo>
                  <a:lnTo>
                    <a:pt x="0" y="2971"/>
                  </a:lnTo>
                  <a:lnTo>
                    <a:pt x="1" y="2777"/>
                  </a:lnTo>
                  <a:lnTo>
                    <a:pt x="3" y="2580"/>
                  </a:lnTo>
                  <a:lnTo>
                    <a:pt x="5" y="2385"/>
                  </a:lnTo>
                  <a:lnTo>
                    <a:pt x="5" y="2188"/>
                  </a:lnTo>
                  <a:lnTo>
                    <a:pt x="6" y="1993"/>
                  </a:lnTo>
                  <a:lnTo>
                    <a:pt x="8" y="1797"/>
                  </a:lnTo>
                  <a:lnTo>
                    <a:pt x="10" y="1602"/>
                  </a:lnTo>
                  <a:lnTo>
                    <a:pt x="10" y="1403"/>
                  </a:lnTo>
                  <a:lnTo>
                    <a:pt x="11" y="1207"/>
                  </a:lnTo>
                  <a:lnTo>
                    <a:pt x="13" y="1010"/>
                  </a:lnTo>
                  <a:lnTo>
                    <a:pt x="15" y="813"/>
                  </a:lnTo>
                  <a:lnTo>
                    <a:pt x="15" y="615"/>
                  </a:lnTo>
                  <a:lnTo>
                    <a:pt x="16" y="416"/>
                  </a:lnTo>
                  <a:lnTo>
                    <a:pt x="18" y="217"/>
                  </a:lnTo>
                  <a:lnTo>
                    <a:pt x="20" y="21"/>
                  </a:lnTo>
                  <a:close/>
                </a:path>
              </a:pathLst>
            </a:custGeom>
            <a:solidFill>
              <a:srgbClr val="0A000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4" name="Freeform 202"/>
            <p:cNvSpPr>
              <a:spLocks/>
            </p:cNvSpPr>
            <p:nvPr/>
          </p:nvSpPr>
          <p:spPr bwMode="auto">
            <a:xfrm>
              <a:off x="5525" y="1306"/>
              <a:ext cx="332" cy="90"/>
            </a:xfrm>
            <a:custGeom>
              <a:avLst/>
              <a:gdLst/>
              <a:ahLst/>
              <a:cxnLst>
                <a:cxn ang="0">
                  <a:pos x="2" y="33"/>
                </a:cxn>
                <a:cxn ang="0">
                  <a:pos x="84" y="27"/>
                </a:cxn>
                <a:cxn ang="0">
                  <a:pos x="168" y="24"/>
                </a:cxn>
                <a:cxn ang="0">
                  <a:pos x="250" y="20"/>
                </a:cxn>
                <a:cxn ang="0">
                  <a:pos x="334" y="16"/>
                </a:cxn>
                <a:cxn ang="0">
                  <a:pos x="416" y="11"/>
                </a:cxn>
                <a:cxn ang="0">
                  <a:pos x="499" y="7"/>
                </a:cxn>
                <a:cxn ang="0">
                  <a:pos x="581" y="3"/>
                </a:cxn>
                <a:cxn ang="0">
                  <a:pos x="665" y="0"/>
                </a:cxn>
                <a:cxn ang="0">
                  <a:pos x="663" y="16"/>
                </a:cxn>
                <a:cxn ang="0">
                  <a:pos x="663" y="35"/>
                </a:cxn>
                <a:cxn ang="0">
                  <a:pos x="663" y="52"/>
                </a:cxn>
                <a:cxn ang="0">
                  <a:pos x="663" y="70"/>
                </a:cxn>
                <a:cxn ang="0">
                  <a:pos x="663" y="87"/>
                </a:cxn>
                <a:cxn ang="0">
                  <a:pos x="663" y="105"/>
                </a:cxn>
                <a:cxn ang="0">
                  <a:pos x="663" y="124"/>
                </a:cxn>
                <a:cxn ang="0">
                  <a:pos x="663" y="142"/>
                </a:cxn>
                <a:cxn ang="0">
                  <a:pos x="579" y="146"/>
                </a:cxn>
                <a:cxn ang="0">
                  <a:pos x="499" y="152"/>
                </a:cxn>
                <a:cxn ang="0">
                  <a:pos x="415" y="155"/>
                </a:cxn>
                <a:cxn ang="0">
                  <a:pos x="334" y="161"/>
                </a:cxn>
                <a:cxn ang="0">
                  <a:pos x="250" y="165"/>
                </a:cxn>
                <a:cxn ang="0">
                  <a:pos x="166" y="170"/>
                </a:cxn>
                <a:cxn ang="0">
                  <a:pos x="82" y="174"/>
                </a:cxn>
                <a:cxn ang="0">
                  <a:pos x="0" y="180"/>
                </a:cxn>
                <a:cxn ang="0">
                  <a:pos x="0" y="159"/>
                </a:cxn>
                <a:cxn ang="0">
                  <a:pos x="0" y="142"/>
                </a:cxn>
                <a:cxn ang="0">
                  <a:pos x="0" y="122"/>
                </a:cxn>
                <a:cxn ang="0">
                  <a:pos x="0" y="105"/>
                </a:cxn>
                <a:cxn ang="0">
                  <a:pos x="0" y="87"/>
                </a:cxn>
                <a:cxn ang="0">
                  <a:pos x="0" y="68"/>
                </a:cxn>
                <a:cxn ang="0">
                  <a:pos x="0" y="50"/>
                </a:cxn>
                <a:cxn ang="0">
                  <a:pos x="2" y="33"/>
                </a:cxn>
              </a:cxnLst>
              <a:rect l="0" t="0" r="r" b="b"/>
              <a:pathLst>
                <a:path w="665" h="180">
                  <a:moveTo>
                    <a:pt x="2" y="33"/>
                  </a:moveTo>
                  <a:lnTo>
                    <a:pt x="84" y="27"/>
                  </a:lnTo>
                  <a:lnTo>
                    <a:pt x="168" y="24"/>
                  </a:lnTo>
                  <a:lnTo>
                    <a:pt x="250" y="20"/>
                  </a:lnTo>
                  <a:lnTo>
                    <a:pt x="334" y="16"/>
                  </a:lnTo>
                  <a:lnTo>
                    <a:pt x="416" y="11"/>
                  </a:lnTo>
                  <a:lnTo>
                    <a:pt x="499" y="7"/>
                  </a:lnTo>
                  <a:lnTo>
                    <a:pt x="581" y="3"/>
                  </a:lnTo>
                  <a:lnTo>
                    <a:pt x="665" y="0"/>
                  </a:lnTo>
                  <a:lnTo>
                    <a:pt x="663" y="16"/>
                  </a:lnTo>
                  <a:lnTo>
                    <a:pt x="663" y="35"/>
                  </a:lnTo>
                  <a:lnTo>
                    <a:pt x="663" y="52"/>
                  </a:lnTo>
                  <a:lnTo>
                    <a:pt x="663" y="70"/>
                  </a:lnTo>
                  <a:lnTo>
                    <a:pt x="663" y="87"/>
                  </a:lnTo>
                  <a:lnTo>
                    <a:pt x="663" y="105"/>
                  </a:lnTo>
                  <a:lnTo>
                    <a:pt x="663" y="124"/>
                  </a:lnTo>
                  <a:lnTo>
                    <a:pt x="663" y="142"/>
                  </a:lnTo>
                  <a:lnTo>
                    <a:pt x="579" y="146"/>
                  </a:lnTo>
                  <a:lnTo>
                    <a:pt x="499" y="152"/>
                  </a:lnTo>
                  <a:lnTo>
                    <a:pt x="415" y="155"/>
                  </a:lnTo>
                  <a:lnTo>
                    <a:pt x="334" y="161"/>
                  </a:lnTo>
                  <a:lnTo>
                    <a:pt x="250" y="165"/>
                  </a:lnTo>
                  <a:lnTo>
                    <a:pt x="166" y="170"/>
                  </a:lnTo>
                  <a:lnTo>
                    <a:pt x="82" y="174"/>
                  </a:lnTo>
                  <a:lnTo>
                    <a:pt x="0" y="180"/>
                  </a:lnTo>
                  <a:lnTo>
                    <a:pt x="0" y="159"/>
                  </a:lnTo>
                  <a:lnTo>
                    <a:pt x="0" y="142"/>
                  </a:lnTo>
                  <a:lnTo>
                    <a:pt x="0" y="122"/>
                  </a:lnTo>
                  <a:lnTo>
                    <a:pt x="0" y="105"/>
                  </a:lnTo>
                  <a:lnTo>
                    <a:pt x="0" y="87"/>
                  </a:lnTo>
                  <a:lnTo>
                    <a:pt x="0" y="68"/>
                  </a:lnTo>
                  <a:lnTo>
                    <a:pt x="0" y="50"/>
                  </a:lnTo>
                  <a:lnTo>
                    <a:pt x="2" y="3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5" name="Freeform 203"/>
            <p:cNvSpPr>
              <a:spLocks/>
            </p:cNvSpPr>
            <p:nvPr/>
          </p:nvSpPr>
          <p:spPr bwMode="auto">
            <a:xfrm>
              <a:off x="5526" y="1347"/>
              <a:ext cx="331" cy="33"/>
            </a:xfrm>
            <a:custGeom>
              <a:avLst/>
              <a:gdLst/>
              <a:ahLst/>
              <a:cxnLst>
                <a:cxn ang="0">
                  <a:pos x="0" y="34"/>
                </a:cxn>
                <a:cxn ang="0">
                  <a:pos x="82" y="28"/>
                </a:cxn>
                <a:cxn ang="0">
                  <a:pos x="166" y="24"/>
                </a:cxn>
                <a:cxn ang="0">
                  <a:pos x="248" y="21"/>
                </a:cxn>
                <a:cxn ang="0">
                  <a:pos x="332" y="17"/>
                </a:cxn>
                <a:cxn ang="0">
                  <a:pos x="413" y="11"/>
                </a:cxn>
                <a:cxn ang="0">
                  <a:pos x="497" y="8"/>
                </a:cxn>
                <a:cxn ang="0">
                  <a:pos x="577" y="4"/>
                </a:cxn>
                <a:cxn ang="0">
                  <a:pos x="661" y="0"/>
                </a:cxn>
                <a:cxn ang="0">
                  <a:pos x="661" y="15"/>
                </a:cxn>
                <a:cxn ang="0">
                  <a:pos x="661" y="32"/>
                </a:cxn>
                <a:cxn ang="0">
                  <a:pos x="577" y="36"/>
                </a:cxn>
                <a:cxn ang="0">
                  <a:pos x="497" y="39"/>
                </a:cxn>
                <a:cxn ang="0">
                  <a:pos x="413" y="43"/>
                </a:cxn>
                <a:cxn ang="0">
                  <a:pos x="332" y="48"/>
                </a:cxn>
                <a:cxn ang="0">
                  <a:pos x="248" y="52"/>
                </a:cxn>
                <a:cxn ang="0">
                  <a:pos x="166" y="56"/>
                </a:cxn>
                <a:cxn ang="0">
                  <a:pos x="82" y="61"/>
                </a:cxn>
                <a:cxn ang="0">
                  <a:pos x="0" y="67"/>
                </a:cxn>
                <a:cxn ang="0">
                  <a:pos x="0" y="50"/>
                </a:cxn>
                <a:cxn ang="0">
                  <a:pos x="0" y="34"/>
                </a:cxn>
              </a:cxnLst>
              <a:rect l="0" t="0" r="r" b="b"/>
              <a:pathLst>
                <a:path w="661" h="67">
                  <a:moveTo>
                    <a:pt x="0" y="34"/>
                  </a:moveTo>
                  <a:lnTo>
                    <a:pt x="82" y="28"/>
                  </a:lnTo>
                  <a:lnTo>
                    <a:pt x="166" y="24"/>
                  </a:lnTo>
                  <a:lnTo>
                    <a:pt x="248" y="21"/>
                  </a:lnTo>
                  <a:lnTo>
                    <a:pt x="332" y="17"/>
                  </a:lnTo>
                  <a:lnTo>
                    <a:pt x="413" y="11"/>
                  </a:lnTo>
                  <a:lnTo>
                    <a:pt x="497" y="8"/>
                  </a:lnTo>
                  <a:lnTo>
                    <a:pt x="577" y="4"/>
                  </a:lnTo>
                  <a:lnTo>
                    <a:pt x="661" y="0"/>
                  </a:lnTo>
                  <a:lnTo>
                    <a:pt x="661" y="15"/>
                  </a:lnTo>
                  <a:lnTo>
                    <a:pt x="661" y="32"/>
                  </a:lnTo>
                  <a:lnTo>
                    <a:pt x="577" y="36"/>
                  </a:lnTo>
                  <a:lnTo>
                    <a:pt x="497" y="39"/>
                  </a:lnTo>
                  <a:lnTo>
                    <a:pt x="413" y="43"/>
                  </a:lnTo>
                  <a:lnTo>
                    <a:pt x="332" y="48"/>
                  </a:lnTo>
                  <a:lnTo>
                    <a:pt x="248" y="52"/>
                  </a:lnTo>
                  <a:lnTo>
                    <a:pt x="166" y="56"/>
                  </a:lnTo>
                  <a:lnTo>
                    <a:pt x="82" y="61"/>
                  </a:lnTo>
                  <a:lnTo>
                    <a:pt x="0" y="67"/>
                  </a:lnTo>
                  <a:lnTo>
                    <a:pt x="0" y="50"/>
                  </a:lnTo>
                  <a:lnTo>
                    <a:pt x="0" y="3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6" name="Freeform 204"/>
            <p:cNvSpPr>
              <a:spLocks/>
            </p:cNvSpPr>
            <p:nvPr/>
          </p:nvSpPr>
          <p:spPr bwMode="auto">
            <a:xfrm>
              <a:off x="5525" y="1362"/>
              <a:ext cx="332" cy="25"/>
            </a:xfrm>
            <a:custGeom>
              <a:avLst/>
              <a:gdLst/>
              <a:ahLst/>
              <a:cxnLst>
                <a:cxn ang="0">
                  <a:pos x="0" y="50"/>
                </a:cxn>
                <a:cxn ang="0">
                  <a:pos x="82" y="44"/>
                </a:cxn>
                <a:cxn ang="0">
                  <a:pos x="166" y="41"/>
                </a:cxn>
                <a:cxn ang="0">
                  <a:pos x="250" y="37"/>
                </a:cxn>
                <a:cxn ang="0">
                  <a:pos x="334" y="33"/>
                </a:cxn>
                <a:cxn ang="0">
                  <a:pos x="415" y="28"/>
                </a:cxn>
                <a:cxn ang="0">
                  <a:pos x="499" y="24"/>
                </a:cxn>
                <a:cxn ang="0">
                  <a:pos x="579" y="20"/>
                </a:cxn>
                <a:cxn ang="0">
                  <a:pos x="663" y="16"/>
                </a:cxn>
                <a:cxn ang="0">
                  <a:pos x="663" y="7"/>
                </a:cxn>
                <a:cxn ang="0">
                  <a:pos x="663" y="0"/>
                </a:cxn>
                <a:cxn ang="0">
                  <a:pos x="579" y="4"/>
                </a:cxn>
                <a:cxn ang="0">
                  <a:pos x="499" y="7"/>
                </a:cxn>
                <a:cxn ang="0">
                  <a:pos x="415" y="11"/>
                </a:cxn>
                <a:cxn ang="0">
                  <a:pos x="334" y="16"/>
                </a:cxn>
                <a:cxn ang="0">
                  <a:pos x="250" y="20"/>
                </a:cxn>
                <a:cxn ang="0">
                  <a:pos x="168" y="24"/>
                </a:cxn>
                <a:cxn ang="0">
                  <a:pos x="84" y="29"/>
                </a:cxn>
                <a:cxn ang="0">
                  <a:pos x="2" y="35"/>
                </a:cxn>
                <a:cxn ang="0">
                  <a:pos x="0" y="41"/>
                </a:cxn>
                <a:cxn ang="0">
                  <a:pos x="0" y="50"/>
                </a:cxn>
              </a:cxnLst>
              <a:rect l="0" t="0" r="r" b="b"/>
              <a:pathLst>
                <a:path w="663" h="50">
                  <a:moveTo>
                    <a:pt x="0" y="50"/>
                  </a:moveTo>
                  <a:lnTo>
                    <a:pt x="82" y="44"/>
                  </a:lnTo>
                  <a:lnTo>
                    <a:pt x="166" y="41"/>
                  </a:lnTo>
                  <a:lnTo>
                    <a:pt x="250" y="37"/>
                  </a:lnTo>
                  <a:lnTo>
                    <a:pt x="334" y="33"/>
                  </a:lnTo>
                  <a:lnTo>
                    <a:pt x="415" y="28"/>
                  </a:lnTo>
                  <a:lnTo>
                    <a:pt x="499" y="24"/>
                  </a:lnTo>
                  <a:lnTo>
                    <a:pt x="579" y="20"/>
                  </a:lnTo>
                  <a:lnTo>
                    <a:pt x="663" y="16"/>
                  </a:lnTo>
                  <a:lnTo>
                    <a:pt x="663" y="7"/>
                  </a:lnTo>
                  <a:lnTo>
                    <a:pt x="663" y="0"/>
                  </a:lnTo>
                  <a:lnTo>
                    <a:pt x="579" y="4"/>
                  </a:lnTo>
                  <a:lnTo>
                    <a:pt x="499" y="7"/>
                  </a:lnTo>
                  <a:lnTo>
                    <a:pt x="415" y="11"/>
                  </a:lnTo>
                  <a:lnTo>
                    <a:pt x="334" y="16"/>
                  </a:lnTo>
                  <a:lnTo>
                    <a:pt x="250" y="20"/>
                  </a:lnTo>
                  <a:lnTo>
                    <a:pt x="168" y="24"/>
                  </a:lnTo>
                  <a:lnTo>
                    <a:pt x="84" y="29"/>
                  </a:lnTo>
                  <a:lnTo>
                    <a:pt x="2" y="35"/>
                  </a:lnTo>
                  <a:lnTo>
                    <a:pt x="0" y="41"/>
                  </a:lnTo>
                  <a:lnTo>
                    <a:pt x="0" y="5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7" name="Freeform 205"/>
            <p:cNvSpPr>
              <a:spLocks/>
            </p:cNvSpPr>
            <p:nvPr/>
          </p:nvSpPr>
          <p:spPr bwMode="auto">
            <a:xfrm>
              <a:off x="5523" y="1514"/>
              <a:ext cx="332" cy="93"/>
            </a:xfrm>
            <a:custGeom>
              <a:avLst/>
              <a:gdLst/>
              <a:ahLst/>
              <a:cxnLst>
                <a:cxn ang="0">
                  <a:pos x="3" y="41"/>
                </a:cxn>
                <a:cxn ang="0">
                  <a:pos x="85" y="36"/>
                </a:cxn>
                <a:cxn ang="0">
                  <a:pos x="168" y="30"/>
                </a:cxn>
                <a:cxn ang="0">
                  <a:pos x="250" y="24"/>
                </a:cxn>
                <a:cxn ang="0">
                  <a:pos x="334" y="21"/>
                </a:cxn>
                <a:cxn ang="0">
                  <a:pos x="414" y="15"/>
                </a:cxn>
                <a:cxn ang="0">
                  <a:pos x="498" y="10"/>
                </a:cxn>
                <a:cxn ang="0">
                  <a:pos x="579" y="4"/>
                </a:cxn>
                <a:cxn ang="0">
                  <a:pos x="663" y="0"/>
                </a:cxn>
                <a:cxn ang="0">
                  <a:pos x="663" y="17"/>
                </a:cxn>
                <a:cxn ang="0">
                  <a:pos x="663" y="34"/>
                </a:cxn>
                <a:cxn ang="0">
                  <a:pos x="663" y="52"/>
                </a:cxn>
                <a:cxn ang="0">
                  <a:pos x="663" y="71"/>
                </a:cxn>
                <a:cxn ang="0">
                  <a:pos x="663" y="88"/>
                </a:cxn>
                <a:cxn ang="0">
                  <a:pos x="663" y="104"/>
                </a:cxn>
                <a:cxn ang="0">
                  <a:pos x="663" y="123"/>
                </a:cxn>
                <a:cxn ang="0">
                  <a:pos x="663" y="141"/>
                </a:cxn>
                <a:cxn ang="0">
                  <a:pos x="579" y="147"/>
                </a:cxn>
                <a:cxn ang="0">
                  <a:pos x="498" y="152"/>
                </a:cxn>
                <a:cxn ang="0">
                  <a:pos x="414" y="158"/>
                </a:cxn>
                <a:cxn ang="0">
                  <a:pos x="334" y="164"/>
                </a:cxn>
                <a:cxn ang="0">
                  <a:pos x="250" y="169"/>
                </a:cxn>
                <a:cxn ang="0">
                  <a:pos x="166" y="175"/>
                </a:cxn>
                <a:cxn ang="0">
                  <a:pos x="82" y="180"/>
                </a:cxn>
                <a:cxn ang="0">
                  <a:pos x="0" y="188"/>
                </a:cxn>
                <a:cxn ang="0">
                  <a:pos x="0" y="167"/>
                </a:cxn>
                <a:cxn ang="0">
                  <a:pos x="0" y="151"/>
                </a:cxn>
                <a:cxn ang="0">
                  <a:pos x="0" y="130"/>
                </a:cxn>
                <a:cxn ang="0">
                  <a:pos x="1" y="113"/>
                </a:cxn>
                <a:cxn ang="0">
                  <a:pos x="1" y="95"/>
                </a:cxn>
                <a:cxn ang="0">
                  <a:pos x="1" y="76"/>
                </a:cxn>
                <a:cxn ang="0">
                  <a:pos x="1" y="58"/>
                </a:cxn>
                <a:cxn ang="0">
                  <a:pos x="3" y="41"/>
                </a:cxn>
              </a:cxnLst>
              <a:rect l="0" t="0" r="r" b="b"/>
              <a:pathLst>
                <a:path w="663" h="188">
                  <a:moveTo>
                    <a:pt x="3" y="41"/>
                  </a:moveTo>
                  <a:lnTo>
                    <a:pt x="85" y="36"/>
                  </a:lnTo>
                  <a:lnTo>
                    <a:pt x="168" y="30"/>
                  </a:lnTo>
                  <a:lnTo>
                    <a:pt x="250" y="24"/>
                  </a:lnTo>
                  <a:lnTo>
                    <a:pt x="334" y="21"/>
                  </a:lnTo>
                  <a:lnTo>
                    <a:pt x="414" y="15"/>
                  </a:lnTo>
                  <a:lnTo>
                    <a:pt x="498" y="10"/>
                  </a:lnTo>
                  <a:lnTo>
                    <a:pt x="579" y="4"/>
                  </a:lnTo>
                  <a:lnTo>
                    <a:pt x="663" y="0"/>
                  </a:lnTo>
                  <a:lnTo>
                    <a:pt x="663" y="17"/>
                  </a:lnTo>
                  <a:lnTo>
                    <a:pt x="663" y="34"/>
                  </a:lnTo>
                  <a:lnTo>
                    <a:pt x="663" y="52"/>
                  </a:lnTo>
                  <a:lnTo>
                    <a:pt x="663" y="71"/>
                  </a:lnTo>
                  <a:lnTo>
                    <a:pt x="663" y="88"/>
                  </a:lnTo>
                  <a:lnTo>
                    <a:pt x="663" y="104"/>
                  </a:lnTo>
                  <a:lnTo>
                    <a:pt x="663" y="123"/>
                  </a:lnTo>
                  <a:lnTo>
                    <a:pt x="663" y="141"/>
                  </a:lnTo>
                  <a:lnTo>
                    <a:pt x="579" y="147"/>
                  </a:lnTo>
                  <a:lnTo>
                    <a:pt x="498" y="152"/>
                  </a:lnTo>
                  <a:lnTo>
                    <a:pt x="414" y="158"/>
                  </a:lnTo>
                  <a:lnTo>
                    <a:pt x="334" y="164"/>
                  </a:lnTo>
                  <a:lnTo>
                    <a:pt x="250" y="169"/>
                  </a:lnTo>
                  <a:lnTo>
                    <a:pt x="166" y="175"/>
                  </a:lnTo>
                  <a:lnTo>
                    <a:pt x="82" y="180"/>
                  </a:lnTo>
                  <a:lnTo>
                    <a:pt x="0" y="188"/>
                  </a:lnTo>
                  <a:lnTo>
                    <a:pt x="0" y="167"/>
                  </a:lnTo>
                  <a:lnTo>
                    <a:pt x="0" y="151"/>
                  </a:lnTo>
                  <a:lnTo>
                    <a:pt x="0" y="130"/>
                  </a:lnTo>
                  <a:lnTo>
                    <a:pt x="1" y="113"/>
                  </a:lnTo>
                  <a:lnTo>
                    <a:pt x="1" y="95"/>
                  </a:lnTo>
                  <a:lnTo>
                    <a:pt x="1" y="76"/>
                  </a:lnTo>
                  <a:lnTo>
                    <a:pt x="1" y="58"/>
                  </a:lnTo>
                  <a:lnTo>
                    <a:pt x="3" y="4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8" name="Freeform 206"/>
            <p:cNvSpPr>
              <a:spLocks/>
            </p:cNvSpPr>
            <p:nvPr/>
          </p:nvSpPr>
          <p:spPr bwMode="auto">
            <a:xfrm>
              <a:off x="5523" y="1554"/>
              <a:ext cx="332" cy="36"/>
            </a:xfrm>
            <a:custGeom>
              <a:avLst/>
              <a:gdLst/>
              <a:ahLst/>
              <a:cxnLst>
                <a:cxn ang="0">
                  <a:pos x="0" y="43"/>
                </a:cxn>
                <a:cxn ang="0">
                  <a:pos x="82" y="35"/>
                </a:cxn>
                <a:cxn ang="0">
                  <a:pos x="166" y="30"/>
                </a:cxn>
                <a:cxn ang="0">
                  <a:pos x="250" y="24"/>
                </a:cxn>
                <a:cxn ang="0">
                  <a:pos x="334" y="19"/>
                </a:cxn>
                <a:cxn ang="0">
                  <a:pos x="414" y="13"/>
                </a:cxn>
                <a:cxn ang="0">
                  <a:pos x="498" y="8"/>
                </a:cxn>
                <a:cxn ang="0">
                  <a:pos x="579" y="4"/>
                </a:cxn>
                <a:cxn ang="0">
                  <a:pos x="663" y="0"/>
                </a:cxn>
                <a:cxn ang="0">
                  <a:pos x="663" y="15"/>
                </a:cxn>
                <a:cxn ang="0">
                  <a:pos x="663" y="32"/>
                </a:cxn>
                <a:cxn ang="0">
                  <a:pos x="579" y="35"/>
                </a:cxn>
                <a:cxn ang="0">
                  <a:pos x="498" y="41"/>
                </a:cxn>
                <a:cxn ang="0">
                  <a:pos x="414" y="46"/>
                </a:cxn>
                <a:cxn ang="0">
                  <a:pos x="334" y="52"/>
                </a:cxn>
                <a:cxn ang="0">
                  <a:pos x="250" y="56"/>
                </a:cxn>
                <a:cxn ang="0">
                  <a:pos x="166" y="61"/>
                </a:cxn>
                <a:cxn ang="0">
                  <a:pos x="82" y="67"/>
                </a:cxn>
                <a:cxn ang="0">
                  <a:pos x="0" y="72"/>
                </a:cxn>
                <a:cxn ang="0">
                  <a:pos x="0" y="58"/>
                </a:cxn>
                <a:cxn ang="0">
                  <a:pos x="0" y="43"/>
                </a:cxn>
              </a:cxnLst>
              <a:rect l="0" t="0" r="r" b="b"/>
              <a:pathLst>
                <a:path w="663" h="72">
                  <a:moveTo>
                    <a:pt x="0" y="43"/>
                  </a:moveTo>
                  <a:lnTo>
                    <a:pt x="82" y="35"/>
                  </a:lnTo>
                  <a:lnTo>
                    <a:pt x="166" y="30"/>
                  </a:lnTo>
                  <a:lnTo>
                    <a:pt x="250" y="24"/>
                  </a:lnTo>
                  <a:lnTo>
                    <a:pt x="334" y="19"/>
                  </a:lnTo>
                  <a:lnTo>
                    <a:pt x="414" y="13"/>
                  </a:lnTo>
                  <a:lnTo>
                    <a:pt x="498" y="8"/>
                  </a:lnTo>
                  <a:lnTo>
                    <a:pt x="579" y="4"/>
                  </a:lnTo>
                  <a:lnTo>
                    <a:pt x="663" y="0"/>
                  </a:lnTo>
                  <a:lnTo>
                    <a:pt x="663" y="15"/>
                  </a:lnTo>
                  <a:lnTo>
                    <a:pt x="663" y="32"/>
                  </a:lnTo>
                  <a:lnTo>
                    <a:pt x="579" y="35"/>
                  </a:lnTo>
                  <a:lnTo>
                    <a:pt x="498" y="41"/>
                  </a:lnTo>
                  <a:lnTo>
                    <a:pt x="414" y="46"/>
                  </a:lnTo>
                  <a:lnTo>
                    <a:pt x="334" y="52"/>
                  </a:lnTo>
                  <a:lnTo>
                    <a:pt x="250" y="56"/>
                  </a:lnTo>
                  <a:lnTo>
                    <a:pt x="166" y="61"/>
                  </a:lnTo>
                  <a:lnTo>
                    <a:pt x="82" y="67"/>
                  </a:lnTo>
                  <a:lnTo>
                    <a:pt x="0" y="72"/>
                  </a:lnTo>
                  <a:lnTo>
                    <a:pt x="0" y="58"/>
                  </a:lnTo>
                  <a:lnTo>
                    <a:pt x="0" y="43"/>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99" name="Freeform 207"/>
            <p:cNvSpPr>
              <a:spLocks/>
            </p:cNvSpPr>
            <p:nvPr/>
          </p:nvSpPr>
          <p:spPr bwMode="auto">
            <a:xfrm>
              <a:off x="5523" y="1569"/>
              <a:ext cx="332" cy="29"/>
            </a:xfrm>
            <a:custGeom>
              <a:avLst/>
              <a:gdLst/>
              <a:ahLst/>
              <a:cxnLst>
                <a:cxn ang="0">
                  <a:pos x="0" y="57"/>
                </a:cxn>
                <a:cxn ang="0">
                  <a:pos x="82" y="52"/>
                </a:cxn>
                <a:cxn ang="0">
                  <a:pos x="166" y="46"/>
                </a:cxn>
                <a:cxn ang="0">
                  <a:pos x="250" y="40"/>
                </a:cxn>
                <a:cxn ang="0">
                  <a:pos x="334" y="35"/>
                </a:cxn>
                <a:cxn ang="0">
                  <a:pos x="414" y="29"/>
                </a:cxn>
                <a:cxn ang="0">
                  <a:pos x="498" y="24"/>
                </a:cxn>
                <a:cxn ang="0">
                  <a:pos x="579" y="18"/>
                </a:cxn>
                <a:cxn ang="0">
                  <a:pos x="663" y="13"/>
                </a:cxn>
                <a:cxn ang="0">
                  <a:pos x="663" y="7"/>
                </a:cxn>
                <a:cxn ang="0">
                  <a:pos x="663" y="0"/>
                </a:cxn>
                <a:cxn ang="0">
                  <a:pos x="579" y="3"/>
                </a:cxn>
                <a:cxn ang="0">
                  <a:pos x="498" y="9"/>
                </a:cxn>
                <a:cxn ang="0">
                  <a:pos x="414" y="14"/>
                </a:cxn>
                <a:cxn ang="0">
                  <a:pos x="334" y="20"/>
                </a:cxn>
                <a:cxn ang="0">
                  <a:pos x="250" y="24"/>
                </a:cxn>
                <a:cxn ang="0">
                  <a:pos x="166" y="29"/>
                </a:cxn>
                <a:cxn ang="0">
                  <a:pos x="82" y="35"/>
                </a:cxn>
                <a:cxn ang="0">
                  <a:pos x="0" y="40"/>
                </a:cxn>
                <a:cxn ang="0">
                  <a:pos x="0" y="48"/>
                </a:cxn>
                <a:cxn ang="0">
                  <a:pos x="0" y="57"/>
                </a:cxn>
              </a:cxnLst>
              <a:rect l="0" t="0" r="r" b="b"/>
              <a:pathLst>
                <a:path w="663" h="57">
                  <a:moveTo>
                    <a:pt x="0" y="57"/>
                  </a:moveTo>
                  <a:lnTo>
                    <a:pt x="82" y="52"/>
                  </a:lnTo>
                  <a:lnTo>
                    <a:pt x="166" y="46"/>
                  </a:lnTo>
                  <a:lnTo>
                    <a:pt x="250" y="40"/>
                  </a:lnTo>
                  <a:lnTo>
                    <a:pt x="334" y="35"/>
                  </a:lnTo>
                  <a:lnTo>
                    <a:pt x="414" y="29"/>
                  </a:lnTo>
                  <a:lnTo>
                    <a:pt x="498" y="24"/>
                  </a:lnTo>
                  <a:lnTo>
                    <a:pt x="579" y="18"/>
                  </a:lnTo>
                  <a:lnTo>
                    <a:pt x="663" y="13"/>
                  </a:lnTo>
                  <a:lnTo>
                    <a:pt x="663" y="7"/>
                  </a:lnTo>
                  <a:lnTo>
                    <a:pt x="663" y="0"/>
                  </a:lnTo>
                  <a:lnTo>
                    <a:pt x="579" y="3"/>
                  </a:lnTo>
                  <a:lnTo>
                    <a:pt x="498" y="9"/>
                  </a:lnTo>
                  <a:lnTo>
                    <a:pt x="414" y="14"/>
                  </a:lnTo>
                  <a:lnTo>
                    <a:pt x="334" y="20"/>
                  </a:lnTo>
                  <a:lnTo>
                    <a:pt x="250" y="24"/>
                  </a:lnTo>
                  <a:lnTo>
                    <a:pt x="166" y="29"/>
                  </a:lnTo>
                  <a:lnTo>
                    <a:pt x="82" y="35"/>
                  </a:lnTo>
                  <a:lnTo>
                    <a:pt x="0" y="40"/>
                  </a:lnTo>
                  <a:lnTo>
                    <a:pt x="0" y="48"/>
                  </a:lnTo>
                  <a:lnTo>
                    <a:pt x="0" y="57"/>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0" name="Freeform 208"/>
            <p:cNvSpPr>
              <a:spLocks/>
            </p:cNvSpPr>
            <p:nvPr/>
          </p:nvSpPr>
          <p:spPr bwMode="auto">
            <a:xfrm>
              <a:off x="5522" y="1721"/>
              <a:ext cx="332" cy="96"/>
            </a:xfrm>
            <a:custGeom>
              <a:avLst/>
              <a:gdLst/>
              <a:ahLst/>
              <a:cxnLst>
                <a:cxn ang="0">
                  <a:pos x="2" y="47"/>
                </a:cxn>
                <a:cxn ang="0">
                  <a:pos x="84" y="39"/>
                </a:cxn>
                <a:cxn ang="0">
                  <a:pos x="168" y="34"/>
                </a:cxn>
                <a:cxn ang="0">
                  <a:pos x="250" y="26"/>
                </a:cxn>
                <a:cxn ang="0">
                  <a:pos x="334" y="21"/>
                </a:cxn>
                <a:cxn ang="0">
                  <a:pos x="415" y="15"/>
                </a:cxn>
                <a:cxn ang="0">
                  <a:pos x="499" y="9"/>
                </a:cxn>
                <a:cxn ang="0">
                  <a:pos x="579" y="4"/>
                </a:cxn>
                <a:cxn ang="0">
                  <a:pos x="663" y="0"/>
                </a:cxn>
                <a:cxn ang="0">
                  <a:pos x="663" y="17"/>
                </a:cxn>
                <a:cxn ang="0">
                  <a:pos x="663" y="34"/>
                </a:cxn>
                <a:cxn ang="0">
                  <a:pos x="663" y="50"/>
                </a:cxn>
                <a:cxn ang="0">
                  <a:pos x="663" y="69"/>
                </a:cxn>
                <a:cxn ang="0">
                  <a:pos x="663" y="85"/>
                </a:cxn>
                <a:cxn ang="0">
                  <a:pos x="663" y="104"/>
                </a:cxn>
                <a:cxn ang="0">
                  <a:pos x="663" y="121"/>
                </a:cxn>
                <a:cxn ang="0">
                  <a:pos x="663" y="139"/>
                </a:cxn>
                <a:cxn ang="0">
                  <a:pos x="579" y="145"/>
                </a:cxn>
                <a:cxn ang="0">
                  <a:pos x="497" y="152"/>
                </a:cxn>
                <a:cxn ang="0">
                  <a:pos x="415" y="160"/>
                </a:cxn>
                <a:cxn ang="0">
                  <a:pos x="332" y="167"/>
                </a:cxn>
                <a:cxn ang="0">
                  <a:pos x="248" y="173"/>
                </a:cxn>
                <a:cxn ang="0">
                  <a:pos x="166" y="180"/>
                </a:cxn>
                <a:cxn ang="0">
                  <a:pos x="82" y="186"/>
                </a:cxn>
                <a:cxn ang="0">
                  <a:pos x="0" y="193"/>
                </a:cxn>
                <a:cxn ang="0">
                  <a:pos x="0" y="175"/>
                </a:cxn>
                <a:cxn ang="0">
                  <a:pos x="0" y="156"/>
                </a:cxn>
                <a:cxn ang="0">
                  <a:pos x="0" y="137"/>
                </a:cxn>
                <a:cxn ang="0">
                  <a:pos x="0" y="119"/>
                </a:cxn>
                <a:cxn ang="0">
                  <a:pos x="0" y="100"/>
                </a:cxn>
                <a:cxn ang="0">
                  <a:pos x="0" y="82"/>
                </a:cxn>
                <a:cxn ang="0">
                  <a:pos x="0" y="63"/>
                </a:cxn>
                <a:cxn ang="0">
                  <a:pos x="2" y="47"/>
                </a:cxn>
              </a:cxnLst>
              <a:rect l="0" t="0" r="r" b="b"/>
              <a:pathLst>
                <a:path w="663" h="193">
                  <a:moveTo>
                    <a:pt x="2" y="47"/>
                  </a:moveTo>
                  <a:lnTo>
                    <a:pt x="84" y="39"/>
                  </a:lnTo>
                  <a:lnTo>
                    <a:pt x="168" y="34"/>
                  </a:lnTo>
                  <a:lnTo>
                    <a:pt x="250" y="26"/>
                  </a:lnTo>
                  <a:lnTo>
                    <a:pt x="334" y="21"/>
                  </a:lnTo>
                  <a:lnTo>
                    <a:pt x="415" y="15"/>
                  </a:lnTo>
                  <a:lnTo>
                    <a:pt x="499" y="9"/>
                  </a:lnTo>
                  <a:lnTo>
                    <a:pt x="579" y="4"/>
                  </a:lnTo>
                  <a:lnTo>
                    <a:pt x="663" y="0"/>
                  </a:lnTo>
                  <a:lnTo>
                    <a:pt x="663" y="17"/>
                  </a:lnTo>
                  <a:lnTo>
                    <a:pt x="663" y="34"/>
                  </a:lnTo>
                  <a:lnTo>
                    <a:pt x="663" y="50"/>
                  </a:lnTo>
                  <a:lnTo>
                    <a:pt x="663" y="69"/>
                  </a:lnTo>
                  <a:lnTo>
                    <a:pt x="663" y="85"/>
                  </a:lnTo>
                  <a:lnTo>
                    <a:pt x="663" y="104"/>
                  </a:lnTo>
                  <a:lnTo>
                    <a:pt x="663" y="121"/>
                  </a:lnTo>
                  <a:lnTo>
                    <a:pt x="663" y="139"/>
                  </a:lnTo>
                  <a:lnTo>
                    <a:pt x="579" y="145"/>
                  </a:lnTo>
                  <a:lnTo>
                    <a:pt x="497" y="152"/>
                  </a:lnTo>
                  <a:lnTo>
                    <a:pt x="415" y="160"/>
                  </a:lnTo>
                  <a:lnTo>
                    <a:pt x="332" y="167"/>
                  </a:lnTo>
                  <a:lnTo>
                    <a:pt x="248" y="173"/>
                  </a:lnTo>
                  <a:lnTo>
                    <a:pt x="166" y="180"/>
                  </a:lnTo>
                  <a:lnTo>
                    <a:pt x="82" y="186"/>
                  </a:lnTo>
                  <a:lnTo>
                    <a:pt x="0" y="193"/>
                  </a:lnTo>
                  <a:lnTo>
                    <a:pt x="0" y="175"/>
                  </a:lnTo>
                  <a:lnTo>
                    <a:pt x="0" y="156"/>
                  </a:lnTo>
                  <a:lnTo>
                    <a:pt x="0" y="137"/>
                  </a:lnTo>
                  <a:lnTo>
                    <a:pt x="0" y="119"/>
                  </a:lnTo>
                  <a:lnTo>
                    <a:pt x="0" y="100"/>
                  </a:lnTo>
                  <a:lnTo>
                    <a:pt x="0" y="82"/>
                  </a:lnTo>
                  <a:lnTo>
                    <a:pt x="0" y="63"/>
                  </a:lnTo>
                  <a:lnTo>
                    <a:pt x="2" y="47"/>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1" name="Freeform 209"/>
            <p:cNvSpPr>
              <a:spLocks/>
            </p:cNvSpPr>
            <p:nvPr/>
          </p:nvSpPr>
          <p:spPr bwMode="auto">
            <a:xfrm>
              <a:off x="5522" y="1760"/>
              <a:ext cx="332" cy="41"/>
            </a:xfrm>
            <a:custGeom>
              <a:avLst/>
              <a:gdLst/>
              <a:ahLst/>
              <a:cxnLst>
                <a:cxn ang="0">
                  <a:pos x="2" y="50"/>
                </a:cxn>
                <a:cxn ang="0">
                  <a:pos x="84" y="43"/>
                </a:cxn>
                <a:cxn ang="0">
                  <a:pos x="168" y="37"/>
                </a:cxn>
                <a:cxn ang="0">
                  <a:pos x="250" y="30"/>
                </a:cxn>
                <a:cxn ang="0">
                  <a:pos x="334" y="24"/>
                </a:cxn>
                <a:cxn ang="0">
                  <a:pos x="415" y="17"/>
                </a:cxn>
                <a:cxn ang="0">
                  <a:pos x="499" y="11"/>
                </a:cxn>
                <a:cxn ang="0">
                  <a:pos x="579" y="6"/>
                </a:cxn>
                <a:cxn ang="0">
                  <a:pos x="663" y="0"/>
                </a:cxn>
                <a:cxn ang="0">
                  <a:pos x="663" y="15"/>
                </a:cxn>
                <a:cxn ang="0">
                  <a:pos x="663" y="30"/>
                </a:cxn>
                <a:cxn ang="0">
                  <a:pos x="579" y="35"/>
                </a:cxn>
                <a:cxn ang="0">
                  <a:pos x="497" y="43"/>
                </a:cxn>
                <a:cxn ang="0">
                  <a:pos x="415" y="48"/>
                </a:cxn>
                <a:cxn ang="0">
                  <a:pos x="332" y="56"/>
                </a:cxn>
                <a:cxn ang="0">
                  <a:pos x="248" y="61"/>
                </a:cxn>
                <a:cxn ang="0">
                  <a:pos x="166" y="69"/>
                </a:cxn>
                <a:cxn ang="0">
                  <a:pos x="82" y="76"/>
                </a:cxn>
                <a:cxn ang="0">
                  <a:pos x="0" y="84"/>
                </a:cxn>
                <a:cxn ang="0">
                  <a:pos x="0" y="67"/>
                </a:cxn>
                <a:cxn ang="0">
                  <a:pos x="2" y="50"/>
                </a:cxn>
              </a:cxnLst>
              <a:rect l="0" t="0" r="r" b="b"/>
              <a:pathLst>
                <a:path w="663" h="84">
                  <a:moveTo>
                    <a:pt x="2" y="50"/>
                  </a:moveTo>
                  <a:lnTo>
                    <a:pt x="84" y="43"/>
                  </a:lnTo>
                  <a:lnTo>
                    <a:pt x="168" y="37"/>
                  </a:lnTo>
                  <a:lnTo>
                    <a:pt x="250" y="30"/>
                  </a:lnTo>
                  <a:lnTo>
                    <a:pt x="334" y="24"/>
                  </a:lnTo>
                  <a:lnTo>
                    <a:pt x="415" y="17"/>
                  </a:lnTo>
                  <a:lnTo>
                    <a:pt x="499" y="11"/>
                  </a:lnTo>
                  <a:lnTo>
                    <a:pt x="579" y="6"/>
                  </a:lnTo>
                  <a:lnTo>
                    <a:pt x="663" y="0"/>
                  </a:lnTo>
                  <a:lnTo>
                    <a:pt x="663" y="15"/>
                  </a:lnTo>
                  <a:lnTo>
                    <a:pt x="663" y="30"/>
                  </a:lnTo>
                  <a:lnTo>
                    <a:pt x="579" y="35"/>
                  </a:lnTo>
                  <a:lnTo>
                    <a:pt x="497" y="43"/>
                  </a:lnTo>
                  <a:lnTo>
                    <a:pt x="415" y="48"/>
                  </a:lnTo>
                  <a:lnTo>
                    <a:pt x="332" y="56"/>
                  </a:lnTo>
                  <a:lnTo>
                    <a:pt x="248" y="61"/>
                  </a:lnTo>
                  <a:lnTo>
                    <a:pt x="166" y="69"/>
                  </a:lnTo>
                  <a:lnTo>
                    <a:pt x="82" y="76"/>
                  </a:lnTo>
                  <a:lnTo>
                    <a:pt x="0" y="84"/>
                  </a:lnTo>
                  <a:lnTo>
                    <a:pt x="0" y="67"/>
                  </a:lnTo>
                  <a:lnTo>
                    <a:pt x="2" y="50"/>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2" name="Freeform 210"/>
            <p:cNvSpPr>
              <a:spLocks/>
            </p:cNvSpPr>
            <p:nvPr/>
          </p:nvSpPr>
          <p:spPr bwMode="auto">
            <a:xfrm>
              <a:off x="5522" y="1774"/>
              <a:ext cx="332" cy="35"/>
            </a:xfrm>
            <a:custGeom>
              <a:avLst/>
              <a:gdLst/>
              <a:ahLst/>
              <a:cxnLst>
                <a:cxn ang="0">
                  <a:pos x="0" y="68"/>
                </a:cxn>
                <a:cxn ang="0">
                  <a:pos x="82" y="61"/>
                </a:cxn>
                <a:cxn ang="0">
                  <a:pos x="166" y="55"/>
                </a:cxn>
                <a:cxn ang="0">
                  <a:pos x="248" y="48"/>
                </a:cxn>
                <a:cxn ang="0">
                  <a:pos x="332" y="42"/>
                </a:cxn>
                <a:cxn ang="0">
                  <a:pos x="415" y="35"/>
                </a:cxn>
                <a:cxn ang="0">
                  <a:pos x="497" y="29"/>
                </a:cxn>
                <a:cxn ang="0">
                  <a:pos x="579" y="24"/>
                </a:cxn>
                <a:cxn ang="0">
                  <a:pos x="663" y="18"/>
                </a:cxn>
                <a:cxn ang="0">
                  <a:pos x="663" y="9"/>
                </a:cxn>
                <a:cxn ang="0">
                  <a:pos x="663" y="0"/>
                </a:cxn>
                <a:cxn ang="0">
                  <a:pos x="579" y="5"/>
                </a:cxn>
                <a:cxn ang="0">
                  <a:pos x="497" y="13"/>
                </a:cxn>
                <a:cxn ang="0">
                  <a:pos x="415" y="18"/>
                </a:cxn>
                <a:cxn ang="0">
                  <a:pos x="332" y="26"/>
                </a:cxn>
                <a:cxn ang="0">
                  <a:pos x="248" y="31"/>
                </a:cxn>
                <a:cxn ang="0">
                  <a:pos x="166" y="39"/>
                </a:cxn>
                <a:cxn ang="0">
                  <a:pos x="82" y="46"/>
                </a:cxn>
                <a:cxn ang="0">
                  <a:pos x="0" y="54"/>
                </a:cxn>
                <a:cxn ang="0">
                  <a:pos x="0" y="61"/>
                </a:cxn>
                <a:cxn ang="0">
                  <a:pos x="0" y="68"/>
                </a:cxn>
              </a:cxnLst>
              <a:rect l="0" t="0" r="r" b="b"/>
              <a:pathLst>
                <a:path w="663" h="68">
                  <a:moveTo>
                    <a:pt x="0" y="68"/>
                  </a:moveTo>
                  <a:lnTo>
                    <a:pt x="82" y="61"/>
                  </a:lnTo>
                  <a:lnTo>
                    <a:pt x="166" y="55"/>
                  </a:lnTo>
                  <a:lnTo>
                    <a:pt x="248" y="48"/>
                  </a:lnTo>
                  <a:lnTo>
                    <a:pt x="332" y="42"/>
                  </a:lnTo>
                  <a:lnTo>
                    <a:pt x="415" y="35"/>
                  </a:lnTo>
                  <a:lnTo>
                    <a:pt x="497" y="29"/>
                  </a:lnTo>
                  <a:lnTo>
                    <a:pt x="579" y="24"/>
                  </a:lnTo>
                  <a:lnTo>
                    <a:pt x="663" y="18"/>
                  </a:lnTo>
                  <a:lnTo>
                    <a:pt x="663" y="9"/>
                  </a:lnTo>
                  <a:lnTo>
                    <a:pt x="663" y="0"/>
                  </a:lnTo>
                  <a:lnTo>
                    <a:pt x="579" y="5"/>
                  </a:lnTo>
                  <a:lnTo>
                    <a:pt x="497" y="13"/>
                  </a:lnTo>
                  <a:lnTo>
                    <a:pt x="415" y="18"/>
                  </a:lnTo>
                  <a:lnTo>
                    <a:pt x="332" y="26"/>
                  </a:lnTo>
                  <a:lnTo>
                    <a:pt x="248" y="31"/>
                  </a:lnTo>
                  <a:lnTo>
                    <a:pt x="166" y="39"/>
                  </a:lnTo>
                  <a:lnTo>
                    <a:pt x="82" y="46"/>
                  </a:lnTo>
                  <a:lnTo>
                    <a:pt x="0" y="54"/>
                  </a:lnTo>
                  <a:lnTo>
                    <a:pt x="0" y="61"/>
                  </a:lnTo>
                  <a:lnTo>
                    <a:pt x="0" y="68"/>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3" name="Freeform 211"/>
            <p:cNvSpPr>
              <a:spLocks/>
            </p:cNvSpPr>
            <p:nvPr/>
          </p:nvSpPr>
          <p:spPr bwMode="auto">
            <a:xfrm>
              <a:off x="5521" y="1926"/>
              <a:ext cx="331" cy="101"/>
            </a:xfrm>
            <a:custGeom>
              <a:avLst/>
              <a:gdLst/>
              <a:ahLst/>
              <a:cxnLst>
                <a:cxn ang="0">
                  <a:pos x="0" y="56"/>
                </a:cxn>
                <a:cxn ang="0">
                  <a:pos x="82" y="48"/>
                </a:cxn>
                <a:cxn ang="0">
                  <a:pos x="166" y="41"/>
                </a:cxn>
                <a:cxn ang="0">
                  <a:pos x="250" y="34"/>
                </a:cxn>
                <a:cxn ang="0">
                  <a:pos x="334" y="28"/>
                </a:cxn>
                <a:cxn ang="0">
                  <a:pos x="414" y="21"/>
                </a:cxn>
                <a:cxn ang="0">
                  <a:pos x="498" y="13"/>
                </a:cxn>
                <a:cxn ang="0">
                  <a:pos x="579" y="6"/>
                </a:cxn>
                <a:cxn ang="0">
                  <a:pos x="663" y="0"/>
                </a:cxn>
                <a:cxn ang="0">
                  <a:pos x="661" y="17"/>
                </a:cxn>
                <a:cxn ang="0">
                  <a:pos x="661" y="35"/>
                </a:cxn>
                <a:cxn ang="0">
                  <a:pos x="661" y="52"/>
                </a:cxn>
                <a:cxn ang="0">
                  <a:pos x="661" y="71"/>
                </a:cxn>
                <a:cxn ang="0">
                  <a:pos x="661" y="87"/>
                </a:cxn>
                <a:cxn ang="0">
                  <a:pos x="661" y="106"/>
                </a:cxn>
                <a:cxn ang="0">
                  <a:pos x="661" y="125"/>
                </a:cxn>
                <a:cxn ang="0">
                  <a:pos x="661" y="143"/>
                </a:cxn>
                <a:cxn ang="0">
                  <a:pos x="577" y="149"/>
                </a:cxn>
                <a:cxn ang="0">
                  <a:pos x="497" y="156"/>
                </a:cxn>
                <a:cxn ang="0">
                  <a:pos x="413" y="164"/>
                </a:cxn>
                <a:cxn ang="0">
                  <a:pos x="332" y="173"/>
                </a:cxn>
                <a:cxn ang="0">
                  <a:pos x="248" y="178"/>
                </a:cxn>
                <a:cxn ang="0">
                  <a:pos x="166" y="186"/>
                </a:cxn>
                <a:cxn ang="0">
                  <a:pos x="82" y="193"/>
                </a:cxn>
                <a:cxn ang="0">
                  <a:pos x="0" y="203"/>
                </a:cxn>
                <a:cxn ang="0">
                  <a:pos x="0" y="184"/>
                </a:cxn>
                <a:cxn ang="0">
                  <a:pos x="0" y="165"/>
                </a:cxn>
                <a:cxn ang="0">
                  <a:pos x="0" y="147"/>
                </a:cxn>
                <a:cxn ang="0">
                  <a:pos x="0" y="130"/>
                </a:cxn>
                <a:cxn ang="0">
                  <a:pos x="0" y="112"/>
                </a:cxn>
                <a:cxn ang="0">
                  <a:pos x="0" y="93"/>
                </a:cxn>
                <a:cxn ang="0">
                  <a:pos x="0" y="74"/>
                </a:cxn>
                <a:cxn ang="0">
                  <a:pos x="0" y="56"/>
                </a:cxn>
              </a:cxnLst>
              <a:rect l="0" t="0" r="r" b="b"/>
              <a:pathLst>
                <a:path w="663" h="203">
                  <a:moveTo>
                    <a:pt x="0" y="56"/>
                  </a:moveTo>
                  <a:lnTo>
                    <a:pt x="82" y="48"/>
                  </a:lnTo>
                  <a:lnTo>
                    <a:pt x="166" y="41"/>
                  </a:lnTo>
                  <a:lnTo>
                    <a:pt x="250" y="34"/>
                  </a:lnTo>
                  <a:lnTo>
                    <a:pt x="334" y="28"/>
                  </a:lnTo>
                  <a:lnTo>
                    <a:pt x="414" y="21"/>
                  </a:lnTo>
                  <a:lnTo>
                    <a:pt x="498" y="13"/>
                  </a:lnTo>
                  <a:lnTo>
                    <a:pt x="579" y="6"/>
                  </a:lnTo>
                  <a:lnTo>
                    <a:pt x="663" y="0"/>
                  </a:lnTo>
                  <a:lnTo>
                    <a:pt x="661" y="17"/>
                  </a:lnTo>
                  <a:lnTo>
                    <a:pt x="661" y="35"/>
                  </a:lnTo>
                  <a:lnTo>
                    <a:pt x="661" y="52"/>
                  </a:lnTo>
                  <a:lnTo>
                    <a:pt x="661" y="71"/>
                  </a:lnTo>
                  <a:lnTo>
                    <a:pt x="661" y="87"/>
                  </a:lnTo>
                  <a:lnTo>
                    <a:pt x="661" y="106"/>
                  </a:lnTo>
                  <a:lnTo>
                    <a:pt x="661" y="125"/>
                  </a:lnTo>
                  <a:lnTo>
                    <a:pt x="661" y="143"/>
                  </a:lnTo>
                  <a:lnTo>
                    <a:pt x="577" y="149"/>
                  </a:lnTo>
                  <a:lnTo>
                    <a:pt x="497" y="156"/>
                  </a:lnTo>
                  <a:lnTo>
                    <a:pt x="413" y="164"/>
                  </a:lnTo>
                  <a:lnTo>
                    <a:pt x="332" y="173"/>
                  </a:lnTo>
                  <a:lnTo>
                    <a:pt x="248" y="178"/>
                  </a:lnTo>
                  <a:lnTo>
                    <a:pt x="166" y="186"/>
                  </a:lnTo>
                  <a:lnTo>
                    <a:pt x="82" y="193"/>
                  </a:lnTo>
                  <a:lnTo>
                    <a:pt x="0" y="203"/>
                  </a:lnTo>
                  <a:lnTo>
                    <a:pt x="0" y="184"/>
                  </a:lnTo>
                  <a:lnTo>
                    <a:pt x="0" y="165"/>
                  </a:lnTo>
                  <a:lnTo>
                    <a:pt x="0" y="147"/>
                  </a:lnTo>
                  <a:lnTo>
                    <a:pt x="0" y="130"/>
                  </a:lnTo>
                  <a:lnTo>
                    <a:pt x="0" y="112"/>
                  </a:lnTo>
                  <a:lnTo>
                    <a:pt x="0" y="93"/>
                  </a:lnTo>
                  <a:lnTo>
                    <a:pt x="0" y="74"/>
                  </a:lnTo>
                  <a:lnTo>
                    <a:pt x="0" y="56"/>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4" name="Freeform 212"/>
            <p:cNvSpPr>
              <a:spLocks/>
            </p:cNvSpPr>
            <p:nvPr/>
          </p:nvSpPr>
          <p:spPr bwMode="auto">
            <a:xfrm>
              <a:off x="5521" y="1966"/>
              <a:ext cx="331" cy="45"/>
            </a:xfrm>
            <a:custGeom>
              <a:avLst/>
              <a:gdLst/>
              <a:ahLst/>
              <a:cxnLst>
                <a:cxn ang="0">
                  <a:pos x="0" y="58"/>
                </a:cxn>
                <a:cxn ang="0">
                  <a:pos x="82" y="48"/>
                </a:cxn>
                <a:cxn ang="0">
                  <a:pos x="166" y="43"/>
                </a:cxn>
                <a:cxn ang="0">
                  <a:pos x="248" y="33"/>
                </a:cxn>
                <a:cxn ang="0">
                  <a:pos x="332" y="28"/>
                </a:cxn>
                <a:cxn ang="0">
                  <a:pos x="414" y="20"/>
                </a:cxn>
                <a:cxn ang="0">
                  <a:pos x="497" y="13"/>
                </a:cxn>
                <a:cxn ang="0">
                  <a:pos x="579" y="6"/>
                </a:cxn>
                <a:cxn ang="0">
                  <a:pos x="661" y="0"/>
                </a:cxn>
                <a:cxn ang="0">
                  <a:pos x="661" y="15"/>
                </a:cxn>
                <a:cxn ang="0">
                  <a:pos x="661" y="30"/>
                </a:cxn>
                <a:cxn ang="0">
                  <a:pos x="577" y="35"/>
                </a:cxn>
                <a:cxn ang="0">
                  <a:pos x="497" y="45"/>
                </a:cxn>
                <a:cxn ang="0">
                  <a:pos x="413" y="50"/>
                </a:cxn>
                <a:cxn ang="0">
                  <a:pos x="332" y="59"/>
                </a:cxn>
                <a:cxn ang="0">
                  <a:pos x="248" y="67"/>
                </a:cxn>
                <a:cxn ang="0">
                  <a:pos x="166" y="74"/>
                </a:cxn>
                <a:cxn ang="0">
                  <a:pos x="82" y="82"/>
                </a:cxn>
                <a:cxn ang="0">
                  <a:pos x="0" y="91"/>
                </a:cxn>
                <a:cxn ang="0">
                  <a:pos x="0" y="74"/>
                </a:cxn>
                <a:cxn ang="0">
                  <a:pos x="0" y="58"/>
                </a:cxn>
              </a:cxnLst>
              <a:rect l="0" t="0" r="r" b="b"/>
              <a:pathLst>
                <a:path w="661" h="91">
                  <a:moveTo>
                    <a:pt x="0" y="58"/>
                  </a:moveTo>
                  <a:lnTo>
                    <a:pt x="82" y="48"/>
                  </a:lnTo>
                  <a:lnTo>
                    <a:pt x="166" y="43"/>
                  </a:lnTo>
                  <a:lnTo>
                    <a:pt x="248" y="33"/>
                  </a:lnTo>
                  <a:lnTo>
                    <a:pt x="332" y="28"/>
                  </a:lnTo>
                  <a:lnTo>
                    <a:pt x="414" y="20"/>
                  </a:lnTo>
                  <a:lnTo>
                    <a:pt x="497" y="13"/>
                  </a:lnTo>
                  <a:lnTo>
                    <a:pt x="579" y="6"/>
                  </a:lnTo>
                  <a:lnTo>
                    <a:pt x="661" y="0"/>
                  </a:lnTo>
                  <a:lnTo>
                    <a:pt x="661" y="15"/>
                  </a:lnTo>
                  <a:lnTo>
                    <a:pt x="661" y="30"/>
                  </a:lnTo>
                  <a:lnTo>
                    <a:pt x="577" y="35"/>
                  </a:lnTo>
                  <a:lnTo>
                    <a:pt x="497" y="45"/>
                  </a:lnTo>
                  <a:lnTo>
                    <a:pt x="413" y="50"/>
                  </a:lnTo>
                  <a:lnTo>
                    <a:pt x="332" y="59"/>
                  </a:lnTo>
                  <a:lnTo>
                    <a:pt x="248" y="67"/>
                  </a:lnTo>
                  <a:lnTo>
                    <a:pt x="166" y="74"/>
                  </a:lnTo>
                  <a:lnTo>
                    <a:pt x="82" y="82"/>
                  </a:lnTo>
                  <a:lnTo>
                    <a:pt x="0" y="91"/>
                  </a:lnTo>
                  <a:lnTo>
                    <a:pt x="0" y="74"/>
                  </a:lnTo>
                  <a:lnTo>
                    <a:pt x="0" y="58"/>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5" name="Freeform 213"/>
            <p:cNvSpPr>
              <a:spLocks/>
            </p:cNvSpPr>
            <p:nvPr/>
          </p:nvSpPr>
          <p:spPr bwMode="auto">
            <a:xfrm>
              <a:off x="5521" y="1980"/>
              <a:ext cx="331" cy="38"/>
            </a:xfrm>
            <a:custGeom>
              <a:avLst/>
              <a:gdLst/>
              <a:ahLst/>
              <a:cxnLst>
                <a:cxn ang="0">
                  <a:pos x="0" y="76"/>
                </a:cxn>
                <a:cxn ang="0">
                  <a:pos x="82" y="67"/>
                </a:cxn>
                <a:cxn ang="0">
                  <a:pos x="166" y="59"/>
                </a:cxn>
                <a:cxn ang="0">
                  <a:pos x="248" y="52"/>
                </a:cxn>
                <a:cxn ang="0">
                  <a:pos x="332" y="46"/>
                </a:cxn>
                <a:cxn ang="0">
                  <a:pos x="413" y="37"/>
                </a:cxn>
                <a:cxn ang="0">
                  <a:pos x="497" y="29"/>
                </a:cxn>
                <a:cxn ang="0">
                  <a:pos x="577" y="22"/>
                </a:cxn>
                <a:cxn ang="0">
                  <a:pos x="661" y="16"/>
                </a:cxn>
                <a:cxn ang="0">
                  <a:pos x="661" y="7"/>
                </a:cxn>
                <a:cxn ang="0">
                  <a:pos x="661" y="0"/>
                </a:cxn>
                <a:cxn ang="0">
                  <a:pos x="577" y="5"/>
                </a:cxn>
                <a:cxn ang="0">
                  <a:pos x="497" y="15"/>
                </a:cxn>
                <a:cxn ang="0">
                  <a:pos x="413" y="20"/>
                </a:cxn>
                <a:cxn ang="0">
                  <a:pos x="332" y="29"/>
                </a:cxn>
                <a:cxn ang="0">
                  <a:pos x="248" y="37"/>
                </a:cxn>
                <a:cxn ang="0">
                  <a:pos x="166" y="44"/>
                </a:cxn>
                <a:cxn ang="0">
                  <a:pos x="82" y="52"/>
                </a:cxn>
                <a:cxn ang="0">
                  <a:pos x="0" y="61"/>
                </a:cxn>
                <a:cxn ang="0">
                  <a:pos x="0" y="68"/>
                </a:cxn>
                <a:cxn ang="0">
                  <a:pos x="0" y="76"/>
                </a:cxn>
              </a:cxnLst>
              <a:rect l="0" t="0" r="r" b="b"/>
              <a:pathLst>
                <a:path w="661" h="76">
                  <a:moveTo>
                    <a:pt x="0" y="76"/>
                  </a:moveTo>
                  <a:lnTo>
                    <a:pt x="82" y="67"/>
                  </a:lnTo>
                  <a:lnTo>
                    <a:pt x="166" y="59"/>
                  </a:lnTo>
                  <a:lnTo>
                    <a:pt x="248" y="52"/>
                  </a:lnTo>
                  <a:lnTo>
                    <a:pt x="332" y="46"/>
                  </a:lnTo>
                  <a:lnTo>
                    <a:pt x="413" y="37"/>
                  </a:lnTo>
                  <a:lnTo>
                    <a:pt x="497" y="29"/>
                  </a:lnTo>
                  <a:lnTo>
                    <a:pt x="577" y="22"/>
                  </a:lnTo>
                  <a:lnTo>
                    <a:pt x="661" y="16"/>
                  </a:lnTo>
                  <a:lnTo>
                    <a:pt x="661" y="7"/>
                  </a:lnTo>
                  <a:lnTo>
                    <a:pt x="661" y="0"/>
                  </a:lnTo>
                  <a:lnTo>
                    <a:pt x="577" y="5"/>
                  </a:lnTo>
                  <a:lnTo>
                    <a:pt x="497" y="15"/>
                  </a:lnTo>
                  <a:lnTo>
                    <a:pt x="413" y="20"/>
                  </a:lnTo>
                  <a:lnTo>
                    <a:pt x="332" y="29"/>
                  </a:lnTo>
                  <a:lnTo>
                    <a:pt x="248" y="37"/>
                  </a:lnTo>
                  <a:lnTo>
                    <a:pt x="166" y="44"/>
                  </a:lnTo>
                  <a:lnTo>
                    <a:pt x="82" y="52"/>
                  </a:lnTo>
                  <a:lnTo>
                    <a:pt x="0" y="61"/>
                  </a:lnTo>
                  <a:lnTo>
                    <a:pt x="0" y="68"/>
                  </a:lnTo>
                  <a:lnTo>
                    <a:pt x="0" y="76"/>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6" name="Freeform 214"/>
            <p:cNvSpPr>
              <a:spLocks/>
            </p:cNvSpPr>
            <p:nvPr/>
          </p:nvSpPr>
          <p:spPr bwMode="auto">
            <a:xfrm>
              <a:off x="5520" y="2132"/>
              <a:ext cx="330" cy="104"/>
            </a:xfrm>
            <a:custGeom>
              <a:avLst/>
              <a:gdLst/>
              <a:ahLst/>
              <a:cxnLst>
                <a:cxn ang="0">
                  <a:pos x="2" y="65"/>
                </a:cxn>
                <a:cxn ang="0">
                  <a:pos x="84" y="56"/>
                </a:cxn>
                <a:cxn ang="0">
                  <a:pos x="166" y="48"/>
                </a:cxn>
                <a:cxn ang="0">
                  <a:pos x="248" y="39"/>
                </a:cxn>
                <a:cxn ang="0">
                  <a:pos x="332" y="32"/>
                </a:cxn>
                <a:cxn ang="0">
                  <a:pos x="413" y="22"/>
                </a:cxn>
                <a:cxn ang="0">
                  <a:pos x="495" y="15"/>
                </a:cxn>
                <a:cxn ang="0">
                  <a:pos x="578" y="6"/>
                </a:cxn>
                <a:cxn ang="0">
                  <a:pos x="660" y="0"/>
                </a:cxn>
                <a:cxn ang="0">
                  <a:pos x="660" y="17"/>
                </a:cxn>
                <a:cxn ang="0">
                  <a:pos x="660" y="34"/>
                </a:cxn>
                <a:cxn ang="0">
                  <a:pos x="660" y="50"/>
                </a:cxn>
                <a:cxn ang="0">
                  <a:pos x="660" y="69"/>
                </a:cxn>
                <a:cxn ang="0">
                  <a:pos x="660" y="86"/>
                </a:cxn>
                <a:cxn ang="0">
                  <a:pos x="660" y="104"/>
                </a:cxn>
                <a:cxn ang="0">
                  <a:pos x="660" y="121"/>
                </a:cxn>
                <a:cxn ang="0">
                  <a:pos x="660" y="139"/>
                </a:cxn>
                <a:cxn ang="0">
                  <a:pos x="576" y="147"/>
                </a:cxn>
                <a:cxn ang="0">
                  <a:pos x="495" y="156"/>
                </a:cxn>
                <a:cxn ang="0">
                  <a:pos x="411" y="164"/>
                </a:cxn>
                <a:cxn ang="0">
                  <a:pos x="331" y="173"/>
                </a:cxn>
                <a:cxn ang="0">
                  <a:pos x="247" y="180"/>
                </a:cxn>
                <a:cxn ang="0">
                  <a:pos x="164" y="189"/>
                </a:cxn>
                <a:cxn ang="0">
                  <a:pos x="82" y="199"/>
                </a:cxn>
                <a:cxn ang="0">
                  <a:pos x="0" y="210"/>
                </a:cxn>
                <a:cxn ang="0">
                  <a:pos x="0" y="189"/>
                </a:cxn>
                <a:cxn ang="0">
                  <a:pos x="0" y="171"/>
                </a:cxn>
                <a:cxn ang="0">
                  <a:pos x="0" y="152"/>
                </a:cxn>
                <a:cxn ang="0">
                  <a:pos x="0" y="136"/>
                </a:cxn>
                <a:cxn ang="0">
                  <a:pos x="0" y="117"/>
                </a:cxn>
                <a:cxn ang="0">
                  <a:pos x="0" y="99"/>
                </a:cxn>
                <a:cxn ang="0">
                  <a:pos x="0" y="82"/>
                </a:cxn>
                <a:cxn ang="0">
                  <a:pos x="2" y="65"/>
                </a:cxn>
              </a:cxnLst>
              <a:rect l="0" t="0" r="r" b="b"/>
              <a:pathLst>
                <a:path w="660" h="210">
                  <a:moveTo>
                    <a:pt x="2" y="65"/>
                  </a:moveTo>
                  <a:lnTo>
                    <a:pt x="84" y="56"/>
                  </a:lnTo>
                  <a:lnTo>
                    <a:pt x="166" y="48"/>
                  </a:lnTo>
                  <a:lnTo>
                    <a:pt x="248" y="39"/>
                  </a:lnTo>
                  <a:lnTo>
                    <a:pt x="332" y="32"/>
                  </a:lnTo>
                  <a:lnTo>
                    <a:pt x="413" y="22"/>
                  </a:lnTo>
                  <a:lnTo>
                    <a:pt x="495" y="15"/>
                  </a:lnTo>
                  <a:lnTo>
                    <a:pt x="578" y="6"/>
                  </a:lnTo>
                  <a:lnTo>
                    <a:pt x="660" y="0"/>
                  </a:lnTo>
                  <a:lnTo>
                    <a:pt x="660" y="17"/>
                  </a:lnTo>
                  <a:lnTo>
                    <a:pt x="660" y="34"/>
                  </a:lnTo>
                  <a:lnTo>
                    <a:pt x="660" y="50"/>
                  </a:lnTo>
                  <a:lnTo>
                    <a:pt x="660" y="69"/>
                  </a:lnTo>
                  <a:lnTo>
                    <a:pt x="660" y="86"/>
                  </a:lnTo>
                  <a:lnTo>
                    <a:pt x="660" y="104"/>
                  </a:lnTo>
                  <a:lnTo>
                    <a:pt x="660" y="121"/>
                  </a:lnTo>
                  <a:lnTo>
                    <a:pt x="660" y="139"/>
                  </a:lnTo>
                  <a:lnTo>
                    <a:pt x="576" y="147"/>
                  </a:lnTo>
                  <a:lnTo>
                    <a:pt x="495" y="156"/>
                  </a:lnTo>
                  <a:lnTo>
                    <a:pt x="411" y="164"/>
                  </a:lnTo>
                  <a:lnTo>
                    <a:pt x="331" y="173"/>
                  </a:lnTo>
                  <a:lnTo>
                    <a:pt x="247" y="180"/>
                  </a:lnTo>
                  <a:lnTo>
                    <a:pt x="164" y="189"/>
                  </a:lnTo>
                  <a:lnTo>
                    <a:pt x="82" y="199"/>
                  </a:lnTo>
                  <a:lnTo>
                    <a:pt x="0" y="210"/>
                  </a:lnTo>
                  <a:lnTo>
                    <a:pt x="0" y="189"/>
                  </a:lnTo>
                  <a:lnTo>
                    <a:pt x="0" y="171"/>
                  </a:lnTo>
                  <a:lnTo>
                    <a:pt x="0" y="152"/>
                  </a:lnTo>
                  <a:lnTo>
                    <a:pt x="0" y="136"/>
                  </a:lnTo>
                  <a:lnTo>
                    <a:pt x="0" y="117"/>
                  </a:lnTo>
                  <a:lnTo>
                    <a:pt x="0" y="99"/>
                  </a:lnTo>
                  <a:lnTo>
                    <a:pt x="0" y="82"/>
                  </a:lnTo>
                  <a:lnTo>
                    <a:pt x="2" y="65"/>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7" name="Freeform 215"/>
            <p:cNvSpPr>
              <a:spLocks/>
            </p:cNvSpPr>
            <p:nvPr/>
          </p:nvSpPr>
          <p:spPr bwMode="auto">
            <a:xfrm>
              <a:off x="5520" y="2170"/>
              <a:ext cx="330" cy="50"/>
            </a:xfrm>
            <a:custGeom>
              <a:avLst/>
              <a:gdLst/>
              <a:ahLst/>
              <a:cxnLst>
                <a:cxn ang="0">
                  <a:pos x="0" y="69"/>
                </a:cxn>
                <a:cxn ang="0">
                  <a:pos x="82" y="58"/>
                </a:cxn>
                <a:cxn ang="0">
                  <a:pos x="164" y="50"/>
                </a:cxn>
                <a:cxn ang="0">
                  <a:pos x="247" y="41"/>
                </a:cxn>
                <a:cxn ang="0">
                  <a:pos x="331" y="34"/>
                </a:cxn>
                <a:cxn ang="0">
                  <a:pos x="411" y="24"/>
                </a:cxn>
                <a:cxn ang="0">
                  <a:pos x="495" y="17"/>
                </a:cxn>
                <a:cxn ang="0">
                  <a:pos x="576" y="8"/>
                </a:cxn>
                <a:cxn ang="0">
                  <a:pos x="660" y="0"/>
                </a:cxn>
                <a:cxn ang="0">
                  <a:pos x="660" y="17"/>
                </a:cxn>
                <a:cxn ang="0">
                  <a:pos x="660" y="34"/>
                </a:cxn>
                <a:cxn ang="0">
                  <a:pos x="576" y="41"/>
                </a:cxn>
                <a:cxn ang="0">
                  <a:pos x="495" y="50"/>
                </a:cxn>
                <a:cxn ang="0">
                  <a:pos x="411" y="58"/>
                </a:cxn>
                <a:cxn ang="0">
                  <a:pos x="331" y="67"/>
                </a:cxn>
                <a:cxn ang="0">
                  <a:pos x="247" y="75"/>
                </a:cxn>
                <a:cxn ang="0">
                  <a:pos x="164" y="84"/>
                </a:cxn>
                <a:cxn ang="0">
                  <a:pos x="82" y="91"/>
                </a:cxn>
                <a:cxn ang="0">
                  <a:pos x="0" y="101"/>
                </a:cxn>
                <a:cxn ang="0">
                  <a:pos x="0" y="84"/>
                </a:cxn>
                <a:cxn ang="0">
                  <a:pos x="0" y="69"/>
                </a:cxn>
              </a:cxnLst>
              <a:rect l="0" t="0" r="r" b="b"/>
              <a:pathLst>
                <a:path w="660" h="101">
                  <a:moveTo>
                    <a:pt x="0" y="69"/>
                  </a:moveTo>
                  <a:lnTo>
                    <a:pt x="82" y="58"/>
                  </a:lnTo>
                  <a:lnTo>
                    <a:pt x="164" y="50"/>
                  </a:lnTo>
                  <a:lnTo>
                    <a:pt x="247" y="41"/>
                  </a:lnTo>
                  <a:lnTo>
                    <a:pt x="331" y="34"/>
                  </a:lnTo>
                  <a:lnTo>
                    <a:pt x="411" y="24"/>
                  </a:lnTo>
                  <a:lnTo>
                    <a:pt x="495" y="17"/>
                  </a:lnTo>
                  <a:lnTo>
                    <a:pt x="576" y="8"/>
                  </a:lnTo>
                  <a:lnTo>
                    <a:pt x="660" y="0"/>
                  </a:lnTo>
                  <a:lnTo>
                    <a:pt x="660" y="17"/>
                  </a:lnTo>
                  <a:lnTo>
                    <a:pt x="660" y="34"/>
                  </a:lnTo>
                  <a:lnTo>
                    <a:pt x="576" y="41"/>
                  </a:lnTo>
                  <a:lnTo>
                    <a:pt x="495" y="50"/>
                  </a:lnTo>
                  <a:lnTo>
                    <a:pt x="411" y="58"/>
                  </a:lnTo>
                  <a:lnTo>
                    <a:pt x="331" y="67"/>
                  </a:lnTo>
                  <a:lnTo>
                    <a:pt x="247" y="75"/>
                  </a:lnTo>
                  <a:lnTo>
                    <a:pt x="164" y="84"/>
                  </a:lnTo>
                  <a:lnTo>
                    <a:pt x="82" y="91"/>
                  </a:lnTo>
                  <a:lnTo>
                    <a:pt x="0" y="101"/>
                  </a:lnTo>
                  <a:lnTo>
                    <a:pt x="0" y="84"/>
                  </a:lnTo>
                  <a:lnTo>
                    <a:pt x="0" y="69"/>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8" name="Freeform 216"/>
            <p:cNvSpPr>
              <a:spLocks/>
            </p:cNvSpPr>
            <p:nvPr/>
          </p:nvSpPr>
          <p:spPr bwMode="auto">
            <a:xfrm>
              <a:off x="5520" y="2186"/>
              <a:ext cx="330" cy="42"/>
            </a:xfrm>
            <a:custGeom>
              <a:avLst/>
              <a:gdLst/>
              <a:ahLst/>
              <a:cxnLst>
                <a:cxn ang="0">
                  <a:pos x="0" y="83"/>
                </a:cxn>
                <a:cxn ang="0">
                  <a:pos x="82" y="74"/>
                </a:cxn>
                <a:cxn ang="0">
                  <a:pos x="164" y="65"/>
                </a:cxn>
                <a:cxn ang="0">
                  <a:pos x="247" y="55"/>
                </a:cxn>
                <a:cxn ang="0">
                  <a:pos x="331" y="48"/>
                </a:cxn>
                <a:cxn ang="0">
                  <a:pos x="411" y="37"/>
                </a:cxn>
                <a:cxn ang="0">
                  <a:pos x="495" y="29"/>
                </a:cxn>
                <a:cxn ang="0">
                  <a:pos x="576" y="20"/>
                </a:cxn>
                <a:cxn ang="0">
                  <a:pos x="660" y="13"/>
                </a:cxn>
                <a:cxn ang="0">
                  <a:pos x="660" y="5"/>
                </a:cxn>
                <a:cxn ang="0">
                  <a:pos x="660" y="0"/>
                </a:cxn>
                <a:cxn ang="0">
                  <a:pos x="576" y="7"/>
                </a:cxn>
                <a:cxn ang="0">
                  <a:pos x="495" y="16"/>
                </a:cxn>
                <a:cxn ang="0">
                  <a:pos x="411" y="24"/>
                </a:cxn>
                <a:cxn ang="0">
                  <a:pos x="331" y="33"/>
                </a:cxn>
                <a:cxn ang="0">
                  <a:pos x="247" y="41"/>
                </a:cxn>
                <a:cxn ang="0">
                  <a:pos x="164" y="50"/>
                </a:cxn>
                <a:cxn ang="0">
                  <a:pos x="82" y="57"/>
                </a:cxn>
                <a:cxn ang="0">
                  <a:pos x="0" y="67"/>
                </a:cxn>
                <a:cxn ang="0">
                  <a:pos x="0" y="74"/>
                </a:cxn>
                <a:cxn ang="0">
                  <a:pos x="0" y="83"/>
                </a:cxn>
              </a:cxnLst>
              <a:rect l="0" t="0" r="r" b="b"/>
              <a:pathLst>
                <a:path w="660" h="83">
                  <a:moveTo>
                    <a:pt x="0" y="83"/>
                  </a:moveTo>
                  <a:lnTo>
                    <a:pt x="82" y="74"/>
                  </a:lnTo>
                  <a:lnTo>
                    <a:pt x="164" y="65"/>
                  </a:lnTo>
                  <a:lnTo>
                    <a:pt x="247" y="55"/>
                  </a:lnTo>
                  <a:lnTo>
                    <a:pt x="331" y="48"/>
                  </a:lnTo>
                  <a:lnTo>
                    <a:pt x="411" y="37"/>
                  </a:lnTo>
                  <a:lnTo>
                    <a:pt x="495" y="29"/>
                  </a:lnTo>
                  <a:lnTo>
                    <a:pt x="576" y="20"/>
                  </a:lnTo>
                  <a:lnTo>
                    <a:pt x="660" y="13"/>
                  </a:lnTo>
                  <a:lnTo>
                    <a:pt x="660" y="5"/>
                  </a:lnTo>
                  <a:lnTo>
                    <a:pt x="660" y="0"/>
                  </a:lnTo>
                  <a:lnTo>
                    <a:pt x="576" y="7"/>
                  </a:lnTo>
                  <a:lnTo>
                    <a:pt x="495" y="16"/>
                  </a:lnTo>
                  <a:lnTo>
                    <a:pt x="411" y="24"/>
                  </a:lnTo>
                  <a:lnTo>
                    <a:pt x="331" y="33"/>
                  </a:lnTo>
                  <a:lnTo>
                    <a:pt x="247" y="41"/>
                  </a:lnTo>
                  <a:lnTo>
                    <a:pt x="164" y="50"/>
                  </a:lnTo>
                  <a:lnTo>
                    <a:pt x="82" y="57"/>
                  </a:lnTo>
                  <a:lnTo>
                    <a:pt x="0" y="67"/>
                  </a:lnTo>
                  <a:lnTo>
                    <a:pt x="0" y="74"/>
                  </a:lnTo>
                  <a:lnTo>
                    <a:pt x="0" y="83"/>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09" name="Freeform 217"/>
            <p:cNvSpPr>
              <a:spLocks/>
            </p:cNvSpPr>
            <p:nvPr/>
          </p:nvSpPr>
          <p:spPr bwMode="auto">
            <a:xfrm>
              <a:off x="5518" y="2336"/>
              <a:ext cx="331" cy="109"/>
            </a:xfrm>
            <a:custGeom>
              <a:avLst/>
              <a:gdLst/>
              <a:ahLst/>
              <a:cxnLst>
                <a:cxn ang="0">
                  <a:pos x="0" y="73"/>
                </a:cxn>
                <a:cxn ang="0">
                  <a:pos x="82" y="62"/>
                </a:cxn>
                <a:cxn ang="0">
                  <a:pos x="166" y="52"/>
                </a:cxn>
                <a:cxn ang="0">
                  <a:pos x="248" y="43"/>
                </a:cxn>
                <a:cxn ang="0">
                  <a:pos x="332" y="36"/>
                </a:cxn>
                <a:cxn ang="0">
                  <a:pos x="413" y="25"/>
                </a:cxn>
                <a:cxn ang="0">
                  <a:pos x="497" y="17"/>
                </a:cxn>
                <a:cxn ang="0">
                  <a:pos x="577" y="8"/>
                </a:cxn>
                <a:cxn ang="0">
                  <a:pos x="661" y="0"/>
                </a:cxn>
                <a:cxn ang="0">
                  <a:pos x="659" y="17"/>
                </a:cxn>
                <a:cxn ang="0">
                  <a:pos x="659" y="36"/>
                </a:cxn>
                <a:cxn ang="0">
                  <a:pos x="659" y="52"/>
                </a:cxn>
                <a:cxn ang="0">
                  <a:pos x="659" y="71"/>
                </a:cxn>
                <a:cxn ang="0">
                  <a:pos x="658" y="88"/>
                </a:cxn>
                <a:cxn ang="0">
                  <a:pos x="658" y="106"/>
                </a:cxn>
                <a:cxn ang="0">
                  <a:pos x="658" y="125"/>
                </a:cxn>
                <a:cxn ang="0">
                  <a:pos x="658" y="143"/>
                </a:cxn>
                <a:cxn ang="0">
                  <a:pos x="576" y="151"/>
                </a:cxn>
                <a:cxn ang="0">
                  <a:pos x="495" y="160"/>
                </a:cxn>
                <a:cxn ang="0">
                  <a:pos x="413" y="167"/>
                </a:cxn>
                <a:cxn ang="0">
                  <a:pos x="330" y="179"/>
                </a:cxn>
                <a:cxn ang="0">
                  <a:pos x="246" y="188"/>
                </a:cxn>
                <a:cxn ang="0">
                  <a:pos x="164" y="199"/>
                </a:cxn>
                <a:cxn ang="0">
                  <a:pos x="82" y="208"/>
                </a:cxn>
                <a:cxn ang="0">
                  <a:pos x="0" y="219"/>
                </a:cxn>
                <a:cxn ang="0">
                  <a:pos x="0" y="199"/>
                </a:cxn>
                <a:cxn ang="0">
                  <a:pos x="0" y="182"/>
                </a:cxn>
                <a:cxn ang="0">
                  <a:pos x="0" y="162"/>
                </a:cxn>
                <a:cxn ang="0">
                  <a:pos x="0" y="145"/>
                </a:cxn>
                <a:cxn ang="0">
                  <a:pos x="0" y="127"/>
                </a:cxn>
                <a:cxn ang="0">
                  <a:pos x="0" y="108"/>
                </a:cxn>
                <a:cxn ang="0">
                  <a:pos x="0" y="90"/>
                </a:cxn>
                <a:cxn ang="0">
                  <a:pos x="0" y="73"/>
                </a:cxn>
              </a:cxnLst>
              <a:rect l="0" t="0" r="r" b="b"/>
              <a:pathLst>
                <a:path w="661" h="219">
                  <a:moveTo>
                    <a:pt x="0" y="73"/>
                  </a:moveTo>
                  <a:lnTo>
                    <a:pt x="82" y="62"/>
                  </a:lnTo>
                  <a:lnTo>
                    <a:pt x="166" y="52"/>
                  </a:lnTo>
                  <a:lnTo>
                    <a:pt x="248" y="43"/>
                  </a:lnTo>
                  <a:lnTo>
                    <a:pt x="332" y="36"/>
                  </a:lnTo>
                  <a:lnTo>
                    <a:pt x="413" y="25"/>
                  </a:lnTo>
                  <a:lnTo>
                    <a:pt x="497" y="17"/>
                  </a:lnTo>
                  <a:lnTo>
                    <a:pt x="577" y="8"/>
                  </a:lnTo>
                  <a:lnTo>
                    <a:pt x="661" y="0"/>
                  </a:lnTo>
                  <a:lnTo>
                    <a:pt x="659" y="17"/>
                  </a:lnTo>
                  <a:lnTo>
                    <a:pt x="659" y="36"/>
                  </a:lnTo>
                  <a:lnTo>
                    <a:pt x="659" y="52"/>
                  </a:lnTo>
                  <a:lnTo>
                    <a:pt x="659" y="71"/>
                  </a:lnTo>
                  <a:lnTo>
                    <a:pt x="658" y="88"/>
                  </a:lnTo>
                  <a:lnTo>
                    <a:pt x="658" y="106"/>
                  </a:lnTo>
                  <a:lnTo>
                    <a:pt x="658" y="125"/>
                  </a:lnTo>
                  <a:lnTo>
                    <a:pt x="658" y="143"/>
                  </a:lnTo>
                  <a:lnTo>
                    <a:pt x="576" y="151"/>
                  </a:lnTo>
                  <a:lnTo>
                    <a:pt x="495" y="160"/>
                  </a:lnTo>
                  <a:lnTo>
                    <a:pt x="413" y="167"/>
                  </a:lnTo>
                  <a:lnTo>
                    <a:pt x="330" y="179"/>
                  </a:lnTo>
                  <a:lnTo>
                    <a:pt x="246" y="188"/>
                  </a:lnTo>
                  <a:lnTo>
                    <a:pt x="164" y="199"/>
                  </a:lnTo>
                  <a:lnTo>
                    <a:pt x="82" y="208"/>
                  </a:lnTo>
                  <a:lnTo>
                    <a:pt x="0" y="219"/>
                  </a:lnTo>
                  <a:lnTo>
                    <a:pt x="0" y="199"/>
                  </a:lnTo>
                  <a:lnTo>
                    <a:pt x="0" y="182"/>
                  </a:lnTo>
                  <a:lnTo>
                    <a:pt x="0" y="162"/>
                  </a:lnTo>
                  <a:lnTo>
                    <a:pt x="0" y="145"/>
                  </a:lnTo>
                  <a:lnTo>
                    <a:pt x="0" y="127"/>
                  </a:lnTo>
                  <a:lnTo>
                    <a:pt x="0" y="108"/>
                  </a:lnTo>
                  <a:lnTo>
                    <a:pt x="0" y="90"/>
                  </a:lnTo>
                  <a:lnTo>
                    <a:pt x="0" y="7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0" name="Freeform 218"/>
            <p:cNvSpPr>
              <a:spLocks/>
            </p:cNvSpPr>
            <p:nvPr/>
          </p:nvSpPr>
          <p:spPr bwMode="auto">
            <a:xfrm>
              <a:off x="5518" y="2375"/>
              <a:ext cx="331" cy="54"/>
            </a:xfrm>
            <a:custGeom>
              <a:avLst/>
              <a:gdLst/>
              <a:ahLst/>
              <a:cxnLst>
                <a:cxn ang="0">
                  <a:pos x="0" y="76"/>
                </a:cxn>
                <a:cxn ang="0">
                  <a:pos x="82" y="65"/>
                </a:cxn>
                <a:cxn ang="0">
                  <a:pos x="166" y="56"/>
                </a:cxn>
                <a:cxn ang="0">
                  <a:pos x="248" y="47"/>
                </a:cxn>
                <a:cxn ang="0">
                  <a:pos x="332" y="38"/>
                </a:cxn>
                <a:cxn ang="0">
                  <a:pos x="413" y="26"/>
                </a:cxn>
                <a:cxn ang="0">
                  <a:pos x="497" y="19"/>
                </a:cxn>
                <a:cxn ang="0">
                  <a:pos x="577" y="8"/>
                </a:cxn>
                <a:cxn ang="0">
                  <a:pos x="661" y="0"/>
                </a:cxn>
                <a:cxn ang="0">
                  <a:pos x="659" y="15"/>
                </a:cxn>
                <a:cxn ang="0">
                  <a:pos x="658" y="32"/>
                </a:cxn>
                <a:cxn ang="0">
                  <a:pos x="576" y="39"/>
                </a:cxn>
                <a:cxn ang="0">
                  <a:pos x="495" y="49"/>
                </a:cxn>
                <a:cxn ang="0">
                  <a:pos x="413" y="58"/>
                </a:cxn>
                <a:cxn ang="0">
                  <a:pos x="330" y="69"/>
                </a:cxn>
                <a:cxn ang="0">
                  <a:pos x="246" y="78"/>
                </a:cxn>
                <a:cxn ang="0">
                  <a:pos x="164" y="88"/>
                </a:cxn>
                <a:cxn ang="0">
                  <a:pos x="82" y="99"/>
                </a:cxn>
                <a:cxn ang="0">
                  <a:pos x="0" y="110"/>
                </a:cxn>
                <a:cxn ang="0">
                  <a:pos x="0" y="93"/>
                </a:cxn>
                <a:cxn ang="0">
                  <a:pos x="0" y="76"/>
                </a:cxn>
              </a:cxnLst>
              <a:rect l="0" t="0" r="r" b="b"/>
              <a:pathLst>
                <a:path w="661" h="110">
                  <a:moveTo>
                    <a:pt x="0" y="76"/>
                  </a:moveTo>
                  <a:lnTo>
                    <a:pt x="82" y="65"/>
                  </a:lnTo>
                  <a:lnTo>
                    <a:pt x="166" y="56"/>
                  </a:lnTo>
                  <a:lnTo>
                    <a:pt x="248" y="47"/>
                  </a:lnTo>
                  <a:lnTo>
                    <a:pt x="332" y="38"/>
                  </a:lnTo>
                  <a:lnTo>
                    <a:pt x="413" y="26"/>
                  </a:lnTo>
                  <a:lnTo>
                    <a:pt x="497" y="19"/>
                  </a:lnTo>
                  <a:lnTo>
                    <a:pt x="577" y="8"/>
                  </a:lnTo>
                  <a:lnTo>
                    <a:pt x="661" y="0"/>
                  </a:lnTo>
                  <a:lnTo>
                    <a:pt x="659" y="15"/>
                  </a:lnTo>
                  <a:lnTo>
                    <a:pt x="658" y="32"/>
                  </a:lnTo>
                  <a:lnTo>
                    <a:pt x="576" y="39"/>
                  </a:lnTo>
                  <a:lnTo>
                    <a:pt x="495" y="49"/>
                  </a:lnTo>
                  <a:lnTo>
                    <a:pt x="413" y="58"/>
                  </a:lnTo>
                  <a:lnTo>
                    <a:pt x="330" y="69"/>
                  </a:lnTo>
                  <a:lnTo>
                    <a:pt x="246" y="78"/>
                  </a:lnTo>
                  <a:lnTo>
                    <a:pt x="164" y="88"/>
                  </a:lnTo>
                  <a:lnTo>
                    <a:pt x="82" y="99"/>
                  </a:lnTo>
                  <a:lnTo>
                    <a:pt x="0" y="110"/>
                  </a:lnTo>
                  <a:lnTo>
                    <a:pt x="0" y="93"/>
                  </a:lnTo>
                  <a:lnTo>
                    <a:pt x="0" y="7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1" name="Freeform 219"/>
            <p:cNvSpPr>
              <a:spLocks/>
            </p:cNvSpPr>
            <p:nvPr/>
          </p:nvSpPr>
          <p:spPr bwMode="auto">
            <a:xfrm>
              <a:off x="5518" y="2390"/>
              <a:ext cx="329" cy="47"/>
            </a:xfrm>
            <a:custGeom>
              <a:avLst/>
              <a:gdLst/>
              <a:ahLst/>
              <a:cxnLst>
                <a:cxn ang="0">
                  <a:pos x="0" y="93"/>
                </a:cxn>
                <a:cxn ang="0">
                  <a:pos x="82" y="82"/>
                </a:cxn>
                <a:cxn ang="0">
                  <a:pos x="164" y="72"/>
                </a:cxn>
                <a:cxn ang="0">
                  <a:pos x="246" y="63"/>
                </a:cxn>
                <a:cxn ang="0">
                  <a:pos x="330" y="54"/>
                </a:cxn>
                <a:cxn ang="0">
                  <a:pos x="413" y="43"/>
                </a:cxn>
                <a:cxn ang="0">
                  <a:pos x="495" y="35"/>
                </a:cxn>
                <a:cxn ang="0">
                  <a:pos x="576" y="24"/>
                </a:cxn>
                <a:cxn ang="0">
                  <a:pos x="658" y="17"/>
                </a:cxn>
                <a:cxn ang="0">
                  <a:pos x="658" y="7"/>
                </a:cxn>
                <a:cxn ang="0">
                  <a:pos x="658" y="0"/>
                </a:cxn>
                <a:cxn ang="0">
                  <a:pos x="576" y="7"/>
                </a:cxn>
                <a:cxn ang="0">
                  <a:pos x="495" y="17"/>
                </a:cxn>
                <a:cxn ang="0">
                  <a:pos x="413" y="26"/>
                </a:cxn>
                <a:cxn ang="0">
                  <a:pos x="330" y="37"/>
                </a:cxn>
                <a:cxn ang="0">
                  <a:pos x="246" y="46"/>
                </a:cxn>
                <a:cxn ang="0">
                  <a:pos x="164" y="56"/>
                </a:cxn>
                <a:cxn ang="0">
                  <a:pos x="82" y="67"/>
                </a:cxn>
                <a:cxn ang="0">
                  <a:pos x="0" y="78"/>
                </a:cxn>
                <a:cxn ang="0">
                  <a:pos x="0" y="83"/>
                </a:cxn>
                <a:cxn ang="0">
                  <a:pos x="0" y="93"/>
                </a:cxn>
              </a:cxnLst>
              <a:rect l="0" t="0" r="r" b="b"/>
              <a:pathLst>
                <a:path w="658" h="93">
                  <a:moveTo>
                    <a:pt x="0" y="93"/>
                  </a:moveTo>
                  <a:lnTo>
                    <a:pt x="82" y="82"/>
                  </a:lnTo>
                  <a:lnTo>
                    <a:pt x="164" y="72"/>
                  </a:lnTo>
                  <a:lnTo>
                    <a:pt x="246" y="63"/>
                  </a:lnTo>
                  <a:lnTo>
                    <a:pt x="330" y="54"/>
                  </a:lnTo>
                  <a:lnTo>
                    <a:pt x="413" y="43"/>
                  </a:lnTo>
                  <a:lnTo>
                    <a:pt x="495" y="35"/>
                  </a:lnTo>
                  <a:lnTo>
                    <a:pt x="576" y="24"/>
                  </a:lnTo>
                  <a:lnTo>
                    <a:pt x="658" y="17"/>
                  </a:lnTo>
                  <a:lnTo>
                    <a:pt x="658" y="7"/>
                  </a:lnTo>
                  <a:lnTo>
                    <a:pt x="658" y="0"/>
                  </a:lnTo>
                  <a:lnTo>
                    <a:pt x="576" y="7"/>
                  </a:lnTo>
                  <a:lnTo>
                    <a:pt x="495" y="17"/>
                  </a:lnTo>
                  <a:lnTo>
                    <a:pt x="413" y="26"/>
                  </a:lnTo>
                  <a:lnTo>
                    <a:pt x="330" y="37"/>
                  </a:lnTo>
                  <a:lnTo>
                    <a:pt x="246" y="46"/>
                  </a:lnTo>
                  <a:lnTo>
                    <a:pt x="164" y="56"/>
                  </a:lnTo>
                  <a:lnTo>
                    <a:pt x="82" y="67"/>
                  </a:lnTo>
                  <a:lnTo>
                    <a:pt x="0" y="78"/>
                  </a:lnTo>
                  <a:lnTo>
                    <a:pt x="0" y="83"/>
                  </a:lnTo>
                  <a:lnTo>
                    <a:pt x="0" y="93"/>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2" name="Freeform 220"/>
            <p:cNvSpPr>
              <a:spLocks/>
            </p:cNvSpPr>
            <p:nvPr/>
          </p:nvSpPr>
          <p:spPr bwMode="auto">
            <a:xfrm>
              <a:off x="5517" y="2540"/>
              <a:ext cx="330" cy="113"/>
            </a:xfrm>
            <a:custGeom>
              <a:avLst/>
              <a:gdLst/>
              <a:ahLst/>
              <a:cxnLst>
                <a:cxn ang="0">
                  <a:pos x="0" y="81"/>
                </a:cxn>
                <a:cxn ang="0">
                  <a:pos x="82" y="70"/>
                </a:cxn>
                <a:cxn ang="0">
                  <a:pos x="164" y="59"/>
                </a:cxn>
                <a:cxn ang="0">
                  <a:pos x="247" y="50"/>
                </a:cxn>
                <a:cxn ang="0">
                  <a:pos x="331" y="41"/>
                </a:cxn>
                <a:cxn ang="0">
                  <a:pos x="411" y="29"/>
                </a:cxn>
                <a:cxn ang="0">
                  <a:pos x="495" y="18"/>
                </a:cxn>
                <a:cxn ang="0">
                  <a:pos x="576" y="9"/>
                </a:cxn>
                <a:cxn ang="0">
                  <a:pos x="660" y="0"/>
                </a:cxn>
                <a:cxn ang="0">
                  <a:pos x="658" y="16"/>
                </a:cxn>
                <a:cxn ang="0">
                  <a:pos x="658" y="35"/>
                </a:cxn>
                <a:cxn ang="0">
                  <a:pos x="658" y="52"/>
                </a:cxn>
                <a:cxn ang="0">
                  <a:pos x="658" y="70"/>
                </a:cxn>
                <a:cxn ang="0">
                  <a:pos x="658" y="87"/>
                </a:cxn>
                <a:cxn ang="0">
                  <a:pos x="658" y="106"/>
                </a:cxn>
                <a:cxn ang="0">
                  <a:pos x="658" y="124"/>
                </a:cxn>
                <a:cxn ang="0">
                  <a:pos x="658" y="143"/>
                </a:cxn>
                <a:cxn ang="0">
                  <a:pos x="576" y="152"/>
                </a:cxn>
                <a:cxn ang="0">
                  <a:pos x="494" y="163"/>
                </a:cxn>
                <a:cxn ang="0">
                  <a:pos x="411" y="172"/>
                </a:cxn>
                <a:cxn ang="0">
                  <a:pos x="331" y="183"/>
                </a:cxn>
                <a:cxn ang="0">
                  <a:pos x="247" y="193"/>
                </a:cxn>
                <a:cxn ang="0">
                  <a:pos x="164" y="204"/>
                </a:cxn>
                <a:cxn ang="0">
                  <a:pos x="82" y="215"/>
                </a:cxn>
                <a:cxn ang="0">
                  <a:pos x="0" y="226"/>
                </a:cxn>
                <a:cxn ang="0">
                  <a:pos x="0" y="208"/>
                </a:cxn>
                <a:cxn ang="0">
                  <a:pos x="0" y="189"/>
                </a:cxn>
                <a:cxn ang="0">
                  <a:pos x="0" y="170"/>
                </a:cxn>
                <a:cxn ang="0">
                  <a:pos x="0" y="154"/>
                </a:cxn>
                <a:cxn ang="0">
                  <a:pos x="0" y="135"/>
                </a:cxn>
                <a:cxn ang="0">
                  <a:pos x="0" y="117"/>
                </a:cxn>
                <a:cxn ang="0">
                  <a:pos x="0" y="98"/>
                </a:cxn>
                <a:cxn ang="0">
                  <a:pos x="0" y="81"/>
                </a:cxn>
              </a:cxnLst>
              <a:rect l="0" t="0" r="r" b="b"/>
              <a:pathLst>
                <a:path w="660" h="226">
                  <a:moveTo>
                    <a:pt x="0" y="81"/>
                  </a:moveTo>
                  <a:lnTo>
                    <a:pt x="82" y="70"/>
                  </a:lnTo>
                  <a:lnTo>
                    <a:pt x="164" y="59"/>
                  </a:lnTo>
                  <a:lnTo>
                    <a:pt x="247" y="50"/>
                  </a:lnTo>
                  <a:lnTo>
                    <a:pt x="331" y="41"/>
                  </a:lnTo>
                  <a:lnTo>
                    <a:pt x="411" y="29"/>
                  </a:lnTo>
                  <a:lnTo>
                    <a:pt x="495" y="18"/>
                  </a:lnTo>
                  <a:lnTo>
                    <a:pt x="576" y="9"/>
                  </a:lnTo>
                  <a:lnTo>
                    <a:pt x="660" y="0"/>
                  </a:lnTo>
                  <a:lnTo>
                    <a:pt x="658" y="16"/>
                  </a:lnTo>
                  <a:lnTo>
                    <a:pt x="658" y="35"/>
                  </a:lnTo>
                  <a:lnTo>
                    <a:pt x="658" y="52"/>
                  </a:lnTo>
                  <a:lnTo>
                    <a:pt x="658" y="70"/>
                  </a:lnTo>
                  <a:lnTo>
                    <a:pt x="658" y="87"/>
                  </a:lnTo>
                  <a:lnTo>
                    <a:pt x="658" y="106"/>
                  </a:lnTo>
                  <a:lnTo>
                    <a:pt x="658" y="124"/>
                  </a:lnTo>
                  <a:lnTo>
                    <a:pt x="658" y="143"/>
                  </a:lnTo>
                  <a:lnTo>
                    <a:pt x="576" y="152"/>
                  </a:lnTo>
                  <a:lnTo>
                    <a:pt x="494" y="163"/>
                  </a:lnTo>
                  <a:lnTo>
                    <a:pt x="411" y="172"/>
                  </a:lnTo>
                  <a:lnTo>
                    <a:pt x="331" y="183"/>
                  </a:lnTo>
                  <a:lnTo>
                    <a:pt x="247" y="193"/>
                  </a:lnTo>
                  <a:lnTo>
                    <a:pt x="164" y="204"/>
                  </a:lnTo>
                  <a:lnTo>
                    <a:pt x="82" y="215"/>
                  </a:lnTo>
                  <a:lnTo>
                    <a:pt x="0" y="226"/>
                  </a:lnTo>
                  <a:lnTo>
                    <a:pt x="0" y="208"/>
                  </a:lnTo>
                  <a:lnTo>
                    <a:pt x="0" y="189"/>
                  </a:lnTo>
                  <a:lnTo>
                    <a:pt x="0" y="170"/>
                  </a:lnTo>
                  <a:lnTo>
                    <a:pt x="0" y="154"/>
                  </a:lnTo>
                  <a:lnTo>
                    <a:pt x="0" y="135"/>
                  </a:lnTo>
                  <a:lnTo>
                    <a:pt x="0" y="117"/>
                  </a:lnTo>
                  <a:lnTo>
                    <a:pt x="0" y="98"/>
                  </a:lnTo>
                  <a:lnTo>
                    <a:pt x="0" y="8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3" name="Freeform 221"/>
            <p:cNvSpPr>
              <a:spLocks/>
            </p:cNvSpPr>
            <p:nvPr/>
          </p:nvSpPr>
          <p:spPr bwMode="auto">
            <a:xfrm>
              <a:off x="5517" y="2579"/>
              <a:ext cx="330" cy="59"/>
            </a:xfrm>
            <a:custGeom>
              <a:avLst/>
              <a:gdLst/>
              <a:ahLst/>
              <a:cxnLst>
                <a:cxn ang="0">
                  <a:pos x="0" y="85"/>
                </a:cxn>
                <a:cxn ang="0">
                  <a:pos x="82" y="74"/>
                </a:cxn>
                <a:cxn ang="0">
                  <a:pos x="164" y="63"/>
                </a:cxn>
                <a:cxn ang="0">
                  <a:pos x="247" y="52"/>
                </a:cxn>
                <a:cxn ang="0">
                  <a:pos x="331" y="42"/>
                </a:cxn>
                <a:cxn ang="0">
                  <a:pos x="411" y="31"/>
                </a:cxn>
                <a:cxn ang="0">
                  <a:pos x="494" y="20"/>
                </a:cxn>
                <a:cxn ang="0">
                  <a:pos x="576" y="9"/>
                </a:cxn>
                <a:cxn ang="0">
                  <a:pos x="658" y="0"/>
                </a:cxn>
                <a:cxn ang="0">
                  <a:pos x="658" y="16"/>
                </a:cxn>
                <a:cxn ang="0">
                  <a:pos x="658" y="31"/>
                </a:cxn>
                <a:cxn ang="0">
                  <a:pos x="576" y="41"/>
                </a:cxn>
                <a:cxn ang="0">
                  <a:pos x="494" y="52"/>
                </a:cxn>
                <a:cxn ang="0">
                  <a:pos x="411" y="61"/>
                </a:cxn>
                <a:cxn ang="0">
                  <a:pos x="331" y="72"/>
                </a:cxn>
                <a:cxn ang="0">
                  <a:pos x="247" y="83"/>
                </a:cxn>
                <a:cxn ang="0">
                  <a:pos x="164" y="94"/>
                </a:cxn>
                <a:cxn ang="0">
                  <a:pos x="82" y="105"/>
                </a:cxn>
                <a:cxn ang="0">
                  <a:pos x="0" y="118"/>
                </a:cxn>
                <a:cxn ang="0">
                  <a:pos x="0" y="102"/>
                </a:cxn>
                <a:cxn ang="0">
                  <a:pos x="0" y="85"/>
                </a:cxn>
              </a:cxnLst>
              <a:rect l="0" t="0" r="r" b="b"/>
              <a:pathLst>
                <a:path w="658" h="118">
                  <a:moveTo>
                    <a:pt x="0" y="85"/>
                  </a:moveTo>
                  <a:lnTo>
                    <a:pt x="82" y="74"/>
                  </a:lnTo>
                  <a:lnTo>
                    <a:pt x="164" y="63"/>
                  </a:lnTo>
                  <a:lnTo>
                    <a:pt x="247" y="52"/>
                  </a:lnTo>
                  <a:lnTo>
                    <a:pt x="331" y="42"/>
                  </a:lnTo>
                  <a:lnTo>
                    <a:pt x="411" y="31"/>
                  </a:lnTo>
                  <a:lnTo>
                    <a:pt x="494" y="20"/>
                  </a:lnTo>
                  <a:lnTo>
                    <a:pt x="576" y="9"/>
                  </a:lnTo>
                  <a:lnTo>
                    <a:pt x="658" y="0"/>
                  </a:lnTo>
                  <a:lnTo>
                    <a:pt x="658" y="16"/>
                  </a:lnTo>
                  <a:lnTo>
                    <a:pt x="658" y="31"/>
                  </a:lnTo>
                  <a:lnTo>
                    <a:pt x="576" y="41"/>
                  </a:lnTo>
                  <a:lnTo>
                    <a:pt x="494" y="52"/>
                  </a:lnTo>
                  <a:lnTo>
                    <a:pt x="411" y="61"/>
                  </a:lnTo>
                  <a:lnTo>
                    <a:pt x="331" y="72"/>
                  </a:lnTo>
                  <a:lnTo>
                    <a:pt x="247" y="83"/>
                  </a:lnTo>
                  <a:lnTo>
                    <a:pt x="164" y="94"/>
                  </a:lnTo>
                  <a:lnTo>
                    <a:pt x="82" y="105"/>
                  </a:lnTo>
                  <a:lnTo>
                    <a:pt x="0" y="118"/>
                  </a:lnTo>
                  <a:lnTo>
                    <a:pt x="0" y="102"/>
                  </a:lnTo>
                  <a:lnTo>
                    <a:pt x="0" y="85"/>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4" name="Freeform 222"/>
            <p:cNvSpPr>
              <a:spLocks/>
            </p:cNvSpPr>
            <p:nvPr/>
          </p:nvSpPr>
          <p:spPr bwMode="auto">
            <a:xfrm>
              <a:off x="5517" y="2595"/>
              <a:ext cx="330" cy="50"/>
            </a:xfrm>
            <a:custGeom>
              <a:avLst/>
              <a:gdLst/>
              <a:ahLst/>
              <a:cxnLst>
                <a:cxn ang="0">
                  <a:pos x="0" y="100"/>
                </a:cxn>
                <a:cxn ang="0">
                  <a:pos x="82" y="89"/>
                </a:cxn>
                <a:cxn ang="0">
                  <a:pos x="164" y="78"/>
                </a:cxn>
                <a:cxn ang="0">
                  <a:pos x="247" y="67"/>
                </a:cxn>
                <a:cxn ang="0">
                  <a:pos x="331" y="58"/>
                </a:cxn>
                <a:cxn ang="0">
                  <a:pos x="411" y="47"/>
                </a:cxn>
                <a:cxn ang="0">
                  <a:pos x="494" y="37"/>
                </a:cxn>
                <a:cxn ang="0">
                  <a:pos x="576" y="26"/>
                </a:cxn>
                <a:cxn ang="0">
                  <a:pos x="658" y="17"/>
                </a:cxn>
                <a:cxn ang="0">
                  <a:pos x="658" y="8"/>
                </a:cxn>
                <a:cxn ang="0">
                  <a:pos x="658" y="0"/>
                </a:cxn>
                <a:cxn ang="0">
                  <a:pos x="576" y="10"/>
                </a:cxn>
                <a:cxn ang="0">
                  <a:pos x="494" y="21"/>
                </a:cxn>
                <a:cxn ang="0">
                  <a:pos x="411" y="30"/>
                </a:cxn>
                <a:cxn ang="0">
                  <a:pos x="331" y="41"/>
                </a:cxn>
                <a:cxn ang="0">
                  <a:pos x="247" y="52"/>
                </a:cxn>
                <a:cxn ang="0">
                  <a:pos x="164" y="63"/>
                </a:cxn>
                <a:cxn ang="0">
                  <a:pos x="82" y="74"/>
                </a:cxn>
                <a:cxn ang="0">
                  <a:pos x="0" y="87"/>
                </a:cxn>
                <a:cxn ang="0">
                  <a:pos x="0" y="91"/>
                </a:cxn>
                <a:cxn ang="0">
                  <a:pos x="0" y="100"/>
                </a:cxn>
              </a:cxnLst>
              <a:rect l="0" t="0" r="r" b="b"/>
              <a:pathLst>
                <a:path w="658" h="100">
                  <a:moveTo>
                    <a:pt x="0" y="100"/>
                  </a:moveTo>
                  <a:lnTo>
                    <a:pt x="82" y="89"/>
                  </a:lnTo>
                  <a:lnTo>
                    <a:pt x="164" y="78"/>
                  </a:lnTo>
                  <a:lnTo>
                    <a:pt x="247" y="67"/>
                  </a:lnTo>
                  <a:lnTo>
                    <a:pt x="331" y="58"/>
                  </a:lnTo>
                  <a:lnTo>
                    <a:pt x="411" y="47"/>
                  </a:lnTo>
                  <a:lnTo>
                    <a:pt x="494" y="37"/>
                  </a:lnTo>
                  <a:lnTo>
                    <a:pt x="576" y="26"/>
                  </a:lnTo>
                  <a:lnTo>
                    <a:pt x="658" y="17"/>
                  </a:lnTo>
                  <a:lnTo>
                    <a:pt x="658" y="8"/>
                  </a:lnTo>
                  <a:lnTo>
                    <a:pt x="658" y="0"/>
                  </a:lnTo>
                  <a:lnTo>
                    <a:pt x="576" y="10"/>
                  </a:lnTo>
                  <a:lnTo>
                    <a:pt x="494" y="21"/>
                  </a:lnTo>
                  <a:lnTo>
                    <a:pt x="411" y="30"/>
                  </a:lnTo>
                  <a:lnTo>
                    <a:pt x="331" y="41"/>
                  </a:lnTo>
                  <a:lnTo>
                    <a:pt x="247" y="52"/>
                  </a:lnTo>
                  <a:lnTo>
                    <a:pt x="164" y="63"/>
                  </a:lnTo>
                  <a:lnTo>
                    <a:pt x="82" y="74"/>
                  </a:lnTo>
                  <a:lnTo>
                    <a:pt x="0" y="87"/>
                  </a:lnTo>
                  <a:lnTo>
                    <a:pt x="0" y="91"/>
                  </a:lnTo>
                  <a:lnTo>
                    <a:pt x="0" y="10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5" name="Freeform 223"/>
            <p:cNvSpPr>
              <a:spLocks/>
            </p:cNvSpPr>
            <p:nvPr/>
          </p:nvSpPr>
          <p:spPr bwMode="auto">
            <a:xfrm>
              <a:off x="5516" y="2744"/>
              <a:ext cx="329" cy="117"/>
            </a:xfrm>
            <a:custGeom>
              <a:avLst/>
              <a:gdLst/>
              <a:ahLst/>
              <a:cxnLst>
                <a:cxn ang="0">
                  <a:pos x="0" y="91"/>
                </a:cxn>
                <a:cxn ang="0">
                  <a:pos x="82" y="78"/>
                </a:cxn>
                <a:cxn ang="0">
                  <a:pos x="164" y="67"/>
                </a:cxn>
                <a:cxn ang="0">
                  <a:pos x="246" y="56"/>
                </a:cxn>
                <a:cxn ang="0">
                  <a:pos x="330" y="45"/>
                </a:cxn>
                <a:cxn ang="0">
                  <a:pos x="413" y="33"/>
                </a:cxn>
                <a:cxn ang="0">
                  <a:pos x="495" y="22"/>
                </a:cxn>
                <a:cxn ang="0">
                  <a:pos x="575" y="11"/>
                </a:cxn>
                <a:cxn ang="0">
                  <a:pos x="658" y="0"/>
                </a:cxn>
                <a:cxn ang="0">
                  <a:pos x="658" y="17"/>
                </a:cxn>
                <a:cxn ang="0">
                  <a:pos x="658" y="35"/>
                </a:cxn>
                <a:cxn ang="0">
                  <a:pos x="658" y="52"/>
                </a:cxn>
                <a:cxn ang="0">
                  <a:pos x="658" y="71"/>
                </a:cxn>
                <a:cxn ang="0">
                  <a:pos x="658" y="87"/>
                </a:cxn>
                <a:cxn ang="0">
                  <a:pos x="658" y="104"/>
                </a:cxn>
                <a:cxn ang="0">
                  <a:pos x="658" y="122"/>
                </a:cxn>
                <a:cxn ang="0">
                  <a:pos x="658" y="141"/>
                </a:cxn>
                <a:cxn ang="0">
                  <a:pos x="575" y="152"/>
                </a:cxn>
                <a:cxn ang="0">
                  <a:pos x="493" y="163"/>
                </a:cxn>
                <a:cxn ang="0">
                  <a:pos x="411" y="174"/>
                </a:cxn>
                <a:cxn ang="0">
                  <a:pos x="330" y="186"/>
                </a:cxn>
                <a:cxn ang="0">
                  <a:pos x="246" y="197"/>
                </a:cxn>
                <a:cxn ang="0">
                  <a:pos x="164" y="210"/>
                </a:cxn>
                <a:cxn ang="0">
                  <a:pos x="82" y="221"/>
                </a:cxn>
                <a:cxn ang="0">
                  <a:pos x="0" y="234"/>
                </a:cxn>
                <a:cxn ang="0">
                  <a:pos x="0" y="215"/>
                </a:cxn>
                <a:cxn ang="0">
                  <a:pos x="0" y="197"/>
                </a:cxn>
                <a:cxn ang="0">
                  <a:pos x="0" y="178"/>
                </a:cxn>
                <a:cxn ang="0">
                  <a:pos x="0" y="161"/>
                </a:cxn>
                <a:cxn ang="0">
                  <a:pos x="0" y="143"/>
                </a:cxn>
                <a:cxn ang="0">
                  <a:pos x="0" y="124"/>
                </a:cxn>
                <a:cxn ang="0">
                  <a:pos x="0" y="108"/>
                </a:cxn>
                <a:cxn ang="0">
                  <a:pos x="0" y="91"/>
                </a:cxn>
              </a:cxnLst>
              <a:rect l="0" t="0" r="r" b="b"/>
              <a:pathLst>
                <a:path w="658" h="234">
                  <a:moveTo>
                    <a:pt x="0" y="91"/>
                  </a:moveTo>
                  <a:lnTo>
                    <a:pt x="82" y="78"/>
                  </a:lnTo>
                  <a:lnTo>
                    <a:pt x="164" y="67"/>
                  </a:lnTo>
                  <a:lnTo>
                    <a:pt x="246" y="56"/>
                  </a:lnTo>
                  <a:lnTo>
                    <a:pt x="330" y="45"/>
                  </a:lnTo>
                  <a:lnTo>
                    <a:pt x="413" y="33"/>
                  </a:lnTo>
                  <a:lnTo>
                    <a:pt x="495" y="22"/>
                  </a:lnTo>
                  <a:lnTo>
                    <a:pt x="575" y="11"/>
                  </a:lnTo>
                  <a:lnTo>
                    <a:pt x="658" y="0"/>
                  </a:lnTo>
                  <a:lnTo>
                    <a:pt x="658" y="17"/>
                  </a:lnTo>
                  <a:lnTo>
                    <a:pt x="658" y="35"/>
                  </a:lnTo>
                  <a:lnTo>
                    <a:pt x="658" y="52"/>
                  </a:lnTo>
                  <a:lnTo>
                    <a:pt x="658" y="71"/>
                  </a:lnTo>
                  <a:lnTo>
                    <a:pt x="658" y="87"/>
                  </a:lnTo>
                  <a:lnTo>
                    <a:pt x="658" y="104"/>
                  </a:lnTo>
                  <a:lnTo>
                    <a:pt x="658" y="122"/>
                  </a:lnTo>
                  <a:lnTo>
                    <a:pt x="658" y="141"/>
                  </a:lnTo>
                  <a:lnTo>
                    <a:pt x="575" y="152"/>
                  </a:lnTo>
                  <a:lnTo>
                    <a:pt x="493" y="163"/>
                  </a:lnTo>
                  <a:lnTo>
                    <a:pt x="411" y="174"/>
                  </a:lnTo>
                  <a:lnTo>
                    <a:pt x="330" y="186"/>
                  </a:lnTo>
                  <a:lnTo>
                    <a:pt x="246" y="197"/>
                  </a:lnTo>
                  <a:lnTo>
                    <a:pt x="164" y="210"/>
                  </a:lnTo>
                  <a:lnTo>
                    <a:pt x="82" y="221"/>
                  </a:lnTo>
                  <a:lnTo>
                    <a:pt x="0" y="234"/>
                  </a:lnTo>
                  <a:lnTo>
                    <a:pt x="0" y="215"/>
                  </a:lnTo>
                  <a:lnTo>
                    <a:pt x="0" y="197"/>
                  </a:lnTo>
                  <a:lnTo>
                    <a:pt x="0" y="178"/>
                  </a:lnTo>
                  <a:lnTo>
                    <a:pt x="0" y="161"/>
                  </a:lnTo>
                  <a:lnTo>
                    <a:pt x="0" y="143"/>
                  </a:lnTo>
                  <a:lnTo>
                    <a:pt x="0" y="124"/>
                  </a:lnTo>
                  <a:lnTo>
                    <a:pt x="0" y="108"/>
                  </a:lnTo>
                  <a:lnTo>
                    <a:pt x="0" y="9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6" name="Freeform 224"/>
            <p:cNvSpPr>
              <a:spLocks/>
            </p:cNvSpPr>
            <p:nvPr/>
          </p:nvSpPr>
          <p:spPr bwMode="auto">
            <a:xfrm>
              <a:off x="5516" y="2784"/>
              <a:ext cx="329" cy="61"/>
            </a:xfrm>
            <a:custGeom>
              <a:avLst/>
              <a:gdLst/>
              <a:ahLst/>
              <a:cxnLst>
                <a:cxn ang="0">
                  <a:pos x="0" y="91"/>
                </a:cxn>
                <a:cxn ang="0">
                  <a:pos x="82" y="78"/>
                </a:cxn>
                <a:cxn ang="0">
                  <a:pos x="164" y="65"/>
                </a:cxn>
                <a:cxn ang="0">
                  <a:pos x="246" y="54"/>
                </a:cxn>
                <a:cxn ang="0">
                  <a:pos x="330" y="42"/>
                </a:cxn>
                <a:cxn ang="0">
                  <a:pos x="411" y="31"/>
                </a:cxn>
                <a:cxn ang="0">
                  <a:pos x="493" y="20"/>
                </a:cxn>
                <a:cxn ang="0">
                  <a:pos x="575" y="9"/>
                </a:cxn>
                <a:cxn ang="0">
                  <a:pos x="658" y="0"/>
                </a:cxn>
                <a:cxn ang="0">
                  <a:pos x="658" y="15"/>
                </a:cxn>
                <a:cxn ang="0">
                  <a:pos x="658" y="29"/>
                </a:cxn>
                <a:cxn ang="0">
                  <a:pos x="575" y="41"/>
                </a:cxn>
                <a:cxn ang="0">
                  <a:pos x="493" y="52"/>
                </a:cxn>
                <a:cxn ang="0">
                  <a:pos x="411" y="63"/>
                </a:cxn>
                <a:cxn ang="0">
                  <a:pos x="330" y="76"/>
                </a:cxn>
                <a:cxn ang="0">
                  <a:pos x="246" y="87"/>
                </a:cxn>
                <a:cxn ang="0">
                  <a:pos x="164" y="98"/>
                </a:cxn>
                <a:cxn ang="0">
                  <a:pos x="82" y="109"/>
                </a:cxn>
                <a:cxn ang="0">
                  <a:pos x="0" y="122"/>
                </a:cxn>
                <a:cxn ang="0">
                  <a:pos x="0" y="106"/>
                </a:cxn>
                <a:cxn ang="0">
                  <a:pos x="0" y="91"/>
                </a:cxn>
              </a:cxnLst>
              <a:rect l="0" t="0" r="r" b="b"/>
              <a:pathLst>
                <a:path w="658" h="122">
                  <a:moveTo>
                    <a:pt x="0" y="91"/>
                  </a:moveTo>
                  <a:lnTo>
                    <a:pt x="82" y="78"/>
                  </a:lnTo>
                  <a:lnTo>
                    <a:pt x="164" y="65"/>
                  </a:lnTo>
                  <a:lnTo>
                    <a:pt x="246" y="54"/>
                  </a:lnTo>
                  <a:lnTo>
                    <a:pt x="330" y="42"/>
                  </a:lnTo>
                  <a:lnTo>
                    <a:pt x="411" y="31"/>
                  </a:lnTo>
                  <a:lnTo>
                    <a:pt x="493" y="20"/>
                  </a:lnTo>
                  <a:lnTo>
                    <a:pt x="575" y="9"/>
                  </a:lnTo>
                  <a:lnTo>
                    <a:pt x="658" y="0"/>
                  </a:lnTo>
                  <a:lnTo>
                    <a:pt x="658" y="15"/>
                  </a:lnTo>
                  <a:lnTo>
                    <a:pt x="658" y="29"/>
                  </a:lnTo>
                  <a:lnTo>
                    <a:pt x="575" y="41"/>
                  </a:lnTo>
                  <a:lnTo>
                    <a:pt x="493" y="52"/>
                  </a:lnTo>
                  <a:lnTo>
                    <a:pt x="411" y="63"/>
                  </a:lnTo>
                  <a:lnTo>
                    <a:pt x="330" y="76"/>
                  </a:lnTo>
                  <a:lnTo>
                    <a:pt x="246" y="87"/>
                  </a:lnTo>
                  <a:lnTo>
                    <a:pt x="164" y="98"/>
                  </a:lnTo>
                  <a:lnTo>
                    <a:pt x="82" y="109"/>
                  </a:lnTo>
                  <a:lnTo>
                    <a:pt x="0" y="122"/>
                  </a:lnTo>
                  <a:lnTo>
                    <a:pt x="0" y="106"/>
                  </a:lnTo>
                  <a:lnTo>
                    <a:pt x="0" y="91"/>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7" name="Freeform 225"/>
            <p:cNvSpPr>
              <a:spLocks/>
            </p:cNvSpPr>
            <p:nvPr/>
          </p:nvSpPr>
          <p:spPr bwMode="auto">
            <a:xfrm>
              <a:off x="5516" y="2799"/>
              <a:ext cx="329" cy="54"/>
            </a:xfrm>
            <a:custGeom>
              <a:avLst/>
              <a:gdLst/>
              <a:ahLst/>
              <a:cxnLst>
                <a:cxn ang="0">
                  <a:pos x="0" y="110"/>
                </a:cxn>
                <a:cxn ang="0">
                  <a:pos x="82" y="97"/>
                </a:cxn>
                <a:cxn ang="0">
                  <a:pos x="164" y="84"/>
                </a:cxn>
                <a:cxn ang="0">
                  <a:pos x="246" y="71"/>
                </a:cxn>
                <a:cxn ang="0">
                  <a:pos x="330" y="60"/>
                </a:cxn>
                <a:cxn ang="0">
                  <a:pos x="411" y="49"/>
                </a:cxn>
                <a:cxn ang="0">
                  <a:pos x="493" y="38"/>
                </a:cxn>
                <a:cxn ang="0">
                  <a:pos x="575" y="26"/>
                </a:cxn>
                <a:cxn ang="0">
                  <a:pos x="658" y="17"/>
                </a:cxn>
                <a:cxn ang="0">
                  <a:pos x="658" y="8"/>
                </a:cxn>
                <a:cxn ang="0">
                  <a:pos x="658" y="0"/>
                </a:cxn>
                <a:cxn ang="0">
                  <a:pos x="575" y="12"/>
                </a:cxn>
                <a:cxn ang="0">
                  <a:pos x="493" y="23"/>
                </a:cxn>
                <a:cxn ang="0">
                  <a:pos x="411" y="34"/>
                </a:cxn>
                <a:cxn ang="0">
                  <a:pos x="330" y="47"/>
                </a:cxn>
                <a:cxn ang="0">
                  <a:pos x="246" y="58"/>
                </a:cxn>
                <a:cxn ang="0">
                  <a:pos x="164" y="69"/>
                </a:cxn>
                <a:cxn ang="0">
                  <a:pos x="82" y="80"/>
                </a:cxn>
                <a:cxn ang="0">
                  <a:pos x="0" y="93"/>
                </a:cxn>
                <a:cxn ang="0">
                  <a:pos x="0" y="101"/>
                </a:cxn>
                <a:cxn ang="0">
                  <a:pos x="0" y="110"/>
                </a:cxn>
              </a:cxnLst>
              <a:rect l="0" t="0" r="r" b="b"/>
              <a:pathLst>
                <a:path w="658" h="110">
                  <a:moveTo>
                    <a:pt x="0" y="110"/>
                  </a:moveTo>
                  <a:lnTo>
                    <a:pt x="82" y="97"/>
                  </a:lnTo>
                  <a:lnTo>
                    <a:pt x="164" y="84"/>
                  </a:lnTo>
                  <a:lnTo>
                    <a:pt x="246" y="71"/>
                  </a:lnTo>
                  <a:lnTo>
                    <a:pt x="330" y="60"/>
                  </a:lnTo>
                  <a:lnTo>
                    <a:pt x="411" y="49"/>
                  </a:lnTo>
                  <a:lnTo>
                    <a:pt x="493" y="38"/>
                  </a:lnTo>
                  <a:lnTo>
                    <a:pt x="575" y="26"/>
                  </a:lnTo>
                  <a:lnTo>
                    <a:pt x="658" y="17"/>
                  </a:lnTo>
                  <a:lnTo>
                    <a:pt x="658" y="8"/>
                  </a:lnTo>
                  <a:lnTo>
                    <a:pt x="658" y="0"/>
                  </a:lnTo>
                  <a:lnTo>
                    <a:pt x="575" y="12"/>
                  </a:lnTo>
                  <a:lnTo>
                    <a:pt x="493" y="23"/>
                  </a:lnTo>
                  <a:lnTo>
                    <a:pt x="411" y="34"/>
                  </a:lnTo>
                  <a:lnTo>
                    <a:pt x="330" y="47"/>
                  </a:lnTo>
                  <a:lnTo>
                    <a:pt x="246" y="58"/>
                  </a:lnTo>
                  <a:lnTo>
                    <a:pt x="164" y="69"/>
                  </a:lnTo>
                  <a:lnTo>
                    <a:pt x="82" y="80"/>
                  </a:lnTo>
                  <a:lnTo>
                    <a:pt x="0" y="93"/>
                  </a:lnTo>
                  <a:lnTo>
                    <a:pt x="0" y="101"/>
                  </a:lnTo>
                  <a:lnTo>
                    <a:pt x="0" y="11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8" name="Freeform 226"/>
            <p:cNvSpPr>
              <a:spLocks/>
            </p:cNvSpPr>
            <p:nvPr/>
          </p:nvSpPr>
          <p:spPr bwMode="auto">
            <a:xfrm>
              <a:off x="5252" y="2929"/>
              <a:ext cx="114" cy="221"/>
            </a:xfrm>
            <a:custGeom>
              <a:avLst/>
              <a:gdLst/>
              <a:ahLst/>
              <a:cxnLst>
                <a:cxn ang="0">
                  <a:pos x="4" y="36"/>
                </a:cxn>
                <a:cxn ang="0">
                  <a:pos x="31" y="30"/>
                </a:cxn>
                <a:cxn ang="0">
                  <a:pos x="59" y="24"/>
                </a:cxn>
                <a:cxn ang="0">
                  <a:pos x="86" y="21"/>
                </a:cxn>
                <a:cxn ang="0">
                  <a:pos x="114" y="17"/>
                </a:cxn>
                <a:cxn ang="0">
                  <a:pos x="141" y="11"/>
                </a:cxn>
                <a:cxn ang="0">
                  <a:pos x="172" y="8"/>
                </a:cxn>
                <a:cxn ang="0">
                  <a:pos x="198" y="4"/>
                </a:cxn>
                <a:cxn ang="0">
                  <a:pos x="229" y="0"/>
                </a:cxn>
                <a:cxn ang="0">
                  <a:pos x="227" y="50"/>
                </a:cxn>
                <a:cxn ang="0">
                  <a:pos x="227" y="102"/>
                </a:cxn>
                <a:cxn ang="0">
                  <a:pos x="227" y="152"/>
                </a:cxn>
                <a:cxn ang="0">
                  <a:pos x="227" y="204"/>
                </a:cxn>
                <a:cxn ang="0">
                  <a:pos x="227" y="255"/>
                </a:cxn>
                <a:cxn ang="0">
                  <a:pos x="227" y="305"/>
                </a:cxn>
                <a:cxn ang="0">
                  <a:pos x="227" y="355"/>
                </a:cxn>
                <a:cxn ang="0">
                  <a:pos x="227" y="407"/>
                </a:cxn>
                <a:cxn ang="0">
                  <a:pos x="219" y="409"/>
                </a:cxn>
                <a:cxn ang="0">
                  <a:pos x="212" y="410"/>
                </a:cxn>
                <a:cxn ang="0">
                  <a:pos x="212" y="362"/>
                </a:cxn>
                <a:cxn ang="0">
                  <a:pos x="212" y="316"/>
                </a:cxn>
                <a:cxn ang="0">
                  <a:pos x="212" y="268"/>
                </a:cxn>
                <a:cxn ang="0">
                  <a:pos x="212" y="223"/>
                </a:cxn>
                <a:cxn ang="0">
                  <a:pos x="212" y="175"/>
                </a:cxn>
                <a:cxn ang="0">
                  <a:pos x="212" y="128"/>
                </a:cxn>
                <a:cxn ang="0">
                  <a:pos x="212" y="82"/>
                </a:cxn>
                <a:cxn ang="0">
                  <a:pos x="212" y="37"/>
                </a:cxn>
                <a:cxn ang="0">
                  <a:pos x="187" y="39"/>
                </a:cxn>
                <a:cxn ang="0">
                  <a:pos x="163" y="43"/>
                </a:cxn>
                <a:cxn ang="0">
                  <a:pos x="138" y="47"/>
                </a:cxn>
                <a:cxn ang="0">
                  <a:pos x="114" y="50"/>
                </a:cxn>
                <a:cxn ang="0">
                  <a:pos x="89" y="54"/>
                </a:cxn>
                <a:cxn ang="0">
                  <a:pos x="66" y="58"/>
                </a:cxn>
                <a:cxn ang="0">
                  <a:pos x="42" y="62"/>
                </a:cxn>
                <a:cxn ang="0">
                  <a:pos x="19" y="65"/>
                </a:cxn>
                <a:cxn ang="0">
                  <a:pos x="17" y="112"/>
                </a:cxn>
                <a:cxn ang="0">
                  <a:pos x="17" y="158"/>
                </a:cxn>
                <a:cxn ang="0">
                  <a:pos x="17" y="204"/>
                </a:cxn>
                <a:cxn ang="0">
                  <a:pos x="17" y="253"/>
                </a:cxn>
                <a:cxn ang="0">
                  <a:pos x="15" y="297"/>
                </a:cxn>
                <a:cxn ang="0">
                  <a:pos x="15" y="345"/>
                </a:cxn>
                <a:cxn ang="0">
                  <a:pos x="15" y="392"/>
                </a:cxn>
                <a:cxn ang="0">
                  <a:pos x="15" y="440"/>
                </a:cxn>
                <a:cxn ang="0">
                  <a:pos x="7" y="442"/>
                </a:cxn>
                <a:cxn ang="0">
                  <a:pos x="0" y="444"/>
                </a:cxn>
                <a:cxn ang="0">
                  <a:pos x="0" y="392"/>
                </a:cxn>
                <a:cxn ang="0">
                  <a:pos x="0" y="340"/>
                </a:cxn>
                <a:cxn ang="0">
                  <a:pos x="0" y="290"/>
                </a:cxn>
                <a:cxn ang="0">
                  <a:pos x="0" y="240"/>
                </a:cxn>
                <a:cxn ang="0">
                  <a:pos x="0" y="188"/>
                </a:cxn>
                <a:cxn ang="0">
                  <a:pos x="0" y="136"/>
                </a:cxn>
                <a:cxn ang="0">
                  <a:pos x="2" y="86"/>
                </a:cxn>
                <a:cxn ang="0">
                  <a:pos x="4" y="36"/>
                </a:cxn>
              </a:cxnLst>
              <a:rect l="0" t="0" r="r" b="b"/>
              <a:pathLst>
                <a:path w="229" h="444">
                  <a:moveTo>
                    <a:pt x="4" y="36"/>
                  </a:moveTo>
                  <a:lnTo>
                    <a:pt x="31" y="30"/>
                  </a:lnTo>
                  <a:lnTo>
                    <a:pt x="59" y="24"/>
                  </a:lnTo>
                  <a:lnTo>
                    <a:pt x="86" y="21"/>
                  </a:lnTo>
                  <a:lnTo>
                    <a:pt x="114" y="17"/>
                  </a:lnTo>
                  <a:lnTo>
                    <a:pt x="141" y="11"/>
                  </a:lnTo>
                  <a:lnTo>
                    <a:pt x="172" y="8"/>
                  </a:lnTo>
                  <a:lnTo>
                    <a:pt x="198" y="4"/>
                  </a:lnTo>
                  <a:lnTo>
                    <a:pt x="229" y="0"/>
                  </a:lnTo>
                  <a:lnTo>
                    <a:pt x="227" y="50"/>
                  </a:lnTo>
                  <a:lnTo>
                    <a:pt x="227" y="102"/>
                  </a:lnTo>
                  <a:lnTo>
                    <a:pt x="227" y="152"/>
                  </a:lnTo>
                  <a:lnTo>
                    <a:pt x="227" y="204"/>
                  </a:lnTo>
                  <a:lnTo>
                    <a:pt x="227" y="255"/>
                  </a:lnTo>
                  <a:lnTo>
                    <a:pt x="227" y="305"/>
                  </a:lnTo>
                  <a:lnTo>
                    <a:pt x="227" y="355"/>
                  </a:lnTo>
                  <a:lnTo>
                    <a:pt x="227" y="407"/>
                  </a:lnTo>
                  <a:lnTo>
                    <a:pt x="219" y="409"/>
                  </a:lnTo>
                  <a:lnTo>
                    <a:pt x="212" y="410"/>
                  </a:lnTo>
                  <a:lnTo>
                    <a:pt x="212" y="362"/>
                  </a:lnTo>
                  <a:lnTo>
                    <a:pt x="212" y="316"/>
                  </a:lnTo>
                  <a:lnTo>
                    <a:pt x="212" y="268"/>
                  </a:lnTo>
                  <a:lnTo>
                    <a:pt x="212" y="223"/>
                  </a:lnTo>
                  <a:lnTo>
                    <a:pt x="212" y="175"/>
                  </a:lnTo>
                  <a:lnTo>
                    <a:pt x="212" y="128"/>
                  </a:lnTo>
                  <a:lnTo>
                    <a:pt x="212" y="82"/>
                  </a:lnTo>
                  <a:lnTo>
                    <a:pt x="212" y="37"/>
                  </a:lnTo>
                  <a:lnTo>
                    <a:pt x="187" y="39"/>
                  </a:lnTo>
                  <a:lnTo>
                    <a:pt x="163" y="43"/>
                  </a:lnTo>
                  <a:lnTo>
                    <a:pt x="138" y="47"/>
                  </a:lnTo>
                  <a:lnTo>
                    <a:pt x="114" y="50"/>
                  </a:lnTo>
                  <a:lnTo>
                    <a:pt x="89" y="54"/>
                  </a:lnTo>
                  <a:lnTo>
                    <a:pt x="66" y="58"/>
                  </a:lnTo>
                  <a:lnTo>
                    <a:pt x="42" y="62"/>
                  </a:lnTo>
                  <a:lnTo>
                    <a:pt x="19" y="65"/>
                  </a:lnTo>
                  <a:lnTo>
                    <a:pt x="17" y="112"/>
                  </a:lnTo>
                  <a:lnTo>
                    <a:pt x="17" y="158"/>
                  </a:lnTo>
                  <a:lnTo>
                    <a:pt x="17" y="204"/>
                  </a:lnTo>
                  <a:lnTo>
                    <a:pt x="17" y="253"/>
                  </a:lnTo>
                  <a:lnTo>
                    <a:pt x="15" y="297"/>
                  </a:lnTo>
                  <a:lnTo>
                    <a:pt x="15" y="345"/>
                  </a:lnTo>
                  <a:lnTo>
                    <a:pt x="15" y="392"/>
                  </a:lnTo>
                  <a:lnTo>
                    <a:pt x="15" y="440"/>
                  </a:lnTo>
                  <a:lnTo>
                    <a:pt x="7" y="442"/>
                  </a:lnTo>
                  <a:lnTo>
                    <a:pt x="0" y="444"/>
                  </a:lnTo>
                  <a:lnTo>
                    <a:pt x="0" y="392"/>
                  </a:lnTo>
                  <a:lnTo>
                    <a:pt x="0" y="340"/>
                  </a:lnTo>
                  <a:lnTo>
                    <a:pt x="0" y="290"/>
                  </a:lnTo>
                  <a:lnTo>
                    <a:pt x="0" y="240"/>
                  </a:lnTo>
                  <a:lnTo>
                    <a:pt x="0" y="188"/>
                  </a:lnTo>
                  <a:lnTo>
                    <a:pt x="0" y="136"/>
                  </a:lnTo>
                  <a:lnTo>
                    <a:pt x="2" y="86"/>
                  </a:lnTo>
                  <a:lnTo>
                    <a:pt x="4" y="36"/>
                  </a:lnTo>
                  <a:close/>
                </a:path>
              </a:pathLst>
            </a:custGeom>
            <a:solidFill>
              <a:srgbClr val="8A8A8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19" name="Freeform 227"/>
            <p:cNvSpPr>
              <a:spLocks/>
            </p:cNvSpPr>
            <p:nvPr/>
          </p:nvSpPr>
          <p:spPr bwMode="auto">
            <a:xfrm>
              <a:off x="5269" y="2963"/>
              <a:ext cx="81" cy="185"/>
            </a:xfrm>
            <a:custGeom>
              <a:avLst/>
              <a:gdLst/>
              <a:ahLst/>
              <a:cxnLst>
                <a:cxn ang="0">
                  <a:pos x="0" y="22"/>
                </a:cxn>
                <a:cxn ang="0">
                  <a:pos x="20" y="19"/>
                </a:cxn>
                <a:cxn ang="0">
                  <a:pos x="40" y="17"/>
                </a:cxn>
                <a:cxn ang="0">
                  <a:pos x="60" y="13"/>
                </a:cxn>
                <a:cxn ang="0">
                  <a:pos x="80" y="11"/>
                </a:cxn>
                <a:cxn ang="0">
                  <a:pos x="101" y="7"/>
                </a:cxn>
                <a:cxn ang="0">
                  <a:pos x="121" y="6"/>
                </a:cxn>
                <a:cxn ang="0">
                  <a:pos x="141" y="2"/>
                </a:cxn>
                <a:cxn ang="0">
                  <a:pos x="161" y="0"/>
                </a:cxn>
                <a:cxn ang="0">
                  <a:pos x="159" y="41"/>
                </a:cxn>
                <a:cxn ang="0">
                  <a:pos x="159" y="83"/>
                </a:cxn>
                <a:cxn ang="0">
                  <a:pos x="159" y="126"/>
                </a:cxn>
                <a:cxn ang="0">
                  <a:pos x="159" y="171"/>
                </a:cxn>
                <a:cxn ang="0">
                  <a:pos x="159" y="213"/>
                </a:cxn>
                <a:cxn ang="0">
                  <a:pos x="159" y="256"/>
                </a:cxn>
                <a:cxn ang="0">
                  <a:pos x="159" y="299"/>
                </a:cxn>
                <a:cxn ang="0">
                  <a:pos x="159" y="343"/>
                </a:cxn>
                <a:cxn ang="0">
                  <a:pos x="139" y="345"/>
                </a:cxn>
                <a:cxn ang="0">
                  <a:pos x="119" y="349"/>
                </a:cxn>
                <a:cxn ang="0">
                  <a:pos x="99" y="351"/>
                </a:cxn>
                <a:cxn ang="0">
                  <a:pos x="79" y="356"/>
                </a:cxn>
                <a:cxn ang="0">
                  <a:pos x="59" y="358"/>
                </a:cxn>
                <a:cxn ang="0">
                  <a:pos x="39" y="362"/>
                </a:cxn>
                <a:cxn ang="0">
                  <a:pos x="18" y="364"/>
                </a:cxn>
                <a:cxn ang="0">
                  <a:pos x="0" y="369"/>
                </a:cxn>
                <a:cxn ang="0">
                  <a:pos x="0" y="325"/>
                </a:cxn>
                <a:cxn ang="0">
                  <a:pos x="0" y="282"/>
                </a:cxn>
                <a:cxn ang="0">
                  <a:pos x="0" y="237"/>
                </a:cxn>
                <a:cxn ang="0">
                  <a:pos x="0" y="195"/>
                </a:cxn>
                <a:cxn ang="0">
                  <a:pos x="0" y="150"/>
                </a:cxn>
                <a:cxn ang="0">
                  <a:pos x="0" y="108"/>
                </a:cxn>
                <a:cxn ang="0">
                  <a:pos x="0" y="65"/>
                </a:cxn>
                <a:cxn ang="0">
                  <a:pos x="0" y="22"/>
                </a:cxn>
              </a:cxnLst>
              <a:rect l="0" t="0" r="r" b="b"/>
              <a:pathLst>
                <a:path w="161" h="369">
                  <a:moveTo>
                    <a:pt x="0" y="22"/>
                  </a:moveTo>
                  <a:lnTo>
                    <a:pt x="20" y="19"/>
                  </a:lnTo>
                  <a:lnTo>
                    <a:pt x="40" y="17"/>
                  </a:lnTo>
                  <a:lnTo>
                    <a:pt x="60" y="13"/>
                  </a:lnTo>
                  <a:lnTo>
                    <a:pt x="80" y="11"/>
                  </a:lnTo>
                  <a:lnTo>
                    <a:pt x="101" y="7"/>
                  </a:lnTo>
                  <a:lnTo>
                    <a:pt x="121" y="6"/>
                  </a:lnTo>
                  <a:lnTo>
                    <a:pt x="141" y="2"/>
                  </a:lnTo>
                  <a:lnTo>
                    <a:pt x="161" y="0"/>
                  </a:lnTo>
                  <a:lnTo>
                    <a:pt x="159" y="41"/>
                  </a:lnTo>
                  <a:lnTo>
                    <a:pt x="159" y="83"/>
                  </a:lnTo>
                  <a:lnTo>
                    <a:pt x="159" y="126"/>
                  </a:lnTo>
                  <a:lnTo>
                    <a:pt x="159" y="171"/>
                  </a:lnTo>
                  <a:lnTo>
                    <a:pt x="159" y="213"/>
                  </a:lnTo>
                  <a:lnTo>
                    <a:pt x="159" y="256"/>
                  </a:lnTo>
                  <a:lnTo>
                    <a:pt x="159" y="299"/>
                  </a:lnTo>
                  <a:lnTo>
                    <a:pt x="159" y="343"/>
                  </a:lnTo>
                  <a:lnTo>
                    <a:pt x="139" y="345"/>
                  </a:lnTo>
                  <a:lnTo>
                    <a:pt x="119" y="349"/>
                  </a:lnTo>
                  <a:lnTo>
                    <a:pt x="99" y="351"/>
                  </a:lnTo>
                  <a:lnTo>
                    <a:pt x="79" y="356"/>
                  </a:lnTo>
                  <a:lnTo>
                    <a:pt x="59" y="358"/>
                  </a:lnTo>
                  <a:lnTo>
                    <a:pt x="39" y="362"/>
                  </a:lnTo>
                  <a:lnTo>
                    <a:pt x="18" y="364"/>
                  </a:lnTo>
                  <a:lnTo>
                    <a:pt x="0" y="369"/>
                  </a:lnTo>
                  <a:lnTo>
                    <a:pt x="0" y="325"/>
                  </a:lnTo>
                  <a:lnTo>
                    <a:pt x="0" y="282"/>
                  </a:lnTo>
                  <a:lnTo>
                    <a:pt x="0" y="237"/>
                  </a:lnTo>
                  <a:lnTo>
                    <a:pt x="0" y="195"/>
                  </a:lnTo>
                  <a:lnTo>
                    <a:pt x="0" y="150"/>
                  </a:lnTo>
                  <a:lnTo>
                    <a:pt x="0" y="108"/>
                  </a:lnTo>
                  <a:lnTo>
                    <a:pt x="0" y="65"/>
                  </a:lnTo>
                  <a:lnTo>
                    <a:pt x="0" y="22"/>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0" name="Freeform 228"/>
            <p:cNvSpPr>
              <a:spLocks/>
            </p:cNvSpPr>
            <p:nvPr/>
          </p:nvSpPr>
          <p:spPr bwMode="auto">
            <a:xfrm>
              <a:off x="4355" y="1082"/>
              <a:ext cx="1844" cy="154"/>
            </a:xfrm>
            <a:custGeom>
              <a:avLst/>
              <a:gdLst/>
              <a:ahLst/>
              <a:cxnLst>
                <a:cxn ang="0">
                  <a:pos x="0" y="134"/>
                </a:cxn>
                <a:cxn ang="0">
                  <a:pos x="251" y="123"/>
                </a:cxn>
                <a:cxn ang="0">
                  <a:pos x="499" y="115"/>
                </a:cxn>
                <a:cxn ang="0">
                  <a:pos x="744" y="106"/>
                </a:cxn>
                <a:cxn ang="0">
                  <a:pos x="989" y="99"/>
                </a:cxn>
                <a:cxn ang="0">
                  <a:pos x="1229" y="89"/>
                </a:cxn>
                <a:cxn ang="0">
                  <a:pos x="1471" y="82"/>
                </a:cxn>
                <a:cxn ang="0">
                  <a:pos x="1708" y="73"/>
                </a:cxn>
                <a:cxn ang="0">
                  <a:pos x="1945" y="65"/>
                </a:cxn>
                <a:cxn ang="0">
                  <a:pos x="2168" y="56"/>
                </a:cxn>
                <a:cxn ang="0">
                  <a:pos x="2391" y="49"/>
                </a:cxn>
                <a:cxn ang="0">
                  <a:pos x="2611" y="39"/>
                </a:cxn>
                <a:cxn ang="0">
                  <a:pos x="2831" y="32"/>
                </a:cxn>
                <a:cxn ang="0">
                  <a:pos x="3046" y="23"/>
                </a:cxn>
                <a:cxn ang="0">
                  <a:pos x="3263" y="15"/>
                </a:cxn>
                <a:cxn ang="0">
                  <a:pos x="3476" y="6"/>
                </a:cxn>
                <a:cxn ang="0">
                  <a:pos x="3689" y="0"/>
                </a:cxn>
                <a:cxn ang="0">
                  <a:pos x="3689" y="17"/>
                </a:cxn>
                <a:cxn ang="0">
                  <a:pos x="3689" y="37"/>
                </a:cxn>
                <a:cxn ang="0">
                  <a:pos x="3689" y="54"/>
                </a:cxn>
                <a:cxn ang="0">
                  <a:pos x="3689" y="75"/>
                </a:cxn>
                <a:cxn ang="0">
                  <a:pos x="3689" y="93"/>
                </a:cxn>
                <a:cxn ang="0">
                  <a:pos x="3689" y="114"/>
                </a:cxn>
                <a:cxn ang="0">
                  <a:pos x="3689" y="132"/>
                </a:cxn>
                <a:cxn ang="0">
                  <a:pos x="3689" y="154"/>
                </a:cxn>
                <a:cxn ang="0">
                  <a:pos x="3476" y="162"/>
                </a:cxn>
                <a:cxn ang="0">
                  <a:pos x="3263" y="171"/>
                </a:cxn>
                <a:cxn ang="0">
                  <a:pos x="3046" y="179"/>
                </a:cxn>
                <a:cxn ang="0">
                  <a:pos x="2831" y="190"/>
                </a:cxn>
                <a:cxn ang="0">
                  <a:pos x="2610" y="197"/>
                </a:cxn>
                <a:cxn ang="0">
                  <a:pos x="2390" y="206"/>
                </a:cxn>
                <a:cxn ang="0">
                  <a:pos x="2166" y="216"/>
                </a:cxn>
                <a:cxn ang="0">
                  <a:pos x="1943" y="227"/>
                </a:cxn>
                <a:cxn ang="0">
                  <a:pos x="1706" y="236"/>
                </a:cxn>
                <a:cxn ang="0">
                  <a:pos x="1470" y="245"/>
                </a:cxn>
                <a:cxn ang="0">
                  <a:pos x="1229" y="255"/>
                </a:cxn>
                <a:cxn ang="0">
                  <a:pos x="989" y="266"/>
                </a:cxn>
                <a:cxn ang="0">
                  <a:pos x="744" y="275"/>
                </a:cxn>
                <a:cxn ang="0">
                  <a:pos x="499" y="286"/>
                </a:cxn>
                <a:cxn ang="0">
                  <a:pos x="251" y="297"/>
                </a:cxn>
                <a:cxn ang="0">
                  <a:pos x="0" y="308"/>
                </a:cxn>
                <a:cxn ang="0">
                  <a:pos x="0" y="286"/>
                </a:cxn>
                <a:cxn ang="0">
                  <a:pos x="0" y="264"/>
                </a:cxn>
                <a:cxn ang="0">
                  <a:pos x="0" y="242"/>
                </a:cxn>
                <a:cxn ang="0">
                  <a:pos x="0" y="221"/>
                </a:cxn>
                <a:cxn ang="0">
                  <a:pos x="0" y="199"/>
                </a:cxn>
                <a:cxn ang="0">
                  <a:pos x="0" y="177"/>
                </a:cxn>
                <a:cxn ang="0">
                  <a:pos x="0" y="154"/>
                </a:cxn>
                <a:cxn ang="0">
                  <a:pos x="0" y="134"/>
                </a:cxn>
              </a:cxnLst>
              <a:rect l="0" t="0" r="r" b="b"/>
              <a:pathLst>
                <a:path w="3689" h="308">
                  <a:moveTo>
                    <a:pt x="0" y="134"/>
                  </a:moveTo>
                  <a:lnTo>
                    <a:pt x="251" y="123"/>
                  </a:lnTo>
                  <a:lnTo>
                    <a:pt x="499" y="115"/>
                  </a:lnTo>
                  <a:lnTo>
                    <a:pt x="744" y="106"/>
                  </a:lnTo>
                  <a:lnTo>
                    <a:pt x="989" y="99"/>
                  </a:lnTo>
                  <a:lnTo>
                    <a:pt x="1229" y="89"/>
                  </a:lnTo>
                  <a:lnTo>
                    <a:pt x="1471" y="82"/>
                  </a:lnTo>
                  <a:lnTo>
                    <a:pt x="1708" y="73"/>
                  </a:lnTo>
                  <a:lnTo>
                    <a:pt x="1945" y="65"/>
                  </a:lnTo>
                  <a:lnTo>
                    <a:pt x="2168" y="56"/>
                  </a:lnTo>
                  <a:lnTo>
                    <a:pt x="2391" y="49"/>
                  </a:lnTo>
                  <a:lnTo>
                    <a:pt x="2611" y="39"/>
                  </a:lnTo>
                  <a:lnTo>
                    <a:pt x="2831" y="32"/>
                  </a:lnTo>
                  <a:lnTo>
                    <a:pt x="3046" y="23"/>
                  </a:lnTo>
                  <a:lnTo>
                    <a:pt x="3263" y="15"/>
                  </a:lnTo>
                  <a:lnTo>
                    <a:pt x="3476" y="6"/>
                  </a:lnTo>
                  <a:lnTo>
                    <a:pt x="3689" y="0"/>
                  </a:lnTo>
                  <a:lnTo>
                    <a:pt x="3689" y="17"/>
                  </a:lnTo>
                  <a:lnTo>
                    <a:pt x="3689" y="37"/>
                  </a:lnTo>
                  <a:lnTo>
                    <a:pt x="3689" y="54"/>
                  </a:lnTo>
                  <a:lnTo>
                    <a:pt x="3689" y="75"/>
                  </a:lnTo>
                  <a:lnTo>
                    <a:pt x="3689" y="93"/>
                  </a:lnTo>
                  <a:lnTo>
                    <a:pt x="3689" y="114"/>
                  </a:lnTo>
                  <a:lnTo>
                    <a:pt x="3689" y="132"/>
                  </a:lnTo>
                  <a:lnTo>
                    <a:pt x="3689" y="154"/>
                  </a:lnTo>
                  <a:lnTo>
                    <a:pt x="3476" y="162"/>
                  </a:lnTo>
                  <a:lnTo>
                    <a:pt x="3263" y="171"/>
                  </a:lnTo>
                  <a:lnTo>
                    <a:pt x="3046" y="179"/>
                  </a:lnTo>
                  <a:lnTo>
                    <a:pt x="2831" y="190"/>
                  </a:lnTo>
                  <a:lnTo>
                    <a:pt x="2610" y="197"/>
                  </a:lnTo>
                  <a:lnTo>
                    <a:pt x="2390" y="206"/>
                  </a:lnTo>
                  <a:lnTo>
                    <a:pt x="2166" y="216"/>
                  </a:lnTo>
                  <a:lnTo>
                    <a:pt x="1943" y="227"/>
                  </a:lnTo>
                  <a:lnTo>
                    <a:pt x="1706" y="236"/>
                  </a:lnTo>
                  <a:lnTo>
                    <a:pt x="1470" y="245"/>
                  </a:lnTo>
                  <a:lnTo>
                    <a:pt x="1229" y="255"/>
                  </a:lnTo>
                  <a:lnTo>
                    <a:pt x="989" y="266"/>
                  </a:lnTo>
                  <a:lnTo>
                    <a:pt x="744" y="275"/>
                  </a:lnTo>
                  <a:lnTo>
                    <a:pt x="499" y="286"/>
                  </a:lnTo>
                  <a:lnTo>
                    <a:pt x="251" y="297"/>
                  </a:lnTo>
                  <a:lnTo>
                    <a:pt x="0" y="308"/>
                  </a:lnTo>
                  <a:lnTo>
                    <a:pt x="0" y="286"/>
                  </a:lnTo>
                  <a:lnTo>
                    <a:pt x="0" y="264"/>
                  </a:lnTo>
                  <a:lnTo>
                    <a:pt x="0" y="242"/>
                  </a:lnTo>
                  <a:lnTo>
                    <a:pt x="0" y="221"/>
                  </a:lnTo>
                  <a:lnTo>
                    <a:pt x="0" y="199"/>
                  </a:lnTo>
                  <a:lnTo>
                    <a:pt x="0" y="177"/>
                  </a:lnTo>
                  <a:lnTo>
                    <a:pt x="0" y="154"/>
                  </a:lnTo>
                  <a:lnTo>
                    <a:pt x="0" y="134"/>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1" name="Freeform 229"/>
            <p:cNvSpPr>
              <a:spLocks/>
            </p:cNvSpPr>
            <p:nvPr/>
          </p:nvSpPr>
          <p:spPr bwMode="auto">
            <a:xfrm>
              <a:off x="4355" y="1148"/>
              <a:ext cx="1844" cy="88"/>
            </a:xfrm>
            <a:custGeom>
              <a:avLst/>
              <a:gdLst/>
              <a:ahLst/>
              <a:cxnLst>
                <a:cxn ang="0">
                  <a:pos x="0" y="149"/>
                </a:cxn>
                <a:cxn ang="0">
                  <a:pos x="251" y="137"/>
                </a:cxn>
                <a:cxn ang="0">
                  <a:pos x="499" y="128"/>
                </a:cxn>
                <a:cxn ang="0">
                  <a:pos x="744" y="117"/>
                </a:cxn>
                <a:cxn ang="0">
                  <a:pos x="989" y="108"/>
                </a:cxn>
                <a:cxn ang="0">
                  <a:pos x="1229" y="97"/>
                </a:cxn>
                <a:cxn ang="0">
                  <a:pos x="1470" y="87"/>
                </a:cxn>
                <a:cxn ang="0">
                  <a:pos x="1706" y="78"/>
                </a:cxn>
                <a:cxn ang="0">
                  <a:pos x="1943" y="71"/>
                </a:cxn>
                <a:cxn ang="0">
                  <a:pos x="2166" y="60"/>
                </a:cxn>
                <a:cxn ang="0">
                  <a:pos x="2390" y="50"/>
                </a:cxn>
                <a:cxn ang="0">
                  <a:pos x="2610" y="41"/>
                </a:cxn>
                <a:cxn ang="0">
                  <a:pos x="2831" y="34"/>
                </a:cxn>
                <a:cxn ang="0">
                  <a:pos x="3046" y="24"/>
                </a:cxn>
                <a:cxn ang="0">
                  <a:pos x="3263" y="17"/>
                </a:cxn>
                <a:cxn ang="0">
                  <a:pos x="3476" y="8"/>
                </a:cxn>
                <a:cxn ang="0">
                  <a:pos x="3689" y="0"/>
                </a:cxn>
                <a:cxn ang="0">
                  <a:pos x="3689" y="9"/>
                </a:cxn>
                <a:cxn ang="0">
                  <a:pos x="3689" y="22"/>
                </a:cxn>
                <a:cxn ang="0">
                  <a:pos x="3476" y="30"/>
                </a:cxn>
                <a:cxn ang="0">
                  <a:pos x="3263" y="39"/>
                </a:cxn>
                <a:cxn ang="0">
                  <a:pos x="3046" y="47"/>
                </a:cxn>
                <a:cxn ang="0">
                  <a:pos x="2831" y="58"/>
                </a:cxn>
                <a:cxn ang="0">
                  <a:pos x="2610" y="65"/>
                </a:cxn>
                <a:cxn ang="0">
                  <a:pos x="2390" y="74"/>
                </a:cxn>
                <a:cxn ang="0">
                  <a:pos x="2166" y="84"/>
                </a:cxn>
                <a:cxn ang="0">
                  <a:pos x="1943" y="95"/>
                </a:cxn>
                <a:cxn ang="0">
                  <a:pos x="1706" y="104"/>
                </a:cxn>
                <a:cxn ang="0">
                  <a:pos x="1470" y="113"/>
                </a:cxn>
                <a:cxn ang="0">
                  <a:pos x="1229" y="123"/>
                </a:cxn>
                <a:cxn ang="0">
                  <a:pos x="989" y="134"/>
                </a:cxn>
                <a:cxn ang="0">
                  <a:pos x="744" y="143"/>
                </a:cxn>
                <a:cxn ang="0">
                  <a:pos x="499" y="154"/>
                </a:cxn>
                <a:cxn ang="0">
                  <a:pos x="251" y="165"/>
                </a:cxn>
                <a:cxn ang="0">
                  <a:pos x="0" y="176"/>
                </a:cxn>
                <a:cxn ang="0">
                  <a:pos x="0" y="162"/>
                </a:cxn>
                <a:cxn ang="0">
                  <a:pos x="0" y="149"/>
                </a:cxn>
              </a:cxnLst>
              <a:rect l="0" t="0" r="r" b="b"/>
              <a:pathLst>
                <a:path w="3689" h="176">
                  <a:moveTo>
                    <a:pt x="0" y="149"/>
                  </a:moveTo>
                  <a:lnTo>
                    <a:pt x="251" y="137"/>
                  </a:lnTo>
                  <a:lnTo>
                    <a:pt x="499" y="128"/>
                  </a:lnTo>
                  <a:lnTo>
                    <a:pt x="744" y="117"/>
                  </a:lnTo>
                  <a:lnTo>
                    <a:pt x="989" y="108"/>
                  </a:lnTo>
                  <a:lnTo>
                    <a:pt x="1229" y="97"/>
                  </a:lnTo>
                  <a:lnTo>
                    <a:pt x="1470" y="87"/>
                  </a:lnTo>
                  <a:lnTo>
                    <a:pt x="1706" y="78"/>
                  </a:lnTo>
                  <a:lnTo>
                    <a:pt x="1943" y="71"/>
                  </a:lnTo>
                  <a:lnTo>
                    <a:pt x="2166" y="60"/>
                  </a:lnTo>
                  <a:lnTo>
                    <a:pt x="2390" y="50"/>
                  </a:lnTo>
                  <a:lnTo>
                    <a:pt x="2610" y="41"/>
                  </a:lnTo>
                  <a:lnTo>
                    <a:pt x="2831" y="34"/>
                  </a:lnTo>
                  <a:lnTo>
                    <a:pt x="3046" y="24"/>
                  </a:lnTo>
                  <a:lnTo>
                    <a:pt x="3263" y="17"/>
                  </a:lnTo>
                  <a:lnTo>
                    <a:pt x="3476" y="8"/>
                  </a:lnTo>
                  <a:lnTo>
                    <a:pt x="3689" y="0"/>
                  </a:lnTo>
                  <a:lnTo>
                    <a:pt x="3689" y="9"/>
                  </a:lnTo>
                  <a:lnTo>
                    <a:pt x="3689" y="22"/>
                  </a:lnTo>
                  <a:lnTo>
                    <a:pt x="3476" y="30"/>
                  </a:lnTo>
                  <a:lnTo>
                    <a:pt x="3263" y="39"/>
                  </a:lnTo>
                  <a:lnTo>
                    <a:pt x="3046" y="47"/>
                  </a:lnTo>
                  <a:lnTo>
                    <a:pt x="2831" y="58"/>
                  </a:lnTo>
                  <a:lnTo>
                    <a:pt x="2610" y="65"/>
                  </a:lnTo>
                  <a:lnTo>
                    <a:pt x="2390" y="74"/>
                  </a:lnTo>
                  <a:lnTo>
                    <a:pt x="2166" y="84"/>
                  </a:lnTo>
                  <a:lnTo>
                    <a:pt x="1943" y="95"/>
                  </a:lnTo>
                  <a:lnTo>
                    <a:pt x="1706" y="104"/>
                  </a:lnTo>
                  <a:lnTo>
                    <a:pt x="1470" y="113"/>
                  </a:lnTo>
                  <a:lnTo>
                    <a:pt x="1229" y="123"/>
                  </a:lnTo>
                  <a:lnTo>
                    <a:pt x="989" y="134"/>
                  </a:lnTo>
                  <a:lnTo>
                    <a:pt x="744" y="143"/>
                  </a:lnTo>
                  <a:lnTo>
                    <a:pt x="499" y="154"/>
                  </a:lnTo>
                  <a:lnTo>
                    <a:pt x="251" y="165"/>
                  </a:lnTo>
                  <a:lnTo>
                    <a:pt x="0" y="176"/>
                  </a:lnTo>
                  <a:lnTo>
                    <a:pt x="0" y="162"/>
                  </a:lnTo>
                  <a:lnTo>
                    <a:pt x="0" y="149"/>
                  </a:lnTo>
                  <a:close/>
                </a:path>
              </a:pathLst>
            </a:custGeom>
            <a:solidFill>
              <a:srgbClr val="8A8A8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2" name="Freeform 230"/>
            <p:cNvSpPr>
              <a:spLocks noEditPoints="1"/>
            </p:cNvSpPr>
            <p:nvPr/>
          </p:nvSpPr>
          <p:spPr bwMode="auto">
            <a:xfrm>
              <a:off x="4360" y="2829"/>
              <a:ext cx="1814" cy="489"/>
            </a:xfrm>
            <a:custGeom>
              <a:avLst/>
              <a:gdLst/>
              <a:ahLst/>
              <a:cxnLst>
                <a:cxn ang="0">
                  <a:pos x="11" y="603"/>
                </a:cxn>
                <a:cxn ang="0">
                  <a:pos x="1570" y="324"/>
                </a:cxn>
                <a:cxn ang="0">
                  <a:pos x="1570" y="714"/>
                </a:cxn>
                <a:cxn ang="0">
                  <a:pos x="0" y="978"/>
                </a:cxn>
                <a:cxn ang="0">
                  <a:pos x="11" y="603"/>
                </a:cxn>
                <a:cxn ang="0">
                  <a:pos x="2299" y="209"/>
                </a:cxn>
                <a:cxn ang="0">
                  <a:pos x="3629" y="0"/>
                </a:cxn>
                <a:cxn ang="0">
                  <a:pos x="3629" y="386"/>
                </a:cxn>
                <a:cxn ang="0">
                  <a:pos x="2299" y="597"/>
                </a:cxn>
                <a:cxn ang="0">
                  <a:pos x="2299" y="209"/>
                </a:cxn>
              </a:cxnLst>
              <a:rect l="0" t="0" r="r" b="b"/>
              <a:pathLst>
                <a:path w="3629" h="978">
                  <a:moveTo>
                    <a:pt x="11" y="603"/>
                  </a:moveTo>
                  <a:lnTo>
                    <a:pt x="1570" y="324"/>
                  </a:lnTo>
                  <a:lnTo>
                    <a:pt x="1570" y="714"/>
                  </a:lnTo>
                  <a:lnTo>
                    <a:pt x="0" y="978"/>
                  </a:lnTo>
                  <a:lnTo>
                    <a:pt x="11" y="603"/>
                  </a:lnTo>
                  <a:close/>
                  <a:moveTo>
                    <a:pt x="2299" y="209"/>
                  </a:moveTo>
                  <a:lnTo>
                    <a:pt x="3629" y="0"/>
                  </a:lnTo>
                  <a:lnTo>
                    <a:pt x="3629" y="386"/>
                  </a:lnTo>
                  <a:lnTo>
                    <a:pt x="2299" y="597"/>
                  </a:lnTo>
                  <a:lnTo>
                    <a:pt x="2299" y="209"/>
                  </a:lnTo>
                  <a:close/>
                </a:path>
              </a:pathLst>
            </a:custGeom>
            <a:solidFill>
              <a:srgbClr val="70707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3" name="Freeform 231"/>
            <p:cNvSpPr>
              <a:spLocks/>
            </p:cNvSpPr>
            <p:nvPr/>
          </p:nvSpPr>
          <p:spPr bwMode="auto">
            <a:xfrm>
              <a:off x="4350" y="2855"/>
              <a:ext cx="1944" cy="319"/>
            </a:xfrm>
            <a:custGeom>
              <a:avLst/>
              <a:gdLst/>
              <a:ahLst/>
              <a:cxnLst>
                <a:cxn ang="0">
                  <a:pos x="0" y="414"/>
                </a:cxn>
                <a:cxn ang="0">
                  <a:pos x="61" y="636"/>
                </a:cxn>
                <a:cxn ang="0">
                  <a:pos x="3889" y="66"/>
                </a:cxn>
                <a:cxn ang="0">
                  <a:pos x="3889" y="0"/>
                </a:cxn>
                <a:cxn ang="0">
                  <a:pos x="0" y="414"/>
                </a:cxn>
              </a:cxnLst>
              <a:rect l="0" t="0" r="r" b="b"/>
              <a:pathLst>
                <a:path w="3889" h="636">
                  <a:moveTo>
                    <a:pt x="0" y="414"/>
                  </a:moveTo>
                  <a:lnTo>
                    <a:pt x="61" y="636"/>
                  </a:lnTo>
                  <a:lnTo>
                    <a:pt x="3889" y="66"/>
                  </a:lnTo>
                  <a:lnTo>
                    <a:pt x="3889" y="0"/>
                  </a:lnTo>
                  <a:lnTo>
                    <a:pt x="0" y="414"/>
                  </a:lnTo>
                  <a:close/>
                </a:path>
              </a:pathLst>
            </a:custGeom>
            <a:solidFill>
              <a:srgbClr val="DEDEDE"/>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4" name="Freeform 232"/>
            <p:cNvSpPr>
              <a:spLocks/>
            </p:cNvSpPr>
            <p:nvPr/>
          </p:nvSpPr>
          <p:spPr bwMode="auto">
            <a:xfrm>
              <a:off x="3843" y="2853"/>
              <a:ext cx="541" cy="321"/>
            </a:xfrm>
            <a:custGeom>
              <a:avLst/>
              <a:gdLst/>
              <a:ahLst/>
              <a:cxnLst>
                <a:cxn ang="0">
                  <a:pos x="1075" y="640"/>
                </a:cxn>
                <a:cxn ang="0">
                  <a:pos x="1083" y="453"/>
                </a:cxn>
                <a:cxn ang="0">
                  <a:pos x="0" y="0"/>
                </a:cxn>
                <a:cxn ang="0">
                  <a:pos x="10" y="89"/>
                </a:cxn>
                <a:cxn ang="0">
                  <a:pos x="1075" y="640"/>
                </a:cxn>
              </a:cxnLst>
              <a:rect l="0" t="0" r="r" b="b"/>
              <a:pathLst>
                <a:path w="1083" h="640">
                  <a:moveTo>
                    <a:pt x="1075" y="640"/>
                  </a:moveTo>
                  <a:lnTo>
                    <a:pt x="1083" y="453"/>
                  </a:lnTo>
                  <a:lnTo>
                    <a:pt x="0" y="0"/>
                  </a:lnTo>
                  <a:lnTo>
                    <a:pt x="10" y="89"/>
                  </a:lnTo>
                  <a:lnTo>
                    <a:pt x="1075" y="640"/>
                  </a:lnTo>
                  <a:close/>
                </a:path>
              </a:pathLst>
            </a:custGeom>
            <a:solidFill>
              <a:srgbClr val="FFFFFF"/>
            </a:solidFill>
            <a:ln w="5">
              <a:solidFill>
                <a:srgbClr val="C2BAB3"/>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125" name="Freeform 233"/>
            <p:cNvSpPr>
              <a:spLocks/>
            </p:cNvSpPr>
            <p:nvPr/>
          </p:nvSpPr>
          <p:spPr bwMode="auto">
            <a:xfrm>
              <a:off x="3846" y="2807"/>
              <a:ext cx="2448" cy="319"/>
            </a:xfrm>
            <a:custGeom>
              <a:avLst/>
              <a:gdLst/>
              <a:ahLst/>
              <a:cxnLst>
                <a:cxn ang="0">
                  <a:pos x="250" y="84"/>
                </a:cxn>
                <a:cxn ang="0">
                  <a:pos x="0" y="93"/>
                </a:cxn>
                <a:cxn ang="0">
                  <a:pos x="1058" y="639"/>
                </a:cxn>
                <a:cxn ang="0">
                  <a:pos x="4896" y="102"/>
                </a:cxn>
                <a:cxn ang="0">
                  <a:pos x="4666" y="0"/>
                </a:cxn>
                <a:cxn ang="0">
                  <a:pos x="1007" y="451"/>
                </a:cxn>
                <a:cxn ang="0">
                  <a:pos x="250" y="84"/>
                </a:cxn>
              </a:cxnLst>
              <a:rect l="0" t="0" r="r" b="b"/>
              <a:pathLst>
                <a:path w="4896" h="639">
                  <a:moveTo>
                    <a:pt x="250" y="84"/>
                  </a:moveTo>
                  <a:lnTo>
                    <a:pt x="0" y="93"/>
                  </a:lnTo>
                  <a:lnTo>
                    <a:pt x="1058" y="639"/>
                  </a:lnTo>
                  <a:lnTo>
                    <a:pt x="4896" y="102"/>
                  </a:lnTo>
                  <a:lnTo>
                    <a:pt x="4666" y="0"/>
                  </a:lnTo>
                  <a:lnTo>
                    <a:pt x="1007" y="451"/>
                  </a:lnTo>
                  <a:lnTo>
                    <a:pt x="250" y="84"/>
                  </a:lnTo>
                  <a:close/>
                </a:path>
              </a:pathLst>
            </a:custGeom>
            <a:solidFill>
              <a:srgbClr val="9E9E9E"/>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grpSp>
      <p:sp>
        <p:nvSpPr>
          <p:cNvPr id="126" name="Rounded Rectangle 81"/>
          <p:cNvSpPr/>
          <p:nvPr/>
        </p:nvSpPr>
        <p:spPr bwMode="auto">
          <a:xfrm>
            <a:off x="1604133" y="1637607"/>
            <a:ext cx="8566721" cy="1403264"/>
          </a:xfrm>
          <a:prstGeom prst="roundRect">
            <a:avLst>
              <a:gd name="adj" fmla="val 5123"/>
            </a:avLst>
          </a:prstGeom>
          <a:solidFill>
            <a:srgbClr val="6982FF"/>
          </a:solidFill>
          <a:ln w="9525" cap="flat" cmpd="sng" algn="ctr">
            <a:solidFill>
              <a:srgbClr val="FFFFFF">
                <a:lumMod val="95000"/>
              </a:srgbClr>
            </a:solidFill>
            <a:prstDash val="solid"/>
            <a:round/>
            <a:headEnd type="none" w="med" len="med"/>
            <a:tailEnd type="none" w="med" len="med"/>
          </a:ln>
          <a:effectLst/>
        </p:spPr>
        <p:txBody>
          <a:bodyPr vert="horz" wrap="square" lIns="91412" tIns="45706" rIns="91412" bIns="45706" numCol="1" rtlCol="0" anchor="t" anchorCtr="0" compatLnSpc="1">
            <a:prstTxWarp prst="textNoShape">
              <a:avLst/>
            </a:prstTxWarp>
          </a:bodyPr>
          <a:lstStyle/>
          <a:p>
            <a:pPr algn="ctr" defTabSz="914081" fontAlgn="base">
              <a:spcBef>
                <a:spcPct val="0"/>
              </a:spcBef>
              <a:spcAft>
                <a:spcPct val="0"/>
              </a:spcAft>
              <a:defRPr/>
            </a:pPr>
            <a:endParaRPr lang="zh-CN" altLang="en-US" sz="1700" kern="0">
              <a:solidFill>
                <a:srgbClr val="000000"/>
              </a:solidFill>
              <a:ea typeface="SimSun" pitchFamily="2" charset="-122"/>
            </a:endParaRPr>
          </a:p>
        </p:txBody>
      </p:sp>
      <p:cxnSp>
        <p:nvCxnSpPr>
          <p:cNvPr id="127" name="Straight Connector 39"/>
          <p:cNvCxnSpPr/>
          <p:nvPr/>
        </p:nvCxnSpPr>
        <p:spPr bwMode="auto">
          <a:xfrm flipV="1">
            <a:off x="5491551" y="2748653"/>
            <a:ext cx="4030951" cy="0"/>
          </a:xfrm>
          <a:prstGeom prst="line">
            <a:avLst/>
          </a:prstGeom>
          <a:noFill/>
          <a:ln w="19050" cap="flat" cmpd="sng" algn="ctr">
            <a:solidFill>
              <a:srgbClr val="FFFFFF">
                <a:lumMod val="50000"/>
              </a:srgbClr>
            </a:solidFill>
            <a:prstDash val="solid"/>
            <a:round/>
            <a:headEnd type="none" w="med" len="med"/>
            <a:tailEnd type="none" w="med" len="med"/>
          </a:ln>
          <a:effectLst/>
        </p:spPr>
      </p:cxnSp>
      <p:cxnSp>
        <p:nvCxnSpPr>
          <p:cNvPr id="128" name="Straight Connector 38"/>
          <p:cNvCxnSpPr/>
          <p:nvPr/>
        </p:nvCxnSpPr>
        <p:spPr bwMode="auto">
          <a:xfrm>
            <a:off x="2828690" y="2182615"/>
            <a:ext cx="6658267" cy="0"/>
          </a:xfrm>
          <a:prstGeom prst="line">
            <a:avLst/>
          </a:prstGeom>
          <a:noFill/>
          <a:ln w="19050" cap="flat" cmpd="sng" algn="ctr">
            <a:solidFill>
              <a:srgbClr val="FFFFFF">
                <a:lumMod val="50000"/>
              </a:srgbClr>
            </a:solidFill>
            <a:prstDash val="solid"/>
            <a:round/>
            <a:headEnd type="none" w="med" len="med"/>
            <a:tailEnd type="none" w="med" len="med"/>
          </a:ln>
          <a:effectLst/>
        </p:spPr>
      </p:cxnSp>
      <p:cxnSp>
        <p:nvCxnSpPr>
          <p:cNvPr id="129" name="Shape 40"/>
          <p:cNvCxnSpPr/>
          <p:nvPr/>
        </p:nvCxnSpPr>
        <p:spPr bwMode="auto">
          <a:xfrm rot="16200000" flipH="1">
            <a:off x="3547672" y="993965"/>
            <a:ext cx="287925" cy="3311139"/>
          </a:xfrm>
          <a:prstGeom prst="bentConnector2">
            <a:avLst/>
          </a:prstGeom>
          <a:noFill/>
          <a:ln w="19050" cap="flat" cmpd="sng" algn="ctr">
            <a:solidFill>
              <a:srgbClr val="FFCC99">
                <a:lumMod val="75000"/>
              </a:srgbClr>
            </a:solidFill>
            <a:prstDash val="solid"/>
            <a:round/>
            <a:headEnd type="none" w="med" len="med"/>
            <a:tailEnd type="none" w="med" len="med"/>
          </a:ln>
          <a:effectLst/>
        </p:spPr>
      </p:cxnSp>
      <p:sp>
        <p:nvSpPr>
          <p:cNvPr id="130" name="TextBox 41"/>
          <p:cNvSpPr txBox="1"/>
          <p:nvPr/>
        </p:nvSpPr>
        <p:spPr>
          <a:xfrm>
            <a:off x="5491549" y="1896591"/>
            <a:ext cx="2519624" cy="431936"/>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&lt;5km, ADSL2+, POTS</a:t>
            </a:r>
            <a:endParaRPr lang="zh-CN" altLang="en-US" sz="1100" dirty="0">
              <a:solidFill>
                <a:srgbClr val="000000"/>
              </a:solidFill>
              <a:latin typeface="Arial"/>
              <a:ea typeface="微软雅黑"/>
            </a:endParaRPr>
          </a:p>
        </p:txBody>
      </p:sp>
      <p:sp>
        <p:nvSpPr>
          <p:cNvPr id="131" name="TextBox 42"/>
          <p:cNvSpPr txBox="1"/>
          <p:nvPr/>
        </p:nvSpPr>
        <p:spPr>
          <a:xfrm>
            <a:off x="6715368" y="2455700"/>
            <a:ext cx="2447363" cy="287957"/>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a:t>
            </a:r>
            <a:r>
              <a:rPr lang="fa-IR" altLang="zh-CN" sz="1100" dirty="0">
                <a:solidFill>
                  <a:srgbClr val="000000"/>
                </a:solidFill>
                <a:latin typeface="Arial"/>
                <a:ea typeface="微软雅黑"/>
              </a:rPr>
              <a:t>1000</a:t>
            </a:r>
            <a:r>
              <a:rPr lang="en-US" altLang="zh-CN" sz="1100" dirty="0">
                <a:solidFill>
                  <a:srgbClr val="000000"/>
                </a:solidFill>
                <a:latin typeface="Arial"/>
                <a:ea typeface="微软雅黑"/>
              </a:rPr>
              <a:t>m, ADSL2+, POTS</a:t>
            </a:r>
            <a:endParaRPr lang="zh-CN" altLang="en-US" sz="1100" dirty="0">
              <a:solidFill>
                <a:srgbClr val="000000"/>
              </a:solidFill>
              <a:latin typeface="Arial"/>
              <a:ea typeface="微软雅黑"/>
            </a:endParaRPr>
          </a:p>
        </p:txBody>
      </p:sp>
      <p:sp>
        <p:nvSpPr>
          <p:cNvPr id="132" name="Rectangle 46"/>
          <p:cNvSpPr/>
          <p:nvPr/>
        </p:nvSpPr>
        <p:spPr>
          <a:xfrm>
            <a:off x="2009974" y="1339147"/>
            <a:ext cx="1357895" cy="323163"/>
          </a:xfrm>
          <a:prstGeom prst="rect">
            <a:avLst/>
          </a:prstGeom>
        </p:spPr>
        <p:txBody>
          <a:bodyPr wrap="square" lIns="91436" tIns="45718" rIns="91436" bIns="45718">
            <a:spAutoFit/>
          </a:bodyPr>
          <a:lstStyle/>
          <a:p>
            <a:pPr defTabSz="914081" fontAlgn="base">
              <a:spcBef>
                <a:spcPct val="0"/>
              </a:spcBef>
              <a:spcAft>
                <a:spcPct val="0"/>
              </a:spcAft>
            </a:pPr>
            <a:r>
              <a:rPr lang="en-GB" altLang="zh-CN" sz="1500" b="1" dirty="0">
                <a:solidFill>
                  <a:srgbClr val="000000"/>
                </a:solidFill>
                <a:ea typeface="宋体" pitchFamily="2" charset="-122"/>
              </a:rPr>
              <a:t>Central Office</a:t>
            </a:r>
            <a:endParaRPr lang="zh-CN" altLang="en-US" sz="1500" b="1" dirty="0">
              <a:solidFill>
                <a:srgbClr val="000000"/>
              </a:solidFill>
              <a:ea typeface="宋体" pitchFamily="2" charset="-122"/>
            </a:endParaRPr>
          </a:p>
        </p:txBody>
      </p:sp>
      <p:sp>
        <p:nvSpPr>
          <p:cNvPr id="133" name="TextBox 52"/>
          <p:cNvSpPr txBox="1"/>
          <p:nvPr/>
        </p:nvSpPr>
        <p:spPr>
          <a:xfrm>
            <a:off x="4123753" y="2771576"/>
            <a:ext cx="575915" cy="359947"/>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b="1" dirty="0">
                <a:solidFill>
                  <a:srgbClr val="FFCC99">
                    <a:lumMod val="75000"/>
                  </a:srgbClr>
                </a:solidFill>
                <a:latin typeface="微软雅黑" pitchFamily="34" charset="-122"/>
                <a:ea typeface="微软雅黑"/>
              </a:rPr>
              <a:t>GE</a:t>
            </a:r>
            <a:endParaRPr lang="zh-CN" altLang="en-US" sz="1100" b="1" dirty="0">
              <a:solidFill>
                <a:srgbClr val="FFCC99">
                  <a:lumMod val="75000"/>
                </a:srgbClr>
              </a:solidFill>
              <a:latin typeface="微软雅黑" pitchFamily="34" charset="-122"/>
              <a:ea typeface="微软雅黑"/>
            </a:endParaRPr>
          </a:p>
        </p:txBody>
      </p:sp>
      <p:sp>
        <p:nvSpPr>
          <p:cNvPr id="134" name="Down Arrow 55"/>
          <p:cNvSpPr/>
          <p:nvPr/>
        </p:nvSpPr>
        <p:spPr bwMode="auto">
          <a:xfrm>
            <a:off x="5131603" y="2973669"/>
            <a:ext cx="935860" cy="251935"/>
          </a:xfrm>
          <a:prstGeom prst="downArrow">
            <a:avLst/>
          </a:prstGeom>
          <a:solidFill>
            <a:srgbClr val="92D050">
              <a:lumMod val="60000"/>
              <a:lumOff val="40000"/>
            </a:srgb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t" anchorCtr="0" compatLnSpc="1">
            <a:prstTxWarp prst="textNoShape">
              <a:avLst/>
            </a:prstTxWarp>
          </a:bodyPr>
          <a:lstStyle/>
          <a:p>
            <a:pPr algn="ctr" defTabSz="914081" fontAlgn="base">
              <a:spcBef>
                <a:spcPct val="0"/>
              </a:spcBef>
              <a:spcAft>
                <a:spcPct val="0"/>
              </a:spcAft>
              <a:defRPr/>
            </a:pPr>
            <a:endParaRPr lang="zh-CN" altLang="en-US" sz="1700" kern="0">
              <a:solidFill>
                <a:srgbClr val="000000"/>
              </a:solidFill>
              <a:ea typeface="SimSun" pitchFamily="2" charset="-122"/>
            </a:endParaRPr>
          </a:p>
        </p:txBody>
      </p:sp>
      <p:cxnSp>
        <p:nvCxnSpPr>
          <p:cNvPr id="135" name="Straight Connector 72"/>
          <p:cNvCxnSpPr/>
          <p:nvPr/>
        </p:nvCxnSpPr>
        <p:spPr bwMode="auto">
          <a:xfrm>
            <a:off x="8177091" y="5306238"/>
            <a:ext cx="0" cy="179953"/>
          </a:xfrm>
          <a:prstGeom prst="line">
            <a:avLst/>
          </a:prstGeom>
          <a:noFill/>
          <a:ln w="22225" cap="flat" cmpd="sng" algn="ctr">
            <a:solidFill>
              <a:srgbClr val="FFFFFF">
                <a:lumMod val="50000"/>
              </a:srgbClr>
            </a:solidFill>
            <a:prstDash val="solid"/>
            <a:round/>
            <a:headEnd type="none" w="med" len="med"/>
            <a:tailEnd type="none" w="med" len="med"/>
          </a:ln>
          <a:effectLst/>
        </p:spPr>
      </p:cxnSp>
      <p:cxnSp>
        <p:nvCxnSpPr>
          <p:cNvPr id="136" name="Straight Connector 73"/>
          <p:cNvCxnSpPr/>
          <p:nvPr/>
        </p:nvCxnSpPr>
        <p:spPr bwMode="auto">
          <a:xfrm>
            <a:off x="8852159" y="5306238"/>
            <a:ext cx="0" cy="179953"/>
          </a:xfrm>
          <a:prstGeom prst="line">
            <a:avLst/>
          </a:prstGeom>
          <a:noFill/>
          <a:ln w="22225" cap="flat" cmpd="sng" algn="ctr">
            <a:solidFill>
              <a:srgbClr val="FFFFFF">
                <a:lumMod val="50000"/>
              </a:srgbClr>
            </a:solidFill>
            <a:prstDash val="solid"/>
            <a:round/>
            <a:headEnd type="none" w="med" len="med"/>
            <a:tailEnd type="none" w="med" len="med"/>
          </a:ln>
          <a:effectLst/>
        </p:spPr>
      </p:cxnSp>
      <p:sp>
        <p:nvSpPr>
          <p:cNvPr id="137" name="Freeform 74"/>
          <p:cNvSpPr/>
          <p:nvPr/>
        </p:nvSpPr>
        <p:spPr bwMode="auto">
          <a:xfrm>
            <a:off x="8201957" y="5311869"/>
            <a:ext cx="648224" cy="60944"/>
          </a:xfrm>
          <a:custGeom>
            <a:avLst/>
            <a:gdLst>
              <a:gd name="connsiteX0" fmla="*/ 0 w 648393"/>
              <a:gd name="connsiteY0" fmla="*/ 0 h 60960"/>
              <a:gd name="connsiteX1" fmla="*/ 315884 w 648393"/>
              <a:gd name="connsiteY1" fmla="*/ 58189 h 60960"/>
              <a:gd name="connsiteX2" fmla="*/ 648393 w 648393"/>
              <a:gd name="connsiteY2" fmla="*/ 16626 h 60960"/>
            </a:gdLst>
            <a:ahLst/>
            <a:cxnLst>
              <a:cxn ang="0">
                <a:pos x="connsiteX0" y="connsiteY0"/>
              </a:cxn>
              <a:cxn ang="0">
                <a:pos x="connsiteX1" y="connsiteY1"/>
              </a:cxn>
              <a:cxn ang="0">
                <a:pos x="connsiteX2" y="connsiteY2"/>
              </a:cxn>
            </a:cxnLst>
            <a:rect l="l" t="t" r="r" b="b"/>
            <a:pathLst>
              <a:path w="648393" h="60960">
                <a:moveTo>
                  <a:pt x="0" y="0"/>
                </a:moveTo>
                <a:cubicBezTo>
                  <a:pt x="103909" y="27709"/>
                  <a:pt x="207819" y="55418"/>
                  <a:pt x="315884" y="58189"/>
                </a:cubicBezTo>
                <a:cubicBezTo>
                  <a:pt x="423949" y="60960"/>
                  <a:pt x="536171" y="38793"/>
                  <a:pt x="648393" y="16626"/>
                </a:cubicBezTo>
              </a:path>
            </a:pathLst>
          </a:custGeom>
          <a:noFill/>
          <a:ln w="12700" cap="flat" cmpd="sng" algn="ctr">
            <a:solidFill>
              <a:srgbClr val="FF9933"/>
            </a:solidFill>
            <a:prstDash val="solid"/>
            <a:round/>
            <a:headEnd type="none" w="med" len="med"/>
            <a:tailEnd type="none" w="med" len="med"/>
          </a:ln>
          <a:effectLst/>
        </p:spPr>
        <p:txBody>
          <a:bodyPr lIns="91436" tIns="45718" rIns="91436" bIns="45718" rtlCol="0" anchor="ctr"/>
          <a:lstStyle/>
          <a:p>
            <a:pPr algn="ctr" defTabSz="914081" fontAlgn="base">
              <a:spcBef>
                <a:spcPct val="0"/>
              </a:spcBef>
              <a:spcAft>
                <a:spcPct val="0"/>
              </a:spcAft>
              <a:defRPr/>
            </a:pPr>
            <a:endParaRPr lang="zh-CN" altLang="en-US" sz="1700" kern="0">
              <a:solidFill>
                <a:srgbClr val="000000"/>
              </a:solidFill>
              <a:ea typeface="宋体" pitchFamily="2" charset="-122"/>
            </a:endParaRPr>
          </a:p>
        </p:txBody>
      </p:sp>
      <p:sp>
        <p:nvSpPr>
          <p:cNvPr id="138" name="Freeform 75"/>
          <p:cNvSpPr/>
          <p:nvPr/>
        </p:nvSpPr>
        <p:spPr bwMode="auto">
          <a:xfrm>
            <a:off x="8852160" y="5331169"/>
            <a:ext cx="648224" cy="60944"/>
          </a:xfrm>
          <a:custGeom>
            <a:avLst/>
            <a:gdLst>
              <a:gd name="connsiteX0" fmla="*/ 0 w 648393"/>
              <a:gd name="connsiteY0" fmla="*/ 0 h 60960"/>
              <a:gd name="connsiteX1" fmla="*/ 315884 w 648393"/>
              <a:gd name="connsiteY1" fmla="*/ 58189 h 60960"/>
              <a:gd name="connsiteX2" fmla="*/ 648393 w 648393"/>
              <a:gd name="connsiteY2" fmla="*/ 16626 h 60960"/>
            </a:gdLst>
            <a:ahLst/>
            <a:cxnLst>
              <a:cxn ang="0">
                <a:pos x="connsiteX0" y="connsiteY0"/>
              </a:cxn>
              <a:cxn ang="0">
                <a:pos x="connsiteX1" y="connsiteY1"/>
              </a:cxn>
              <a:cxn ang="0">
                <a:pos x="connsiteX2" y="connsiteY2"/>
              </a:cxn>
            </a:cxnLst>
            <a:rect l="l" t="t" r="r" b="b"/>
            <a:pathLst>
              <a:path w="648393" h="60960">
                <a:moveTo>
                  <a:pt x="0" y="0"/>
                </a:moveTo>
                <a:cubicBezTo>
                  <a:pt x="103909" y="27709"/>
                  <a:pt x="207819" y="55418"/>
                  <a:pt x="315884" y="58189"/>
                </a:cubicBezTo>
                <a:cubicBezTo>
                  <a:pt x="423949" y="60960"/>
                  <a:pt x="536171" y="38793"/>
                  <a:pt x="648393" y="16626"/>
                </a:cubicBezTo>
              </a:path>
            </a:pathLst>
          </a:custGeom>
          <a:noFill/>
          <a:ln w="12700" cap="flat" cmpd="sng" algn="ctr">
            <a:solidFill>
              <a:srgbClr val="FF9933"/>
            </a:solidFill>
            <a:prstDash val="solid"/>
            <a:round/>
            <a:headEnd type="none" w="med" len="med"/>
            <a:tailEnd type="none" w="med" len="med"/>
          </a:ln>
          <a:effectLst/>
        </p:spPr>
        <p:txBody>
          <a:bodyPr lIns="91436" tIns="45718" rIns="91436" bIns="45718" rtlCol="0" anchor="ctr"/>
          <a:lstStyle/>
          <a:p>
            <a:pPr algn="ctr" defTabSz="914081" fontAlgn="base">
              <a:spcBef>
                <a:spcPct val="0"/>
              </a:spcBef>
              <a:spcAft>
                <a:spcPct val="0"/>
              </a:spcAft>
              <a:defRPr/>
            </a:pPr>
            <a:endParaRPr lang="zh-CN" altLang="en-US" sz="1700" kern="0">
              <a:solidFill>
                <a:srgbClr val="000000"/>
              </a:solidFill>
              <a:ea typeface="宋体" pitchFamily="2" charset="-122"/>
            </a:endParaRPr>
          </a:p>
        </p:txBody>
      </p:sp>
      <p:sp>
        <p:nvSpPr>
          <p:cNvPr id="139" name="Rounded Rectangle 80"/>
          <p:cNvSpPr/>
          <p:nvPr/>
        </p:nvSpPr>
        <p:spPr bwMode="auto">
          <a:xfrm>
            <a:off x="740260" y="1637605"/>
            <a:ext cx="791883" cy="1403635"/>
          </a:xfrm>
          <a:prstGeom prst="roundRect">
            <a:avLst>
              <a:gd name="adj" fmla="val 3737"/>
            </a:avLst>
          </a:prstGeom>
          <a:solidFill>
            <a:srgbClr val="6982FF"/>
          </a:solidFill>
          <a:ln w="9525" cap="flat" cmpd="sng" algn="ctr">
            <a:solidFill>
              <a:srgbClr val="FFFFFF">
                <a:lumMod val="9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fa-IR" altLang="zh-CN" sz="1700" kern="0" dirty="0">
                <a:solidFill>
                  <a:srgbClr val="000000"/>
                </a:solidFill>
                <a:ea typeface="SimSun" pitchFamily="2" charset="-122"/>
                <a:cs typeface="B Nazanin" panose="00000400000000000000" pitchFamily="2" charset="-78"/>
              </a:rPr>
              <a:t>وضع</a:t>
            </a:r>
            <a:r>
              <a:rPr lang="fa-IR" altLang="zh-CN" sz="1700" kern="0" dirty="0">
                <a:solidFill>
                  <a:srgbClr val="000000"/>
                </a:solidFill>
                <a:latin typeface="微软雅黑" pitchFamily="34" charset="-122"/>
                <a:ea typeface="微软雅黑"/>
              </a:rPr>
              <a:t> </a:t>
            </a:r>
            <a:r>
              <a:rPr lang="fa-IR" altLang="zh-CN" sz="1700" kern="0" dirty="0">
                <a:solidFill>
                  <a:srgbClr val="000000"/>
                </a:solidFill>
                <a:ea typeface="SimSun" pitchFamily="2" charset="-122"/>
                <a:cs typeface="B Nazanin" panose="00000400000000000000" pitchFamily="2" charset="-78"/>
              </a:rPr>
              <a:t>موجود</a:t>
            </a:r>
            <a:endParaRPr lang="zh-CN" altLang="en-US" sz="1700" kern="0" dirty="0">
              <a:solidFill>
                <a:srgbClr val="000000"/>
              </a:solidFill>
              <a:ea typeface="SimSun" pitchFamily="2" charset="-122"/>
              <a:cs typeface="B Nazanin" panose="00000400000000000000" pitchFamily="2" charset="-78"/>
            </a:endParaRPr>
          </a:p>
        </p:txBody>
      </p:sp>
      <p:sp>
        <p:nvSpPr>
          <p:cNvPr id="140" name="Rounded Rectangle 82"/>
          <p:cNvSpPr/>
          <p:nvPr/>
        </p:nvSpPr>
        <p:spPr bwMode="auto">
          <a:xfrm>
            <a:off x="740260" y="3172710"/>
            <a:ext cx="791883" cy="2915241"/>
          </a:xfrm>
          <a:prstGeom prst="roundRect">
            <a:avLst>
              <a:gd name="adj" fmla="val 3737"/>
            </a:avLst>
          </a:prstGeom>
          <a:solidFill>
            <a:srgbClr val="0070C0">
              <a:lumMod val="20000"/>
              <a:lumOff val="80000"/>
            </a:srgbClr>
          </a:solidFill>
          <a:ln w="9525" cap="flat" cmpd="sng" algn="ctr">
            <a:solidFill>
              <a:srgbClr val="FFFFFF">
                <a:lumMod val="9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fa-IR" altLang="zh-CN" sz="1700" kern="0" dirty="0">
                <a:solidFill>
                  <a:srgbClr val="000000"/>
                </a:solidFill>
                <a:ea typeface="SimSun" pitchFamily="2" charset="-122"/>
                <a:cs typeface="B Nazanin" panose="00000400000000000000" pitchFamily="2" charset="-78"/>
              </a:rPr>
              <a:t>طرح آتی</a:t>
            </a:r>
            <a:endParaRPr lang="zh-CN" altLang="en-US" sz="1700" kern="0" dirty="0">
              <a:solidFill>
                <a:srgbClr val="000000"/>
              </a:solidFill>
              <a:ea typeface="SimSun" pitchFamily="2" charset="-122"/>
              <a:cs typeface="B Nazanin" panose="00000400000000000000" pitchFamily="2" charset="-78"/>
            </a:endParaRPr>
          </a:p>
        </p:txBody>
      </p:sp>
      <p:cxnSp>
        <p:nvCxnSpPr>
          <p:cNvPr id="141" name="Straight Connector 89"/>
          <p:cNvCxnSpPr/>
          <p:nvPr/>
        </p:nvCxnSpPr>
        <p:spPr bwMode="auto">
          <a:xfrm>
            <a:off x="2493499" y="4301698"/>
            <a:ext cx="2555335" cy="2324"/>
          </a:xfrm>
          <a:prstGeom prst="line">
            <a:avLst/>
          </a:prstGeom>
          <a:noFill/>
          <a:ln w="19050" cap="flat" cmpd="sng" algn="ctr">
            <a:solidFill>
              <a:srgbClr val="FFCC99">
                <a:lumMod val="75000"/>
              </a:srgbClr>
            </a:solidFill>
            <a:prstDash val="solid"/>
            <a:round/>
            <a:headEnd type="none" w="med" len="med"/>
            <a:tailEnd type="none" w="med" len="med"/>
          </a:ln>
          <a:effectLst/>
        </p:spPr>
      </p:cxnSp>
      <p:cxnSp>
        <p:nvCxnSpPr>
          <p:cNvPr id="142" name="Straight Connector 101"/>
          <p:cNvCxnSpPr/>
          <p:nvPr/>
        </p:nvCxnSpPr>
        <p:spPr bwMode="auto">
          <a:xfrm flipV="1">
            <a:off x="5604233" y="4261301"/>
            <a:ext cx="3922979" cy="0"/>
          </a:xfrm>
          <a:prstGeom prst="line">
            <a:avLst/>
          </a:prstGeom>
          <a:noFill/>
          <a:ln w="19050" cap="flat" cmpd="sng" algn="ctr">
            <a:solidFill>
              <a:srgbClr val="FFFFFF">
                <a:lumMod val="50000"/>
              </a:srgbClr>
            </a:solidFill>
            <a:prstDash val="solid"/>
            <a:round/>
            <a:headEnd type="none" w="med" len="med"/>
            <a:tailEnd type="none" w="med" len="med"/>
          </a:ln>
          <a:effectLst/>
        </p:spPr>
      </p:cxnSp>
      <p:sp>
        <p:nvSpPr>
          <p:cNvPr id="143" name="TextBox 102"/>
          <p:cNvSpPr txBox="1"/>
          <p:nvPr/>
        </p:nvSpPr>
        <p:spPr>
          <a:xfrm>
            <a:off x="6139453" y="4001524"/>
            <a:ext cx="2303400" cy="287957"/>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 800m, VD2/SV, POTS</a:t>
            </a:r>
            <a:endParaRPr lang="zh-CN" altLang="en-US" sz="1100" dirty="0">
              <a:solidFill>
                <a:srgbClr val="000000"/>
              </a:solidFill>
              <a:latin typeface="Arial"/>
              <a:ea typeface="微软雅黑"/>
            </a:endParaRPr>
          </a:p>
        </p:txBody>
      </p:sp>
      <p:sp>
        <p:nvSpPr>
          <p:cNvPr id="144" name="TextBox 110"/>
          <p:cNvSpPr txBox="1"/>
          <p:nvPr/>
        </p:nvSpPr>
        <p:spPr>
          <a:xfrm>
            <a:off x="4123756" y="4016064"/>
            <a:ext cx="448765" cy="359947"/>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b="1" dirty="0">
                <a:solidFill>
                  <a:srgbClr val="FFCC99">
                    <a:lumMod val="75000"/>
                  </a:srgbClr>
                </a:solidFill>
                <a:latin typeface="微软雅黑" pitchFamily="34" charset="-122"/>
                <a:ea typeface="微软雅黑"/>
              </a:rPr>
              <a:t>GE</a:t>
            </a:r>
            <a:endParaRPr lang="zh-CN" altLang="en-US" sz="1100" b="1" dirty="0">
              <a:solidFill>
                <a:srgbClr val="FFCC99">
                  <a:lumMod val="75000"/>
                </a:srgbClr>
              </a:solidFill>
              <a:latin typeface="微软雅黑" pitchFamily="34" charset="-122"/>
              <a:ea typeface="微软雅黑"/>
            </a:endParaRPr>
          </a:p>
        </p:txBody>
      </p:sp>
      <p:cxnSp>
        <p:nvCxnSpPr>
          <p:cNvPr id="145" name="Shape 114"/>
          <p:cNvCxnSpPr/>
          <p:nvPr/>
        </p:nvCxnSpPr>
        <p:spPr bwMode="auto">
          <a:xfrm>
            <a:off x="2144048" y="4550421"/>
            <a:ext cx="2087456" cy="791795"/>
          </a:xfrm>
          <a:prstGeom prst="bentConnector3">
            <a:avLst>
              <a:gd name="adj1" fmla="val 162"/>
            </a:avLst>
          </a:prstGeom>
          <a:noFill/>
          <a:ln w="28575" cap="flat" cmpd="sng" algn="ctr">
            <a:solidFill>
              <a:srgbClr val="FFCC99">
                <a:lumMod val="75000"/>
              </a:srgbClr>
            </a:solidFill>
            <a:prstDash val="solid"/>
            <a:round/>
            <a:headEnd type="none" w="med" len="med"/>
            <a:tailEnd type="none" w="med" len="med"/>
          </a:ln>
          <a:effectLst/>
        </p:spPr>
      </p:cxnSp>
      <p:sp>
        <p:nvSpPr>
          <p:cNvPr id="146" name="Isosceles Triangle 118"/>
          <p:cNvSpPr/>
          <p:nvPr/>
        </p:nvSpPr>
        <p:spPr bwMode="auto">
          <a:xfrm rot="16200000">
            <a:off x="4123753" y="5239881"/>
            <a:ext cx="215968" cy="215968"/>
          </a:xfrm>
          <a:prstGeom prst="triangle">
            <a:avLst/>
          </a:prstGeom>
          <a:solidFill>
            <a:srgbClr val="FFCC66">
              <a:lumMod val="75000"/>
            </a:srgbClr>
          </a:solidFill>
          <a:ln w="9525" cap="flat" cmpd="sng" algn="ctr">
            <a:solidFill>
              <a:srgbClr val="FFCC99"/>
            </a:solidFill>
            <a:prstDash val="solid"/>
            <a:round/>
            <a:headEnd type="none" w="med" len="med"/>
            <a:tailEnd type="none" w="med" len="med"/>
          </a:ln>
          <a:effectLst/>
        </p:spPr>
        <p:txBody>
          <a:bodyPr vert="horz" wrap="square" lIns="91412" tIns="45706" rIns="91412" bIns="45706" numCol="1" rtlCol="0" anchor="t" anchorCtr="0" compatLnSpc="1">
            <a:prstTxWarp prst="textNoShape">
              <a:avLst/>
            </a:prstTxWarp>
          </a:bodyPr>
          <a:lstStyle/>
          <a:p>
            <a:pPr algn="ctr" defTabSz="914081" fontAlgn="base">
              <a:spcBef>
                <a:spcPct val="0"/>
              </a:spcBef>
              <a:spcAft>
                <a:spcPct val="0"/>
              </a:spcAft>
              <a:defRPr/>
            </a:pPr>
            <a:endParaRPr lang="zh-CN" altLang="en-US" sz="1700" kern="0">
              <a:solidFill>
                <a:srgbClr val="000000"/>
              </a:solidFill>
              <a:ea typeface="SimSun" pitchFamily="2" charset="-122"/>
            </a:endParaRPr>
          </a:p>
        </p:txBody>
      </p:sp>
      <p:sp>
        <p:nvSpPr>
          <p:cNvPr id="147" name="TextBox 119"/>
          <p:cNvSpPr txBox="1"/>
          <p:nvPr/>
        </p:nvSpPr>
        <p:spPr>
          <a:xfrm>
            <a:off x="3763808" y="4951925"/>
            <a:ext cx="1010288" cy="359947"/>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b="1" dirty="0">
                <a:solidFill>
                  <a:srgbClr val="FFCC99">
                    <a:lumMod val="75000"/>
                  </a:srgbClr>
                </a:solidFill>
                <a:latin typeface="微软雅黑" pitchFamily="34" charset="-122"/>
                <a:ea typeface="微软雅黑"/>
              </a:rPr>
              <a:t>GPON</a:t>
            </a:r>
            <a:endParaRPr lang="zh-CN" altLang="en-US" sz="1100" b="1" dirty="0">
              <a:solidFill>
                <a:srgbClr val="FFCC99">
                  <a:lumMod val="75000"/>
                </a:srgbClr>
              </a:solidFill>
              <a:latin typeface="微软雅黑" pitchFamily="34" charset="-122"/>
              <a:ea typeface="微软雅黑"/>
            </a:endParaRPr>
          </a:p>
        </p:txBody>
      </p:sp>
      <p:sp>
        <p:nvSpPr>
          <p:cNvPr id="148" name="Rounded Rectangle 121"/>
          <p:cNvSpPr/>
          <p:nvPr/>
        </p:nvSpPr>
        <p:spPr bwMode="auto">
          <a:xfrm>
            <a:off x="1748109" y="4088052"/>
            <a:ext cx="791883" cy="431936"/>
          </a:xfrm>
          <a:prstGeom prst="roundRect">
            <a:avLst/>
          </a:prstGeom>
          <a:solidFill>
            <a:srgbClr val="92D050">
              <a:lumMod val="60000"/>
              <a:lumOff val="40000"/>
            </a:srgb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OLT</a:t>
            </a:r>
            <a:endParaRPr lang="zh-CN" altLang="en-US" sz="1500" b="1" kern="0" dirty="0">
              <a:solidFill>
                <a:srgbClr val="FF0000"/>
              </a:solidFill>
              <a:ea typeface="SimSun" pitchFamily="2" charset="-122"/>
            </a:endParaRPr>
          </a:p>
        </p:txBody>
      </p:sp>
      <p:pic>
        <p:nvPicPr>
          <p:cNvPr id="149"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2453148"/>
            <a:ext cx="505599" cy="503869"/>
          </a:xfrm>
          <a:prstGeom prst="rect">
            <a:avLst/>
          </a:prstGeom>
          <a:noFill/>
          <a:ln w="9525">
            <a:noFill/>
            <a:miter lim="800000"/>
            <a:headEnd/>
            <a:tailEnd/>
          </a:ln>
        </p:spPr>
      </p:pic>
      <p:pic>
        <p:nvPicPr>
          <p:cNvPr id="150"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5120940"/>
            <a:ext cx="505599" cy="503869"/>
          </a:xfrm>
          <a:prstGeom prst="rect">
            <a:avLst/>
          </a:prstGeom>
          <a:noFill/>
          <a:ln w="9525">
            <a:noFill/>
            <a:miter lim="800000"/>
            <a:headEnd/>
            <a:tailEnd/>
          </a:ln>
        </p:spPr>
      </p:pic>
      <p:cxnSp>
        <p:nvCxnSpPr>
          <p:cNvPr id="151" name="Straight Connector 38"/>
          <p:cNvCxnSpPr/>
          <p:nvPr/>
        </p:nvCxnSpPr>
        <p:spPr bwMode="auto">
          <a:xfrm>
            <a:off x="2861824" y="3460665"/>
            <a:ext cx="6802229" cy="0"/>
          </a:xfrm>
          <a:prstGeom prst="line">
            <a:avLst/>
          </a:prstGeom>
          <a:noFill/>
          <a:ln w="19050" cap="flat" cmpd="sng" algn="ctr">
            <a:solidFill>
              <a:srgbClr val="FFFFFF">
                <a:lumMod val="50000"/>
              </a:srgbClr>
            </a:solidFill>
            <a:prstDash val="solid"/>
            <a:round/>
            <a:headEnd type="none" w="med" len="med"/>
            <a:tailEnd type="none" w="med" len="med"/>
          </a:ln>
          <a:effectLst/>
        </p:spPr>
      </p:cxnSp>
      <p:sp>
        <p:nvSpPr>
          <p:cNvPr id="152" name="TextBox 41"/>
          <p:cNvSpPr txBox="1"/>
          <p:nvPr/>
        </p:nvSpPr>
        <p:spPr>
          <a:xfrm>
            <a:off x="5491549" y="3172708"/>
            <a:ext cx="2447635" cy="431936"/>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&lt;5km, POTS</a:t>
            </a:r>
            <a:endParaRPr lang="zh-CN" altLang="en-US" sz="1100" dirty="0">
              <a:solidFill>
                <a:srgbClr val="000000"/>
              </a:solidFill>
              <a:latin typeface="Arial"/>
              <a:ea typeface="微软雅黑"/>
            </a:endParaRPr>
          </a:p>
        </p:txBody>
      </p:sp>
      <p:sp>
        <p:nvSpPr>
          <p:cNvPr id="153" name="Rectangle 43"/>
          <p:cNvSpPr/>
          <p:nvPr/>
        </p:nvSpPr>
        <p:spPr>
          <a:xfrm>
            <a:off x="5053607" y="3791369"/>
            <a:ext cx="562715" cy="323163"/>
          </a:xfrm>
          <a:prstGeom prst="rect">
            <a:avLst/>
          </a:prstGeom>
        </p:spPr>
        <p:txBody>
          <a:bodyPr wrap="none" lIns="91436" tIns="45718" rIns="91436" bIns="45718">
            <a:spAutoFit/>
          </a:bodyPr>
          <a:lstStyle/>
          <a:p>
            <a:pPr defTabSz="914081" fontAlgn="base">
              <a:spcBef>
                <a:spcPct val="0"/>
              </a:spcBef>
              <a:spcAft>
                <a:spcPct val="0"/>
              </a:spcAft>
            </a:pPr>
            <a:r>
              <a:rPr lang="en-GB" altLang="zh-CN" sz="1500" b="1" dirty="0">
                <a:solidFill>
                  <a:srgbClr val="C00000"/>
                </a:solidFill>
                <a:ea typeface="宋体" pitchFamily="2" charset="-122"/>
              </a:rPr>
              <a:t>FTTC</a:t>
            </a:r>
            <a:endParaRPr lang="zh-CN" altLang="en-US" sz="1500" b="1" dirty="0">
              <a:solidFill>
                <a:srgbClr val="C00000"/>
              </a:solidFill>
              <a:ea typeface="宋体" pitchFamily="2" charset="-122"/>
            </a:endParaRPr>
          </a:p>
        </p:txBody>
      </p:sp>
      <p:pic>
        <p:nvPicPr>
          <p:cNvPr id="154"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5392" b="89951" l="3673" r="98164"/>
                    </a14:imgEffect>
                  </a14:imgLayer>
                </a14:imgProps>
              </a:ext>
            </a:extLst>
          </a:blip>
          <a:stretch>
            <a:fillRect/>
          </a:stretch>
        </p:blipFill>
        <p:spPr>
          <a:xfrm>
            <a:off x="4950301" y="3969114"/>
            <a:ext cx="765875" cy="611841"/>
          </a:xfrm>
          <a:prstGeom prst="rect">
            <a:avLst/>
          </a:prstGeom>
          <a:effectLst>
            <a:glow rad="63500">
              <a:schemeClr val="accent3">
                <a:satMod val="175000"/>
                <a:alpha val="40000"/>
              </a:schemeClr>
            </a:glow>
          </a:effectLst>
        </p:spPr>
      </p:pic>
      <p:pic>
        <p:nvPicPr>
          <p:cNvPr id="155"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3964591"/>
            <a:ext cx="505599" cy="503869"/>
          </a:xfrm>
          <a:prstGeom prst="rect">
            <a:avLst/>
          </a:prstGeom>
          <a:noFill/>
          <a:ln w="9525">
            <a:noFill/>
            <a:miter lim="800000"/>
            <a:headEnd/>
            <a:tailEnd/>
          </a:ln>
        </p:spPr>
      </p:pic>
      <p:sp>
        <p:nvSpPr>
          <p:cNvPr id="156" name="Rectangle 46"/>
          <p:cNvSpPr/>
          <p:nvPr/>
        </p:nvSpPr>
        <p:spPr>
          <a:xfrm>
            <a:off x="4987624" y="1339147"/>
            <a:ext cx="719893" cy="323163"/>
          </a:xfrm>
          <a:prstGeom prst="rect">
            <a:avLst/>
          </a:prstGeom>
        </p:spPr>
        <p:txBody>
          <a:bodyPr wrap="square" lIns="91436" tIns="45718" rIns="91436" bIns="45718">
            <a:spAutoFit/>
          </a:bodyPr>
          <a:lstStyle/>
          <a:p>
            <a:pPr defTabSz="914081" fontAlgn="base">
              <a:spcBef>
                <a:spcPct val="0"/>
              </a:spcBef>
              <a:spcAft>
                <a:spcPct val="0"/>
              </a:spcAft>
            </a:pPr>
            <a:r>
              <a:rPr lang="en-GB" altLang="zh-CN" sz="1500" b="1" dirty="0">
                <a:solidFill>
                  <a:srgbClr val="000000"/>
                </a:solidFill>
                <a:ea typeface="宋体" pitchFamily="2" charset="-122"/>
              </a:rPr>
              <a:t>KV</a:t>
            </a:r>
            <a:endParaRPr lang="zh-CN" altLang="en-US" sz="1500" b="1" dirty="0">
              <a:solidFill>
                <a:srgbClr val="000000"/>
              </a:solidFill>
              <a:ea typeface="宋体" pitchFamily="2" charset="-122"/>
            </a:endParaRPr>
          </a:p>
        </p:txBody>
      </p:sp>
      <p:sp>
        <p:nvSpPr>
          <p:cNvPr id="157" name="Rectangle 46"/>
          <p:cNvSpPr/>
          <p:nvPr/>
        </p:nvSpPr>
        <p:spPr>
          <a:xfrm>
            <a:off x="7714453" y="1297772"/>
            <a:ext cx="909803" cy="323163"/>
          </a:xfrm>
          <a:prstGeom prst="rect">
            <a:avLst/>
          </a:prstGeom>
        </p:spPr>
        <p:txBody>
          <a:bodyPr wrap="square" lIns="91436" tIns="45718" rIns="91436" bIns="45718">
            <a:spAutoFit/>
          </a:bodyPr>
          <a:lstStyle/>
          <a:p>
            <a:pPr defTabSz="914081" fontAlgn="base">
              <a:spcBef>
                <a:spcPct val="0"/>
              </a:spcBef>
              <a:spcAft>
                <a:spcPct val="0"/>
              </a:spcAft>
            </a:pPr>
            <a:r>
              <a:rPr lang="en-GB" altLang="zh-CN" sz="1500" b="1" dirty="0">
                <a:solidFill>
                  <a:srgbClr val="000000"/>
                </a:solidFill>
                <a:ea typeface="宋体" pitchFamily="2" charset="-122"/>
              </a:rPr>
              <a:t>POSTER</a:t>
            </a:r>
            <a:endParaRPr lang="zh-CN" altLang="en-US" sz="1500" b="1" dirty="0">
              <a:solidFill>
                <a:srgbClr val="000000"/>
              </a:solidFill>
              <a:ea typeface="宋体" pitchFamily="2" charset="-122"/>
            </a:endParaRPr>
          </a:p>
        </p:txBody>
      </p:sp>
      <p:sp>
        <p:nvSpPr>
          <p:cNvPr id="158" name="Rounded Rectangle 121"/>
          <p:cNvSpPr/>
          <p:nvPr/>
        </p:nvSpPr>
        <p:spPr bwMode="auto">
          <a:xfrm>
            <a:off x="1729053" y="1766933"/>
            <a:ext cx="791883" cy="431936"/>
          </a:xfrm>
          <a:prstGeom prst="roundRect">
            <a:avLst/>
          </a:prstGeom>
          <a:solidFill>
            <a:schemeClr val="accent3">
              <a:lumMod val="20000"/>
              <a:lumOff val="80000"/>
            </a:scheme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PSTN</a:t>
            </a:r>
          </a:p>
          <a:p>
            <a:pPr algn="ctr" defTabSz="914081" fontAlgn="base">
              <a:spcBef>
                <a:spcPct val="0"/>
              </a:spcBef>
              <a:spcAft>
                <a:spcPct val="0"/>
              </a:spcAft>
              <a:defRPr/>
            </a:pPr>
            <a:r>
              <a:rPr lang="en-US" altLang="zh-CN" sz="1500" b="1" kern="0" dirty="0">
                <a:solidFill>
                  <a:srgbClr val="FF0000"/>
                </a:solidFill>
                <a:ea typeface="SimSun" pitchFamily="2" charset="-122"/>
              </a:rPr>
              <a:t>SDH</a:t>
            </a:r>
            <a:endParaRPr lang="zh-CN" altLang="en-US" sz="1500" b="1" kern="0" dirty="0">
              <a:solidFill>
                <a:srgbClr val="FF0000"/>
              </a:solidFill>
              <a:ea typeface="SimSun" pitchFamily="2" charset="-122"/>
            </a:endParaRPr>
          </a:p>
        </p:txBody>
      </p:sp>
      <p:sp>
        <p:nvSpPr>
          <p:cNvPr id="159" name="Rounded Rectangle 121"/>
          <p:cNvSpPr/>
          <p:nvPr/>
        </p:nvSpPr>
        <p:spPr bwMode="auto">
          <a:xfrm>
            <a:off x="2575985" y="1966647"/>
            <a:ext cx="791883" cy="431936"/>
          </a:xfrm>
          <a:prstGeom prst="roundRect">
            <a:avLst/>
          </a:prstGeom>
          <a:solidFill>
            <a:schemeClr val="accent3">
              <a:lumMod val="20000"/>
              <a:lumOff val="80000"/>
            </a:scheme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DSLAM</a:t>
            </a:r>
            <a:endParaRPr lang="zh-CN" altLang="en-US" sz="1500" b="1" kern="0" dirty="0">
              <a:solidFill>
                <a:srgbClr val="FF0000"/>
              </a:solidFill>
              <a:ea typeface="SimSun" pitchFamily="2" charset="-122"/>
            </a:endParaRPr>
          </a:p>
        </p:txBody>
      </p:sp>
      <p:cxnSp>
        <p:nvCxnSpPr>
          <p:cNvPr id="160" name="肘形连接符 158"/>
          <p:cNvCxnSpPr/>
          <p:nvPr/>
        </p:nvCxnSpPr>
        <p:spPr>
          <a:xfrm>
            <a:off x="2520933" y="1858663"/>
            <a:ext cx="1098896" cy="323916"/>
          </a:xfrm>
          <a:prstGeom prst="bentConnector3">
            <a:avLst>
              <a:gd name="adj1" fmla="val 98737"/>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61" name="肘形连接符 160"/>
          <p:cNvCxnSpPr/>
          <p:nvPr/>
        </p:nvCxnSpPr>
        <p:spPr>
          <a:xfrm rot="10800000" flipV="1">
            <a:off x="2504049" y="2398583"/>
            <a:ext cx="467879" cy="185287"/>
          </a:xfrm>
          <a:prstGeom prst="bentConnector3">
            <a:avLst>
              <a:gd name="adj1" fmla="val 5689"/>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sp>
        <p:nvSpPr>
          <p:cNvPr id="162" name="Rounded Rectangle 121"/>
          <p:cNvSpPr/>
          <p:nvPr/>
        </p:nvSpPr>
        <p:spPr bwMode="auto">
          <a:xfrm>
            <a:off x="1729053" y="2328527"/>
            <a:ext cx="791883" cy="431936"/>
          </a:xfrm>
          <a:prstGeom prst="roundRect">
            <a:avLst/>
          </a:prstGeom>
          <a:solidFill>
            <a:schemeClr val="accent3">
              <a:lumMod val="20000"/>
              <a:lumOff val="80000"/>
            </a:scheme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LSW</a:t>
            </a:r>
            <a:endParaRPr lang="zh-CN" altLang="en-US" sz="1500" b="1" kern="0" dirty="0">
              <a:solidFill>
                <a:srgbClr val="FF0000"/>
              </a:solidFill>
              <a:ea typeface="SimSun" pitchFamily="2" charset="-122"/>
            </a:endParaRPr>
          </a:p>
        </p:txBody>
      </p:sp>
      <p:cxnSp>
        <p:nvCxnSpPr>
          <p:cNvPr id="163" name="肘形连接符 165"/>
          <p:cNvCxnSpPr/>
          <p:nvPr/>
        </p:nvCxnSpPr>
        <p:spPr>
          <a:xfrm rot="10800000">
            <a:off x="3493861" y="1858665"/>
            <a:ext cx="1511607" cy="829811"/>
          </a:xfrm>
          <a:prstGeom prst="bentConnector3">
            <a:avLst>
              <a:gd name="adj1" fmla="val 92829"/>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64" name="矩形 169"/>
          <p:cNvSpPr/>
          <p:nvPr/>
        </p:nvSpPr>
        <p:spPr>
          <a:xfrm>
            <a:off x="3547840" y="2112559"/>
            <a:ext cx="127149" cy="108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1218846"/>
            <a:endParaRPr lang="en-US" sz="2400">
              <a:solidFill>
                <a:prstClr val="white"/>
              </a:solidFill>
              <a:latin typeface="Arial"/>
              <a:ea typeface="微软雅黑"/>
            </a:endParaRPr>
          </a:p>
        </p:txBody>
      </p:sp>
      <p:sp>
        <p:nvSpPr>
          <p:cNvPr id="165" name="文本框 170"/>
          <p:cNvSpPr txBox="1"/>
          <p:nvPr/>
        </p:nvSpPr>
        <p:spPr>
          <a:xfrm>
            <a:off x="3619829" y="1966647"/>
            <a:ext cx="707667" cy="261543"/>
          </a:xfrm>
          <a:prstGeom prst="rect">
            <a:avLst/>
          </a:prstGeom>
          <a:noFill/>
        </p:spPr>
        <p:txBody>
          <a:bodyPr wrap="square" lIns="91436" tIns="45718" rIns="91436" bIns="45718" rtlCol="0">
            <a:spAutoFit/>
          </a:bodyPr>
          <a:lstStyle/>
          <a:p>
            <a:pPr defTabSz="1218846"/>
            <a:r>
              <a:rPr lang="en-US" sz="1100" dirty="0">
                <a:solidFill>
                  <a:prstClr val="black"/>
                </a:solidFill>
                <a:latin typeface="Arial"/>
                <a:ea typeface="微软雅黑"/>
              </a:rPr>
              <a:t>Splitter</a:t>
            </a:r>
          </a:p>
        </p:txBody>
      </p:sp>
      <p:sp>
        <p:nvSpPr>
          <p:cNvPr id="166" name="文本框 171"/>
          <p:cNvSpPr txBox="1"/>
          <p:nvPr/>
        </p:nvSpPr>
        <p:spPr>
          <a:xfrm>
            <a:off x="4051767" y="2411547"/>
            <a:ext cx="647903" cy="261543"/>
          </a:xfrm>
          <a:prstGeom prst="rect">
            <a:avLst/>
          </a:prstGeom>
          <a:noFill/>
        </p:spPr>
        <p:txBody>
          <a:bodyPr wrap="square" lIns="91436" tIns="45718" rIns="91436" bIns="45718" rtlCol="0">
            <a:spAutoFit/>
          </a:bodyPr>
          <a:lstStyle/>
          <a:p>
            <a:pPr defTabSz="1218846"/>
            <a:r>
              <a:rPr lang="en-US" sz="1100" dirty="0">
                <a:solidFill>
                  <a:prstClr val="black"/>
                </a:solidFill>
                <a:latin typeface="Arial"/>
                <a:ea typeface="微软雅黑"/>
              </a:rPr>
              <a:t>POTS</a:t>
            </a:r>
          </a:p>
        </p:txBody>
      </p:sp>
      <p:sp>
        <p:nvSpPr>
          <p:cNvPr id="167" name="文本框 172"/>
          <p:cNvSpPr txBox="1"/>
          <p:nvPr/>
        </p:nvSpPr>
        <p:spPr>
          <a:xfrm>
            <a:off x="2933817" y="1637606"/>
            <a:ext cx="647903" cy="261543"/>
          </a:xfrm>
          <a:prstGeom prst="rect">
            <a:avLst/>
          </a:prstGeom>
          <a:noFill/>
        </p:spPr>
        <p:txBody>
          <a:bodyPr wrap="square" lIns="91436" tIns="45718" rIns="91436" bIns="45718" rtlCol="0">
            <a:spAutoFit/>
          </a:bodyPr>
          <a:lstStyle/>
          <a:p>
            <a:pPr defTabSz="1218846"/>
            <a:r>
              <a:rPr lang="en-US" sz="1100" dirty="0">
                <a:solidFill>
                  <a:prstClr val="black"/>
                </a:solidFill>
                <a:latin typeface="Arial"/>
                <a:ea typeface="微软雅黑"/>
              </a:rPr>
              <a:t>POTS</a:t>
            </a:r>
          </a:p>
        </p:txBody>
      </p:sp>
      <p:cxnSp>
        <p:nvCxnSpPr>
          <p:cNvPr id="168" name="直接连接符 174"/>
          <p:cNvCxnSpPr/>
          <p:nvPr/>
        </p:nvCxnSpPr>
        <p:spPr>
          <a:xfrm flipH="1">
            <a:off x="1604129" y="2583868"/>
            <a:ext cx="143963" cy="0"/>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9" name="直接连接符 175"/>
          <p:cNvCxnSpPr/>
          <p:nvPr/>
        </p:nvCxnSpPr>
        <p:spPr>
          <a:xfrm flipH="1">
            <a:off x="1604129" y="2013421"/>
            <a:ext cx="143963"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0" name="Straight Connector 38"/>
          <p:cNvCxnSpPr/>
          <p:nvPr/>
        </p:nvCxnSpPr>
        <p:spPr bwMode="auto">
          <a:xfrm>
            <a:off x="2539993" y="1855073"/>
            <a:ext cx="6946191" cy="0"/>
          </a:xfrm>
          <a:prstGeom prst="line">
            <a:avLst/>
          </a:prstGeom>
          <a:noFill/>
          <a:ln w="19050" cap="flat" cmpd="sng" algn="ctr">
            <a:solidFill>
              <a:srgbClr val="FFFFFF">
                <a:lumMod val="50000"/>
              </a:srgbClr>
            </a:solidFill>
            <a:prstDash val="solid"/>
            <a:round/>
            <a:headEnd type="none" w="med" len="med"/>
            <a:tailEnd type="none" w="med" len="med"/>
          </a:ln>
          <a:effectLst/>
        </p:spPr>
      </p:cxnSp>
      <p:pic>
        <p:nvPicPr>
          <p:cNvPr id="171"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1570612"/>
            <a:ext cx="505599" cy="503869"/>
          </a:xfrm>
          <a:prstGeom prst="rect">
            <a:avLst/>
          </a:prstGeom>
          <a:noFill/>
          <a:ln w="9525">
            <a:noFill/>
            <a:miter lim="800000"/>
            <a:headEnd/>
            <a:tailEnd/>
          </a:ln>
        </p:spPr>
      </p:pic>
      <p:pic>
        <p:nvPicPr>
          <p:cNvPr id="172"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1947308"/>
            <a:ext cx="505599" cy="503869"/>
          </a:xfrm>
          <a:prstGeom prst="rect">
            <a:avLst/>
          </a:prstGeom>
          <a:noFill/>
          <a:ln w="9525">
            <a:noFill/>
            <a:miter lim="800000"/>
            <a:headEnd/>
            <a:tailEnd/>
          </a:ln>
        </p:spPr>
      </p:pic>
      <p:sp>
        <p:nvSpPr>
          <p:cNvPr id="173" name="TextBox 41"/>
          <p:cNvSpPr txBox="1"/>
          <p:nvPr/>
        </p:nvSpPr>
        <p:spPr>
          <a:xfrm>
            <a:off x="5492489" y="1555112"/>
            <a:ext cx="2519624" cy="431936"/>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&lt;5km,  POTS</a:t>
            </a:r>
            <a:endParaRPr lang="zh-CN" altLang="en-US" sz="1100" dirty="0">
              <a:solidFill>
                <a:srgbClr val="000000"/>
              </a:solidFill>
              <a:latin typeface="Arial"/>
              <a:ea typeface="微软雅黑"/>
            </a:endParaRPr>
          </a:p>
        </p:txBody>
      </p:sp>
      <p:cxnSp>
        <p:nvCxnSpPr>
          <p:cNvPr id="174" name="肘形连接符 181"/>
          <p:cNvCxnSpPr>
            <a:stCxn id="183" idx="1"/>
            <a:endCxn id="148" idx="0"/>
          </p:cNvCxnSpPr>
          <p:nvPr/>
        </p:nvCxnSpPr>
        <p:spPr>
          <a:xfrm rot="10800000" flipV="1">
            <a:off x="2144049" y="3604646"/>
            <a:ext cx="359947" cy="483409"/>
          </a:xfrm>
          <a:prstGeom prst="bentConnector2">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pic>
        <p:nvPicPr>
          <p:cNvPr id="175"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3176524"/>
            <a:ext cx="505599" cy="503869"/>
          </a:xfrm>
          <a:prstGeom prst="rect">
            <a:avLst/>
          </a:prstGeom>
          <a:noFill/>
          <a:ln w="9525">
            <a:noFill/>
            <a:miter lim="800000"/>
            <a:headEnd/>
            <a:tailEnd/>
          </a:ln>
        </p:spPr>
      </p:pic>
      <p:cxnSp>
        <p:nvCxnSpPr>
          <p:cNvPr id="176" name="直接连接符 185"/>
          <p:cNvCxnSpPr/>
          <p:nvPr/>
        </p:nvCxnSpPr>
        <p:spPr>
          <a:xfrm flipH="1">
            <a:off x="1604129" y="4313860"/>
            <a:ext cx="143963" cy="0"/>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sp>
        <p:nvSpPr>
          <p:cNvPr id="177" name="文本框 186"/>
          <p:cNvSpPr txBox="1"/>
          <p:nvPr/>
        </p:nvSpPr>
        <p:spPr>
          <a:xfrm>
            <a:off x="10245067" y="1725020"/>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algn="ctr" defTabSz="1216759" fontAlgn="auto">
              <a:lnSpc>
                <a:spcPct val="150000"/>
              </a:lnSpc>
              <a:spcBef>
                <a:spcPts val="0"/>
              </a:spcBef>
              <a:spcAft>
                <a:spcPts val="0"/>
              </a:spcAft>
              <a:buClr>
                <a:srgbClr val="0070C0">
                  <a:lumMod val="60000"/>
                  <a:lumOff val="40000"/>
                </a:srgbClr>
              </a:buClr>
              <a:buSzTx/>
              <a:buFontTx/>
              <a:buNone/>
              <a:tabLst/>
              <a:defRPr kumimoji="0" sz="1334" b="0" i="0" u="none" strike="noStrike" kern="0" cap="none" spc="0" normalizeH="0" baseline="0">
                <a:ln>
                  <a:noFill/>
                </a:ln>
                <a:solidFill>
                  <a:srgbClr val="000000"/>
                </a:solidFill>
                <a:effectLst/>
                <a:uLnTx/>
                <a:uFillTx/>
                <a:latin typeface="微软雅黑" pitchFamily="34" charset="-122"/>
              </a:defRPr>
            </a:lvl1pPr>
          </a:lstStyle>
          <a:p>
            <a:pPr marL="269763" indent="-269763" defTabSz="1216334"/>
            <a:r>
              <a:rPr lang="en-US" sz="1200" dirty="0">
                <a:latin typeface="Arial"/>
                <a:ea typeface="微软雅黑"/>
              </a:rPr>
              <a:t>Pure Voice</a:t>
            </a:r>
          </a:p>
        </p:txBody>
      </p:sp>
      <p:sp>
        <p:nvSpPr>
          <p:cNvPr id="178" name="文本框 187"/>
          <p:cNvSpPr txBox="1"/>
          <p:nvPr/>
        </p:nvSpPr>
        <p:spPr>
          <a:xfrm>
            <a:off x="10245067" y="2060404"/>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CO DSLAM</a:t>
            </a:r>
          </a:p>
        </p:txBody>
      </p:sp>
      <p:sp>
        <p:nvSpPr>
          <p:cNvPr id="179" name="文本框 188"/>
          <p:cNvSpPr txBox="1"/>
          <p:nvPr/>
        </p:nvSpPr>
        <p:spPr>
          <a:xfrm>
            <a:off x="10245067" y="2580487"/>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FTTC</a:t>
            </a:r>
          </a:p>
        </p:txBody>
      </p:sp>
      <p:cxnSp>
        <p:nvCxnSpPr>
          <p:cNvPr id="180" name="Straight Connector 38"/>
          <p:cNvCxnSpPr/>
          <p:nvPr/>
        </p:nvCxnSpPr>
        <p:spPr bwMode="auto">
          <a:xfrm>
            <a:off x="2828692" y="3748623"/>
            <a:ext cx="6586285" cy="0"/>
          </a:xfrm>
          <a:prstGeom prst="line">
            <a:avLst/>
          </a:prstGeom>
          <a:noFill/>
          <a:ln w="19050" cap="flat" cmpd="sng" algn="ctr">
            <a:solidFill>
              <a:srgbClr val="FFFFFF">
                <a:lumMod val="50000"/>
              </a:srgbClr>
            </a:solidFill>
            <a:prstDash val="solid"/>
            <a:round/>
            <a:headEnd type="none" w="med" len="med"/>
            <a:tailEnd type="none" w="med" len="med"/>
          </a:ln>
          <a:effectLst/>
        </p:spPr>
      </p:cxnSp>
      <p:sp>
        <p:nvSpPr>
          <p:cNvPr id="181" name="TextBox 41"/>
          <p:cNvSpPr txBox="1"/>
          <p:nvPr/>
        </p:nvSpPr>
        <p:spPr>
          <a:xfrm>
            <a:off x="5491551" y="3441864"/>
            <a:ext cx="3167527" cy="431936"/>
          </a:xfrm>
          <a:prstGeom prst="rect">
            <a:avLst/>
          </a:prstGeom>
          <a:noFill/>
        </p:spPr>
        <p:txBody>
          <a:bodyPr wrap="square" lIns="91436" tIns="45718" rIns="91436" bIns="45718" rtlCol="0">
            <a:noAutofit/>
          </a:bodyPr>
          <a:lstStyle/>
          <a:p>
            <a:pPr marL="269781" indent="-269781" defTabSz="914081" fontAlgn="base">
              <a:lnSpc>
                <a:spcPct val="150000"/>
              </a:lnSpc>
              <a:spcBef>
                <a:spcPct val="0"/>
              </a:spcBef>
              <a:spcAft>
                <a:spcPct val="0"/>
              </a:spcAft>
              <a:buClr>
                <a:srgbClr val="0070C0">
                  <a:lumMod val="60000"/>
                  <a:lumOff val="40000"/>
                </a:srgbClr>
              </a:buClr>
            </a:pPr>
            <a:r>
              <a:rPr lang="en-US" altLang="zh-CN" sz="1100" dirty="0">
                <a:solidFill>
                  <a:srgbClr val="000000"/>
                </a:solidFill>
                <a:latin typeface="Arial"/>
                <a:ea typeface="微软雅黑"/>
              </a:rPr>
              <a:t>Copper &lt;2km, ADSL2+, VDSL2, POTS</a:t>
            </a:r>
            <a:endParaRPr lang="zh-CN" altLang="en-US" sz="1100" dirty="0">
              <a:solidFill>
                <a:srgbClr val="000000"/>
              </a:solidFill>
              <a:latin typeface="Arial"/>
              <a:ea typeface="微软雅黑"/>
            </a:endParaRPr>
          </a:p>
        </p:txBody>
      </p:sp>
      <p:pic>
        <p:nvPicPr>
          <p:cNvPr id="182"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17991" y="3471116"/>
            <a:ext cx="505599" cy="503869"/>
          </a:xfrm>
          <a:prstGeom prst="rect">
            <a:avLst/>
          </a:prstGeom>
          <a:noFill/>
          <a:ln w="9525">
            <a:noFill/>
            <a:miter lim="800000"/>
            <a:headEnd/>
            <a:tailEnd/>
          </a:ln>
        </p:spPr>
      </p:pic>
      <p:sp>
        <p:nvSpPr>
          <p:cNvPr id="183" name="Rounded Rectangle 121"/>
          <p:cNvSpPr/>
          <p:nvPr/>
        </p:nvSpPr>
        <p:spPr bwMode="auto">
          <a:xfrm>
            <a:off x="2503996" y="3388675"/>
            <a:ext cx="791883" cy="431936"/>
          </a:xfrm>
          <a:prstGeom prst="roundRect">
            <a:avLst/>
          </a:prstGeom>
          <a:solidFill>
            <a:srgbClr val="92D050">
              <a:lumMod val="60000"/>
              <a:lumOff val="40000"/>
            </a:srgb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MSAN</a:t>
            </a:r>
            <a:endParaRPr lang="zh-CN" altLang="en-US" sz="1500" b="1" kern="0" dirty="0">
              <a:solidFill>
                <a:srgbClr val="FF0000"/>
              </a:solidFill>
              <a:ea typeface="SimSun" pitchFamily="2" charset="-122"/>
            </a:endParaRPr>
          </a:p>
        </p:txBody>
      </p:sp>
      <p:cxnSp>
        <p:nvCxnSpPr>
          <p:cNvPr id="184" name="直接连接符 193"/>
          <p:cNvCxnSpPr>
            <a:endCxn id="154" idx="1"/>
          </p:cNvCxnSpPr>
          <p:nvPr/>
        </p:nvCxnSpPr>
        <p:spPr>
          <a:xfrm flipV="1">
            <a:off x="4339721" y="4275032"/>
            <a:ext cx="610579" cy="1072717"/>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pic>
        <p:nvPicPr>
          <p:cNvPr id="185"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5392" b="89951" l="3673" r="98164"/>
                    </a14:imgEffect>
                  </a14:imgLayer>
                </a14:imgProps>
              </a:ext>
            </a:extLst>
          </a:blip>
          <a:stretch>
            <a:fillRect/>
          </a:stretch>
        </p:blipFill>
        <p:spPr>
          <a:xfrm>
            <a:off x="8587089" y="4660674"/>
            <a:ext cx="409371" cy="327039"/>
          </a:xfrm>
          <a:prstGeom prst="rect">
            <a:avLst/>
          </a:prstGeom>
          <a:effectLst>
            <a:glow rad="63500">
              <a:schemeClr val="accent3">
                <a:satMod val="175000"/>
                <a:alpha val="40000"/>
              </a:schemeClr>
            </a:glow>
          </a:effectLst>
        </p:spPr>
      </p:pic>
      <p:cxnSp>
        <p:nvCxnSpPr>
          <p:cNvPr id="186" name="直接连接符 205"/>
          <p:cNvCxnSpPr>
            <a:stCxn id="146" idx="3"/>
            <a:endCxn id="185" idx="1"/>
          </p:cNvCxnSpPr>
          <p:nvPr/>
        </p:nvCxnSpPr>
        <p:spPr>
          <a:xfrm flipV="1">
            <a:off x="4339723" y="4824193"/>
            <a:ext cx="4247367" cy="523675"/>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7" name="直接连接符 208"/>
          <p:cNvCxnSpPr>
            <a:stCxn id="185" idx="3"/>
          </p:cNvCxnSpPr>
          <p:nvPr/>
        </p:nvCxnSpPr>
        <p:spPr>
          <a:xfrm>
            <a:off x="8996462" y="4824192"/>
            <a:ext cx="310521" cy="565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88" name="TextBox 102"/>
          <p:cNvSpPr txBox="1"/>
          <p:nvPr/>
        </p:nvSpPr>
        <p:spPr>
          <a:xfrm>
            <a:off x="8515097" y="4577879"/>
            <a:ext cx="1403635" cy="287957"/>
          </a:xfrm>
          <a:prstGeom prst="rect">
            <a:avLst/>
          </a:prstGeom>
          <a:noFill/>
        </p:spPr>
        <p:txBody>
          <a:bodyPr wrap="square" lIns="91436" tIns="45718" rIns="91436" bIns="45718" rtlCol="0">
            <a:noAutofit/>
          </a:bodyPr>
          <a:lstStyle/>
          <a:p>
            <a:pPr marL="269781" indent="-269781" algn="ctr" defTabSz="914081" fontAlgn="base">
              <a:lnSpc>
                <a:spcPct val="150000"/>
              </a:lnSpc>
              <a:spcBef>
                <a:spcPct val="0"/>
              </a:spcBef>
              <a:spcAft>
                <a:spcPct val="0"/>
              </a:spcAft>
              <a:buClr>
                <a:srgbClr val="0070C0">
                  <a:lumMod val="60000"/>
                  <a:lumOff val="40000"/>
                </a:srgbClr>
              </a:buClr>
            </a:pPr>
            <a:r>
              <a:rPr lang="en-US" altLang="zh-CN" sz="900" dirty="0">
                <a:solidFill>
                  <a:srgbClr val="000000"/>
                </a:solidFill>
                <a:latin typeface="Arial"/>
                <a:ea typeface="微软雅黑"/>
              </a:rPr>
              <a:t>&lt;100m,</a:t>
            </a:r>
          </a:p>
          <a:p>
            <a:pPr marL="269781" indent="-269781" algn="ctr" defTabSz="914081" fontAlgn="base">
              <a:lnSpc>
                <a:spcPct val="150000"/>
              </a:lnSpc>
              <a:spcBef>
                <a:spcPct val="0"/>
              </a:spcBef>
              <a:spcAft>
                <a:spcPct val="0"/>
              </a:spcAft>
              <a:buClr>
                <a:srgbClr val="0070C0">
                  <a:lumMod val="60000"/>
                  <a:lumOff val="40000"/>
                </a:srgbClr>
              </a:buClr>
            </a:pPr>
            <a:r>
              <a:rPr lang="en-US" altLang="zh-CN" sz="900" dirty="0">
                <a:solidFill>
                  <a:srgbClr val="000000"/>
                </a:solidFill>
                <a:latin typeface="Arial"/>
                <a:ea typeface="微软雅黑"/>
              </a:rPr>
              <a:t>VD2/G.fast, POTS</a:t>
            </a:r>
            <a:endParaRPr lang="zh-CN" altLang="en-US" sz="900" dirty="0">
              <a:solidFill>
                <a:srgbClr val="000000"/>
              </a:solidFill>
              <a:latin typeface="Arial"/>
              <a:ea typeface="微软雅黑"/>
            </a:endParaRPr>
          </a:p>
        </p:txBody>
      </p:sp>
      <p:cxnSp>
        <p:nvCxnSpPr>
          <p:cNvPr id="189" name="直接连接符 211"/>
          <p:cNvCxnSpPr/>
          <p:nvPr/>
        </p:nvCxnSpPr>
        <p:spPr>
          <a:xfrm>
            <a:off x="4327497" y="5377619"/>
            <a:ext cx="3239619" cy="120031"/>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sp>
        <p:nvSpPr>
          <p:cNvPr id="190" name="Line 25"/>
          <p:cNvSpPr>
            <a:spLocks noChangeShapeType="1"/>
          </p:cNvSpPr>
          <p:nvPr/>
        </p:nvSpPr>
        <p:spPr bwMode="auto">
          <a:xfrm flipH="1">
            <a:off x="1679007" y="1368341"/>
            <a:ext cx="0" cy="4822744"/>
          </a:xfrm>
          <a:prstGeom prst="line">
            <a:avLst/>
          </a:prstGeom>
          <a:noFill/>
          <a:ln w="12700">
            <a:solidFill>
              <a:schemeClr val="tx1">
                <a:lumMod val="50000"/>
                <a:lumOff val="50000"/>
              </a:schemeClr>
            </a:solidFill>
            <a:prstDash val="sysDot"/>
            <a:round/>
            <a:headEnd/>
            <a:tailEnd/>
          </a:ln>
          <a:effectLst/>
        </p:spPr>
        <p:txBody>
          <a:bodyPr wrap="none" lIns="45706" tIns="45718" rIns="45706" bIns="45718" anchor="ctr"/>
          <a:lstStyle/>
          <a:p>
            <a:pPr algn="ctr" defTabSz="913693" eaLnBrk="0" hangingPunct="0">
              <a:defRPr/>
            </a:pPr>
            <a:endParaRPr lang="en-US" sz="900" kern="0" dirty="0">
              <a:solidFill>
                <a:srgbClr val="000000"/>
              </a:solidFill>
              <a:latin typeface="Arial" panose="020B0604020202020204" pitchFamily="34" charset="0"/>
              <a:ea typeface="微软雅黑"/>
              <a:cs typeface="Arial" panose="020B0604020202020204" pitchFamily="34" charset="0"/>
            </a:endParaRPr>
          </a:p>
        </p:txBody>
      </p:sp>
      <p:sp>
        <p:nvSpPr>
          <p:cNvPr id="191" name="Line 25"/>
          <p:cNvSpPr>
            <a:spLocks noChangeShapeType="1"/>
          </p:cNvSpPr>
          <p:nvPr/>
        </p:nvSpPr>
        <p:spPr bwMode="auto">
          <a:xfrm flipH="1">
            <a:off x="3807355" y="1368341"/>
            <a:ext cx="0" cy="4822744"/>
          </a:xfrm>
          <a:prstGeom prst="line">
            <a:avLst/>
          </a:prstGeom>
          <a:noFill/>
          <a:ln w="12700">
            <a:solidFill>
              <a:schemeClr val="tx1">
                <a:lumMod val="50000"/>
                <a:lumOff val="50000"/>
              </a:schemeClr>
            </a:solidFill>
            <a:prstDash val="sysDot"/>
            <a:round/>
            <a:headEnd/>
            <a:tailEnd/>
          </a:ln>
          <a:effectLst/>
        </p:spPr>
        <p:txBody>
          <a:bodyPr wrap="none" lIns="45706" tIns="45718" rIns="45706" bIns="45718" anchor="ctr"/>
          <a:lstStyle/>
          <a:p>
            <a:pPr algn="ctr" defTabSz="913693" eaLnBrk="0" hangingPunct="0">
              <a:defRPr/>
            </a:pPr>
            <a:endParaRPr lang="en-US" sz="900" kern="0" dirty="0">
              <a:solidFill>
                <a:srgbClr val="000000"/>
              </a:solidFill>
              <a:latin typeface="Arial" panose="020B0604020202020204" pitchFamily="34" charset="0"/>
              <a:ea typeface="微软雅黑"/>
              <a:cs typeface="Arial" panose="020B0604020202020204" pitchFamily="34" charset="0"/>
            </a:endParaRPr>
          </a:p>
        </p:txBody>
      </p:sp>
      <p:sp>
        <p:nvSpPr>
          <p:cNvPr id="192" name="Line 25"/>
          <p:cNvSpPr>
            <a:spLocks noChangeShapeType="1"/>
          </p:cNvSpPr>
          <p:nvPr/>
        </p:nvSpPr>
        <p:spPr bwMode="auto">
          <a:xfrm flipH="1">
            <a:off x="6283431" y="1368341"/>
            <a:ext cx="0" cy="4822744"/>
          </a:xfrm>
          <a:prstGeom prst="line">
            <a:avLst/>
          </a:prstGeom>
          <a:noFill/>
          <a:ln w="12700">
            <a:solidFill>
              <a:schemeClr val="tx1">
                <a:lumMod val="50000"/>
                <a:lumOff val="50000"/>
              </a:schemeClr>
            </a:solidFill>
            <a:prstDash val="sysDot"/>
            <a:round/>
            <a:headEnd/>
            <a:tailEnd/>
          </a:ln>
          <a:effectLst/>
        </p:spPr>
        <p:txBody>
          <a:bodyPr wrap="none" lIns="45706" tIns="45718" rIns="45706" bIns="45718" anchor="ctr"/>
          <a:lstStyle/>
          <a:p>
            <a:pPr algn="ctr" defTabSz="913693" eaLnBrk="0" hangingPunct="0">
              <a:defRPr/>
            </a:pPr>
            <a:endParaRPr lang="en-US" sz="900" kern="0" dirty="0">
              <a:solidFill>
                <a:srgbClr val="000000"/>
              </a:solidFill>
              <a:latin typeface="Arial" panose="020B0604020202020204" pitchFamily="34" charset="0"/>
              <a:ea typeface="微软雅黑"/>
              <a:cs typeface="Arial" panose="020B0604020202020204" pitchFamily="34" charset="0"/>
            </a:endParaRPr>
          </a:p>
        </p:txBody>
      </p:sp>
      <p:sp>
        <p:nvSpPr>
          <p:cNvPr id="193" name="Line 25"/>
          <p:cNvSpPr>
            <a:spLocks noChangeShapeType="1"/>
          </p:cNvSpPr>
          <p:nvPr/>
        </p:nvSpPr>
        <p:spPr bwMode="auto">
          <a:xfrm flipH="1">
            <a:off x="9153701" y="1368341"/>
            <a:ext cx="0" cy="4822744"/>
          </a:xfrm>
          <a:prstGeom prst="line">
            <a:avLst/>
          </a:prstGeom>
          <a:noFill/>
          <a:ln w="12700">
            <a:solidFill>
              <a:schemeClr val="tx1">
                <a:lumMod val="50000"/>
                <a:lumOff val="50000"/>
              </a:schemeClr>
            </a:solidFill>
            <a:prstDash val="sysDot"/>
            <a:round/>
            <a:headEnd/>
            <a:tailEnd/>
          </a:ln>
          <a:effectLst/>
        </p:spPr>
        <p:txBody>
          <a:bodyPr wrap="none" lIns="45706" tIns="45718" rIns="45706" bIns="45718" anchor="ctr"/>
          <a:lstStyle/>
          <a:p>
            <a:pPr algn="ctr" defTabSz="913693" eaLnBrk="0" hangingPunct="0">
              <a:defRPr/>
            </a:pPr>
            <a:endParaRPr lang="en-US" sz="900" kern="0" dirty="0">
              <a:solidFill>
                <a:srgbClr val="000000"/>
              </a:solidFill>
              <a:latin typeface="Arial" panose="020B0604020202020204" pitchFamily="34" charset="0"/>
              <a:ea typeface="微软雅黑"/>
              <a:cs typeface="Arial" panose="020B0604020202020204" pitchFamily="34" charset="0"/>
            </a:endParaRPr>
          </a:p>
        </p:txBody>
      </p:sp>
      <p:sp>
        <p:nvSpPr>
          <p:cNvPr id="194" name="Line 25"/>
          <p:cNvSpPr>
            <a:spLocks noChangeShapeType="1"/>
          </p:cNvSpPr>
          <p:nvPr/>
        </p:nvSpPr>
        <p:spPr bwMode="auto">
          <a:xfrm flipH="1">
            <a:off x="10080395" y="1368341"/>
            <a:ext cx="0" cy="4822744"/>
          </a:xfrm>
          <a:prstGeom prst="line">
            <a:avLst/>
          </a:prstGeom>
          <a:noFill/>
          <a:ln w="12700">
            <a:solidFill>
              <a:schemeClr val="tx1">
                <a:lumMod val="50000"/>
                <a:lumOff val="50000"/>
              </a:schemeClr>
            </a:solidFill>
            <a:prstDash val="sysDot"/>
            <a:round/>
            <a:headEnd/>
            <a:tailEnd/>
          </a:ln>
          <a:effectLst/>
        </p:spPr>
        <p:txBody>
          <a:bodyPr wrap="none" lIns="45706" tIns="45718" rIns="45706" bIns="45718" anchor="ctr"/>
          <a:lstStyle/>
          <a:p>
            <a:pPr algn="ctr" defTabSz="913693" eaLnBrk="0" hangingPunct="0">
              <a:defRPr/>
            </a:pPr>
            <a:endParaRPr lang="en-US" sz="900" kern="0" dirty="0">
              <a:solidFill>
                <a:srgbClr val="000000"/>
              </a:solidFill>
              <a:latin typeface="Arial" panose="020B0604020202020204" pitchFamily="34" charset="0"/>
              <a:ea typeface="微软雅黑"/>
              <a:cs typeface="Arial" panose="020B0604020202020204" pitchFamily="34" charset="0"/>
            </a:endParaRPr>
          </a:p>
        </p:txBody>
      </p:sp>
      <p:cxnSp>
        <p:nvCxnSpPr>
          <p:cNvPr id="195" name="Straight Connector 72"/>
          <p:cNvCxnSpPr/>
          <p:nvPr/>
        </p:nvCxnSpPr>
        <p:spPr bwMode="auto">
          <a:xfrm>
            <a:off x="7567115" y="5317697"/>
            <a:ext cx="0" cy="179953"/>
          </a:xfrm>
          <a:prstGeom prst="line">
            <a:avLst/>
          </a:prstGeom>
          <a:noFill/>
          <a:ln w="22225" cap="flat" cmpd="sng" algn="ctr">
            <a:solidFill>
              <a:srgbClr val="FFFFFF">
                <a:lumMod val="50000"/>
              </a:srgbClr>
            </a:solidFill>
            <a:prstDash val="solid"/>
            <a:round/>
            <a:headEnd type="none" w="med" len="med"/>
            <a:tailEnd type="none" w="med" len="med"/>
          </a:ln>
          <a:effectLst/>
        </p:spPr>
      </p:cxnSp>
      <p:sp>
        <p:nvSpPr>
          <p:cNvPr id="196" name="Freeform 74"/>
          <p:cNvSpPr/>
          <p:nvPr/>
        </p:nvSpPr>
        <p:spPr bwMode="auto">
          <a:xfrm>
            <a:off x="7544839" y="5311869"/>
            <a:ext cx="648224" cy="60944"/>
          </a:xfrm>
          <a:custGeom>
            <a:avLst/>
            <a:gdLst>
              <a:gd name="connsiteX0" fmla="*/ 0 w 648393"/>
              <a:gd name="connsiteY0" fmla="*/ 0 h 60960"/>
              <a:gd name="connsiteX1" fmla="*/ 315884 w 648393"/>
              <a:gd name="connsiteY1" fmla="*/ 58189 h 60960"/>
              <a:gd name="connsiteX2" fmla="*/ 648393 w 648393"/>
              <a:gd name="connsiteY2" fmla="*/ 16626 h 60960"/>
            </a:gdLst>
            <a:ahLst/>
            <a:cxnLst>
              <a:cxn ang="0">
                <a:pos x="connsiteX0" y="connsiteY0"/>
              </a:cxn>
              <a:cxn ang="0">
                <a:pos x="connsiteX1" y="connsiteY1"/>
              </a:cxn>
              <a:cxn ang="0">
                <a:pos x="connsiteX2" y="connsiteY2"/>
              </a:cxn>
            </a:cxnLst>
            <a:rect l="l" t="t" r="r" b="b"/>
            <a:pathLst>
              <a:path w="648393" h="60960">
                <a:moveTo>
                  <a:pt x="0" y="0"/>
                </a:moveTo>
                <a:cubicBezTo>
                  <a:pt x="103909" y="27709"/>
                  <a:pt x="207819" y="55418"/>
                  <a:pt x="315884" y="58189"/>
                </a:cubicBezTo>
                <a:cubicBezTo>
                  <a:pt x="423949" y="60960"/>
                  <a:pt x="536171" y="38793"/>
                  <a:pt x="648393" y="16626"/>
                </a:cubicBezTo>
              </a:path>
            </a:pathLst>
          </a:custGeom>
          <a:noFill/>
          <a:ln w="12700" cap="flat" cmpd="sng" algn="ctr">
            <a:solidFill>
              <a:srgbClr val="FF9933"/>
            </a:solidFill>
            <a:prstDash val="solid"/>
            <a:round/>
            <a:headEnd type="none" w="med" len="med"/>
            <a:tailEnd type="none" w="med" len="med"/>
          </a:ln>
          <a:effectLst/>
        </p:spPr>
        <p:txBody>
          <a:bodyPr lIns="91436" tIns="45718" rIns="91436" bIns="45718" rtlCol="0" anchor="ctr"/>
          <a:lstStyle/>
          <a:p>
            <a:pPr algn="ctr" defTabSz="914081" fontAlgn="base">
              <a:spcBef>
                <a:spcPct val="0"/>
              </a:spcBef>
              <a:spcAft>
                <a:spcPct val="0"/>
              </a:spcAft>
              <a:defRPr/>
            </a:pPr>
            <a:endParaRPr lang="zh-CN" altLang="en-US" sz="1700" kern="0">
              <a:solidFill>
                <a:srgbClr val="000000"/>
              </a:solidFill>
              <a:ea typeface="宋体" pitchFamily="2" charset="-122"/>
            </a:endParaRPr>
          </a:p>
        </p:txBody>
      </p:sp>
      <p:pic>
        <p:nvPicPr>
          <p:cNvPr id="197"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5392" b="89951" l="3673" r="98164"/>
                    </a14:imgEffect>
                  </a14:imgLayer>
                </a14:imgProps>
              </a:ext>
            </a:extLst>
          </a:blip>
          <a:stretch>
            <a:fillRect/>
          </a:stretch>
        </p:blipFill>
        <p:spPr>
          <a:xfrm>
            <a:off x="4982337" y="2429030"/>
            <a:ext cx="765875" cy="611841"/>
          </a:xfrm>
          <a:prstGeom prst="rect">
            <a:avLst/>
          </a:prstGeom>
          <a:effectLst>
            <a:glow rad="63500">
              <a:schemeClr val="accent3">
                <a:satMod val="175000"/>
                <a:alpha val="40000"/>
              </a:schemeClr>
            </a:glow>
          </a:effectLst>
        </p:spPr>
      </p:pic>
      <p:sp>
        <p:nvSpPr>
          <p:cNvPr id="198" name="Rectangle 43"/>
          <p:cNvSpPr/>
          <p:nvPr/>
        </p:nvSpPr>
        <p:spPr>
          <a:xfrm>
            <a:off x="8515099" y="4424029"/>
            <a:ext cx="571756" cy="323163"/>
          </a:xfrm>
          <a:prstGeom prst="rect">
            <a:avLst/>
          </a:prstGeom>
        </p:spPr>
        <p:txBody>
          <a:bodyPr wrap="none" lIns="91436" tIns="45718" rIns="91436" bIns="45718">
            <a:spAutoFit/>
          </a:bodyPr>
          <a:lstStyle/>
          <a:p>
            <a:pPr defTabSz="914081" fontAlgn="base">
              <a:spcBef>
                <a:spcPct val="0"/>
              </a:spcBef>
              <a:spcAft>
                <a:spcPct val="0"/>
              </a:spcAft>
            </a:pPr>
            <a:r>
              <a:rPr lang="en-GB" altLang="zh-CN" sz="1500" b="1" dirty="0">
                <a:solidFill>
                  <a:srgbClr val="C00000"/>
                </a:solidFill>
                <a:ea typeface="宋体" pitchFamily="2" charset="-122"/>
              </a:rPr>
              <a:t>FTTB</a:t>
            </a:r>
            <a:endParaRPr lang="zh-CN" altLang="en-US" sz="1500" b="1" dirty="0">
              <a:solidFill>
                <a:srgbClr val="C00000"/>
              </a:solidFill>
              <a:ea typeface="宋体" pitchFamily="2" charset="-122"/>
            </a:endParaRPr>
          </a:p>
        </p:txBody>
      </p:sp>
      <p:sp>
        <p:nvSpPr>
          <p:cNvPr id="199" name="Rectangle 43"/>
          <p:cNvSpPr/>
          <p:nvPr/>
        </p:nvSpPr>
        <p:spPr>
          <a:xfrm>
            <a:off x="8889842" y="5048189"/>
            <a:ext cx="586183" cy="323163"/>
          </a:xfrm>
          <a:prstGeom prst="rect">
            <a:avLst/>
          </a:prstGeom>
        </p:spPr>
        <p:txBody>
          <a:bodyPr wrap="none" lIns="91436" tIns="45718" rIns="91436" bIns="45718">
            <a:spAutoFit/>
          </a:bodyPr>
          <a:lstStyle/>
          <a:p>
            <a:pPr defTabSz="914081" fontAlgn="base">
              <a:spcBef>
                <a:spcPct val="0"/>
              </a:spcBef>
              <a:spcAft>
                <a:spcPct val="0"/>
              </a:spcAft>
            </a:pPr>
            <a:r>
              <a:rPr lang="en-GB" altLang="zh-CN" sz="1500" b="1" dirty="0">
                <a:solidFill>
                  <a:srgbClr val="C00000"/>
                </a:solidFill>
                <a:ea typeface="宋体" pitchFamily="2" charset="-122"/>
              </a:rPr>
              <a:t>FTTH</a:t>
            </a:r>
            <a:endParaRPr lang="zh-CN" altLang="en-US" sz="1500" b="1" dirty="0">
              <a:solidFill>
                <a:srgbClr val="C00000"/>
              </a:solidFill>
              <a:ea typeface="宋体" pitchFamily="2" charset="-122"/>
            </a:endParaRPr>
          </a:p>
        </p:txBody>
      </p:sp>
      <p:sp>
        <p:nvSpPr>
          <p:cNvPr id="200" name="Rectangle 46"/>
          <p:cNvSpPr/>
          <p:nvPr/>
        </p:nvSpPr>
        <p:spPr>
          <a:xfrm>
            <a:off x="9375710" y="1339146"/>
            <a:ext cx="663697" cy="553996"/>
          </a:xfrm>
          <a:prstGeom prst="rect">
            <a:avLst/>
          </a:prstGeom>
        </p:spPr>
        <p:txBody>
          <a:bodyPr wrap="square" lIns="91436" tIns="45718" rIns="91436" bIns="45718">
            <a:spAutoFit/>
          </a:bodyPr>
          <a:lstStyle/>
          <a:p>
            <a:pPr defTabSz="914081" fontAlgn="base">
              <a:spcBef>
                <a:spcPct val="0"/>
              </a:spcBef>
              <a:spcAft>
                <a:spcPct val="0"/>
              </a:spcAft>
            </a:pPr>
            <a:r>
              <a:rPr lang="en-US" altLang="zh-CN" sz="1500" b="1" dirty="0">
                <a:solidFill>
                  <a:srgbClr val="000000"/>
                </a:solidFill>
                <a:ea typeface="宋体" pitchFamily="2" charset="-122"/>
              </a:rPr>
              <a:t>HOME</a:t>
            </a:r>
            <a:endParaRPr lang="zh-CN" altLang="en-US" sz="1500" b="1" dirty="0">
              <a:solidFill>
                <a:srgbClr val="000000"/>
              </a:solidFill>
              <a:ea typeface="宋体" pitchFamily="2" charset="-122"/>
            </a:endParaRPr>
          </a:p>
        </p:txBody>
      </p:sp>
      <p:sp>
        <p:nvSpPr>
          <p:cNvPr id="201" name="文本框 228"/>
          <p:cNvSpPr txBox="1"/>
          <p:nvPr/>
        </p:nvSpPr>
        <p:spPr>
          <a:xfrm>
            <a:off x="10245067" y="3252984"/>
            <a:ext cx="1151700" cy="287925"/>
          </a:xfrm>
          <a:prstGeom prst="rect">
            <a:avLst/>
          </a:prstGeom>
          <a:solidFill>
            <a:srgbClr val="FF0000"/>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smtClean="0">
                <a:latin typeface="Arial"/>
                <a:ea typeface="微软雅黑"/>
              </a:rPr>
              <a:t>  </a:t>
            </a:r>
            <a:r>
              <a:rPr lang="en-US" dirty="0">
                <a:latin typeface="Arial"/>
                <a:ea typeface="微软雅黑"/>
              </a:rPr>
              <a:t>Voice</a:t>
            </a:r>
          </a:p>
        </p:txBody>
      </p:sp>
      <p:sp>
        <p:nvSpPr>
          <p:cNvPr id="202" name="文本框 229"/>
          <p:cNvSpPr txBox="1"/>
          <p:nvPr/>
        </p:nvSpPr>
        <p:spPr>
          <a:xfrm>
            <a:off x="10245067" y="3604644"/>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CO MSAN</a:t>
            </a:r>
          </a:p>
        </p:txBody>
      </p:sp>
      <p:sp>
        <p:nvSpPr>
          <p:cNvPr id="203" name="文本框 230"/>
          <p:cNvSpPr txBox="1"/>
          <p:nvPr/>
        </p:nvSpPr>
        <p:spPr>
          <a:xfrm>
            <a:off x="10245067" y="4134163"/>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FTTC</a:t>
            </a:r>
          </a:p>
        </p:txBody>
      </p:sp>
      <p:sp>
        <p:nvSpPr>
          <p:cNvPr id="204" name="文本框 232"/>
          <p:cNvSpPr txBox="1"/>
          <p:nvPr/>
        </p:nvSpPr>
        <p:spPr>
          <a:xfrm>
            <a:off x="10245067" y="5192167"/>
            <a:ext cx="1151700" cy="287925"/>
          </a:xfrm>
          <a:prstGeom prst="rect">
            <a:avLst/>
          </a:prstGeom>
          <a:solidFill>
            <a:srgbClr val="92D050">
              <a:lumMod val="40000"/>
              <a:lumOff val="60000"/>
            </a:srgbClr>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FTTH</a:t>
            </a:r>
          </a:p>
        </p:txBody>
      </p:sp>
      <p:sp>
        <p:nvSpPr>
          <p:cNvPr id="205" name="文本框 233"/>
          <p:cNvSpPr txBox="1"/>
          <p:nvPr/>
        </p:nvSpPr>
        <p:spPr>
          <a:xfrm>
            <a:off x="10245067" y="5696092"/>
            <a:ext cx="1151700" cy="287925"/>
          </a:xfrm>
          <a:prstGeom prst="rect">
            <a:avLst/>
          </a:prstGeom>
          <a:solidFill>
            <a:srgbClr val="FF0000"/>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FTTA</a:t>
            </a:r>
          </a:p>
        </p:txBody>
      </p:sp>
      <p:sp>
        <p:nvSpPr>
          <p:cNvPr id="206" name="Rectangle 46"/>
          <p:cNvSpPr/>
          <p:nvPr/>
        </p:nvSpPr>
        <p:spPr>
          <a:xfrm>
            <a:off x="10346633" y="1339147"/>
            <a:ext cx="937959" cy="323163"/>
          </a:xfrm>
          <a:prstGeom prst="rect">
            <a:avLst/>
          </a:prstGeom>
          <a:solidFill>
            <a:srgbClr val="D3ECB9"/>
          </a:solidFill>
        </p:spPr>
        <p:txBody>
          <a:bodyPr wrap="square" lIns="91436" tIns="45718" rIns="91436" bIns="45718">
            <a:spAutoFit/>
          </a:bodyPr>
          <a:lstStyle/>
          <a:p>
            <a:pPr algn="ctr" defTabSz="914081" fontAlgn="base">
              <a:spcBef>
                <a:spcPct val="0"/>
              </a:spcBef>
              <a:spcAft>
                <a:spcPct val="0"/>
              </a:spcAft>
            </a:pPr>
            <a:r>
              <a:rPr lang="fa-IR" altLang="zh-CN" sz="1500" b="1" dirty="0">
                <a:solidFill>
                  <a:srgbClr val="FF0000"/>
                </a:solidFill>
                <a:ea typeface="宋体" pitchFamily="2" charset="-122"/>
                <a:cs typeface="B Nazanin" panose="00000400000000000000" pitchFamily="2" charset="-78"/>
              </a:rPr>
              <a:t>سناریو</a:t>
            </a:r>
            <a:endParaRPr lang="zh-CN" altLang="en-US" sz="1500" b="1" dirty="0">
              <a:solidFill>
                <a:srgbClr val="FF0000"/>
              </a:solidFill>
              <a:ea typeface="宋体" pitchFamily="2" charset="-122"/>
              <a:cs typeface="B Nazanin" panose="00000400000000000000" pitchFamily="2" charset="-78"/>
            </a:endParaRPr>
          </a:p>
        </p:txBody>
      </p:sp>
      <p:sp>
        <p:nvSpPr>
          <p:cNvPr id="207" name="矩形 248"/>
          <p:cNvSpPr/>
          <p:nvPr/>
        </p:nvSpPr>
        <p:spPr>
          <a:xfrm>
            <a:off x="636977" y="1054645"/>
            <a:ext cx="10862647" cy="513233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1218846"/>
            <a:endParaRPr lang="en-US" sz="2400">
              <a:solidFill>
                <a:prstClr val="white"/>
              </a:solidFill>
              <a:latin typeface="Arial"/>
              <a:ea typeface="微软雅黑"/>
            </a:endParaRPr>
          </a:p>
        </p:txBody>
      </p:sp>
      <p:sp>
        <p:nvSpPr>
          <p:cNvPr id="208" name="文本框 123"/>
          <p:cNvSpPr txBox="1"/>
          <p:nvPr/>
        </p:nvSpPr>
        <p:spPr>
          <a:xfrm>
            <a:off x="10245067" y="4656500"/>
            <a:ext cx="1151700" cy="287925"/>
          </a:xfrm>
          <a:prstGeom prst="rect">
            <a:avLst/>
          </a:prstGeom>
          <a:solidFill>
            <a:srgbClr val="FF0000"/>
          </a:solidFill>
        </p:spPr>
        <p:txBody>
          <a:bodyPr wrap="none" lIns="91436" tIns="0" rIns="91436" bIns="0" rtlCol="0" anchor="ctr">
            <a:noAutofit/>
          </a:bodyPr>
          <a:lstStyle>
            <a:defPPr>
              <a:defRPr lang="zh-CN"/>
            </a:defPPr>
            <a:lvl1pPr marL="269857" marR="0" lvl="0" indent="-269857" defTabSz="1216759" fontAlgn="auto">
              <a:lnSpc>
                <a:spcPct val="150000"/>
              </a:lnSpc>
              <a:spcBef>
                <a:spcPts val="0"/>
              </a:spcBef>
              <a:spcAft>
                <a:spcPts val="0"/>
              </a:spcAft>
              <a:buClr>
                <a:srgbClr val="0070C0">
                  <a:lumMod val="60000"/>
                  <a:lumOff val="40000"/>
                </a:srgbClr>
              </a:buClr>
              <a:buSzTx/>
              <a:buFontTx/>
              <a:buNone/>
              <a:tabLst/>
              <a:defRPr kumimoji="0" sz="1200" b="0" i="0" u="none" strike="noStrike" kern="0" cap="none" spc="0" normalizeH="0" baseline="0">
                <a:ln>
                  <a:noFill/>
                </a:ln>
                <a:solidFill>
                  <a:srgbClr val="000000"/>
                </a:solidFill>
                <a:effectLst/>
                <a:uLnTx/>
                <a:uFillTx/>
              </a:defRPr>
            </a:lvl1pPr>
          </a:lstStyle>
          <a:p>
            <a:pPr marL="269763" indent="-269763" algn="ctr" defTabSz="1216334"/>
            <a:r>
              <a:rPr lang="en-US" dirty="0">
                <a:latin typeface="Arial"/>
                <a:ea typeface="微软雅黑"/>
              </a:rPr>
              <a:t>FTTB</a:t>
            </a:r>
          </a:p>
        </p:txBody>
      </p:sp>
      <p:sp>
        <p:nvSpPr>
          <p:cNvPr id="209" name="Rectangle 43"/>
          <p:cNvSpPr/>
          <p:nvPr/>
        </p:nvSpPr>
        <p:spPr>
          <a:xfrm>
            <a:off x="5059615" y="2210832"/>
            <a:ext cx="562715" cy="323163"/>
          </a:xfrm>
          <a:prstGeom prst="rect">
            <a:avLst/>
          </a:prstGeom>
        </p:spPr>
        <p:txBody>
          <a:bodyPr wrap="none" lIns="91436" tIns="45718" rIns="91436" bIns="45718">
            <a:spAutoFit/>
          </a:bodyPr>
          <a:lstStyle/>
          <a:p>
            <a:pPr defTabSz="914081" fontAlgn="base">
              <a:spcBef>
                <a:spcPct val="0"/>
              </a:spcBef>
              <a:spcAft>
                <a:spcPct val="0"/>
              </a:spcAft>
            </a:pPr>
            <a:r>
              <a:rPr lang="en-GB" altLang="zh-CN" sz="1500" b="1" dirty="0">
                <a:solidFill>
                  <a:srgbClr val="000000"/>
                </a:solidFill>
                <a:ea typeface="宋体" pitchFamily="2" charset="-122"/>
              </a:rPr>
              <a:t>FTTC</a:t>
            </a:r>
            <a:endParaRPr lang="zh-CN" altLang="en-US" sz="1500" b="1" dirty="0">
              <a:solidFill>
                <a:srgbClr val="000000"/>
              </a:solidFill>
              <a:ea typeface="宋体" pitchFamily="2" charset="-122"/>
            </a:endParaRPr>
          </a:p>
        </p:txBody>
      </p:sp>
      <p:grpSp>
        <p:nvGrpSpPr>
          <p:cNvPr id="210" name="Group 120"/>
          <p:cNvGrpSpPr>
            <a:grpSpLocks noChangeAspect="1"/>
          </p:cNvGrpSpPr>
          <p:nvPr/>
        </p:nvGrpSpPr>
        <p:grpSpPr bwMode="auto">
          <a:xfrm>
            <a:off x="9394397" y="5607215"/>
            <a:ext cx="581403" cy="468216"/>
            <a:chOff x="3785" y="943"/>
            <a:chExt cx="2551" cy="2375"/>
          </a:xfrm>
        </p:grpSpPr>
        <p:sp>
          <p:nvSpPr>
            <p:cNvPr id="211" name="AutoShape 119"/>
            <p:cNvSpPr>
              <a:spLocks noChangeAspect="1" noChangeArrowheads="1" noTextEdit="1"/>
            </p:cNvSpPr>
            <p:nvPr/>
          </p:nvSpPr>
          <p:spPr bwMode="auto">
            <a:xfrm>
              <a:off x="3788" y="943"/>
              <a:ext cx="2548" cy="23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2" name="Freeform 121"/>
            <p:cNvSpPr>
              <a:spLocks/>
            </p:cNvSpPr>
            <p:nvPr/>
          </p:nvSpPr>
          <p:spPr bwMode="auto">
            <a:xfrm>
              <a:off x="3801" y="991"/>
              <a:ext cx="1752" cy="203"/>
            </a:xfrm>
            <a:custGeom>
              <a:avLst/>
              <a:gdLst/>
              <a:ahLst/>
              <a:cxnLst>
                <a:cxn ang="0">
                  <a:pos x="0" y="112"/>
                </a:cxn>
                <a:cxn ang="0">
                  <a:pos x="3502" y="0"/>
                </a:cxn>
                <a:cxn ang="0">
                  <a:pos x="3502" y="292"/>
                </a:cxn>
                <a:cxn ang="0">
                  <a:pos x="0" y="407"/>
                </a:cxn>
                <a:cxn ang="0">
                  <a:pos x="0" y="112"/>
                </a:cxn>
              </a:cxnLst>
              <a:rect l="0" t="0" r="r" b="b"/>
              <a:pathLst>
                <a:path w="3502" h="407">
                  <a:moveTo>
                    <a:pt x="0" y="112"/>
                  </a:moveTo>
                  <a:lnTo>
                    <a:pt x="3502" y="0"/>
                  </a:lnTo>
                  <a:lnTo>
                    <a:pt x="3502" y="292"/>
                  </a:lnTo>
                  <a:lnTo>
                    <a:pt x="0" y="407"/>
                  </a:lnTo>
                  <a:lnTo>
                    <a:pt x="0" y="112"/>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3" name="Freeform 122"/>
            <p:cNvSpPr>
              <a:spLocks/>
            </p:cNvSpPr>
            <p:nvPr/>
          </p:nvSpPr>
          <p:spPr bwMode="auto">
            <a:xfrm>
              <a:off x="5553" y="991"/>
              <a:ext cx="636" cy="229"/>
            </a:xfrm>
            <a:custGeom>
              <a:avLst/>
              <a:gdLst/>
              <a:ahLst/>
              <a:cxnLst>
                <a:cxn ang="0">
                  <a:pos x="1273" y="166"/>
                </a:cxn>
                <a:cxn ang="0">
                  <a:pos x="0" y="0"/>
                </a:cxn>
                <a:cxn ang="0">
                  <a:pos x="0" y="292"/>
                </a:cxn>
                <a:cxn ang="0">
                  <a:pos x="1273" y="457"/>
                </a:cxn>
                <a:cxn ang="0">
                  <a:pos x="1273" y="166"/>
                </a:cxn>
              </a:cxnLst>
              <a:rect l="0" t="0" r="r" b="b"/>
              <a:pathLst>
                <a:path w="1273" h="457">
                  <a:moveTo>
                    <a:pt x="1273" y="166"/>
                  </a:moveTo>
                  <a:lnTo>
                    <a:pt x="0" y="0"/>
                  </a:lnTo>
                  <a:lnTo>
                    <a:pt x="0" y="292"/>
                  </a:lnTo>
                  <a:lnTo>
                    <a:pt x="1273" y="457"/>
                  </a:lnTo>
                  <a:lnTo>
                    <a:pt x="1273" y="166"/>
                  </a:lnTo>
                  <a:close/>
                </a:path>
              </a:pathLst>
            </a:custGeom>
            <a:solidFill>
              <a:srgbClr val="F5EDE6"/>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4" name="Freeform 123"/>
            <p:cNvSpPr>
              <a:spLocks/>
            </p:cNvSpPr>
            <p:nvPr/>
          </p:nvSpPr>
          <p:spPr bwMode="auto">
            <a:xfrm>
              <a:off x="3791" y="1032"/>
              <a:ext cx="2388" cy="166"/>
            </a:xfrm>
            <a:custGeom>
              <a:avLst/>
              <a:gdLst/>
              <a:ahLst/>
              <a:cxnLst>
                <a:cxn ang="0">
                  <a:pos x="0" y="128"/>
                </a:cxn>
                <a:cxn ang="0">
                  <a:pos x="117" y="204"/>
                </a:cxn>
                <a:cxn ang="0">
                  <a:pos x="273" y="173"/>
                </a:cxn>
                <a:cxn ang="0">
                  <a:pos x="1126" y="332"/>
                </a:cxn>
                <a:cxn ang="0">
                  <a:pos x="4775" y="150"/>
                </a:cxn>
                <a:cxn ang="0">
                  <a:pos x="3454" y="0"/>
                </a:cxn>
                <a:cxn ang="0">
                  <a:pos x="0" y="128"/>
                </a:cxn>
              </a:cxnLst>
              <a:rect l="0" t="0" r="r" b="b"/>
              <a:pathLst>
                <a:path w="4775" h="332">
                  <a:moveTo>
                    <a:pt x="0" y="128"/>
                  </a:moveTo>
                  <a:lnTo>
                    <a:pt x="117" y="204"/>
                  </a:lnTo>
                  <a:lnTo>
                    <a:pt x="273" y="173"/>
                  </a:lnTo>
                  <a:lnTo>
                    <a:pt x="1126" y="332"/>
                  </a:lnTo>
                  <a:lnTo>
                    <a:pt x="4775" y="150"/>
                  </a:lnTo>
                  <a:lnTo>
                    <a:pt x="3454" y="0"/>
                  </a:lnTo>
                  <a:lnTo>
                    <a:pt x="0" y="128"/>
                  </a:lnTo>
                  <a:close/>
                </a:path>
              </a:pathLst>
            </a:custGeom>
            <a:solidFill>
              <a:srgbClr val="99999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5" name="Freeform 124"/>
            <p:cNvSpPr>
              <a:spLocks/>
            </p:cNvSpPr>
            <p:nvPr/>
          </p:nvSpPr>
          <p:spPr bwMode="auto">
            <a:xfrm>
              <a:off x="3918" y="1091"/>
              <a:ext cx="454" cy="2225"/>
            </a:xfrm>
            <a:custGeom>
              <a:avLst/>
              <a:gdLst/>
              <a:ahLst/>
              <a:cxnLst>
                <a:cxn ang="0">
                  <a:pos x="84" y="6"/>
                </a:cxn>
                <a:cxn ang="0">
                  <a:pos x="185" y="20"/>
                </a:cxn>
                <a:cxn ang="0">
                  <a:pos x="289" y="35"/>
                </a:cxn>
                <a:cxn ang="0">
                  <a:pos x="397" y="50"/>
                </a:cxn>
                <a:cxn ang="0">
                  <a:pos x="506" y="65"/>
                </a:cxn>
                <a:cxn ang="0">
                  <a:pos x="616" y="80"/>
                </a:cxn>
                <a:cxn ang="0">
                  <a:pos x="731" y="97"/>
                </a:cxn>
                <a:cxn ang="0">
                  <a:pos x="848" y="113"/>
                </a:cxn>
                <a:cxn ang="0">
                  <a:pos x="907" y="386"/>
                </a:cxn>
                <a:cxn ang="0">
                  <a:pos x="907" y="915"/>
                </a:cxn>
                <a:cxn ang="0">
                  <a:pos x="907" y="1448"/>
                </a:cxn>
                <a:cxn ang="0">
                  <a:pos x="907" y="1984"/>
                </a:cxn>
                <a:cxn ang="0">
                  <a:pos x="905" y="2524"/>
                </a:cxn>
                <a:cxn ang="0">
                  <a:pos x="905" y="3069"/>
                </a:cxn>
                <a:cxn ang="0">
                  <a:pos x="904" y="3619"/>
                </a:cxn>
                <a:cxn ang="0">
                  <a:pos x="904" y="4174"/>
                </a:cxn>
                <a:cxn ang="0">
                  <a:pos x="841" y="4413"/>
                </a:cxn>
                <a:cxn ang="0">
                  <a:pos x="721" y="4341"/>
                </a:cxn>
                <a:cxn ang="0">
                  <a:pos x="601" y="4270"/>
                </a:cxn>
                <a:cxn ang="0">
                  <a:pos x="486" y="4200"/>
                </a:cxn>
                <a:cxn ang="0">
                  <a:pos x="375" y="4133"/>
                </a:cxn>
                <a:cxn ang="0">
                  <a:pos x="266" y="4068"/>
                </a:cxn>
                <a:cxn ang="0">
                  <a:pos x="156" y="4003"/>
                </a:cxn>
                <a:cxn ang="0">
                  <a:pos x="51" y="3942"/>
                </a:cxn>
                <a:cxn ang="0">
                  <a:pos x="2" y="3661"/>
                </a:cxn>
                <a:cxn ang="0">
                  <a:pos x="7" y="3160"/>
                </a:cxn>
                <a:cxn ang="0">
                  <a:pos x="12" y="2663"/>
                </a:cxn>
                <a:cxn ang="0">
                  <a:pos x="15" y="2171"/>
                </a:cxn>
                <a:cxn ang="0">
                  <a:pos x="19" y="1683"/>
                </a:cxn>
                <a:cxn ang="0">
                  <a:pos x="22" y="1197"/>
                </a:cxn>
                <a:cxn ang="0">
                  <a:pos x="27" y="716"/>
                </a:cxn>
                <a:cxn ang="0">
                  <a:pos x="30" y="238"/>
                </a:cxn>
              </a:cxnLst>
              <a:rect l="0" t="0" r="r" b="b"/>
              <a:pathLst>
                <a:path w="909" h="4452">
                  <a:moveTo>
                    <a:pt x="34" y="0"/>
                  </a:moveTo>
                  <a:lnTo>
                    <a:pt x="84" y="6"/>
                  </a:lnTo>
                  <a:lnTo>
                    <a:pt x="135" y="13"/>
                  </a:lnTo>
                  <a:lnTo>
                    <a:pt x="185" y="20"/>
                  </a:lnTo>
                  <a:lnTo>
                    <a:pt x="239" y="30"/>
                  </a:lnTo>
                  <a:lnTo>
                    <a:pt x="289" y="35"/>
                  </a:lnTo>
                  <a:lnTo>
                    <a:pt x="343" y="43"/>
                  </a:lnTo>
                  <a:lnTo>
                    <a:pt x="397" y="50"/>
                  </a:lnTo>
                  <a:lnTo>
                    <a:pt x="452" y="59"/>
                  </a:lnTo>
                  <a:lnTo>
                    <a:pt x="506" y="65"/>
                  </a:lnTo>
                  <a:lnTo>
                    <a:pt x="561" y="72"/>
                  </a:lnTo>
                  <a:lnTo>
                    <a:pt x="616" y="80"/>
                  </a:lnTo>
                  <a:lnTo>
                    <a:pt x="675" y="89"/>
                  </a:lnTo>
                  <a:lnTo>
                    <a:pt x="731" y="97"/>
                  </a:lnTo>
                  <a:lnTo>
                    <a:pt x="789" y="106"/>
                  </a:lnTo>
                  <a:lnTo>
                    <a:pt x="848" y="113"/>
                  </a:lnTo>
                  <a:lnTo>
                    <a:pt x="909" y="124"/>
                  </a:lnTo>
                  <a:lnTo>
                    <a:pt x="907" y="386"/>
                  </a:lnTo>
                  <a:lnTo>
                    <a:pt x="907" y="651"/>
                  </a:lnTo>
                  <a:lnTo>
                    <a:pt x="907" y="915"/>
                  </a:lnTo>
                  <a:lnTo>
                    <a:pt x="907" y="1182"/>
                  </a:lnTo>
                  <a:lnTo>
                    <a:pt x="907" y="1448"/>
                  </a:lnTo>
                  <a:lnTo>
                    <a:pt x="907" y="1715"/>
                  </a:lnTo>
                  <a:lnTo>
                    <a:pt x="907" y="1984"/>
                  </a:lnTo>
                  <a:lnTo>
                    <a:pt x="907" y="2253"/>
                  </a:lnTo>
                  <a:lnTo>
                    <a:pt x="905" y="2524"/>
                  </a:lnTo>
                  <a:lnTo>
                    <a:pt x="905" y="2797"/>
                  </a:lnTo>
                  <a:lnTo>
                    <a:pt x="905" y="3069"/>
                  </a:lnTo>
                  <a:lnTo>
                    <a:pt x="905" y="3346"/>
                  </a:lnTo>
                  <a:lnTo>
                    <a:pt x="904" y="3619"/>
                  </a:lnTo>
                  <a:lnTo>
                    <a:pt x="904" y="3895"/>
                  </a:lnTo>
                  <a:lnTo>
                    <a:pt x="904" y="4174"/>
                  </a:lnTo>
                  <a:lnTo>
                    <a:pt x="904" y="4452"/>
                  </a:lnTo>
                  <a:lnTo>
                    <a:pt x="841" y="4413"/>
                  </a:lnTo>
                  <a:lnTo>
                    <a:pt x="781" y="4378"/>
                  </a:lnTo>
                  <a:lnTo>
                    <a:pt x="721" y="4341"/>
                  </a:lnTo>
                  <a:lnTo>
                    <a:pt x="662" y="4305"/>
                  </a:lnTo>
                  <a:lnTo>
                    <a:pt x="601" y="4270"/>
                  </a:lnTo>
                  <a:lnTo>
                    <a:pt x="544" y="4235"/>
                  </a:lnTo>
                  <a:lnTo>
                    <a:pt x="486" y="4200"/>
                  </a:lnTo>
                  <a:lnTo>
                    <a:pt x="430" y="4166"/>
                  </a:lnTo>
                  <a:lnTo>
                    <a:pt x="375" y="4133"/>
                  </a:lnTo>
                  <a:lnTo>
                    <a:pt x="319" y="4101"/>
                  </a:lnTo>
                  <a:lnTo>
                    <a:pt x="266" y="4068"/>
                  </a:lnTo>
                  <a:lnTo>
                    <a:pt x="212" y="4036"/>
                  </a:lnTo>
                  <a:lnTo>
                    <a:pt x="156" y="4003"/>
                  </a:lnTo>
                  <a:lnTo>
                    <a:pt x="104" y="3973"/>
                  </a:lnTo>
                  <a:lnTo>
                    <a:pt x="51" y="3942"/>
                  </a:lnTo>
                  <a:lnTo>
                    <a:pt x="0" y="3912"/>
                  </a:lnTo>
                  <a:lnTo>
                    <a:pt x="2" y="3661"/>
                  </a:lnTo>
                  <a:lnTo>
                    <a:pt x="5" y="3411"/>
                  </a:lnTo>
                  <a:lnTo>
                    <a:pt x="7" y="3160"/>
                  </a:lnTo>
                  <a:lnTo>
                    <a:pt x="10" y="2914"/>
                  </a:lnTo>
                  <a:lnTo>
                    <a:pt x="12" y="2663"/>
                  </a:lnTo>
                  <a:lnTo>
                    <a:pt x="14" y="2418"/>
                  </a:lnTo>
                  <a:lnTo>
                    <a:pt x="15" y="2171"/>
                  </a:lnTo>
                  <a:lnTo>
                    <a:pt x="19" y="1928"/>
                  </a:lnTo>
                  <a:lnTo>
                    <a:pt x="19" y="1683"/>
                  </a:lnTo>
                  <a:lnTo>
                    <a:pt x="22" y="1440"/>
                  </a:lnTo>
                  <a:lnTo>
                    <a:pt x="22" y="1197"/>
                  </a:lnTo>
                  <a:lnTo>
                    <a:pt x="25" y="958"/>
                  </a:lnTo>
                  <a:lnTo>
                    <a:pt x="27" y="716"/>
                  </a:lnTo>
                  <a:lnTo>
                    <a:pt x="29" y="477"/>
                  </a:lnTo>
                  <a:lnTo>
                    <a:pt x="30" y="238"/>
                  </a:lnTo>
                  <a:lnTo>
                    <a:pt x="34" y="0"/>
                  </a:lnTo>
                  <a:close/>
                </a:path>
              </a:pathLst>
            </a:custGeom>
            <a:solidFill>
              <a:srgbClr val="F5EDE6"/>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6" name="Freeform 125"/>
            <p:cNvSpPr>
              <a:spLocks/>
            </p:cNvSpPr>
            <p:nvPr/>
          </p:nvSpPr>
          <p:spPr bwMode="auto">
            <a:xfrm>
              <a:off x="4085" y="1258"/>
              <a:ext cx="108" cy="1369"/>
            </a:xfrm>
            <a:custGeom>
              <a:avLst/>
              <a:gdLst/>
              <a:ahLst/>
              <a:cxnLst>
                <a:cxn ang="0">
                  <a:pos x="16" y="0"/>
                </a:cxn>
                <a:cxn ang="0">
                  <a:pos x="39" y="4"/>
                </a:cxn>
                <a:cxn ang="0">
                  <a:pos x="64" y="8"/>
                </a:cxn>
                <a:cxn ang="0">
                  <a:pos x="89" y="11"/>
                </a:cxn>
                <a:cxn ang="0">
                  <a:pos x="115" y="17"/>
                </a:cxn>
                <a:cxn ang="0">
                  <a:pos x="140" y="21"/>
                </a:cxn>
                <a:cxn ang="0">
                  <a:pos x="165" y="26"/>
                </a:cxn>
                <a:cxn ang="0">
                  <a:pos x="190" y="30"/>
                </a:cxn>
                <a:cxn ang="0">
                  <a:pos x="215" y="35"/>
                </a:cxn>
                <a:cxn ang="0">
                  <a:pos x="214" y="201"/>
                </a:cxn>
                <a:cxn ang="0">
                  <a:pos x="214" y="368"/>
                </a:cxn>
                <a:cxn ang="0">
                  <a:pos x="212" y="535"/>
                </a:cxn>
                <a:cxn ang="0">
                  <a:pos x="212" y="702"/>
                </a:cxn>
                <a:cxn ang="0">
                  <a:pos x="210" y="869"/>
                </a:cxn>
                <a:cxn ang="0">
                  <a:pos x="210" y="1036"/>
                </a:cxn>
                <a:cxn ang="0">
                  <a:pos x="210" y="1204"/>
                </a:cxn>
                <a:cxn ang="0">
                  <a:pos x="210" y="1373"/>
                </a:cxn>
                <a:cxn ang="0">
                  <a:pos x="209" y="1540"/>
                </a:cxn>
                <a:cxn ang="0">
                  <a:pos x="209" y="1711"/>
                </a:cxn>
                <a:cxn ang="0">
                  <a:pos x="207" y="1880"/>
                </a:cxn>
                <a:cxn ang="0">
                  <a:pos x="207" y="2053"/>
                </a:cxn>
                <a:cxn ang="0">
                  <a:pos x="205" y="2221"/>
                </a:cxn>
                <a:cxn ang="0">
                  <a:pos x="205" y="2394"/>
                </a:cxn>
                <a:cxn ang="0">
                  <a:pos x="205" y="2567"/>
                </a:cxn>
                <a:cxn ang="0">
                  <a:pos x="205" y="2739"/>
                </a:cxn>
                <a:cxn ang="0">
                  <a:pos x="178" y="2726"/>
                </a:cxn>
                <a:cxn ang="0">
                  <a:pos x="152" y="2713"/>
                </a:cxn>
                <a:cxn ang="0">
                  <a:pos x="126" y="2700"/>
                </a:cxn>
                <a:cxn ang="0">
                  <a:pos x="101" y="2689"/>
                </a:cxn>
                <a:cxn ang="0">
                  <a:pos x="76" y="2676"/>
                </a:cxn>
                <a:cxn ang="0">
                  <a:pos x="51" y="2665"/>
                </a:cxn>
                <a:cxn ang="0">
                  <a:pos x="26" y="2654"/>
                </a:cxn>
                <a:cxn ang="0">
                  <a:pos x="0" y="2643"/>
                </a:cxn>
                <a:cxn ang="0">
                  <a:pos x="0" y="2474"/>
                </a:cxn>
                <a:cxn ang="0">
                  <a:pos x="2" y="2305"/>
                </a:cxn>
                <a:cxn ang="0">
                  <a:pos x="2" y="2138"/>
                </a:cxn>
                <a:cxn ang="0">
                  <a:pos x="4" y="1973"/>
                </a:cxn>
                <a:cxn ang="0">
                  <a:pos x="4" y="1806"/>
                </a:cxn>
                <a:cxn ang="0">
                  <a:pos x="5" y="1639"/>
                </a:cxn>
                <a:cxn ang="0">
                  <a:pos x="7" y="1474"/>
                </a:cxn>
                <a:cxn ang="0">
                  <a:pos x="9" y="1308"/>
                </a:cxn>
                <a:cxn ang="0">
                  <a:pos x="9" y="1143"/>
                </a:cxn>
                <a:cxn ang="0">
                  <a:pos x="9" y="980"/>
                </a:cxn>
                <a:cxn ang="0">
                  <a:pos x="10" y="815"/>
                </a:cxn>
                <a:cxn ang="0">
                  <a:pos x="12" y="651"/>
                </a:cxn>
                <a:cxn ang="0">
                  <a:pos x="12" y="486"/>
                </a:cxn>
                <a:cxn ang="0">
                  <a:pos x="12" y="323"/>
                </a:cxn>
                <a:cxn ang="0">
                  <a:pos x="14" y="162"/>
                </a:cxn>
                <a:cxn ang="0">
                  <a:pos x="16" y="0"/>
                </a:cxn>
              </a:cxnLst>
              <a:rect l="0" t="0" r="r" b="b"/>
              <a:pathLst>
                <a:path w="215" h="2739">
                  <a:moveTo>
                    <a:pt x="16" y="0"/>
                  </a:moveTo>
                  <a:lnTo>
                    <a:pt x="39" y="4"/>
                  </a:lnTo>
                  <a:lnTo>
                    <a:pt x="64" y="8"/>
                  </a:lnTo>
                  <a:lnTo>
                    <a:pt x="89" y="11"/>
                  </a:lnTo>
                  <a:lnTo>
                    <a:pt x="115" y="17"/>
                  </a:lnTo>
                  <a:lnTo>
                    <a:pt x="140" y="21"/>
                  </a:lnTo>
                  <a:lnTo>
                    <a:pt x="165" y="26"/>
                  </a:lnTo>
                  <a:lnTo>
                    <a:pt x="190" y="30"/>
                  </a:lnTo>
                  <a:lnTo>
                    <a:pt x="215" y="35"/>
                  </a:lnTo>
                  <a:lnTo>
                    <a:pt x="214" y="201"/>
                  </a:lnTo>
                  <a:lnTo>
                    <a:pt x="214" y="368"/>
                  </a:lnTo>
                  <a:lnTo>
                    <a:pt x="212" y="535"/>
                  </a:lnTo>
                  <a:lnTo>
                    <a:pt x="212" y="702"/>
                  </a:lnTo>
                  <a:lnTo>
                    <a:pt x="210" y="869"/>
                  </a:lnTo>
                  <a:lnTo>
                    <a:pt x="210" y="1036"/>
                  </a:lnTo>
                  <a:lnTo>
                    <a:pt x="210" y="1204"/>
                  </a:lnTo>
                  <a:lnTo>
                    <a:pt x="210" y="1373"/>
                  </a:lnTo>
                  <a:lnTo>
                    <a:pt x="209" y="1540"/>
                  </a:lnTo>
                  <a:lnTo>
                    <a:pt x="209" y="1711"/>
                  </a:lnTo>
                  <a:lnTo>
                    <a:pt x="207" y="1880"/>
                  </a:lnTo>
                  <a:lnTo>
                    <a:pt x="207" y="2053"/>
                  </a:lnTo>
                  <a:lnTo>
                    <a:pt x="205" y="2221"/>
                  </a:lnTo>
                  <a:lnTo>
                    <a:pt x="205" y="2394"/>
                  </a:lnTo>
                  <a:lnTo>
                    <a:pt x="205" y="2567"/>
                  </a:lnTo>
                  <a:lnTo>
                    <a:pt x="205" y="2739"/>
                  </a:lnTo>
                  <a:lnTo>
                    <a:pt x="178" y="2726"/>
                  </a:lnTo>
                  <a:lnTo>
                    <a:pt x="152" y="2713"/>
                  </a:lnTo>
                  <a:lnTo>
                    <a:pt x="126" y="2700"/>
                  </a:lnTo>
                  <a:lnTo>
                    <a:pt x="101" y="2689"/>
                  </a:lnTo>
                  <a:lnTo>
                    <a:pt x="76" y="2676"/>
                  </a:lnTo>
                  <a:lnTo>
                    <a:pt x="51" y="2665"/>
                  </a:lnTo>
                  <a:lnTo>
                    <a:pt x="26" y="2654"/>
                  </a:lnTo>
                  <a:lnTo>
                    <a:pt x="0" y="2643"/>
                  </a:lnTo>
                  <a:lnTo>
                    <a:pt x="0" y="2474"/>
                  </a:lnTo>
                  <a:lnTo>
                    <a:pt x="2" y="2305"/>
                  </a:lnTo>
                  <a:lnTo>
                    <a:pt x="2" y="2138"/>
                  </a:lnTo>
                  <a:lnTo>
                    <a:pt x="4" y="1973"/>
                  </a:lnTo>
                  <a:lnTo>
                    <a:pt x="4" y="1806"/>
                  </a:lnTo>
                  <a:lnTo>
                    <a:pt x="5" y="1639"/>
                  </a:lnTo>
                  <a:lnTo>
                    <a:pt x="7" y="1474"/>
                  </a:lnTo>
                  <a:lnTo>
                    <a:pt x="9" y="1308"/>
                  </a:lnTo>
                  <a:lnTo>
                    <a:pt x="9" y="1143"/>
                  </a:lnTo>
                  <a:lnTo>
                    <a:pt x="9" y="980"/>
                  </a:lnTo>
                  <a:lnTo>
                    <a:pt x="10" y="815"/>
                  </a:lnTo>
                  <a:lnTo>
                    <a:pt x="12" y="651"/>
                  </a:lnTo>
                  <a:lnTo>
                    <a:pt x="12" y="486"/>
                  </a:lnTo>
                  <a:lnTo>
                    <a:pt x="12" y="323"/>
                  </a:lnTo>
                  <a:lnTo>
                    <a:pt x="14" y="162"/>
                  </a:lnTo>
                  <a:lnTo>
                    <a:pt x="16" y="0"/>
                  </a:lnTo>
                  <a:close/>
                </a:path>
              </a:pathLst>
            </a:custGeom>
            <a:solidFill>
              <a:srgbClr val="544C45"/>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7" name="Freeform 126"/>
            <p:cNvSpPr>
              <a:spLocks/>
            </p:cNvSpPr>
            <p:nvPr/>
          </p:nvSpPr>
          <p:spPr bwMode="auto">
            <a:xfrm>
              <a:off x="4130" y="1244"/>
              <a:ext cx="19" cy="1384"/>
            </a:xfrm>
            <a:custGeom>
              <a:avLst/>
              <a:gdLst/>
              <a:ahLst/>
              <a:cxnLst>
                <a:cxn ang="0">
                  <a:pos x="39" y="6"/>
                </a:cxn>
                <a:cxn ang="0">
                  <a:pos x="27" y="0"/>
                </a:cxn>
                <a:cxn ang="0">
                  <a:pos x="15" y="0"/>
                </a:cxn>
                <a:cxn ang="0">
                  <a:pos x="14" y="167"/>
                </a:cxn>
                <a:cxn ang="0">
                  <a:pos x="12" y="338"/>
                </a:cxn>
                <a:cxn ang="0">
                  <a:pos x="10" y="507"/>
                </a:cxn>
                <a:cxn ang="0">
                  <a:pos x="10" y="678"/>
                </a:cxn>
                <a:cxn ang="0">
                  <a:pos x="9" y="848"/>
                </a:cxn>
                <a:cxn ang="0">
                  <a:pos x="9" y="1019"/>
                </a:cxn>
                <a:cxn ang="0">
                  <a:pos x="7" y="1192"/>
                </a:cxn>
                <a:cxn ang="0">
                  <a:pos x="7" y="1364"/>
                </a:cxn>
                <a:cxn ang="0">
                  <a:pos x="5" y="1537"/>
                </a:cxn>
                <a:cxn ang="0">
                  <a:pos x="4" y="1709"/>
                </a:cxn>
                <a:cxn ang="0">
                  <a:pos x="4" y="1884"/>
                </a:cxn>
                <a:cxn ang="0">
                  <a:pos x="4" y="2058"/>
                </a:cxn>
                <a:cxn ang="0">
                  <a:pos x="2" y="2231"/>
                </a:cxn>
                <a:cxn ang="0">
                  <a:pos x="0" y="2407"/>
                </a:cxn>
                <a:cxn ang="0">
                  <a:pos x="0" y="2582"/>
                </a:cxn>
                <a:cxn ang="0">
                  <a:pos x="0" y="2758"/>
                </a:cxn>
                <a:cxn ang="0">
                  <a:pos x="10" y="2763"/>
                </a:cxn>
                <a:cxn ang="0">
                  <a:pos x="24" y="2769"/>
                </a:cxn>
                <a:cxn ang="0">
                  <a:pos x="24" y="2591"/>
                </a:cxn>
                <a:cxn ang="0">
                  <a:pos x="24" y="2416"/>
                </a:cxn>
                <a:cxn ang="0">
                  <a:pos x="26" y="2240"/>
                </a:cxn>
                <a:cxn ang="0">
                  <a:pos x="27" y="2068"/>
                </a:cxn>
                <a:cxn ang="0">
                  <a:pos x="27" y="1893"/>
                </a:cxn>
                <a:cxn ang="0">
                  <a:pos x="27" y="1719"/>
                </a:cxn>
                <a:cxn ang="0">
                  <a:pos x="29" y="1546"/>
                </a:cxn>
                <a:cxn ang="0">
                  <a:pos x="31" y="1374"/>
                </a:cxn>
                <a:cxn ang="0">
                  <a:pos x="31" y="1199"/>
                </a:cxn>
                <a:cxn ang="0">
                  <a:pos x="32" y="1026"/>
                </a:cxn>
                <a:cxn ang="0">
                  <a:pos x="32" y="854"/>
                </a:cxn>
                <a:cxn ang="0">
                  <a:pos x="34" y="683"/>
                </a:cxn>
                <a:cxn ang="0">
                  <a:pos x="34" y="512"/>
                </a:cxn>
                <a:cxn ang="0">
                  <a:pos x="36" y="344"/>
                </a:cxn>
                <a:cxn ang="0">
                  <a:pos x="37" y="173"/>
                </a:cxn>
                <a:cxn ang="0">
                  <a:pos x="39" y="6"/>
                </a:cxn>
              </a:cxnLst>
              <a:rect l="0" t="0" r="r" b="b"/>
              <a:pathLst>
                <a:path w="39" h="2769">
                  <a:moveTo>
                    <a:pt x="39" y="6"/>
                  </a:moveTo>
                  <a:lnTo>
                    <a:pt x="27" y="0"/>
                  </a:lnTo>
                  <a:lnTo>
                    <a:pt x="15" y="0"/>
                  </a:lnTo>
                  <a:lnTo>
                    <a:pt x="14" y="167"/>
                  </a:lnTo>
                  <a:lnTo>
                    <a:pt x="12" y="338"/>
                  </a:lnTo>
                  <a:lnTo>
                    <a:pt x="10" y="507"/>
                  </a:lnTo>
                  <a:lnTo>
                    <a:pt x="10" y="678"/>
                  </a:lnTo>
                  <a:lnTo>
                    <a:pt x="9" y="848"/>
                  </a:lnTo>
                  <a:lnTo>
                    <a:pt x="9" y="1019"/>
                  </a:lnTo>
                  <a:lnTo>
                    <a:pt x="7" y="1192"/>
                  </a:lnTo>
                  <a:lnTo>
                    <a:pt x="7" y="1364"/>
                  </a:lnTo>
                  <a:lnTo>
                    <a:pt x="5" y="1537"/>
                  </a:lnTo>
                  <a:lnTo>
                    <a:pt x="4" y="1709"/>
                  </a:lnTo>
                  <a:lnTo>
                    <a:pt x="4" y="1884"/>
                  </a:lnTo>
                  <a:lnTo>
                    <a:pt x="4" y="2058"/>
                  </a:lnTo>
                  <a:lnTo>
                    <a:pt x="2" y="2231"/>
                  </a:lnTo>
                  <a:lnTo>
                    <a:pt x="0" y="2407"/>
                  </a:lnTo>
                  <a:lnTo>
                    <a:pt x="0" y="2582"/>
                  </a:lnTo>
                  <a:lnTo>
                    <a:pt x="0" y="2758"/>
                  </a:lnTo>
                  <a:lnTo>
                    <a:pt x="10" y="2763"/>
                  </a:lnTo>
                  <a:lnTo>
                    <a:pt x="24" y="2769"/>
                  </a:lnTo>
                  <a:lnTo>
                    <a:pt x="24" y="2591"/>
                  </a:lnTo>
                  <a:lnTo>
                    <a:pt x="24" y="2416"/>
                  </a:lnTo>
                  <a:lnTo>
                    <a:pt x="26" y="2240"/>
                  </a:lnTo>
                  <a:lnTo>
                    <a:pt x="27" y="2068"/>
                  </a:lnTo>
                  <a:lnTo>
                    <a:pt x="27" y="1893"/>
                  </a:lnTo>
                  <a:lnTo>
                    <a:pt x="27" y="1719"/>
                  </a:lnTo>
                  <a:lnTo>
                    <a:pt x="29" y="1546"/>
                  </a:lnTo>
                  <a:lnTo>
                    <a:pt x="31" y="1374"/>
                  </a:lnTo>
                  <a:lnTo>
                    <a:pt x="31" y="1199"/>
                  </a:lnTo>
                  <a:lnTo>
                    <a:pt x="32" y="1026"/>
                  </a:lnTo>
                  <a:lnTo>
                    <a:pt x="32" y="854"/>
                  </a:lnTo>
                  <a:lnTo>
                    <a:pt x="34" y="683"/>
                  </a:lnTo>
                  <a:lnTo>
                    <a:pt x="34" y="512"/>
                  </a:lnTo>
                  <a:lnTo>
                    <a:pt x="36" y="344"/>
                  </a:lnTo>
                  <a:lnTo>
                    <a:pt x="37" y="173"/>
                  </a:lnTo>
                  <a:lnTo>
                    <a:pt x="39" y="6"/>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8" name="Freeform 127"/>
            <p:cNvSpPr>
              <a:spLocks/>
            </p:cNvSpPr>
            <p:nvPr/>
          </p:nvSpPr>
          <p:spPr bwMode="auto">
            <a:xfrm>
              <a:off x="4077" y="1348"/>
              <a:ext cx="132" cy="137"/>
            </a:xfrm>
            <a:custGeom>
              <a:avLst/>
              <a:gdLst/>
              <a:ahLst/>
              <a:cxnLst>
                <a:cxn ang="0">
                  <a:pos x="1" y="0"/>
                </a:cxn>
                <a:cxn ang="0">
                  <a:pos x="16" y="2"/>
                </a:cxn>
                <a:cxn ang="0">
                  <a:pos x="32" y="6"/>
                </a:cxn>
                <a:cxn ang="0">
                  <a:pos x="47" y="7"/>
                </a:cxn>
                <a:cxn ang="0">
                  <a:pos x="63" y="11"/>
                </a:cxn>
                <a:cxn ang="0">
                  <a:pos x="79" y="13"/>
                </a:cxn>
                <a:cxn ang="0">
                  <a:pos x="97" y="17"/>
                </a:cxn>
                <a:cxn ang="0">
                  <a:pos x="112" y="20"/>
                </a:cxn>
                <a:cxn ang="0">
                  <a:pos x="131" y="24"/>
                </a:cxn>
                <a:cxn ang="0">
                  <a:pos x="146" y="26"/>
                </a:cxn>
                <a:cxn ang="0">
                  <a:pos x="162" y="30"/>
                </a:cxn>
                <a:cxn ang="0">
                  <a:pos x="179" y="33"/>
                </a:cxn>
                <a:cxn ang="0">
                  <a:pos x="196" y="37"/>
                </a:cxn>
                <a:cxn ang="0">
                  <a:pos x="213" y="41"/>
                </a:cxn>
                <a:cxn ang="0">
                  <a:pos x="230" y="44"/>
                </a:cxn>
                <a:cxn ang="0">
                  <a:pos x="246" y="48"/>
                </a:cxn>
                <a:cxn ang="0">
                  <a:pos x="265" y="52"/>
                </a:cxn>
                <a:cxn ang="0">
                  <a:pos x="263" y="78"/>
                </a:cxn>
                <a:cxn ang="0">
                  <a:pos x="262" y="106"/>
                </a:cxn>
                <a:cxn ang="0">
                  <a:pos x="262" y="134"/>
                </a:cxn>
                <a:cxn ang="0">
                  <a:pos x="262" y="161"/>
                </a:cxn>
                <a:cxn ang="0">
                  <a:pos x="262" y="189"/>
                </a:cxn>
                <a:cxn ang="0">
                  <a:pos x="262" y="217"/>
                </a:cxn>
                <a:cxn ang="0">
                  <a:pos x="262" y="245"/>
                </a:cxn>
                <a:cxn ang="0">
                  <a:pos x="262" y="273"/>
                </a:cxn>
                <a:cxn ang="0">
                  <a:pos x="245" y="269"/>
                </a:cxn>
                <a:cxn ang="0">
                  <a:pos x="228" y="265"/>
                </a:cxn>
                <a:cxn ang="0">
                  <a:pos x="211" y="262"/>
                </a:cxn>
                <a:cxn ang="0">
                  <a:pos x="196" y="258"/>
                </a:cxn>
                <a:cxn ang="0">
                  <a:pos x="178" y="254"/>
                </a:cxn>
                <a:cxn ang="0">
                  <a:pos x="162" y="250"/>
                </a:cxn>
                <a:cxn ang="0">
                  <a:pos x="144" y="247"/>
                </a:cxn>
                <a:cxn ang="0">
                  <a:pos x="129" y="245"/>
                </a:cxn>
                <a:cxn ang="0">
                  <a:pos x="112" y="241"/>
                </a:cxn>
                <a:cxn ang="0">
                  <a:pos x="95" y="237"/>
                </a:cxn>
                <a:cxn ang="0">
                  <a:pos x="79" y="234"/>
                </a:cxn>
                <a:cxn ang="0">
                  <a:pos x="63" y="230"/>
                </a:cxn>
                <a:cxn ang="0">
                  <a:pos x="47" y="226"/>
                </a:cxn>
                <a:cxn ang="0">
                  <a:pos x="30" y="223"/>
                </a:cxn>
                <a:cxn ang="0">
                  <a:pos x="15" y="219"/>
                </a:cxn>
                <a:cxn ang="0">
                  <a:pos x="0" y="217"/>
                </a:cxn>
                <a:cxn ang="0">
                  <a:pos x="0" y="189"/>
                </a:cxn>
                <a:cxn ang="0">
                  <a:pos x="0" y="161"/>
                </a:cxn>
                <a:cxn ang="0">
                  <a:pos x="0" y="134"/>
                </a:cxn>
                <a:cxn ang="0">
                  <a:pos x="0" y="108"/>
                </a:cxn>
                <a:cxn ang="0">
                  <a:pos x="0" y="80"/>
                </a:cxn>
                <a:cxn ang="0">
                  <a:pos x="0" y="54"/>
                </a:cxn>
                <a:cxn ang="0">
                  <a:pos x="0" y="26"/>
                </a:cxn>
                <a:cxn ang="0">
                  <a:pos x="1" y="0"/>
                </a:cxn>
              </a:cxnLst>
              <a:rect l="0" t="0" r="r" b="b"/>
              <a:pathLst>
                <a:path w="265" h="273">
                  <a:moveTo>
                    <a:pt x="1" y="0"/>
                  </a:moveTo>
                  <a:lnTo>
                    <a:pt x="16" y="2"/>
                  </a:lnTo>
                  <a:lnTo>
                    <a:pt x="32" y="6"/>
                  </a:lnTo>
                  <a:lnTo>
                    <a:pt x="47" y="7"/>
                  </a:lnTo>
                  <a:lnTo>
                    <a:pt x="63" y="11"/>
                  </a:lnTo>
                  <a:lnTo>
                    <a:pt x="79" y="13"/>
                  </a:lnTo>
                  <a:lnTo>
                    <a:pt x="97" y="17"/>
                  </a:lnTo>
                  <a:lnTo>
                    <a:pt x="112" y="20"/>
                  </a:lnTo>
                  <a:lnTo>
                    <a:pt x="131" y="24"/>
                  </a:lnTo>
                  <a:lnTo>
                    <a:pt x="146" y="26"/>
                  </a:lnTo>
                  <a:lnTo>
                    <a:pt x="162" y="30"/>
                  </a:lnTo>
                  <a:lnTo>
                    <a:pt x="179" y="33"/>
                  </a:lnTo>
                  <a:lnTo>
                    <a:pt x="196" y="37"/>
                  </a:lnTo>
                  <a:lnTo>
                    <a:pt x="213" y="41"/>
                  </a:lnTo>
                  <a:lnTo>
                    <a:pt x="230" y="44"/>
                  </a:lnTo>
                  <a:lnTo>
                    <a:pt x="246" y="48"/>
                  </a:lnTo>
                  <a:lnTo>
                    <a:pt x="265" y="52"/>
                  </a:lnTo>
                  <a:lnTo>
                    <a:pt x="263" y="78"/>
                  </a:lnTo>
                  <a:lnTo>
                    <a:pt x="262" y="106"/>
                  </a:lnTo>
                  <a:lnTo>
                    <a:pt x="262" y="134"/>
                  </a:lnTo>
                  <a:lnTo>
                    <a:pt x="262" y="161"/>
                  </a:lnTo>
                  <a:lnTo>
                    <a:pt x="262" y="189"/>
                  </a:lnTo>
                  <a:lnTo>
                    <a:pt x="262" y="217"/>
                  </a:lnTo>
                  <a:lnTo>
                    <a:pt x="262" y="245"/>
                  </a:lnTo>
                  <a:lnTo>
                    <a:pt x="262" y="273"/>
                  </a:lnTo>
                  <a:lnTo>
                    <a:pt x="245" y="269"/>
                  </a:lnTo>
                  <a:lnTo>
                    <a:pt x="228" y="265"/>
                  </a:lnTo>
                  <a:lnTo>
                    <a:pt x="211" y="262"/>
                  </a:lnTo>
                  <a:lnTo>
                    <a:pt x="196" y="258"/>
                  </a:lnTo>
                  <a:lnTo>
                    <a:pt x="178" y="254"/>
                  </a:lnTo>
                  <a:lnTo>
                    <a:pt x="162" y="250"/>
                  </a:lnTo>
                  <a:lnTo>
                    <a:pt x="144" y="247"/>
                  </a:lnTo>
                  <a:lnTo>
                    <a:pt x="129" y="245"/>
                  </a:lnTo>
                  <a:lnTo>
                    <a:pt x="112" y="241"/>
                  </a:lnTo>
                  <a:lnTo>
                    <a:pt x="95" y="237"/>
                  </a:lnTo>
                  <a:lnTo>
                    <a:pt x="79" y="234"/>
                  </a:lnTo>
                  <a:lnTo>
                    <a:pt x="63" y="230"/>
                  </a:lnTo>
                  <a:lnTo>
                    <a:pt x="47" y="226"/>
                  </a:lnTo>
                  <a:lnTo>
                    <a:pt x="30" y="223"/>
                  </a:lnTo>
                  <a:lnTo>
                    <a:pt x="15" y="219"/>
                  </a:lnTo>
                  <a:lnTo>
                    <a:pt x="0" y="217"/>
                  </a:lnTo>
                  <a:lnTo>
                    <a:pt x="0" y="189"/>
                  </a:lnTo>
                  <a:lnTo>
                    <a:pt x="0" y="161"/>
                  </a:lnTo>
                  <a:lnTo>
                    <a:pt x="0" y="134"/>
                  </a:lnTo>
                  <a:lnTo>
                    <a:pt x="0" y="108"/>
                  </a:lnTo>
                  <a:lnTo>
                    <a:pt x="0" y="80"/>
                  </a:lnTo>
                  <a:lnTo>
                    <a:pt x="0" y="54"/>
                  </a:lnTo>
                  <a:lnTo>
                    <a:pt x="0" y="26"/>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19" name="Freeform 128"/>
            <p:cNvSpPr>
              <a:spLocks/>
            </p:cNvSpPr>
            <p:nvPr/>
          </p:nvSpPr>
          <p:spPr bwMode="auto">
            <a:xfrm>
              <a:off x="4075" y="1548"/>
              <a:ext cx="133" cy="145"/>
            </a:xfrm>
            <a:custGeom>
              <a:avLst/>
              <a:gdLst/>
              <a:ahLst/>
              <a:cxnLst>
                <a:cxn ang="0">
                  <a:pos x="4" y="0"/>
                </a:cxn>
                <a:cxn ang="0">
                  <a:pos x="19" y="4"/>
                </a:cxn>
                <a:cxn ang="0">
                  <a:pos x="34" y="7"/>
                </a:cxn>
                <a:cxn ang="0">
                  <a:pos x="51" y="11"/>
                </a:cxn>
                <a:cxn ang="0">
                  <a:pos x="67" y="17"/>
                </a:cxn>
                <a:cxn ang="0">
                  <a:pos x="83" y="20"/>
                </a:cxn>
                <a:cxn ang="0">
                  <a:pos x="99" y="24"/>
                </a:cxn>
                <a:cxn ang="0">
                  <a:pos x="116" y="28"/>
                </a:cxn>
                <a:cxn ang="0">
                  <a:pos x="133" y="33"/>
                </a:cxn>
                <a:cxn ang="0">
                  <a:pos x="148" y="35"/>
                </a:cxn>
                <a:cxn ang="0">
                  <a:pos x="163" y="39"/>
                </a:cxn>
                <a:cxn ang="0">
                  <a:pos x="180" y="43"/>
                </a:cxn>
                <a:cxn ang="0">
                  <a:pos x="197" y="48"/>
                </a:cxn>
                <a:cxn ang="0">
                  <a:pos x="213" y="52"/>
                </a:cxn>
                <a:cxn ang="0">
                  <a:pos x="230" y="56"/>
                </a:cxn>
                <a:cxn ang="0">
                  <a:pos x="247" y="59"/>
                </a:cxn>
                <a:cxn ang="0">
                  <a:pos x="266" y="65"/>
                </a:cxn>
                <a:cxn ang="0">
                  <a:pos x="264" y="93"/>
                </a:cxn>
                <a:cxn ang="0">
                  <a:pos x="264" y="121"/>
                </a:cxn>
                <a:cxn ang="0">
                  <a:pos x="264" y="148"/>
                </a:cxn>
                <a:cxn ang="0">
                  <a:pos x="264" y="176"/>
                </a:cxn>
                <a:cxn ang="0">
                  <a:pos x="264" y="204"/>
                </a:cxn>
                <a:cxn ang="0">
                  <a:pos x="264" y="232"/>
                </a:cxn>
                <a:cxn ang="0">
                  <a:pos x="264" y="260"/>
                </a:cxn>
                <a:cxn ang="0">
                  <a:pos x="264" y="289"/>
                </a:cxn>
                <a:cxn ang="0">
                  <a:pos x="245" y="284"/>
                </a:cxn>
                <a:cxn ang="0">
                  <a:pos x="230" y="278"/>
                </a:cxn>
                <a:cxn ang="0">
                  <a:pos x="212" y="275"/>
                </a:cxn>
                <a:cxn ang="0">
                  <a:pos x="197" y="271"/>
                </a:cxn>
                <a:cxn ang="0">
                  <a:pos x="180" y="265"/>
                </a:cxn>
                <a:cxn ang="0">
                  <a:pos x="163" y="262"/>
                </a:cxn>
                <a:cxn ang="0">
                  <a:pos x="148" y="258"/>
                </a:cxn>
                <a:cxn ang="0">
                  <a:pos x="133" y="254"/>
                </a:cxn>
                <a:cxn ang="0">
                  <a:pos x="114" y="249"/>
                </a:cxn>
                <a:cxn ang="0">
                  <a:pos x="98" y="245"/>
                </a:cxn>
                <a:cxn ang="0">
                  <a:pos x="79" y="239"/>
                </a:cxn>
                <a:cxn ang="0">
                  <a:pos x="64" y="236"/>
                </a:cxn>
                <a:cxn ang="0">
                  <a:pos x="47" y="230"/>
                </a:cxn>
                <a:cxn ang="0">
                  <a:pos x="32" y="226"/>
                </a:cxn>
                <a:cxn ang="0">
                  <a:pos x="15" y="223"/>
                </a:cxn>
                <a:cxn ang="0">
                  <a:pos x="0" y="219"/>
                </a:cxn>
                <a:cxn ang="0">
                  <a:pos x="0" y="191"/>
                </a:cxn>
                <a:cxn ang="0">
                  <a:pos x="0" y="165"/>
                </a:cxn>
                <a:cxn ang="0">
                  <a:pos x="0" y="137"/>
                </a:cxn>
                <a:cxn ang="0">
                  <a:pos x="2" y="111"/>
                </a:cxn>
                <a:cxn ang="0">
                  <a:pos x="2" y="83"/>
                </a:cxn>
                <a:cxn ang="0">
                  <a:pos x="2" y="56"/>
                </a:cxn>
                <a:cxn ang="0">
                  <a:pos x="2" y="28"/>
                </a:cxn>
                <a:cxn ang="0">
                  <a:pos x="4" y="0"/>
                </a:cxn>
              </a:cxnLst>
              <a:rect l="0" t="0" r="r" b="b"/>
              <a:pathLst>
                <a:path w="266" h="289">
                  <a:moveTo>
                    <a:pt x="4" y="0"/>
                  </a:moveTo>
                  <a:lnTo>
                    <a:pt x="19" y="4"/>
                  </a:lnTo>
                  <a:lnTo>
                    <a:pt x="34" y="7"/>
                  </a:lnTo>
                  <a:lnTo>
                    <a:pt x="51" y="11"/>
                  </a:lnTo>
                  <a:lnTo>
                    <a:pt x="67" y="17"/>
                  </a:lnTo>
                  <a:lnTo>
                    <a:pt x="83" y="20"/>
                  </a:lnTo>
                  <a:lnTo>
                    <a:pt x="99" y="24"/>
                  </a:lnTo>
                  <a:lnTo>
                    <a:pt x="116" y="28"/>
                  </a:lnTo>
                  <a:lnTo>
                    <a:pt x="133" y="33"/>
                  </a:lnTo>
                  <a:lnTo>
                    <a:pt x="148" y="35"/>
                  </a:lnTo>
                  <a:lnTo>
                    <a:pt x="163" y="39"/>
                  </a:lnTo>
                  <a:lnTo>
                    <a:pt x="180" y="43"/>
                  </a:lnTo>
                  <a:lnTo>
                    <a:pt x="197" y="48"/>
                  </a:lnTo>
                  <a:lnTo>
                    <a:pt x="213" y="52"/>
                  </a:lnTo>
                  <a:lnTo>
                    <a:pt x="230" y="56"/>
                  </a:lnTo>
                  <a:lnTo>
                    <a:pt x="247" y="59"/>
                  </a:lnTo>
                  <a:lnTo>
                    <a:pt x="266" y="65"/>
                  </a:lnTo>
                  <a:lnTo>
                    <a:pt x="264" y="93"/>
                  </a:lnTo>
                  <a:lnTo>
                    <a:pt x="264" y="121"/>
                  </a:lnTo>
                  <a:lnTo>
                    <a:pt x="264" y="148"/>
                  </a:lnTo>
                  <a:lnTo>
                    <a:pt x="264" y="176"/>
                  </a:lnTo>
                  <a:lnTo>
                    <a:pt x="264" y="204"/>
                  </a:lnTo>
                  <a:lnTo>
                    <a:pt x="264" y="232"/>
                  </a:lnTo>
                  <a:lnTo>
                    <a:pt x="264" y="260"/>
                  </a:lnTo>
                  <a:lnTo>
                    <a:pt x="264" y="289"/>
                  </a:lnTo>
                  <a:lnTo>
                    <a:pt x="245" y="284"/>
                  </a:lnTo>
                  <a:lnTo>
                    <a:pt x="230" y="278"/>
                  </a:lnTo>
                  <a:lnTo>
                    <a:pt x="212" y="275"/>
                  </a:lnTo>
                  <a:lnTo>
                    <a:pt x="197" y="271"/>
                  </a:lnTo>
                  <a:lnTo>
                    <a:pt x="180" y="265"/>
                  </a:lnTo>
                  <a:lnTo>
                    <a:pt x="163" y="262"/>
                  </a:lnTo>
                  <a:lnTo>
                    <a:pt x="148" y="258"/>
                  </a:lnTo>
                  <a:lnTo>
                    <a:pt x="133" y="254"/>
                  </a:lnTo>
                  <a:lnTo>
                    <a:pt x="114" y="249"/>
                  </a:lnTo>
                  <a:lnTo>
                    <a:pt x="98" y="245"/>
                  </a:lnTo>
                  <a:lnTo>
                    <a:pt x="79" y="239"/>
                  </a:lnTo>
                  <a:lnTo>
                    <a:pt x="64" y="236"/>
                  </a:lnTo>
                  <a:lnTo>
                    <a:pt x="47" y="230"/>
                  </a:lnTo>
                  <a:lnTo>
                    <a:pt x="32" y="226"/>
                  </a:lnTo>
                  <a:lnTo>
                    <a:pt x="15" y="223"/>
                  </a:lnTo>
                  <a:lnTo>
                    <a:pt x="0" y="219"/>
                  </a:lnTo>
                  <a:lnTo>
                    <a:pt x="0" y="191"/>
                  </a:lnTo>
                  <a:lnTo>
                    <a:pt x="0" y="165"/>
                  </a:lnTo>
                  <a:lnTo>
                    <a:pt x="0" y="137"/>
                  </a:lnTo>
                  <a:lnTo>
                    <a:pt x="2" y="111"/>
                  </a:lnTo>
                  <a:lnTo>
                    <a:pt x="2" y="83"/>
                  </a:lnTo>
                  <a:lnTo>
                    <a:pt x="2" y="56"/>
                  </a:lnTo>
                  <a:lnTo>
                    <a:pt x="2" y="28"/>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0" name="Freeform 129"/>
            <p:cNvSpPr>
              <a:spLocks/>
            </p:cNvSpPr>
            <p:nvPr/>
          </p:nvSpPr>
          <p:spPr bwMode="auto">
            <a:xfrm>
              <a:off x="4074" y="1751"/>
              <a:ext cx="133" cy="150"/>
            </a:xfrm>
            <a:custGeom>
              <a:avLst/>
              <a:gdLst/>
              <a:ahLst/>
              <a:cxnLst>
                <a:cxn ang="0">
                  <a:pos x="1" y="0"/>
                </a:cxn>
                <a:cxn ang="0">
                  <a:pos x="16" y="4"/>
                </a:cxn>
                <a:cxn ang="0">
                  <a:pos x="33" y="8"/>
                </a:cxn>
                <a:cxn ang="0">
                  <a:pos x="48" y="11"/>
                </a:cxn>
                <a:cxn ang="0">
                  <a:pos x="65" y="17"/>
                </a:cxn>
                <a:cxn ang="0">
                  <a:pos x="80" y="21"/>
                </a:cxn>
                <a:cxn ang="0">
                  <a:pos x="97" y="24"/>
                </a:cxn>
                <a:cxn ang="0">
                  <a:pos x="114" y="30"/>
                </a:cxn>
                <a:cxn ang="0">
                  <a:pos x="131" y="36"/>
                </a:cxn>
                <a:cxn ang="0">
                  <a:pos x="146" y="39"/>
                </a:cxn>
                <a:cxn ang="0">
                  <a:pos x="162" y="45"/>
                </a:cxn>
                <a:cxn ang="0">
                  <a:pos x="179" y="50"/>
                </a:cxn>
                <a:cxn ang="0">
                  <a:pos x="198" y="56"/>
                </a:cxn>
                <a:cxn ang="0">
                  <a:pos x="213" y="60"/>
                </a:cxn>
                <a:cxn ang="0">
                  <a:pos x="230" y="65"/>
                </a:cxn>
                <a:cxn ang="0">
                  <a:pos x="246" y="71"/>
                </a:cxn>
                <a:cxn ang="0">
                  <a:pos x="265" y="76"/>
                </a:cxn>
                <a:cxn ang="0">
                  <a:pos x="265" y="104"/>
                </a:cxn>
                <a:cxn ang="0">
                  <a:pos x="265" y="132"/>
                </a:cxn>
                <a:cxn ang="0">
                  <a:pos x="265" y="160"/>
                </a:cxn>
                <a:cxn ang="0">
                  <a:pos x="265" y="188"/>
                </a:cxn>
                <a:cxn ang="0">
                  <a:pos x="265" y="216"/>
                </a:cxn>
                <a:cxn ang="0">
                  <a:pos x="265" y="243"/>
                </a:cxn>
                <a:cxn ang="0">
                  <a:pos x="265" y="271"/>
                </a:cxn>
                <a:cxn ang="0">
                  <a:pos x="265" y="299"/>
                </a:cxn>
                <a:cxn ang="0">
                  <a:pos x="246" y="294"/>
                </a:cxn>
                <a:cxn ang="0">
                  <a:pos x="230" y="288"/>
                </a:cxn>
                <a:cxn ang="0">
                  <a:pos x="213" y="282"/>
                </a:cxn>
                <a:cxn ang="0">
                  <a:pos x="196" y="279"/>
                </a:cxn>
                <a:cxn ang="0">
                  <a:pos x="179" y="273"/>
                </a:cxn>
                <a:cxn ang="0">
                  <a:pos x="162" y="268"/>
                </a:cxn>
                <a:cxn ang="0">
                  <a:pos x="146" y="262"/>
                </a:cxn>
                <a:cxn ang="0">
                  <a:pos x="131" y="258"/>
                </a:cxn>
                <a:cxn ang="0">
                  <a:pos x="112" y="253"/>
                </a:cxn>
                <a:cxn ang="0">
                  <a:pos x="95" y="247"/>
                </a:cxn>
                <a:cxn ang="0">
                  <a:pos x="78" y="242"/>
                </a:cxn>
                <a:cxn ang="0">
                  <a:pos x="63" y="238"/>
                </a:cxn>
                <a:cxn ang="0">
                  <a:pos x="47" y="232"/>
                </a:cxn>
                <a:cxn ang="0">
                  <a:pos x="30" y="227"/>
                </a:cxn>
                <a:cxn ang="0">
                  <a:pos x="15" y="221"/>
                </a:cxn>
                <a:cxn ang="0">
                  <a:pos x="0" y="217"/>
                </a:cxn>
                <a:cxn ang="0">
                  <a:pos x="0" y="190"/>
                </a:cxn>
                <a:cxn ang="0">
                  <a:pos x="0" y="162"/>
                </a:cxn>
                <a:cxn ang="0">
                  <a:pos x="0" y="134"/>
                </a:cxn>
                <a:cxn ang="0">
                  <a:pos x="0" y="108"/>
                </a:cxn>
                <a:cxn ang="0">
                  <a:pos x="0" y="80"/>
                </a:cxn>
                <a:cxn ang="0">
                  <a:pos x="0" y="54"/>
                </a:cxn>
                <a:cxn ang="0">
                  <a:pos x="0" y="26"/>
                </a:cxn>
                <a:cxn ang="0">
                  <a:pos x="1" y="0"/>
                </a:cxn>
              </a:cxnLst>
              <a:rect l="0" t="0" r="r" b="b"/>
              <a:pathLst>
                <a:path w="265" h="299">
                  <a:moveTo>
                    <a:pt x="1" y="0"/>
                  </a:moveTo>
                  <a:lnTo>
                    <a:pt x="16" y="4"/>
                  </a:lnTo>
                  <a:lnTo>
                    <a:pt x="33" y="8"/>
                  </a:lnTo>
                  <a:lnTo>
                    <a:pt x="48" y="11"/>
                  </a:lnTo>
                  <a:lnTo>
                    <a:pt x="65" y="17"/>
                  </a:lnTo>
                  <a:lnTo>
                    <a:pt x="80" y="21"/>
                  </a:lnTo>
                  <a:lnTo>
                    <a:pt x="97" y="24"/>
                  </a:lnTo>
                  <a:lnTo>
                    <a:pt x="114" y="30"/>
                  </a:lnTo>
                  <a:lnTo>
                    <a:pt x="131" y="36"/>
                  </a:lnTo>
                  <a:lnTo>
                    <a:pt x="146" y="39"/>
                  </a:lnTo>
                  <a:lnTo>
                    <a:pt x="162" y="45"/>
                  </a:lnTo>
                  <a:lnTo>
                    <a:pt x="179" y="50"/>
                  </a:lnTo>
                  <a:lnTo>
                    <a:pt x="198" y="56"/>
                  </a:lnTo>
                  <a:lnTo>
                    <a:pt x="213" y="60"/>
                  </a:lnTo>
                  <a:lnTo>
                    <a:pt x="230" y="65"/>
                  </a:lnTo>
                  <a:lnTo>
                    <a:pt x="246" y="71"/>
                  </a:lnTo>
                  <a:lnTo>
                    <a:pt x="265" y="76"/>
                  </a:lnTo>
                  <a:lnTo>
                    <a:pt x="265" y="104"/>
                  </a:lnTo>
                  <a:lnTo>
                    <a:pt x="265" y="132"/>
                  </a:lnTo>
                  <a:lnTo>
                    <a:pt x="265" y="160"/>
                  </a:lnTo>
                  <a:lnTo>
                    <a:pt x="265" y="188"/>
                  </a:lnTo>
                  <a:lnTo>
                    <a:pt x="265" y="216"/>
                  </a:lnTo>
                  <a:lnTo>
                    <a:pt x="265" y="243"/>
                  </a:lnTo>
                  <a:lnTo>
                    <a:pt x="265" y="271"/>
                  </a:lnTo>
                  <a:lnTo>
                    <a:pt x="265" y="299"/>
                  </a:lnTo>
                  <a:lnTo>
                    <a:pt x="246" y="294"/>
                  </a:lnTo>
                  <a:lnTo>
                    <a:pt x="230" y="288"/>
                  </a:lnTo>
                  <a:lnTo>
                    <a:pt x="213" y="282"/>
                  </a:lnTo>
                  <a:lnTo>
                    <a:pt x="196" y="279"/>
                  </a:lnTo>
                  <a:lnTo>
                    <a:pt x="179" y="273"/>
                  </a:lnTo>
                  <a:lnTo>
                    <a:pt x="162" y="268"/>
                  </a:lnTo>
                  <a:lnTo>
                    <a:pt x="146" y="262"/>
                  </a:lnTo>
                  <a:lnTo>
                    <a:pt x="131" y="258"/>
                  </a:lnTo>
                  <a:lnTo>
                    <a:pt x="112" y="253"/>
                  </a:lnTo>
                  <a:lnTo>
                    <a:pt x="95" y="247"/>
                  </a:lnTo>
                  <a:lnTo>
                    <a:pt x="78" y="242"/>
                  </a:lnTo>
                  <a:lnTo>
                    <a:pt x="63" y="238"/>
                  </a:lnTo>
                  <a:lnTo>
                    <a:pt x="47" y="232"/>
                  </a:lnTo>
                  <a:lnTo>
                    <a:pt x="30" y="227"/>
                  </a:lnTo>
                  <a:lnTo>
                    <a:pt x="15" y="221"/>
                  </a:lnTo>
                  <a:lnTo>
                    <a:pt x="0" y="217"/>
                  </a:lnTo>
                  <a:lnTo>
                    <a:pt x="0" y="190"/>
                  </a:lnTo>
                  <a:lnTo>
                    <a:pt x="0" y="162"/>
                  </a:lnTo>
                  <a:lnTo>
                    <a:pt x="0" y="134"/>
                  </a:lnTo>
                  <a:lnTo>
                    <a:pt x="0" y="108"/>
                  </a:lnTo>
                  <a:lnTo>
                    <a:pt x="0" y="80"/>
                  </a:lnTo>
                  <a:lnTo>
                    <a:pt x="0" y="54"/>
                  </a:lnTo>
                  <a:lnTo>
                    <a:pt x="0" y="26"/>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1" name="Freeform 130"/>
            <p:cNvSpPr>
              <a:spLocks/>
            </p:cNvSpPr>
            <p:nvPr/>
          </p:nvSpPr>
          <p:spPr bwMode="auto">
            <a:xfrm>
              <a:off x="4073" y="1953"/>
              <a:ext cx="134" cy="157"/>
            </a:xfrm>
            <a:custGeom>
              <a:avLst/>
              <a:gdLst/>
              <a:ahLst/>
              <a:cxnLst>
                <a:cxn ang="0">
                  <a:pos x="4" y="0"/>
                </a:cxn>
                <a:cxn ang="0">
                  <a:pos x="19" y="4"/>
                </a:cxn>
                <a:cxn ang="0">
                  <a:pos x="34" y="9"/>
                </a:cxn>
                <a:cxn ang="0">
                  <a:pos x="51" y="15"/>
                </a:cxn>
                <a:cxn ang="0">
                  <a:pos x="67" y="20"/>
                </a:cxn>
                <a:cxn ang="0">
                  <a:pos x="82" y="26"/>
                </a:cxn>
                <a:cxn ang="0">
                  <a:pos x="99" y="31"/>
                </a:cxn>
                <a:cxn ang="0">
                  <a:pos x="116" y="37"/>
                </a:cxn>
                <a:cxn ang="0">
                  <a:pos x="133" y="43"/>
                </a:cxn>
                <a:cxn ang="0">
                  <a:pos x="148" y="46"/>
                </a:cxn>
                <a:cxn ang="0">
                  <a:pos x="166" y="52"/>
                </a:cxn>
                <a:cxn ang="0">
                  <a:pos x="182" y="57"/>
                </a:cxn>
                <a:cxn ang="0">
                  <a:pos x="200" y="63"/>
                </a:cxn>
                <a:cxn ang="0">
                  <a:pos x="217" y="69"/>
                </a:cxn>
                <a:cxn ang="0">
                  <a:pos x="234" y="74"/>
                </a:cxn>
                <a:cxn ang="0">
                  <a:pos x="250" y="80"/>
                </a:cxn>
                <a:cxn ang="0">
                  <a:pos x="269" y="87"/>
                </a:cxn>
                <a:cxn ang="0">
                  <a:pos x="267" y="115"/>
                </a:cxn>
                <a:cxn ang="0">
                  <a:pos x="266" y="143"/>
                </a:cxn>
                <a:cxn ang="0">
                  <a:pos x="266" y="171"/>
                </a:cxn>
                <a:cxn ang="0">
                  <a:pos x="266" y="200"/>
                </a:cxn>
                <a:cxn ang="0">
                  <a:pos x="266" y="228"/>
                </a:cxn>
                <a:cxn ang="0">
                  <a:pos x="266" y="256"/>
                </a:cxn>
                <a:cxn ang="0">
                  <a:pos x="266" y="284"/>
                </a:cxn>
                <a:cxn ang="0">
                  <a:pos x="266" y="314"/>
                </a:cxn>
                <a:cxn ang="0">
                  <a:pos x="247" y="308"/>
                </a:cxn>
                <a:cxn ang="0">
                  <a:pos x="230" y="302"/>
                </a:cxn>
                <a:cxn ang="0">
                  <a:pos x="213" y="297"/>
                </a:cxn>
                <a:cxn ang="0">
                  <a:pos x="198" y="291"/>
                </a:cxn>
                <a:cxn ang="0">
                  <a:pos x="182" y="284"/>
                </a:cxn>
                <a:cxn ang="0">
                  <a:pos x="165" y="278"/>
                </a:cxn>
                <a:cxn ang="0">
                  <a:pos x="148" y="273"/>
                </a:cxn>
                <a:cxn ang="0">
                  <a:pos x="133" y="267"/>
                </a:cxn>
                <a:cxn ang="0">
                  <a:pos x="114" y="260"/>
                </a:cxn>
                <a:cxn ang="0">
                  <a:pos x="98" y="254"/>
                </a:cxn>
                <a:cxn ang="0">
                  <a:pos x="79" y="249"/>
                </a:cxn>
                <a:cxn ang="0">
                  <a:pos x="64" y="243"/>
                </a:cxn>
                <a:cxn ang="0">
                  <a:pos x="47" y="236"/>
                </a:cxn>
                <a:cxn ang="0">
                  <a:pos x="32" y="230"/>
                </a:cxn>
                <a:cxn ang="0">
                  <a:pos x="15" y="224"/>
                </a:cxn>
                <a:cxn ang="0">
                  <a:pos x="0" y="219"/>
                </a:cxn>
                <a:cxn ang="0">
                  <a:pos x="0" y="191"/>
                </a:cxn>
                <a:cxn ang="0">
                  <a:pos x="0" y="163"/>
                </a:cxn>
                <a:cxn ang="0">
                  <a:pos x="0" y="135"/>
                </a:cxn>
                <a:cxn ang="0">
                  <a:pos x="2" y="109"/>
                </a:cxn>
                <a:cxn ang="0">
                  <a:pos x="2" y="82"/>
                </a:cxn>
                <a:cxn ang="0">
                  <a:pos x="2" y="54"/>
                </a:cxn>
                <a:cxn ang="0">
                  <a:pos x="2" y="26"/>
                </a:cxn>
                <a:cxn ang="0">
                  <a:pos x="4" y="0"/>
                </a:cxn>
              </a:cxnLst>
              <a:rect l="0" t="0" r="r" b="b"/>
              <a:pathLst>
                <a:path w="269" h="314">
                  <a:moveTo>
                    <a:pt x="4" y="0"/>
                  </a:moveTo>
                  <a:lnTo>
                    <a:pt x="19" y="4"/>
                  </a:lnTo>
                  <a:lnTo>
                    <a:pt x="34" y="9"/>
                  </a:lnTo>
                  <a:lnTo>
                    <a:pt x="51" y="15"/>
                  </a:lnTo>
                  <a:lnTo>
                    <a:pt x="67" y="20"/>
                  </a:lnTo>
                  <a:lnTo>
                    <a:pt x="82" y="26"/>
                  </a:lnTo>
                  <a:lnTo>
                    <a:pt x="99" y="31"/>
                  </a:lnTo>
                  <a:lnTo>
                    <a:pt x="116" y="37"/>
                  </a:lnTo>
                  <a:lnTo>
                    <a:pt x="133" y="43"/>
                  </a:lnTo>
                  <a:lnTo>
                    <a:pt x="148" y="46"/>
                  </a:lnTo>
                  <a:lnTo>
                    <a:pt x="166" y="52"/>
                  </a:lnTo>
                  <a:lnTo>
                    <a:pt x="182" y="57"/>
                  </a:lnTo>
                  <a:lnTo>
                    <a:pt x="200" y="63"/>
                  </a:lnTo>
                  <a:lnTo>
                    <a:pt x="217" y="69"/>
                  </a:lnTo>
                  <a:lnTo>
                    <a:pt x="234" y="74"/>
                  </a:lnTo>
                  <a:lnTo>
                    <a:pt x="250" y="80"/>
                  </a:lnTo>
                  <a:lnTo>
                    <a:pt x="269" y="87"/>
                  </a:lnTo>
                  <a:lnTo>
                    <a:pt x="267" y="115"/>
                  </a:lnTo>
                  <a:lnTo>
                    <a:pt x="266" y="143"/>
                  </a:lnTo>
                  <a:lnTo>
                    <a:pt x="266" y="171"/>
                  </a:lnTo>
                  <a:lnTo>
                    <a:pt x="266" y="200"/>
                  </a:lnTo>
                  <a:lnTo>
                    <a:pt x="266" y="228"/>
                  </a:lnTo>
                  <a:lnTo>
                    <a:pt x="266" y="256"/>
                  </a:lnTo>
                  <a:lnTo>
                    <a:pt x="266" y="284"/>
                  </a:lnTo>
                  <a:lnTo>
                    <a:pt x="266" y="314"/>
                  </a:lnTo>
                  <a:lnTo>
                    <a:pt x="247" y="308"/>
                  </a:lnTo>
                  <a:lnTo>
                    <a:pt x="230" y="302"/>
                  </a:lnTo>
                  <a:lnTo>
                    <a:pt x="213" y="297"/>
                  </a:lnTo>
                  <a:lnTo>
                    <a:pt x="198" y="291"/>
                  </a:lnTo>
                  <a:lnTo>
                    <a:pt x="182" y="284"/>
                  </a:lnTo>
                  <a:lnTo>
                    <a:pt x="165" y="278"/>
                  </a:lnTo>
                  <a:lnTo>
                    <a:pt x="148" y="273"/>
                  </a:lnTo>
                  <a:lnTo>
                    <a:pt x="133" y="267"/>
                  </a:lnTo>
                  <a:lnTo>
                    <a:pt x="114" y="260"/>
                  </a:lnTo>
                  <a:lnTo>
                    <a:pt x="98" y="254"/>
                  </a:lnTo>
                  <a:lnTo>
                    <a:pt x="79" y="249"/>
                  </a:lnTo>
                  <a:lnTo>
                    <a:pt x="64" y="243"/>
                  </a:lnTo>
                  <a:lnTo>
                    <a:pt x="47" y="236"/>
                  </a:lnTo>
                  <a:lnTo>
                    <a:pt x="32" y="230"/>
                  </a:lnTo>
                  <a:lnTo>
                    <a:pt x="15" y="224"/>
                  </a:lnTo>
                  <a:lnTo>
                    <a:pt x="0" y="219"/>
                  </a:lnTo>
                  <a:lnTo>
                    <a:pt x="0" y="191"/>
                  </a:lnTo>
                  <a:lnTo>
                    <a:pt x="0" y="163"/>
                  </a:lnTo>
                  <a:lnTo>
                    <a:pt x="0" y="135"/>
                  </a:lnTo>
                  <a:lnTo>
                    <a:pt x="2" y="109"/>
                  </a:lnTo>
                  <a:lnTo>
                    <a:pt x="2" y="82"/>
                  </a:lnTo>
                  <a:lnTo>
                    <a:pt x="2" y="54"/>
                  </a:lnTo>
                  <a:lnTo>
                    <a:pt x="2" y="26"/>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2" name="Freeform 131"/>
            <p:cNvSpPr>
              <a:spLocks/>
            </p:cNvSpPr>
            <p:nvPr/>
          </p:nvSpPr>
          <p:spPr bwMode="auto">
            <a:xfrm>
              <a:off x="4072" y="2157"/>
              <a:ext cx="133" cy="165"/>
            </a:xfrm>
            <a:custGeom>
              <a:avLst/>
              <a:gdLst/>
              <a:ahLst/>
              <a:cxnLst>
                <a:cxn ang="0">
                  <a:pos x="1" y="0"/>
                </a:cxn>
                <a:cxn ang="0">
                  <a:pos x="16" y="6"/>
                </a:cxn>
                <a:cxn ang="0">
                  <a:pos x="33" y="11"/>
                </a:cxn>
                <a:cxn ang="0">
                  <a:pos x="48" y="17"/>
                </a:cxn>
                <a:cxn ang="0">
                  <a:pos x="65" y="24"/>
                </a:cxn>
                <a:cxn ang="0">
                  <a:pos x="80" y="30"/>
                </a:cxn>
                <a:cxn ang="0">
                  <a:pos x="97" y="37"/>
                </a:cxn>
                <a:cxn ang="0">
                  <a:pos x="114" y="43"/>
                </a:cxn>
                <a:cxn ang="0">
                  <a:pos x="130" y="50"/>
                </a:cxn>
                <a:cxn ang="0">
                  <a:pos x="146" y="56"/>
                </a:cxn>
                <a:cxn ang="0">
                  <a:pos x="164" y="62"/>
                </a:cxn>
                <a:cxn ang="0">
                  <a:pos x="179" y="67"/>
                </a:cxn>
                <a:cxn ang="0">
                  <a:pos x="198" y="75"/>
                </a:cxn>
                <a:cxn ang="0">
                  <a:pos x="214" y="80"/>
                </a:cxn>
                <a:cxn ang="0">
                  <a:pos x="231" y="88"/>
                </a:cxn>
                <a:cxn ang="0">
                  <a:pos x="248" y="93"/>
                </a:cxn>
                <a:cxn ang="0">
                  <a:pos x="267" y="101"/>
                </a:cxn>
                <a:cxn ang="0">
                  <a:pos x="265" y="128"/>
                </a:cxn>
                <a:cxn ang="0">
                  <a:pos x="265" y="156"/>
                </a:cxn>
                <a:cxn ang="0">
                  <a:pos x="265" y="186"/>
                </a:cxn>
                <a:cxn ang="0">
                  <a:pos x="265" y="216"/>
                </a:cxn>
                <a:cxn ang="0">
                  <a:pos x="265" y="243"/>
                </a:cxn>
                <a:cxn ang="0">
                  <a:pos x="265" y="271"/>
                </a:cxn>
                <a:cxn ang="0">
                  <a:pos x="265" y="301"/>
                </a:cxn>
                <a:cxn ang="0">
                  <a:pos x="265" y="331"/>
                </a:cxn>
                <a:cxn ang="0">
                  <a:pos x="246" y="321"/>
                </a:cxn>
                <a:cxn ang="0">
                  <a:pos x="231" y="314"/>
                </a:cxn>
                <a:cxn ang="0">
                  <a:pos x="213" y="307"/>
                </a:cxn>
                <a:cxn ang="0">
                  <a:pos x="198" y="301"/>
                </a:cxn>
                <a:cxn ang="0">
                  <a:pos x="179" y="294"/>
                </a:cxn>
                <a:cxn ang="0">
                  <a:pos x="164" y="288"/>
                </a:cxn>
                <a:cxn ang="0">
                  <a:pos x="146" y="281"/>
                </a:cxn>
                <a:cxn ang="0">
                  <a:pos x="130" y="275"/>
                </a:cxn>
                <a:cxn ang="0">
                  <a:pos x="112" y="268"/>
                </a:cxn>
                <a:cxn ang="0">
                  <a:pos x="97" y="262"/>
                </a:cxn>
                <a:cxn ang="0">
                  <a:pos x="78" y="255"/>
                </a:cxn>
                <a:cxn ang="0">
                  <a:pos x="63" y="249"/>
                </a:cxn>
                <a:cxn ang="0">
                  <a:pos x="47" y="242"/>
                </a:cxn>
                <a:cxn ang="0">
                  <a:pos x="30" y="234"/>
                </a:cxn>
                <a:cxn ang="0">
                  <a:pos x="15" y="227"/>
                </a:cxn>
                <a:cxn ang="0">
                  <a:pos x="0" y="221"/>
                </a:cxn>
                <a:cxn ang="0">
                  <a:pos x="0" y="193"/>
                </a:cxn>
                <a:cxn ang="0">
                  <a:pos x="0" y="165"/>
                </a:cxn>
                <a:cxn ang="0">
                  <a:pos x="0" y="138"/>
                </a:cxn>
                <a:cxn ang="0">
                  <a:pos x="0" y="112"/>
                </a:cxn>
                <a:cxn ang="0">
                  <a:pos x="0" y="84"/>
                </a:cxn>
                <a:cxn ang="0">
                  <a:pos x="0" y="56"/>
                </a:cxn>
                <a:cxn ang="0">
                  <a:pos x="0" y="28"/>
                </a:cxn>
                <a:cxn ang="0">
                  <a:pos x="1" y="0"/>
                </a:cxn>
              </a:cxnLst>
              <a:rect l="0" t="0" r="r" b="b"/>
              <a:pathLst>
                <a:path w="267" h="331">
                  <a:moveTo>
                    <a:pt x="1" y="0"/>
                  </a:moveTo>
                  <a:lnTo>
                    <a:pt x="16" y="6"/>
                  </a:lnTo>
                  <a:lnTo>
                    <a:pt x="33" y="11"/>
                  </a:lnTo>
                  <a:lnTo>
                    <a:pt x="48" y="17"/>
                  </a:lnTo>
                  <a:lnTo>
                    <a:pt x="65" y="24"/>
                  </a:lnTo>
                  <a:lnTo>
                    <a:pt x="80" y="30"/>
                  </a:lnTo>
                  <a:lnTo>
                    <a:pt x="97" y="37"/>
                  </a:lnTo>
                  <a:lnTo>
                    <a:pt x="114" y="43"/>
                  </a:lnTo>
                  <a:lnTo>
                    <a:pt x="130" y="50"/>
                  </a:lnTo>
                  <a:lnTo>
                    <a:pt x="146" y="56"/>
                  </a:lnTo>
                  <a:lnTo>
                    <a:pt x="164" y="62"/>
                  </a:lnTo>
                  <a:lnTo>
                    <a:pt x="179" y="67"/>
                  </a:lnTo>
                  <a:lnTo>
                    <a:pt x="198" y="75"/>
                  </a:lnTo>
                  <a:lnTo>
                    <a:pt x="214" y="80"/>
                  </a:lnTo>
                  <a:lnTo>
                    <a:pt x="231" y="88"/>
                  </a:lnTo>
                  <a:lnTo>
                    <a:pt x="248" y="93"/>
                  </a:lnTo>
                  <a:lnTo>
                    <a:pt x="267" y="101"/>
                  </a:lnTo>
                  <a:lnTo>
                    <a:pt x="265" y="128"/>
                  </a:lnTo>
                  <a:lnTo>
                    <a:pt x="265" y="156"/>
                  </a:lnTo>
                  <a:lnTo>
                    <a:pt x="265" y="186"/>
                  </a:lnTo>
                  <a:lnTo>
                    <a:pt x="265" y="216"/>
                  </a:lnTo>
                  <a:lnTo>
                    <a:pt x="265" y="243"/>
                  </a:lnTo>
                  <a:lnTo>
                    <a:pt x="265" y="271"/>
                  </a:lnTo>
                  <a:lnTo>
                    <a:pt x="265" y="301"/>
                  </a:lnTo>
                  <a:lnTo>
                    <a:pt x="265" y="331"/>
                  </a:lnTo>
                  <a:lnTo>
                    <a:pt x="246" y="321"/>
                  </a:lnTo>
                  <a:lnTo>
                    <a:pt x="231" y="314"/>
                  </a:lnTo>
                  <a:lnTo>
                    <a:pt x="213" y="307"/>
                  </a:lnTo>
                  <a:lnTo>
                    <a:pt x="198" y="301"/>
                  </a:lnTo>
                  <a:lnTo>
                    <a:pt x="179" y="294"/>
                  </a:lnTo>
                  <a:lnTo>
                    <a:pt x="164" y="288"/>
                  </a:lnTo>
                  <a:lnTo>
                    <a:pt x="146" y="281"/>
                  </a:lnTo>
                  <a:lnTo>
                    <a:pt x="130" y="275"/>
                  </a:lnTo>
                  <a:lnTo>
                    <a:pt x="112" y="268"/>
                  </a:lnTo>
                  <a:lnTo>
                    <a:pt x="97" y="262"/>
                  </a:lnTo>
                  <a:lnTo>
                    <a:pt x="78" y="255"/>
                  </a:lnTo>
                  <a:lnTo>
                    <a:pt x="63" y="249"/>
                  </a:lnTo>
                  <a:lnTo>
                    <a:pt x="47" y="242"/>
                  </a:lnTo>
                  <a:lnTo>
                    <a:pt x="30" y="234"/>
                  </a:lnTo>
                  <a:lnTo>
                    <a:pt x="15" y="227"/>
                  </a:lnTo>
                  <a:lnTo>
                    <a:pt x="0" y="221"/>
                  </a:lnTo>
                  <a:lnTo>
                    <a:pt x="0" y="193"/>
                  </a:lnTo>
                  <a:lnTo>
                    <a:pt x="0" y="165"/>
                  </a:lnTo>
                  <a:lnTo>
                    <a:pt x="0" y="138"/>
                  </a:lnTo>
                  <a:lnTo>
                    <a:pt x="0" y="112"/>
                  </a:lnTo>
                  <a:lnTo>
                    <a:pt x="0" y="84"/>
                  </a:lnTo>
                  <a:lnTo>
                    <a:pt x="0" y="56"/>
                  </a:lnTo>
                  <a:lnTo>
                    <a:pt x="0" y="28"/>
                  </a:lnTo>
                  <a:lnTo>
                    <a:pt x="1"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3" name="Freeform 132"/>
            <p:cNvSpPr>
              <a:spLocks/>
            </p:cNvSpPr>
            <p:nvPr/>
          </p:nvSpPr>
          <p:spPr bwMode="auto">
            <a:xfrm>
              <a:off x="4070" y="2363"/>
              <a:ext cx="134" cy="171"/>
            </a:xfrm>
            <a:custGeom>
              <a:avLst/>
              <a:gdLst/>
              <a:ahLst/>
              <a:cxnLst>
                <a:cxn ang="0">
                  <a:pos x="4" y="0"/>
                </a:cxn>
                <a:cxn ang="0">
                  <a:pos x="19" y="6"/>
                </a:cxn>
                <a:cxn ang="0">
                  <a:pos x="34" y="11"/>
                </a:cxn>
                <a:cxn ang="0">
                  <a:pos x="51" y="19"/>
                </a:cxn>
                <a:cxn ang="0">
                  <a:pos x="67" y="26"/>
                </a:cxn>
                <a:cxn ang="0">
                  <a:pos x="82" y="32"/>
                </a:cxn>
                <a:cxn ang="0">
                  <a:pos x="99" y="39"/>
                </a:cxn>
                <a:cxn ang="0">
                  <a:pos x="116" y="47"/>
                </a:cxn>
                <a:cxn ang="0">
                  <a:pos x="134" y="56"/>
                </a:cxn>
                <a:cxn ang="0">
                  <a:pos x="150" y="62"/>
                </a:cxn>
                <a:cxn ang="0">
                  <a:pos x="166" y="69"/>
                </a:cxn>
                <a:cxn ang="0">
                  <a:pos x="183" y="76"/>
                </a:cxn>
                <a:cxn ang="0">
                  <a:pos x="200" y="84"/>
                </a:cxn>
                <a:cxn ang="0">
                  <a:pos x="217" y="89"/>
                </a:cxn>
                <a:cxn ang="0">
                  <a:pos x="234" y="97"/>
                </a:cxn>
                <a:cxn ang="0">
                  <a:pos x="250" y="104"/>
                </a:cxn>
                <a:cxn ang="0">
                  <a:pos x="269" y="112"/>
                </a:cxn>
                <a:cxn ang="0">
                  <a:pos x="269" y="139"/>
                </a:cxn>
                <a:cxn ang="0">
                  <a:pos x="269" y="169"/>
                </a:cxn>
                <a:cxn ang="0">
                  <a:pos x="269" y="197"/>
                </a:cxn>
                <a:cxn ang="0">
                  <a:pos x="269" y="227"/>
                </a:cxn>
                <a:cxn ang="0">
                  <a:pos x="269" y="255"/>
                </a:cxn>
                <a:cxn ang="0">
                  <a:pos x="269" y="284"/>
                </a:cxn>
                <a:cxn ang="0">
                  <a:pos x="269" y="314"/>
                </a:cxn>
                <a:cxn ang="0">
                  <a:pos x="269" y="344"/>
                </a:cxn>
                <a:cxn ang="0">
                  <a:pos x="250" y="334"/>
                </a:cxn>
                <a:cxn ang="0">
                  <a:pos x="234" y="327"/>
                </a:cxn>
                <a:cxn ang="0">
                  <a:pos x="217" y="318"/>
                </a:cxn>
                <a:cxn ang="0">
                  <a:pos x="200" y="312"/>
                </a:cxn>
                <a:cxn ang="0">
                  <a:pos x="182" y="303"/>
                </a:cxn>
                <a:cxn ang="0">
                  <a:pos x="165" y="295"/>
                </a:cxn>
                <a:cxn ang="0">
                  <a:pos x="148" y="288"/>
                </a:cxn>
                <a:cxn ang="0">
                  <a:pos x="131" y="282"/>
                </a:cxn>
                <a:cxn ang="0">
                  <a:pos x="114" y="273"/>
                </a:cxn>
                <a:cxn ang="0">
                  <a:pos x="98" y="266"/>
                </a:cxn>
                <a:cxn ang="0">
                  <a:pos x="81" y="258"/>
                </a:cxn>
                <a:cxn ang="0">
                  <a:pos x="66" y="253"/>
                </a:cxn>
                <a:cxn ang="0">
                  <a:pos x="49" y="243"/>
                </a:cxn>
                <a:cxn ang="0">
                  <a:pos x="32" y="236"/>
                </a:cxn>
                <a:cxn ang="0">
                  <a:pos x="15" y="229"/>
                </a:cxn>
                <a:cxn ang="0">
                  <a:pos x="0" y="223"/>
                </a:cxn>
                <a:cxn ang="0">
                  <a:pos x="0" y="195"/>
                </a:cxn>
                <a:cxn ang="0">
                  <a:pos x="0" y="167"/>
                </a:cxn>
                <a:cxn ang="0">
                  <a:pos x="0" y="139"/>
                </a:cxn>
                <a:cxn ang="0">
                  <a:pos x="2" y="112"/>
                </a:cxn>
                <a:cxn ang="0">
                  <a:pos x="2" y="84"/>
                </a:cxn>
                <a:cxn ang="0">
                  <a:pos x="2" y="56"/>
                </a:cxn>
                <a:cxn ang="0">
                  <a:pos x="2" y="28"/>
                </a:cxn>
                <a:cxn ang="0">
                  <a:pos x="4" y="0"/>
                </a:cxn>
              </a:cxnLst>
              <a:rect l="0" t="0" r="r" b="b"/>
              <a:pathLst>
                <a:path w="269" h="344">
                  <a:moveTo>
                    <a:pt x="4" y="0"/>
                  </a:moveTo>
                  <a:lnTo>
                    <a:pt x="19" y="6"/>
                  </a:lnTo>
                  <a:lnTo>
                    <a:pt x="34" y="11"/>
                  </a:lnTo>
                  <a:lnTo>
                    <a:pt x="51" y="19"/>
                  </a:lnTo>
                  <a:lnTo>
                    <a:pt x="67" y="26"/>
                  </a:lnTo>
                  <a:lnTo>
                    <a:pt x="82" y="32"/>
                  </a:lnTo>
                  <a:lnTo>
                    <a:pt x="99" y="39"/>
                  </a:lnTo>
                  <a:lnTo>
                    <a:pt x="116" y="47"/>
                  </a:lnTo>
                  <a:lnTo>
                    <a:pt x="134" y="56"/>
                  </a:lnTo>
                  <a:lnTo>
                    <a:pt x="150" y="62"/>
                  </a:lnTo>
                  <a:lnTo>
                    <a:pt x="166" y="69"/>
                  </a:lnTo>
                  <a:lnTo>
                    <a:pt x="183" y="76"/>
                  </a:lnTo>
                  <a:lnTo>
                    <a:pt x="200" y="84"/>
                  </a:lnTo>
                  <a:lnTo>
                    <a:pt x="217" y="89"/>
                  </a:lnTo>
                  <a:lnTo>
                    <a:pt x="234" y="97"/>
                  </a:lnTo>
                  <a:lnTo>
                    <a:pt x="250" y="104"/>
                  </a:lnTo>
                  <a:lnTo>
                    <a:pt x="269" y="112"/>
                  </a:lnTo>
                  <a:lnTo>
                    <a:pt x="269" y="139"/>
                  </a:lnTo>
                  <a:lnTo>
                    <a:pt x="269" y="169"/>
                  </a:lnTo>
                  <a:lnTo>
                    <a:pt x="269" y="197"/>
                  </a:lnTo>
                  <a:lnTo>
                    <a:pt x="269" y="227"/>
                  </a:lnTo>
                  <a:lnTo>
                    <a:pt x="269" y="255"/>
                  </a:lnTo>
                  <a:lnTo>
                    <a:pt x="269" y="284"/>
                  </a:lnTo>
                  <a:lnTo>
                    <a:pt x="269" y="314"/>
                  </a:lnTo>
                  <a:lnTo>
                    <a:pt x="269" y="344"/>
                  </a:lnTo>
                  <a:lnTo>
                    <a:pt x="250" y="334"/>
                  </a:lnTo>
                  <a:lnTo>
                    <a:pt x="234" y="327"/>
                  </a:lnTo>
                  <a:lnTo>
                    <a:pt x="217" y="318"/>
                  </a:lnTo>
                  <a:lnTo>
                    <a:pt x="200" y="312"/>
                  </a:lnTo>
                  <a:lnTo>
                    <a:pt x="182" y="303"/>
                  </a:lnTo>
                  <a:lnTo>
                    <a:pt x="165" y="295"/>
                  </a:lnTo>
                  <a:lnTo>
                    <a:pt x="148" y="288"/>
                  </a:lnTo>
                  <a:lnTo>
                    <a:pt x="131" y="282"/>
                  </a:lnTo>
                  <a:lnTo>
                    <a:pt x="114" y="273"/>
                  </a:lnTo>
                  <a:lnTo>
                    <a:pt x="98" y="266"/>
                  </a:lnTo>
                  <a:lnTo>
                    <a:pt x="81" y="258"/>
                  </a:lnTo>
                  <a:lnTo>
                    <a:pt x="66" y="253"/>
                  </a:lnTo>
                  <a:lnTo>
                    <a:pt x="49" y="243"/>
                  </a:lnTo>
                  <a:lnTo>
                    <a:pt x="32" y="236"/>
                  </a:lnTo>
                  <a:lnTo>
                    <a:pt x="15" y="229"/>
                  </a:lnTo>
                  <a:lnTo>
                    <a:pt x="0" y="223"/>
                  </a:lnTo>
                  <a:lnTo>
                    <a:pt x="0" y="195"/>
                  </a:lnTo>
                  <a:lnTo>
                    <a:pt x="0" y="167"/>
                  </a:lnTo>
                  <a:lnTo>
                    <a:pt x="0" y="139"/>
                  </a:lnTo>
                  <a:lnTo>
                    <a:pt x="2" y="112"/>
                  </a:lnTo>
                  <a:lnTo>
                    <a:pt x="2" y="84"/>
                  </a:lnTo>
                  <a:lnTo>
                    <a:pt x="2" y="56"/>
                  </a:lnTo>
                  <a:lnTo>
                    <a:pt x="2" y="28"/>
                  </a:lnTo>
                  <a:lnTo>
                    <a:pt x="4" y="0"/>
                  </a:lnTo>
                  <a:close/>
                </a:path>
              </a:pathLst>
            </a:custGeom>
            <a:solidFill>
              <a:srgbClr val="F5EDE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4" name="Freeform 133"/>
            <p:cNvSpPr>
              <a:spLocks/>
            </p:cNvSpPr>
            <p:nvPr/>
          </p:nvSpPr>
          <p:spPr bwMode="auto">
            <a:xfrm>
              <a:off x="4057" y="2628"/>
              <a:ext cx="157" cy="324"/>
            </a:xfrm>
            <a:custGeom>
              <a:avLst/>
              <a:gdLst/>
              <a:ahLst/>
              <a:cxnLst>
                <a:cxn ang="0">
                  <a:pos x="22" y="7"/>
                </a:cxn>
                <a:cxn ang="0">
                  <a:pos x="59" y="26"/>
                </a:cxn>
                <a:cxn ang="0">
                  <a:pos x="97" y="43"/>
                </a:cxn>
                <a:cxn ang="0">
                  <a:pos x="136" y="61"/>
                </a:cxn>
                <a:cxn ang="0">
                  <a:pos x="175" y="82"/>
                </a:cxn>
                <a:cxn ang="0">
                  <a:pos x="213" y="100"/>
                </a:cxn>
                <a:cxn ang="0">
                  <a:pos x="254" y="121"/>
                </a:cxn>
                <a:cxn ang="0">
                  <a:pos x="294" y="141"/>
                </a:cxn>
                <a:cxn ang="0">
                  <a:pos x="312" y="213"/>
                </a:cxn>
                <a:cxn ang="0">
                  <a:pos x="312" y="336"/>
                </a:cxn>
                <a:cxn ang="0">
                  <a:pos x="311" y="460"/>
                </a:cxn>
                <a:cxn ang="0">
                  <a:pos x="311" y="585"/>
                </a:cxn>
                <a:cxn ang="0">
                  <a:pos x="301" y="642"/>
                </a:cxn>
                <a:cxn ang="0">
                  <a:pos x="290" y="577"/>
                </a:cxn>
                <a:cxn ang="0">
                  <a:pos x="290" y="462"/>
                </a:cxn>
                <a:cxn ang="0">
                  <a:pos x="290" y="349"/>
                </a:cxn>
                <a:cxn ang="0">
                  <a:pos x="290" y="236"/>
                </a:cxn>
                <a:cxn ang="0">
                  <a:pos x="272" y="171"/>
                </a:cxn>
                <a:cxn ang="0">
                  <a:pos x="238" y="154"/>
                </a:cxn>
                <a:cxn ang="0">
                  <a:pos x="203" y="137"/>
                </a:cxn>
                <a:cxn ang="0">
                  <a:pos x="170" y="121"/>
                </a:cxn>
                <a:cxn ang="0">
                  <a:pos x="138" y="102"/>
                </a:cxn>
                <a:cxn ang="0">
                  <a:pos x="104" y="85"/>
                </a:cxn>
                <a:cxn ang="0">
                  <a:pos x="72" y="71"/>
                </a:cxn>
                <a:cxn ang="0">
                  <a:pos x="39" y="56"/>
                </a:cxn>
                <a:cxn ang="0">
                  <a:pos x="22" y="102"/>
                </a:cxn>
                <a:cxn ang="0">
                  <a:pos x="22" y="213"/>
                </a:cxn>
                <a:cxn ang="0">
                  <a:pos x="20" y="323"/>
                </a:cxn>
                <a:cxn ang="0">
                  <a:pos x="20" y="434"/>
                </a:cxn>
                <a:cxn ang="0">
                  <a:pos x="10" y="484"/>
                </a:cxn>
                <a:cxn ang="0">
                  <a:pos x="0" y="418"/>
                </a:cxn>
                <a:cxn ang="0">
                  <a:pos x="0" y="299"/>
                </a:cxn>
                <a:cxn ang="0">
                  <a:pos x="2" y="178"/>
                </a:cxn>
                <a:cxn ang="0">
                  <a:pos x="2" y="59"/>
                </a:cxn>
              </a:cxnLst>
              <a:rect l="0" t="0" r="r" b="b"/>
              <a:pathLst>
                <a:path w="314" h="648">
                  <a:moveTo>
                    <a:pt x="3" y="0"/>
                  </a:moveTo>
                  <a:lnTo>
                    <a:pt x="22" y="7"/>
                  </a:lnTo>
                  <a:lnTo>
                    <a:pt x="40" y="17"/>
                  </a:lnTo>
                  <a:lnTo>
                    <a:pt x="59" y="26"/>
                  </a:lnTo>
                  <a:lnTo>
                    <a:pt x="79" y="35"/>
                  </a:lnTo>
                  <a:lnTo>
                    <a:pt x="97" y="43"/>
                  </a:lnTo>
                  <a:lnTo>
                    <a:pt x="116" y="54"/>
                  </a:lnTo>
                  <a:lnTo>
                    <a:pt x="136" y="61"/>
                  </a:lnTo>
                  <a:lnTo>
                    <a:pt x="156" y="72"/>
                  </a:lnTo>
                  <a:lnTo>
                    <a:pt x="175" y="82"/>
                  </a:lnTo>
                  <a:lnTo>
                    <a:pt x="195" y="91"/>
                  </a:lnTo>
                  <a:lnTo>
                    <a:pt x="213" y="100"/>
                  </a:lnTo>
                  <a:lnTo>
                    <a:pt x="233" y="111"/>
                  </a:lnTo>
                  <a:lnTo>
                    <a:pt x="254" y="121"/>
                  </a:lnTo>
                  <a:lnTo>
                    <a:pt x="274" y="130"/>
                  </a:lnTo>
                  <a:lnTo>
                    <a:pt x="294" y="141"/>
                  </a:lnTo>
                  <a:lnTo>
                    <a:pt x="314" y="152"/>
                  </a:lnTo>
                  <a:lnTo>
                    <a:pt x="312" y="213"/>
                  </a:lnTo>
                  <a:lnTo>
                    <a:pt x="312" y="275"/>
                  </a:lnTo>
                  <a:lnTo>
                    <a:pt x="312" y="336"/>
                  </a:lnTo>
                  <a:lnTo>
                    <a:pt x="312" y="399"/>
                  </a:lnTo>
                  <a:lnTo>
                    <a:pt x="311" y="460"/>
                  </a:lnTo>
                  <a:lnTo>
                    <a:pt x="311" y="523"/>
                  </a:lnTo>
                  <a:lnTo>
                    <a:pt x="311" y="585"/>
                  </a:lnTo>
                  <a:lnTo>
                    <a:pt x="311" y="648"/>
                  </a:lnTo>
                  <a:lnTo>
                    <a:pt x="301" y="642"/>
                  </a:lnTo>
                  <a:lnTo>
                    <a:pt x="290" y="637"/>
                  </a:lnTo>
                  <a:lnTo>
                    <a:pt x="290" y="577"/>
                  </a:lnTo>
                  <a:lnTo>
                    <a:pt x="290" y="521"/>
                  </a:lnTo>
                  <a:lnTo>
                    <a:pt x="290" y="462"/>
                  </a:lnTo>
                  <a:lnTo>
                    <a:pt x="290" y="406"/>
                  </a:lnTo>
                  <a:lnTo>
                    <a:pt x="290" y="349"/>
                  </a:lnTo>
                  <a:lnTo>
                    <a:pt x="290" y="291"/>
                  </a:lnTo>
                  <a:lnTo>
                    <a:pt x="290" y="236"/>
                  </a:lnTo>
                  <a:lnTo>
                    <a:pt x="290" y="180"/>
                  </a:lnTo>
                  <a:lnTo>
                    <a:pt x="272" y="171"/>
                  </a:lnTo>
                  <a:lnTo>
                    <a:pt x="255" y="163"/>
                  </a:lnTo>
                  <a:lnTo>
                    <a:pt x="238" y="154"/>
                  </a:lnTo>
                  <a:lnTo>
                    <a:pt x="222" y="147"/>
                  </a:lnTo>
                  <a:lnTo>
                    <a:pt x="203" y="137"/>
                  </a:lnTo>
                  <a:lnTo>
                    <a:pt x="188" y="130"/>
                  </a:lnTo>
                  <a:lnTo>
                    <a:pt x="170" y="121"/>
                  </a:lnTo>
                  <a:lnTo>
                    <a:pt x="154" y="113"/>
                  </a:lnTo>
                  <a:lnTo>
                    <a:pt x="138" y="102"/>
                  </a:lnTo>
                  <a:lnTo>
                    <a:pt x="121" y="95"/>
                  </a:lnTo>
                  <a:lnTo>
                    <a:pt x="104" y="85"/>
                  </a:lnTo>
                  <a:lnTo>
                    <a:pt x="89" y="80"/>
                  </a:lnTo>
                  <a:lnTo>
                    <a:pt x="72" y="71"/>
                  </a:lnTo>
                  <a:lnTo>
                    <a:pt x="55" y="63"/>
                  </a:lnTo>
                  <a:lnTo>
                    <a:pt x="39" y="56"/>
                  </a:lnTo>
                  <a:lnTo>
                    <a:pt x="23" y="48"/>
                  </a:lnTo>
                  <a:lnTo>
                    <a:pt x="22" y="102"/>
                  </a:lnTo>
                  <a:lnTo>
                    <a:pt x="22" y="158"/>
                  </a:lnTo>
                  <a:lnTo>
                    <a:pt x="22" y="213"/>
                  </a:lnTo>
                  <a:lnTo>
                    <a:pt x="22" y="269"/>
                  </a:lnTo>
                  <a:lnTo>
                    <a:pt x="20" y="323"/>
                  </a:lnTo>
                  <a:lnTo>
                    <a:pt x="20" y="379"/>
                  </a:lnTo>
                  <a:lnTo>
                    <a:pt x="20" y="434"/>
                  </a:lnTo>
                  <a:lnTo>
                    <a:pt x="20" y="490"/>
                  </a:lnTo>
                  <a:lnTo>
                    <a:pt x="10" y="484"/>
                  </a:lnTo>
                  <a:lnTo>
                    <a:pt x="0" y="479"/>
                  </a:lnTo>
                  <a:lnTo>
                    <a:pt x="0" y="418"/>
                  </a:lnTo>
                  <a:lnTo>
                    <a:pt x="0" y="358"/>
                  </a:lnTo>
                  <a:lnTo>
                    <a:pt x="0" y="299"/>
                  </a:lnTo>
                  <a:lnTo>
                    <a:pt x="2" y="239"/>
                  </a:lnTo>
                  <a:lnTo>
                    <a:pt x="2" y="178"/>
                  </a:lnTo>
                  <a:lnTo>
                    <a:pt x="2" y="119"/>
                  </a:lnTo>
                  <a:lnTo>
                    <a:pt x="2" y="59"/>
                  </a:lnTo>
                  <a:lnTo>
                    <a:pt x="3" y="0"/>
                  </a:lnTo>
                  <a:close/>
                </a:path>
              </a:pathLst>
            </a:custGeom>
            <a:solidFill>
              <a:srgbClr val="B5AD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5" name="Freeform 134"/>
            <p:cNvSpPr>
              <a:spLocks/>
            </p:cNvSpPr>
            <p:nvPr/>
          </p:nvSpPr>
          <p:spPr bwMode="auto">
            <a:xfrm>
              <a:off x="4079" y="2674"/>
              <a:ext cx="113" cy="266"/>
            </a:xfrm>
            <a:custGeom>
              <a:avLst/>
              <a:gdLst/>
              <a:ahLst/>
              <a:cxnLst>
                <a:cxn ang="0">
                  <a:pos x="1" y="0"/>
                </a:cxn>
                <a:cxn ang="0">
                  <a:pos x="28" y="13"/>
                </a:cxn>
                <a:cxn ang="0">
                  <a:pos x="57" y="26"/>
                </a:cxn>
                <a:cxn ang="0">
                  <a:pos x="84" y="39"/>
                </a:cxn>
                <a:cxn ang="0">
                  <a:pos x="112" y="54"/>
                </a:cxn>
                <a:cxn ang="0">
                  <a:pos x="139" y="67"/>
                </a:cxn>
                <a:cxn ang="0">
                  <a:pos x="168" y="81"/>
                </a:cxn>
                <a:cxn ang="0">
                  <a:pos x="194" y="94"/>
                </a:cxn>
                <a:cxn ang="0">
                  <a:pos x="225" y="111"/>
                </a:cxn>
                <a:cxn ang="0">
                  <a:pos x="225" y="163"/>
                </a:cxn>
                <a:cxn ang="0">
                  <a:pos x="225" y="215"/>
                </a:cxn>
                <a:cxn ang="0">
                  <a:pos x="225" y="267"/>
                </a:cxn>
                <a:cxn ang="0">
                  <a:pos x="225" y="321"/>
                </a:cxn>
                <a:cxn ang="0">
                  <a:pos x="225" y="371"/>
                </a:cxn>
                <a:cxn ang="0">
                  <a:pos x="225" y="425"/>
                </a:cxn>
                <a:cxn ang="0">
                  <a:pos x="225" y="477"/>
                </a:cxn>
                <a:cxn ang="0">
                  <a:pos x="225" y="531"/>
                </a:cxn>
                <a:cxn ang="0">
                  <a:pos x="194" y="514"/>
                </a:cxn>
                <a:cxn ang="0">
                  <a:pos x="166" y="499"/>
                </a:cxn>
                <a:cxn ang="0">
                  <a:pos x="137" y="482"/>
                </a:cxn>
                <a:cxn ang="0">
                  <a:pos x="110" y="467"/>
                </a:cxn>
                <a:cxn ang="0">
                  <a:pos x="80" y="451"/>
                </a:cxn>
                <a:cxn ang="0">
                  <a:pos x="53" y="436"/>
                </a:cxn>
                <a:cxn ang="0">
                  <a:pos x="25" y="421"/>
                </a:cxn>
                <a:cxn ang="0">
                  <a:pos x="0" y="408"/>
                </a:cxn>
                <a:cxn ang="0">
                  <a:pos x="0" y="356"/>
                </a:cxn>
                <a:cxn ang="0">
                  <a:pos x="0" y="306"/>
                </a:cxn>
                <a:cxn ang="0">
                  <a:pos x="0" y="254"/>
                </a:cxn>
                <a:cxn ang="0">
                  <a:pos x="0" y="204"/>
                </a:cxn>
                <a:cxn ang="0">
                  <a:pos x="0" y="152"/>
                </a:cxn>
                <a:cxn ang="0">
                  <a:pos x="0" y="102"/>
                </a:cxn>
                <a:cxn ang="0">
                  <a:pos x="0" y="50"/>
                </a:cxn>
                <a:cxn ang="0">
                  <a:pos x="1" y="0"/>
                </a:cxn>
              </a:cxnLst>
              <a:rect l="0" t="0" r="r" b="b"/>
              <a:pathLst>
                <a:path w="225" h="531">
                  <a:moveTo>
                    <a:pt x="1" y="0"/>
                  </a:moveTo>
                  <a:lnTo>
                    <a:pt x="28" y="13"/>
                  </a:lnTo>
                  <a:lnTo>
                    <a:pt x="57" y="26"/>
                  </a:lnTo>
                  <a:lnTo>
                    <a:pt x="84" y="39"/>
                  </a:lnTo>
                  <a:lnTo>
                    <a:pt x="112" y="54"/>
                  </a:lnTo>
                  <a:lnTo>
                    <a:pt x="139" y="67"/>
                  </a:lnTo>
                  <a:lnTo>
                    <a:pt x="168" y="81"/>
                  </a:lnTo>
                  <a:lnTo>
                    <a:pt x="194" y="94"/>
                  </a:lnTo>
                  <a:lnTo>
                    <a:pt x="225" y="111"/>
                  </a:lnTo>
                  <a:lnTo>
                    <a:pt x="225" y="163"/>
                  </a:lnTo>
                  <a:lnTo>
                    <a:pt x="225" y="215"/>
                  </a:lnTo>
                  <a:lnTo>
                    <a:pt x="225" y="267"/>
                  </a:lnTo>
                  <a:lnTo>
                    <a:pt x="225" y="321"/>
                  </a:lnTo>
                  <a:lnTo>
                    <a:pt x="225" y="371"/>
                  </a:lnTo>
                  <a:lnTo>
                    <a:pt x="225" y="425"/>
                  </a:lnTo>
                  <a:lnTo>
                    <a:pt x="225" y="477"/>
                  </a:lnTo>
                  <a:lnTo>
                    <a:pt x="225" y="531"/>
                  </a:lnTo>
                  <a:lnTo>
                    <a:pt x="194" y="514"/>
                  </a:lnTo>
                  <a:lnTo>
                    <a:pt x="166" y="499"/>
                  </a:lnTo>
                  <a:lnTo>
                    <a:pt x="137" y="482"/>
                  </a:lnTo>
                  <a:lnTo>
                    <a:pt x="110" y="467"/>
                  </a:lnTo>
                  <a:lnTo>
                    <a:pt x="80" y="451"/>
                  </a:lnTo>
                  <a:lnTo>
                    <a:pt x="53" y="436"/>
                  </a:lnTo>
                  <a:lnTo>
                    <a:pt x="25" y="421"/>
                  </a:lnTo>
                  <a:lnTo>
                    <a:pt x="0" y="408"/>
                  </a:lnTo>
                  <a:lnTo>
                    <a:pt x="0" y="356"/>
                  </a:lnTo>
                  <a:lnTo>
                    <a:pt x="0" y="306"/>
                  </a:lnTo>
                  <a:lnTo>
                    <a:pt x="0" y="254"/>
                  </a:lnTo>
                  <a:lnTo>
                    <a:pt x="0" y="204"/>
                  </a:lnTo>
                  <a:lnTo>
                    <a:pt x="0" y="152"/>
                  </a:lnTo>
                  <a:lnTo>
                    <a:pt x="0" y="102"/>
                  </a:lnTo>
                  <a:lnTo>
                    <a:pt x="0" y="50"/>
                  </a:lnTo>
                  <a:lnTo>
                    <a:pt x="1" y="0"/>
                  </a:lnTo>
                  <a:close/>
                </a:path>
              </a:pathLst>
            </a:custGeom>
            <a:solidFill>
              <a:srgbClr val="756E6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6" name="Freeform 135"/>
            <p:cNvSpPr>
              <a:spLocks/>
            </p:cNvSpPr>
            <p:nvPr/>
          </p:nvSpPr>
          <p:spPr bwMode="auto">
            <a:xfrm>
              <a:off x="4089" y="2934"/>
              <a:ext cx="89" cy="259"/>
            </a:xfrm>
            <a:custGeom>
              <a:avLst/>
              <a:gdLst/>
              <a:ahLst/>
              <a:cxnLst>
                <a:cxn ang="0">
                  <a:pos x="1" y="0"/>
                </a:cxn>
                <a:cxn ang="0">
                  <a:pos x="22" y="12"/>
                </a:cxn>
                <a:cxn ang="0">
                  <a:pos x="45" y="25"/>
                </a:cxn>
                <a:cxn ang="0">
                  <a:pos x="65" y="36"/>
                </a:cxn>
                <a:cxn ang="0">
                  <a:pos x="89" y="49"/>
                </a:cxn>
                <a:cxn ang="0">
                  <a:pos x="109" y="60"/>
                </a:cxn>
                <a:cxn ang="0">
                  <a:pos x="132" y="73"/>
                </a:cxn>
                <a:cxn ang="0">
                  <a:pos x="153" y="86"/>
                </a:cxn>
                <a:cxn ang="0">
                  <a:pos x="176" y="99"/>
                </a:cxn>
                <a:cxn ang="0">
                  <a:pos x="176" y="151"/>
                </a:cxn>
                <a:cxn ang="0">
                  <a:pos x="176" y="203"/>
                </a:cxn>
                <a:cxn ang="0">
                  <a:pos x="176" y="255"/>
                </a:cxn>
                <a:cxn ang="0">
                  <a:pos x="176" y="308"/>
                </a:cxn>
                <a:cxn ang="0">
                  <a:pos x="176" y="360"/>
                </a:cxn>
                <a:cxn ang="0">
                  <a:pos x="176" y="412"/>
                </a:cxn>
                <a:cxn ang="0">
                  <a:pos x="176" y="464"/>
                </a:cxn>
                <a:cxn ang="0">
                  <a:pos x="176" y="518"/>
                </a:cxn>
                <a:cxn ang="0">
                  <a:pos x="168" y="514"/>
                </a:cxn>
                <a:cxn ang="0">
                  <a:pos x="164" y="511"/>
                </a:cxn>
                <a:cxn ang="0">
                  <a:pos x="164" y="461"/>
                </a:cxn>
                <a:cxn ang="0">
                  <a:pos x="164" y="412"/>
                </a:cxn>
                <a:cxn ang="0">
                  <a:pos x="164" y="364"/>
                </a:cxn>
                <a:cxn ang="0">
                  <a:pos x="164" y="318"/>
                </a:cxn>
                <a:cxn ang="0">
                  <a:pos x="164" y="268"/>
                </a:cxn>
                <a:cxn ang="0">
                  <a:pos x="164" y="219"/>
                </a:cxn>
                <a:cxn ang="0">
                  <a:pos x="164" y="171"/>
                </a:cxn>
                <a:cxn ang="0">
                  <a:pos x="166" y="125"/>
                </a:cxn>
                <a:cxn ang="0">
                  <a:pos x="146" y="114"/>
                </a:cxn>
                <a:cxn ang="0">
                  <a:pos x="126" y="102"/>
                </a:cxn>
                <a:cxn ang="0">
                  <a:pos x="107" y="91"/>
                </a:cxn>
                <a:cxn ang="0">
                  <a:pos x="89" y="82"/>
                </a:cxn>
                <a:cxn ang="0">
                  <a:pos x="69" y="71"/>
                </a:cxn>
                <a:cxn ang="0">
                  <a:pos x="52" y="62"/>
                </a:cxn>
                <a:cxn ang="0">
                  <a:pos x="32" y="52"/>
                </a:cxn>
                <a:cxn ang="0">
                  <a:pos x="15" y="43"/>
                </a:cxn>
                <a:cxn ang="0">
                  <a:pos x="13" y="89"/>
                </a:cxn>
                <a:cxn ang="0">
                  <a:pos x="13" y="138"/>
                </a:cxn>
                <a:cxn ang="0">
                  <a:pos x="13" y="184"/>
                </a:cxn>
                <a:cxn ang="0">
                  <a:pos x="13" y="232"/>
                </a:cxn>
                <a:cxn ang="0">
                  <a:pos x="12" y="279"/>
                </a:cxn>
                <a:cxn ang="0">
                  <a:pos x="12" y="327"/>
                </a:cxn>
                <a:cxn ang="0">
                  <a:pos x="12" y="373"/>
                </a:cxn>
                <a:cxn ang="0">
                  <a:pos x="12" y="422"/>
                </a:cxn>
                <a:cxn ang="0">
                  <a:pos x="7" y="416"/>
                </a:cxn>
                <a:cxn ang="0">
                  <a:pos x="0" y="412"/>
                </a:cxn>
                <a:cxn ang="0">
                  <a:pos x="0" y="360"/>
                </a:cxn>
                <a:cxn ang="0">
                  <a:pos x="0" y="308"/>
                </a:cxn>
                <a:cxn ang="0">
                  <a:pos x="0" y="257"/>
                </a:cxn>
                <a:cxn ang="0">
                  <a:pos x="0" y="206"/>
                </a:cxn>
                <a:cxn ang="0">
                  <a:pos x="0" y="154"/>
                </a:cxn>
                <a:cxn ang="0">
                  <a:pos x="0" y="102"/>
                </a:cxn>
                <a:cxn ang="0">
                  <a:pos x="0" y="51"/>
                </a:cxn>
                <a:cxn ang="0">
                  <a:pos x="1" y="0"/>
                </a:cxn>
              </a:cxnLst>
              <a:rect l="0" t="0" r="r" b="b"/>
              <a:pathLst>
                <a:path w="176" h="518">
                  <a:moveTo>
                    <a:pt x="1" y="0"/>
                  </a:moveTo>
                  <a:lnTo>
                    <a:pt x="22" y="12"/>
                  </a:lnTo>
                  <a:lnTo>
                    <a:pt x="45" y="25"/>
                  </a:lnTo>
                  <a:lnTo>
                    <a:pt x="65" y="36"/>
                  </a:lnTo>
                  <a:lnTo>
                    <a:pt x="89" y="49"/>
                  </a:lnTo>
                  <a:lnTo>
                    <a:pt x="109" y="60"/>
                  </a:lnTo>
                  <a:lnTo>
                    <a:pt x="132" y="73"/>
                  </a:lnTo>
                  <a:lnTo>
                    <a:pt x="153" y="86"/>
                  </a:lnTo>
                  <a:lnTo>
                    <a:pt x="176" y="99"/>
                  </a:lnTo>
                  <a:lnTo>
                    <a:pt x="176" y="151"/>
                  </a:lnTo>
                  <a:lnTo>
                    <a:pt x="176" y="203"/>
                  </a:lnTo>
                  <a:lnTo>
                    <a:pt x="176" y="255"/>
                  </a:lnTo>
                  <a:lnTo>
                    <a:pt x="176" y="308"/>
                  </a:lnTo>
                  <a:lnTo>
                    <a:pt x="176" y="360"/>
                  </a:lnTo>
                  <a:lnTo>
                    <a:pt x="176" y="412"/>
                  </a:lnTo>
                  <a:lnTo>
                    <a:pt x="176" y="464"/>
                  </a:lnTo>
                  <a:lnTo>
                    <a:pt x="176" y="518"/>
                  </a:lnTo>
                  <a:lnTo>
                    <a:pt x="168" y="514"/>
                  </a:lnTo>
                  <a:lnTo>
                    <a:pt x="164" y="511"/>
                  </a:lnTo>
                  <a:lnTo>
                    <a:pt x="164" y="461"/>
                  </a:lnTo>
                  <a:lnTo>
                    <a:pt x="164" y="412"/>
                  </a:lnTo>
                  <a:lnTo>
                    <a:pt x="164" y="364"/>
                  </a:lnTo>
                  <a:lnTo>
                    <a:pt x="164" y="318"/>
                  </a:lnTo>
                  <a:lnTo>
                    <a:pt x="164" y="268"/>
                  </a:lnTo>
                  <a:lnTo>
                    <a:pt x="164" y="219"/>
                  </a:lnTo>
                  <a:lnTo>
                    <a:pt x="164" y="171"/>
                  </a:lnTo>
                  <a:lnTo>
                    <a:pt x="166" y="125"/>
                  </a:lnTo>
                  <a:lnTo>
                    <a:pt x="146" y="114"/>
                  </a:lnTo>
                  <a:lnTo>
                    <a:pt x="126" y="102"/>
                  </a:lnTo>
                  <a:lnTo>
                    <a:pt x="107" y="91"/>
                  </a:lnTo>
                  <a:lnTo>
                    <a:pt x="89" y="82"/>
                  </a:lnTo>
                  <a:lnTo>
                    <a:pt x="69" y="71"/>
                  </a:lnTo>
                  <a:lnTo>
                    <a:pt x="52" y="62"/>
                  </a:lnTo>
                  <a:lnTo>
                    <a:pt x="32" y="52"/>
                  </a:lnTo>
                  <a:lnTo>
                    <a:pt x="15" y="43"/>
                  </a:lnTo>
                  <a:lnTo>
                    <a:pt x="13" y="89"/>
                  </a:lnTo>
                  <a:lnTo>
                    <a:pt x="13" y="138"/>
                  </a:lnTo>
                  <a:lnTo>
                    <a:pt x="13" y="184"/>
                  </a:lnTo>
                  <a:lnTo>
                    <a:pt x="13" y="232"/>
                  </a:lnTo>
                  <a:lnTo>
                    <a:pt x="12" y="279"/>
                  </a:lnTo>
                  <a:lnTo>
                    <a:pt x="12" y="327"/>
                  </a:lnTo>
                  <a:lnTo>
                    <a:pt x="12" y="373"/>
                  </a:lnTo>
                  <a:lnTo>
                    <a:pt x="12" y="422"/>
                  </a:lnTo>
                  <a:lnTo>
                    <a:pt x="7" y="416"/>
                  </a:lnTo>
                  <a:lnTo>
                    <a:pt x="0" y="412"/>
                  </a:lnTo>
                  <a:lnTo>
                    <a:pt x="0" y="360"/>
                  </a:lnTo>
                  <a:lnTo>
                    <a:pt x="0" y="308"/>
                  </a:lnTo>
                  <a:lnTo>
                    <a:pt x="0" y="257"/>
                  </a:lnTo>
                  <a:lnTo>
                    <a:pt x="0" y="206"/>
                  </a:lnTo>
                  <a:lnTo>
                    <a:pt x="0" y="154"/>
                  </a:lnTo>
                  <a:lnTo>
                    <a:pt x="0" y="102"/>
                  </a:lnTo>
                  <a:lnTo>
                    <a:pt x="0" y="51"/>
                  </a:lnTo>
                  <a:lnTo>
                    <a:pt x="1" y="0"/>
                  </a:lnTo>
                  <a:close/>
                </a:path>
              </a:pathLst>
            </a:custGeom>
            <a:solidFill>
              <a:srgbClr val="B5AD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7" name="Freeform 136"/>
            <p:cNvSpPr>
              <a:spLocks/>
            </p:cNvSpPr>
            <p:nvPr/>
          </p:nvSpPr>
          <p:spPr bwMode="auto">
            <a:xfrm>
              <a:off x="4102" y="2972"/>
              <a:ext cx="63" cy="215"/>
            </a:xfrm>
            <a:custGeom>
              <a:avLst/>
              <a:gdLst/>
              <a:ahLst/>
              <a:cxnLst>
                <a:cxn ang="0">
                  <a:pos x="2" y="0"/>
                </a:cxn>
                <a:cxn ang="0">
                  <a:pos x="17" y="7"/>
                </a:cxn>
                <a:cxn ang="0">
                  <a:pos x="32" y="16"/>
                </a:cxn>
                <a:cxn ang="0">
                  <a:pos x="47" y="25"/>
                </a:cxn>
                <a:cxn ang="0">
                  <a:pos x="64" y="35"/>
                </a:cxn>
                <a:cxn ang="0">
                  <a:pos x="79" y="42"/>
                </a:cxn>
                <a:cxn ang="0">
                  <a:pos x="94" y="53"/>
                </a:cxn>
                <a:cxn ang="0">
                  <a:pos x="109" y="61"/>
                </a:cxn>
                <a:cxn ang="0">
                  <a:pos x="126" y="72"/>
                </a:cxn>
                <a:cxn ang="0">
                  <a:pos x="126" y="115"/>
                </a:cxn>
                <a:cxn ang="0">
                  <a:pos x="126" y="159"/>
                </a:cxn>
                <a:cxn ang="0">
                  <a:pos x="126" y="204"/>
                </a:cxn>
                <a:cxn ang="0">
                  <a:pos x="126" y="248"/>
                </a:cxn>
                <a:cxn ang="0">
                  <a:pos x="126" y="293"/>
                </a:cxn>
                <a:cxn ang="0">
                  <a:pos x="126" y="337"/>
                </a:cxn>
                <a:cxn ang="0">
                  <a:pos x="126" y="382"/>
                </a:cxn>
                <a:cxn ang="0">
                  <a:pos x="126" y="428"/>
                </a:cxn>
                <a:cxn ang="0">
                  <a:pos x="109" y="417"/>
                </a:cxn>
                <a:cxn ang="0">
                  <a:pos x="92" y="406"/>
                </a:cxn>
                <a:cxn ang="0">
                  <a:pos x="77" y="397"/>
                </a:cxn>
                <a:cxn ang="0">
                  <a:pos x="62" y="387"/>
                </a:cxn>
                <a:cxn ang="0">
                  <a:pos x="45" y="376"/>
                </a:cxn>
                <a:cxn ang="0">
                  <a:pos x="30" y="367"/>
                </a:cxn>
                <a:cxn ang="0">
                  <a:pos x="15" y="358"/>
                </a:cxn>
                <a:cxn ang="0">
                  <a:pos x="0" y="350"/>
                </a:cxn>
                <a:cxn ang="0">
                  <a:pos x="0" y="306"/>
                </a:cxn>
                <a:cxn ang="0">
                  <a:pos x="0" y="261"/>
                </a:cxn>
                <a:cxn ang="0">
                  <a:pos x="0" y="217"/>
                </a:cxn>
                <a:cxn ang="0">
                  <a:pos x="0" y="174"/>
                </a:cxn>
                <a:cxn ang="0">
                  <a:pos x="0" y="129"/>
                </a:cxn>
                <a:cxn ang="0">
                  <a:pos x="0" y="87"/>
                </a:cxn>
                <a:cxn ang="0">
                  <a:pos x="0" y="42"/>
                </a:cxn>
                <a:cxn ang="0">
                  <a:pos x="2" y="0"/>
                </a:cxn>
              </a:cxnLst>
              <a:rect l="0" t="0" r="r" b="b"/>
              <a:pathLst>
                <a:path w="126" h="428">
                  <a:moveTo>
                    <a:pt x="2" y="0"/>
                  </a:moveTo>
                  <a:lnTo>
                    <a:pt x="17" y="7"/>
                  </a:lnTo>
                  <a:lnTo>
                    <a:pt x="32" y="16"/>
                  </a:lnTo>
                  <a:lnTo>
                    <a:pt x="47" y="25"/>
                  </a:lnTo>
                  <a:lnTo>
                    <a:pt x="64" y="35"/>
                  </a:lnTo>
                  <a:lnTo>
                    <a:pt x="79" y="42"/>
                  </a:lnTo>
                  <a:lnTo>
                    <a:pt x="94" y="53"/>
                  </a:lnTo>
                  <a:lnTo>
                    <a:pt x="109" y="61"/>
                  </a:lnTo>
                  <a:lnTo>
                    <a:pt x="126" y="72"/>
                  </a:lnTo>
                  <a:lnTo>
                    <a:pt x="126" y="115"/>
                  </a:lnTo>
                  <a:lnTo>
                    <a:pt x="126" y="159"/>
                  </a:lnTo>
                  <a:lnTo>
                    <a:pt x="126" y="204"/>
                  </a:lnTo>
                  <a:lnTo>
                    <a:pt x="126" y="248"/>
                  </a:lnTo>
                  <a:lnTo>
                    <a:pt x="126" y="293"/>
                  </a:lnTo>
                  <a:lnTo>
                    <a:pt x="126" y="337"/>
                  </a:lnTo>
                  <a:lnTo>
                    <a:pt x="126" y="382"/>
                  </a:lnTo>
                  <a:lnTo>
                    <a:pt x="126" y="428"/>
                  </a:lnTo>
                  <a:lnTo>
                    <a:pt x="109" y="417"/>
                  </a:lnTo>
                  <a:lnTo>
                    <a:pt x="92" y="406"/>
                  </a:lnTo>
                  <a:lnTo>
                    <a:pt x="77" y="397"/>
                  </a:lnTo>
                  <a:lnTo>
                    <a:pt x="62" y="387"/>
                  </a:lnTo>
                  <a:lnTo>
                    <a:pt x="45" y="376"/>
                  </a:lnTo>
                  <a:lnTo>
                    <a:pt x="30" y="367"/>
                  </a:lnTo>
                  <a:lnTo>
                    <a:pt x="15" y="358"/>
                  </a:lnTo>
                  <a:lnTo>
                    <a:pt x="0" y="350"/>
                  </a:lnTo>
                  <a:lnTo>
                    <a:pt x="0" y="306"/>
                  </a:lnTo>
                  <a:lnTo>
                    <a:pt x="0" y="261"/>
                  </a:lnTo>
                  <a:lnTo>
                    <a:pt x="0" y="217"/>
                  </a:lnTo>
                  <a:lnTo>
                    <a:pt x="0" y="174"/>
                  </a:lnTo>
                  <a:lnTo>
                    <a:pt x="0" y="129"/>
                  </a:lnTo>
                  <a:lnTo>
                    <a:pt x="0" y="87"/>
                  </a:lnTo>
                  <a:lnTo>
                    <a:pt x="0" y="42"/>
                  </a:lnTo>
                  <a:lnTo>
                    <a:pt x="2" y="0"/>
                  </a:lnTo>
                  <a:close/>
                </a:path>
              </a:pathLst>
            </a:custGeom>
            <a:solidFill>
              <a:srgbClr val="756E6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8" name="Freeform 137"/>
            <p:cNvSpPr>
              <a:spLocks/>
            </p:cNvSpPr>
            <p:nvPr/>
          </p:nvSpPr>
          <p:spPr bwMode="auto">
            <a:xfrm>
              <a:off x="3851" y="1079"/>
              <a:ext cx="89" cy="1975"/>
            </a:xfrm>
            <a:custGeom>
              <a:avLst/>
              <a:gdLst/>
              <a:ahLst/>
              <a:cxnLst>
                <a:cxn ang="0">
                  <a:pos x="10" y="0"/>
                </a:cxn>
                <a:cxn ang="0">
                  <a:pos x="32" y="4"/>
                </a:cxn>
                <a:cxn ang="0">
                  <a:pos x="54" y="7"/>
                </a:cxn>
                <a:cxn ang="0">
                  <a:pos x="77" y="11"/>
                </a:cxn>
                <a:cxn ang="0">
                  <a:pos x="99" y="15"/>
                </a:cxn>
                <a:cxn ang="0">
                  <a:pos x="121" y="18"/>
                </a:cxn>
                <a:cxn ang="0">
                  <a:pos x="143" y="20"/>
                </a:cxn>
                <a:cxn ang="0">
                  <a:pos x="166" y="24"/>
                </a:cxn>
                <a:cxn ang="0">
                  <a:pos x="178" y="273"/>
                </a:cxn>
                <a:cxn ang="0">
                  <a:pos x="178" y="763"/>
                </a:cxn>
                <a:cxn ang="0">
                  <a:pos x="178" y="1252"/>
                </a:cxn>
                <a:cxn ang="0">
                  <a:pos x="178" y="1742"/>
                </a:cxn>
                <a:cxn ang="0">
                  <a:pos x="178" y="2232"/>
                </a:cxn>
                <a:cxn ang="0">
                  <a:pos x="178" y="2722"/>
                </a:cxn>
                <a:cxn ang="0">
                  <a:pos x="178" y="3212"/>
                </a:cxn>
                <a:cxn ang="0">
                  <a:pos x="178" y="3702"/>
                </a:cxn>
                <a:cxn ang="0">
                  <a:pos x="166" y="3949"/>
                </a:cxn>
                <a:cxn ang="0">
                  <a:pos x="143" y="3949"/>
                </a:cxn>
                <a:cxn ang="0">
                  <a:pos x="121" y="3949"/>
                </a:cxn>
                <a:cxn ang="0">
                  <a:pos x="99" y="3949"/>
                </a:cxn>
                <a:cxn ang="0">
                  <a:pos x="77" y="3949"/>
                </a:cxn>
                <a:cxn ang="0">
                  <a:pos x="54" y="3949"/>
                </a:cxn>
                <a:cxn ang="0">
                  <a:pos x="32" y="3949"/>
                </a:cxn>
                <a:cxn ang="0">
                  <a:pos x="10" y="3949"/>
                </a:cxn>
                <a:cxn ang="0">
                  <a:pos x="0" y="3700"/>
                </a:cxn>
                <a:cxn ang="0">
                  <a:pos x="0" y="3207"/>
                </a:cxn>
                <a:cxn ang="0">
                  <a:pos x="0" y="2715"/>
                </a:cxn>
                <a:cxn ang="0">
                  <a:pos x="0" y="2221"/>
                </a:cxn>
                <a:cxn ang="0">
                  <a:pos x="0" y="1727"/>
                </a:cxn>
                <a:cxn ang="0">
                  <a:pos x="0" y="1234"/>
                </a:cxn>
                <a:cxn ang="0">
                  <a:pos x="0" y="740"/>
                </a:cxn>
                <a:cxn ang="0">
                  <a:pos x="0" y="247"/>
                </a:cxn>
              </a:cxnLst>
              <a:rect l="0" t="0" r="r" b="b"/>
              <a:pathLst>
                <a:path w="178" h="3949">
                  <a:moveTo>
                    <a:pt x="0" y="0"/>
                  </a:moveTo>
                  <a:lnTo>
                    <a:pt x="10" y="0"/>
                  </a:lnTo>
                  <a:lnTo>
                    <a:pt x="20" y="4"/>
                  </a:lnTo>
                  <a:lnTo>
                    <a:pt x="32" y="4"/>
                  </a:lnTo>
                  <a:lnTo>
                    <a:pt x="44" y="7"/>
                  </a:lnTo>
                  <a:lnTo>
                    <a:pt x="54" y="7"/>
                  </a:lnTo>
                  <a:lnTo>
                    <a:pt x="65" y="11"/>
                  </a:lnTo>
                  <a:lnTo>
                    <a:pt x="77" y="11"/>
                  </a:lnTo>
                  <a:lnTo>
                    <a:pt x="89" y="15"/>
                  </a:lnTo>
                  <a:lnTo>
                    <a:pt x="99" y="15"/>
                  </a:lnTo>
                  <a:lnTo>
                    <a:pt x="109" y="16"/>
                  </a:lnTo>
                  <a:lnTo>
                    <a:pt x="121" y="18"/>
                  </a:lnTo>
                  <a:lnTo>
                    <a:pt x="133" y="20"/>
                  </a:lnTo>
                  <a:lnTo>
                    <a:pt x="143" y="20"/>
                  </a:lnTo>
                  <a:lnTo>
                    <a:pt x="154" y="22"/>
                  </a:lnTo>
                  <a:lnTo>
                    <a:pt x="166" y="24"/>
                  </a:lnTo>
                  <a:lnTo>
                    <a:pt x="178" y="28"/>
                  </a:lnTo>
                  <a:lnTo>
                    <a:pt x="178" y="273"/>
                  </a:lnTo>
                  <a:lnTo>
                    <a:pt x="178" y="518"/>
                  </a:lnTo>
                  <a:lnTo>
                    <a:pt x="178" y="763"/>
                  </a:lnTo>
                  <a:lnTo>
                    <a:pt x="178" y="1007"/>
                  </a:lnTo>
                  <a:lnTo>
                    <a:pt x="178" y="1252"/>
                  </a:lnTo>
                  <a:lnTo>
                    <a:pt x="178" y="1497"/>
                  </a:lnTo>
                  <a:lnTo>
                    <a:pt x="178" y="1742"/>
                  </a:lnTo>
                  <a:lnTo>
                    <a:pt x="178" y="1989"/>
                  </a:lnTo>
                  <a:lnTo>
                    <a:pt x="178" y="2232"/>
                  </a:lnTo>
                  <a:lnTo>
                    <a:pt x="178" y="2477"/>
                  </a:lnTo>
                  <a:lnTo>
                    <a:pt x="178" y="2722"/>
                  </a:lnTo>
                  <a:lnTo>
                    <a:pt x="178" y="2967"/>
                  </a:lnTo>
                  <a:lnTo>
                    <a:pt x="178" y="3212"/>
                  </a:lnTo>
                  <a:lnTo>
                    <a:pt x="178" y="3457"/>
                  </a:lnTo>
                  <a:lnTo>
                    <a:pt x="178" y="3702"/>
                  </a:lnTo>
                  <a:lnTo>
                    <a:pt x="178" y="3949"/>
                  </a:lnTo>
                  <a:lnTo>
                    <a:pt x="166" y="3949"/>
                  </a:lnTo>
                  <a:lnTo>
                    <a:pt x="154" y="3949"/>
                  </a:lnTo>
                  <a:lnTo>
                    <a:pt x="143" y="3949"/>
                  </a:lnTo>
                  <a:lnTo>
                    <a:pt x="133" y="3949"/>
                  </a:lnTo>
                  <a:lnTo>
                    <a:pt x="121" y="3949"/>
                  </a:lnTo>
                  <a:lnTo>
                    <a:pt x="111" y="3949"/>
                  </a:lnTo>
                  <a:lnTo>
                    <a:pt x="99" y="3949"/>
                  </a:lnTo>
                  <a:lnTo>
                    <a:pt x="89" y="3949"/>
                  </a:lnTo>
                  <a:lnTo>
                    <a:pt x="77" y="3949"/>
                  </a:lnTo>
                  <a:lnTo>
                    <a:pt x="65" y="3949"/>
                  </a:lnTo>
                  <a:lnTo>
                    <a:pt x="54" y="3949"/>
                  </a:lnTo>
                  <a:lnTo>
                    <a:pt x="44" y="3949"/>
                  </a:lnTo>
                  <a:lnTo>
                    <a:pt x="32" y="3949"/>
                  </a:lnTo>
                  <a:lnTo>
                    <a:pt x="20" y="3949"/>
                  </a:lnTo>
                  <a:lnTo>
                    <a:pt x="10" y="3949"/>
                  </a:lnTo>
                  <a:lnTo>
                    <a:pt x="0" y="3949"/>
                  </a:lnTo>
                  <a:lnTo>
                    <a:pt x="0" y="3700"/>
                  </a:lnTo>
                  <a:lnTo>
                    <a:pt x="0" y="3453"/>
                  </a:lnTo>
                  <a:lnTo>
                    <a:pt x="0" y="3207"/>
                  </a:lnTo>
                  <a:lnTo>
                    <a:pt x="0" y="2962"/>
                  </a:lnTo>
                  <a:lnTo>
                    <a:pt x="0" y="2715"/>
                  </a:lnTo>
                  <a:lnTo>
                    <a:pt x="0" y="2468"/>
                  </a:lnTo>
                  <a:lnTo>
                    <a:pt x="0" y="2221"/>
                  </a:lnTo>
                  <a:lnTo>
                    <a:pt x="0" y="1976"/>
                  </a:lnTo>
                  <a:lnTo>
                    <a:pt x="0" y="1727"/>
                  </a:lnTo>
                  <a:lnTo>
                    <a:pt x="0" y="1481"/>
                  </a:lnTo>
                  <a:lnTo>
                    <a:pt x="0" y="1234"/>
                  </a:lnTo>
                  <a:lnTo>
                    <a:pt x="0" y="987"/>
                  </a:lnTo>
                  <a:lnTo>
                    <a:pt x="0" y="740"/>
                  </a:lnTo>
                  <a:lnTo>
                    <a:pt x="0" y="493"/>
                  </a:lnTo>
                  <a:lnTo>
                    <a:pt x="0" y="247"/>
                  </a:lnTo>
                  <a:lnTo>
                    <a:pt x="0" y="0"/>
                  </a:lnTo>
                  <a:close/>
                </a:path>
              </a:pathLst>
            </a:custGeom>
            <a:solidFill>
              <a:srgbClr val="8C7D6B"/>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29" name="Freeform 138"/>
            <p:cNvSpPr>
              <a:spLocks/>
            </p:cNvSpPr>
            <p:nvPr/>
          </p:nvSpPr>
          <p:spPr bwMode="auto">
            <a:xfrm>
              <a:off x="3785" y="1078"/>
              <a:ext cx="66" cy="1976"/>
            </a:xfrm>
            <a:custGeom>
              <a:avLst/>
              <a:gdLst/>
              <a:ahLst/>
              <a:cxnLst>
                <a:cxn ang="0">
                  <a:pos x="131" y="2"/>
                </a:cxn>
                <a:cxn ang="0">
                  <a:pos x="114" y="2"/>
                </a:cxn>
                <a:cxn ang="0">
                  <a:pos x="97" y="2"/>
                </a:cxn>
                <a:cxn ang="0">
                  <a:pos x="81" y="2"/>
                </a:cxn>
                <a:cxn ang="0">
                  <a:pos x="65" y="2"/>
                </a:cxn>
                <a:cxn ang="0">
                  <a:pos x="47" y="0"/>
                </a:cxn>
                <a:cxn ang="0">
                  <a:pos x="32" y="0"/>
                </a:cxn>
                <a:cxn ang="0">
                  <a:pos x="15" y="0"/>
                </a:cxn>
                <a:cxn ang="0">
                  <a:pos x="0" y="0"/>
                </a:cxn>
                <a:cxn ang="0">
                  <a:pos x="0" y="245"/>
                </a:cxn>
                <a:cxn ang="0">
                  <a:pos x="0" y="490"/>
                </a:cxn>
                <a:cxn ang="0">
                  <a:pos x="0" y="735"/>
                </a:cxn>
                <a:cxn ang="0">
                  <a:pos x="0" y="980"/>
                </a:cxn>
                <a:cxn ang="0">
                  <a:pos x="0" y="1225"/>
                </a:cxn>
                <a:cxn ang="0">
                  <a:pos x="0" y="1470"/>
                </a:cxn>
                <a:cxn ang="0">
                  <a:pos x="0" y="1715"/>
                </a:cxn>
                <a:cxn ang="0">
                  <a:pos x="0" y="1961"/>
                </a:cxn>
                <a:cxn ang="0">
                  <a:pos x="0" y="2205"/>
                </a:cxn>
                <a:cxn ang="0">
                  <a:pos x="0" y="2450"/>
                </a:cxn>
                <a:cxn ang="0">
                  <a:pos x="0" y="2694"/>
                </a:cxn>
                <a:cxn ang="0">
                  <a:pos x="0" y="2939"/>
                </a:cxn>
                <a:cxn ang="0">
                  <a:pos x="0" y="3184"/>
                </a:cxn>
                <a:cxn ang="0">
                  <a:pos x="0" y="3429"/>
                </a:cxn>
                <a:cxn ang="0">
                  <a:pos x="0" y="3674"/>
                </a:cxn>
                <a:cxn ang="0">
                  <a:pos x="0" y="3919"/>
                </a:cxn>
                <a:cxn ang="0">
                  <a:pos x="15" y="3921"/>
                </a:cxn>
                <a:cxn ang="0">
                  <a:pos x="32" y="3927"/>
                </a:cxn>
                <a:cxn ang="0">
                  <a:pos x="47" y="3929"/>
                </a:cxn>
                <a:cxn ang="0">
                  <a:pos x="65" y="3934"/>
                </a:cxn>
                <a:cxn ang="0">
                  <a:pos x="81" y="3938"/>
                </a:cxn>
                <a:cxn ang="0">
                  <a:pos x="97" y="3942"/>
                </a:cxn>
                <a:cxn ang="0">
                  <a:pos x="114" y="3945"/>
                </a:cxn>
                <a:cxn ang="0">
                  <a:pos x="131" y="3951"/>
                </a:cxn>
                <a:cxn ang="0">
                  <a:pos x="131" y="3702"/>
                </a:cxn>
                <a:cxn ang="0">
                  <a:pos x="131" y="3455"/>
                </a:cxn>
                <a:cxn ang="0">
                  <a:pos x="131" y="3209"/>
                </a:cxn>
                <a:cxn ang="0">
                  <a:pos x="131" y="2964"/>
                </a:cxn>
                <a:cxn ang="0">
                  <a:pos x="131" y="2717"/>
                </a:cxn>
                <a:cxn ang="0">
                  <a:pos x="131" y="2470"/>
                </a:cxn>
                <a:cxn ang="0">
                  <a:pos x="131" y="2223"/>
                </a:cxn>
                <a:cxn ang="0">
                  <a:pos x="131" y="1978"/>
                </a:cxn>
                <a:cxn ang="0">
                  <a:pos x="131" y="1729"/>
                </a:cxn>
                <a:cxn ang="0">
                  <a:pos x="131" y="1483"/>
                </a:cxn>
                <a:cxn ang="0">
                  <a:pos x="131" y="1236"/>
                </a:cxn>
                <a:cxn ang="0">
                  <a:pos x="131" y="989"/>
                </a:cxn>
                <a:cxn ang="0">
                  <a:pos x="131" y="742"/>
                </a:cxn>
                <a:cxn ang="0">
                  <a:pos x="131" y="495"/>
                </a:cxn>
                <a:cxn ang="0">
                  <a:pos x="131" y="249"/>
                </a:cxn>
                <a:cxn ang="0">
                  <a:pos x="131" y="2"/>
                </a:cxn>
              </a:cxnLst>
              <a:rect l="0" t="0" r="r" b="b"/>
              <a:pathLst>
                <a:path w="131" h="3951">
                  <a:moveTo>
                    <a:pt x="131" y="2"/>
                  </a:moveTo>
                  <a:lnTo>
                    <a:pt x="114" y="2"/>
                  </a:lnTo>
                  <a:lnTo>
                    <a:pt x="97" y="2"/>
                  </a:lnTo>
                  <a:lnTo>
                    <a:pt x="81" y="2"/>
                  </a:lnTo>
                  <a:lnTo>
                    <a:pt x="65" y="2"/>
                  </a:lnTo>
                  <a:lnTo>
                    <a:pt x="47" y="0"/>
                  </a:lnTo>
                  <a:lnTo>
                    <a:pt x="32" y="0"/>
                  </a:lnTo>
                  <a:lnTo>
                    <a:pt x="15" y="0"/>
                  </a:lnTo>
                  <a:lnTo>
                    <a:pt x="0" y="0"/>
                  </a:lnTo>
                  <a:lnTo>
                    <a:pt x="0" y="245"/>
                  </a:lnTo>
                  <a:lnTo>
                    <a:pt x="0" y="490"/>
                  </a:lnTo>
                  <a:lnTo>
                    <a:pt x="0" y="735"/>
                  </a:lnTo>
                  <a:lnTo>
                    <a:pt x="0" y="980"/>
                  </a:lnTo>
                  <a:lnTo>
                    <a:pt x="0" y="1225"/>
                  </a:lnTo>
                  <a:lnTo>
                    <a:pt x="0" y="1470"/>
                  </a:lnTo>
                  <a:lnTo>
                    <a:pt x="0" y="1715"/>
                  </a:lnTo>
                  <a:lnTo>
                    <a:pt x="0" y="1961"/>
                  </a:lnTo>
                  <a:lnTo>
                    <a:pt x="0" y="2205"/>
                  </a:lnTo>
                  <a:lnTo>
                    <a:pt x="0" y="2450"/>
                  </a:lnTo>
                  <a:lnTo>
                    <a:pt x="0" y="2694"/>
                  </a:lnTo>
                  <a:lnTo>
                    <a:pt x="0" y="2939"/>
                  </a:lnTo>
                  <a:lnTo>
                    <a:pt x="0" y="3184"/>
                  </a:lnTo>
                  <a:lnTo>
                    <a:pt x="0" y="3429"/>
                  </a:lnTo>
                  <a:lnTo>
                    <a:pt x="0" y="3674"/>
                  </a:lnTo>
                  <a:lnTo>
                    <a:pt x="0" y="3919"/>
                  </a:lnTo>
                  <a:lnTo>
                    <a:pt x="15" y="3921"/>
                  </a:lnTo>
                  <a:lnTo>
                    <a:pt x="32" y="3927"/>
                  </a:lnTo>
                  <a:lnTo>
                    <a:pt x="47" y="3929"/>
                  </a:lnTo>
                  <a:lnTo>
                    <a:pt x="65" y="3934"/>
                  </a:lnTo>
                  <a:lnTo>
                    <a:pt x="81" y="3938"/>
                  </a:lnTo>
                  <a:lnTo>
                    <a:pt x="97" y="3942"/>
                  </a:lnTo>
                  <a:lnTo>
                    <a:pt x="114" y="3945"/>
                  </a:lnTo>
                  <a:lnTo>
                    <a:pt x="131" y="3951"/>
                  </a:lnTo>
                  <a:lnTo>
                    <a:pt x="131" y="3702"/>
                  </a:lnTo>
                  <a:lnTo>
                    <a:pt x="131" y="3455"/>
                  </a:lnTo>
                  <a:lnTo>
                    <a:pt x="131" y="3209"/>
                  </a:lnTo>
                  <a:lnTo>
                    <a:pt x="131" y="2964"/>
                  </a:lnTo>
                  <a:lnTo>
                    <a:pt x="131" y="2717"/>
                  </a:lnTo>
                  <a:lnTo>
                    <a:pt x="131" y="2470"/>
                  </a:lnTo>
                  <a:lnTo>
                    <a:pt x="131" y="2223"/>
                  </a:lnTo>
                  <a:lnTo>
                    <a:pt x="131" y="1978"/>
                  </a:lnTo>
                  <a:lnTo>
                    <a:pt x="131" y="1729"/>
                  </a:lnTo>
                  <a:lnTo>
                    <a:pt x="131" y="1483"/>
                  </a:lnTo>
                  <a:lnTo>
                    <a:pt x="131" y="1236"/>
                  </a:lnTo>
                  <a:lnTo>
                    <a:pt x="131" y="989"/>
                  </a:lnTo>
                  <a:lnTo>
                    <a:pt x="131" y="742"/>
                  </a:lnTo>
                  <a:lnTo>
                    <a:pt x="131" y="495"/>
                  </a:lnTo>
                  <a:lnTo>
                    <a:pt x="131" y="249"/>
                  </a:lnTo>
                  <a:lnTo>
                    <a:pt x="131" y="2"/>
                  </a:lnTo>
                  <a:close/>
                </a:path>
              </a:pathLst>
            </a:custGeom>
            <a:solidFill>
              <a:srgbClr val="BFB09E"/>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0" name="Freeform 139"/>
            <p:cNvSpPr>
              <a:spLocks/>
            </p:cNvSpPr>
            <p:nvPr/>
          </p:nvSpPr>
          <p:spPr bwMode="auto">
            <a:xfrm>
              <a:off x="4355" y="1082"/>
              <a:ext cx="1844" cy="2234"/>
            </a:xfrm>
            <a:custGeom>
              <a:avLst/>
              <a:gdLst/>
              <a:ahLst/>
              <a:cxnLst>
                <a:cxn ang="0">
                  <a:pos x="251" y="123"/>
                </a:cxn>
                <a:cxn ang="0">
                  <a:pos x="744" y="106"/>
                </a:cxn>
                <a:cxn ang="0">
                  <a:pos x="1229" y="89"/>
                </a:cxn>
                <a:cxn ang="0">
                  <a:pos x="1708" y="73"/>
                </a:cxn>
                <a:cxn ang="0">
                  <a:pos x="2168" y="56"/>
                </a:cxn>
                <a:cxn ang="0">
                  <a:pos x="2611" y="39"/>
                </a:cxn>
                <a:cxn ang="0">
                  <a:pos x="3046" y="23"/>
                </a:cxn>
                <a:cxn ang="0">
                  <a:pos x="3476" y="6"/>
                </a:cxn>
                <a:cxn ang="0">
                  <a:pos x="3686" y="245"/>
                </a:cxn>
                <a:cxn ang="0">
                  <a:pos x="3681" y="735"/>
                </a:cxn>
                <a:cxn ang="0">
                  <a:pos x="3676" y="1225"/>
                </a:cxn>
                <a:cxn ang="0">
                  <a:pos x="3671" y="1715"/>
                </a:cxn>
                <a:cxn ang="0">
                  <a:pos x="3666" y="2201"/>
                </a:cxn>
                <a:cxn ang="0">
                  <a:pos x="3661" y="2684"/>
                </a:cxn>
                <a:cxn ang="0">
                  <a:pos x="3656" y="3168"/>
                </a:cxn>
                <a:cxn ang="0">
                  <a:pos x="3651" y="3651"/>
                </a:cxn>
                <a:cxn ang="0">
                  <a:pos x="3439" y="3925"/>
                </a:cxn>
                <a:cxn ang="0">
                  <a:pos x="3014" y="3992"/>
                </a:cxn>
                <a:cxn ang="0">
                  <a:pos x="2583" y="4061"/>
                </a:cxn>
                <a:cxn ang="0">
                  <a:pos x="2143" y="4129"/>
                </a:cxn>
                <a:cxn ang="0">
                  <a:pos x="1690" y="4202"/>
                </a:cxn>
                <a:cxn ang="0">
                  <a:pos x="1216" y="4276"/>
                </a:cxn>
                <a:cxn ang="0">
                  <a:pos x="734" y="4352"/>
                </a:cxn>
                <a:cxn ang="0">
                  <a:pos x="246" y="4430"/>
                </a:cxn>
                <a:cxn ang="0">
                  <a:pos x="0" y="4200"/>
                </a:cxn>
                <a:cxn ang="0">
                  <a:pos x="0" y="3664"/>
                </a:cxn>
                <a:cxn ang="0">
                  <a:pos x="0" y="3124"/>
                </a:cxn>
                <a:cxn ang="0">
                  <a:pos x="0" y="2585"/>
                </a:cxn>
                <a:cxn ang="0">
                  <a:pos x="0" y="2045"/>
                </a:cxn>
                <a:cxn ang="0">
                  <a:pos x="0" y="1500"/>
                </a:cxn>
                <a:cxn ang="0">
                  <a:pos x="0" y="952"/>
                </a:cxn>
                <a:cxn ang="0">
                  <a:pos x="0" y="407"/>
                </a:cxn>
              </a:cxnLst>
              <a:rect l="0" t="0" r="r" b="b"/>
              <a:pathLst>
                <a:path w="3689" h="4469">
                  <a:moveTo>
                    <a:pt x="0" y="134"/>
                  </a:moveTo>
                  <a:lnTo>
                    <a:pt x="251" y="123"/>
                  </a:lnTo>
                  <a:lnTo>
                    <a:pt x="499" y="115"/>
                  </a:lnTo>
                  <a:lnTo>
                    <a:pt x="744" y="106"/>
                  </a:lnTo>
                  <a:lnTo>
                    <a:pt x="989" y="99"/>
                  </a:lnTo>
                  <a:lnTo>
                    <a:pt x="1229" y="89"/>
                  </a:lnTo>
                  <a:lnTo>
                    <a:pt x="1471" y="82"/>
                  </a:lnTo>
                  <a:lnTo>
                    <a:pt x="1708" y="73"/>
                  </a:lnTo>
                  <a:lnTo>
                    <a:pt x="1945" y="65"/>
                  </a:lnTo>
                  <a:lnTo>
                    <a:pt x="2168" y="56"/>
                  </a:lnTo>
                  <a:lnTo>
                    <a:pt x="2391" y="49"/>
                  </a:lnTo>
                  <a:lnTo>
                    <a:pt x="2611" y="39"/>
                  </a:lnTo>
                  <a:lnTo>
                    <a:pt x="2831" y="32"/>
                  </a:lnTo>
                  <a:lnTo>
                    <a:pt x="3046" y="23"/>
                  </a:lnTo>
                  <a:lnTo>
                    <a:pt x="3263" y="15"/>
                  </a:lnTo>
                  <a:lnTo>
                    <a:pt x="3476" y="6"/>
                  </a:lnTo>
                  <a:lnTo>
                    <a:pt x="3689" y="0"/>
                  </a:lnTo>
                  <a:lnTo>
                    <a:pt x="3686" y="245"/>
                  </a:lnTo>
                  <a:lnTo>
                    <a:pt x="3684" y="490"/>
                  </a:lnTo>
                  <a:lnTo>
                    <a:pt x="3681" y="735"/>
                  </a:lnTo>
                  <a:lnTo>
                    <a:pt x="3679" y="982"/>
                  </a:lnTo>
                  <a:lnTo>
                    <a:pt x="3676" y="1225"/>
                  </a:lnTo>
                  <a:lnTo>
                    <a:pt x="3674" y="1470"/>
                  </a:lnTo>
                  <a:lnTo>
                    <a:pt x="3671" y="1715"/>
                  </a:lnTo>
                  <a:lnTo>
                    <a:pt x="3669" y="1960"/>
                  </a:lnTo>
                  <a:lnTo>
                    <a:pt x="3666" y="2201"/>
                  </a:lnTo>
                  <a:lnTo>
                    <a:pt x="3664" y="2443"/>
                  </a:lnTo>
                  <a:lnTo>
                    <a:pt x="3661" y="2684"/>
                  </a:lnTo>
                  <a:lnTo>
                    <a:pt x="3659" y="2927"/>
                  </a:lnTo>
                  <a:lnTo>
                    <a:pt x="3656" y="3168"/>
                  </a:lnTo>
                  <a:lnTo>
                    <a:pt x="3654" y="3409"/>
                  </a:lnTo>
                  <a:lnTo>
                    <a:pt x="3651" y="3651"/>
                  </a:lnTo>
                  <a:lnTo>
                    <a:pt x="3649" y="3892"/>
                  </a:lnTo>
                  <a:lnTo>
                    <a:pt x="3439" y="3925"/>
                  </a:lnTo>
                  <a:lnTo>
                    <a:pt x="3228" y="3959"/>
                  </a:lnTo>
                  <a:lnTo>
                    <a:pt x="3014" y="3992"/>
                  </a:lnTo>
                  <a:lnTo>
                    <a:pt x="2801" y="4027"/>
                  </a:lnTo>
                  <a:lnTo>
                    <a:pt x="2583" y="4061"/>
                  </a:lnTo>
                  <a:lnTo>
                    <a:pt x="2365" y="4094"/>
                  </a:lnTo>
                  <a:lnTo>
                    <a:pt x="2143" y="4129"/>
                  </a:lnTo>
                  <a:lnTo>
                    <a:pt x="1923" y="4167"/>
                  </a:lnTo>
                  <a:lnTo>
                    <a:pt x="1690" y="4202"/>
                  </a:lnTo>
                  <a:lnTo>
                    <a:pt x="1454" y="4239"/>
                  </a:lnTo>
                  <a:lnTo>
                    <a:pt x="1216" y="4276"/>
                  </a:lnTo>
                  <a:lnTo>
                    <a:pt x="978" y="4315"/>
                  </a:lnTo>
                  <a:lnTo>
                    <a:pt x="734" y="4352"/>
                  </a:lnTo>
                  <a:lnTo>
                    <a:pt x="492" y="4391"/>
                  </a:lnTo>
                  <a:lnTo>
                    <a:pt x="246" y="4430"/>
                  </a:lnTo>
                  <a:lnTo>
                    <a:pt x="0" y="4469"/>
                  </a:lnTo>
                  <a:lnTo>
                    <a:pt x="0" y="4200"/>
                  </a:lnTo>
                  <a:lnTo>
                    <a:pt x="0" y="3933"/>
                  </a:lnTo>
                  <a:lnTo>
                    <a:pt x="0" y="3664"/>
                  </a:lnTo>
                  <a:lnTo>
                    <a:pt x="0" y="3395"/>
                  </a:lnTo>
                  <a:lnTo>
                    <a:pt x="0" y="3124"/>
                  </a:lnTo>
                  <a:lnTo>
                    <a:pt x="0" y="2856"/>
                  </a:lnTo>
                  <a:lnTo>
                    <a:pt x="0" y="2585"/>
                  </a:lnTo>
                  <a:lnTo>
                    <a:pt x="0" y="2318"/>
                  </a:lnTo>
                  <a:lnTo>
                    <a:pt x="0" y="2045"/>
                  </a:lnTo>
                  <a:lnTo>
                    <a:pt x="0" y="1773"/>
                  </a:lnTo>
                  <a:lnTo>
                    <a:pt x="0" y="1500"/>
                  </a:lnTo>
                  <a:lnTo>
                    <a:pt x="0" y="1227"/>
                  </a:lnTo>
                  <a:lnTo>
                    <a:pt x="0" y="952"/>
                  </a:lnTo>
                  <a:lnTo>
                    <a:pt x="0" y="680"/>
                  </a:lnTo>
                  <a:lnTo>
                    <a:pt x="0" y="407"/>
                  </a:lnTo>
                  <a:lnTo>
                    <a:pt x="0" y="13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1" name="Freeform 140"/>
            <p:cNvSpPr>
              <a:spLocks/>
            </p:cNvSpPr>
            <p:nvPr/>
          </p:nvSpPr>
          <p:spPr bwMode="auto">
            <a:xfrm>
              <a:off x="5142" y="1107"/>
              <a:ext cx="356" cy="2085"/>
            </a:xfrm>
            <a:custGeom>
              <a:avLst/>
              <a:gdLst/>
              <a:ahLst/>
              <a:cxnLst>
                <a:cxn ang="0">
                  <a:pos x="19" y="26"/>
                </a:cxn>
                <a:cxn ang="0">
                  <a:pos x="106" y="21"/>
                </a:cxn>
                <a:cxn ang="0">
                  <a:pos x="193" y="19"/>
                </a:cxn>
                <a:cxn ang="0">
                  <a:pos x="281" y="15"/>
                </a:cxn>
                <a:cxn ang="0">
                  <a:pos x="368" y="13"/>
                </a:cxn>
                <a:cxn ang="0">
                  <a:pos x="454" y="8"/>
                </a:cxn>
                <a:cxn ang="0">
                  <a:pos x="539" y="6"/>
                </a:cxn>
                <a:cxn ang="0">
                  <a:pos x="625" y="2"/>
                </a:cxn>
                <a:cxn ang="0">
                  <a:pos x="712" y="0"/>
                </a:cxn>
                <a:cxn ang="0">
                  <a:pos x="709" y="257"/>
                </a:cxn>
                <a:cxn ang="0">
                  <a:pos x="709" y="513"/>
                </a:cxn>
                <a:cxn ang="0">
                  <a:pos x="706" y="769"/>
                </a:cxn>
                <a:cxn ang="0">
                  <a:pos x="706" y="1025"/>
                </a:cxn>
                <a:cxn ang="0">
                  <a:pos x="702" y="1279"/>
                </a:cxn>
                <a:cxn ang="0">
                  <a:pos x="702" y="1533"/>
                </a:cxn>
                <a:cxn ang="0">
                  <a:pos x="699" y="1788"/>
                </a:cxn>
                <a:cxn ang="0">
                  <a:pos x="699" y="2044"/>
                </a:cxn>
                <a:cxn ang="0">
                  <a:pos x="695" y="2294"/>
                </a:cxn>
                <a:cxn ang="0">
                  <a:pos x="694" y="2548"/>
                </a:cxn>
                <a:cxn ang="0">
                  <a:pos x="692" y="2799"/>
                </a:cxn>
                <a:cxn ang="0">
                  <a:pos x="692" y="3053"/>
                </a:cxn>
                <a:cxn ang="0">
                  <a:pos x="690" y="3306"/>
                </a:cxn>
                <a:cxn ang="0">
                  <a:pos x="689" y="3558"/>
                </a:cxn>
                <a:cxn ang="0">
                  <a:pos x="687" y="3810"/>
                </a:cxn>
                <a:cxn ang="0">
                  <a:pos x="687" y="4065"/>
                </a:cxn>
                <a:cxn ang="0">
                  <a:pos x="601" y="4076"/>
                </a:cxn>
                <a:cxn ang="0">
                  <a:pos x="516" y="4089"/>
                </a:cxn>
                <a:cxn ang="0">
                  <a:pos x="430" y="4102"/>
                </a:cxn>
                <a:cxn ang="0">
                  <a:pos x="346" y="4115"/>
                </a:cxn>
                <a:cxn ang="0">
                  <a:pos x="259" y="4128"/>
                </a:cxn>
                <a:cxn ang="0">
                  <a:pos x="173" y="4142"/>
                </a:cxn>
                <a:cxn ang="0">
                  <a:pos x="86" y="4155"/>
                </a:cxn>
                <a:cxn ang="0">
                  <a:pos x="0" y="4170"/>
                </a:cxn>
                <a:cxn ang="0">
                  <a:pos x="0" y="3912"/>
                </a:cxn>
                <a:cxn ang="0">
                  <a:pos x="2" y="3656"/>
                </a:cxn>
                <a:cxn ang="0">
                  <a:pos x="2" y="3398"/>
                </a:cxn>
                <a:cxn ang="0">
                  <a:pos x="4" y="3142"/>
                </a:cxn>
                <a:cxn ang="0">
                  <a:pos x="4" y="2884"/>
                </a:cxn>
                <a:cxn ang="0">
                  <a:pos x="5" y="2626"/>
                </a:cxn>
                <a:cxn ang="0">
                  <a:pos x="7" y="2368"/>
                </a:cxn>
                <a:cxn ang="0">
                  <a:pos x="10" y="2110"/>
                </a:cxn>
                <a:cxn ang="0">
                  <a:pos x="10" y="1851"/>
                </a:cxn>
                <a:cxn ang="0">
                  <a:pos x="12" y="1591"/>
                </a:cxn>
                <a:cxn ang="0">
                  <a:pos x="12" y="1331"/>
                </a:cxn>
                <a:cxn ang="0">
                  <a:pos x="14" y="1071"/>
                </a:cxn>
                <a:cxn ang="0">
                  <a:pos x="14" y="810"/>
                </a:cxn>
                <a:cxn ang="0">
                  <a:pos x="15" y="548"/>
                </a:cxn>
                <a:cxn ang="0">
                  <a:pos x="17" y="286"/>
                </a:cxn>
                <a:cxn ang="0">
                  <a:pos x="19" y="26"/>
                </a:cxn>
              </a:cxnLst>
              <a:rect l="0" t="0" r="r" b="b"/>
              <a:pathLst>
                <a:path w="712" h="4170">
                  <a:moveTo>
                    <a:pt x="19" y="26"/>
                  </a:moveTo>
                  <a:lnTo>
                    <a:pt x="106" y="21"/>
                  </a:lnTo>
                  <a:lnTo>
                    <a:pt x="193" y="19"/>
                  </a:lnTo>
                  <a:lnTo>
                    <a:pt x="281" y="15"/>
                  </a:lnTo>
                  <a:lnTo>
                    <a:pt x="368" y="13"/>
                  </a:lnTo>
                  <a:lnTo>
                    <a:pt x="454" y="8"/>
                  </a:lnTo>
                  <a:lnTo>
                    <a:pt x="539" y="6"/>
                  </a:lnTo>
                  <a:lnTo>
                    <a:pt x="625" y="2"/>
                  </a:lnTo>
                  <a:lnTo>
                    <a:pt x="712" y="0"/>
                  </a:lnTo>
                  <a:lnTo>
                    <a:pt x="709" y="257"/>
                  </a:lnTo>
                  <a:lnTo>
                    <a:pt x="709" y="513"/>
                  </a:lnTo>
                  <a:lnTo>
                    <a:pt x="706" y="769"/>
                  </a:lnTo>
                  <a:lnTo>
                    <a:pt x="706" y="1025"/>
                  </a:lnTo>
                  <a:lnTo>
                    <a:pt x="702" y="1279"/>
                  </a:lnTo>
                  <a:lnTo>
                    <a:pt x="702" y="1533"/>
                  </a:lnTo>
                  <a:lnTo>
                    <a:pt x="699" y="1788"/>
                  </a:lnTo>
                  <a:lnTo>
                    <a:pt x="699" y="2044"/>
                  </a:lnTo>
                  <a:lnTo>
                    <a:pt x="695" y="2294"/>
                  </a:lnTo>
                  <a:lnTo>
                    <a:pt x="694" y="2548"/>
                  </a:lnTo>
                  <a:lnTo>
                    <a:pt x="692" y="2799"/>
                  </a:lnTo>
                  <a:lnTo>
                    <a:pt x="692" y="3053"/>
                  </a:lnTo>
                  <a:lnTo>
                    <a:pt x="690" y="3306"/>
                  </a:lnTo>
                  <a:lnTo>
                    <a:pt x="689" y="3558"/>
                  </a:lnTo>
                  <a:lnTo>
                    <a:pt x="687" y="3810"/>
                  </a:lnTo>
                  <a:lnTo>
                    <a:pt x="687" y="4065"/>
                  </a:lnTo>
                  <a:lnTo>
                    <a:pt x="601" y="4076"/>
                  </a:lnTo>
                  <a:lnTo>
                    <a:pt x="516" y="4089"/>
                  </a:lnTo>
                  <a:lnTo>
                    <a:pt x="430" y="4102"/>
                  </a:lnTo>
                  <a:lnTo>
                    <a:pt x="346" y="4115"/>
                  </a:lnTo>
                  <a:lnTo>
                    <a:pt x="259" y="4128"/>
                  </a:lnTo>
                  <a:lnTo>
                    <a:pt x="173" y="4142"/>
                  </a:lnTo>
                  <a:lnTo>
                    <a:pt x="86" y="4155"/>
                  </a:lnTo>
                  <a:lnTo>
                    <a:pt x="0" y="4170"/>
                  </a:lnTo>
                  <a:lnTo>
                    <a:pt x="0" y="3912"/>
                  </a:lnTo>
                  <a:lnTo>
                    <a:pt x="2" y="3656"/>
                  </a:lnTo>
                  <a:lnTo>
                    <a:pt x="2" y="3398"/>
                  </a:lnTo>
                  <a:lnTo>
                    <a:pt x="4" y="3142"/>
                  </a:lnTo>
                  <a:lnTo>
                    <a:pt x="4" y="2884"/>
                  </a:lnTo>
                  <a:lnTo>
                    <a:pt x="5" y="2626"/>
                  </a:lnTo>
                  <a:lnTo>
                    <a:pt x="7" y="2368"/>
                  </a:lnTo>
                  <a:lnTo>
                    <a:pt x="10" y="2110"/>
                  </a:lnTo>
                  <a:lnTo>
                    <a:pt x="10" y="1851"/>
                  </a:lnTo>
                  <a:lnTo>
                    <a:pt x="12" y="1591"/>
                  </a:lnTo>
                  <a:lnTo>
                    <a:pt x="12" y="1331"/>
                  </a:lnTo>
                  <a:lnTo>
                    <a:pt x="14" y="1071"/>
                  </a:lnTo>
                  <a:lnTo>
                    <a:pt x="14" y="810"/>
                  </a:lnTo>
                  <a:lnTo>
                    <a:pt x="15" y="548"/>
                  </a:lnTo>
                  <a:lnTo>
                    <a:pt x="17" y="286"/>
                  </a:lnTo>
                  <a:lnTo>
                    <a:pt x="19" y="26"/>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2" name="Freeform 141"/>
            <p:cNvSpPr>
              <a:spLocks/>
            </p:cNvSpPr>
            <p:nvPr/>
          </p:nvSpPr>
          <p:spPr bwMode="auto">
            <a:xfrm>
              <a:off x="5245" y="1209"/>
              <a:ext cx="141" cy="1606"/>
            </a:xfrm>
            <a:custGeom>
              <a:avLst/>
              <a:gdLst/>
              <a:ahLst/>
              <a:cxnLst>
                <a:cxn ang="0">
                  <a:pos x="15" y="11"/>
                </a:cxn>
                <a:cxn ang="0">
                  <a:pos x="47" y="7"/>
                </a:cxn>
                <a:cxn ang="0">
                  <a:pos x="81" y="5"/>
                </a:cxn>
                <a:cxn ang="0">
                  <a:pos x="114" y="3"/>
                </a:cxn>
                <a:cxn ang="0">
                  <a:pos x="148" y="3"/>
                </a:cxn>
                <a:cxn ang="0">
                  <a:pos x="180" y="1"/>
                </a:cxn>
                <a:cxn ang="0">
                  <a:pos x="215" y="1"/>
                </a:cxn>
                <a:cxn ang="0">
                  <a:pos x="247" y="0"/>
                </a:cxn>
                <a:cxn ang="0">
                  <a:pos x="282" y="0"/>
                </a:cxn>
                <a:cxn ang="0">
                  <a:pos x="281" y="198"/>
                </a:cxn>
                <a:cxn ang="0">
                  <a:pos x="279" y="397"/>
                </a:cxn>
                <a:cxn ang="0">
                  <a:pos x="277" y="597"/>
                </a:cxn>
                <a:cxn ang="0">
                  <a:pos x="277" y="798"/>
                </a:cxn>
                <a:cxn ang="0">
                  <a:pos x="276" y="996"/>
                </a:cxn>
                <a:cxn ang="0">
                  <a:pos x="276" y="1195"/>
                </a:cxn>
                <a:cxn ang="0">
                  <a:pos x="274" y="1395"/>
                </a:cxn>
                <a:cxn ang="0">
                  <a:pos x="274" y="1596"/>
                </a:cxn>
                <a:cxn ang="0">
                  <a:pos x="271" y="1790"/>
                </a:cxn>
                <a:cxn ang="0">
                  <a:pos x="269" y="1989"/>
                </a:cxn>
                <a:cxn ang="0">
                  <a:pos x="267" y="2186"/>
                </a:cxn>
                <a:cxn ang="0">
                  <a:pos x="267" y="2384"/>
                </a:cxn>
                <a:cxn ang="0">
                  <a:pos x="265" y="2581"/>
                </a:cxn>
                <a:cxn ang="0">
                  <a:pos x="265" y="2778"/>
                </a:cxn>
                <a:cxn ang="0">
                  <a:pos x="264" y="2974"/>
                </a:cxn>
                <a:cxn ang="0">
                  <a:pos x="264" y="3173"/>
                </a:cxn>
                <a:cxn ang="0">
                  <a:pos x="229" y="3177"/>
                </a:cxn>
                <a:cxn ang="0">
                  <a:pos x="197" y="3180"/>
                </a:cxn>
                <a:cxn ang="0">
                  <a:pos x="163" y="3186"/>
                </a:cxn>
                <a:cxn ang="0">
                  <a:pos x="131" y="3191"/>
                </a:cxn>
                <a:cxn ang="0">
                  <a:pos x="98" y="3195"/>
                </a:cxn>
                <a:cxn ang="0">
                  <a:pos x="66" y="3201"/>
                </a:cxn>
                <a:cxn ang="0">
                  <a:pos x="32" y="3204"/>
                </a:cxn>
                <a:cxn ang="0">
                  <a:pos x="0" y="3210"/>
                </a:cxn>
                <a:cxn ang="0">
                  <a:pos x="0" y="3010"/>
                </a:cxn>
                <a:cxn ang="0">
                  <a:pos x="2" y="2811"/>
                </a:cxn>
                <a:cxn ang="0">
                  <a:pos x="2" y="2612"/>
                </a:cxn>
                <a:cxn ang="0">
                  <a:pos x="4" y="2414"/>
                </a:cxn>
                <a:cxn ang="0">
                  <a:pos x="4" y="2213"/>
                </a:cxn>
                <a:cxn ang="0">
                  <a:pos x="5" y="2015"/>
                </a:cxn>
                <a:cxn ang="0">
                  <a:pos x="7" y="1816"/>
                </a:cxn>
                <a:cxn ang="0">
                  <a:pos x="9" y="1618"/>
                </a:cxn>
                <a:cxn ang="0">
                  <a:pos x="9" y="1416"/>
                </a:cxn>
                <a:cxn ang="0">
                  <a:pos x="9" y="1215"/>
                </a:cxn>
                <a:cxn ang="0">
                  <a:pos x="10" y="1015"/>
                </a:cxn>
                <a:cxn ang="0">
                  <a:pos x="12" y="814"/>
                </a:cxn>
                <a:cxn ang="0">
                  <a:pos x="12" y="612"/>
                </a:cxn>
                <a:cxn ang="0">
                  <a:pos x="12" y="412"/>
                </a:cxn>
                <a:cxn ang="0">
                  <a:pos x="14" y="211"/>
                </a:cxn>
                <a:cxn ang="0">
                  <a:pos x="15" y="11"/>
                </a:cxn>
              </a:cxnLst>
              <a:rect l="0" t="0" r="r" b="b"/>
              <a:pathLst>
                <a:path w="282" h="3210">
                  <a:moveTo>
                    <a:pt x="15" y="11"/>
                  </a:moveTo>
                  <a:lnTo>
                    <a:pt x="47" y="7"/>
                  </a:lnTo>
                  <a:lnTo>
                    <a:pt x="81" y="5"/>
                  </a:lnTo>
                  <a:lnTo>
                    <a:pt x="114" y="3"/>
                  </a:lnTo>
                  <a:lnTo>
                    <a:pt x="148" y="3"/>
                  </a:lnTo>
                  <a:lnTo>
                    <a:pt x="180" y="1"/>
                  </a:lnTo>
                  <a:lnTo>
                    <a:pt x="215" y="1"/>
                  </a:lnTo>
                  <a:lnTo>
                    <a:pt x="247" y="0"/>
                  </a:lnTo>
                  <a:lnTo>
                    <a:pt x="282" y="0"/>
                  </a:lnTo>
                  <a:lnTo>
                    <a:pt x="281" y="198"/>
                  </a:lnTo>
                  <a:lnTo>
                    <a:pt x="279" y="397"/>
                  </a:lnTo>
                  <a:lnTo>
                    <a:pt x="277" y="597"/>
                  </a:lnTo>
                  <a:lnTo>
                    <a:pt x="277" y="798"/>
                  </a:lnTo>
                  <a:lnTo>
                    <a:pt x="276" y="996"/>
                  </a:lnTo>
                  <a:lnTo>
                    <a:pt x="276" y="1195"/>
                  </a:lnTo>
                  <a:lnTo>
                    <a:pt x="274" y="1395"/>
                  </a:lnTo>
                  <a:lnTo>
                    <a:pt x="274" y="1596"/>
                  </a:lnTo>
                  <a:lnTo>
                    <a:pt x="271" y="1790"/>
                  </a:lnTo>
                  <a:lnTo>
                    <a:pt x="269" y="1989"/>
                  </a:lnTo>
                  <a:lnTo>
                    <a:pt x="267" y="2186"/>
                  </a:lnTo>
                  <a:lnTo>
                    <a:pt x="267" y="2384"/>
                  </a:lnTo>
                  <a:lnTo>
                    <a:pt x="265" y="2581"/>
                  </a:lnTo>
                  <a:lnTo>
                    <a:pt x="265" y="2778"/>
                  </a:lnTo>
                  <a:lnTo>
                    <a:pt x="264" y="2974"/>
                  </a:lnTo>
                  <a:lnTo>
                    <a:pt x="264" y="3173"/>
                  </a:lnTo>
                  <a:lnTo>
                    <a:pt x="229" y="3177"/>
                  </a:lnTo>
                  <a:lnTo>
                    <a:pt x="197" y="3180"/>
                  </a:lnTo>
                  <a:lnTo>
                    <a:pt x="163" y="3186"/>
                  </a:lnTo>
                  <a:lnTo>
                    <a:pt x="131" y="3191"/>
                  </a:lnTo>
                  <a:lnTo>
                    <a:pt x="98" y="3195"/>
                  </a:lnTo>
                  <a:lnTo>
                    <a:pt x="66" y="3201"/>
                  </a:lnTo>
                  <a:lnTo>
                    <a:pt x="32" y="3204"/>
                  </a:lnTo>
                  <a:lnTo>
                    <a:pt x="0" y="3210"/>
                  </a:lnTo>
                  <a:lnTo>
                    <a:pt x="0" y="3010"/>
                  </a:lnTo>
                  <a:lnTo>
                    <a:pt x="2" y="2811"/>
                  </a:lnTo>
                  <a:lnTo>
                    <a:pt x="2" y="2612"/>
                  </a:lnTo>
                  <a:lnTo>
                    <a:pt x="4" y="2414"/>
                  </a:lnTo>
                  <a:lnTo>
                    <a:pt x="4" y="2213"/>
                  </a:lnTo>
                  <a:lnTo>
                    <a:pt x="5" y="2015"/>
                  </a:lnTo>
                  <a:lnTo>
                    <a:pt x="7" y="1816"/>
                  </a:lnTo>
                  <a:lnTo>
                    <a:pt x="9" y="1618"/>
                  </a:lnTo>
                  <a:lnTo>
                    <a:pt x="9" y="1416"/>
                  </a:lnTo>
                  <a:lnTo>
                    <a:pt x="9" y="1215"/>
                  </a:lnTo>
                  <a:lnTo>
                    <a:pt x="10" y="1015"/>
                  </a:lnTo>
                  <a:lnTo>
                    <a:pt x="12" y="814"/>
                  </a:lnTo>
                  <a:lnTo>
                    <a:pt x="12" y="612"/>
                  </a:lnTo>
                  <a:lnTo>
                    <a:pt x="12" y="412"/>
                  </a:lnTo>
                  <a:lnTo>
                    <a:pt x="14" y="211"/>
                  </a:lnTo>
                  <a:lnTo>
                    <a:pt x="15" y="11"/>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3" name="Freeform 142"/>
            <p:cNvSpPr>
              <a:spLocks/>
            </p:cNvSpPr>
            <p:nvPr/>
          </p:nvSpPr>
          <p:spPr bwMode="auto">
            <a:xfrm>
              <a:off x="5303" y="1189"/>
              <a:ext cx="24" cy="1686"/>
            </a:xfrm>
            <a:custGeom>
              <a:avLst/>
              <a:gdLst/>
              <a:ahLst/>
              <a:cxnLst>
                <a:cxn ang="0">
                  <a:pos x="47" y="0"/>
                </a:cxn>
                <a:cxn ang="0">
                  <a:pos x="32" y="0"/>
                </a:cxn>
                <a:cxn ang="0">
                  <a:pos x="17" y="0"/>
                </a:cxn>
                <a:cxn ang="0">
                  <a:pos x="15" y="211"/>
                </a:cxn>
                <a:cxn ang="0">
                  <a:pos x="13" y="423"/>
                </a:cxn>
                <a:cxn ang="0">
                  <a:pos x="13" y="634"/>
                </a:cxn>
                <a:cxn ang="0">
                  <a:pos x="13" y="848"/>
                </a:cxn>
                <a:cxn ang="0">
                  <a:pos x="11" y="1059"/>
                </a:cxn>
                <a:cxn ang="0">
                  <a:pos x="10" y="1271"/>
                </a:cxn>
                <a:cxn ang="0">
                  <a:pos x="10" y="1483"/>
                </a:cxn>
                <a:cxn ang="0">
                  <a:pos x="10" y="1694"/>
                </a:cxn>
                <a:cxn ang="0">
                  <a:pos x="6" y="1904"/>
                </a:cxn>
                <a:cxn ang="0">
                  <a:pos x="6" y="2113"/>
                </a:cxn>
                <a:cxn ang="0">
                  <a:pos x="3" y="2323"/>
                </a:cxn>
                <a:cxn ang="0">
                  <a:pos x="3" y="2533"/>
                </a:cxn>
                <a:cxn ang="0">
                  <a:pos x="1" y="2743"/>
                </a:cxn>
                <a:cxn ang="0">
                  <a:pos x="0" y="2952"/>
                </a:cxn>
                <a:cxn ang="0">
                  <a:pos x="0" y="3162"/>
                </a:cxn>
                <a:cxn ang="0">
                  <a:pos x="0" y="3372"/>
                </a:cxn>
                <a:cxn ang="0">
                  <a:pos x="13" y="3368"/>
                </a:cxn>
                <a:cxn ang="0">
                  <a:pos x="27" y="3366"/>
                </a:cxn>
                <a:cxn ang="0">
                  <a:pos x="27" y="3156"/>
                </a:cxn>
                <a:cxn ang="0">
                  <a:pos x="28" y="2947"/>
                </a:cxn>
                <a:cxn ang="0">
                  <a:pos x="30" y="2737"/>
                </a:cxn>
                <a:cxn ang="0">
                  <a:pos x="32" y="2529"/>
                </a:cxn>
                <a:cxn ang="0">
                  <a:pos x="32" y="2319"/>
                </a:cxn>
                <a:cxn ang="0">
                  <a:pos x="33" y="2110"/>
                </a:cxn>
                <a:cxn ang="0">
                  <a:pos x="35" y="1900"/>
                </a:cxn>
                <a:cxn ang="0">
                  <a:pos x="37" y="1692"/>
                </a:cxn>
                <a:cxn ang="0">
                  <a:pos x="37" y="1481"/>
                </a:cxn>
                <a:cxn ang="0">
                  <a:pos x="38" y="1269"/>
                </a:cxn>
                <a:cxn ang="0">
                  <a:pos x="40" y="1058"/>
                </a:cxn>
                <a:cxn ang="0">
                  <a:pos x="42" y="846"/>
                </a:cxn>
                <a:cxn ang="0">
                  <a:pos x="42" y="634"/>
                </a:cxn>
                <a:cxn ang="0">
                  <a:pos x="43" y="423"/>
                </a:cxn>
                <a:cxn ang="0">
                  <a:pos x="45" y="211"/>
                </a:cxn>
                <a:cxn ang="0">
                  <a:pos x="47" y="0"/>
                </a:cxn>
              </a:cxnLst>
              <a:rect l="0" t="0" r="r" b="b"/>
              <a:pathLst>
                <a:path w="47" h="3372">
                  <a:moveTo>
                    <a:pt x="47" y="0"/>
                  </a:moveTo>
                  <a:lnTo>
                    <a:pt x="32" y="0"/>
                  </a:lnTo>
                  <a:lnTo>
                    <a:pt x="17" y="0"/>
                  </a:lnTo>
                  <a:lnTo>
                    <a:pt x="15" y="211"/>
                  </a:lnTo>
                  <a:lnTo>
                    <a:pt x="13" y="423"/>
                  </a:lnTo>
                  <a:lnTo>
                    <a:pt x="13" y="634"/>
                  </a:lnTo>
                  <a:lnTo>
                    <a:pt x="13" y="848"/>
                  </a:lnTo>
                  <a:lnTo>
                    <a:pt x="11" y="1059"/>
                  </a:lnTo>
                  <a:lnTo>
                    <a:pt x="10" y="1271"/>
                  </a:lnTo>
                  <a:lnTo>
                    <a:pt x="10" y="1483"/>
                  </a:lnTo>
                  <a:lnTo>
                    <a:pt x="10" y="1694"/>
                  </a:lnTo>
                  <a:lnTo>
                    <a:pt x="6" y="1904"/>
                  </a:lnTo>
                  <a:lnTo>
                    <a:pt x="6" y="2113"/>
                  </a:lnTo>
                  <a:lnTo>
                    <a:pt x="3" y="2323"/>
                  </a:lnTo>
                  <a:lnTo>
                    <a:pt x="3" y="2533"/>
                  </a:lnTo>
                  <a:lnTo>
                    <a:pt x="1" y="2743"/>
                  </a:lnTo>
                  <a:lnTo>
                    <a:pt x="0" y="2952"/>
                  </a:lnTo>
                  <a:lnTo>
                    <a:pt x="0" y="3162"/>
                  </a:lnTo>
                  <a:lnTo>
                    <a:pt x="0" y="3372"/>
                  </a:lnTo>
                  <a:lnTo>
                    <a:pt x="13" y="3368"/>
                  </a:lnTo>
                  <a:lnTo>
                    <a:pt x="27" y="3366"/>
                  </a:lnTo>
                  <a:lnTo>
                    <a:pt x="27" y="3156"/>
                  </a:lnTo>
                  <a:lnTo>
                    <a:pt x="28" y="2947"/>
                  </a:lnTo>
                  <a:lnTo>
                    <a:pt x="30" y="2737"/>
                  </a:lnTo>
                  <a:lnTo>
                    <a:pt x="32" y="2529"/>
                  </a:lnTo>
                  <a:lnTo>
                    <a:pt x="32" y="2319"/>
                  </a:lnTo>
                  <a:lnTo>
                    <a:pt x="33" y="2110"/>
                  </a:lnTo>
                  <a:lnTo>
                    <a:pt x="35" y="1900"/>
                  </a:lnTo>
                  <a:lnTo>
                    <a:pt x="37" y="1692"/>
                  </a:lnTo>
                  <a:lnTo>
                    <a:pt x="37" y="1481"/>
                  </a:lnTo>
                  <a:lnTo>
                    <a:pt x="38" y="1269"/>
                  </a:lnTo>
                  <a:lnTo>
                    <a:pt x="40" y="1058"/>
                  </a:lnTo>
                  <a:lnTo>
                    <a:pt x="42" y="846"/>
                  </a:lnTo>
                  <a:lnTo>
                    <a:pt x="42" y="634"/>
                  </a:lnTo>
                  <a:lnTo>
                    <a:pt x="43" y="423"/>
                  </a:lnTo>
                  <a:lnTo>
                    <a:pt x="45" y="211"/>
                  </a:lnTo>
                  <a:lnTo>
                    <a:pt x="47" y="0"/>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4" name="Freeform 143"/>
            <p:cNvSpPr>
              <a:spLocks/>
            </p:cNvSpPr>
            <p:nvPr/>
          </p:nvSpPr>
          <p:spPr bwMode="auto">
            <a:xfrm>
              <a:off x="5231" y="1308"/>
              <a:ext cx="175" cy="124"/>
            </a:xfrm>
            <a:custGeom>
              <a:avLst/>
              <a:gdLst/>
              <a:ahLst/>
              <a:cxnLst>
                <a:cxn ang="0">
                  <a:pos x="0" y="19"/>
                </a:cxn>
                <a:cxn ang="0">
                  <a:pos x="42" y="15"/>
                </a:cxn>
                <a:cxn ang="0">
                  <a:pos x="86" y="13"/>
                </a:cxn>
                <a:cxn ang="0">
                  <a:pos x="130" y="10"/>
                </a:cxn>
                <a:cxn ang="0">
                  <a:pos x="173" y="8"/>
                </a:cxn>
                <a:cxn ang="0">
                  <a:pos x="217" y="4"/>
                </a:cxn>
                <a:cxn ang="0">
                  <a:pos x="261" y="4"/>
                </a:cxn>
                <a:cxn ang="0">
                  <a:pos x="304" y="0"/>
                </a:cxn>
                <a:cxn ang="0">
                  <a:pos x="350" y="0"/>
                </a:cxn>
                <a:cxn ang="0">
                  <a:pos x="348" y="28"/>
                </a:cxn>
                <a:cxn ang="0">
                  <a:pos x="348" y="58"/>
                </a:cxn>
                <a:cxn ang="0">
                  <a:pos x="348" y="86"/>
                </a:cxn>
                <a:cxn ang="0">
                  <a:pos x="348" y="115"/>
                </a:cxn>
                <a:cxn ang="0">
                  <a:pos x="346" y="143"/>
                </a:cxn>
                <a:cxn ang="0">
                  <a:pos x="346" y="173"/>
                </a:cxn>
                <a:cxn ang="0">
                  <a:pos x="346" y="203"/>
                </a:cxn>
                <a:cxn ang="0">
                  <a:pos x="346" y="232"/>
                </a:cxn>
                <a:cxn ang="0">
                  <a:pos x="301" y="232"/>
                </a:cxn>
                <a:cxn ang="0">
                  <a:pos x="259" y="236"/>
                </a:cxn>
                <a:cxn ang="0">
                  <a:pos x="215" y="236"/>
                </a:cxn>
                <a:cxn ang="0">
                  <a:pos x="173" y="240"/>
                </a:cxn>
                <a:cxn ang="0">
                  <a:pos x="128" y="242"/>
                </a:cxn>
                <a:cxn ang="0">
                  <a:pos x="86" y="243"/>
                </a:cxn>
                <a:cxn ang="0">
                  <a:pos x="42" y="245"/>
                </a:cxn>
                <a:cxn ang="0">
                  <a:pos x="0" y="249"/>
                </a:cxn>
                <a:cxn ang="0">
                  <a:pos x="0" y="219"/>
                </a:cxn>
                <a:cxn ang="0">
                  <a:pos x="0" y="190"/>
                </a:cxn>
                <a:cxn ang="0">
                  <a:pos x="0" y="162"/>
                </a:cxn>
                <a:cxn ang="0">
                  <a:pos x="0" y="134"/>
                </a:cxn>
                <a:cxn ang="0">
                  <a:pos x="0" y="104"/>
                </a:cxn>
                <a:cxn ang="0">
                  <a:pos x="0" y="75"/>
                </a:cxn>
                <a:cxn ang="0">
                  <a:pos x="0" y="47"/>
                </a:cxn>
                <a:cxn ang="0">
                  <a:pos x="0" y="19"/>
                </a:cxn>
              </a:cxnLst>
              <a:rect l="0" t="0" r="r" b="b"/>
              <a:pathLst>
                <a:path w="350" h="249">
                  <a:moveTo>
                    <a:pt x="0" y="19"/>
                  </a:moveTo>
                  <a:lnTo>
                    <a:pt x="42" y="15"/>
                  </a:lnTo>
                  <a:lnTo>
                    <a:pt x="86" y="13"/>
                  </a:lnTo>
                  <a:lnTo>
                    <a:pt x="130" y="10"/>
                  </a:lnTo>
                  <a:lnTo>
                    <a:pt x="173" y="8"/>
                  </a:lnTo>
                  <a:lnTo>
                    <a:pt x="217" y="4"/>
                  </a:lnTo>
                  <a:lnTo>
                    <a:pt x="261" y="4"/>
                  </a:lnTo>
                  <a:lnTo>
                    <a:pt x="304" y="0"/>
                  </a:lnTo>
                  <a:lnTo>
                    <a:pt x="350" y="0"/>
                  </a:lnTo>
                  <a:lnTo>
                    <a:pt x="348" y="28"/>
                  </a:lnTo>
                  <a:lnTo>
                    <a:pt x="348" y="58"/>
                  </a:lnTo>
                  <a:lnTo>
                    <a:pt x="348" y="86"/>
                  </a:lnTo>
                  <a:lnTo>
                    <a:pt x="348" y="115"/>
                  </a:lnTo>
                  <a:lnTo>
                    <a:pt x="346" y="143"/>
                  </a:lnTo>
                  <a:lnTo>
                    <a:pt x="346" y="173"/>
                  </a:lnTo>
                  <a:lnTo>
                    <a:pt x="346" y="203"/>
                  </a:lnTo>
                  <a:lnTo>
                    <a:pt x="346" y="232"/>
                  </a:lnTo>
                  <a:lnTo>
                    <a:pt x="301" y="232"/>
                  </a:lnTo>
                  <a:lnTo>
                    <a:pt x="259" y="236"/>
                  </a:lnTo>
                  <a:lnTo>
                    <a:pt x="215" y="236"/>
                  </a:lnTo>
                  <a:lnTo>
                    <a:pt x="173" y="240"/>
                  </a:lnTo>
                  <a:lnTo>
                    <a:pt x="128" y="242"/>
                  </a:lnTo>
                  <a:lnTo>
                    <a:pt x="86" y="243"/>
                  </a:lnTo>
                  <a:lnTo>
                    <a:pt x="42" y="245"/>
                  </a:lnTo>
                  <a:lnTo>
                    <a:pt x="0" y="249"/>
                  </a:lnTo>
                  <a:lnTo>
                    <a:pt x="0" y="219"/>
                  </a:lnTo>
                  <a:lnTo>
                    <a:pt x="0" y="190"/>
                  </a:lnTo>
                  <a:lnTo>
                    <a:pt x="0" y="162"/>
                  </a:lnTo>
                  <a:lnTo>
                    <a:pt x="0" y="134"/>
                  </a:lnTo>
                  <a:lnTo>
                    <a:pt x="0" y="104"/>
                  </a:lnTo>
                  <a:lnTo>
                    <a:pt x="0" y="75"/>
                  </a:lnTo>
                  <a:lnTo>
                    <a:pt x="0" y="47"/>
                  </a:lnTo>
                  <a:lnTo>
                    <a:pt x="0" y="19"/>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5" name="Freeform 144"/>
            <p:cNvSpPr>
              <a:spLocks/>
            </p:cNvSpPr>
            <p:nvPr/>
          </p:nvSpPr>
          <p:spPr bwMode="auto">
            <a:xfrm>
              <a:off x="5229" y="1520"/>
              <a:ext cx="175" cy="126"/>
            </a:xfrm>
            <a:custGeom>
              <a:avLst/>
              <a:gdLst/>
              <a:ahLst/>
              <a:cxnLst>
                <a:cxn ang="0">
                  <a:pos x="0" y="21"/>
                </a:cxn>
                <a:cxn ang="0">
                  <a:pos x="42" y="17"/>
                </a:cxn>
                <a:cxn ang="0">
                  <a:pos x="87" y="15"/>
                </a:cxn>
                <a:cxn ang="0">
                  <a:pos x="129" y="13"/>
                </a:cxn>
                <a:cxn ang="0">
                  <a:pos x="175" y="11"/>
                </a:cxn>
                <a:cxn ang="0">
                  <a:pos x="217" y="8"/>
                </a:cxn>
                <a:cxn ang="0">
                  <a:pos x="262" y="6"/>
                </a:cxn>
                <a:cxn ang="0">
                  <a:pos x="304" y="2"/>
                </a:cxn>
                <a:cxn ang="0">
                  <a:pos x="349" y="0"/>
                </a:cxn>
                <a:cxn ang="0">
                  <a:pos x="348" y="28"/>
                </a:cxn>
                <a:cxn ang="0">
                  <a:pos x="348" y="56"/>
                </a:cxn>
                <a:cxn ang="0">
                  <a:pos x="348" y="86"/>
                </a:cxn>
                <a:cxn ang="0">
                  <a:pos x="348" y="115"/>
                </a:cxn>
                <a:cxn ang="0">
                  <a:pos x="348" y="143"/>
                </a:cxn>
                <a:cxn ang="0">
                  <a:pos x="348" y="171"/>
                </a:cxn>
                <a:cxn ang="0">
                  <a:pos x="348" y="201"/>
                </a:cxn>
                <a:cxn ang="0">
                  <a:pos x="348" y="230"/>
                </a:cxn>
                <a:cxn ang="0">
                  <a:pos x="304" y="232"/>
                </a:cxn>
                <a:cxn ang="0">
                  <a:pos x="260" y="234"/>
                </a:cxn>
                <a:cxn ang="0">
                  <a:pos x="217" y="236"/>
                </a:cxn>
                <a:cxn ang="0">
                  <a:pos x="175" y="240"/>
                </a:cxn>
                <a:cxn ang="0">
                  <a:pos x="129" y="242"/>
                </a:cxn>
                <a:cxn ang="0">
                  <a:pos x="87" y="245"/>
                </a:cxn>
                <a:cxn ang="0">
                  <a:pos x="42" y="247"/>
                </a:cxn>
                <a:cxn ang="0">
                  <a:pos x="0" y="253"/>
                </a:cxn>
                <a:cxn ang="0">
                  <a:pos x="0" y="223"/>
                </a:cxn>
                <a:cxn ang="0">
                  <a:pos x="0" y="193"/>
                </a:cxn>
                <a:cxn ang="0">
                  <a:pos x="0" y="164"/>
                </a:cxn>
                <a:cxn ang="0">
                  <a:pos x="0" y="136"/>
                </a:cxn>
                <a:cxn ang="0">
                  <a:pos x="0" y="106"/>
                </a:cxn>
                <a:cxn ang="0">
                  <a:pos x="0" y="78"/>
                </a:cxn>
                <a:cxn ang="0">
                  <a:pos x="0" y="49"/>
                </a:cxn>
                <a:cxn ang="0">
                  <a:pos x="0" y="21"/>
                </a:cxn>
              </a:cxnLst>
              <a:rect l="0" t="0" r="r" b="b"/>
              <a:pathLst>
                <a:path w="349" h="253">
                  <a:moveTo>
                    <a:pt x="0" y="21"/>
                  </a:moveTo>
                  <a:lnTo>
                    <a:pt x="42" y="17"/>
                  </a:lnTo>
                  <a:lnTo>
                    <a:pt x="87" y="15"/>
                  </a:lnTo>
                  <a:lnTo>
                    <a:pt x="129" y="13"/>
                  </a:lnTo>
                  <a:lnTo>
                    <a:pt x="175" y="11"/>
                  </a:lnTo>
                  <a:lnTo>
                    <a:pt x="217" y="8"/>
                  </a:lnTo>
                  <a:lnTo>
                    <a:pt x="262" y="6"/>
                  </a:lnTo>
                  <a:lnTo>
                    <a:pt x="304" y="2"/>
                  </a:lnTo>
                  <a:lnTo>
                    <a:pt x="349" y="0"/>
                  </a:lnTo>
                  <a:lnTo>
                    <a:pt x="348" y="28"/>
                  </a:lnTo>
                  <a:lnTo>
                    <a:pt x="348" y="56"/>
                  </a:lnTo>
                  <a:lnTo>
                    <a:pt x="348" y="86"/>
                  </a:lnTo>
                  <a:lnTo>
                    <a:pt x="348" y="115"/>
                  </a:lnTo>
                  <a:lnTo>
                    <a:pt x="348" y="143"/>
                  </a:lnTo>
                  <a:lnTo>
                    <a:pt x="348" y="171"/>
                  </a:lnTo>
                  <a:lnTo>
                    <a:pt x="348" y="201"/>
                  </a:lnTo>
                  <a:lnTo>
                    <a:pt x="348" y="230"/>
                  </a:lnTo>
                  <a:lnTo>
                    <a:pt x="304" y="232"/>
                  </a:lnTo>
                  <a:lnTo>
                    <a:pt x="260" y="234"/>
                  </a:lnTo>
                  <a:lnTo>
                    <a:pt x="217" y="236"/>
                  </a:lnTo>
                  <a:lnTo>
                    <a:pt x="175" y="240"/>
                  </a:lnTo>
                  <a:lnTo>
                    <a:pt x="129" y="242"/>
                  </a:lnTo>
                  <a:lnTo>
                    <a:pt x="87" y="245"/>
                  </a:lnTo>
                  <a:lnTo>
                    <a:pt x="42" y="247"/>
                  </a:lnTo>
                  <a:lnTo>
                    <a:pt x="0" y="253"/>
                  </a:lnTo>
                  <a:lnTo>
                    <a:pt x="0" y="223"/>
                  </a:lnTo>
                  <a:lnTo>
                    <a:pt x="0" y="193"/>
                  </a:lnTo>
                  <a:lnTo>
                    <a:pt x="0" y="164"/>
                  </a:lnTo>
                  <a:lnTo>
                    <a:pt x="0" y="136"/>
                  </a:lnTo>
                  <a:lnTo>
                    <a:pt x="0" y="106"/>
                  </a:lnTo>
                  <a:lnTo>
                    <a:pt x="0" y="78"/>
                  </a:lnTo>
                  <a:lnTo>
                    <a:pt x="0" y="49"/>
                  </a:lnTo>
                  <a:lnTo>
                    <a:pt x="0" y="21"/>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6" name="Freeform 145"/>
            <p:cNvSpPr>
              <a:spLocks/>
            </p:cNvSpPr>
            <p:nvPr/>
          </p:nvSpPr>
          <p:spPr bwMode="auto">
            <a:xfrm>
              <a:off x="5229" y="1732"/>
              <a:ext cx="174" cy="128"/>
            </a:xfrm>
            <a:custGeom>
              <a:avLst/>
              <a:gdLst/>
              <a:ahLst/>
              <a:cxnLst>
                <a:cxn ang="0">
                  <a:pos x="0" y="25"/>
                </a:cxn>
                <a:cxn ang="0">
                  <a:pos x="44" y="21"/>
                </a:cxn>
                <a:cxn ang="0">
                  <a:pos x="88" y="17"/>
                </a:cxn>
                <a:cxn ang="0">
                  <a:pos x="131" y="13"/>
                </a:cxn>
                <a:cxn ang="0">
                  <a:pos x="175" y="12"/>
                </a:cxn>
                <a:cxn ang="0">
                  <a:pos x="217" y="8"/>
                </a:cxn>
                <a:cxn ang="0">
                  <a:pos x="261" y="6"/>
                </a:cxn>
                <a:cxn ang="0">
                  <a:pos x="304" y="2"/>
                </a:cxn>
                <a:cxn ang="0">
                  <a:pos x="350" y="0"/>
                </a:cxn>
                <a:cxn ang="0">
                  <a:pos x="350" y="28"/>
                </a:cxn>
                <a:cxn ang="0">
                  <a:pos x="350" y="56"/>
                </a:cxn>
                <a:cxn ang="0">
                  <a:pos x="350" y="84"/>
                </a:cxn>
                <a:cxn ang="0">
                  <a:pos x="350" y="114"/>
                </a:cxn>
                <a:cxn ang="0">
                  <a:pos x="350" y="141"/>
                </a:cxn>
                <a:cxn ang="0">
                  <a:pos x="350" y="171"/>
                </a:cxn>
                <a:cxn ang="0">
                  <a:pos x="350" y="199"/>
                </a:cxn>
                <a:cxn ang="0">
                  <a:pos x="350" y="229"/>
                </a:cxn>
                <a:cxn ang="0">
                  <a:pos x="304" y="230"/>
                </a:cxn>
                <a:cxn ang="0">
                  <a:pos x="261" y="234"/>
                </a:cxn>
                <a:cxn ang="0">
                  <a:pos x="217" y="236"/>
                </a:cxn>
                <a:cxn ang="0">
                  <a:pos x="173" y="242"/>
                </a:cxn>
                <a:cxn ang="0">
                  <a:pos x="130" y="243"/>
                </a:cxn>
                <a:cxn ang="0">
                  <a:pos x="86" y="247"/>
                </a:cxn>
                <a:cxn ang="0">
                  <a:pos x="42" y="251"/>
                </a:cxn>
                <a:cxn ang="0">
                  <a:pos x="0" y="256"/>
                </a:cxn>
                <a:cxn ang="0">
                  <a:pos x="0" y="227"/>
                </a:cxn>
                <a:cxn ang="0">
                  <a:pos x="0" y="197"/>
                </a:cxn>
                <a:cxn ang="0">
                  <a:pos x="0" y="167"/>
                </a:cxn>
                <a:cxn ang="0">
                  <a:pos x="0" y="140"/>
                </a:cxn>
                <a:cxn ang="0">
                  <a:pos x="0" y="110"/>
                </a:cxn>
                <a:cxn ang="0">
                  <a:pos x="0" y="82"/>
                </a:cxn>
                <a:cxn ang="0">
                  <a:pos x="0" y="52"/>
                </a:cxn>
                <a:cxn ang="0">
                  <a:pos x="0" y="25"/>
                </a:cxn>
              </a:cxnLst>
              <a:rect l="0" t="0" r="r" b="b"/>
              <a:pathLst>
                <a:path w="350" h="256">
                  <a:moveTo>
                    <a:pt x="0" y="25"/>
                  </a:moveTo>
                  <a:lnTo>
                    <a:pt x="44" y="21"/>
                  </a:lnTo>
                  <a:lnTo>
                    <a:pt x="88" y="17"/>
                  </a:lnTo>
                  <a:lnTo>
                    <a:pt x="131" y="13"/>
                  </a:lnTo>
                  <a:lnTo>
                    <a:pt x="175" y="12"/>
                  </a:lnTo>
                  <a:lnTo>
                    <a:pt x="217" y="8"/>
                  </a:lnTo>
                  <a:lnTo>
                    <a:pt x="261" y="6"/>
                  </a:lnTo>
                  <a:lnTo>
                    <a:pt x="304" y="2"/>
                  </a:lnTo>
                  <a:lnTo>
                    <a:pt x="350" y="0"/>
                  </a:lnTo>
                  <a:lnTo>
                    <a:pt x="350" y="28"/>
                  </a:lnTo>
                  <a:lnTo>
                    <a:pt x="350" y="56"/>
                  </a:lnTo>
                  <a:lnTo>
                    <a:pt x="350" y="84"/>
                  </a:lnTo>
                  <a:lnTo>
                    <a:pt x="350" y="114"/>
                  </a:lnTo>
                  <a:lnTo>
                    <a:pt x="350" y="141"/>
                  </a:lnTo>
                  <a:lnTo>
                    <a:pt x="350" y="171"/>
                  </a:lnTo>
                  <a:lnTo>
                    <a:pt x="350" y="199"/>
                  </a:lnTo>
                  <a:lnTo>
                    <a:pt x="350" y="229"/>
                  </a:lnTo>
                  <a:lnTo>
                    <a:pt x="304" y="230"/>
                  </a:lnTo>
                  <a:lnTo>
                    <a:pt x="261" y="234"/>
                  </a:lnTo>
                  <a:lnTo>
                    <a:pt x="217" y="236"/>
                  </a:lnTo>
                  <a:lnTo>
                    <a:pt x="173" y="242"/>
                  </a:lnTo>
                  <a:lnTo>
                    <a:pt x="130" y="243"/>
                  </a:lnTo>
                  <a:lnTo>
                    <a:pt x="86" y="247"/>
                  </a:lnTo>
                  <a:lnTo>
                    <a:pt x="42" y="251"/>
                  </a:lnTo>
                  <a:lnTo>
                    <a:pt x="0" y="256"/>
                  </a:lnTo>
                  <a:lnTo>
                    <a:pt x="0" y="227"/>
                  </a:lnTo>
                  <a:lnTo>
                    <a:pt x="0" y="197"/>
                  </a:lnTo>
                  <a:lnTo>
                    <a:pt x="0" y="167"/>
                  </a:lnTo>
                  <a:lnTo>
                    <a:pt x="0" y="140"/>
                  </a:lnTo>
                  <a:lnTo>
                    <a:pt x="0" y="110"/>
                  </a:lnTo>
                  <a:lnTo>
                    <a:pt x="0" y="82"/>
                  </a:lnTo>
                  <a:lnTo>
                    <a:pt x="0" y="52"/>
                  </a:lnTo>
                  <a:lnTo>
                    <a:pt x="0" y="25"/>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7" name="Freeform 146"/>
            <p:cNvSpPr>
              <a:spLocks/>
            </p:cNvSpPr>
            <p:nvPr/>
          </p:nvSpPr>
          <p:spPr bwMode="auto">
            <a:xfrm>
              <a:off x="5227" y="1941"/>
              <a:ext cx="175" cy="132"/>
            </a:xfrm>
            <a:custGeom>
              <a:avLst/>
              <a:gdLst/>
              <a:ahLst/>
              <a:cxnLst>
                <a:cxn ang="0">
                  <a:pos x="3" y="29"/>
                </a:cxn>
                <a:cxn ang="0">
                  <a:pos x="45" y="26"/>
                </a:cxn>
                <a:cxn ang="0">
                  <a:pos x="89" y="22"/>
                </a:cxn>
                <a:cxn ang="0">
                  <a:pos x="131" y="18"/>
                </a:cxn>
                <a:cxn ang="0">
                  <a:pos x="176" y="15"/>
                </a:cxn>
                <a:cxn ang="0">
                  <a:pos x="218" y="11"/>
                </a:cxn>
                <a:cxn ang="0">
                  <a:pos x="262" y="7"/>
                </a:cxn>
                <a:cxn ang="0">
                  <a:pos x="304" y="3"/>
                </a:cxn>
                <a:cxn ang="0">
                  <a:pos x="349" y="0"/>
                </a:cxn>
                <a:cxn ang="0">
                  <a:pos x="348" y="28"/>
                </a:cxn>
                <a:cxn ang="0">
                  <a:pos x="348" y="57"/>
                </a:cxn>
                <a:cxn ang="0">
                  <a:pos x="348" y="85"/>
                </a:cxn>
                <a:cxn ang="0">
                  <a:pos x="348" y="115"/>
                </a:cxn>
                <a:cxn ang="0">
                  <a:pos x="348" y="143"/>
                </a:cxn>
                <a:cxn ang="0">
                  <a:pos x="348" y="172"/>
                </a:cxn>
                <a:cxn ang="0">
                  <a:pos x="348" y="200"/>
                </a:cxn>
                <a:cxn ang="0">
                  <a:pos x="348" y="230"/>
                </a:cxn>
                <a:cxn ang="0">
                  <a:pos x="304" y="234"/>
                </a:cxn>
                <a:cxn ang="0">
                  <a:pos x="260" y="237"/>
                </a:cxn>
                <a:cxn ang="0">
                  <a:pos x="217" y="241"/>
                </a:cxn>
                <a:cxn ang="0">
                  <a:pos x="175" y="247"/>
                </a:cxn>
                <a:cxn ang="0">
                  <a:pos x="129" y="250"/>
                </a:cxn>
                <a:cxn ang="0">
                  <a:pos x="87" y="254"/>
                </a:cxn>
                <a:cxn ang="0">
                  <a:pos x="42" y="258"/>
                </a:cxn>
                <a:cxn ang="0">
                  <a:pos x="0" y="263"/>
                </a:cxn>
                <a:cxn ang="0">
                  <a:pos x="0" y="232"/>
                </a:cxn>
                <a:cxn ang="0">
                  <a:pos x="0" y="202"/>
                </a:cxn>
                <a:cxn ang="0">
                  <a:pos x="0" y="174"/>
                </a:cxn>
                <a:cxn ang="0">
                  <a:pos x="0" y="146"/>
                </a:cxn>
                <a:cxn ang="0">
                  <a:pos x="0" y="117"/>
                </a:cxn>
                <a:cxn ang="0">
                  <a:pos x="0" y="87"/>
                </a:cxn>
                <a:cxn ang="0">
                  <a:pos x="2" y="57"/>
                </a:cxn>
                <a:cxn ang="0">
                  <a:pos x="3" y="29"/>
                </a:cxn>
              </a:cxnLst>
              <a:rect l="0" t="0" r="r" b="b"/>
              <a:pathLst>
                <a:path w="349" h="263">
                  <a:moveTo>
                    <a:pt x="3" y="29"/>
                  </a:moveTo>
                  <a:lnTo>
                    <a:pt x="45" y="26"/>
                  </a:lnTo>
                  <a:lnTo>
                    <a:pt x="89" y="22"/>
                  </a:lnTo>
                  <a:lnTo>
                    <a:pt x="131" y="18"/>
                  </a:lnTo>
                  <a:lnTo>
                    <a:pt x="176" y="15"/>
                  </a:lnTo>
                  <a:lnTo>
                    <a:pt x="218" y="11"/>
                  </a:lnTo>
                  <a:lnTo>
                    <a:pt x="262" y="7"/>
                  </a:lnTo>
                  <a:lnTo>
                    <a:pt x="304" y="3"/>
                  </a:lnTo>
                  <a:lnTo>
                    <a:pt x="349" y="0"/>
                  </a:lnTo>
                  <a:lnTo>
                    <a:pt x="348" y="28"/>
                  </a:lnTo>
                  <a:lnTo>
                    <a:pt x="348" y="57"/>
                  </a:lnTo>
                  <a:lnTo>
                    <a:pt x="348" y="85"/>
                  </a:lnTo>
                  <a:lnTo>
                    <a:pt x="348" y="115"/>
                  </a:lnTo>
                  <a:lnTo>
                    <a:pt x="348" y="143"/>
                  </a:lnTo>
                  <a:lnTo>
                    <a:pt x="348" y="172"/>
                  </a:lnTo>
                  <a:lnTo>
                    <a:pt x="348" y="200"/>
                  </a:lnTo>
                  <a:lnTo>
                    <a:pt x="348" y="230"/>
                  </a:lnTo>
                  <a:lnTo>
                    <a:pt x="304" y="234"/>
                  </a:lnTo>
                  <a:lnTo>
                    <a:pt x="260" y="237"/>
                  </a:lnTo>
                  <a:lnTo>
                    <a:pt x="217" y="241"/>
                  </a:lnTo>
                  <a:lnTo>
                    <a:pt x="175" y="247"/>
                  </a:lnTo>
                  <a:lnTo>
                    <a:pt x="129" y="250"/>
                  </a:lnTo>
                  <a:lnTo>
                    <a:pt x="87" y="254"/>
                  </a:lnTo>
                  <a:lnTo>
                    <a:pt x="42" y="258"/>
                  </a:lnTo>
                  <a:lnTo>
                    <a:pt x="0" y="263"/>
                  </a:lnTo>
                  <a:lnTo>
                    <a:pt x="0" y="232"/>
                  </a:lnTo>
                  <a:lnTo>
                    <a:pt x="0" y="202"/>
                  </a:lnTo>
                  <a:lnTo>
                    <a:pt x="0" y="174"/>
                  </a:lnTo>
                  <a:lnTo>
                    <a:pt x="0" y="146"/>
                  </a:lnTo>
                  <a:lnTo>
                    <a:pt x="0" y="117"/>
                  </a:lnTo>
                  <a:lnTo>
                    <a:pt x="0" y="87"/>
                  </a:lnTo>
                  <a:lnTo>
                    <a:pt x="2" y="57"/>
                  </a:lnTo>
                  <a:lnTo>
                    <a:pt x="3" y="29"/>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8" name="Freeform 147"/>
            <p:cNvSpPr>
              <a:spLocks/>
            </p:cNvSpPr>
            <p:nvPr/>
          </p:nvSpPr>
          <p:spPr bwMode="auto">
            <a:xfrm>
              <a:off x="5226" y="2153"/>
              <a:ext cx="175" cy="131"/>
            </a:xfrm>
            <a:custGeom>
              <a:avLst/>
              <a:gdLst/>
              <a:ahLst/>
              <a:cxnLst>
                <a:cxn ang="0">
                  <a:pos x="2" y="33"/>
                </a:cxn>
                <a:cxn ang="0">
                  <a:pos x="44" y="28"/>
                </a:cxn>
                <a:cxn ang="0">
                  <a:pos x="88" y="24"/>
                </a:cxn>
                <a:cxn ang="0">
                  <a:pos x="131" y="20"/>
                </a:cxn>
                <a:cxn ang="0">
                  <a:pos x="175" y="17"/>
                </a:cxn>
                <a:cxn ang="0">
                  <a:pos x="217" y="11"/>
                </a:cxn>
                <a:cxn ang="0">
                  <a:pos x="261" y="7"/>
                </a:cxn>
                <a:cxn ang="0">
                  <a:pos x="304" y="4"/>
                </a:cxn>
                <a:cxn ang="0">
                  <a:pos x="350" y="0"/>
                </a:cxn>
                <a:cxn ang="0">
                  <a:pos x="350" y="28"/>
                </a:cxn>
                <a:cxn ang="0">
                  <a:pos x="350" y="56"/>
                </a:cxn>
                <a:cxn ang="0">
                  <a:pos x="350" y="83"/>
                </a:cxn>
                <a:cxn ang="0">
                  <a:pos x="350" y="111"/>
                </a:cxn>
                <a:cxn ang="0">
                  <a:pos x="350" y="139"/>
                </a:cxn>
                <a:cxn ang="0">
                  <a:pos x="350" y="169"/>
                </a:cxn>
                <a:cxn ang="0">
                  <a:pos x="350" y="197"/>
                </a:cxn>
                <a:cxn ang="0">
                  <a:pos x="350" y="226"/>
                </a:cxn>
                <a:cxn ang="0">
                  <a:pos x="304" y="230"/>
                </a:cxn>
                <a:cxn ang="0">
                  <a:pos x="261" y="234"/>
                </a:cxn>
                <a:cxn ang="0">
                  <a:pos x="217" y="237"/>
                </a:cxn>
                <a:cxn ang="0">
                  <a:pos x="173" y="243"/>
                </a:cxn>
                <a:cxn ang="0">
                  <a:pos x="130" y="247"/>
                </a:cxn>
                <a:cxn ang="0">
                  <a:pos x="86" y="252"/>
                </a:cxn>
                <a:cxn ang="0">
                  <a:pos x="42" y="256"/>
                </a:cxn>
                <a:cxn ang="0">
                  <a:pos x="0" y="262"/>
                </a:cxn>
                <a:cxn ang="0">
                  <a:pos x="0" y="232"/>
                </a:cxn>
                <a:cxn ang="0">
                  <a:pos x="0" y="204"/>
                </a:cxn>
                <a:cxn ang="0">
                  <a:pos x="0" y="176"/>
                </a:cxn>
                <a:cxn ang="0">
                  <a:pos x="0" y="148"/>
                </a:cxn>
                <a:cxn ang="0">
                  <a:pos x="0" y="119"/>
                </a:cxn>
                <a:cxn ang="0">
                  <a:pos x="0" y="91"/>
                </a:cxn>
                <a:cxn ang="0">
                  <a:pos x="0" y="61"/>
                </a:cxn>
                <a:cxn ang="0">
                  <a:pos x="2" y="33"/>
                </a:cxn>
              </a:cxnLst>
              <a:rect l="0" t="0" r="r" b="b"/>
              <a:pathLst>
                <a:path w="350" h="262">
                  <a:moveTo>
                    <a:pt x="2" y="33"/>
                  </a:moveTo>
                  <a:lnTo>
                    <a:pt x="44" y="28"/>
                  </a:lnTo>
                  <a:lnTo>
                    <a:pt x="88" y="24"/>
                  </a:lnTo>
                  <a:lnTo>
                    <a:pt x="131" y="20"/>
                  </a:lnTo>
                  <a:lnTo>
                    <a:pt x="175" y="17"/>
                  </a:lnTo>
                  <a:lnTo>
                    <a:pt x="217" y="11"/>
                  </a:lnTo>
                  <a:lnTo>
                    <a:pt x="261" y="7"/>
                  </a:lnTo>
                  <a:lnTo>
                    <a:pt x="304" y="4"/>
                  </a:lnTo>
                  <a:lnTo>
                    <a:pt x="350" y="0"/>
                  </a:lnTo>
                  <a:lnTo>
                    <a:pt x="350" y="28"/>
                  </a:lnTo>
                  <a:lnTo>
                    <a:pt x="350" y="56"/>
                  </a:lnTo>
                  <a:lnTo>
                    <a:pt x="350" y="83"/>
                  </a:lnTo>
                  <a:lnTo>
                    <a:pt x="350" y="111"/>
                  </a:lnTo>
                  <a:lnTo>
                    <a:pt x="350" y="139"/>
                  </a:lnTo>
                  <a:lnTo>
                    <a:pt x="350" y="169"/>
                  </a:lnTo>
                  <a:lnTo>
                    <a:pt x="350" y="197"/>
                  </a:lnTo>
                  <a:lnTo>
                    <a:pt x="350" y="226"/>
                  </a:lnTo>
                  <a:lnTo>
                    <a:pt x="304" y="230"/>
                  </a:lnTo>
                  <a:lnTo>
                    <a:pt x="261" y="234"/>
                  </a:lnTo>
                  <a:lnTo>
                    <a:pt x="217" y="237"/>
                  </a:lnTo>
                  <a:lnTo>
                    <a:pt x="173" y="243"/>
                  </a:lnTo>
                  <a:lnTo>
                    <a:pt x="130" y="247"/>
                  </a:lnTo>
                  <a:lnTo>
                    <a:pt x="86" y="252"/>
                  </a:lnTo>
                  <a:lnTo>
                    <a:pt x="42" y="256"/>
                  </a:lnTo>
                  <a:lnTo>
                    <a:pt x="0" y="262"/>
                  </a:lnTo>
                  <a:lnTo>
                    <a:pt x="0" y="232"/>
                  </a:lnTo>
                  <a:lnTo>
                    <a:pt x="0" y="204"/>
                  </a:lnTo>
                  <a:lnTo>
                    <a:pt x="0" y="176"/>
                  </a:lnTo>
                  <a:lnTo>
                    <a:pt x="0" y="148"/>
                  </a:lnTo>
                  <a:lnTo>
                    <a:pt x="0" y="119"/>
                  </a:lnTo>
                  <a:lnTo>
                    <a:pt x="0" y="91"/>
                  </a:lnTo>
                  <a:lnTo>
                    <a:pt x="0" y="61"/>
                  </a:lnTo>
                  <a:lnTo>
                    <a:pt x="2" y="33"/>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39" name="Freeform 148"/>
            <p:cNvSpPr>
              <a:spLocks/>
            </p:cNvSpPr>
            <p:nvPr/>
          </p:nvSpPr>
          <p:spPr bwMode="auto">
            <a:xfrm>
              <a:off x="5224" y="2363"/>
              <a:ext cx="175" cy="132"/>
            </a:xfrm>
            <a:custGeom>
              <a:avLst/>
              <a:gdLst/>
              <a:ahLst/>
              <a:cxnLst>
                <a:cxn ang="0">
                  <a:pos x="3" y="36"/>
                </a:cxn>
                <a:cxn ang="0">
                  <a:pos x="45" y="30"/>
                </a:cxn>
                <a:cxn ang="0">
                  <a:pos x="89" y="26"/>
                </a:cxn>
                <a:cxn ang="0">
                  <a:pos x="131" y="21"/>
                </a:cxn>
                <a:cxn ang="0">
                  <a:pos x="176" y="17"/>
                </a:cxn>
                <a:cxn ang="0">
                  <a:pos x="218" y="11"/>
                </a:cxn>
                <a:cxn ang="0">
                  <a:pos x="262" y="8"/>
                </a:cxn>
                <a:cxn ang="0">
                  <a:pos x="304" y="4"/>
                </a:cxn>
                <a:cxn ang="0">
                  <a:pos x="349" y="0"/>
                </a:cxn>
                <a:cxn ang="0">
                  <a:pos x="347" y="28"/>
                </a:cxn>
                <a:cxn ang="0">
                  <a:pos x="347" y="56"/>
                </a:cxn>
                <a:cxn ang="0">
                  <a:pos x="347" y="84"/>
                </a:cxn>
                <a:cxn ang="0">
                  <a:pos x="347" y="112"/>
                </a:cxn>
                <a:cxn ang="0">
                  <a:pos x="347" y="139"/>
                </a:cxn>
                <a:cxn ang="0">
                  <a:pos x="347" y="169"/>
                </a:cxn>
                <a:cxn ang="0">
                  <a:pos x="347" y="197"/>
                </a:cxn>
                <a:cxn ang="0">
                  <a:pos x="347" y="227"/>
                </a:cxn>
                <a:cxn ang="0">
                  <a:pos x="304" y="230"/>
                </a:cxn>
                <a:cxn ang="0">
                  <a:pos x="260" y="236"/>
                </a:cxn>
                <a:cxn ang="0">
                  <a:pos x="217" y="240"/>
                </a:cxn>
                <a:cxn ang="0">
                  <a:pos x="175" y="245"/>
                </a:cxn>
                <a:cxn ang="0">
                  <a:pos x="129" y="249"/>
                </a:cxn>
                <a:cxn ang="0">
                  <a:pos x="87" y="255"/>
                </a:cxn>
                <a:cxn ang="0">
                  <a:pos x="42" y="260"/>
                </a:cxn>
                <a:cxn ang="0">
                  <a:pos x="0" y="266"/>
                </a:cxn>
                <a:cxn ang="0">
                  <a:pos x="0" y="236"/>
                </a:cxn>
                <a:cxn ang="0">
                  <a:pos x="0" y="208"/>
                </a:cxn>
                <a:cxn ang="0">
                  <a:pos x="0" y="178"/>
                </a:cxn>
                <a:cxn ang="0">
                  <a:pos x="2" y="151"/>
                </a:cxn>
                <a:cxn ang="0">
                  <a:pos x="2" y="121"/>
                </a:cxn>
                <a:cxn ang="0">
                  <a:pos x="2" y="93"/>
                </a:cxn>
                <a:cxn ang="0">
                  <a:pos x="2" y="63"/>
                </a:cxn>
                <a:cxn ang="0">
                  <a:pos x="3" y="36"/>
                </a:cxn>
              </a:cxnLst>
              <a:rect l="0" t="0" r="r" b="b"/>
              <a:pathLst>
                <a:path w="349" h="266">
                  <a:moveTo>
                    <a:pt x="3" y="36"/>
                  </a:moveTo>
                  <a:lnTo>
                    <a:pt x="45" y="30"/>
                  </a:lnTo>
                  <a:lnTo>
                    <a:pt x="89" y="26"/>
                  </a:lnTo>
                  <a:lnTo>
                    <a:pt x="131" y="21"/>
                  </a:lnTo>
                  <a:lnTo>
                    <a:pt x="176" y="17"/>
                  </a:lnTo>
                  <a:lnTo>
                    <a:pt x="218" y="11"/>
                  </a:lnTo>
                  <a:lnTo>
                    <a:pt x="262" y="8"/>
                  </a:lnTo>
                  <a:lnTo>
                    <a:pt x="304" y="4"/>
                  </a:lnTo>
                  <a:lnTo>
                    <a:pt x="349" y="0"/>
                  </a:lnTo>
                  <a:lnTo>
                    <a:pt x="347" y="28"/>
                  </a:lnTo>
                  <a:lnTo>
                    <a:pt x="347" y="56"/>
                  </a:lnTo>
                  <a:lnTo>
                    <a:pt x="347" y="84"/>
                  </a:lnTo>
                  <a:lnTo>
                    <a:pt x="347" y="112"/>
                  </a:lnTo>
                  <a:lnTo>
                    <a:pt x="347" y="139"/>
                  </a:lnTo>
                  <a:lnTo>
                    <a:pt x="347" y="169"/>
                  </a:lnTo>
                  <a:lnTo>
                    <a:pt x="347" y="197"/>
                  </a:lnTo>
                  <a:lnTo>
                    <a:pt x="347" y="227"/>
                  </a:lnTo>
                  <a:lnTo>
                    <a:pt x="304" y="230"/>
                  </a:lnTo>
                  <a:lnTo>
                    <a:pt x="260" y="236"/>
                  </a:lnTo>
                  <a:lnTo>
                    <a:pt x="217" y="240"/>
                  </a:lnTo>
                  <a:lnTo>
                    <a:pt x="175" y="245"/>
                  </a:lnTo>
                  <a:lnTo>
                    <a:pt x="129" y="249"/>
                  </a:lnTo>
                  <a:lnTo>
                    <a:pt x="87" y="255"/>
                  </a:lnTo>
                  <a:lnTo>
                    <a:pt x="42" y="260"/>
                  </a:lnTo>
                  <a:lnTo>
                    <a:pt x="0" y="266"/>
                  </a:lnTo>
                  <a:lnTo>
                    <a:pt x="0" y="236"/>
                  </a:lnTo>
                  <a:lnTo>
                    <a:pt x="0" y="208"/>
                  </a:lnTo>
                  <a:lnTo>
                    <a:pt x="0" y="178"/>
                  </a:lnTo>
                  <a:lnTo>
                    <a:pt x="2" y="151"/>
                  </a:lnTo>
                  <a:lnTo>
                    <a:pt x="2" y="121"/>
                  </a:lnTo>
                  <a:lnTo>
                    <a:pt x="2" y="93"/>
                  </a:lnTo>
                  <a:lnTo>
                    <a:pt x="2" y="63"/>
                  </a:lnTo>
                  <a:lnTo>
                    <a:pt x="3" y="36"/>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0" name="Freeform 149"/>
            <p:cNvSpPr>
              <a:spLocks/>
            </p:cNvSpPr>
            <p:nvPr/>
          </p:nvSpPr>
          <p:spPr bwMode="auto">
            <a:xfrm>
              <a:off x="5224" y="2570"/>
              <a:ext cx="174" cy="137"/>
            </a:xfrm>
            <a:custGeom>
              <a:avLst/>
              <a:gdLst/>
              <a:ahLst/>
              <a:cxnLst>
                <a:cxn ang="0">
                  <a:pos x="0" y="45"/>
                </a:cxn>
                <a:cxn ang="0">
                  <a:pos x="42" y="39"/>
                </a:cxn>
                <a:cxn ang="0">
                  <a:pos x="87" y="34"/>
                </a:cxn>
                <a:cxn ang="0">
                  <a:pos x="129" y="28"/>
                </a:cxn>
                <a:cxn ang="0">
                  <a:pos x="175" y="22"/>
                </a:cxn>
                <a:cxn ang="0">
                  <a:pos x="217" y="17"/>
                </a:cxn>
                <a:cxn ang="0">
                  <a:pos x="260" y="11"/>
                </a:cxn>
                <a:cxn ang="0">
                  <a:pos x="304" y="6"/>
                </a:cxn>
                <a:cxn ang="0">
                  <a:pos x="347" y="0"/>
                </a:cxn>
                <a:cxn ang="0">
                  <a:pos x="347" y="28"/>
                </a:cxn>
                <a:cxn ang="0">
                  <a:pos x="347" y="58"/>
                </a:cxn>
                <a:cxn ang="0">
                  <a:pos x="347" y="85"/>
                </a:cxn>
                <a:cxn ang="0">
                  <a:pos x="347" y="115"/>
                </a:cxn>
                <a:cxn ang="0">
                  <a:pos x="347" y="143"/>
                </a:cxn>
                <a:cxn ang="0">
                  <a:pos x="347" y="173"/>
                </a:cxn>
                <a:cxn ang="0">
                  <a:pos x="347" y="201"/>
                </a:cxn>
                <a:cxn ang="0">
                  <a:pos x="347" y="230"/>
                </a:cxn>
                <a:cxn ang="0">
                  <a:pos x="302" y="234"/>
                </a:cxn>
                <a:cxn ang="0">
                  <a:pos x="258" y="240"/>
                </a:cxn>
                <a:cxn ang="0">
                  <a:pos x="215" y="245"/>
                </a:cxn>
                <a:cxn ang="0">
                  <a:pos x="173" y="251"/>
                </a:cxn>
                <a:cxn ang="0">
                  <a:pos x="129" y="256"/>
                </a:cxn>
                <a:cxn ang="0">
                  <a:pos x="86" y="262"/>
                </a:cxn>
                <a:cxn ang="0">
                  <a:pos x="42" y="267"/>
                </a:cxn>
                <a:cxn ang="0">
                  <a:pos x="0" y="275"/>
                </a:cxn>
                <a:cxn ang="0">
                  <a:pos x="0" y="243"/>
                </a:cxn>
                <a:cxn ang="0">
                  <a:pos x="0" y="214"/>
                </a:cxn>
                <a:cxn ang="0">
                  <a:pos x="0" y="186"/>
                </a:cxn>
                <a:cxn ang="0">
                  <a:pos x="0" y="158"/>
                </a:cxn>
                <a:cxn ang="0">
                  <a:pos x="0" y="128"/>
                </a:cxn>
                <a:cxn ang="0">
                  <a:pos x="0" y="100"/>
                </a:cxn>
                <a:cxn ang="0">
                  <a:pos x="0" y="72"/>
                </a:cxn>
                <a:cxn ang="0">
                  <a:pos x="0" y="45"/>
                </a:cxn>
              </a:cxnLst>
              <a:rect l="0" t="0" r="r" b="b"/>
              <a:pathLst>
                <a:path w="347" h="275">
                  <a:moveTo>
                    <a:pt x="0" y="45"/>
                  </a:moveTo>
                  <a:lnTo>
                    <a:pt x="42" y="39"/>
                  </a:lnTo>
                  <a:lnTo>
                    <a:pt x="87" y="34"/>
                  </a:lnTo>
                  <a:lnTo>
                    <a:pt x="129" y="28"/>
                  </a:lnTo>
                  <a:lnTo>
                    <a:pt x="175" y="22"/>
                  </a:lnTo>
                  <a:lnTo>
                    <a:pt x="217" y="17"/>
                  </a:lnTo>
                  <a:lnTo>
                    <a:pt x="260" y="11"/>
                  </a:lnTo>
                  <a:lnTo>
                    <a:pt x="304" y="6"/>
                  </a:lnTo>
                  <a:lnTo>
                    <a:pt x="347" y="0"/>
                  </a:lnTo>
                  <a:lnTo>
                    <a:pt x="347" y="28"/>
                  </a:lnTo>
                  <a:lnTo>
                    <a:pt x="347" y="58"/>
                  </a:lnTo>
                  <a:lnTo>
                    <a:pt x="347" y="85"/>
                  </a:lnTo>
                  <a:lnTo>
                    <a:pt x="347" y="115"/>
                  </a:lnTo>
                  <a:lnTo>
                    <a:pt x="347" y="143"/>
                  </a:lnTo>
                  <a:lnTo>
                    <a:pt x="347" y="173"/>
                  </a:lnTo>
                  <a:lnTo>
                    <a:pt x="347" y="201"/>
                  </a:lnTo>
                  <a:lnTo>
                    <a:pt x="347" y="230"/>
                  </a:lnTo>
                  <a:lnTo>
                    <a:pt x="302" y="234"/>
                  </a:lnTo>
                  <a:lnTo>
                    <a:pt x="258" y="240"/>
                  </a:lnTo>
                  <a:lnTo>
                    <a:pt x="215" y="245"/>
                  </a:lnTo>
                  <a:lnTo>
                    <a:pt x="173" y="251"/>
                  </a:lnTo>
                  <a:lnTo>
                    <a:pt x="129" y="256"/>
                  </a:lnTo>
                  <a:lnTo>
                    <a:pt x="86" y="262"/>
                  </a:lnTo>
                  <a:lnTo>
                    <a:pt x="42" y="267"/>
                  </a:lnTo>
                  <a:lnTo>
                    <a:pt x="0" y="275"/>
                  </a:lnTo>
                  <a:lnTo>
                    <a:pt x="0" y="243"/>
                  </a:lnTo>
                  <a:lnTo>
                    <a:pt x="0" y="214"/>
                  </a:lnTo>
                  <a:lnTo>
                    <a:pt x="0" y="186"/>
                  </a:lnTo>
                  <a:lnTo>
                    <a:pt x="0" y="158"/>
                  </a:lnTo>
                  <a:lnTo>
                    <a:pt x="0" y="128"/>
                  </a:lnTo>
                  <a:lnTo>
                    <a:pt x="0" y="100"/>
                  </a:lnTo>
                  <a:lnTo>
                    <a:pt x="0" y="72"/>
                  </a:lnTo>
                  <a:lnTo>
                    <a:pt x="0" y="45"/>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1" name="Freeform 150"/>
            <p:cNvSpPr>
              <a:spLocks/>
            </p:cNvSpPr>
            <p:nvPr/>
          </p:nvSpPr>
          <p:spPr bwMode="auto">
            <a:xfrm>
              <a:off x="4494" y="1240"/>
              <a:ext cx="164" cy="1677"/>
            </a:xfrm>
            <a:custGeom>
              <a:avLst/>
              <a:gdLst/>
              <a:ahLst/>
              <a:cxnLst>
                <a:cxn ang="0">
                  <a:pos x="3" y="15"/>
                </a:cxn>
                <a:cxn ang="0">
                  <a:pos x="44" y="11"/>
                </a:cxn>
                <a:cxn ang="0">
                  <a:pos x="84" y="9"/>
                </a:cxn>
                <a:cxn ang="0">
                  <a:pos x="124" y="7"/>
                </a:cxn>
                <a:cxn ang="0">
                  <a:pos x="165" y="7"/>
                </a:cxn>
                <a:cxn ang="0">
                  <a:pos x="205" y="5"/>
                </a:cxn>
                <a:cxn ang="0">
                  <a:pos x="245" y="4"/>
                </a:cxn>
                <a:cxn ang="0">
                  <a:pos x="286" y="2"/>
                </a:cxn>
                <a:cxn ang="0">
                  <a:pos x="328" y="0"/>
                </a:cxn>
                <a:cxn ang="0">
                  <a:pos x="326" y="208"/>
                </a:cxn>
                <a:cxn ang="0">
                  <a:pos x="326" y="416"/>
                </a:cxn>
                <a:cxn ang="0">
                  <a:pos x="326" y="623"/>
                </a:cxn>
                <a:cxn ang="0">
                  <a:pos x="326" y="833"/>
                </a:cxn>
                <a:cxn ang="0">
                  <a:pos x="324" y="1039"/>
                </a:cxn>
                <a:cxn ang="0">
                  <a:pos x="324" y="1247"/>
                </a:cxn>
                <a:cxn ang="0">
                  <a:pos x="324" y="1455"/>
                </a:cxn>
                <a:cxn ang="0">
                  <a:pos x="324" y="1663"/>
                </a:cxn>
                <a:cxn ang="0">
                  <a:pos x="322" y="1869"/>
                </a:cxn>
                <a:cxn ang="0">
                  <a:pos x="322" y="2075"/>
                </a:cxn>
                <a:cxn ang="0">
                  <a:pos x="322" y="2281"/>
                </a:cxn>
                <a:cxn ang="0">
                  <a:pos x="322" y="2487"/>
                </a:cxn>
                <a:cxn ang="0">
                  <a:pos x="322" y="2691"/>
                </a:cxn>
                <a:cxn ang="0">
                  <a:pos x="322" y="2897"/>
                </a:cxn>
                <a:cxn ang="0">
                  <a:pos x="322" y="3103"/>
                </a:cxn>
                <a:cxn ang="0">
                  <a:pos x="322" y="3309"/>
                </a:cxn>
                <a:cxn ang="0">
                  <a:pos x="282" y="3312"/>
                </a:cxn>
                <a:cxn ang="0">
                  <a:pos x="242" y="3318"/>
                </a:cxn>
                <a:cxn ang="0">
                  <a:pos x="202" y="3323"/>
                </a:cxn>
                <a:cxn ang="0">
                  <a:pos x="161" y="3329"/>
                </a:cxn>
                <a:cxn ang="0">
                  <a:pos x="121" y="3335"/>
                </a:cxn>
                <a:cxn ang="0">
                  <a:pos x="81" y="3340"/>
                </a:cxn>
                <a:cxn ang="0">
                  <a:pos x="40" y="3346"/>
                </a:cxn>
                <a:cxn ang="0">
                  <a:pos x="0" y="3353"/>
                </a:cxn>
                <a:cxn ang="0">
                  <a:pos x="0" y="3145"/>
                </a:cxn>
                <a:cxn ang="0">
                  <a:pos x="0" y="2937"/>
                </a:cxn>
                <a:cxn ang="0">
                  <a:pos x="0" y="2730"/>
                </a:cxn>
                <a:cxn ang="0">
                  <a:pos x="0" y="2524"/>
                </a:cxn>
                <a:cxn ang="0">
                  <a:pos x="0" y="2314"/>
                </a:cxn>
                <a:cxn ang="0">
                  <a:pos x="0" y="2106"/>
                </a:cxn>
                <a:cxn ang="0">
                  <a:pos x="0" y="1898"/>
                </a:cxn>
                <a:cxn ang="0">
                  <a:pos x="0" y="1690"/>
                </a:cxn>
                <a:cxn ang="0">
                  <a:pos x="0" y="1481"/>
                </a:cxn>
                <a:cxn ang="0">
                  <a:pos x="0" y="1271"/>
                </a:cxn>
                <a:cxn ang="0">
                  <a:pos x="0" y="1061"/>
                </a:cxn>
                <a:cxn ang="0">
                  <a:pos x="2" y="853"/>
                </a:cxn>
                <a:cxn ang="0">
                  <a:pos x="2" y="642"/>
                </a:cxn>
                <a:cxn ang="0">
                  <a:pos x="2" y="434"/>
                </a:cxn>
                <a:cxn ang="0">
                  <a:pos x="2" y="223"/>
                </a:cxn>
                <a:cxn ang="0">
                  <a:pos x="3" y="15"/>
                </a:cxn>
              </a:cxnLst>
              <a:rect l="0" t="0" r="r" b="b"/>
              <a:pathLst>
                <a:path w="328" h="3353">
                  <a:moveTo>
                    <a:pt x="3" y="15"/>
                  </a:moveTo>
                  <a:lnTo>
                    <a:pt x="44" y="11"/>
                  </a:lnTo>
                  <a:lnTo>
                    <a:pt x="84" y="9"/>
                  </a:lnTo>
                  <a:lnTo>
                    <a:pt x="124" y="7"/>
                  </a:lnTo>
                  <a:lnTo>
                    <a:pt x="165" y="7"/>
                  </a:lnTo>
                  <a:lnTo>
                    <a:pt x="205" y="5"/>
                  </a:lnTo>
                  <a:lnTo>
                    <a:pt x="245" y="4"/>
                  </a:lnTo>
                  <a:lnTo>
                    <a:pt x="286" y="2"/>
                  </a:lnTo>
                  <a:lnTo>
                    <a:pt x="328" y="0"/>
                  </a:lnTo>
                  <a:lnTo>
                    <a:pt x="326" y="208"/>
                  </a:lnTo>
                  <a:lnTo>
                    <a:pt x="326" y="416"/>
                  </a:lnTo>
                  <a:lnTo>
                    <a:pt x="326" y="623"/>
                  </a:lnTo>
                  <a:lnTo>
                    <a:pt x="326" y="833"/>
                  </a:lnTo>
                  <a:lnTo>
                    <a:pt x="324" y="1039"/>
                  </a:lnTo>
                  <a:lnTo>
                    <a:pt x="324" y="1247"/>
                  </a:lnTo>
                  <a:lnTo>
                    <a:pt x="324" y="1455"/>
                  </a:lnTo>
                  <a:lnTo>
                    <a:pt x="324" y="1663"/>
                  </a:lnTo>
                  <a:lnTo>
                    <a:pt x="322" y="1869"/>
                  </a:lnTo>
                  <a:lnTo>
                    <a:pt x="322" y="2075"/>
                  </a:lnTo>
                  <a:lnTo>
                    <a:pt x="322" y="2281"/>
                  </a:lnTo>
                  <a:lnTo>
                    <a:pt x="322" y="2487"/>
                  </a:lnTo>
                  <a:lnTo>
                    <a:pt x="322" y="2691"/>
                  </a:lnTo>
                  <a:lnTo>
                    <a:pt x="322" y="2897"/>
                  </a:lnTo>
                  <a:lnTo>
                    <a:pt x="322" y="3103"/>
                  </a:lnTo>
                  <a:lnTo>
                    <a:pt x="322" y="3309"/>
                  </a:lnTo>
                  <a:lnTo>
                    <a:pt x="282" y="3312"/>
                  </a:lnTo>
                  <a:lnTo>
                    <a:pt x="242" y="3318"/>
                  </a:lnTo>
                  <a:lnTo>
                    <a:pt x="202" y="3323"/>
                  </a:lnTo>
                  <a:lnTo>
                    <a:pt x="161" y="3329"/>
                  </a:lnTo>
                  <a:lnTo>
                    <a:pt x="121" y="3335"/>
                  </a:lnTo>
                  <a:lnTo>
                    <a:pt x="81" y="3340"/>
                  </a:lnTo>
                  <a:lnTo>
                    <a:pt x="40" y="3346"/>
                  </a:lnTo>
                  <a:lnTo>
                    <a:pt x="0" y="3353"/>
                  </a:lnTo>
                  <a:lnTo>
                    <a:pt x="0" y="3145"/>
                  </a:lnTo>
                  <a:lnTo>
                    <a:pt x="0" y="2937"/>
                  </a:lnTo>
                  <a:lnTo>
                    <a:pt x="0" y="2730"/>
                  </a:lnTo>
                  <a:lnTo>
                    <a:pt x="0" y="2524"/>
                  </a:lnTo>
                  <a:lnTo>
                    <a:pt x="0" y="2314"/>
                  </a:lnTo>
                  <a:lnTo>
                    <a:pt x="0" y="2106"/>
                  </a:lnTo>
                  <a:lnTo>
                    <a:pt x="0" y="1898"/>
                  </a:lnTo>
                  <a:lnTo>
                    <a:pt x="0" y="1690"/>
                  </a:lnTo>
                  <a:lnTo>
                    <a:pt x="0" y="1481"/>
                  </a:lnTo>
                  <a:lnTo>
                    <a:pt x="0" y="1271"/>
                  </a:lnTo>
                  <a:lnTo>
                    <a:pt x="0" y="1061"/>
                  </a:lnTo>
                  <a:lnTo>
                    <a:pt x="2" y="853"/>
                  </a:lnTo>
                  <a:lnTo>
                    <a:pt x="2" y="642"/>
                  </a:lnTo>
                  <a:lnTo>
                    <a:pt x="2" y="434"/>
                  </a:lnTo>
                  <a:lnTo>
                    <a:pt x="2" y="223"/>
                  </a:lnTo>
                  <a:lnTo>
                    <a:pt x="3" y="15"/>
                  </a:lnTo>
                  <a:close/>
                </a:path>
              </a:pathLst>
            </a:custGeom>
            <a:solidFill>
              <a:srgbClr val="59595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2" name="Freeform 151"/>
            <p:cNvSpPr>
              <a:spLocks/>
            </p:cNvSpPr>
            <p:nvPr/>
          </p:nvSpPr>
          <p:spPr bwMode="auto">
            <a:xfrm>
              <a:off x="4496" y="1247"/>
              <a:ext cx="137" cy="1676"/>
            </a:xfrm>
            <a:custGeom>
              <a:avLst/>
              <a:gdLst/>
              <a:ahLst/>
              <a:cxnLst>
                <a:cxn ang="0">
                  <a:pos x="2" y="15"/>
                </a:cxn>
                <a:cxn ang="0">
                  <a:pos x="36" y="11"/>
                </a:cxn>
                <a:cxn ang="0">
                  <a:pos x="69" y="9"/>
                </a:cxn>
                <a:cxn ang="0">
                  <a:pos x="103" y="7"/>
                </a:cxn>
                <a:cxn ang="0">
                  <a:pos x="138" y="7"/>
                </a:cxn>
                <a:cxn ang="0">
                  <a:pos x="172" y="3"/>
                </a:cxn>
                <a:cxn ang="0">
                  <a:pos x="207" y="2"/>
                </a:cxn>
                <a:cxn ang="0">
                  <a:pos x="241" y="0"/>
                </a:cxn>
                <a:cxn ang="0">
                  <a:pos x="276" y="0"/>
                </a:cxn>
                <a:cxn ang="0">
                  <a:pos x="274" y="208"/>
                </a:cxn>
                <a:cxn ang="0">
                  <a:pos x="274" y="415"/>
                </a:cxn>
                <a:cxn ang="0">
                  <a:pos x="274" y="623"/>
                </a:cxn>
                <a:cxn ang="0">
                  <a:pos x="274" y="833"/>
                </a:cxn>
                <a:cxn ang="0">
                  <a:pos x="274" y="1041"/>
                </a:cxn>
                <a:cxn ang="0">
                  <a:pos x="274" y="1249"/>
                </a:cxn>
                <a:cxn ang="0">
                  <a:pos x="274" y="1456"/>
                </a:cxn>
                <a:cxn ang="0">
                  <a:pos x="274" y="1664"/>
                </a:cxn>
                <a:cxn ang="0">
                  <a:pos x="272" y="1870"/>
                </a:cxn>
                <a:cxn ang="0">
                  <a:pos x="272" y="2076"/>
                </a:cxn>
                <a:cxn ang="0">
                  <a:pos x="272" y="2282"/>
                </a:cxn>
                <a:cxn ang="0">
                  <a:pos x="272" y="2490"/>
                </a:cxn>
                <a:cxn ang="0">
                  <a:pos x="271" y="2696"/>
                </a:cxn>
                <a:cxn ang="0">
                  <a:pos x="271" y="2902"/>
                </a:cxn>
                <a:cxn ang="0">
                  <a:pos x="271" y="3108"/>
                </a:cxn>
                <a:cxn ang="0">
                  <a:pos x="271" y="3316"/>
                </a:cxn>
                <a:cxn ang="0">
                  <a:pos x="236" y="3320"/>
                </a:cxn>
                <a:cxn ang="0">
                  <a:pos x="202" y="3323"/>
                </a:cxn>
                <a:cxn ang="0">
                  <a:pos x="167" y="3327"/>
                </a:cxn>
                <a:cxn ang="0">
                  <a:pos x="133" y="3333"/>
                </a:cxn>
                <a:cxn ang="0">
                  <a:pos x="98" y="3336"/>
                </a:cxn>
                <a:cxn ang="0">
                  <a:pos x="66" y="3340"/>
                </a:cxn>
                <a:cxn ang="0">
                  <a:pos x="32" y="3346"/>
                </a:cxn>
                <a:cxn ang="0">
                  <a:pos x="0" y="3351"/>
                </a:cxn>
                <a:cxn ang="0">
                  <a:pos x="0" y="3141"/>
                </a:cxn>
                <a:cxn ang="0">
                  <a:pos x="0" y="2935"/>
                </a:cxn>
                <a:cxn ang="0">
                  <a:pos x="0" y="2726"/>
                </a:cxn>
                <a:cxn ang="0">
                  <a:pos x="0" y="2520"/>
                </a:cxn>
                <a:cxn ang="0">
                  <a:pos x="0" y="2312"/>
                </a:cxn>
                <a:cxn ang="0">
                  <a:pos x="0" y="2104"/>
                </a:cxn>
                <a:cxn ang="0">
                  <a:pos x="0" y="1896"/>
                </a:cxn>
                <a:cxn ang="0">
                  <a:pos x="0" y="1690"/>
                </a:cxn>
                <a:cxn ang="0">
                  <a:pos x="0" y="1481"/>
                </a:cxn>
                <a:cxn ang="0">
                  <a:pos x="0" y="1271"/>
                </a:cxn>
                <a:cxn ang="0">
                  <a:pos x="0" y="1061"/>
                </a:cxn>
                <a:cxn ang="0">
                  <a:pos x="0" y="851"/>
                </a:cxn>
                <a:cxn ang="0">
                  <a:pos x="0" y="642"/>
                </a:cxn>
                <a:cxn ang="0">
                  <a:pos x="0" y="432"/>
                </a:cxn>
                <a:cxn ang="0">
                  <a:pos x="0" y="222"/>
                </a:cxn>
                <a:cxn ang="0">
                  <a:pos x="2" y="15"/>
                </a:cxn>
              </a:cxnLst>
              <a:rect l="0" t="0" r="r" b="b"/>
              <a:pathLst>
                <a:path w="276" h="3351">
                  <a:moveTo>
                    <a:pt x="2" y="15"/>
                  </a:moveTo>
                  <a:lnTo>
                    <a:pt x="36" y="11"/>
                  </a:lnTo>
                  <a:lnTo>
                    <a:pt x="69" y="9"/>
                  </a:lnTo>
                  <a:lnTo>
                    <a:pt x="103" y="7"/>
                  </a:lnTo>
                  <a:lnTo>
                    <a:pt x="138" y="7"/>
                  </a:lnTo>
                  <a:lnTo>
                    <a:pt x="172" y="3"/>
                  </a:lnTo>
                  <a:lnTo>
                    <a:pt x="207" y="2"/>
                  </a:lnTo>
                  <a:lnTo>
                    <a:pt x="241" y="0"/>
                  </a:lnTo>
                  <a:lnTo>
                    <a:pt x="276" y="0"/>
                  </a:lnTo>
                  <a:lnTo>
                    <a:pt x="274" y="208"/>
                  </a:lnTo>
                  <a:lnTo>
                    <a:pt x="274" y="415"/>
                  </a:lnTo>
                  <a:lnTo>
                    <a:pt x="274" y="623"/>
                  </a:lnTo>
                  <a:lnTo>
                    <a:pt x="274" y="833"/>
                  </a:lnTo>
                  <a:lnTo>
                    <a:pt x="274" y="1041"/>
                  </a:lnTo>
                  <a:lnTo>
                    <a:pt x="274" y="1249"/>
                  </a:lnTo>
                  <a:lnTo>
                    <a:pt x="274" y="1456"/>
                  </a:lnTo>
                  <a:lnTo>
                    <a:pt x="274" y="1664"/>
                  </a:lnTo>
                  <a:lnTo>
                    <a:pt x="272" y="1870"/>
                  </a:lnTo>
                  <a:lnTo>
                    <a:pt x="272" y="2076"/>
                  </a:lnTo>
                  <a:lnTo>
                    <a:pt x="272" y="2282"/>
                  </a:lnTo>
                  <a:lnTo>
                    <a:pt x="272" y="2490"/>
                  </a:lnTo>
                  <a:lnTo>
                    <a:pt x="271" y="2696"/>
                  </a:lnTo>
                  <a:lnTo>
                    <a:pt x="271" y="2902"/>
                  </a:lnTo>
                  <a:lnTo>
                    <a:pt x="271" y="3108"/>
                  </a:lnTo>
                  <a:lnTo>
                    <a:pt x="271" y="3316"/>
                  </a:lnTo>
                  <a:lnTo>
                    <a:pt x="236" y="3320"/>
                  </a:lnTo>
                  <a:lnTo>
                    <a:pt x="202" y="3323"/>
                  </a:lnTo>
                  <a:lnTo>
                    <a:pt x="167" y="3327"/>
                  </a:lnTo>
                  <a:lnTo>
                    <a:pt x="133" y="3333"/>
                  </a:lnTo>
                  <a:lnTo>
                    <a:pt x="98" y="3336"/>
                  </a:lnTo>
                  <a:lnTo>
                    <a:pt x="66" y="3340"/>
                  </a:lnTo>
                  <a:lnTo>
                    <a:pt x="32" y="3346"/>
                  </a:lnTo>
                  <a:lnTo>
                    <a:pt x="0" y="3351"/>
                  </a:lnTo>
                  <a:lnTo>
                    <a:pt x="0" y="3141"/>
                  </a:lnTo>
                  <a:lnTo>
                    <a:pt x="0" y="2935"/>
                  </a:lnTo>
                  <a:lnTo>
                    <a:pt x="0" y="2726"/>
                  </a:lnTo>
                  <a:lnTo>
                    <a:pt x="0" y="2520"/>
                  </a:lnTo>
                  <a:lnTo>
                    <a:pt x="0" y="2312"/>
                  </a:lnTo>
                  <a:lnTo>
                    <a:pt x="0" y="2104"/>
                  </a:lnTo>
                  <a:lnTo>
                    <a:pt x="0" y="1896"/>
                  </a:lnTo>
                  <a:lnTo>
                    <a:pt x="0" y="1690"/>
                  </a:lnTo>
                  <a:lnTo>
                    <a:pt x="0" y="1481"/>
                  </a:lnTo>
                  <a:lnTo>
                    <a:pt x="0" y="1271"/>
                  </a:lnTo>
                  <a:lnTo>
                    <a:pt x="0" y="1061"/>
                  </a:lnTo>
                  <a:lnTo>
                    <a:pt x="0" y="851"/>
                  </a:lnTo>
                  <a:lnTo>
                    <a:pt x="0" y="642"/>
                  </a:lnTo>
                  <a:lnTo>
                    <a:pt x="0" y="432"/>
                  </a:lnTo>
                  <a:lnTo>
                    <a:pt x="0" y="222"/>
                  </a:lnTo>
                  <a:lnTo>
                    <a:pt x="2" y="15"/>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3" name="Freeform 152"/>
            <p:cNvSpPr>
              <a:spLocks/>
            </p:cNvSpPr>
            <p:nvPr/>
          </p:nvSpPr>
          <p:spPr bwMode="auto">
            <a:xfrm>
              <a:off x="4492" y="1344"/>
              <a:ext cx="166" cy="130"/>
            </a:xfrm>
            <a:custGeom>
              <a:avLst/>
              <a:gdLst/>
              <a:ahLst/>
              <a:cxnLst>
                <a:cxn ang="0">
                  <a:pos x="0" y="16"/>
                </a:cxn>
                <a:cxn ang="0">
                  <a:pos x="40" y="13"/>
                </a:cxn>
                <a:cxn ang="0">
                  <a:pos x="82" y="11"/>
                </a:cxn>
                <a:cxn ang="0">
                  <a:pos x="124" y="9"/>
                </a:cxn>
                <a:cxn ang="0">
                  <a:pos x="166" y="7"/>
                </a:cxn>
                <a:cxn ang="0">
                  <a:pos x="207" y="3"/>
                </a:cxn>
                <a:cxn ang="0">
                  <a:pos x="249" y="3"/>
                </a:cxn>
                <a:cxn ang="0">
                  <a:pos x="291" y="0"/>
                </a:cxn>
                <a:cxn ang="0">
                  <a:pos x="333" y="0"/>
                </a:cxn>
                <a:cxn ang="0">
                  <a:pos x="333" y="29"/>
                </a:cxn>
                <a:cxn ang="0">
                  <a:pos x="333" y="59"/>
                </a:cxn>
                <a:cxn ang="0">
                  <a:pos x="333" y="89"/>
                </a:cxn>
                <a:cxn ang="0">
                  <a:pos x="333" y="120"/>
                </a:cxn>
                <a:cxn ang="0">
                  <a:pos x="333" y="150"/>
                </a:cxn>
                <a:cxn ang="0">
                  <a:pos x="333" y="180"/>
                </a:cxn>
                <a:cxn ang="0">
                  <a:pos x="333" y="209"/>
                </a:cxn>
                <a:cxn ang="0">
                  <a:pos x="333" y="241"/>
                </a:cxn>
                <a:cxn ang="0">
                  <a:pos x="289" y="241"/>
                </a:cxn>
                <a:cxn ang="0">
                  <a:pos x="247" y="245"/>
                </a:cxn>
                <a:cxn ang="0">
                  <a:pos x="207" y="246"/>
                </a:cxn>
                <a:cxn ang="0">
                  <a:pos x="166" y="250"/>
                </a:cxn>
                <a:cxn ang="0">
                  <a:pos x="124" y="250"/>
                </a:cxn>
                <a:cxn ang="0">
                  <a:pos x="82" y="254"/>
                </a:cxn>
                <a:cxn ang="0">
                  <a:pos x="40" y="256"/>
                </a:cxn>
                <a:cxn ang="0">
                  <a:pos x="0" y="259"/>
                </a:cxn>
                <a:cxn ang="0">
                  <a:pos x="0" y="228"/>
                </a:cxn>
                <a:cxn ang="0">
                  <a:pos x="0" y="198"/>
                </a:cxn>
                <a:cxn ang="0">
                  <a:pos x="0" y="167"/>
                </a:cxn>
                <a:cxn ang="0">
                  <a:pos x="0" y="137"/>
                </a:cxn>
                <a:cxn ang="0">
                  <a:pos x="0" y="105"/>
                </a:cxn>
                <a:cxn ang="0">
                  <a:pos x="0" y="76"/>
                </a:cxn>
                <a:cxn ang="0">
                  <a:pos x="0" y="46"/>
                </a:cxn>
                <a:cxn ang="0">
                  <a:pos x="0" y="16"/>
                </a:cxn>
              </a:cxnLst>
              <a:rect l="0" t="0" r="r" b="b"/>
              <a:pathLst>
                <a:path w="333" h="259">
                  <a:moveTo>
                    <a:pt x="0" y="16"/>
                  </a:moveTo>
                  <a:lnTo>
                    <a:pt x="40" y="13"/>
                  </a:lnTo>
                  <a:lnTo>
                    <a:pt x="82" y="11"/>
                  </a:lnTo>
                  <a:lnTo>
                    <a:pt x="124" y="9"/>
                  </a:lnTo>
                  <a:lnTo>
                    <a:pt x="166" y="7"/>
                  </a:lnTo>
                  <a:lnTo>
                    <a:pt x="207" y="3"/>
                  </a:lnTo>
                  <a:lnTo>
                    <a:pt x="249" y="3"/>
                  </a:lnTo>
                  <a:lnTo>
                    <a:pt x="291" y="0"/>
                  </a:lnTo>
                  <a:lnTo>
                    <a:pt x="333" y="0"/>
                  </a:lnTo>
                  <a:lnTo>
                    <a:pt x="333" y="29"/>
                  </a:lnTo>
                  <a:lnTo>
                    <a:pt x="333" y="59"/>
                  </a:lnTo>
                  <a:lnTo>
                    <a:pt x="333" y="89"/>
                  </a:lnTo>
                  <a:lnTo>
                    <a:pt x="333" y="120"/>
                  </a:lnTo>
                  <a:lnTo>
                    <a:pt x="333" y="150"/>
                  </a:lnTo>
                  <a:lnTo>
                    <a:pt x="333" y="180"/>
                  </a:lnTo>
                  <a:lnTo>
                    <a:pt x="333" y="209"/>
                  </a:lnTo>
                  <a:lnTo>
                    <a:pt x="333" y="241"/>
                  </a:lnTo>
                  <a:lnTo>
                    <a:pt x="289" y="241"/>
                  </a:lnTo>
                  <a:lnTo>
                    <a:pt x="247" y="245"/>
                  </a:lnTo>
                  <a:lnTo>
                    <a:pt x="207" y="246"/>
                  </a:lnTo>
                  <a:lnTo>
                    <a:pt x="166" y="250"/>
                  </a:lnTo>
                  <a:lnTo>
                    <a:pt x="124" y="250"/>
                  </a:lnTo>
                  <a:lnTo>
                    <a:pt x="82" y="254"/>
                  </a:lnTo>
                  <a:lnTo>
                    <a:pt x="40" y="256"/>
                  </a:lnTo>
                  <a:lnTo>
                    <a:pt x="0" y="259"/>
                  </a:lnTo>
                  <a:lnTo>
                    <a:pt x="0" y="228"/>
                  </a:lnTo>
                  <a:lnTo>
                    <a:pt x="0" y="198"/>
                  </a:lnTo>
                  <a:lnTo>
                    <a:pt x="0" y="167"/>
                  </a:lnTo>
                  <a:lnTo>
                    <a:pt x="0" y="137"/>
                  </a:lnTo>
                  <a:lnTo>
                    <a:pt x="0" y="105"/>
                  </a:lnTo>
                  <a:lnTo>
                    <a:pt x="0" y="76"/>
                  </a:lnTo>
                  <a:lnTo>
                    <a:pt x="0" y="46"/>
                  </a:lnTo>
                  <a:lnTo>
                    <a:pt x="0" y="1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4" name="Freeform 153"/>
            <p:cNvSpPr>
              <a:spLocks/>
            </p:cNvSpPr>
            <p:nvPr/>
          </p:nvSpPr>
          <p:spPr bwMode="auto">
            <a:xfrm>
              <a:off x="4491" y="1565"/>
              <a:ext cx="167" cy="131"/>
            </a:xfrm>
            <a:custGeom>
              <a:avLst/>
              <a:gdLst/>
              <a:ahLst/>
              <a:cxnLst>
                <a:cxn ang="0">
                  <a:pos x="2" y="23"/>
                </a:cxn>
                <a:cxn ang="0">
                  <a:pos x="42" y="19"/>
                </a:cxn>
                <a:cxn ang="0">
                  <a:pos x="84" y="17"/>
                </a:cxn>
                <a:cxn ang="0">
                  <a:pos x="126" y="13"/>
                </a:cxn>
                <a:cxn ang="0">
                  <a:pos x="168" y="11"/>
                </a:cxn>
                <a:cxn ang="0">
                  <a:pos x="209" y="8"/>
                </a:cxn>
                <a:cxn ang="0">
                  <a:pos x="249" y="6"/>
                </a:cxn>
                <a:cxn ang="0">
                  <a:pos x="291" y="2"/>
                </a:cxn>
                <a:cxn ang="0">
                  <a:pos x="335" y="0"/>
                </a:cxn>
                <a:cxn ang="0">
                  <a:pos x="335" y="30"/>
                </a:cxn>
                <a:cxn ang="0">
                  <a:pos x="335" y="60"/>
                </a:cxn>
                <a:cxn ang="0">
                  <a:pos x="335" y="89"/>
                </a:cxn>
                <a:cxn ang="0">
                  <a:pos x="335" y="121"/>
                </a:cxn>
                <a:cxn ang="0">
                  <a:pos x="335" y="151"/>
                </a:cxn>
                <a:cxn ang="0">
                  <a:pos x="335" y="180"/>
                </a:cxn>
                <a:cxn ang="0">
                  <a:pos x="335" y="210"/>
                </a:cxn>
                <a:cxn ang="0">
                  <a:pos x="335" y="242"/>
                </a:cxn>
                <a:cxn ang="0">
                  <a:pos x="291" y="243"/>
                </a:cxn>
                <a:cxn ang="0">
                  <a:pos x="249" y="247"/>
                </a:cxn>
                <a:cxn ang="0">
                  <a:pos x="207" y="249"/>
                </a:cxn>
                <a:cxn ang="0">
                  <a:pos x="167" y="253"/>
                </a:cxn>
                <a:cxn ang="0">
                  <a:pos x="125" y="255"/>
                </a:cxn>
                <a:cxn ang="0">
                  <a:pos x="84" y="258"/>
                </a:cxn>
                <a:cxn ang="0">
                  <a:pos x="42" y="260"/>
                </a:cxn>
                <a:cxn ang="0">
                  <a:pos x="0" y="264"/>
                </a:cxn>
                <a:cxn ang="0">
                  <a:pos x="0" y="232"/>
                </a:cxn>
                <a:cxn ang="0">
                  <a:pos x="0" y="203"/>
                </a:cxn>
                <a:cxn ang="0">
                  <a:pos x="0" y="173"/>
                </a:cxn>
                <a:cxn ang="0">
                  <a:pos x="0" y="143"/>
                </a:cxn>
                <a:cxn ang="0">
                  <a:pos x="0" y="112"/>
                </a:cxn>
                <a:cxn ang="0">
                  <a:pos x="0" y="82"/>
                </a:cxn>
                <a:cxn ang="0">
                  <a:pos x="0" y="52"/>
                </a:cxn>
                <a:cxn ang="0">
                  <a:pos x="2" y="23"/>
                </a:cxn>
              </a:cxnLst>
              <a:rect l="0" t="0" r="r" b="b"/>
              <a:pathLst>
                <a:path w="335" h="264">
                  <a:moveTo>
                    <a:pt x="2" y="23"/>
                  </a:moveTo>
                  <a:lnTo>
                    <a:pt x="42" y="19"/>
                  </a:lnTo>
                  <a:lnTo>
                    <a:pt x="84" y="17"/>
                  </a:lnTo>
                  <a:lnTo>
                    <a:pt x="126" y="13"/>
                  </a:lnTo>
                  <a:lnTo>
                    <a:pt x="168" y="11"/>
                  </a:lnTo>
                  <a:lnTo>
                    <a:pt x="209" y="8"/>
                  </a:lnTo>
                  <a:lnTo>
                    <a:pt x="249" y="6"/>
                  </a:lnTo>
                  <a:lnTo>
                    <a:pt x="291" y="2"/>
                  </a:lnTo>
                  <a:lnTo>
                    <a:pt x="335" y="0"/>
                  </a:lnTo>
                  <a:lnTo>
                    <a:pt x="335" y="30"/>
                  </a:lnTo>
                  <a:lnTo>
                    <a:pt x="335" y="60"/>
                  </a:lnTo>
                  <a:lnTo>
                    <a:pt x="335" y="89"/>
                  </a:lnTo>
                  <a:lnTo>
                    <a:pt x="335" y="121"/>
                  </a:lnTo>
                  <a:lnTo>
                    <a:pt x="335" y="151"/>
                  </a:lnTo>
                  <a:lnTo>
                    <a:pt x="335" y="180"/>
                  </a:lnTo>
                  <a:lnTo>
                    <a:pt x="335" y="210"/>
                  </a:lnTo>
                  <a:lnTo>
                    <a:pt x="335" y="242"/>
                  </a:lnTo>
                  <a:lnTo>
                    <a:pt x="291" y="243"/>
                  </a:lnTo>
                  <a:lnTo>
                    <a:pt x="249" y="247"/>
                  </a:lnTo>
                  <a:lnTo>
                    <a:pt x="207" y="249"/>
                  </a:lnTo>
                  <a:lnTo>
                    <a:pt x="167" y="253"/>
                  </a:lnTo>
                  <a:lnTo>
                    <a:pt x="125" y="255"/>
                  </a:lnTo>
                  <a:lnTo>
                    <a:pt x="84" y="258"/>
                  </a:lnTo>
                  <a:lnTo>
                    <a:pt x="42" y="260"/>
                  </a:lnTo>
                  <a:lnTo>
                    <a:pt x="0" y="264"/>
                  </a:lnTo>
                  <a:lnTo>
                    <a:pt x="0" y="232"/>
                  </a:lnTo>
                  <a:lnTo>
                    <a:pt x="0" y="203"/>
                  </a:lnTo>
                  <a:lnTo>
                    <a:pt x="0" y="173"/>
                  </a:lnTo>
                  <a:lnTo>
                    <a:pt x="0" y="143"/>
                  </a:lnTo>
                  <a:lnTo>
                    <a:pt x="0" y="112"/>
                  </a:lnTo>
                  <a:lnTo>
                    <a:pt x="0" y="82"/>
                  </a:lnTo>
                  <a:lnTo>
                    <a:pt x="0" y="52"/>
                  </a:lnTo>
                  <a:lnTo>
                    <a:pt x="2" y="2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5" name="Freeform 154"/>
            <p:cNvSpPr>
              <a:spLocks/>
            </p:cNvSpPr>
            <p:nvPr/>
          </p:nvSpPr>
          <p:spPr bwMode="auto">
            <a:xfrm>
              <a:off x="4491" y="1786"/>
              <a:ext cx="167" cy="133"/>
            </a:xfrm>
            <a:custGeom>
              <a:avLst/>
              <a:gdLst/>
              <a:ahLst/>
              <a:cxnLst>
                <a:cxn ang="0">
                  <a:pos x="0" y="24"/>
                </a:cxn>
                <a:cxn ang="0">
                  <a:pos x="42" y="20"/>
                </a:cxn>
                <a:cxn ang="0">
                  <a:pos x="84" y="17"/>
                </a:cxn>
                <a:cxn ang="0">
                  <a:pos x="125" y="13"/>
                </a:cxn>
                <a:cxn ang="0">
                  <a:pos x="167" y="11"/>
                </a:cxn>
                <a:cxn ang="0">
                  <a:pos x="207" y="7"/>
                </a:cxn>
                <a:cxn ang="0">
                  <a:pos x="249" y="5"/>
                </a:cxn>
                <a:cxn ang="0">
                  <a:pos x="291" y="2"/>
                </a:cxn>
                <a:cxn ang="0">
                  <a:pos x="335" y="0"/>
                </a:cxn>
                <a:cxn ang="0">
                  <a:pos x="335" y="28"/>
                </a:cxn>
                <a:cxn ang="0">
                  <a:pos x="335" y="57"/>
                </a:cxn>
                <a:cxn ang="0">
                  <a:pos x="335" y="87"/>
                </a:cxn>
                <a:cxn ang="0">
                  <a:pos x="335" y="119"/>
                </a:cxn>
                <a:cxn ang="0">
                  <a:pos x="335" y="146"/>
                </a:cxn>
                <a:cxn ang="0">
                  <a:pos x="335" y="176"/>
                </a:cxn>
                <a:cxn ang="0">
                  <a:pos x="335" y="206"/>
                </a:cxn>
                <a:cxn ang="0">
                  <a:pos x="335" y="237"/>
                </a:cxn>
                <a:cxn ang="0">
                  <a:pos x="291" y="239"/>
                </a:cxn>
                <a:cxn ang="0">
                  <a:pos x="249" y="243"/>
                </a:cxn>
                <a:cxn ang="0">
                  <a:pos x="207" y="245"/>
                </a:cxn>
                <a:cxn ang="0">
                  <a:pos x="167" y="250"/>
                </a:cxn>
                <a:cxn ang="0">
                  <a:pos x="125" y="252"/>
                </a:cxn>
                <a:cxn ang="0">
                  <a:pos x="83" y="256"/>
                </a:cxn>
                <a:cxn ang="0">
                  <a:pos x="41" y="260"/>
                </a:cxn>
                <a:cxn ang="0">
                  <a:pos x="0" y="265"/>
                </a:cxn>
                <a:cxn ang="0">
                  <a:pos x="0" y="234"/>
                </a:cxn>
                <a:cxn ang="0">
                  <a:pos x="0" y="204"/>
                </a:cxn>
                <a:cxn ang="0">
                  <a:pos x="0" y="174"/>
                </a:cxn>
                <a:cxn ang="0">
                  <a:pos x="0" y="145"/>
                </a:cxn>
                <a:cxn ang="0">
                  <a:pos x="0" y="113"/>
                </a:cxn>
                <a:cxn ang="0">
                  <a:pos x="0" y="83"/>
                </a:cxn>
                <a:cxn ang="0">
                  <a:pos x="0" y="54"/>
                </a:cxn>
                <a:cxn ang="0">
                  <a:pos x="0" y="24"/>
                </a:cxn>
              </a:cxnLst>
              <a:rect l="0" t="0" r="r" b="b"/>
              <a:pathLst>
                <a:path w="335" h="265">
                  <a:moveTo>
                    <a:pt x="0" y="24"/>
                  </a:moveTo>
                  <a:lnTo>
                    <a:pt x="42" y="20"/>
                  </a:lnTo>
                  <a:lnTo>
                    <a:pt x="84" y="17"/>
                  </a:lnTo>
                  <a:lnTo>
                    <a:pt x="125" y="13"/>
                  </a:lnTo>
                  <a:lnTo>
                    <a:pt x="167" y="11"/>
                  </a:lnTo>
                  <a:lnTo>
                    <a:pt x="207" y="7"/>
                  </a:lnTo>
                  <a:lnTo>
                    <a:pt x="249" y="5"/>
                  </a:lnTo>
                  <a:lnTo>
                    <a:pt x="291" y="2"/>
                  </a:lnTo>
                  <a:lnTo>
                    <a:pt x="335" y="0"/>
                  </a:lnTo>
                  <a:lnTo>
                    <a:pt x="335" y="28"/>
                  </a:lnTo>
                  <a:lnTo>
                    <a:pt x="335" y="57"/>
                  </a:lnTo>
                  <a:lnTo>
                    <a:pt x="335" y="87"/>
                  </a:lnTo>
                  <a:lnTo>
                    <a:pt x="335" y="119"/>
                  </a:lnTo>
                  <a:lnTo>
                    <a:pt x="335" y="146"/>
                  </a:lnTo>
                  <a:lnTo>
                    <a:pt x="335" y="176"/>
                  </a:lnTo>
                  <a:lnTo>
                    <a:pt x="335" y="206"/>
                  </a:lnTo>
                  <a:lnTo>
                    <a:pt x="335" y="237"/>
                  </a:lnTo>
                  <a:lnTo>
                    <a:pt x="291" y="239"/>
                  </a:lnTo>
                  <a:lnTo>
                    <a:pt x="249" y="243"/>
                  </a:lnTo>
                  <a:lnTo>
                    <a:pt x="207" y="245"/>
                  </a:lnTo>
                  <a:lnTo>
                    <a:pt x="167" y="250"/>
                  </a:lnTo>
                  <a:lnTo>
                    <a:pt x="125" y="252"/>
                  </a:lnTo>
                  <a:lnTo>
                    <a:pt x="83" y="256"/>
                  </a:lnTo>
                  <a:lnTo>
                    <a:pt x="41" y="260"/>
                  </a:lnTo>
                  <a:lnTo>
                    <a:pt x="0" y="265"/>
                  </a:lnTo>
                  <a:lnTo>
                    <a:pt x="0" y="234"/>
                  </a:lnTo>
                  <a:lnTo>
                    <a:pt x="0" y="204"/>
                  </a:lnTo>
                  <a:lnTo>
                    <a:pt x="0" y="174"/>
                  </a:lnTo>
                  <a:lnTo>
                    <a:pt x="0" y="145"/>
                  </a:lnTo>
                  <a:lnTo>
                    <a:pt x="0" y="113"/>
                  </a:lnTo>
                  <a:lnTo>
                    <a:pt x="0" y="83"/>
                  </a:lnTo>
                  <a:lnTo>
                    <a:pt x="0" y="54"/>
                  </a:lnTo>
                  <a:lnTo>
                    <a:pt x="0" y="2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6" name="Freeform 155"/>
            <p:cNvSpPr>
              <a:spLocks/>
            </p:cNvSpPr>
            <p:nvPr/>
          </p:nvSpPr>
          <p:spPr bwMode="auto">
            <a:xfrm>
              <a:off x="4491" y="2007"/>
              <a:ext cx="165" cy="133"/>
            </a:xfrm>
            <a:custGeom>
              <a:avLst/>
              <a:gdLst/>
              <a:ahLst/>
              <a:cxnLst>
                <a:cxn ang="0">
                  <a:pos x="0" y="27"/>
                </a:cxn>
                <a:cxn ang="0">
                  <a:pos x="41" y="22"/>
                </a:cxn>
                <a:cxn ang="0">
                  <a:pos x="83" y="18"/>
                </a:cxn>
                <a:cxn ang="0">
                  <a:pos x="123" y="14"/>
                </a:cxn>
                <a:cxn ang="0">
                  <a:pos x="165" y="11"/>
                </a:cxn>
                <a:cxn ang="0">
                  <a:pos x="205" y="7"/>
                </a:cxn>
                <a:cxn ang="0">
                  <a:pos x="247" y="5"/>
                </a:cxn>
                <a:cxn ang="0">
                  <a:pos x="289" y="1"/>
                </a:cxn>
                <a:cxn ang="0">
                  <a:pos x="331" y="0"/>
                </a:cxn>
                <a:cxn ang="0">
                  <a:pos x="331" y="27"/>
                </a:cxn>
                <a:cxn ang="0">
                  <a:pos x="331" y="57"/>
                </a:cxn>
                <a:cxn ang="0">
                  <a:pos x="331" y="87"/>
                </a:cxn>
                <a:cxn ang="0">
                  <a:pos x="331" y="116"/>
                </a:cxn>
                <a:cxn ang="0">
                  <a:pos x="331" y="144"/>
                </a:cxn>
                <a:cxn ang="0">
                  <a:pos x="331" y="176"/>
                </a:cxn>
                <a:cxn ang="0">
                  <a:pos x="331" y="206"/>
                </a:cxn>
                <a:cxn ang="0">
                  <a:pos x="331" y="237"/>
                </a:cxn>
                <a:cxn ang="0">
                  <a:pos x="289" y="239"/>
                </a:cxn>
                <a:cxn ang="0">
                  <a:pos x="247" y="243"/>
                </a:cxn>
                <a:cxn ang="0">
                  <a:pos x="205" y="244"/>
                </a:cxn>
                <a:cxn ang="0">
                  <a:pos x="165" y="250"/>
                </a:cxn>
                <a:cxn ang="0">
                  <a:pos x="123" y="252"/>
                </a:cxn>
                <a:cxn ang="0">
                  <a:pos x="83" y="256"/>
                </a:cxn>
                <a:cxn ang="0">
                  <a:pos x="41" y="259"/>
                </a:cxn>
                <a:cxn ang="0">
                  <a:pos x="0" y="265"/>
                </a:cxn>
                <a:cxn ang="0">
                  <a:pos x="0" y="233"/>
                </a:cxn>
                <a:cxn ang="0">
                  <a:pos x="0" y="206"/>
                </a:cxn>
                <a:cxn ang="0">
                  <a:pos x="0" y="174"/>
                </a:cxn>
                <a:cxn ang="0">
                  <a:pos x="0" y="146"/>
                </a:cxn>
                <a:cxn ang="0">
                  <a:pos x="0" y="115"/>
                </a:cxn>
                <a:cxn ang="0">
                  <a:pos x="0" y="85"/>
                </a:cxn>
                <a:cxn ang="0">
                  <a:pos x="0" y="55"/>
                </a:cxn>
                <a:cxn ang="0">
                  <a:pos x="0" y="27"/>
                </a:cxn>
              </a:cxnLst>
              <a:rect l="0" t="0" r="r" b="b"/>
              <a:pathLst>
                <a:path w="331" h="265">
                  <a:moveTo>
                    <a:pt x="0" y="27"/>
                  </a:moveTo>
                  <a:lnTo>
                    <a:pt x="41" y="22"/>
                  </a:lnTo>
                  <a:lnTo>
                    <a:pt x="83" y="18"/>
                  </a:lnTo>
                  <a:lnTo>
                    <a:pt x="123" y="14"/>
                  </a:lnTo>
                  <a:lnTo>
                    <a:pt x="165" y="11"/>
                  </a:lnTo>
                  <a:lnTo>
                    <a:pt x="205" y="7"/>
                  </a:lnTo>
                  <a:lnTo>
                    <a:pt x="247" y="5"/>
                  </a:lnTo>
                  <a:lnTo>
                    <a:pt x="289" y="1"/>
                  </a:lnTo>
                  <a:lnTo>
                    <a:pt x="331" y="0"/>
                  </a:lnTo>
                  <a:lnTo>
                    <a:pt x="331" y="27"/>
                  </a:lnTo>
                  <a:lnTo>
                    <a:pt x="331" y="57"/>
                  </a:lnTo>
                  <a:lnTo>
                    <a:pt x="331" y="87"/>
                  </a:lnTo>
                  <a:lnTo>
                    <a:pt x="331" y="116"/>
                  </a:lnTo>
                  <a:lnTo>
                    <a:pt x="331" y="144"/>
                  </a:lnTo>
                  <a:lnTo>
                    <a:pt x="331" y="176"/>
                  </a:lnTo>
                  <a:lnTo>
                    <a:pt x="331" y="206"/>
                  </a:lnTo>
                  <a:lnTo>
                    <a:pt x="331" y="237"/>
                  </a:lnTo>
                  <a:lnTo>
                    <a:pt x="289" y="239"/>
                  </a:lnTo>
                  <a:lnTo>
                    <a:pt x="247" y="243"/>
                  </a:lnTo>
                  <a:lnTo>
                    <a:pt x="205" y="244"/>
                  </a:lnTo>
                  <a:lnTo>
                    <a:pt x="165" y="250"/>
                  </a:lnTo>
                  <a:lnTo>
                    <a:pt x="123" y="252"/>
                  </a:lnTo>
                  <a:lnTo>
                    <a:pt x="83" y="256"/>
                  </a:lnTo>
                  <a:lnTo>
                    <a:pt x="41" y="259"/>
                  </a:lnTo>
                  <a:lnTo>
                    <a:pt x="0" y="265"/>
                  </a:lnTo>
                  <a:lnTo>
                    <a:pt x="0" y="233"/>
                  </a:lnTo>
                  <a:lnTo>
                    <a:pt x="0" y="206"/>
                  </a:lnTo>
                  <a:lnTo>
                    <a:pt x="0" y="174"/>
                  </a:lnTo>
                  <a:lnTo>
                    <a:pt x="0" y="146"/>
                  </a:lnTo>
                  <a:lnTo>
                    <a:pt x="0" y="115"/>
                  </a:lnTo>
                  <a:lnTo>
                    <a:pt x="0" y="85"/>
                  </a:lnTo>
                  <a:lnTo>
                    <a:pt x="0" y="55"/>
                  </a:lnTo>
                  <a:lnTo>
                    <a:pt x="0" y="27"/>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7" name="Freeform 156"/>
            <p:cNvSpPr>
              <a:spLocks/>
            </p:cNvSpPr>
            <p:nvPr/>
          </p:nvSpPr>
          <p:spPr bwMode="auto">
            <a:xfrm>
              <a:off x="4491" y="2225"/>
              <a:ext cx="165" cy="136"/>
            </a:xfrm>
            <a:custGeom>
              <a:avLst/>
              <a:gdLst/>
              <a:ahLst/>
              <a:cxnLst>
                <a:cxn ang="0">
                  <a:pos x="0" y="33"/>
                </a:cxn>
                <a:cxn ang="0">
                  <a:pos x="41" y="27"/>
                </a:cxn>
                <a:cxn ang="0">
                  <a:pos x="83" y="24"/>
                </a:cxn>
                <a:cxn ang="0">
                  <a:pos x="123" y="20"/>
                </a:cxn>
                <a:cxn ang="0">
                  <a:pos x="165" y="16"/>
                </a:cxn>
                <a:cxn ang="0">
                  <a:pos x="205" y="11"/>
                </a:cxn>
                <a:cxn ang="0">
                  <a:pos x="247" y="7"/>
                </a:cxn>
                <a:cxn ang="0">
                  <a:pos x="289" y="3"/>
                </a:cxn>
                <a:cxn ang="0">
                  <a:pos x="331" y="0"/>
                </a:cxn>
                <a:cxn ang="0">
                  <a:pos x="331" y="27"/>
                </a:cxn>
                <a:cxn ang="0">
                  <a:pos x="331" y="57"/>
                </a:cxn>
                <a:cxn ang="0">
                  <a:pos x="331" y="87"/>
                </a:cxn>
                <a:cxn ang="0">
                  <a:pos x="331" y="118"/>
                </a:cxn>
                <a:cxn ang="0">
                  <a:pos x="331" y="146"/>
                </a:cxn>
                <a:cxn ang="0">
                  <a:pos x="331" y="178"/>
                </a:cxn>
                <a:cxn ang="0">
                  <a:pos x="331" y="206"/>
                </a:cxn>
                <a:cxn ang="0">
                  <a:pos x="331" y="237"/>
                </a:cxn>
                <a:cxn ang="0">
                  <a:pos x="289" y="241"/>
                </a:cxn>
                <a:cxn ang="0">
                  <a:pos x="247" y="245"/>
                </a:cxn>
                <a:cxn ang="0">
                  <a:pos x="205" y="248"/>
                </a:cxn>
                <a:cxn ang="0">
                  <a:pos x="165" y="254"/>
                </a:cxn>
                <a:cxn ang="0">
                  <a:pos x="123" y="258"/>
                </a:cxn>
                <a:cxn ang="0">
                  <a:pos x="83" y="261"/>
                </a:cxn>
                <a:cxn ang="0">
                  <a:pos x="41" y="265"/>
                </a:cxn>
                <a:cxn ang="0">
                  <a:pos x="0" y="271"/>
                </a:cxn>
                <a:cxn ang="0">
                  <a:pos x="0" y="241"/>
                </a:cxn>
                <a:cxn ang="0">
                  <a:pos x="0" y="211"/>
                </a:cxn>
                <a:cxn ang="0">
                  <a:pos x="0" y="181"/>
                </a:cxn>
                <a:cxn ang="0">
                  <a:pos x="0" y="152"/>
                </a:cxn>
                <a:cxn ang="0">
                  <a:pos x="0" y="122"/>
                </a:cxn>
                <a:cxn ang="0">
                  <a:pos x="0" y="92"/>
                </a:cxn>
                <a:cxn ang="0">
                  <a:pos x="0" y="63"/>
                </a:cxn>
                <a:cxn ang="0">
                  <a:pos x="0" y="33"/>
                </a:cxn>
              </a:cxnLst>
              <a:rect l="0" t="0" r="r" b="b"/>
              <a:pathLst>
                <a:path w="331" h="271">
                  <a:moveTo>
                    <a:pt x="0" y="33"/>
                  </a:moveTo>
                  <a:lnTo>
                    <a:pt x="41" y="27"/>
                  </a:lnTo>
                  <a:lnTo>
                    <a:pt x="83" y="24"/>
                  </a:lnTo>
                  <a:lnTo>
                    <a:pt x="123" y="20"/>
                  </a:lnTo>
                  <a:lnTo>
                    <a:pt x="165" y="16"/>
                  </a:lnTo>
                  <a:lnTo>
                    <a:pt x="205" y="11"/>
                  </a:lnTo>
                  <a:lnTo>
                    <a:pt x="247" y="7"/>
                  </a:lnTo>
                  <a:lnTo>
                    <a:pt x="289" y="3"/>
                  </a:lnTo>
                  <a:lnTo>
                    <a:pt x="331" y="0"/>
                  </a:lnTo>
                  <a:lnTo>
                    <a:pt x="331" y="27"/>
                  </a:lnTo>
                  <a:lnTo>
                    <a:pt x="331" y="57"/>
                  </a:lnTo>
                  <a:lnTo>
                    <a:pt x="331" y="87"/>
                  </a:lnTo>
                  <a:lnTo>
                    <a:pt x="331" y="118"/>
                  </a:lnTo>
                  <a:lnTo>
                    <a:pt x="331" y="146"/>
                  </a:lnTo>
                  <a:lnTo>
                    <a:pt x="331" y="178"/>
                  </a:lnTo>
                  <a:lnTo>
                    <a:pt x="331" y="206"/>
                  </a:lnTo>
                  <a:lnTo>
                    <a:pt x="331" y="237"/>
                  </a:lnTo>
                  <a:lnTo>
                    <a:pt x="289" y="241"/>
                  </a:lnTo>
                  <a:lnTo>
                    <a:pt x="247" y="245"/>
                  </a:lnTo>
                  <a:lnTo>
                    <a:pt x="205" y="248"/>
                  </a:lnTo>
                  <a:lnTo>
                    <a:pt x="165" y="254"/>
                  </a:lnTo>
                  <a:lnTo>
                    <a:pt x="123" y="258"/>
                  </a:lnTo>
                  <a:lnTo>
                    <a:pt x="83" y="261"/>
                  </a:lnTo>
                  <a:lnTo>
                    <a:pt x="41" y="265"/>
                  </a:lnTo>
                  <a:lnTo>
                    <a:pt x="0" y="271"/>
                  </a:lnTo>
                  <a:lnTo>
                    <a:pt x="0" y="241"/>
                  </a:lnTo>
                  <a:lnTo>
                    <a:pt x="0" y="211"/>
                  </a:lnTo>
                  <a:lnTo>
                    <a:pt x="0" y="181"/>
                  </a:lnTo>
                  <a:lnTo>
                    <a:pt x="0" y="152"/>
                  </a:lnTo>
                  <a:lnTo>
                    <a:pt x="0" y="122"/>
                  </a:lnTo>
                  <a:lnTo>
                    <a:pt x="0" y="92"/>
                  </a:lnTo>
                  <a:lnTo>
                    <a:pt x="0" y="63"/>
                  </a:lnTo>
                  <a:lnTo>
                    <a:pt x="0" y="3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8" name="Freeform 157"/>
            <p:cNvSpPr>
              <a:spLocks/>
            </p:cNvSpPr>
            <p:nvPr/>
          </p:nvSpPr>
          <p:spPr bwMode="auto">
            <a:xfrm>
              <a:off x="4491" y="2445"/>
              <a:ext cx="165" cy="137"/>
            </a:xfrm>
            <a:custGeom>
              <a:avLst/>
              <a:gdLst/>
              <a:ahLst/>
              <a:cxnLst>
                <a:cxn ang="0">
                  <a:pos x="0" y="36"/>
                </a:cxn>
                <a:cxn ang="0">
                  <a:pos x="41" y="30"/>
                </a:cxn>
                <a:cxn ang="0">
                  <a:pos x="83" y="25"/>
                </a:cxn>
                <a:cxn ang="0">
                  <a:pos x="123" y="21"/>
                </a:cxn>
                <a:cxn ang="0">
                  <a:pos x="165" y="17"/>
                </a:cxn>
                <a:cxn ang="0">
                  <a:pos x="205" y="12"/>
                </a:cxn>
                <a:cxn ang="0">
                  <a:pos x="247" y="8"/>
                </a:cxn>
                <a:cxn ang="0">
                  <a:pos x="289" y="4"/>
                </a:cxn>
                <a:cxn ang="0">
                  <a:pos x="331" y="0"/>
                </a:cxn>
                <a:cxn ang="0">
                  <a:pos x="331" y="28"/>
                </a:cxn>
                <a:cxn ang="0">
                  <a:pos x="331" y="58"/>
                </a:cxn>
                <a:cxn ang="0">
                  <a:pos x="331" y="88"/>
                </a:cxn>
                <a:cxn ang="0">
                  <a:pos x="331" y="117"/>
                </a:cxn>
                <a:cxn ang="0">
                  <a:pos x="331" y="145"/>
                </a:cxn>
                <a:cxn ang="0">
                  <a:pos x="331" y="175"/>
                </a:cxn>
                <a:cxn ang="0">
                  <a:pos x="331" y="205"/>
                </a:cxn>
                <a:cxn ang="0">
                  <a:pos x="331" y="234"/>
                </a:cxn>
                <a:cxn ang="0">
                  <a:pos x="289" y="238"/>
                </a:cxn>
                <a:cxn ang="0">
                  <a:pos x="247" y="244"/>
                </a:cxn>
                <a:cxn ang="0">
                  <a:pos x="205" y="249"/>
                </a:cxn>
                <a:cxn ang="0">
                  <a:pos x="165" y="255"/>
                </a:cxn>
                <a:cxn ang="0">
                  <a:pos x="123" y="258"/>
                </a:cxn>
                <a:cxn ang="0">
                  <a:pos x="83" y="264"/>
                </a:cxn>
                <a:cxn ang="0">
                  <a:pos x="41" y="268"/>
                </a:cxn>
                <a:cxn ang="0">
                  <a:pos x="0" y="273"/>
                </a:cxn>
                <a:cxn ang="0">
                  <a:pos x="0" y="242"/>
                </a:cxn>
                <a:cxn ang="0">
                  <a:pos x="0" y="214"/>
                </a:cxn>
                <a:cxn ang="0">
                  <a:pos x="0" y="182"/>
                </a:cxn>
                <a:cxn ang="0">
                  <a:pos x="0" y="154"/>
                </a:cxn>
                <a:cxn ang="0">
                  <a:pos x="0" y="123"/>
                </a:cxn>
                <a:cxn ang="0">
                  <a:pos x="0" y="95"/>
                </a:cxn>
                <a:cxn ang="0">
                  <a:pos x="0" y="64"/>
                </a:cxn>
                <a:cxn ang="0">
                  <a:pos x="0" y="36"/>
                </a:cxn>
              </a:cxnLst>
              <a:rect l="0" t="0" r="r" b="b"/>
              <a:pathLst>
                <a:path w="331" h="273">
                  <a:moveTo>
                    <a:pt x="0" y="36"/>
                  </a:moveTo>
                  <a:lnTo>
                    <a:pt x="41" y="30"/>
                  </a:lnTo>
                  <a:lnTo>
                    <a:pt x="83" y="25"/>
                  </a:lnTo>
                  <a:lnTo>
                    <a:pt x="123" y="21"/>
                  </a:lnTo>
                  <a:lnTo>
                    <a:pt x="165" y="17"/>
                  </a:lnTo>
                  <a:lnTo>
                    <a:pt x="205" y="12"/>
                  </a:lnTo>
                  <a:lnTo>
                    <a:pt x="247" y="8"/>
                  </a:lnTo>
                  <a:lnTo>
                    <a:pt x="289" y="4"/>
                  </a:lnTo>
                  <a:lnTo>
                    <a:pt x="331" y="0"/>
                  </a:lnTo>
                  <a:lnTo>
                    <a:pt x="331" y="28"/>
                  </a:lnTo>
                  <a:lnTo>
                    <a:pt x="331" y="58"/>
                  </a:lnTo>
                  <a:lnTo>
                    <a:pt x="331" y="88"/>
                  </a:lnTo>
                  <a:lnTo>
                    <a:pt x="331" y="117"/>
                  </a:lnTo>
                  <a:lnTo>
                    <a:pt x="331" y="145"/>
                  </a:lnTo>
                  <a:lnTo>
                    <a:pt x="331" y="175"/>
                  </a:lnTo>
                  <a:lnTo>
                    <a:pt x="331" y="205"/>
                  </a:lnTo>
                  <a:lnTo>
                    <a:pt x="331" y="234"/>
                  </a:lnTo>
                  <a:lnTo>
                    <a:pt x="289" y="238"/>
                  </a:lnTo>
                  <a:lnTo>
                    <a:pt x="247" y="244"/>
                  </a:lnTo>
                  <a:lnTo>
                    <a:pt x="205" y="249"/>
                  </a:lnTo>
                  <a:lnTo>
                    <a:pt x="165" y="255"/>
                  </a:lnTo>
                  <a:lnTo>
                    <a:pt x="123" y="258"/>
                  </a:lnTo>
                  <a:lnTo>
                    <a:pt x="83" y="264"/>
                  </a:lnTo>
                  <a:lnTo>
                    <a:pt x="41" y="268"/>
                  </a:lnTo>
                  <a:lnTo>
                    <a:pt x="0" y="273"/>
                  </a:lnTo>
                  <a:lnTo>
                    <a:pt x="0" y="242"/>
                  </a:lnTo>
                  <a:lnTo>
                    <a:pt x="0" y="214"/>
                  </a:lnTo>
                  <a:lnTo>
                    <a:pt x="0" y="182"/>
                  </a:lnTo>
                  <a:lnTo>
                    <a:pt x="0" y="154"/>
                  </a:lnTo>
                  <a:lnTo>
                    <a:pt x="0" y="123"/>
                  </a:lnTo>
                  <a:lnTo>
                    <a:pt x="0" y="95"/>
                  </a:lnTo>
                  <a:lnTo>
                    <a:pt x="0" y="64"/>
                  </a:lnTo>
                  <a:lnTo>
                    <a:pt x="0" y="3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49" name="Freeform 158"/>
            <p:cNvSpPr>
              <a:spLocks/>
            </p:cNvSpPr>
            <p:nvPr/>
          </p:nvSpPr>
          <p:spPr bwMode="auto">
            <a:xfrm>
              <a:off x="4491" y="2661"/>
              <a:ext cx="164" cy="141"/>
            </a:xfrm>
            <a:custGeom>
              <a:avLst/>
              <a:gdLst/>
              <a:ahLst/>
              <a:cxnLst>
                <a:cxn ang="0">
                  <a:pos x="0" y="43"/>
                </a:cxn>
                <a:cxn ang="0">
                  <a:pos x="41" y="37"/>
                </a:cxn>
                <a:cxn ang="0">
                  <a:pos x="83" y="31"/>
                </a:cxn>
                <a:cxn ang="0">
                  <a:pos x="123" y="26"/>
                </a:cxn>
                <a:cxn ang="0">
                  <a:pos x="165" y="20"/>
                </a:cxn>
                <a:cxn ang="0">
                  <a:pos x="205" y="15"/>
                </a:cxn>
                <a:cxn ang="0">
                  <a:pos x="247" y="9"/>
                </a:cxn>
                <a:cxn ang="0">
                  <a:pos x="288" y="4"/>
                </a:cxn>
                <a:cxn ang="0">
                  <a:pos x="329" y="0"/>
                </a:cxn>
                <a:cxn ang="0">
                  <a:pos x="329" y="28"/>
                </a:cxn>
                <a:cxn ang="0">
                  <a:pos x="329" y="57"/>
                </a:cxn>
                <a:cxn ang="0">
                  <a:pos x="329" y="87"/>
                </a:cxn>
                <a:cxn ang="0">
                  <a:pos x="329" y="119"/>
                </a:cxn>
                <a:cxn ang="0">
                  <a:pos x="329" y="146"/>
                </a:cxn>
                <a:cxn ang="0">
                  <a:pos x="329" y="178"/>
                </a:cxn>
                <a:cxn ang="0">
                  <a:pos x="329" y="208"/>
                </a:cxn>
                <a:cxn ang="0">
                  <a:pos x="329" y="239"/>
                </a:cxn>
                <a:cxn ang="0">
                  <a:pos x="288" y="243"/>
                </a:cxn>
                <a:cxn ang="0">
                  <a:pos x="246" y="247"/>
                </a:cxn>
                <a:cxn ang="0">
                  <a:pos x="205" y="252"/>
                </a:cxn>
                <a:cxn ang="0">
                  <a:pos x="165" y="258"/>
                </a:cxn>
                <a:cxn ang="0">
                  <a:pos x="123" y="263"/>
                </a:cxn>
                <a:cxn ang="0">
                  <a:pos x="81" y="269"/>
                </a:cxn>
                <a:cxn ang="0">
                  <a:pos x="41" y="274"/>
                </a:cxn>
                <a:cxn ang="0">
                  <a:pos x="0" y="280"/>
                </a:cxn>
                <a:cxn ang="0">
                  <a:pos x="0" y="249"/>
                </a:cxn>
                <a:cxn ang="0">
                  <a:pos x="0" y="221"/>
                </a:cxn>
                <a:cxn ang="0">
                  <a:pos x="0" y="189"/>
                </a:cxn>
                <a:cxn ang="0">
                  <a:pos x="0" y="161"/>
                </a:cxn>
                <a:cxn ang="0">
                  <a:pos x="0" y="130"/>
                </a:cxn>
                <a:cxn ang="0">
                  <a:pos x="0" y="100"/>
                </a:cxn>
                <a:cxn ang="0">
                  <a:pos x="0" y="70"/>
                </a:cxn>
                <a:cxn ang="0">
                  <a:pos x="0" y="43"/>
                </a:cxn>
              </a:cxnLst>
              <a:rect l="0" t="0" r="r" b="b"/>
              <a:pathLst>
                <a:path w="329" h="280">
                  <a:moveTo>
                    <a:pt x="0" y="43"/>
                  </a:moveTo>
                  <a:lnTo>
                    <a:pt x="41" y="37"/>
                  </a:lnTo>
                  <a:lnTo>
                    <a:pt x="83" y="31"/>
                  </a:lnTo>
                  <a:lnTo>
                    <a:pt x="123" y="26"/>
                  </a:lnTo>
                  <a:lnTo>
                    <a:pt x="165" y="20"/>
                  </a:lnTo>
                  <a:lnTo>
                    <a:pt x="205" y="15"/>
                  </a:lnTo>
                  <a:lnTo>
                    <a:pt x="247" y="9"/>
                  </a:lnTo>
                  <a:lnTo>
                    <a:pt x="288" y="4"/>
                  </a:lnTo>
                  <a:lnTo>
                    <a:pt x="329" y="0"/>
                  </a:lnTo>
                  <a:lnTo>
                    <a:pt x="329" y="28"/>
                  </a:lnTo>
                  <a:lnTo>
                    <a:pt x="329" y="57"/>
                  </a:lnTo>
                  <a:lnTo>
                    <a:pt x="329" y="87"/>
                  </a:lnTo>
                  <a:lnTo>
                    <a:pt x="329" y="119"/>
                  </a:lnTo>
                  <a:lnTo>
                    <a:pt x="329" y="146"/>
                  </a:lnTo>
                  <a:lnTo>
                    <a:pt x="329" y="178"/>
                  </a:lnTo>
                  <a:lnTo>
                    <a:pt x="329" y="208"/>
                  </a:lnTo>
                  <a:lnTo>
                    <a:pt x="329" y="239"/>
                  </a:lnTo>
                  <a:lnTo>
                    <a:pt x="288" y="243"/>
                  </a:lnTo>
                  <a:lnTo>
                    <a:pt x="246" y="247"/>
                  </a:lnTo>
                  <a:lnTo>
                    <a:pt x="205" y="252"/>
                  </a:lnTo>
                  <a:lnTo>
                    <a:pt x="165" y="258"/>
                  </a:lnTo>
                  <a:lnTo>
                    <a:pt x="123" y="263"/>
                  </a:lnTo>
                  <a:lnTo>
                    <a:pt x="81" y="269"/>
                  </a:lnTo>
                  <a:lnTo>
                    <a:pt x="41" y="274"/>
                  </a:lnTo>
                  <a:lnTo>
                    <a:pt x="0" y="280"/>
                  </a:lnTo>
                  <a:lnTo>
                    <a:pt x="0" y="249"/>
                  </a:lnTo>
                  <a:lnTo>
                    <a:pt x="0" y="221"/>
                  </a:lnTo>
                  <a:lnTo>
                    <a:pt x="0" y="189"/>
                  </a:lnTo>
                  <a:lnTo>
                    <a:pt x="0" y="161"/>
                  </a:lnTo>
                  <a:lnTo>
                    <a:pt x="0" y="130"/>
                  </a:lnTo>
                  <a:lnTo>
                    <a:pt x="0" y="100"/>
                  </a:lnTo>
                  <a:lnTo>
                    <a:pt x="0" y="70"/>
                  </a:lnTo>
                  <a:lnTo>
                    <a:pt x="0" y="43"/>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0" name="Freeform 159"/>
            <p:cNvSpPr>
              <a:spLocks/>
            </p:cNvSpPr>
            <p:nvPr/>
          </p:nvSpPr>
          <p:spPr bwMode="auto">
            <a:xfrm>
              <a:off x="4491" y="2886"/>
              <a:ext cx="164" cy="141"/>
            </a:xfrm>
            <a:custGeom>
              <a:avLst/>
              <a:gdLst/>
              <a:ahLst/>
              <a:cxnLst>
                <a:cxn ang="0">
                  <a:pos x="0" y="44"/>
                </a:cxn>
                <a:cxn ang="0">
                  <a:pos x="41" y="37"/>
                </a:cxn>
                <a:cxn ang="0">
                  <a:pos x="81" y="31"/>
                </a:cxn>
                <a:cxn ang="0">
                  <a:pos x="123" y="26"/>
                </a:cxn>
                <a:cxn ang="0">
                  <a:pos x="165" y="20"/>
                </a:cxn>
                <a:cxn ang="0">
                  <a:pos x="205" y="15"/>
                </a:cxn>
                <a:cxn ang="0">
                  <a:pos x="246" y="9"/>
                </a:cxn>
                <a:cxn ang="0">
                  <a:pos x="288" y="4"/>
                </a:cxn>
                <a:cxn ang="0">
                  <a:pos x="329" y="0"/>
                </a:cxn>
                <a:cxn ang="0">
                  <a:pos x="329" y="28"/>
                </a:cxn>
                <a:cxn ang="0">
                  <a:pos x="329" y="57"/>
                </a:cxn>
                <a:cxn ang="0">
                  <a:pos x="329" y="87"/>
                </a:cxn>
                <a:cxn ang="0">
                  <a:pos x="329" y="117"/>
                </a:cxn>
                <a:cxn ang="0">
                  <a:pos x="329" y="145"/>
                </a:cxn>
                <a:cxn ang="0">
                  <a:pos x="329" y="174"/>
                </a:cxn>
                <a:cxn ang="0">
                  <a:pos x="329" y="204"/>
                </a:cxn>
                <a:cxn ang="0">
                  <a:pos x="329" y="234"/>
                </a:cxn>
                <a:cxn ang="0">
                  <a:pos x="288" y="239"/>
                </a:cxn>
                <a:cxn ang="0">
                  <a:pos x="246" y="245"/>
                </a:cxn>
                <a:cxn ang="0">
                  <a:pos x="205" y="250"/>
                </a:cxn>
                <a:cxn ang="0">
                  <a:pos x="165" y="258"/>
                </a:cxn>
                <a:cxn ang="0">
                  <a:pos x="123" y="263"/>
                </a:cxn>
                <a:cxn ang="0">
                  <a:pos x="81" y="269"/>
                </a:cxn>
                <a:cxn ang="0">
                  <a:pos x="41" y="275"/>
                </a:cxn>
                <a:cxn ang="0">
                  <a:pos x="0" y="282"/>
                </a:cxn>
                <a:cxn ang="0">
                  <a:pos x="0" y="250"/>
                </a:cxn>
                <a:cxn ang="0">
                  <a:pos x="0" y="223"/>
                </a:cxn>
                <a:cxn ang="0">
                  <a:pos x="0" y="191"/>
                </a:cxn>
                <a:cxn ang="0">
                  <a:pos x="0" y="163"/>
                </a:cxn>
                <a:cxn ang="0">
                  <a:pos x="0" y="132"/>
                </a:cxn>
                <a:cxn ang="0">
                  <a:pos x="0" y="102"/>
                </a:cxn>
                <a:cxn ang="0">
                  <a:pos x="0" y="72"/>
                </a:cxn>
                <a:cxn ang="0">
                  <a:pos x="0" y="44"/>
                </a:cxn>
              </a:cxnLst>
              <a:rect l="0" t="0" r="r" b="b"/>
              <a:pathLst>
                <a:path w="329" h="282">
                  <a:moveTo>
                    <a:pt x="0" y="44"/>
                  </a:moveTo>
                  <a:lnTo>
                    <a:pt x="41" y="37"/>
                  </a:lnTo>
                  <a:lnTo>
                    <a:pt x="81" y="31"/>
                  </a:lnTo>
                  <a:lnTo>
                    <a:pt x="123" y="26"/>
                  </a:lnTo>
                  <a:lnTo>
                    <a:pt x="165" y="20"/>
                  </a:lnTo>
                  <a:lnTo>
                    <a:pt x="205" y="15"/>
                  </a:lnTo>
                  <a:lnTo>
                    <a:pt x="246" y="9"/>
                  </a:lnTo>
                  <a:lnTo>
                    <a:pt x="288" y="4"/>
                  </a:lnTo>
                  <a:lnTo>
                    <a:pt x="329" y="0"/>
                  </a:lnTo>
                  <a:lnTo>
                    <a:pt x="329" y="28"/>
                  </a:lnTo>
                  <a:lnTo>
                    <a:pt x="329" y="57"/>
                  </a:lnTo>
                  <a:lnTo>
                    <a:pt x="329" y="87"/>
                  </a:lnTo>
                  <a:lnTo>
                    <a:pt x="329" y="117"/>
                  </a:lnTo>
                  <a:lnTo>
                    <a:pt x="329" y="145"/>
                  </a:lnTo>
                  <a:lnTo>
                    <a:pt x="329" y="174"/>
                  </a:lnTo>
                  <a:lnTo>
                    <a:pt x="329" y="204"/>
                  </a:lnTo>
                  <a:lnTo>
                    <a:pt x="329" y="234"/>
                  </a:lnTo>
                  <a:lnTo>
                    <a:pt x="288" y="239"/>
                  </a:lnTo>
                  <a:lnTo>
                    <a:pt x="246" y="245"/>
                  </a:lnTo>
                  <a:lnTo>
                    <a:pt x="205" y="250"/>
                  </a:lnTo>
                  <a:lnTo>
                    <a:pt x="165" y="258"/>
                  </a:lnTo>
                  <a:lnTo>
                    <a:pt x="123" y="263"/>
                  </a:lnTo>
                  <a:lnTo>
                    <a:pt x="81" y="269"/>
                  </a:lnTo>
                  <a:lnTo>
                    <a:pt x="41" y="275"/>
                  </a:lnTo>
                  <a:lnTo>
                    <a:pt x="0" y="282"/>
                  </a:lnTo>
                  <a:lnTo>
                    <a:pt x="0" y="250"/>
                  </a:lnTo>
                  <a:lnTo>
                    <a:pt x="0" y="223"/>
                  </a:lnTo>
                  <a:lnTo>
                    <a:pt x="0" y="191"/>
                  </a:lnTo>
                  <a:lnTo>
                    <a:pt x="0" y="163"/>
                  </a:lnTo>
                  <a:lnTo>
                    <a:pt x="0" y="132"/>
                  </a:lnTo>
                  <a:lnTo>
                    <a:pt x="0" y="102"/>
                  </a:lnTo>
                  <a:lnTo>
                    <a:pt x="0" y="72"/>
                  </a:lnTo>
                  <a:lnTo>
                    <a:pt x="0" y="4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1" name="Freeform 160"/>
            <p:cNvSpPr>
              <a:spLocks/>
            </p:cNvSpPr>
            <p:nvPr/>
          </p:nvSpPr>
          <p:spPr bwMode="auto">
            <a:xfrm>
              <a:off x="5946" y="1179"/>
              <a:ext cx="151" cy="1539"/>
            </a:xfrm>
            <a:custGeom>
              <a:avLst/>
              <a:gdLst/>
              <a:ahLst/>
              <a:cxnLst>
                <a:cxn ang="0">
                  <a:pos x="27" y="11"/>
                </a:cxn>
                <a:cxn ang="0">
                  <a:pos x="60" y="10"/>
                </a:cxn>
                <a:cxn ang="0">
                  <a:pos x="94" y="8"/>
                </a:cxn>
                <a:cxn ang="0">
                  <a:pos x="128" y="6"/>
                </a:cxn>
                <a:cxn ang="0">
                  <a:pos x="163" y="6"/>
                </a:cxn>
                <a:cxn ang="0">
                  <a:pos x="196" y="4"/>
                </a:cxn>
                <a:cxn ang="0">
                  <a:pos x="232" y="2"/>
                </a:cxn>
                <a:cxn ang="0">
                  <a:pos x="265" y="0"/>
                </a:cxn>
                <a:cxn ang="0">
                  <a:pos x="300" y="0"/>
                </a:cxn>
                <a:cxn ang="0">
                  <a:pos x="297" y="192"/>
                </a:cxn>
                <a:cxn ang="0">
                  <a:pos x="295" y="383"/>
                </a:cxn>
                <a:cxn ang="0">
                  <a:pos x="294" y="574"/>
                </a:cxn>
                <a:cxn ang="0">
                  <a:pos x="292" y="767"/>
                </a:cxn>
                <a:cxn ang="0">
                  <a:pos x="289" y="956"/>
                </a:cxn>
                <a:cxn ang="0">
                  <a:pos x="289" y="1147"/>
                </a:cxn>
                <a:cxn ang="0">
                  <a:pos x="285" y="1336"/>
                </a:cxn>
                <a:cxn ang="0">
                  <a:pos x="285" y="1528"/>
                </a:cxn>
                <a:cxn ang="0">
                  <a:pos x="282" y="1717"/>
                </a:cxn>
                <a:cxn ang="0">
                  <a:pos x="280" y="1906"/>
                </a:cxn>
                <a:cxn ang="0">
                  <a:pos x="279" y="2095"/>
                </a:cxn>
                <a:cxn ang="0">
                  <a:pos x="277" y="2285"/>
                </a:cxn>
                <a:cxn ang="0">
                  <a:pos x="275" y="2474"/>
                </a:cxn>
                <a:cxn ang="0">
                  <a:pos x="274" y="2663"/>
                </a:cxn>
                <a:cxn ang="0">
                  <a:pos x="274" y="2853"/>
                </a:cxn>
                <a:cxn ang="0">
                  <a:pos x="274" y="3042"/>
                </a:cxn>
                <a:cxn ang="0">
                  <a:pos x="238" y="3046"/>
                </a:cxn>
                <a:cxn ang="0">
                  <a:pos x="203" y="3051"/>
                </a:cxn>
                <a:cxn ang="0">
                  <a:pos x="169" y="3055"/>
                </a:cxn>
                <a:cxn ang="0">
                  <a:pos x="136" y="3060"/>
                </a:cxn>
                <a:cxn ang="0">
                  <a:pos x="101" y="3064"/>
                </a:cxn>
                <a:cxn ang="0">
                  <a:pos x="67" y="3070"/>
                </a:cxn>
                <a:cxn ang="0">
                  <a:pos x="33" y="3073"/>
                </a:cxn>
                <a:cxn ang="0">
                  <a:pos x="0" y="3079"/>
                </a:cxn>
                <a:cxn ang="0">
                  <a:pos x="0" y="2888"/>
                </a:cxn>
                <a:cxn ang="0">
                  <a:pos x="3" y="2697"/>
                </a:cxn>
                <a:cxn ang="0">
                  <a:pos x="3" y="2506"/>
                </a:cxn>
                <a:cxn ang="0">
                  <a:pos x="7" y="2316"/>
                </a:cxn>
                <a:cxn ang="0">
                  <a:pos x="8" y="2125"/>
                </a:cxn>
                <a:cxn ang="0">
                  <a:pos x="10" y="1934"/>
                </a:cxn>
                <a:cxn ang="0">
                  <a:pos x="12" y="1743"/>
                </a:cxn>
                <a:cxn ang="0">
                  <a:pos x="15" y="1554"/>
                </a:cxn>
                <a:cxn ang="0">
                  <a:pos x="15" y="1361"/>
                </a:cxn>
                <a:cxn ang="0">
                  <a:pos x="15" y="1168"/>
                </a:cxn>
                <a:cxn ang="0">
                  <a:pos x="17" y="975"/>
                </a:cxn>
                <a:cxn ang="0">
                  <a:pos x="18" y="783"/>
                </a:cxn>
                <a:cxn ang="0">
                  <a:pos x="20" y="589"/>
                </a:cxn>
                <a:cxn ang="0">
                  <a:pos x="22" y="397"/>
                </a:cxn>
                <a:cxn ang="0">
                  <a:pos x="23" y="203"/>
                </a:cxn>
                <a:cxn ang="0">
                  <a:pos x="27" y="11"/>
                </a:cxn>
              </a:cxnLst>
              <a:rect l="0" t="0" r="r" b="b"/>
              <a:pathLst>
                <a:path w="300" h="3079">
                  <a:moveTo>
                    <a:pt x="27" y="11"/>
                  </a:moveTo>
                  <a:lnTo>
                    <a:pt x="60" y="10"/>
                  </a:lnTo>
                  <a:lnTo>
                    <a:pt x="94" y="8"/>
                  </a:lnTo>
                  <a:lnTo>
                    <a:pt x="128" y="6"/>
                  </a:lnTo>
                  <a:lnTo>
                    <a:pt x="163" y="6"/>
                  </a:lnTo>
                  <a:lnTo>
                    <a:pt x="196" y="4"/>
                  </a:lnTo>
                  <a:lnTo>
                    <a:pt x="232" y="2"/>
                  </a:lnTo>
                  <a:lnTo>
                    <a:pt x="265" y="0"/>
                  </a:lnTo>
                  <a:lnTo>
                    <a:pt x="300" y="0"/>
                  </a:lnTo>
                  <a:lnTo>
                    <a:pt x="297" y="192"/>
                  </a:lnTo>
                  <a:lnTo>
                    <a:pt x="295" y="383"/>
                  </a:lnTo>
                  <a:lnTo>
                    <a:pt x="294" y="574"/>
                  </a:lnTo>
                  <a:lnTo>
                    <a:pt x="292" y="767"/>
                  </a:lnTo>
                  <a:lnTo>
                    <a:pt x="289" y="956"/>
                  </a:lnTo>
                  <a:lnTo>
                    <a:pt x="289" y="1147"/>
                  </a:lnTo>
                  <a:lnTo>
                    <a:pt x="285" y="1336"/>
                  </a:lnTo>
                  <a:lnTo>
                    <a:pt x="285" y="1528"/>
                  </a:lnTo>
                  <a:lnTo>
                    <a:pt x="282" y="1717"/>
                  </a:lnTo>
                  <a:lnTo>
                    <a:pt x="280" y="1906"/>
                  </a:lnTo>
                  <a:lnTo>
                    <a:pt x="279" y="2095"/>
                  </a:lnTo>
                  <a:lnTo>
                    <a:pt x="277" y="2285"/>
                  </a:lnTo>
                  <a:lnTo>
                    <a:pt x="275" y="2474"/>
                  </a:lnTo>
                  <a:lnTo>
                    <a:pt x="274" y="2663"/>
                  </a:lnTo>
                  <a:lnTo>
                    <a:pt x="274" y="2853"/>
                  </a:lnTo>
                  <a:lnTo>
                    <a:pt x="274" y="3042"/>
                  </a:lnTo>
                  <a:lnTo>
                    <a:pt x="238" y="3046"/>
                  </a:lnTo>
                  <a:lnTo>
                    <a:pt x="203" y="3051"/>
                  </a:lnTo>
                  <a:lnTo>
                    <a:pt x="169" y="3055"/>
                  </a:lnTo>
                  <a:lnTo>
                    <a:pt x="136" y="3060"/>
                  </a:lnTo>
                  <a:lnTo>
                    <a:pt x="101" y="3064"/>
                  </a:lnTo>
                  <a:lnTo>
                    <a:pt x="67" y="3070"/>
                  </a:lnTo>
                  <a:lnTo>
                    <a:pt x="33" y="3073"/>
                  </a:lnTo>
                  <a:lnTo>
                    <a:pt x="0" y="3079"/>
                  </a:lnTo>
                  <a:lnTo>
                    <a:pt x="0" y="2888"/>
                  </a:lnTo>
                  <a:lnTo>
                    <a:pt x="3" y="2697"/>
                  </a:lnTo>
                  <a:lnTo>
                    <a:pt x="3" y="2506"/>
                  </a:lnTo>
                  <a:lnTo>
                    <a:pt x="7" y="2316"/>
                  </a:lnTo>
                  <a:lnTo>
                    <a:pt x="8" y="2125"/>
                  </a:lnTo>
                  <a:lnTo>
                    <a:pt x="10" y="1934"/>
                  </a:lnTo>
                  <a:lnTo>
                    <a:pt x="12" y="1743"/>
                  </a:lnTo>
                  <a:lnTo>
                    <a:pt x="15" y="1554"/>
                  </a:lnTo>
                  <a:lnTo>
                    <a:pt x="15" y="1361"/>
                  </a:lnTo>
                  <a:lnTo>
                    <a:pt x="15" y="1168"/>
                  </a:lnTo>
                  <a:lnTo>
                    <a:pt x="17" y="975"/>
                  </a:lnTo>
                  <a:lnTo>
                    <a:pt x="18" y="783"/>
                  </a:lnTo>
                  <a:lnTo>
                    <a:pt x="20" y="589"/>
                  </a:lnTo>
                  <a:lnTo>
                    <a:pt x="22" y="397"/>
                  </a:lnTo>
                  <a:lnTo>
                    <a:pt x="23" y="203"/>
                  </a:lnTo>
                  <a:lnTo>
                    <a:pt x="27" y="11"/>
                  </a:lnTo>
                  <a:close/>
                </a:path>
              </a:pathLst>
            </a:custGeom>
            <a:solidFill>
              <a:srgbClr val="59595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2" name="Freeform 161"/>
            <p:cNvSpPr>
              <a:spLocks/>
            </p:cNvSpPr>
            <p:nvPr/>
          </p:nvSpPr>
          <p:spPr bwMode="auto">
            <a:xfrm>
              <a:off x="5947" y="1186"/>
              <a:ext cx="130" cy="1539"/>
            </a:xfrm>
            <a:custGeom>
              <a:avLst/>
              <a:gdLst/>
              <a:ahLst/>
              <a:cxnLst>
                <a:cxn ang="0">
                  <a:pos x="28" y="8"/>
                </a:cxn>
                <a:cxn ang="0">
                  <a:pos x="55" y="6"/>
                </a:cxn>
                <a:cxn ang="0">
                  <a:pos x="84" y="4"/>
                </a:cxn>
                <a:cxn ang="0">
                  <a:pos x="112" y="4"/>
                </a:cxn>
                <a:cxn ang="0">
                  <a:pos x="142" y="4"/>
                </a:cxn>
                <a:cxn ang="0">
                  <a:pos x="171" y="2"/>
                </a:cxn>
                <a:cxn ang="0">
                  <a:pos x="199" y="0"/>
                </a:cxn>
                <a:cxn ang="0">
                  <a:pos x="228" y="0"/>
                </a:cxn>
                <a:cxn ang="0">
                  <a:pos x="258" y="0"/>
                </a:cxn>
                <a:cxn ang="0">
                  <a:pos x="255" y="191"/>
                </a:cxn>
                <a:cxn ang="0">
                  <a:pos x="253" y="382"/>
                </a:cxn>
                <a:cxn ang="0">
                  <a:pos x="251" y="574"/>
                </a:cxn>
                <a:cxn ang="0">
                  <a:pos x="250" y="765"/>
                </a:cxn>
                <a:cxn ang="0">
                  <a:pos x="246" y="956"/>
                </a:cxn>
                <a:cxn ang="0">
                  <a:pos x="246" y="1147"/>
                </a:cxn>
                <a:cxn ang="0">
                  <a:pos x="243" y="1338"/>
                </a:cxn>
                <a:cxn ang="0">
                  <a:pos x="243" y="1529"/>
                </a:cxn>
                <a:cxn ang="0">
                  <a:pos x="240" y="1719"/>
                </a:cxn>
                <a:cxn ang="0">
                  <a:pos x="238" y="1908"/>
                </a:cxn>
                <a:cxn ang="0">
                  <a:pos x="236" y="2097"/>
                </a:cxn>
                <a:cxn ang="0">
                  <a:pos x="235" y="2288"/>
                </a:cxn>
                <a:cxn ang="0">
                  <a:pos x="231" y="2478"/>
                </a:cxn>
                <a:cxn ang="0">
                  <a:pos x="231" y="2667"/>
                </a:cxn>
                <a:cxn ang="0">
                  <a:pos x="228" y="2856"/>
                </a:cxn>
                <a:cxn ang="0">
                  <a:pos x="228" y="3047"/>
                </a:cxn>
                <a:cxn ang="0">
                  <a:pos x="198" y="3049"/>
                </a:cxn>
                <a:cxn ang="0">
                  <a:pos x="169" y="3053"/>
                </a:cxn>
                <a:cxn ang="0">
                  <a:pos x="141" y="3055"/>
                </a:cxn>
                <a:cxn ang="0">
                  <a:pos x="114" y="3060"/>
                </a:cxn>
                <a:cxn ang="0">
                  <a:pos x="84" y="3064"/>
                </a:cxn>
                <a:cxn ang="0">
                  <a:pos x="55" y="3068"/>
                </a:cxn>
                <a:cxn ang="0">
                  <a:pos x="26" y="3071"/>
                </a:cxn>
                <a:cxn ang="0">
                  <a:pos x="0" y="3077"/>
                </a:cxn>
                <a:cxn ang="0">
                  <a:pos x="0" y="2884"/>
                </a:cxn>
                <a:cxn ang="0">
                  <a:pos x="3" y="2695"/>
                </a:cxn>
                <a:cxn ang="0">
                  <a:pos x="3" y="2502"/>
                </a:cxn>
                <a:cxn ang="0">
                  <a:pos x="6" y="2312"/>
                </a:cxn>
                <a:cxn ang="0">
                  <a:pos x="6" y="2121"/>
                </a:cxn>
                <a:cxn ang="0">
                  <a:pos x="10" y="1930"/>
                </a:cxn>
                <a:cxn ang="0">
                  <a:pos x="10" y="1739"/>
                </a:cxn>
                <a:cxn ang="0">
                  <a:pos x="13" y="1550"/>
                </a:cxn>
                <a:cxn ang="0">
                  <a:pos x="13" y="1357"/>
                </a:cxn>
                <a:cxn ang="0">
                  <a:pos x="16" y="1164"/>
                </a:cxn>
                <a:cxn ang="0">
                  <a:pos x="16" y="971"/>
                </a:cxn>
                <a:cxn ang="0">
                  <a:pos x="20" y="780"/>
                </a:cxn>
                <a:cxn ang="0">
                  <a:pos x="21" y="585"/>
                </a:cxn>
                <a:cxn ang="0">
                  <a:pos x="23" y="394"/>
                </a:cxn>
                <a:cxn ang="0">
                  <a:pos x="25" y="199"/>
                </a:cxn>
                <a:cxn ang="0">
                  <a:pos x="28" y="8"/>
                </a:cxn>
              </a:cxnLst>
              <a:rect l="0" t="0" r="r" b="b"/>
              <a:pathLst>
                <a:path w="258" h="3077">
                  <a:moveTo>
                    <a:pt x="28" y="8"/>
                  </a:moveTo>
                  <a:lnTo>
                    <a:pt x="55" y="6"/>
                  </a:lnTo>
                  <a:lnTo>
                    <a:pt x="84" y="4"/>
                  </a:lnTo>
                  <a:lnTo>
                    <a:pt x="112" y="4"/>
                  </a:lnTo>
                  <a:lnTo>
                    <a:pt x="142" y="4"/>
                  </a:lnTo>
                  <a:lnTo>
                    <a:pt x="171" y="2"/>
                  </a:lnTo>
                  <a:lnTo>
                    <a:pt x="199" y="0"/>
                  </a:lnTo>
                  <a:lnTo>
                    <a:pt x="228" y="0"/>
                  </a:lnTo>
                  <a:lnTo>
                    <a:pt x="258" y="0"/>
                  </a:lnTo>
                  <a:lnTo>
                    <a:pt x="255" y="191"/>
                  </a:lnTo>
                  <a:lnTo>
                    <a:pt x="253" y="382"/>
                  </a:lnTo>
                  <a:lnTo>
                    <a:pt x="251" y="574"/>
                  </a:lnTo>
                  <a:lnTo>
                    <a:pt x="250" y="765"/>
                  </a:lnTo>
                  <a:lnTo>
                    <a:pt x="246" y="956"/>
                  </a:lnTo>
                  <a:lnTo>
                    <a:pt x="246" y="1147"/>
                  </a:lnTo>
                  <a:lnTo>
                    <a:pt x="243" y="1338"/>
                  </a:lnTo>
                  <a:lnTo>
                    <a:pt x="243" y="1529"/>
                  </a:lnTo>
                  <a:lnTo>
                    <a:pt x="240" y="1719"/>
                  </a:lnTo>
                  <a:lnTo>
                    <a:pt x="238" y="1908"/>
                  </a:lnTo>
                  <a:lnTo>
                    <a:pt x="236" y="2097"/>
                  </a:lnTo>
                  <a:lnTo>
                    <a:pt x="235" y="2288"/>
                  </a:lnTo>
                  <a:lnTo>
                    <a:pt x="231" y="2478"/>
                  </a:lnTo>
                  <a:lnTo>
                    <a:pt x="231" y="2667"/>
                  </a:lnTo>
                  <a:lnTo>
                    <a:pt x="228" y="2856"/>
                  </a:lnTo>
                  <a:lnTo>
                    <a:pt x="228" y="3047"/>
                  </a:lnTo>
                  <a:lnTo>
                    <a:pt x="198" y="3049"/>
                  </a:lnTo>
                  <a:lnTo>
                    <a:pt x="169" y="3053"/>
                  </a:lnTo>
                  <a:lnTo>
                    <a:pt x="141" y="3055"/>
                  </a:lnTo>
                  <a:lnTo>
                    <a:pt x="114" y="3060"/>
                  </a:lnTo>
                  <a:lnTo>
                    <a:pt x="84" y="3064"/>
                  </a:lnTo>
                  <a:lnTo>
                    <a:pt x="55" y="3068"/>
                  </a:lnTo>
                  <a:lnTo>
                    <a:pt x="26" y="3071"/>
                  </a:lnTo>
                  <a:lnTo>
                    <a:pt x="0" y="3077"/>
                  </a:lnTo>
                  <a:lnTo>
                    <a:pt x="0" y="2884"/>
                  </a:lnTo>
                  <a:lnTo>
                    <a:pt x="3" y="2695"/>
                  </a:lnTo>
                  <a:lnTo>
                    <a:pt x="3" y="2502"/>
                  </a:lnTo>
                  <a:lnTo>
                    <a:pt x="6" y="2312"/>
                  </a:lnTo>
                  <a:lnTo>
                    <a:pt x="6" y="2121"/>
                  </a:lnTo>
                  <a:lnTo>
                    <a:pt x="10" y="1930"/>
                  </a:lnTo>
                  <a:lnTo>
                    <a:pt x="10" y="1739"/>
                  </a:lnTo>
                  <a:lnTo>
                    <a:pt x="13" y="1550"/>
                  </a:lnTo>
                  <a:lnTo>
                    <a:pt x="13" y="1357"/>
                  </a:lnTo>
                  <a:lnTo>
                    <a:pt x="16" y="1164"/>
                  </a:lnTo>
                  <a:lnTo>
                    <a:pt x="16" y="971"/>
                  </a:lnTo>
                  <a:lnTo>
                    <a:pt x="20" y="780"/>
                  </a:lnTo>
                  <a:lnTo>
                    <a:pt x="21" y="585"/>
                  </a:lnTo>
                  <a:lnTo>
                    <a:pt x="23" y="394"/>
                  </a:lnTo>
                  <a:lnTo>
                    <a:pt x="25" y="199"/>
                  </a:lnTo>
                  <a:lnTo>
                    <a:pt x="28" y="8"/>
                  </a:lnTo>
                  <a:close/>
                </a:path>
              </a:pathLst>
            </a:custGeom>
            <a:solidFill>
              <a:srgbClr val="29292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3" name="Freeform 162"/>
            <p:cNvSpPr>
              <a:spLocks/>
            </p:cNvSpPr>
            <p:nvPr/>
          </p:nvSpPr>
          <p:spPr bwMode="auto">
            <a:xfrm>
              <a:off x="5955" y="1275"/>
              <a:ext cx="141" cy="118"/>
            </a:xfrm>
            <a:custGeom>
              <a:avLst/>
              <a:gdLst/>
              <a:ahLst/>
              <a:cxnLst>
                <a:cxn ang="0">
                  <a:pos x="3" y="11"/>
                </a:cxn>
                <a:cxn ang="0">
                  <a:pos x="37" y="10"/>
                </a:cxn>
                <a:cxn ang="0">
                  <a:pos x="72" y="8"/>
                </a:cxn>
                <a:cxn ang="0">
                  <a:pos x="107" y="6"/>
                </a:cxn>
                <a:cxn ang="0">
                  <a:pos x="142" y="6"/>
                </a:cxn>
                <a:cxn ang="0">
                  <a:pos x="176" y="4"/>
                </a:cxn>
                <a:cxn ang="0">
                  <a:pos x="211" y="2"/>
                </a:cxn>
                <a:cxn ang="0">
                  <a:pos x="247" y="0"/>
                </a:cxn>
                <a:cxn ang="0">
                  <a:pos x="282" y="0"/>
                </a:cxn>
                <a:cxn ang="0">
                  <a:pos x="282" y="26"/>
                </a:cxn>
                <a:cxn ang="0">
                  <a:pos x="282" y="54"/>
                </a:cxn>
                <a:cxn ang="0">
                  <a:pos x="282" y="82"/>
                </a:cxn>
                <a:cxn ang="0">
                  <a:pos x="282" y="110"/>
                </a:cxn>
                <a:cxn ang="0">
                  <a:pos x="282" y="136"/>
                </a:cxn>
                <a:cxn ang="0">
                  <a:pos x="282" y="164"/>
                </a:cxn>
                <a:cxn ang="0">
                  <a:pos x="282" y="191"/>
                </a:cxn>
                <a:cxn ang="0">
                  <a:pos x="282" y="219"/>
                </a:cxn>
                <a:cxn ang="0">
                  <a:pos x="247" y="219"/>
                </a:cxn>
                <a:cxn ang="0">
                  <a:pos x="211" y="223"/>
                </a:cxn>
                <a:cxn ang="0">
                  <a:pos x="176" y="223"/>
                </a:cxn>
                <a:cxn ang="0">
                  <a:pos x="141" y="227"/>
                </a:cxn>
                <a:cxn ang="0">
                  <a:pos x="105" y="229"/>
                </a:cxn>
                <a:cxn ang="0">
                  <a:pos x="70" y="230"/>
                </a:cxn>
                <a:cxn ang="0">
                  <a:pos x="35" y="232"/>
                </a:cxn>
                <a:cxn ang="0">
                  <a:pos x="0" y="236"/>
                </a:cxn>
                <a:cxn ang="0">
                  <a:pos x="0" y="206"/>
                </a:cxn>
                <a:cxn ang="0">
                  <a:pos x="0" y="179"/>
                </a:cxn>
                <a:cxn ang="0">
                  <a:pos x="0" y="151"/>
                </a:cxn>
                <a:cxn ang="0">
                  <a:pos x="0" y="123"/>
                </a:cxn>
                <a:cxn ang="0">
                  <a:pos x="0" y="95"/>
                </a:cxn>
                <a:cxn ang="0">
                  <a:pos x="0" y="67"/>
                </a:cxn>
                <a:cxn ang="0">
                  <a:pos x="1" y="39"/>
                </a:cxn>
                <a:cxn ang="0">
                  <a:pos x="3" y="11"/>
                </a:cxn>
              </a:cxnLst>
              <a:rect l="0" t="0" r="r" b="b"/>
              <a:pathLst>
                <a:path w="282" h="236">
                  <a:moveTo>
                    <a:pt x="3" y="11"/>
                  </a:moveTo>
                  <a:lnTo>
                    <a:pt x="37" y="10"/>
                  </a:lnTo>
                  <a:lnTo>
                    <a:pt x="72" y="8"/>
                  </a:lnTo>
                  <a:lnTo>
                    <a:pt x="107" y="6"/>
                  </a:lnTo>
                  <a:lnTo>
                    <a:pt x="142" y="6"/>
                  </a:lnTo>
                  <a:lnTo>
                    <a:pt x="176" y="4"/>
                  </a:lnTo>
                  <a:lnTo>
                    <a:pt x="211" y="2"/>
                  </a:lnTo>
                  <a:lnTo>
                    <a:pt x="247" y="0"/>
                  </a:lnTo>
                  <a:lnTo>
                    <a:pt x="282" y="0"/>
                  </a:lnTo>
                  <a:lnTo>
                    <a:pt x="282" y="26"/>
                  </a:lnTo>
                  <a:lnTo>
                    <a:pt x="282" y="54"/>
                  </a:lnTo>
                  <a:lnTo>
                    <a:pt x="282" y="82"/>
                  </a:lnTo>
                  <a:lnTo>
                    <a:pt x="282" y="110"/>
                  </a:lnTo>
                  <a:lnTo>
                    <a:pt x="282" y="136"/>
                  </a:lnTo>
                  <a:lnTo>
                    <a:pt x="282" y="164"/>
                  </a:lnTo>
                  <a:lnTo>
                    <a:pt x="282" y="191"/>
                  </a:lnTo>
                  <a:lnTo>
                    <a:pt x="282" y="219"/>
                  </a:lnTo>
                  <a:lnTo>
                    <a:pt x="247" y="219"/>
                  </a:lnTo>
                  <a:lnTo>
                    <a:pt x="211" y="223"/>
                  </a:lnTo>
                  <a:lnTo>
                    <a:pt x="176" y="223"/>
                  </a:lnTo>
                  <a:lnTo>
                    <a:pt x="141" y="227"/>
                  </a:lnTo>
                  <a:lnTo>
                    <a:pt x="105" y="229"/>
                  </a:lnTo>
                  <a:lnTo>
                    <a:pt x="70" y="230"/>
                  </a:lnTo>
                  <a:lnTo>
                    <a:pt x="35" y="232"/>
                  </a:lnTo>
                  <a:lnTo>
                    <a:pt x="0" y="236"/>
                  </a:lnTo>
                  <a:lnTo>
                    <a:pt x="0" y="206"/>
                  </a:lnTo>
                  <a:lnTo>
                    <a:pt x="0" y="179"/>
                  </a:lnTo>
                  <a:lnTo>
                    <a:pt x="0" y="151"/>
                  </a:lnTo>
                  <a:lnTo>
                    <a:pt x="0" y="123"/>
                  </a:lnTo>
                  <a:lnTo>
                    <a:pt x="0" y="95"/>
                  </a:lnTo>
                  <a:lnTo>
                    <a:pt x="0" y="67"/>
                  </a:lnTo>
                  <a:lnTo>
                    <a:pt x="1" y="39"/>
                  </a:lnTo>
                  <a:lnTo>
                    <a:pt x="3" y="11"/>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4" name="Freeform 163"/>
            <p:cNvSpPr>
              <a:spLocks/>
            </p:cNvSpPr>
            <p:nvPr/>
          </p:nvSpPr>
          <p:spPr bwMode="auto">
            <a:xfrm>
              <a:off x="5952" y="1478"/>
              <a:ext cx="142" cy="119"/>
            </a:xfrm>
            <a:custGeom>
              <a:avLst/>
              <a:gdLst/>
              <a:ahLst/>
              <a:cxnLst>
                <a:cxn ang="0">
                  <a:pos x="3" y="16"/>
                </a:cxn>
                <a:cxn ang="0">
                  <a:pos x="37" y="13"/>
                </a:cxn>
                <a:cxn ang="0">
                  <a:pos x="72" y="11"/>
                </a:cxn>
                <a:cxn ang="0">
                  <a:pos x="107" y="9"/>
                </a:cxn>
                <a:cxn ang="0">
                  <a:pos x="142" y="7"/>
                </a:cxn>
                <a:cxn ang="0">
                  <a:pos x="178" y="3"/>
                </a:cxn>
                <a:cxn ang="0">
                  <a:pos x="213" y="3"/>
                </a:cxn>
                <a:cxn ang="0">
                  <a:pos x="248" y="0"/>
                </a:cxn>
                <a:cxn ang="0">
                  <a:pos x="283" y="0"/>
                </a:cxn>
                <a:cxn ang="0">
                  <a:pos x="282" y="26"/>
                </a:cxn>
                <a:cxn ang="0">
                  <a:pos x="282" y="54"/>
                </a:cxn>
                <a:cxn ang="0">
                  <a:pos x="282" y="80"/>
                </a:cxn>
                <a:cxn ang="0">
                  <a:pos x="282" y="107"/>
                </a:cxn>
                <a:cxn ang="0">
                  <a:pos x="282" y="133"/>
                </a:cxn>
                <a:cxn ang="0">
                  <a:pos x="282" y="161"/>
                </a:cxn>
                <a:cxn ang="0">
                  <a:pos x="282" y="189"/>
                </a:cxn>
                <a:cxn ang="0">
                  <a:pos x="282" y="217"/>
                </a:cxn>
                <a:cxn ang="0">
                  <a:pos x="246" y="219"/>
                </a:cxn>
                <a:cxn ang="0">
                  <a:pos x="211" y="222"/>
                </a:cxn>
                <a:cxn ang="0">
                  <a:pos x="176" y="224"/>
                </a:cxn>
                <a:cxn ang="0">
                  <a:pos x="141" y="228"/>
                </a:cxn>
                <a:cxn ang="0">
                  <a:pos x="105" y="230"/>
                </a:cxn>
                <a:cxn ang="0">
                  <a:pos x="70" y="232"/>
                </a:cxn>
                <a:cxn ang="0">
                  <a:pos x="35" y="234"/>
                </a:cxn>
                <a:cxn ang="0">
                  <a:pos x="0" y="237"/>
                </a:cxn>
                <a:cxn ang="0">
                  <a:pos x="0" y="209"/>
                </a:cxn>
                <a:cxn ang="0">
                  <a:pos x="0" y="182"/>
                </a:cxn>
                <a:cxn ang="0">
                  <a:pos x="0" y="154"/>
                </a:cxn>
                <a:cxn ang="0">
                  <a:pos x="1" y="126"/>
                </a:cxn>
                <a:cxn ang="0">
                  <a:pos x="1" y="98"/>
                </a:cxn>
                <a:cxn ang="0">
                  <a:pos x="1" y="70"/>
                </a:cxn>
                <a:cxn ang="0">
                  <a:pos x="1" y="42"/>
                </a:cxn>
                <a:cxn ang="0">
                  <a:pos x="3" y="16"/>
                </a:cxn>
              </a:cxnLst>
              <a:rect l="0" t="0" r="r" b="b"/>
              <a:pathLst>
                <a:path w="283" h="237">
                  <a:moveTo>
                    <a:pt x="3" y="16"/>
                  </a:moveTo>
                  <a:lnTo>
                    <a:pt x="37" y="13"/>
                  </a:lnTo>
                  <a:lnTo>
                    <a:pt x="72" y="11"/>
                  </a:lnTo>
                  <a:lnTo>
                    <a:pt x="107" y="9"/>
                  </a:lnTo>
                  <a:lnTo>
                    <a:pt x="142" y="7"/>
                  </a:lnTo>
                  <a:lnTo>
                    <a:pt x="178" y="3"/>
                  </a:lnTo>
                  <a:lnTo>
                    <a:pt x="213" y="3"/>
                  </a:lnTo>
                  <a:lnTo>
                    <a:pt x="248" y="0"/>
                  </a:lnTo>
                  <a:lnTo>
                    <a:pt x="283" y="0"/>
                  </a:lnTo>
                  <a:lnTo>
                    <a:pt x="282" y="26"/>
                  </a:lnTo>
                  <a:lnTo>
                    <a:pt x="282" y="54"/>
                  </a:lnTo>
                  <a:lnTo>
                    <a:pt x="282" y="80"/>
                  </a:lnTo>
                  <a:lnTo>
                    <a:pt x="282" y="107"/>
                  </a:lnTo>
                  <a:lnTo>
                    <a:pt x="282" y="133"/>
                  </a:lnTo>
                  <a:lnTo>
                    <a:pt x="282" y="161"/>
                  </a:lnTo>
                  <a:lnTo>
                    <a:pt x="282" y="189"/>
                  </a:lnTo>
                  <a:lnTo>
                    <a:pt x="282" y="217"/>
                  </a:lnTo>
                  <a:lnTo>
                    <a:pt x="246" y="219"/>
                  </a:lnTo>
                  <a:lnTo>
                    <a:pt x="211" y="222"/>
                  </a:lnTo>
                  <a:lnTo>
                    <a:pt x="176" y="224"/>
                  </a:lnTo>
                  <a:lnTo>
                    <a:pt x="141" y="228"/>
                  </a:lnTo>
                  <a:lnTo>
                    <a:pt x="105" y="230"/>
                  </a:lnTo>
                  <a:lnTo>
                    <a:pt x="70" y="232"/>
                  </a:lnTo>
                  <a:lnTo>
                    <a:pt x="35" y="234"/>
                  </a:lnTo>
                  <a:lnTo>
                    <a:pt x="0" y="237"/>
                  </a:lnTo>
                  <a:lnTo>
                    <a:pt x="0" y="209"/>
                  </a:lnTo>
                  <a:lnTo>
                    <a:pt x="0" y="182"/>
                  </a:lnTo>
                  <a:lnTo>
                    <a:pt x="0" y="154"/>
                  </a:lnTo>
                  <a:lnTo>
                    <a:pt x="1" y="126"/>
                  </a:lnTo>
                  <a:lnTo>
                    <a:pt x="1" y="98"/>
                  </a:lnTo>
                  <a:lnTo>
                    <a:pt x="1" y="70"/>
                  </a:lnTo>
                  <a:lnTo>
                    <a:pt x="1" y="42"/>
                  </a:lnTo>
                  <a:lnTo>
                    <a:pt x="3" y="1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5" name="Freeform 164"/>
            <p:cNvSpPr>
              <a:spLocks/>
            </p:cNvSpPr>
            <p:nvPr/>
          </p:nvSpPr>
          <p:spPr bwMode="auto">
            <a:xfrm>
              <a:off x="5951" y="1681"/>
              <a:ext cx="141" cy="120"/>
            </a:xfrm>
            <a:custGeom>
              <a:avLst/>
              <a:gdLst/>
              <a:ahLst/>
              <a:cxnLst>
                <a:cxn ang="0">
                  <a:pos x="2" y="21"/>
                </a:cxn>
                <a:cxn ang="0">
                  <a:pos x="35" y="15"/>
                </a:cxn>
                <a:cxn ang="0">
                  <a:pos x="71" y="13"/>
                </a:cxn>
                <a:cxn ang="0">
                  <a:pos x="106" y="10"/>
                </a:cxn>
                <a:cxn ang="0">
                  <a:pos x="141" y="8"/>
                </a:cxn>
                <a:cxn ang="0">
                  <a:pos x="175" y="4"/>
                </a:cxn>
                <a:cxn ang="0">
                  <a:pos x="210" y="4"/>
                </a:cxn>
                <a:cxn ang="0">
                  <a:pos x="245" y="0"/>
                </a:cxn>
                <a:cxn ang="0">
                  <a:pos x="280" y="0"/>
                </a:cxn>
                <a:cxn ang="0">
                  <a:pos x="280" y="26"/>
                </a:cxn>
                <a:cxn ang="0">
                  <a:pos x="280" y="54"/>
                </a:cxn>
                <a:cxn ang="0">
                  <a:pos x="280" y="82"/>
                </a:cxn>
                <a:cxn ang="0">
                  <a:pos x="280" y="110"/>
                </a:cxn>
                <a:cxn ang="0">
                  <a:pos x="280" y="136"/>
                </a:cxn>
                <a:cxn ang="0">
                  <a:pos x="280" y="164"/>
                </a:cxn>
                <a:cxn ang="0">
                  <a:pos x="280" y="191"/>
                </a:cxn>
                <a:cxn ang="0">
                  <a:pos x="280" y="219"/>
                </a:cxn>
                <a:cxn ang="0">
                  <a:pos x="245" y="221"/>
                </a:cxn>
                <a:cxn ang="0">
                  <a:pos x="210" y="225"/>
                </a:cxn>
                <a:cxn ang="0">
                  <a:pos x="175" y="227"/>
                </a:cxn>
                <a:cxn ang="0">
                  <a:pos x="139" y="230"/>
                </a:cxn>
                <a:cxn ang="0">
                  <a:pos x="104" y="232"/>
                </a:cxn>
                <a:cxn ang="0">
                  <a:pos x="69" y="236"/>
                </a:cxn>
                <a:cxn ang="0">
                  <a:pos x="34" y="238"/>
                </a:cxn>
                <a:cxn ang="0">
                  <a:pos x="0" y="242"/>
                </a:cxn>
                <a:cxn ang="0">
                  <a:pos x="0" y="214"/>
                </a:cxn>
                <a:cxn ang="0">
                  <a:pos x="0" y="186"/>
                </a:cxn>
                <a:cxn ang="0">
                  <a:pos x="0" y="158"/>
                </a:cxn>
                <a:cxn ang="0">
                  <a:pos x="0" y="132"/>
                </a:cxn>
                <a:cxn ang="0">
                  <a:pos x="0" y="104"/>
                </a:cxn>
                <a:cxn ang="0">
                  <a:pos x="0" y="76"/>
                </a:cxn>
                <a:cxn ang="0">
                  <a:pos x="0" y="49"/>
                </a:cxn>
                <a:cxn ang="0">
                  <a:pos x="2" y="21"/>
                </a:cxn>
              </a:cxnLst>
              <a:rect l="0" t="0" r="r" b="b"/>
              <a:pathLst>
                <a:path w="280" h="242">
                  <a:moveTo>
                    <a:pt x="2" y="21"/>
                  </a:moveTo>
                  <a:lnTo>
                    <a:pt x="35" y="15"/>
                  </a:lnTo>
                  <a:lnTo>
                    <a:pt x="71" y="13"/>
                  </a:lnTo>
                  <a:lnTo>
                    <a:pt x="106" y="10"/>
                  </a:lnTo>
                  <a:lnTo>
                    <a:pt x="141" y="8"/>
                  </a:lnTo>
                  <a:lnTo>
                    <a:pt x="175" y="4"/>
                  </a:lnTo>
                  <a:lnTo>
                    <a:pt x="210" y="4"/>
                  </a:lnTo>
                  <a:lnTo>
                    <a:pt x="245" y="0"/>
                  </a:lnTo>
                  <a:lnTo>
                    <a:pt x="280" y="0"/>
                  </a:lnTo>
                  <a:lnTo>
                    <a:pt x="280" y="26"/>
                  </a:lnTo>
                  <a:lnTo>
                    <a:pt x="280" y="54"/>
                  </a:lnTo>
                  <a:lnTo>
                    <a:pt x="280" y="82"/>
                  </a:lnTo>
                  <a:lnTo>
                    <a:pt x="280" y="110"/>
                  </a:lnTo>
                  <a:lnTo>
                    <a:pt x="280" y="136"/>
                  </a:lnTo>
                  <a:lnTo>
                    <a:pt x="280" y="164"/>
                  </a:lnTo>
                  <a:lnTo>
                    <a:pt x="280" y="191"/>
                  </a:lnTo>
                  <a:lnTo>
                    <a:pt x="280" y="219"/>
                  </a:lnTo>
                  <a:lnTo>
                    <a:pt x="245" y="221"/>
                  </a:lnTo>
                  <a:lnTo>
                    <a:pt x="210" y="225"/>
                  </a:lnTo>
                  <a:lnTo>
                    <a:pt x="175" y="227"/>
                  </a:lnTo>
                  <a:lnTo>
                    <a:pt x="139" y="230"/>
                  </a:lnTo>
                  <a:lnTo>
                    <a:pt x="104" y="232"/>
                  </a:lnTo>
                  <a:lnTo>
                    <a:pt x="69" y="236"/>
                  </a:lnTo>
                  <a:lnTo>
                    <a:pt x="34" y="238"/>
                  </a:lnTo>
                  <a:lnTo>
                    <a:pt x="0" y="242"/>
                  </a:lnTo>
                  <a:lnTo>
                    <a:pt x="0" y="214"/>
                  </a:lnTo>
                  <a:lnTo>
                    <a:pt x="0" y="186"/>
                  </a:lnTo>
                  <a:lnTo>
                    <a:pt x="0" y="158"/>
                  </a:lnTo>
                  <a:lnTo>
                    <a:pt x="0" y="132"/>
                  </a:lnTo>
                  <a:lnTo>
                    <a:pt x="0" y="104"/>
                  </a:lnTo>
                  <a:lnTo>
                    <a:pt x="0" y="76"/>
                  </a:lnTo>
                  <a:lnTo>
                    <a:pt x="0" y="49"/>
                  </a:lnTo>
                  <a:lnTo>
                    <a:pt x="2" y="21"/>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6" name="Freeform 165"/>
            <p:cNvSpPr>
              <a:spLocks/>
            </p:cNvSpPr>
            <p:nvPr/>
          </p:nvSpPr>
          <p:spPr bwMode="auto">
            <a:xfrm>
              <a:off x="5950" y="1883"/>
              <a:ext cx="141" cy="122"/>
            </a:xfrm>
            <a:custGeom>
              <a:avLst/>
              <a:gdLst/>
              <a:ahLst/>
              <a:cxnLst>
                <a:cxn ang="0">
                  <a:pos x="0" y="24"/>
                </a:cxn>
                <a:cxn ang="0">
                  <a:pos x="35" y="20"/>
                </a:cxn>
                <a:cxn ang="0">
                  <a:pos x="70" y="17"/>
                </a:cxn>
                <a:cxn ang="0">
                  <a:pos x="105" y="13"/>
                </a:cxn>
                <a:cxn ang="0">
                  <a:pos x="141" y="11"/>
                </a:cxn>
                <a:cxn ang="0">
                  <a:pos x="176" y="7"/>
                </a:cxn>
                <a:cxn ang="0">
                  <a:pos x="211" y="5"/>
                </a:cxn>
                <a:cxn ang="0">
                  <a:pos x="246" y="2"/>
                </a:cxn>
                <a:cxn ang="0">
                  <a:pos x="282" y="0"/>
                </a:cxn>
                <a:cxn ang="0">
                  <a:pos x="280" y="26"/>
                </a:cxn>
                <a:cxn ang="0">
                  <a:pos x="278" y="54"/>
                </a:cxn>
                <a:cxn ang="0">
                  <a:pos x="278" y="80"/>
                </a:cxn>
                <a:cxn ang="0">
                  <a:pos x="278" y="108"/>
                </a:cxn>
                <a:cxn ang="0">
                  <a:pos x="278" y="133"/>
                </a:cxn>
                <a:cxn ang="0">
                  <a:pos x="278" y="161"/>
                </a:cxn>
                <a:cxn ang="0">
                  <a:pos x="278" y="189"/>
                </a:cxn>
                <a:cxn ang="0">
                  <a:pos x="278" y="217"/>
                </a:cxn>
                <a:cxn ang="0">
                  <a:pos x="243" y="219"/>
                </a:cxn>
                <a:cxn ang="0">
                  <a:pos x="208" y="223"/>
                </a:cxn>
                <a:cxn ang="0">
                  <a:pos x="173" y="226"/>
                </a:cxn>
                <a:cxn ang="0">
                  <a:pos x="137" y="230"/>
                </a:cxn>
                <a:cxn ang="0">
                  <a:pos x="102" y="234"/>
                </a:cxn>
                <a:cxn ang="0">
                  <a:pos x="67" y="237"/>
                </a:cxn>
                <a:cxn ang="0">
                  <a:pos x="33" y="241"/>
                </a:cxn>
                <a:cxn ang="0">
                  <a:pos x="0" y="245"/>
                </a:cxn>
                <a:cxn ang="0">
                  <a:pos x="0" y="217"/>
                </a:cxn>
                <a:cxn ang="0">
                  <a:pos x="0" y="189"/>
                </a:cxn>
                <a:cxn ang="0">
                  <a:pos x="0" y="161"/>
                </a:cxn>
                <a:cxn ang="0">
                  <a:pos x="0" y="133"/>
                </a:cxn>
                <a:cxn ang="0">
                  <a:pos x="0" y="106"/>
                </a:cxn>
                <a:cxn ang="0">
                  <a:pos x="0" y="78"/>
                </a:cxn>
                <a:cxn ang="0">
                  <a:pos x="0" y="50"/>
                </a:cxn>
                <a:cxn ang="0">
                  <a:pos x="0" y="24"/>
                </a:cxn>
              </a:cxnLst>
              <a:rect l="0" t="0" r="r" b="b"/>
              <a:pathLst>
                <a:path w="282" h="245">
                  <a:moveTo>
                    <a:pt x="0" y="24"/>
                  </a:moveTo>
                  <a:lnTo>
                    <a:pt x="35" y="20"/>
                  </a:lnTo>
                  <a:lnTo>
                    <a:pt x="70" y="17"/>
                  </a:lnTo>
                  <a:lnTo>
                    <a:pt x="105" y="13"/>
                  </a:lnTo>
                  <a:lnTo>
                    <a:pt x="141" y="11"/>
                  </a:lnTo>
                  <a:lnTo>
                    <a:pt x="176" y="7"/>
                  </a:lnTo>
                  <a:lnTo>
                    <a:pt x="211" y="5"/>
                  </a:lnTo>
                  <a:lnTo>
                    <a:pt x="246" y="2"/>
                  </a:lnTo>
                  <a:lnTo>
                    <a:pt x="282" y="0"/>
                  </a:lnTo>
                  <a:lnTo>
                    <a:pt x="280" y="26"/>
                  </a:lnTo>
                  <a:lnTo>
                    <a:pt x="278" y="54"/>
                  </a:lnTo>
                  <a:lnTo>
                    <a:pt x="278" y="80"/>
                  </a:lnTo>
                  <a:lnTo>
                    <a:pt x="278" y="108"/>
                  </a:lnTo>
                  <a:lnTo>
                    <a:pt x="278" y="133"/>
                  </a:lnTo>
                  <a:lnTo>
                    <a:pt x="278" y="161"/>
                  </a:lnTo>
                  <a:lnTo>
                    <a:pt x="278" y="189"/>
                  </a:lnTo>
                  <a:lnTo>
                    <a:pt x="278" y="217"/>
                  </a:lnTo>
                  <a:lnTo>
                    <a:pt x="243" y="219"/>
                  </a:lnTo>
                  <a:lnTo>
                    <a:pt x="208" y="223"/>
                  </a:lnTo>
                  <a:lnTo>
                    <a:pt x="173" y="226"/>
                  </a:lnTo>
                  <a:lnTo>
                    <a:pt x="137" y="230"/>
                  </a:lnTo>
                  <a:lnTo>
                    <a:pt x="102" y="234"/>
                  </a:lnTo>
                  <a:lnTo>
                    <a:pt x="67" y="237"/>
                  </a:lnTo>
                  <a:lnTo>
                    <a:pt x="33" y="241"/>
                  </a:lnTo>
                  <a:lnTo>
                    <a:pt x="0" y="245"/>
                  </a:lnTo>
                  <a:lnTo>
                    <a:pt x="0" y="217"/>
                  </a:lnTo>
                  <a:lnTo>
                    <a:pt x="0" y="189"/>
                  </a:lnTo>
                  <a:lnTo>
                    <a:pt x="0" y="161"/>
                  </a:lnTo>
                  <a:lnTo>
                    <a:pt x="0" y="133"/>
                  </a:lnTo>
                  <a:lnTo>
                    <a:pt x="0" y="106"/>
                  </a:lnTo>
                  <a:lnTo>
                    <a:pt x="0" y="78"/>
                  </a:lnTo>
                  <a:lnTo>
                    <a:pt x="0" y="50"/>
                  </a:lnTo>
                  <a:lnTo>
                    <a:pt x="0" y="24"/>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7" name="Freeform 166"/>
            <p:cNvSpPr>
              <a:spLocks/>
            </p:cNvSpPr>
            <p:nvPr/>
          </p:nvSpPr>
          <p:spPr bwMode="auto">
            <a:xfrm>
              <a:off x="5947" y="2085"/>
              <a:ext cx="141" cy="124"/>
            </a:xfrm>
            <a:custGeom>
              <a:avLst/>
              <a:gdLst/>
              <a:ahLst/>
              <a:cxnLst>
                <a:cxn ang="0">
                  <a:pos x="3" y="28"/>
                </a:cxn>
                <a:cxn ang="0">
                  <a:pos x="37" y="23"/>
                </a:cxn>
                <a:cxn ang="0">
                  <a:pos x="72" y="19"/>
                </a:cxn>
                <a:cxn ang="0">
                  <a:pos x="107" y="15"/>
                </a:cxn>
                <a:cxn ang="0">
                  <a:pos x="142" y="13"/>
                </a:cxn>
                <a:cxn ang="0">
                  <a:pos x="176" y="8"/>
                </a:cxn>
                <a:cxn ang="0">
                  <a:pos x="211" y="6"/>
                </a:cxn>
                <a:cxn ang="0">
                  <a:pos x="246" y="2"/>
                </a:cxn>
                <a:cxn ang="0">
                  <a:pos x="282" y="0"/>
                </a:cxn>
                <a:cxn ang="0">
                  <a:pos x="280" y="26"/>
                </a:cxn>
                <a:cxn ang="0">
                  <a:pos x="280" y="54"/>
                </a:cxn>
                <a:cxn ang="0">
                  <a:pos x="280" y="80"/>
                </a:cxn>
                <a:cxn ang="0">
                  <a:pos x="280" y="108"/>
                </a:cxn>
                <a:cxn ang="0">
                  <a:pos x="278" y="134"/>
                </a:cxn>
                <a:cxn ang="0">
                  <a:pos x="278" y="162"/>
                </a:cxn>
                <a:cxn ang="0">
                  <a:pos x="278" y="188"/>
                </a:cxn>
                <a:cxn ang="0">
                  <a:pos x="278" y="216"/>
                </a:cxn>
                <a:cxn ang="0">
                  <a:pos x="243" y="218"/>
                </a:cxn>
                <a:cxn ang="0">
                  <a:pos x="208" y="223"/>
                </a:cxn>
                <a:cxn ang="0">
                  <a:pos x="173" y="225"/>
                </a:cxn>
                <a:cxn ang="0">
                  <a:pos x="139" y="231"/>
                </a:cxn>
                <a:cxn ang="0">
                  <a:pos x="104" y="234"/>
                </a:cxn>
                <a:cxn ang="0">
                  <a:pos x="68" y="238"/>
                </a:cxn>
                <a:cxn ang="0">
                  <a:pos x="33" y="242"/>
                </a:cxn>
                <a:cxn ang="0">
                  <a:pos x="0" y="247"/>
                </a:cxn>
                <a:cxn ang="0">
                  <a:pos x="0" y="219"/>
                </a:cxn>
                <a:cxn ang="0">
                  <a:pos x="0" y="192"/>
                </a:cxn>
                <a:cxn ang="0">
                  <a:pos x="0" y="164"/>
                </a:cxn>
                <a:cxn ang="0">
                  <a:pos x="1" y="138"/>
                </a:cxn>
                <a:cxn ang="0">
                  <a:pos x="1" y="110"/>
                </a:cxn>
                <a:cxn ang="0">
                  <a:pos x="1" y="82"/>
                </a:cxn>
                <a:cxn ang="0">
                  <a:pos x="1" y="54"/>
                </a:cxn>
                <a:cxn ang="0">
                  <a:pos x="3" y="28"/>
                </a:cxn>
              </a:cxnLst>
              <a:rect l="0" t="0" r="r" b="b"/>
              <a:pathLst>
                <a:path w="282" h="247">
                  <a:moveTo>
                    <a:pt x="3" y="28"/>
                  </a:moveTo>
                  <a:lnTo>
                    <a:pt x="37" y="23"/>
                  </a:lnTo>
                  <a:lnTo>
                    <a:pt x="72" y="19"/>
                  </a:lnTo>
                  <a:lnTo>
                    <a:pt x="107" y="15"/>
                  </a:lnTo>
                  <a:lnTo>
                    <a:pt x="142" y="13"/>
                  </a:lnTo>
                  <a:lnTo>
                    <a:pt x="176" y="8"/>
                  </a:lnTo>
                  <a:lnTo>
                    <a:pt x="211" y="6"/>
                  </a:lnTo>
                  <a:lnTo>
                    <a:pt x="246" y="2"/>
                  </a:lnTo>
                  <a:lnTo>
                    <a:pt x="282" y="0"/>
                  </a:lnTo>
                  <a:lnTo>
                    <a:pt x="280" y="26"/>
                  </a:lnTo>
                  <a:lnTo>
                    <a:pt x="280" y="54"/>
                  </a:lnTo>
                  <a:lnTo>
                    <a:pt x="280" y="80"/>
                  </a:lnTo>
                  <a:lnTo>
                    <a:pt x="280" y="108"/>
                  </a:lnTo>
                  <a:lnTo>
                    <a:pt x="278" y="134"/>
                  </a:lnTo>
                  <a:lnTo>
                    <a:pt x="278" y="162"/>
                  </a:lnTo>
                  <a:lnTo>
                    <a:pt x="278" y="188"/>
                  </a:lnTo>
                  <a:lnTo>
                    <a:pt x="278" y="216"/>
                  </a:lnTo>
                  <a:lnTo>
                    <a:pt x="243" y="218"/>
                  </a:lnTo>
                  <a:lnTo>
                    <a:pt x="208" y="223"/>
                  </a:lnTo>
                  <a:lnTo>
                    <a:pt x="173" y="225"/>
                  </a:lnTo>
                  <a:lnTo>
                    <a:pt x="139" y="231"/>
                  </a:lnTo>
                  <a:lnTo>
                    <a:pt x="104" y="234"/>
                  </a:lnTo>
                  <a:lnTo>
                    <a:pt x="68" y="238"/>
                  </a:lnTo>
                  <a:lnTo>
                    <a:pt x="33" y="242"/>
                  </a:lnTo>
                  <a:lnTo>
                    <a:pt x="0" y="247"/>
                  </a:lnTo>
                  <a:lnTo>
                    <a:pt x="0" y="219"/>
                  </a:lnTo>
                  <a:lnTo>
                    <a:pt x="0" y="192"/>
                  </a:lnTo>
                  <a:lnTo>
                    <a:pt x="0" y="164"/>
                  </a:lnTo>
                  <a:lnTo>
                    <a:pt x="1" y="138"/>
                  </a:lnTo>
                  <a:lnTo>
                    <a:pt x="1" y="110"/>
                  </a:lnTo>
                  <a:lnTo>
                    <a:pt x="1" y="82"/>
                  </a:lnTo>
                  <a:lnTo>
                    <a:pt x="1" y="54"/>
                  </a:lnTo>
                  <a:lnTo>
                    <a:pt x="3" y="28"/>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8" name="Freeform 167"/>
            <p:cNvSpPr>
              <a:spLocks/>
            </p:cNvSpPr>
            <p:nvPr/>
          </p:nvSpPr>
          <p:spPr bwMode="auto">
            <a:xfrm>
              <a:off x="5946" y="2286"/>
              <a:ext cx="141" cy="126"/>
            </a:xfrm>
            <a:custGeom>
              <a:avLst/>
              <a:gdLst/>
              <a:ahLst/>
              <a:cxnLst>
                <a:cxn ang="0">
                  <a:pos x="2" y="30"/>
                </a:cxn>
                <a:cxn ang="0">
                  <a:pos x="35" y="26"/>
                </a:cxn>
                <a:cxn ang="0">
                  <a:pos x="69" y="23"/>
                </a:cxn>
                <a:cxn ang="0">
                  <a:pos x="104" y="19"/>
                </a:cxn>
                <a:cxn ang="0">
                  <a:pos x="139" y="15"/>
                </a:cxn>
                <a:cxn ang="0">
                  <a:pos x="175" y="11"/>
                </a:cxn>
                <a:cxn ang="0">
                  <a:pos x="210" y="8"/>
                </a:cxn>
                <a:cxn ang="0">
                  <a:pos x="245" y="4"/>
                </a:cxn>
                <a:cxn ang="0">
                  <a:pos x="280" y="0"/>
                </a:cxn>
                <a:cxn ang="0">
                  <a:pos x="279" y="26"/>
                </a:cxn>
                <a:cxn ang="0">
                  <a:pos x="279" y="54"/>
                </a:cxn>
                <a:cxn ang="0">
                  <a:pos x="279" y="80"/>
                </a:cxn>
                <a:cxn ang="0">
                  <a:pos x="279" y="108"/>
                </a:cxn>
                <a:cxn ang="0">
                  <a:pos x="279" y="134"/>
                </a:cxn>
                <a:cxn ang="0">
                  <a:pos x="279" y="162"/>
                </a:cxn>
                <a:cxn ang="0">
                  <a:pos x="279" y="190"/>
                </a:cxn>
                <a:cxn ang="0">
                  <a:pos x="279" y="217"/>
                </a:cxn>
                <a:cxn ang="0">
                  <a:pos x="243" y="221"/>
                </a:cxn>
                <a:cxn ang="0">
                  <a:pos x="208" y="225"/>
                </a:cxn>
                <a:cxn ang="0">
                  <a:pos x="173" y="229"/>
                </a:cxn>
                <a:cxn ang="0">
                  <a:pos x="138" y="234"/>
                </a:cxn>
                <a:cxn ang="0">
                  <a:pos x="102" y="238"/>
                </a:cxn>
                <a:cxn ang="0">
                  <a:pos x="69" y="243"/>
                </a:cxn>
                <a:cxn ang="0">
                  <a:pos x="33" y="247"/>
                </a:cxn>
                <a:cxn ang="0">
                  <a:pos x="0" y="253"/>
                </a:cxn>
                <a:cxn ang="0">
                  <a:pos x="0" y="225"/>
                </a:cxn>
                <a:cxn ang="0">
                  <a:pos x="0" y="197"/>
                </a:cxn>
                <a:cxn ang="0">
                  <a:pos x="0" y="169"/>
                </a:cxn>
                <a:cxn ang="0">
                  <a:pos x="0" y="141"/>
                </a:cxn>
                <a:cxn ang="0">
                  <a:pos x="0" y="113"/>
                </a:cxn>
                <a:cxn ang="0">
                  <a:pos x="0" y="86"/>
                </a:cxn>
                <a:cxn ang="0">
                  <a:pos x="0" y="58"/>
                </a:cxn>
                <a:cxn ang="0">
                  <a:pos x="2" y="30"/>
                </a:cxn>
              </a:cxnLst>
              <a:rect l="0" t="0" r="r" b="b"/>
              <a:pathLst>
                <a:path w="280" h="253">
                  <a:moveTo>
                    <a:pt x="2" y="30"/>
                  </a:moveTo>
                  <a:lnTo>
                    <a:pt x="35" y="26"/>
                  </a:lnTo>
                  <a:lnTo>
                    <a:pt x="69" y="23"/>
                  </a:lnTo>
                  <a:lnTo>
                    <a:pt x="104" y="19"/>
                  </a:lnTo>
                  <a:lnTo>
                    <a:pt x="139" y="15"/>
                  </a:lnTo>
                  <a:lnTo>
                    <a:pt x="175" y="11"/>
                  </a:lnTo>
                  <a:lnTo>
                    <a:pt x="210" y="8"/>
                  </a:lnTo>
                  <a:lnTo>
                    <a:pt x="245" y="4"/>
                  </a:lnTo>
                  <a:lnTo>
                    <a:pt x="280" y="0"/>
                  </a:lnTo>
                  <a:lnTo>
                    <a:pt x="279" y="26"/>
                  </a:lnTo>
                  <a:lnTo>
                    <a:pt x="279" y="54"/>
                  </a:lnTo>
                  <a:lnTo>
                    <a:pt x="279" y="80"/>
                  </a:lnTo>
                  <a:lnTo>
                    <a:pt x="279" y="108"/>
                  </a:lnTo>
                  <a:lnTo>
                    <a:pt x="279" y="134"/>
                  </a:lnTo>
                  <a:lnTo>
                    <a:pt x="279" y="162"/>
                  </a:lnTo>
                  <a:lnTo>
                    <a:pt x="279" y="190"/>
                  </a:lnTo>
                  <a:lnTo>
                    <a:pt x="279" y="217"/>
                  </a:lnTo>
                  <a:lnTo>
                    <a:pt x="243" y="221"/>
                  </a:lnTo>
                  <a:lnTo>
                    <a:pt x="208" y="225"/>
                  </a:lnTo>
                  <a:lnTo>
                    <a:pt x="173" y="229"/>
                  </a:lnTo>
                  <a:lnTo>
                    <a:pt x="138" y="234"/>
                  </a:lnTo>
                  <a:lnTo>
                    <a:pt x="102" y="238"/>
                  </a:lnTo>
                  <a:lnTo>
                    <a:pt x="69" y="243"/>
                  </a:lnTo>
                  <a:lnTo>
                    <a:pt x="33" y="247"/>
                  </a:lnTo>
                  <a:lnTo>
                    <a:pt x="0" y="253"/>
                  </a:lnTo>
                  <a:lnTo>
                    <a:pt x="0" y="225"/>
                  </a:lnTo>
                  <a:lnTo>
                    <a:pt x="0" y="197"/>
                  </a:lnTo>
                  <a:lnTo>
                    <a:pt x="0" y="169"/>
                  </a:lnTo>
                  <a:lnTo>
                    <a:pt x="0" y="141"/>
                  </a:lnTo>
                  <a:lnTo>
                    <a:pt x="0" y="113"/>
                  </a:lnTo>
                  <a:lnTo>
                    <a:pt x="0" y="86"/>
                  </a:lnTo>
                  <a:lnTo>
                    <a:pt x="0" y="58"/>
                  </a:lnTo>
                  <a:lnTo>
                    <a:pt x="2" y="30"/>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59" name="Freeform 168"/>
            <p:cNvSpPr>
              <a:spLocks/>
            </p:cNvSpPr>
            <p:nvPr/>
          </p:nvSpPr>
          <p:spPr bwMode="auto">
            <a:xfrm>
              <a:off x="5944" y="2485"/>
              <a:ext cx="140" cy="128"/>
            </a:xfrm>
            <a:custGeom>
              <a:avLst/>
              <a:gdLst/>
              <a:ahLst/>
              <a:cxnLst>
                <a:cxn ang="0">
                  <a:pos x="2" y="36"/>
                </a:cxn>
                <a:cxn ang="0">
                  <a:pos x="35" y="30"/>
                </a:cxn>
                <a:cxn ang="0">
                  <a:pos x="70" y="26"/>
                </a:cxn>
                <a:cxn ang="0">
                  <a:pos x="106" y="21"/>
                </a:cxn>
                <a:cxn ang="0">
                  <a:pos x="141" y="17"/>
                </a:cxn>
                <a:cxn ang="0">
                  <a:pos x="174" y="11"/>
                </a:cxn>
                <a:cxn ang="0">
                  <a:pos x="210" y="8"/>
                </a:cxn>
                <a:cxn ang="0">
                  <a:pos x="245" y="4"/>
                </a:cxn>
                <a:cxn ang="0">
                  <a:pos x="280" y="0"/>
                </a:cxn>
                <a:cxn ang="0">
                  <a:pos x="280" y="26"/>
                </a:cxn>
                <a:cxn ang="0">
                  <a:pos x="280" y="54"/>
                </a:cxn>
                <a:cxn ang="0">
                  <a:pos x="280" y="82"/>
                </a:cxn>
                <a:cxn ang="0">
                  <a:pos x="280" y="110"/>
                </a:cxn>
                <a:cxn ang="0">
                  <a:pos x="280" y="136"/>
                </a:cxn>
                <a:cxn ang="0">
                  <a:pos x="280" y="164"/>
                </a:cxn>
                <a:cxn ang="0">
                  <a:pos x="280" y="191"/>
                </a:cxn>
                <a:cxn ang="0">
                  <a:pos x="280" y="219"/>
                </a:cxn>
                <a:cxn ang="0">
                  <a:pos x="245" y="223"/>
                </a:cxn>
                <a:cxn ang="0">
                  <a:pos x="210" y="227"/>
                </a:cxn>
                <a:cxn ang="0">
                  <a:pos x="174" y="230"/>
                </a:cxn>
                <a:cxn ang="0">
                  <a:pos x="139" y="236"/>
                </a:cxn>
                <a:cxn ang="0">
                  <a:pos x="104" y="240"/>
                </a:cxn>
                <a:cxn ang="0">
                  <a:pos x="69" y="245"/>
                </a:cxn>
                <a:cxn ang="0">
                  <a:pos x="33" y="251"/>
                </a:cxn>
                <a:cxn ang="0">
                  <a:pos x="0" y="256"/>
                </a:cxn>
                <a:cxn ang="0">
                  <a:pos x="0" y="229"/>
                </a:cxn>
                <a:cxn ang="0">
                  <a:pos x="0" y="201"/>
                </a:cxn>
                <a:cxn ang="0">
                  <a:pos x="0" y="173"/>
                </a:cxn>
                <a:cxn ang="0">
                  <a:pos x="0" y="145"/>
                </a:cxn>
                <a:cxn ang="0">
                  <a:pos x="0" y="117"/>
                </a:cxn>
                <a:cxn ang="0">
                  <a:pos x="0" y="89"/>
                </a:cxn>
                <a:cxn ang="0">
                  <a:pos x="0" y="61"/>
                </a:cxn>
                <a:cxn ang="0">
                  <a:pos x="2" y="36"/>
                </a:cxn>
              </a:cxnLst>
              <a:rect l="0" t="0" r="r" b="b"/>
              <a:pathLst>
                <a:path w="280" h="256">
                  <a:moveTo>
                    <a:pt x="2" y="36"/>
                  </a:moveTo>
                  <a:lnTo>
                    <a:pt x="35" y="30"/>
                  </a:lnTo>
                  <a:lnTo>
                    <a:pt x="70" y="26"/>
                  </a:lnTo>
                  <a:lnTo>
                    <a:pt x="106" y="21"/>
                  </a:lnTo>
                  <a:lnTo>
                    <a:pt x="141" y="17"/>
                  </a:lnTo>
                  <a:lnTo>
                    <a:pt x="174" y="11"/>
                  </a:lnTo>
                  <a:lnTo>
                    <a:pt x="210" y="8"/>
                  </a:lnTo>
                  <a:lnTo>
                    <a:pt x="245" y="4"/>
                  </a:lnTo>
                  <a:lnTo>
                    <a:pt x="280" y="0"/>
                  </a:lnTo>
                  <a:lnTo>
                    <a:pt x="280" y="26"/>
                  </a:lnTo>
                  <a:lnTo>
                    <a:pt x="280" y="54"/>
                  </a:lnTo>
                  <a:lnTo>
                    <a:pt x="280" y="82"/>
                  </a:lnTo>
                  <a:lnTo>
                    <a:pt x="280" y="110"/>
                  </a:lnTo>
                  <a:lnTo>
                    <a:pt x="280" y="136"/>
                  </a:lnTo>
                  <a:lnTo>
                    <a:pt x="280" y="164"/>
                  </a:lnTo>
                  <a:lnTo>
                    <a:pt x="280" y="191"/>
                  </a:lnTo>
                  <a:lnTo>
                    <a:pt x="280" y="219"/>
                  </a:lnTo>
                  <a:lnTo>
                    <a:pt x="245" y="223"/>
                  </a:lnTo>
                  <a:lnTo>
                    <a:pt x="210" y="227"/>
                  </a:lnTo>
                  <a:lnTo>
                    <a:pt x="174" y="230"/>
                  </a:lnTo>
                  <a:lnTo>
                    <a:pt x="139" y="236"/>
                  </a:lnTo>
                  <a:lnTo>
                    <a:pt x="104" y="240"/>
                  </a:lnTo>
                  <a:lnTo>
                    <a:pt x="69" y="245"/>
                  </a:lnTo>
                  <a:lnTo>
                    <a:pt x="33" y="251"/>
                  </a:lnTo>
                  <a:lnTo>
                    <a:pt x="0" y="256"/>
                  </a:lnTo>
                  <a:lnTo>
                    <a:pt x="0" y="229"/>
                  </a:lnTo>
                  <a:lnTo>
                    <a:pt x="0" y="201"/>
                  </a:lnTo>
                  <a:lnTo>
                    <a:pt x="0" y="173"/>
                  </a:lnTo>
                  <a:lnTo>
                    <a:pt x="0" y="145"/>
                  </a:lnTo>
                  <a:lnTo>
                    <a:pt x="0" y="117"/>
                  </a:lnTo>
                  <a:lnTo>
                    <a:pt x="0" y="89"/>
                  </a:lnTo>
                  <a:lnTo>
                    <a:pt x="0" y="61"/>
                  </a:lnTo>
                  <a:lnTo>
                    <a:pt x="2" y="36"/>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0" name="Freeform 169"/>
            <p:cNvSpPr>
              <a:spLocks/>
            </p:cNvSpPr>
            <p:nvPr/>
          </p:nvSpPr>
          <p:spPr bwMode="auto">
            <a:xfrm>
              <a:off x="5942" y="2691"/>
              <a:ext cx="141" cy="129"/>
            </a:xfrm>
            <a:custGeom>
              <a:avLst/>
              <a:gdLst/>
              <a:ahLst/>
              <a:cxnLst>
                <a:cxn ang="0">
                  <a:pos x="3" y="37"/>
                </a:cxn>
                <a:cxn ang="0">
                  <a:pos x="36" y="32"/>
                </a:cxn>
                <a:cxn ang="0">
                  <a:pos x="72" y="28"/>
                </a:cxn>
                <a:cxn ang="0">
                  <a:pos x="105" y="22"/>
                </a:cxn>
                <a:cxn ang="0">
                  <a:pos x="141" y="19"/>
                </a:cxn>
                <a:cxn ang="0">
                  <a:pos x="176" y="13"/>
                </a:cxn>
                <a:cxn ang="0">
                  <a:pos x="211" y="8"/>
                </a:cxn>
                <a:cxn ang="0">
                  <a:pos x="246" y="4"/>
                </a:cxn>
                <a:cxn ang="0">
                  <a:pos x="282" y="0"/>
                </a:cxn>
                <a:cxn ang="0">
                  <a:pos x="280" y="26"/>
                </a:cxn>
                <a:cxn ang="0">
                  <a:pos x="278" y="52"/>
                </a:cxn>
                <a:cxn ang="0">
                  <a:pos x="278" y="80"/>
                </a:cxn>
                <a:cxn ang="0">
                  <a:pos x="278" y="108"/>
                </a:cxn>
                <a:cxn ang="0">
                  <a:pos x="278" y="134"/>
                </a:cxn>
                <a:cxn ang="0">
                  <a:pos x="278" y="160"/>
                </a:cxn>
                <a:cxn ang="0">
                  <a:pos x="278" y="188"/>
                </a:cxn>
                <a:cxn ang="0">
                  <a:pos x="278" y="215"/>
                </a:cxn>
                <a:cxn ang="0">
                  <a:pos x="243" y="219"/>
                </a:cxn>
                <a:cxn ang="0">
                  <a:pos x="208" y="225"/>
                </a:cxn>
                <a:cxn ang="0">
                  <a:pos x="172" y="230"/>
                </a:cxn>
                <a:cxn ang="0">
                  <a:pos x="139" y="236"/>
                </a:cxn>
                <a:cxn ang="0">
                  <a:pos x="104" y="241"/>
                </a:cxn>
                <a:cxn ang="0">
                  <a:pos x="68" y="247"/>
                </a:cxn>
                <a:cxn ang="0">
                  <a:pos x="33" y="253"/>
                </a:cxn>
                <a:cxn ang="0">
                  <a:pos x="0" y="258"/>
                </a:cxn>
                <a:cxn ang="0">
                  <a:pos x="0" y="230"/>
                </a:cxn>
                <a:cxn ang="0">
                  <a:pos x="0" y="202"/>
                </a:cxn>
                <a:cxn ang="0">
                  <a:pos x="0" y="175"/>
                </a:cxn>
                <a:cxn ang="0">
                  <a:pos x="0" y="147"/>
                </a:cxn>
                <a:cxn ang="0">
                  <a:pos x="0" y="119"/>
                </a:cxn>
                <a:cxn ang="0">
                  <a:pos x="0" y="91"/>
                </a:cxn>
                <a:cxn ang="0">
                  <a:pos x="1" y="63"/>
                </a:cxn>
                <a:cxn ang="0">
                  <a:pos x="3" y="37"/>
                </a:cxn>
              </a:cxnLst>
              <a:rect l="0" t="0" r="r" b="b"/>
              <a:pathLst>
                <a:path w="282" h="258">
                  <a:moveTo>
                    <a:pt x="3" y="37"/>
                  </a:moveTo>
                  <a:lnTo>
                    <a:pt x="36" y="32"/>
                  </a:lnTo>
                  <a:lnTo>
                    <a:pt x="72" y="28"/>
                  </a:lnTo>
                  <a:lnTo>
                    <a:pt x="105" y="22"/>
                  </a:lnTo>
                  <a:lnTo>
                    <a:pt x="141" y="19"/>
                  </a:lnTo>
                  <a:lnTo>
                    <a:pt x="176" y="13"/>
                  </a:lnTo>
                  <a:lnTo>
                    <a:pt x="211" y="8"/>
                  </a:lnTo>
                  <a:lnTo>
                    <a:pt x="246" y="4"/>
                  </a:lnTo>
                  <a:lnTo>
                    <a:pt x="282" y="0"/>
                  </a:lnTo>
                  <a:lnTo>
                    <a:pt x="280" y="26"/>
                  </a:lnTo>
                  <a:lnTo>
                    <a:pt x="278" y="52"/>
                  </a:lnTo>
                  <a:lnTo>
                    <a:pt x="278" y="80"/>
                  </a:lnTo>
                  <a:lnTo>
                    <a:pt x="278" y="108"/>
                  </a:lnTo>
                  <a:lnTo>
                    <a:pt x="278" y="134"/>
                  </a:lnTo>
                  <a:lnTo>
                    <a:pt x="278" y="160"/>
                  </a:lnTo>
                  <a:lnTo>
                    <a:pt x="278" y="188"/>
                  </a:lnTo>
                  <a:lnTo>
                    <a:pt x="278" y="215"/>
                  </a:lnTo>
                  <a:lnTo>
                    <a:pt x="243" y="219"/>
                  </a:lnTo>
                  <a:lnTo>
                    <a:pt x="208" y="225"/>
                  </a:lnTo>
                  <a:lnTo>
                    <a:pt x="172" y="230"/>
                  </a:lnTo>
                  <a:lnTo>
                    <a:pt x="139" y="236"/>
                  </a:lnTo>
                  <a:lnTo>
                    <a:pt x="104" y="241"/>
                  </a:lnTo>
                  <a:lnTo>
                    <a:pt x="68" y="247"/>
                  </a:lnTo>
                  <a:lnTo>
                    <a:pt x="33" y="253"/>
                  </a:lnTo>
                  <a:lnTo>
                    <a:pt x="0" y="258"/>
                  </a:lnTo>
                  <a:lnTo>
                    <a:pt x="0" y="230"/>
                  </a:lnTo>
                  <a:lnTo>
                    <a:pt x="0" y="202"/>
                  </a:lnTo>
                  <a:lnTo>
                    <a:pt x="0" y="175"/>
                  </a:lnTo>
                  <a:lnTo>
                    <a:pt x="0" y="147"/>
                  </a:lnTo>
                  <a:lnTo>
                    <a:pt x="0" y="119"/>
                  </a:lnTo>
                  <a:lnTo>
                    <a:pt x="0" y="91"/>
                  </a:lnTo>
                  <a:lnTo>
                    <a:pt x="1" y="63"/>
                  </a:lnTo>
                  <a:lnTo>
                    <a:pt x="3" y="37"/>
                  </a:lnTo>
                  <a:close/>
                </a:path>
              </a:pathLst>
            </a:custGeom>
            <a:solidFill>
              <a:srgbClr val="998A78"/>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1" name="Freeform 170"/>
            <p:cNvSpPr>
              <a:spLocks/>
            </p:cNvSpPr>
            <p:nvPr/>
          </p:nvSpPr>
          <p:spPr bwMode="auto">
            <a:xfrm>
              <a:off x="4743" y="1222"/>
              <a:ext cx="391" cy="1786"/>
            </a:xfrm>
            <a:custGeom>
              <a:avLst/>
              <a:gdLst/>
              <a:ahLst/>
              <a:cxnLst>
                <a:cxn ang="0">
                  <a:pos x="7" y="33"/>
                </a:cxn>
                <a:cxn ang="0">
                  <a:pos x="104" y="27"/>
                </a:cxn>
                <a:cxn ang="0">
                  <a:pos x="202" y="24"/>
                </a:cxn>
                <a:cxn ang="0">
                  <a:pos x="299" y="20"/>
                </a:cxn>
                <a:cxn ang="0">
                  <a:pos x="398" y="16"/>
                </a:cxn>
                <a:cxn ang="0">
                  <a:pos x="494" y="11"/>
                </a:cxn>
                <a:cxn ang="0">
                  <a:pos x="589" y="7"/>
                </a:cxn>
                <a:cxn ang="0">
                  <a:pos x="685" y="3"/>
                </a:cxn>
                <a:cxn ang="0">
                  <a:pos x="783" y="0"/>
                </a:cxn>
                <a:cxn ang="0">
                  <a:pos x="781" y="217"/>
                </a:cxn>
                <a:cxn ang="0">
                  <a:pos x="779" y="436"/>
                </a:cxn>
                <a:cxn ang="0">
                  <a:pos x="778" y="653"/>
                </a:cxn>
                <a:cxn ang="0">
                  <a:pos x="778" y="872"/>
                </a:cxn>
                <a:cxn ang="0">
                  <a:pos x="776" y="1089"/>
                </a:cxn>
                <a:cxn ang="0">
                  <a:pos x="776" y="1306"/>
                </a:cxn>
                <a:cxn ang="0">
                  <a:pos x="774" y="1523"/>
                </a:cxn>
                <a:cxn ang="0">
                  <a:pos x="774" y="1740"/>
                </a:cxn>
                <a:cxn ang="0">
                  <a:pos x="772" y="1954"/>
                </a:cxn>
                <a:cxn ang="0">
                  <a:pos x="771" y="2171"/>
                </a:cxn>
                <a:cxn ang="0">
                  <a:pos x="771" y="2384"/>
                </a:cxn>
                <a:cxn ang="0">
                  <a:pos x="771" y="2601"/>
                </a:cxn>
                <a:cxn ang="0">
                  <a:pos x="769" y="2817"/>
                </a:cxn>
                <a:cxn ang="0">
                  <a:pos x="767" y="3032"/>
                </a:cxn>
                <a:cxn ang="0">
                  <a:pos x="767" y="3247"/>
                </a:cxn>
                <a:cxn ang="0">
                  <a:pos x="767" y="3464"/>
                </a:cxn>
                <a:cxn ang="0">
                  <a:pos x="672" y="3475"/>
                </a:cxn>
                <a:cxn ang="0">
                  <a:pos x="576" y="3490"/>
                </a:cxn>
                <a:cxn ang="0">
                  <a:pos x="480" y="3503"/>
                </a:cxn>
                <a:cxn ang="0">
                  <a:pos x="386" y="3518"/>
                </a:cxn>
                <a:cxn ang="0">
                  <a:pos x="289" y="3529"/>
                </a:cxn>
                <a:cxn ang="0">
                  <a:pos x="193" y="3544"/>
                </a:cxn>
                <a:cxn ang="0">
                  <a:pos x="96" y="3557"/>
                </a:cxn>
                <a:cxn ang="0">
                  <a:pos x="0" y="3572"/>
                </a:cxn>
                <a:cxn ang="0">
                  <a:pos x="0" y="3351"/>
                </a:cxn>
                <a:cxn ang="0">
                  <a:pos x="0" y="3132"/>
                </a:cxn>
                <a:cxn ang="0">
                  <a:pos x="0" y="2911"/>
                </a:cxn>
                <a:cxn ang="0">
                  <a:pos x="2" y="2692"/>
                </a:cxn>
                <a:cxn ang="0">
                  <a:pos x="2" y="2471"/>
                </a:cxn>
                <a:cxn ang="0">
                  <a:pos x="2" y="2252"/>
                </a:cxn>
                <a:cxn ang="0">
                  <a:pos x="3" y="2032"/>
                </a:cxn>
                <a:cxn ang="0">
                  <a:pos x="5" y="1813"/>
                </a:cxn>
                <a:cxn ang="0">
                  <a:pos x="5" y="1590"/>
                </a:cxn>
                <a:cxn ang="0">
                  <a:pos x="5" y="1367"/>
                </a:cxn>
                <a:cxn ang="0">
                  <a:pos x="5" y="1145"/>
                </a:cxn>
                <a:cxn ang="0">
                  <a:pos x="5" y="924"/>
                </a:cxn>
                <a:cxn ang="0">
                  <a:pos x="5" y="701"/>
                </a:cxn>
                <a:cxn ang="0">
                  <a:pos x="5" y="478"/>
                </a:cxn>
                <a:cxn ang="0">
                  <a:pos x="5" y="256"/>
                </a:cxn>
                <a:cxn ang="0">
                  <a:pos x="7" y="33"/>
                </a:cxn>
              </a:cxnLst>
              <a:rect l="0" t="0" r="r" b="b"/>
              <a:pathLst>
                <a:path w="783" h="3572">
                  <a:moveTo>
                    <a:pt x="7" y="33"/>
                  </a:moveTo>
                  <a:lnTo>
                    <a:pt x="104" y="27"/>
                  </a:lnTo>
                  <a:lnTo>
                    <a:pt x="202" y="24"/>
                  </a:lnTo>
                  <a:lnTo>
                    <a:pt x="299" y="20"/>
                  </a:lnTo>
                  <a:lnTo>
                    <a:pt x="398" y="16"/>
                  </a:lnTo>
                  <a:lnTo>
                    <a:pt x="494" y="11"/>
                  </a:lnTo>
                  <a:lnTo>
                    <a:pt x="589" y="7"/>
                  </a:lnTo>
                  <a:lnTo>
                    <a:pt x="685" y="3"/>
                  </a:lnTo>
                  <a:lnTo>
                    <a:pt x="783" y="0"/>
                  </a:lnTo>
                  <a:lnTo>
                    <a:pt x="781" y="217"/>
                  </a:lnTo>
                  <a:lnTo>
                    <a:pt x="779" y="436"/>
                  </a:lnTo>
                  <a:lnTo>
                    <a:pt x="778" y="653"/>
                  </a:lnTo>
                  <a:lnTo>
                    <a:pt x="778" y="872"/>
                  </a:lnTo>
                  <a:lnTo>
                    <a:pt x="776" y="1089"/>
                  </a:lnTo>
                  <a:lnTo>
                    <a:pt x="776" y="1306"/>
                  </a:lnTo>
                  <a:lnTo>
                    <a:pt x="774" y="1523"/>
                  </a:lnTo>
                  <a:lnTo>
                    <a:pt x="774" y="1740"/>
                  </a:lnTo>
                  <a:lnTo>
                    <a:pt x="772" y="1954"/>
                  </a:lnTo>
                  <a:lnTo>
                    <a:pt x="771" y="2171"/>
                  </a:lnTo>
                  <a:lnTo>
                    <a:pt x="771" y="2384"/>
                  </a:lnTo>
                  <a:lnTo>
                    <a:pt x="771" y="2601"/>
                  </a:lnTo>
                  <a:lnTo>
                    <a:pt x="769" y="2817"/>
                  </a:lnTo>
                  <a:lnTo>
                    <a:pt x="767" y="3032"/>
                  </a:lnTo>
                  <a:lnTo>
                    <a:pt x="767" y="3247"/>
                  </a:lnTo>
                  <a:lnTo>
                    <a:pt x="767" y="3464"/>
                  </a:lnTo>
                  <a:lnTo>
                    <a:pt x="672" y="3475"/>
                  </a:lnTo>
                  <a:lnTo>
                    <a:pt x="576" y="3490"/>
                  </a:lnTo>
                  <a:lnTo>
                    <a:pt x="480" y="3503"/>
                  </a:lnTo>
                  <a:lnTo>
                    <a:pt x="386" y="3518"/>
                  </a:lnTo>
                  <a:lnTo>
                    <a:pt x="289" y="3529"/>
                  </a:lnTo>
                  <a:lnTo>
                    <a:pt x="193" y="3544"/>
                  </a:lnTo>
                  <a:lnTo>
                    <a:pt x="96" y="3557"/>
                  </a:lnTo>
                  <a:lnTo>
                    <a:pt x="0" y="3572"/>
                  </a:lnTo>
                  <a:lnTo>
                    <a:pt x="0" y="3351"/>
                  </a:lnTo>
                  <a:lnTo>
                    <a:pt x="0" y="3132"/>
                  </a:lnTo>
                  <a:lnTo>
                    <a:pt x="0" y="2911"/>
                  </a:lnTo>
                  <a:lnTo>
                    <a:pt x="2" y="2692"/>
                  </a:lnTo>
                  <a:lnTo>
                    <a:pt x="2" y="2471"/>
                  </a:lnTo>
                  <a:lnTo>
                    <a:pt x="2" y="2252"/>
                  </a:lnTo>
                  <a:lnTo>
                    <a:pt x="3" y="2032"/>
                  </a:lnTo>
                  <a:lnTo>
                    <a:pt x="5" y="1813"/>
                  </a:lnTo>
                  <a:lnTo>
                    <a:pt x="5" y="1590"/>
                  </a:lnTo>
                  <a:lnTo>
                    <a:pt x="5" y="1367"/>
                  </a:lnTo>
                  <a:lnTo>
                    <a:pt x="5" y="1145"/>
                  </a:lnTo>
                  <a:lnTo>
                    <a:pt x="5" y="924"/>
                  </a:lnTo>
                  <a:lnTo>
                    <a:pt x="5" y="701"/>
                  </a:lnTo>
                  <a:lnTo>
                    <a:pt x="5" y="478"/>
                  </a:lnTo>
                  <a:lnTo>
                    <a:pt x="5" y="256"/>
                  </a:lnTo>
                  <a:lnTo>
                    <a:pt x="7" y="33"/>
                  </a:lnTo>
                  <a:close/>
                </a:path>
              </a:pathLst>
            </a:custGeom>
            <a:solidFill>
              <a:srgbClr val="A6A6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2" name="Freeform 171"/>
            <p:cNvSpPr>
              <a:spLocks/>
            </p:cNvSpPr>
            <p:nvPr/>
          </p:nvSpPr>
          <p:spPr bwMode="auto">
            <a:xfrm>
              <a:off x="4764" y="1220"/>
              <a:ext cx="357" cy="1683"/>
            </a:xfrm>
            <a:custGeom>
              <a:avLst/>
              <a:gdLst/>
              <a:ahLst/>
              <a:cxnLst>
                <a:cxn ang="0">
                  <a:pos x="8" y="31"/>
                </a:cxn>
                <a:cxn ang="0">
                  <a:pos x="97" y="26"/>
                </a:cxn>
                <a:cxn ang="0">
                  <a:pos x="186" y="22"/>
                </a:cxn>
                <a:cxn ang="0">
                  <a:pos x="275" y="18"/>
                </a:cxn>
                <a:cxn ang="0">
                  <a:pos x="364" y="15"/>
                </a:cxn>
                <a:cxn ang="0">
                  <a:pos x="452" y="9"/>
                </a:cxn>
                <a:cxn ang="0">
                  <a:pos x="539" y="5"/>
                </a:cxn>
                <a:cxn ang="0">
                  <a:pos x="626" y="2"/>
                </a:cxn>
                <a:cxn ang="0">
                  <a:pos x="715" y="0"/>
                </a:cxn>
                <a:cxn ang="0">
                  <a:pos x="714" y="204"/>
                </a:cxn>
                <a:cxn ang="0">
                  <a:pos x="712" y="410"/>
                </a:cxn>
                <a:cxn ang="0">
                  <a:pos x="710" y="614"/>
                </a:cxn>
                <a:cxn ang="0">
                  <a:pos x="710" y="820"/>
                </a:cxn>
                <a:cxn ang="0">
                  <a:pos x="709" y="1024"/>
                </a:cxn>
                <a:cxn ang="0">
                  <a:pos x="709" y="1230"/>
                </a:cxn>
                <a:cxn ang="0">
                  <a:pos x="707" y="1434"/>
                </a:cxn>
                <a:cxn ang="0">
                  <a:pos x="707" y="1640"/>
                </a:cxn>
                <a:cxn ang="0">
                  <a:pos x="705" y="1843"/>
                </a:cxn>
                <a:cxn ang="0">
                  <a:pos x="704" y="2047"/>
                </a:cxn>
                <a:cxn ang="0">
                  <a:pos x="704" y="2249"/>
                </a:cxn>
                <a:cxn ang="0">
                  <a:pos x="704" y="2453"/>
                </a:cxn>
                <a:cxn ang="0">
                  <a:pos x="702" y="2655"/>
                </a:cxn>
                <a:cxn ang="0">
                  <a:pos x="702" y="2860"/>
                </a:cxn>
                <a:cxn ang="0">
                  <a:pos x="702" y="3062"/>
                </a:cxn>
                <a:cxn ang="0">
                  <a:pos x="702" y="3266"/>
                </a:cxn>
                <a:cxn ang="0">
                  <a:pos x="615" y="3277"/>
                </a:cxn>
                <a:cxn ang="0">
                  <a:pos x="527" y="3290"/>
                </a:cxn>
                <a:cxn ang="0">
                  <a:pos x="440" y="3301"/>
                </a:cxn>
                <a:cxn ang="0">
                  <a:pos x="353" y="3314"/>
                </a:cxn>
                <a:cxn ang="0">
                  <a:pos x="264" y="3325"/>
                </a:cxn>
                <a:cxn ang="0">
                  <a:pos x="176" y="3338"/>
                </a:cxn>
                <a:cxn ang="0">
                  <a:pos x="87" y="3351"/>
                </a:cxn>
                <a:cxn ang="0">
                  <a:pos x="0" y="3364"/>
                </a:cxn>
                <a:cxn ang="0">
                  <a:pos x="0" y="3156"/>
                </a:cxn>
                <a:cxn ang="0">
                  <a:pos x="0" y="2949"/>
                </a:cxn>
                <a:cxn ang="0">
                  <a:pos x="0" y="2741"/>
                </a:cxn>
                <a:cxn ang="0">
                  <a:pos x="2" y="2535"/>
                </a:cxn>
                <a:cxn ang="0">
                  <a:pos x="2" y="2327"/>
                </a:cxn>
                <a:cxn ang="0">
                  <a:pos x="3" y="2119"/>
                </a:cxn>
                <a:cxn ang="0">
                  <a:pos x="3" y="1911"/>
                </a:cxn>
                <a:cxn ang="0">
                  <a:pos x="5" y="1705"/>
                </a:cxn>
                <a:cxn ang="0">
                  <a:pos x="5" y="1496"/>
                </a:cxn>
                <a:cxn ang="0">
                  <a:pos x="5" y="1286"/>
                </a:cxn>
                <a:cxn ang="0">
                  <a:pos x="5" y="1076"/>
                </a:cxn>
                <a:cxn ang="0">
                  <a:pos x="7" y="868"/>
                </a:cxn>
                <a:cxn ang="0">
                  <a:pos x="7" y="657"/>
                </a:cxn>
                <a:cxn ang="0">
                  <a:pos x="7" y="449"/>
                </a:cxn>
                <a:cxn ang="0">
                  <a:pos x="7" y="239"/>
                </a:cxn>
                <a:cxn ang="0">
                  <a:pos x="8" y="31"/>
                </a:cxn>
              </a:cxnLst>
              <a:rect l="0" t="0" r="r" b="b"/>
              <a:pathLst>
                <a:path w="715" h="3364">
                  <a:moveTo>
                    <a:pt x="8" y="31"/>
                  </a:moveTo>
                  <a:lnTo>
                    <a:pt x="97" y="26"/>
                  </a:lnTo>
                  <a:lnTo>
                    <a:pt x="186" y="22"/>
                  </a:lnTo>
                  <a:lnTo>
                    <a:pt x="275" y="18"/>
                  </a:lnTo>
                  <a:lnTo>
                    <a:pt x="364" y="15"/>
                  </a:lnTo>
                  <a:lnTo>
                    <a:pt x="452" y="9"/>
                  </a:lnTo>
                  <a:lnTo>
                    <a:pt x="539" y="5"/>
                  </a:lnTo>
                  <a:lnTo>
                    <a:pt x="626" y="2"/>
                  </a:lnTo>
                  <a:lnTo>
                    <a:pt x="715" y="0"/>
                  </a:lnTo>
                  <a:lnTo>
                    <a:pt x="714" y="204"/>
                  </a:lnTo>
                  <a:lnTo>
                    <a:pt x="712" y="410"/>
                  </a:lnTo>
                  <a:lnTo>
                    <a:pt x="710" y="614"/>
                  </a:lnTo>
                  <a:lnTo>
                    <a:pt x="710" y="820"/>
                  </a:lnTo>
                  <a:lnTo>
                    <a:pt x="709" y="1024"/>
                  </a:lnTo>
                  <a:lnTo>
                    <a:pt x="709" y="1230"/>
                  </a:lnTo>
                  <a:lnTo>
                    <a:pt x="707" y="1434"/>
                  </a:lnTo>
                  <a:lnTo>
                    <a:pt x="707" y="1640"/>
                  </a:lnTo>
                  <a:lnTo>
                    <a:pt x="705" y="1843"/>
                  </a:lnTo>
                  <a:lnTo>
                    <a:pt x="704" y="2047"/>
                  </a:lnTo>
                  <a:lnTo>
                    <a:pt x="704" y="2249"/>
                  </a:lnTo>
                  <a:lnTo>
                    <a:pt x="704" y="2453"/>
                  </a:lnTo>
                  <a:lnTo>
                    <a:pt x="702" y="2655"/>
                  </a:lnTo>
                  <a:lnTo>
                    <a:pt x="702" y="2860"/>
                  </a:lnTo>
                  <a:lnTo>
                    <a:pt x="702" y="3062"/>
                  </a:lnTo>
                  <a:lnTo>
                    <a:pt x="702" y="3266"/>
                  </a:lnTo>
                  <a:lnTo>
                    <a:pt x="615" y="3277"/>
                  </a:lnTo>
                  <a:lnTo>
                    <a:pt x="527" y="3290"/>
                  </a:lnTo>
                  <a:lnTo>
                    <a:pt x="440" y="3301"/>
                  </a:lnTo>
                  <a:lnTo>
                    <a:pt x="353" y="3314"/>
                  </a:lnTo>
                  <a:lnTo>
                    <a:pt x="264" y="3325"/>
                  </a:lnTo>
                  <a:lnTo>
                    <a:pt x="176" y="3338"/>
                  </a:lnTo>
                  <a:lnTo>
                    <a:pt x="87" y="3351"/>
                  </a:lnTo>
                  <a:lnTo>
                    <a:pt x="0" y="3364"/>
                  </a:lnTo>
                  <a:lnTo>
                    <a:pt x="0" y="3156"/>
                  </a:lnTo>
                  <a:lnTo>
                    <a:pt x="0" y="2949"/>
                  </a:lnTo>
                  <a:lnTo>
                    <a:pt x="0" y="2741"/>
                  </a:lnTo>
                  <a:lnTo>
                    <a:pt x="2" y="2535"/>
                  </a:lnTo>
                  <a:lnTo>
                    <a:pt x="2" y="2327"/>
                  </a:lnTo>
                  <a:lnTo>
                    <a:pt x="3" y="2119"/>
                  </a:lnTo>
                  <a:lnTo>
                    <a:pt x="3" y="1911"/>
                  </a:lnTo>
                  <a:lnTo>
                    <a:pt x="5" y="1705"/>
                  </a:lnTo>
                  <a:lnTo>
                    <a:pt x="5" y="1496"/>
                  </a:lnTo>
                  <a:lnTo>
                    <a:pt x="5" y="1286"/>
                  </a:lnTo>
                  <a:lnTo>
                    <a:pt x="5" y="1076"/>
                  </a:lnTo>
                  <a:lnTo>
                    <a:pt x="7" y="868"/>
                  </a:lnTo>
                  <a:lnTo>
                    <a:pt x="7" y="657"/>
                  </a:lnTo>
                  <a:lnTo>
                    <a:pt x="7" y="449"/>
                  </a:lnTo>
                  <a:lnTo>
                    <a:pt x="7" y="239"/>
                  </a:lnTo>
                  <a:lnTo>
                    <a:pt x="8" y="31"/>
                  </a:lnTo>
                  <a:close/>
                </a:path>
              </a:pathLst>
            </a:custGeom>
            <a:solidFill>
              <a:srgbClr val="3B303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3" name="Freeform 172"/>
            <p:cNvSpPr>
              <a:spLocks/>
            </p:cNvSpPr>
            <p:nvPr/>
          </p:nvSpPr>
          <p:spPr bwMode="auto">
            <a:xfrm>
              <a:off x="4766" y="1229"/>
              <a:ext cx="296" cy="1657"/>
            </a:xfrm>
            <a:custGeom>
              <a:avLst/>
              <a:gdLst/>
              <a:ahLst/>
              <a:cxnLst>
                <a:cxn ang="0">
                  <a:pos x="9" y="26"/>
                </a:cxn>
                <a:cxn ang="0">
                  <a:pos x="81" y="20"/>
                </a:cxn>
                <a:cxn ang="0">
                  <a:pos x="153" y="18"/>
                </a:cxn>
                <a:cxn ang="0">
                  <a:pos x="225" y="14"/>
                </a:cxn>
                <a:cxn ang="0">
                  <a:pos x="299" y="13"/>
                </a:cxn>
                <a:cxn ang="0">
                  <a:pos x="371" y="7"/>
                </a:cxn>
                <a:cxn ang="0">
                  <a:pos x="445" y="5"/>
                </a:cxn>
                <a:cxn ang="0">
                  <a:pos x="517" y="1"/>
                </a:cxn>
                <a:cxn ang="0">
                  <a:pos x="591" y="0"/>
                </a:cxn>
                <a:cxn ang="0">
                  <a:pos x="589" y="202"/>
                </a:cxn>
                <a:cxn ang="0">
                  <a:pos x="588" y="406"/>
                </a:cxn>
                <a:cxn ang="0">
                  <a:pos x="586" y="608"/>
                </a:cxn>
                <a:cxn ang="0">
                  <a:pos x="586" y="812"/>
                </a:cxn>
                <a:cxn ang="0">
                  <a:pos x="584" y="1015"/>
                </a:cxn>
                <a:cxn ang="0">
                  <a:pos x="584" y="1219"/>
                </a:cxn>
                <a:cxn ang="0">
                  <a:pos x="583" y="1421"/>
                </a:cxn>
                <a:cxn ang="0">
                  <a:pos x="583" y="1625"/>
                </a:cxn>
                <a:cxn ang="0">
                  <a:pos x="581" y="1826"/>
                </a:cxn>
                <a:cxn ang="0">
                  <a:pos x="579" y="2028"/>
                </a:cxn>
                <a:cxn ang="0">
                  <a:pos x="579" y="2228"/>
                </a:cxn>
                <a:cxn ang="0">
                  <a:pos x="579" y="2431"/>
                </a:cxn>
                <a:cxn ang="0">
                  <a:pos x="578" y="2631"/>
                </a:cxn>
                <a:cxn ang="0">
                  <a:pos x="578" y="2831"/>
                </a:cxn>
                <a:cxn ang="0">
                  <a:pos x="578" y="3032"/>
                </a:cxn>
                <a:cxn ang="0">
                  <a:pos x="578" y="3234"/>
                </a:cxn>
                <a:cxn ang="0">
                  <a:pos x="506" y="3243"/>
                </a:cxn>
                <a:cxn ang="0">
                  <a:pos x="433" y="3253"/>
                </a:cxn>
                <a:cxn ang="0">
                  <a:pos x="361" y="3262"/>
                </a:cxn>
                <a:cxn ang="0">
                  <a:pos x="291" y="3273"/>
                </a:cxn>
                <a:cxn ang="0">
                  <a:pos x="217" y="3282"/>
                </a:cxn>
                <a:cxn ang="0">
                  <a:pos x="145" y="3294"/>
                </a:cxn>
                <a:cxn ang="0">
                  <a:pos x="72" y="3303"/>
                </a:cxn>
                <a:cxn ang="0">
                  <a:pos x="0" y="3314"/>
                </a:cxn>
                <a:cxn ang="0">
                  <a:pos x="0" y="3108"/>
                </a:cxn>
                <a:cxn ang="0">
                  <a:pos x="0" y="2904"/>
                </a:cxn>
                <a:cxn ang="0">
                  <a:pos x="0" y="2700"/>
                </a:cxn>
                <a:cxn ang="0">
                  <a:pos x="2" y="2496"/>
                </a:cxn>
                <a:cxn ang="0">
                  <a:pos x="2" y="2291"/>
                </a:cxn>
                <a:cxn ang="0">
                  <a:pos x="2" y="2087"/>
                </a:cxn>
                <a:cxn ang="0">
                  <a:pos x="2" y="1883"/>
                </a:cxn>
                <a:cxn ang="0">
                  <a:pos x="3" y="1679"/>
                </a:cxn>
                <a:cxn ang="0">
                  <a:pos x="3" y="1471"/>
                </a:cxn>
                <a:cxn ang="0">
                  <a:pos x="3" y="1265"/>
                </a:cxn>
                <a:cxn ang="0">
                  <a:pos x="3" y="1059"/>
                </a:cxn>
                <a:cxn ang="0">
                  <a:pos x="5" y="853"/>
                </a:cxn>
                <a:cxn ang="0">
                  <a:pos x="5" y="645"/>
                </a:cxn>
                <a:cxn ang="0">
                  <a:pos x="5" y="439"/>
                </a:cxn>
                <a:cxn ang="0">
                  <a:pos x="7" y="232"/>
                </a:cxn>
                <a:cxn ang="0">
                  <a:pos x="9" y="26"/>
                </a:cxn>
              </a:cxnLst>
              <a:rect l="0" t="0" r="r" b="b"/>
              <a:pathLst>
                <a:path w="591" h="3314">
                  <a:moveTo>
                    <a:pt x="9" y="26"/>
                  </a:moveTo>
                  <a:lnTo>
                    <a:pt x="81" y="20"/>
                  </a:lnTo>
                  <a:lnTo>
                    <a:pt x="153" y="18"/>
                  </a:lnTo>
                  <a:lnTo>
                    <a:pt x="225" y="14"/>
                  </a:lnTo>
                  <a:lnTo>
                    <a:pt x="299" y="13"/>
                  </a:lnTo>
                  <a:lnTo>
                    <a:pt x="371" y="7"/>
                  </a:lnTo>
                  <a:lnTo>
                    <a:pt x="445" y="5"/>
                  </a:lnTo>
                  <a:lnTo>
                    <a:pt x="517" y="1"/>
                  </a:lnTo>
                  <a:lnTo>
                    <a:pt x="591" y="0"/>
                  </a:lnTo>
                  <a:lnTo>
                    <a:pt x="589" y="202"/>
                  </a:lnTo>
                  <a:lnTo>
                    <a:pt x="588" y="406"/>
                  </a:lnTo>
                  <a:lnTo>
                    <a:pt x="586" y="608"/>
                  </a:lnTo>
                  <a:lnTo>
                    <a:pt x="586" y="812"/>
                  </a:lnTo>
                  <a:lnTo>
                    <a:pt x="584" y="1015"/>
                  </a:lnTo>
                  <a:lnTo>
                    <a:pt x="584" y="1219"/>
                  </a:lnTo>
                  <a:lnTo>
                    <a:pt x="583" y="1421"/>
                  </a:lnTo>
                  <a:lnTo>
                    <a:pt x="583" y="1625"/>
                  </a:lnTo>
                  <a:lnTo>
                    <a:pt x="581" y="1826"/>
                  </a:lnTo>
                  <a:lnTo>
                    <a:pt x="579" y="2028"/>
                  </a:lnTo>
                  <a:lnTo>
                    <a:pt x="579" y="2228"/>
                  </a:lnTo>
                  <a:lnTo>
                    <a:pt x="579" y="2431"/>
                  </a:lnTo>
                  <a:lnTo>
                    <a:pt x="578" y="2631"/>
                  </a:lnTo>
                  <a:lnTo>
                    <a:pt x="578" y="2831"/>
                  </a:lnTo>
                  <a:lnTo>
                    <a:pt x="578" y="3032"/>
                  </a:lnTo>
                  <a:lnTo>
                    <a:pt x="578" y="3234"/>
                  </a:lnTo>
                  <a:lnTo>
                    <a:pt x="506" y="3243"/>
                  </a:lnTo>
                  <a:lnTo>
                    <a:pt x="433" y="3253"/>
                  </a:lnTo>
                  <a:lnTo>
                    <a:pt x="361" y="3262"/>
                  </a:lnTo>
                  <a:lnTo>
                    <a:pt x="291" y="3273"/>
                  </a:lnTo>
                  <a:lnTo>
                    <a:pt x="217" y="3282"/>
                  </a:lnTo>
                  <a:lnTo>
                    <a:pt x="145" y="3294"/>
                  </a:lnTo>
                  <a:lnTo>
                    <a:pt x="72" y="3303"/>
                  </a:lnTo>
                  <a:lnTo>
                    <a:pt x="0" y="3314"/>
                  </a:lnTo>
                  <a:lnTo>
                    <a:pt x="0" y="3108"/>
                  </a:lnTo>
                  <a:lnTo>
                    <a:pt x="0" y="2904"/>
                  </a:lnTo>
                  <a:lnTo>
                    <a:pt x="0" y="2700"/>
                  </a:lnTo>
                  <a:lnTo>
                    <a:pt x="2" y="2496"/>
                  </a:lnTo>
                  <a:lnTo>
                    <a:pt x="2" y="2291"/>
                  </a:lnTo>
                  <a:lnTo>
                    <a:pt x="2" y="2087"/>
                  </a:lnTo>
                  <a:lnTo>
                    <a:pt x="2" y="1883"/>
                  </a:lnTo>
                  <a:lnTo>
                    <a:pt x="3" y="1679"/>
                  </a:lnTo>
                  <a:lnTo>
                    <a:pt x="3" y="1471"/>
                  </a:lnTo>
                  <a:lnTo>
                    <a:pt x="3" y="1265"/>
                  </a:lnTo>
                  <a:lnTo>
                    <a:pt x="3" y="1059"/>
                  </a:lnTo>
                  <a:lnTo>
                    <a:pt x="5" y="853"/>
                  </a:lnTo>
                  <a:lnTo>
                    <a:pt x="5" y="645"/>
                  </a:lnTo>
                  <a:lnTo>
                    <a:pt x="5" y="439"/>
                  </a:lnTo>
                  <a:lnTo>
                    <a:pt x="7" y="232"/>
                  </a:lnTo>
                  <a:lnTo>
                    <a:pt x="9" y="26"/>
                  </a:lnTo>
                  <a:close/>
                </a:path>
              </a:pathLst>
            </a:custGeom>
            <a:solidFill>
              <a:srgbClr val="24191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4" name="Freeform 173"/>
            <p:cNvSpPr>
              <a:spLocks/>
            </p:cNvSpPr>
            <p:nvPr/>
          </p:nvSpPr>
          <p:spPr bwMode="auto">
            <a:xfrm>
              <a:off x="4766" y="1231"/>
              <a:ext cx="259" cy="1655"/>
            </a:xfrm>
            <a:custGeom>
              <a:avLst/>
              <a:gdLst/>
              <a:ahLst/>
              <a:cxnLst>
                <a:cxn ang="0">
                  <a:pos x="9" y="23"/>
                </a:cxn>
                <a:cxn ang="0">
                  <a:pos x="71" y="17"/>
                </a:cxn>
                <a:cxn ang="0">
                  <a:pos x="136" y="15"/>
                </a:cxn>
                <a:cxn ang="0">
                  <a:pos x="198" y="11"/>
                </a:cxn>
                <a:cxn ang="0">
                  <a:pos x="264" y="10"/>
                </a:cxn>
                <a:cxn ang="0">
                  <a:pos x="326" y="6"/>
                </a:cxn>
                <a:cxn ang="0">
                  <a:pos x="390" y="4"/>
                </a:cxn>
                <a:cxn ang="0">
                  <a:pos x="453" y="2"/>
                </a:cxn>
                <a:cxn ang="0">
                  <a:pos x="517" y="0"/>
                </a:cxn>
                <a:cxn ang="0">
                  <a:pos x="516" y="203"/>
                </a:cxn>
                <a:cxn ang="0">
                  <a:pos x="514" y="407"/>
                </a:cxn>
                <a:cxn ang="0">
                  <a:pos x="512" y="611"/>
                </a:cxn>
                <a:cxn ang="0">
                  <a:pos x="512" y="815"/>
                </a:cxn>
                <a:cxn ang="0">
                  <a:pos x="512" y="1017"/>
                </a:cxn>
                <a:cxn ang="0">
                  <a:pos x="512" y="1221"/>
                </a:cxn>
                <a:cxn ang="0">
                  <a:pos x="512" y="1424"/>
                </a:cxn>
                <a:cxn ang="0">
                  <a:pos x="512" y="1628"/>
                </a:cxn>
                <a:cxn ang="0">
                  <a:pos x="511" y="1828"/>
                </a:cxn>
                <a:cxn ang="0">
                  <a:pos x="509" y="2030"/>
                </a:cxn>
                <a:cxn ang="0">
                  <a:pos x="507" y="2233"/>
                </a:cxn>
                <a:cxn ang="0">
                  <a:pos x="507" y="2435"/>
                </a:cxn>
                <a:cxn ang="0">
                  <a:pos x="506" y="2635"/>
                </a:cxn>
                <a:cxn ang="0">
                  <a:pos x="506" y="2838"/>
                </a:cxn>
                <a:cxn ang="0">
                  <a:pos x="504" y="3038"/>
                </a:cxn>
                <a:cxn ang="0">
                  <a:pos x="504" y="3240"/>
                </a:cxn>
                <a:cxn ang="0">
                  <a:pos x="440" y="3248"/>
                </a:cxn>
                <a:cxn ang="0">
                  <a:pos x="378" y="3257"/>
                </a:cxn>
                <a:cxn ang="0">
                  <a:pos x="314" y="3266"/>
                </a:cxn>
                <a:cxn ang="0">
                  <a:pos x="252" y="3276"/>
                </a:cxn>
                <a:cxn ang="0">
                  <a:pos x="188" y="3283"/>
                </a:cxn>
                <a:cxn ang="0">
                  <a:pos x="126" y="3292"/>
                </a:cxn>
                <a:cxn ang="0">
                  <a:pos x="62" y="3302"/>
                </a:cxn>
                <a:cxn ang="0">
                  <a:pos x="0" y="3311"/>
                </a:cxn>
                <a:cxn ang="0">
                  <a:pos x="0" y="3105"/>
                </a:cxn>
                <a:cxn ang="0">
                  <a:pos x="0" y="2901"/>
                </a:cxn>
                <a:cxn ang="0">
                  <a:pos x="0" y="2697"/>
                </a:cxn>
                <a:cxn ang="0">
                  <a:pos x="2" y="2493"/>
                </a:cxn>
                <a:cxn ang="0">
                  <a:pos x="2" y="2288"/>
                </a:cxn>
                <a:cxn ang="0">
                  <a:pos x="2" y="2084"/>
                </a:cxn>
                <a:cxn ang="0">
                  <a:pos x="2" y="1880"/>
                </a:cxn>
                <a:cxn ang="0">
                  <a:pos x="3" y="1676"/>
                </a:cxn>
                <a:cxn ang="0">
                  <a:pos x="3" y="1468"/>
                </a:cxn>
                <a:cxn ang="0">
                  <a:pos x="3" y="1262"/>
                </a:cxn>
                <a:cxn ang="0">
                  <a:pos x="3" y="1056"/>
                </a:cxn>
                <a:cxn ang="0">
                  <a:pos x="5" y="850"/>
                </a:cxn>
                <a:cxn ang="0">
                  <a:pos x="5" y="642"/>
                </a:cxn>
                <a:cxn ang="0">
                  <a:pos x="5" y="436"/>
                </a:cxn>
                <a:cxn ang="0">
                  <a:pos x="7" y="229"/>
                </a:cxn>
                <a:cxn ang="0">
                  <a:pos x="9" y="23"/>
                </a:cxn>
              </a:cxnLst>
              <a:rect l="0" t="0" r="r" b="b"/>
              <a:pathLst>
                <a:path w="517" h="3311">
                  <a:moveTo>
                    <a:pt x="9" y="23"/>
                  </a:moveTo>
                  <a:lnTo>
                    <a:pt x="71" y="17"/>
                  </a:lnTo>
                  <a:lnTo>
                    <a:pt x="136" y="15"/>
                  </a:lnTo>
                  <a:lnTo>
                    <a:pt x="198" y="11"/>
                  </a:lnTo>
                  <a:lnTo>
                    <a:pt x="264" y="10"/>
                  </a:lnTo>
                  <a:lnTo>
                    <a:pt x="326" y="6"/>
                  </a:lnTo>
                  <a:lnTo>
                    <a:pt x="390" y="4"/>
                  </a:lnTo>
                  <a:lnTo>
                    <a:pt x="453" y="2"/>
                  </a:lnTo>
                  <a:lnTo>
                    <a:pt x="517" y="0"/>
                  </a:lnTo>
                  <a:lnTo>
                    <a:pt x="516" y="203"/>
                  </a:lnTo>
                  <a:lnTo>
                    <a:pt x="514" y="407"/>
                  </a:lnTo>
                  <a:lnTo>
                    <a:pt x="512" y="611"/>
                  </a:lnTo>
                  <a:lnTo>
                    <a:pt x="512" y="815"/>
                  </a:lnTo>
                  <a:lnTo>
                    <a:pt x="512" y="1017"/>
                  </a:lnTo>
                  <a:lnTo>
                    <a:pt x="512" y="1221"/>
                  </a:lnTo>
                  <a:lnTo>
                    <a:pt x="512" y="1424"/>
                  </a:lnTo>
                  <a:lnTo>
                    <a:pt x="512" y="1628"/>
                  </a:lnTo>
                  <a:lnTo>
                    <a:pt x="511" y="1828"/>
                  </a:lnTo>
                  <a:lnTo>
                    <a:pt x="509" y="2030"/>
                  </a:lnTo>
                  <a:lnTo>
                    <a:pt x="507" y="2233"/>
                  </a:lnTo>
                  <a:lnTo>
                    <a:pt x="507" y="2435"/>
                  </a:lnTo>
                  <a:lnTo>
                    <a:pt x="506" y="2635"/>
                  </a:lnTo>
                  <a:lnTo>
                    <a:pt x="506" y="2838"/>
                  </a:lnTo>
                  <a:lnTo>
                    <a:pt x="504" y="3038"/>
                  </a:lnTo>
                  <a:lnTo>
                    <a:pt x="504" y="3240"/>
                  </a:lnTo>
                  <a:lnTo>
                    <a:pt x="440" y="3248"/>
                  </a:lnTo>
                  <a:lnTo>
                    <a:pt x="378" y="3257"/>
                  </a:lnTo>
                  <a:lnTo>
                    <a:pt x="314" y="3266"/>
                  </a:lnTo>
                  <a:lnTo>
                    <a:pt x="252" y="3276"/>
                  </a:lnTo>
                  <a:lnTo>
                    <a:pt x="188" y="3283"/>
                  </a:lnTo>
                  <a:lnTo>
                    <a:pt x="126" y="3292"/>
                  </a:lnTo>
                  <a:lnTo>
                    <a:pt x="62" y="3302"/>
                  </a:lnTo>
                  <a:lnTo>
                    <a:pt x="0" y="3311"/>
                  </a:lnTo>
                  <a:lnTo>
                    <a:pt x="0" y="3105"/>
                  </a:lnTo>
                  <a:lnTo>
                    <a:pt x="0" y="2901"/>
                  </a:lnTo>
                  <a:lnTo>
                    <a:pt x="0" y="2697"/>
                  </a:lnTo>
                  <a:lnTo>
                    <a:pt x="2" y="2493"/>
                  </a:lnTo>
                  <a:lnTo>
                    <a:pt x="2" y="2288"/>
                  </a:lnTo>
                  <a:lnTo>
                    <a:pt x="2" y="2084"/>
                  </a:lnTo>
                  <a:lnTo>
                    <a:pt x="2" y="1880"/>
                  </a:lnTo>
                  <a:lnTo>
                    <a:pt x="3" y="1676"/>
                  </a:lnTo>
                  <a:lnTo>
                    <a:pt x="3" y="1468"/>
                  </a:lnTo>
                  <a:lnTo>
                    <a:pt x="3" y="1262"/>
                  </a:lnTo>
                  <a:lnTo>
                    <a:pt x="3" y="1056"/>
                  </a:lnTo>
                  <a:lnTo>
                    <a:pt x="5" y="850"/>
                  </a:lnTo>
                  <a:lnTo>
                    <a:pt x="5" y="642"/>
                  </a:lnTo>
                  <a:lnTo>
                    <a:pt x="5" y="436"/>
                  </a:lnTo>
                  <a:lnTo>
                    <a:pt x="7" y="229"/>
                  </a:lnTo>
                  <a:lnTo>
                    <a:pt x="9" y="23"/>
                  </a:lnTo>
                  <a:close/>
                </a:path>
              </a:pathLst>
            </a:custGeom>
            <a:solidFill>
              <a:srgbClr val="0A000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5" name="Freeform 174"/>
            <p:cNvSpPr>
              <a:spLocks/>
            </p:cNvSpPr>
            <p:nvPr/>
          </p:nvSpPr>
          <p:spPr bwMode="auto">
            <a:xfrm>
              <a:off x="4759" y="1344"/>
              <a:ext cx="362" cy="94"/>
            </a:xfrm>
            <a:custGeom>
              <a:avLst/>
              <a:gdLst/>
              <a:ahLst/>
              <a:cxnLst>
                <a:cxn ang="0">
                  <a:pos x="0" y="33"/>
                </a:cxn>
                <a:cxn ang="0">
                  <a:pos x="91" y="28"/>
                </a:cxn>
                <a:cxn ang="0">
                  <a:pos x="183" y="24"/>
                </a:cxn>
                <a:cxn ang="0">
                  <a:pos x="274" y="20"/>
                </a:cxn>
                <a:cxn ang="0">
                  <a:pos x="364" y="16"/>
                </a:cxn>
                <a:cxn ang="0">
                  <a:pos x="453" y="11"/>
                </a:cxn>
                <a:cxn ang="0">
                  <a:pos x="544" y="7"/>
                </a:cxn>
                <a:cxn ang="0">
                  <a:pos x="635" y="3"/>
                </a:cxn>
                <a:cxn ang="0">
                  <a:pos x="725" y="0"/>
                </a:cxn>
                <a:cxn ang="0">
                  <a:pos x="724" y="16"/>
                </a:cxn>
                <a:cxn ang="0">
                  <a:pos x="724" y="35"/>
                </a:cxn>
                <a:cxn ang="0">
                  <a:pos x="724" y="53"/>
                </a:cxn>
                <a:cxn ang="0">
                  <a:pos x="724" y="72"/>
                </a:cxn>
                <a:cxn ang="0">
                  <a:pos x="722" y="91"/>
                </a:cxn>
                <a:cxn ang="0">
                  <a:pos x="722" y="109"/>
                </a:cxn>
                <a:cxn ang="0">
                  <a:pos x="722" y="128"/>
                </a:cxn>
                <a:cxn ang="0">
                  <a:pos x="722" y="148"/>
                </a:cxn>
                <a:cxn ang="0">
                  <a:pos x="631" y="152"/>
                </a:cxn>
                <a:cxn ang="0">
                  <a:pos x="542" y="156"/>
                </a:cxn>
                <a:cxn ang="0">
                  <a:pos x="452" y="161"/>
                </a:cxn>
                <a:cxn ang="0">
                  <a:pos x="363" y="167"/>
                </a:cxn>
                <a:cxn ang="0">
                  <a:pos x="272" y="170"/>
                </a:cxn>
                <a:cxn ang="0">
                  <a:pos x="181" y="176"/>
                </a:cxn>
                <a:cxn ang="0">
                  <a:pos x="91" y="182"/>
                </a:cxn>
                <a:cxn ang="0">
                  <a:pos x="0" y="187"/>
                </a:cxn>
                <a:cxn ang="0">
                  <a:pos x="0" y="167"/>
                </a:cxn>
                <a:cxn ang="0">
                  <a:pos x="0" y="148"/>
                </a:cxn>
                <a:cxn ang="0">
                  <a:pos x="0" y="128"/>
                </a:cxn>
                <a:cxn ang="0">
                  <a:pos x="0" y="109"/>
                </a:cxn>
                <a:cxn ang="0">
                  <a:pos x="0" y="89"/>
                </a:cxn>
                <a:cxn ang="0">
                  <a:pos x="0" y="70"/>
                </a:cxn>
                <a:cxn ang="0">
                  <a:pos x="0" y="50"/>
                </a:cxn>
                <a:cxn ang="0">
                  <a:pos x="0" y="33"/>
                </a:cxn>
              </a:cxnLst>
              <a:rect l="0" t="0" r="r" b="b"/>
              <a:pathLst>
                <a:path w="725" h="187">
                  <a:moveTo>
                    <a:pt x="0" y="33"/>
                  </a:moveTo>
                  <a:lnTo>
                    <a:pt x="91" y="28"/>
                  </a:lnTo>
                  <a:lnTo>
                    <a:pt x="183" y="24"/>
                  </a:lnTo>
                  <a:lnTo>
                    <a:pt x="274" y="20"/>
                  </a:lnTo>
                  <a:lnTo>
                    <a:pt x="364" y="16"/>
                  </a:lnTo>
                  <a:lnTo>
                    <a:pt x="453" y="11"/>
                  </a:lnTo>
                  <a:lnTo>
                    <a:pt x="544" y="7"/>
                  </a:lnTo>
                  <a:lnTo>
                    <a:pt x="635" y="3"/>
                  </a:lnTo>
                  <a:lnTo>
                    <a:pt x="725" y="0"/>
                  </a:lnTo>
                  <a:lnTo>
                    <a:pt x="724" y="16"/>
                  </a:lnTo>
                  <a:lnTo>
                    <a:pt x="724" y="35"/>
                  </a:lnTo>
                  <a:lnTo>
                    <a:pt x="724" y="53"/>
                  </a:lnTo>
                  <a:lnTo>
                    <a:pt x="724" y="72"/>
                  </a:lnTo>
                  <a:lnTo>
                    <a:pt x="722" y="91"/>
                  </a:lnTo>
                  <a:lnTo>
                    <a:pt x="722" y="109"/>
                  </a:lnTo>
                  <a:lnTo>
                    <a:pt x="722" y="128"/>
                  </a:lnTo>
                  <a:lnTo>
                    <a:pt x="722" y="148"/>
                  </a:lnTo>
                  <a:lnTo>
                    <a:pt x="631" y="152"/>
                  </a:lnTo>
                  <a:lnTo>
                    <a:pt x="542" y="156"/>
                  </a:lnTo>
                  <a:lnTo>
                    <a:pt x="452" y="161"/>
                  </a:lnTo>
                  <a:lnTo>
                    <a:pt x="363" y="167"/>
                  </a:lnTo>
                  <a:lnTo>
                    <a:pt x="272" y="170"/>
                  </a:lnTo>
                  <a:lnTo>
                    <a:pt x="181" y="176"/>
                  </a:lnTo>
                  <a:lnTo>
                    <a:pt x="91" y="182"/>
                  </a:lnTo>
                  <a:lnTo>
                    <a:pt x="0" y="187"/>
                  </a:lnTo>
                  <a:lnTo>
                    <a:pt x="0" y="167"/>
                  </a:lnTo>
                  <a:lnTo>
                    <a:pt x="0" y="148"/>
                  </a:lnTo>
                  <a:lnTo>
                    <a:pt x="0" y="128"/>
                  </a:lnTo>
                  <a:lnTo>
                    <a:pt x="0" y="109"/>
                  </a:lnTo>
                  <a:lnTo>
                    <a:pt x="0" y="89"/>
                  </a:lnTo>
                  <a:lnTo>
                    <a:pt x="0" y="70"/>
                  </a:lnTo>
                  <a:lnTo>
                    <a:pt x="0" y="50"/>
                  </a:lnTo>
                  <a:lnTo>
                    <a:pt x="0" y="3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6" name="Freeform 175"/>
            <p:cNvSpPr>
              <a:spLocks/>
            </p:cNvSpPr>
            <p:nvPr/>
          </p:nvSpPr>
          <p:spPr bwMode="auto">
            <a:xfrm>
              <a:off x="4759" y="1385"/>
              <a:ext cx="362" cy="36"/>
            </a:xfrm>
            <a:custGeom>
              <a:avLst/>
              <a:gdLst/>
              <a:ahLst/>
              <a:cxnLst>
                <a:cxn ang="0">
                  <a:pos x="0" y="39"/>
                </a:cxn>
                <a:cxn ang="0">
                  <a:pos x="91" y="34"/>
                </a:cxn>
                <a:cxn ang="0">
                  <a:pos x="181" y="28"/>
                </a:cxn>
                <a:cxn ang="0">
                  <a:pos x="272" y="23"/>
                </a:cxn>
                <a:cxn ang="0">
                  <a:pos x="364" y="17"/>
                </a:cxn>
                <a:cxn ang="0">
                  <a:pos x="453" y="11"/>
                </a:cxn>
                <a:cxn ang="0">
                  <a:pos x="544" y="8"/>
                </a:cxn>
                <a:cxn ang="0">
                  <a:pos x="635" y="4"/>
                </a:cxn>
                <a:cxn ang="0">
                  <a:pos x="725" y="0"/>
                </a:cxn>
                <a:cxn ang="0">
                  <a:pos x="724" y="17"/>
                </a:cxn>
                <a:cxn ang="0">
                  <a:pos x="722" y="34"/>
                </a:cxn>
                <a:cxn ang="0">
                  <a:pos x="631" y="37"/>
                </a:cxn>
                <a:cxn ang="0">
                  <a:pos x="542" y="41"/>
                </a:cxn>
                <a:cxn ang="0">
                  <a:pos x="452" y="47"/>
                </a:cxn>
                <a:cxn ang="0">
                  <a:pos x="363" y="52"/>
                </a:cxn>
                <a:cxn ang="0">
                  <a:pos x="272" y="56"/>
                </a:cxn>
                <a:cxn ang="0">
                  <a:pos x="181" y="62"/>
                </a:cxn>
                <a:cxn ang="0">
                  <a:pos x="91" y="67"/>
                </a:cxn>
                <a:cxn ang="0">
                  <a:pos x="0" y="73"/>
                </a:cxn>
                <a:cxn ang="0">
                  <a:pos x="0" y="56"/>
                </a:cxn>
                <a:cxn ang="0">
                  <a:pos x="0" y="39"/>
                </a:cxn>
              </a:cxnLst>
              <a:rect l="0" t="0" r="r" b="b"/>
              <a:pathLst>
                <a:path w="725" h="73">
                  <a:moveTo>
                    <a:pt x="0" y="39"/>
                  </a:moveTo>
                  <a:lnTo>
                    <a:pt x="91" y="34"/>
                  </a:lnTo>
                  <a:lnTo>
                    <a:pt x="181" y="28"/>
                  </a:lnTo>
                  <a:lnTo>
                    <a:pt x="272" y="23"/>
                  </a:lnTo>
                  <a:lnTo>
                    <a:pt x="364" y="17"/>
                  </a:lnTo>
                  <a:lnTo>
                    <a:pt x="453" y="11"/>
                  </a:lnTo>
                  <a:lnTo>
                    <a:pt x="544" y="8"/>
                  </a:lnTo>
                  <a:lnTo>
                    <a:pt x="635" y="4"/>
                  </a:lnTo>
                  <a:lnTo>
                    <a:pt x="725" y="0"/>
                  </a:lnTo>
                  <a:lnTo>
                    <a:pt x="724" y="17"/>
                  </a:lnTo>
                  <a:lnTo>
                    <a:pt x="722" y="34"/>
                  </a:lnTo>
                  <a:lnTo>
                    <a:pt x="631" y="37"/>
                  </a:lnTo>
                  <a:lnTo>
                    <a:pt x="542" y="41"/>
                  </a:lnTo>
                  <a:lnTo>
                    <a:pt x="452" y="47"/>
                  </a:lnTo>
                  <a:lnTo>
                    <a:pt x="363" y="52"/>
                  </a:lnTo>
                  <a:lnTo>
                    <a:pt x="272" y="56"/>
                  </a:lnTo>
                  <a:lnTo>
                    <a:pt x="181" y="62"/>
                  </a:lnTo>
                  <a:lnTo>
                    <a:pt x="91" y="67"/>
                  </a:lnTo>
                  <a:lnTo>
                    <a:pt x="0" y="73"/>
                  </a:lnTo>
                  <a:lnTo>
                    <a:pt x="0" y="56"/>
                  </a:lnTo>
                  <a:lnTo>
                    <a:pt x="0" y="39"/>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7" name="Freeform 176"/>
            <p:cNvSpPr>
              <a:spLocks/>
            </p:cNvSpPr>
            <p:nvPr/>
          </p:nvSpPr>
          <p:spPr bwMode="auto">
            <a:xfrm>
              <a:off x="4759" y="1401"/>
              <a:ext cx="361" cy="28"/>
            </a:xfrm>
            <a:custGeom>
              <a:avLst/>
              <a:gdLst/>
              <a:ahLst/>
              <a:cxnLst>
                <a:cxn ang="0">
                  <a:pos x="0" y="55"/>
                </a:cxn>
                <a:cxn ang="0">
                  <a:pos x="91" y="50"/>
                </a:cxn>
                <a:cxn ang="0">
                  <a:pos x="181" y="44"/>
                </a:cxn>
                <a:cxn ang="0">
                  <a:pos x="272" y="39"/>
                </a:cxn>
                <a:cxn ang="0">
                  <a:pos x="363" y="35"/>
                </a:cxn>
                <a:cxn ang="0">
                  <a:pos x="452" y="29"/>
                </a:cxn>
                <a:cxn ang="0">
                  <a:pos x="542" y="24"/>
                </a:cxn>
                <a:cxn ang="0">
                  <a:pos x="631" y="20"/>
                </a:cxn>
                <a:cxn ang="0">
                  <a:pos x="722" y="16"/>
                </a:cxn>
                <a:cxn ang="0">
                  <a:pos x="722" y="7"/>
                </a:cxn>
                <a:cxn ang="0">
                  <a:pos x="722" y="0"/>
                </a:cxn>
                <a:cxn ang="0">
                  <a:pos x="631" y="3"/>
                </a:cxn>
                <a:cxn ang="0">
                  <a:pos x="542" y="7"/>
                </a:cxn>
                <a:cxn ang="0">
                  <a:pos x="452" y="13"/>
                </a:cxn>
                <a:cxn ang="0">
                  <a:pos x="363" y="18"/>
                </a:cxn>
                <a:cxn ang="0">
                  <a:pos x="272" y="22"/>
                </a:cxn>
                <a:cxn ang="0">
                  <a:pos x="181" y="28"/>
                </a:cxn>
                <a:cxn ang="0">
                  <a:pos x="91" y="33"/>
                </a:cxn>
                <a:cxn ang="0">
                  <a:pos x="0" y="39"/>
                </a:cxn>
                <a:cxn ang="0">
                  <a:pos x="0" y="46"/>
                </a:cxn>
                <a:cxn ang="0">
                  <a:pos x="0" y="55"/>
                </a:cxn>
              </a:cxnLst>
              <a:rect l="0" t="0" r="r" b="b"/>
              <a:pathLst>
                <a:path w="722" h="55">
                  <a:moveTo>
                    <a:pt x="0" y="55"/>
                  </a:moveTo>
                  <a:lnTo>
                    <a:pt x="91" y="50"/>
                  </a:lnTo>
                  <a:lnTo>
                    <a:pt x="181" y="44"/>
                  </a:lnTo>
                  <a:lnTo>
                    <a:pt x="272" y="39"/>
                  </a:lnTo>
                  <a:lnTo>
                    <a:pt x="363" y="35"/>
                  </a:lnTo>
                  <a:lnTo>
                    <a:pt x="452" y="29"/>
                  </a:lnTo>
                  <a:lnTo>
                    <a:pt x="542" y="24"/>
                  </a:lnTo>
                  <a:lnTo>
                    <a:pt x="631" y="20"/>
                  </a:lnTo>
                  <a:lnTo>
                    <a:pt x="722" y="16"/>
                  </a:lnTo>
                  <a:lnTo>
                    <a:pt x="722" y="7"/>
                  </a:lnTo>
                  <a:lnTo>
                    <a:pt x="722" y="0"/>
                  </a:lnTo>
                  <a:lnTo>
                    <a:pt x="631" y="3"/>
                  </a:lnTo>
                  <a:lnTo>
                    <a:pt x="542" y="7"/>
                  </a:lnTo>
                  <a:lnTo>
                    <a:pt x="452" y="13"/>
                  </a:lnTo>
                  <a:lnTo>
                    <a:pt x="363" y="18"/>
                  </a:lnTo>
                  <a:lnTo>
                    <a:pt x="272" y="22"/>
                  </a:lnTo>
                  <a:lnTo>
                    <a:pt x="181" y="28"/>
                  </a:lnTo>
                  <a:lnTo>
                    <a:pt x="91" y="33"/>
                  </a:lnTo>
                  <a:lnTo>
                    <a:pt x="0" y="39"/>
                  </a:lnTo>
                  <a:lnTo>
                    <a:pt x="0" y="46"/>
                  </a:lnTo>
                  <a:lnTo>
                    <a:pt x="0" y="55"/>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8" name="Freeform 177"/>
            <p:cNvSpPr>
              <a:spLocks/>
            </p:cNvSpPr>
            <p:nvPr/>
          </p:nvSpPr>
          <p:spPr bwMode="auto">
            <a:xfrm>
              <a:off x="4758" y="1559"/>
              <a:ext cx="362" cy="98"/>
            </a:xfrm>
            <a:custGeom>
              <a:avLst/>
              <a:gdLst/>
              <a:ahLst/>
              <a:cxnLst>
                <a:cxn ang="0">
                  <a:pos x="2" y="45"/>
                </a:cxn>
                <a:cxn ang="0">
                  <a:pos x="93" y="39"/>
                </a:cxn>
                <a:cxn ang="0">
                  <a:pos x="183" y="34"/>
                </a:cxn>
                <a:cxn ang="0">
                  <a:pos x="274" y="28"/>
                </a:cxn>
                <a:cxn ang="0">
                  <a:pos x="365" y="22"/>
                </a:cxn>
                <a:cxn ang="0">
                  <a:pos x="454" y="17"/>
                </a:cxn>
                <a:cxn ang="0">
                  <a:pos x="544" y="11"/>
                </a:cxn>
                <a:cxn ang="0">
                  <a:pos x="633" y="6"/>
                </a:cxn>
                <a:cxn ang="0">
                  <a:pos x="724" y="0"/>
                </a:cxn>
                <a:cxn ang="0">
                  <a:pos x="724" y="17"/>
                </a:cxn>
                <a:cxn ang="0">
                  <a:pos x="724" y="37"/>
                </a:cxn>
                <a:cxn ang="0">
                  <a:pos x="724" y="54"/>
                </a:cxn>
                <a:cxn ang="0">
                  <a:pos x="724" y="74"/>
                </a:cxn>
                <a:cxn ang="0">
                  <a:pos x="724" y="93"/>
                </a:cxn>
                <a:cxn ang="0">
                  <a:pos x="724" y="112"/>
                </a:cxn>
                <a:cxn ang="0">
                  <a:pos x="724" y="130"/>
                </a:cxn>
                <a:cxn ang="0">
                  <a:pos x="724" y="149"/>
                </a:cxn>
                <a:cxn ang="0">
                  <a:pos x="633" y="154"/>
                </a:cxn>
                <a:cxn ang="0">
                  <a:pos x="544" y="160"/>
                </a:cxn>
                <a:cxn ang="0">
                  <a:pos x="454" y="165"/>
                </a:cxn>
                <a:cxn ang="0">
                  <a:pos x="365" y="173"/>
                </a:cxn>
                <a:cxn ang="0">
                  <a:pos x="272" y="178"/>
                </a:cxn>
                <a:cxn ang="0">
                  <a:pos x="182" y="184"/>
                </a:cxn>
                <a:cxn ang="0">
                  <a:pos x="91" y="189"/>
                </a:cxn>
                <a:cxn ang="0">
                  <a:pos x="0" y="197"/>
                </a:cxn>
                <a:cxn ang="0">
                  <a:pos x="0" y="177"/>
                </a:cxn>
                <a:cxn ang="0">
                  <a:pos x="0" y="158"/>
                </a:cxn>
                <a:cxn ang="0">
                  <a:pos x="0" y="139"/>
                </a:cxn>
                <a:cxn ang="0">
                  <a:pos x="0" y="121"/>
                </a:cxn>
                <a:cxn ang="0">
                  <a:pos x="0" y="100"/>
                </a:cxn>
                <a:cxn ang="0">
                  <a:pos x="0" y="82"/>
                </a:cxn>
                <a:cxn ang="0">
                  <a:pos x="0" y="63"/>
                </a:cxn>
                <a:cxn ang="0">
                  <a:pos x="2" y="45"/>
                </a:cxn>
              </a:cxnLst>
              <a:rect l="0" t="0" r="r" b="b"/>
              <a:pathLst>
                <a:path w="724" h="197">
                  <a:moveTo>
                    <a:pt x="2" y="45"/>
                  </a:moveTo>
                  <a:lnTo>
                    <a:pt x="93" y="39"/>
                  </a:lnTo>
                  <a:lnTo>
                    <a:pt x="183" y="34"/>
                  </a:lnTo>
                  <a:lnTo>
                    <a:pt x="274" y="28"/>
                  </a:lnTo>
                  <a:lnTo>
                    <a:pt x="365" y="22"/>
                  </a:lnTo>
                  <a:lnTo>
                    <a:pt x="454" y="17"/>
                  </a:lnTo>
                  <a:lnTo>
                    <a:pt x="544" y="11"/>
                  </a:lnTo>
                  <a:lnTo>
                    <a:pt x="633" y="6"/>
                  </a:lnTo>
                  <a:lnTo>
                    <a:pt x="724" y="0"/>
                  </a:lnTo>
                  <a:lnTo>
                    <a:pt x="724" y="17"/>
                  </a:lnTo>
                  <a:lnTo>
                    <a:pt x="724" y="37"/>
                  </a:lnTo>
                  <a:lnTo>
                    <a:pt x="724" y="54"/>
                  </a:lnTo>
                  <a:lnTo>
                    <a:pt x="724" y="74"/>
                  </a:lnTo>
                  <a:lnTo>
                    <a:pt x="724" y="93"/>
                  </a:lnTo>
                  <a:lnTo>
                    <a:pt x="724" y="112"/>
                  </a:lnTo>
                  <a:lnTo>
                    <a:pt x="724" y="130"/>
                  </a:lnTo>
                  <a:lnTo>
                    <a:pt x="724" y="149"/>
                  </a:lnTo>
                  <a:lnTo>
                    <a:pt x="633" y="154"/>
                  </a:lnTo>
                  <a:lnTo>
                    <a:pt x="544" y="160"/>
                  </a:lnTo>
                  <a:lnTo>
                    <a:pt x="454" y="165"/>
                  </a:lnTo>
                  <a:lnTo>
                    <a:pt x="365" y="173"/>
                  </a:lnTo>
                  <a:lnTo>
                    <a:pt x="272" y="178"/>
                  </a:lnTo>
                  <a:lnTo>
                    <a:pt x="182" y="184"/>
                  </a:lnTo>
                  <a:lnTo>
                    <a:pt x="91" y="189"/>
                  </a:lnTo>
                  <a:lnTo>
                    <a:pt x="0" y="197"/>
                  </a:lnTo>
                  <a:lnTo>
                    <a:pt x="0" y="177"/>
                  </a:lnTo>
                  <a:lnTo>
                    <a:pt x="0" y="158"/>
                  </a:lnTo>
                  <a:lnTo>
                    <a:pt x="0" y="139"/>
                  </a:lnTo>
                  <a:lnTo>
                    <a:pt x="0" y="121"/>
                  </a:lnTo>
                  <a:lnTo>
                    <a:pt x="0" y="100"/>
                  </a:lnTo>
                  <a:lnTo>
                    <a:pt x="0" y="82"/>
                  </a:lnTo>
                  <a:lnTo>
                    <a:pt x="0" y="63"/>
                  </a:lnTo>
                  <a:lnTo>
                    <a:pt x="2" y="45"/>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69" name="Freeform 178"/>
            <p:cNvSpPr>
              <a:spLocks/>
            </p:cNvSpPr>
            <p:nvPr/>
          </p:nvSpPr>
          <p:spPr bwMode="auto">
            <a:xfrm>
              <a:off x="4758" y="1602"/>
              <a:ext cx="362" cy="39"/>
            </a:xfrm>
            <a:custGeom>
              <a:avLst/>
              <a:gdLst/>
              <a:ahLst/>
              <a:cxnLst>
                <a:cxn ang="0">
                  <a:pos x="0" y="44"/>
                </a:cxn>
                <a:cxn ang="0">
                  <a:pos x="91" y="37"/>
                </a:cxn>
                <a:cxn ang="0">
                  <a:pos x="182" y="31"/>
                </a:cxn>
                <a:cxn ang="0">
                  <a:pos x="272" y="26"/>
                </a:cxn>
                <a:cxn ang="0">
                  <a:pos x="365" y="20"/>
                </a:cxn>
                <a:cxn ang="0">
                  <a:pos x="454" y="14"/>
                </a:cxn>
                <a:cxn ang="0">
                  <a:pos x="544" y="9"/>
                </a:cxn>
                <a:cxn ang="0">
                  <a:pos x="633" y="3"/>
                </a:cxn>
                <a:cxn ang="0">
                  <a:pos x="724" y="0"/>
                </a:cxn>
                <a:cxn ang="0">
                  <a:pos x="724" y="13"/>
                </a:cxn>
                <a:cxn ang="0">
                  <a:pos x="724" y="29"/>
                </a:cxn>
                <a:cxn ang="0">
                  <a:pos x="633" y="35"/>
                </a:cxn>
                <a:cxn ang="0">
                  <a:pos x="544" y="40"/>
                </a:cxn>
                <a:cxn ang="0">
                  <a:pos x="454" y="46"/>
                </a:cxn>
                <a:cxn ang="0">
                  <a:pos x="365" y="53"/>
                </a:cxn>
                <a:cxn ang="0">
                  <a:pos x="272" y="59"/>
                </a:cxn>
                <a:cxn ang="0">
                  <a:pos x="182" y="65"/>
                </a:cxn>
                <a:cxn ang="0">
                  <a:pos x="91" y="70"/>
                </a:cxn>
                <a:cxn ang="0">
                  <a:pos x="0" y="78"/>
                </a:cxn>
                <a:cxn ang="0">
                  <a:pos x="0" y="61"/>
                </a:cxn>
                <a:cxn ang="0">
                  <a:pos x="0" y="44"/>
                </a:cxn>
              </a:cxnLst>
              <a:rect l="0" t="0" r="r" b="b"/>
              <a:pathLst>
                <a:path w="724" h="78">
                  <a:moveTo>
                    <a:pt x="0" y="44"/>
                  </a:moveTo>
                  <a:lnTo>
                    <a:pt x="91" y="37"/>
                  </a:lnTo>
                  <a:lnTo>
                    <a:pt x="182" y="31"/>
                  </a:lnTo>
                  <a:lnTo>
                    <a:pt x="272" y="26"/>
                  </a:lnTo>
                  <a:lnTo>
                    <a:pt x="365" y="20"/>
                  </a:lnTo>
                  <a:lnTo>
                    <a:pt x="454" y="14"/>
                  </a:lnTo>
                  <a:lnTo>
                    <a:pt x="544" y="9"/>
                  </a:lnTo>
                  <a:lnTo>
                    <a:pt x="633" y="3"/>
                  </a:lnTo>
                  <a:lnTo>
                    <a:pt x="724" y="0"/>
                  </a:lnTo>
                  <a:lnTo>
                    <a:pt x="724" y="13"/>
                  </a:lnTo>
                  <a:lnTo>
                    <a:pt x="724" y="29"/>
                  </a:lnTo>
                  <a:lnTo>
                    <a:pt x="633" y="35"/>
                  </a:lnTo>
                  <a:lnTo>
                    <a:pt x="544" y="40"/>
                  </a:lnTo>
                  <a:lnTo>
                    <a:pt x="454" y="46"/>
                  </a:lnTo>
                  <a:lnTo>
                    <a:pt x="365" y="53"/>
                  </a:lnTo>
                  <a:lnTo>
                    <a:pt x="272" y="59"/>
                  </a:lnTo>
                  <a:lnTo>
                    <a:pt x="182" y="65"/>
                  </a:lnTo>
                  <a:lnTo>
                    <a:pt x="91" y="70"/>
                  </a:lnTo>
                  <a:lnTo>
                    <a:pt x="0" y="78"/>
                  </a:lnTo>
                  <a:lnTo>
                    <a:pt x="0" y="61"/>
                  </a:lnTo>
                  <a:lnTo>
                    <a:pt x="0" y="4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0" name="Freeform 179"/>
            <p:cNvSpPr>
              <a:spLocks/>
            </p:cNvSpPr>
            <p:nvPr/>
          </p:nvSpPr>
          <p:spPr bwMode="auto">
            <a:xfrm>
              <a:off x="4758" y="1617"/>
              <a:ext cx="362" cy="32"/>
            </a:xfrm>
            <a:custGeom>
              <a:avLst/>
              <a:gdLst/>
              <a:ahLst/>
              <a:cxnLst>
                <a:cxn ang="0">
                  <a:pos x="0" y="65"/>
                </a:cxn>
                <a:cxn ang="0">
                  <a:pos x="91" y="58"/>
                </a:cxn>
                <a:cxn ang="0">
                  <a:pos x="182" y="52"/>
                </a:cxn>
                <a:cxn ang="0">
                  <a:pos x="272" y="47"/>
                </a:cxn>
                <a:cxn ang="0">
                  <a:pos x="365" y="41"/>
                </a:cxn>
                <a:cxn ang="0">
                  <a:pos x="454" y="34"/>
                </a:cxn>
                <a:cxn ang="0">
                  <a:pos x="544" y="28"/>
                </a:cxn>
                <a:cxn ang="0">
                  <a:pos x="633" y="23"/>
                </a:cxn>
                <a:cxn ang="0">
                  <a:pos x="724" y="17"/>
                </a:cxn>
                <a:cxn ang="0">
                  <a:pos x="724" y="8"/>
                </a:cxn>
                <a:cxn ang="0">
                  <a:pos x="724" y="0"/>
                </a:cxn>
                <a:cxn ang="0">
                  <a:pos x="633" y="6"/>
                </a:cxn>
                <a:cxn ang="0">
                  <a:pos x="544" y="11"/>
                </a:cxn>
                <a:cxn ang="0">
                  <a:pos x="454" y="17"/>
                </a:cxn>
                <a:cxn ang="0">
                  <a:pos x="365" y="24"/>
                </a:cxn>
                <a:cxn ang="0">
                  <a:pos x="272" y="30"/>
                </a:cxn>
                <a:cxn ang="0">
                  <a:pos x="182" y="36"/>
                </a:cxn>
                <a:cxn ang="0">
                  <a:pos x="91" y="41"/>
                </a:cxn>
                <a:cxn ang="0">
                  <a:pos x="0" y="49"/>
                </a:cxn>
                <a:cxn ang="0">
                  <a:pos x="0" y="56"/>
                </a:cxn>
                <a:cxn ang="0">
                  <a:pos x="0" y="65"/>
                </a:cxn>
              </a:cxnLst>
              <a:rect l="0" t="0" r="r" b="b"/>
              <a:pathLst>
                <a:path w="724" h="65">
                  <a:moveTo>
                    <a:pt x="0" y="65"/>
                  </a:moveTo>
                  <a:lnTo>
                    <a:pt x="91" y="58"/>
                  </a:lnTo>
                  <a:lnTo>
                    <a:pt x="182" y="52"/>
                  </a:lnTo>
                  <a:lnTo>
                    <a:pt x="272" y="47"/>
                  </a:lnTo>
                  <a:lnTo>
                    <a:pt x="365" y="41"/>
                  </a:lnTo>
                  <a:lnTo>
                    <a:pt x="454" y="34"/>
                  </a:lnTo>
                  <a:lnTo>
                    <a:pt x="544" y="28"/>
                  </a:lnTo>
                  <a:lnTo>
                    <a:pt x="633" y="23"/>
                  </a:lnTo>
                  <a:lnTo>
                    <a:pt x="724" y="17"/>
                  </a:lnTo>
                  <a:lnTo>
                    <a:pt x="724" y="8"/>
                  </a:lnTo>
                  <a:lnTo>
                    <a:pt x="724" y="0"/>
                  </a:lnTo>
                  <a:lnTo>
                    <a:pt x="633" y="6"/>
                  </a:lnTo>
                  <a:lnTo>
                    <a:pt x="544" y="11"/>
                  </a:lnTo>
                  <a:lnTo>
                    <a:pt x="454" y="17"/>
                  </a:lnTo>
                  <a:lnTo>
                    <a:pt x="365" y="24"/>
                  </a:lnTo>
                  <a:lnTo>
                    <a:pt x="272" y="30"/>
                  </a:lnTo>
                  <a:lnTo>
                    <a:pt x="182" y="36"/>
                  </a:lnTo>
                  <a:lnTo>
                    <a:pt x="91" y="41"/>
                  </a:lnTo>
                  <a:lnTo>
                    <a:pt x="0" y="49"/>
                  </a:lnTo>
                  <a:lnTo>
                    <a:pt x="0" y="56"/>
                  </a:lnTo>
                  <a:lnTo>
                    <a:pt x="0" y="65"/>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1" name="Freeform 180"/>
            <p:cNvSpPr>
              <a:spLocks/>
            </p:cNvSpPr>
            <p:nvPr/>
          </p:nvSpPr>
          <p:spPr bwMode="auto">
            <a:xfrm>
              <a:off x="4758" y="1774"/>
              <a:ext cx="361" cy="104"/>
            </a:xfrm>
            <a:custGeom>
              <a:avLst/>
              <a:gdLst/>
              <a:ahLst/>
              <a:cxnLst>
                <a:cxn ang="0">
                  <a:pos x="0" y="54"/>
                </a:cxn>
                <a:cxn ang="0">
                  <a:pos x="91" y="46"/>
                </a:cxn>
                <a:cxn ang="0">
                  <a:pos x="182" y="39"/>
                </a:cxn>
                <a:cxn ang="0">
                  <a:pos x="272" y="31"/>
                </a:cxn>
                <a:cxn ang="0">
                  <a:pos x="363" y="26"/>
                </a:cxn>
                <a:cxn ang="0">
                  <a:pos x="452" y="18"/>
                </a:cxn>
                <a:cxn ang="0">
                  <a:pos x="543" y="13"/>
                </a:cxn>
                <a:cxn ang="0">
                  <a:pos x="632" y="5"/>
                </a:cxn>
                <a:cxn ang="0">
                  <a:pos x="722" y="0"/>
                </a:cxn>
                <a:cxn ang="0">
                  <a:pos x="722" y="18"/>
                </a:cxn>
                <a:cxn ang="0">
                  <a:pos x="722" y="37"/>
                </a:cxn>
                <a:cxn ang="0">
                  <a:pos x="722" y="55"/>
                </a:cxn>
                <a:cxn ang="0">
                  <a:pos x="722" y="74"/>
                </a:cxn>
                <a:cxn ang="0">
                  <a:pos x="722" y="91"/>
                </a:cxn>
                <a:cxn ang="0">
                  <a:pos x="722" y="109"/>
                </a:cxn>
                <a:cxn ang="0">
                  <a:pos x="722" y="128"/>
                </a:cxn>
                <a:cxn ang="0">
                  <a:pos x="722" y="148"/>
                </a:cxn>
                <a:cxn ang="0">
                  <a:pos x="632" y="154"/>
                </a:cxn>
                <a:cxn ang="0">
                  <a:pos x="543" y="163"/>
                </a:cxn>
                <a:cxn ang="0">
                  <a:pos x="452" y="169"/>
                </a:cxn>
                <a:cxn ang="0">
                  <a:pos x="363" y="178"/>
                </a:cxn>
                <a:cxn ang="0">
                  <a:pos x="272" y="183"/>
                </a:cxn>
                <a:cxn ang="0">
                  <a:pos x="182" y="193"/>
                </a:cxn>
                <a:cxn ang="0">
                  <a:pos x="91" y="198"/>
                </a:cxn>
                <a:cxn ang="0">
                  <a:pos x="0" y="208"/>
                </a:cxn>
                <a:cxn ang="0">
                  <a:pos x="0" y="187"/>
                </a:cxn>
                <a:cxn ang="0">
                  <a:pos x="0" y="169"/>
                </a:cxn>
                <a:cxn ang="0">
                  <a:pos x="0" y="148"/>
                </a:cxn>
                <a:cxn ang="0">
                  <a:pos x="0" y="130"/>
                </a:cxn>
                <a:cxn ang="0">
                  <a:pos x="0" y="109"/>
                </a:cxn>
                <a:cxn ang="0">
                  <a:pos x="0" y="91"/>
                </a:cxn>
                <a:cxn ang="0">
                  <a:pos x="0" y="70"/>
                </a:cxn>
                <a:cxn ang="0">
                  <a:pos x="0" y="54"/>
                </a:cxn>
              </a:cxnLst>
              <a:rect l="0" t="0" r="r" b="b"/>
              <a:pathLst>
                <a:path w="722" h="208">
                  <a:moveTo>
                    <a:pt x="0" y="54"/>
                  </a:moveTo>
                  <a:lnTo>
                    <a:pt x="91" y="46"/>
                  </a:lnTo>
                  <a:lnTo>
                    <a:pt x="182" y="39"/>
                  </a:lnTo>
                  <a:lnTo>
                    <a:pt x="272" y="31"/>
                  </a:lnTo>
                  <a:lnTo>
                    <a:pt x="363" y="26"/>
                  </a:lnTo>
                  <a:lnTo>
                    <a:pt x="452" y="18"/>
                  </a:lnTo>
                  <a:lnTo>
                    <a:pt x="543" y="13"/>
                  </a:lnTo>
                  <a:lnTo>
                    <a:pt x="632" y="5"/>
                  </a:lnTo>
                  <a:lnTo>
                    <a:pt x="722" y="0"/>
                  </a:lnTo>
                  <a:lnTo>
                    <a:pt x="722" y="18"/>
                  </a:lnTo>
                  <a:lnTo>
                    <a:pt x="722" y="37"/>
                  </a:lnTo>
                  <a:lnTo>
                    <a:pt x="722" y="55"/>
                  </a:lnTo>
                  <a:lnTo>
                    <a:pt x="722" y="74"/>
                  </a:lnTo>
                  <a:lnTo>
                    <a:pt x="722" y="91"/>
                  </a:lnTo>
                  <a:lnTo>
                    <a:pt x="722" y="109"/>
                  </a:lnTo>
                  <a:lnTo>
                    <a:pt x="722" y="128"/>
                  </a:lnTo>
                  <a:lnTo>
                    <a:pt x="722" y="148"/>
                  </a:lnTo>
                  <a:lnTo>
                    <a:pt x="632" y="154"/>
                  </a:lnTo>
                  <a:lnTo>
                    <a:pt x="543" y="163"/>
                  </a:lnTo>
                  <a:lnTo>
                    <a:pt x="452" y="169"/>
                  </a:lnTo>
                  <a:lnTo>
                    <a:pt x="363" y="178"/>
                  </a:lnTo>
                  <a:lnTo>
                    <a:pt x="272" y="183"/>
                  </a:lnTo>
                  <a:lnTo>
                    <a:pt x="182" y="193"/>
                  </a:lnTo>
                  <a:lnTo>
                    <a:pt x="91" y="198"/>
                  </a:lnTo>
                  <a:lnTo>
                    <a:pt x="0" y="208"/>
                  </a:lnTo>
                  <a:lnTo>
                    <a:pt x="0" y="187"/>
                  </a:lnTo>
                  <a:lnTo>
                    <a:pt x="0" y="169"/>
                  </a:lnTo>
                  <a:lnTo>
                    <a:pt x="0" y="148"/>
                  </a:lnTo>
                  <a:lnTo>
                    <a:pt x="0" y="130"/>
                  </a:lnTo>
                  <a:lnTo>
                    <a:pt x="0" y="109"/>
                  </a:lnTo>
                  <a:lnTo>
                    <a:pt x="0" y="91"/>
                  </a:lnTo>
                  <a:lnTo>
                    <a:pt x="0" y="70"/>
                  </a:lnTo>
                  <a:lnTo>
                    <a:pt x="0" y="54"/>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2" name="Freeform 181"/>
            <p:cNvSpPr>
              <a:spLocks/>
            </p:cNvSpPr>
            <p:nvPr/>
          </p:nvSpPr>
          <p:spPr bwMode="auto">
            <a:xfrm>
              <a:off x="4758" y="1815"/>
              <a:ext cx="361" cy="47"/>
            </a:xfrm>
            <a:custGeom>
              <a:avLst/>
              <a:gdLst/>
              <a:ahLst/>
              <a:cxnLst>
                <a:cxn ang="0">
                  <a:pos x="0" y="56"/>
                </a:cxn>
                <a:cxn ang="0">
                  <a:pos x="91" y="49"/>
                </a:cxn>
                <a:cxn ang="0">
                  <a:pos x="182" y="41"/>
                </a:cxn>
                <a:cxn ang="0">
                  <a:pos x="272" y="34"/>
                </a:cxn>
                <a:cxn ang="0">
                  <a:pos x="363" y="28"/>
                </a:cxn>
                <a:cxn ang="0">
                  <a:pos x="452" y="21"/>
                </a:cxn>
                <a:cxn ang="0">
                  <a:pos x="543" y="13"/>
                </a:cxn>
                <a:cxn ang="0">
                  <a:pos x="632" y="6"/>
                </a:cxn>
                <a:cxn ang="0">
                  <a:pos x="722" y="0"/>
                </a:cxn>
                <a:cxn ang="0">
                  <a:pos x="722" y="17"/>
                </a:cxn>
                <a:cxn ang="0">
                  <a:pos x="722" y="34"/>
                </a:cxn>
                <a:cxn ang="0">
                  <a:pos x="632" y="39"/>
                </a:cxn>
                <a:cxn ang="0">
                  <a:pos x="543" y="47"/>
                </a:cxn>
                <a:cxn ang="0">
                  <a:pos x="452" y="54"/>
                </a:cxn>
                <a:cxn ang="0">
                  <a:pos x="363" y="63"/>
                </a:cxn>
                <a:cxn ang="0">
                  <a:pos x="272" y="69"/>
                </a:cxn>
                <a:cxn ang="0">
                  <a:pos x="182" y="76"/>
                </a:cxn>
                <a:cxn ang="0">
                  <a:pos x="91" y="84"/>
                </a:cxn>
                <a:cxn ang="0">
                  <a:pos x="0" y="93"/>
                </a:cxn>
                <a:cxn ang="0">
                  <a:pos x="0" y="84"/>
                </a:cxn>
                <a:cxn ang="0">
                  <a:pos x="0" y="75"/>
                </a:cxn>
                <a:cxn ang="0">
                  <a:pos x="0" y="65"/>
                </a:cxn>
                <a:cxn ang="0">
                  <a:pos x="0" y="56"/>
                </a:cxn>
              </a:cxnLst>
              <a:rect l="0" t="0" r="r" b="b"/>
              <a:pathLst>
                <a:path w="722" h="93">
                  <a:moveTo>
                    <a:pt x="0" y="56"/>
                  </a:moveTo>
                  <a:lnTo>
                    <a:pt x="91" y="49"/>
                  </a:lnTo>
                  <a:lnTo>
                    <a:pt x="182" y="41"/>
                  </a:lnTo>
                  <a:lnTo>
                    <a:pt x="272" y="34"/>
                  </a:lnTo>
                  <a:lnTo>
                    <a:pt x="363" y="28"/>
                  </a:lnTo>
                  <a:lnTo>
                    <a:pt x="452" y="21"/>
                  </a:lnTo>
                  <a:lnTo>
                    <a:pt x="543" y="13"/>
                  </a:lnTo>
                  <a:lnTo>
                    <a:pt x="632" y="6"/>
                  </a:lnTo>
                  <a:lnTo>
                    <a:pt x="722" y="0"/>
                  </a:lnTo>
                  <a:lnTo>
                    <a:pt x="722" y="17"/>
                  </a:lnTo>
                  <a:lnTo>
                    <a:pt x="722" y="34"/>
                  </a:lnTo>
                  <a:lnTo>
                    <a:pt x="632" y="39"/>
                  </a:lnTo>
                  <a:lnTo>
                    <a:pt x="543" y="47"/>
                  </a:lnTo>
                  <a:lnTo>
                    <a:pt x="452" y="54"/>
                  </a:lnTo>
                  <a:lnTo>
                    <a:pt x="363" y="63"/>
                  </a:lnTo>
                  <a:lnTo>
                    <a:pt x="272" y="69"/>
                  </a:lnTo>
                  <a:lnTo>
                    <a:pt x="182" y="76"/>
                  </a:lnTo>
                  <a:lnTo>
                    <a:pt x="91" y="84"/>
                  </a:lnTo>
                  <a:lnTo>
                    <a:pt x="0" y="93"/>
                  </a:lnTo>
                  <a:lnTo>
                    <a:pt x="0" y="84"/>
                  </a:lnTo>
                  <a:lnTo>
                    <a:pt x="0" y="75"/>
                  </a:lnTo>
                  <a:lnTo>
                    <a:pt x="0" y="65"/>
                  </a:lnTo>
                  <a:lnTo>
                    <a:pt x="0" y="5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3" name="Freeform 182"/>
            <p:cNvSpPr>
              <a:spLocks/>
            </p:cNvSpPr>
            <p:nvPr/>
          </p:nvSpPr>
          <p:spPr bwMode="auto">
            <a:xfrm>
              <a:off x="4758" y="1832"/>
              <a:ext cx="361" cy="38"/>
            </a:xfrm>
            <a:custGeom>
              <a:avLst/>
              <a:gdLst/>
              <a:ahLst/>
              <a:cxnLst>
                <a:cxn ang="0">
                  <a:pos x="0" y="76"/>
                </a:cxn>
                <a:cxn ang="0">
                  <a:pos x="91" y="67"/>
                </a:cxn>
                <a:cxn ang="0">
                  <a:pos x="182" y="59"/>
                </a:cxn>
                <a:cxn ang="0">
                  <a:pos x="272" y="52"/>
                </a:cxn>
                <a:cxn ang="0">
                  <a:pos x="363" y="46"/>
                </a:cxn>
                <a:cxn ang="0">
                  <a:pos x="452" y="37"/>
                </a:cxn>
                <a:cxn ang="0">
                  <a:pos x="543" y="29"/>
                </a:cxn>
                <a:cxn ang="0">
                  <a:pos x="632" y="22"/>
                </a:cxn>
                <a:cxn ang="0">
                  <a:pos x="722" y="17"/>
                </a:cxn>
                <a:cxn ang="0">
                  <a:pos x="722" y="7"/>
                </a:cxn>
                <a:cxn ang="0">
                  <a:pos x="722" y="0"/>
                </a:cxn>
                <a:cxn ang="0">
                  <a:pos x="632" y="5"/>
                </a:cxn>
                <a:cxn ang="0">
                  <a:pos x="543" y="13"/>
                </a:cxn>
                <a:cxn ang="0">
                  <a:pos x="452" y="20"/>
                </a:cxn>
                <a:cxn ang="0">
                  <a:pos x="363" y="29"/>
                </a:cxn>
                <a:cxn ang="0">
                  <a:pos x="272" y="35"/>
                </a:cxn>
                <a:cxn ang="0">
                  <a:pos x="182" y="42"/>
                </a:cxn>
                <a:cxn ang="0">
                  <a:pos x="91" y="50"/>
                </a:cxn>
                <a:cxn ang="0">
                  <a:pos x="0" y="59"/>
                </a:cxn>
                <a:cxn ang="0">
                  <a:pos x="0" y="67"/>
                </a:cxn>
                <a:cxn ang="0">
                  <a:pos x="0" y="76"/>
                </a:cxn>
              </a:cxnLst>
              <a:rect l="0" t="0" r="r" b="b"/>
              <a:pathLst>
                <a:path w="722" h="76">
                  <a:moveTo>
                    <a:pt x="0" y="76"/>
                  </a:moveTo>
                  <a:lnTo>
                    <a:pt x="91" y="67"/>
                  </a:lnTo>
                  <a:lnTo>
                    <a:pt x="182" y="59"/>
                  </a:lnTo>
                  <a:lnTo>
                    <a:pt x="272" y="52"/>
                  </a:lnTo>
                  <a:lnTo>
                    <a:pt x="363" y="46"/>
                  </a:lnTo>
                  <a:lnTo>
                    <a:pt x="452" y="37"/>
                  </a:lnTo>
                  <a:lnTo>
                    <a:pt x="543" y="29"/>
                  </a:lnTo>
                  <a:lnTo>
                    <a:pt x="632" y="22"/>
                  </a:lnTo>
                  <a:lnTo>
                    <a:pt x="722" y="17"/>
                  </a:lnTo>
                  <a:lnTo>
                    <a:pt x="722" y="7"/>
                  </a:lnTo>
                  <a:lnTo>
                    <a:pt x="722" y="0"/>
                  </a:lnTo>
                  <a:lnTo>
                    <a:pt x="632" y="5"/>
                  </a:lnTo>
                  <a:lnTo>
                    <a:pt x="543" y="13"/>
                  </a:lnTo>
                  <a:lnTo>
                    <a:pt x="452" y="20"/>
                  </a:lnTo>
                  <a:lnTo>
                    <a:pt x="363" y="29"/>
                  </a:lnTo>
                  <a:lnTo>
                    <a:pt x="272" y="35"/>
                  </a:lnTo>
                  <a:lnTo>
                    <a:pt x="182" y="42"/>
                  </a:lnTo>
                  <a:lnTo>
                    <a:pt x="91" y="50"/>
                  </a:lnTo>
                  <a:lnTo>
                    <a:pt x="0" y="59"/>
                  </a:lnTo>
                  <a:lnTo>
                    <a:pt x="0" y="67"/>
                  </a:lnTo>
                  <a:lnTo>
                    <a:pt x="0" y="76"/>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4" name="Freeform 183"/>
            <p:cNvSpPr>
              <a:spLocks/>
            </p:cNvSpPr>
            <p:nvPr/>
          </p:nvSpPr>
          <p:spPr bwMode="auto">
            <a:xfrm>
              <a:off x="4758" y="1991"/>
              <a:ext cx="361" cy="105"/>
            </a:xfrm>
            <a:custGeom>
              <a:avLst/>
              <a:gdLst/>
              <a:ahLst/>
              <a:cxnLst>
                <a:cxn ang="0">
                  <a:pos x="0" y="61"/>
                </a:cxn>
                <a:cxn ang="0">
                  <a:pos x="91" y="52"/>
                </a:cxn>
                <a:cxn ang="0">
                  <a:pos x="182" y="45"/>
                </a:cxn>
                <a:cxn ang="0">
                  <a:pos x="272" y="35"/>
                </a:cxn>
                <a:cxn ang="0">
                  <a:pos x="363" y="28"/>
                </a:cxn>
                <a:cxn ang="0">
                  <a:pos x="452" y="21"/>
                </a:cxn>
                <a:cxn ang="0">
                  <a:pos x="543" y="13"/>
                </a:cxn>
                <a:cxn ang="0">
                  <a:pos x="632" y="6"/>
                </a:cxn>
                <a:cxn ang="0">
                  <a:pos x="722" y="0"/>
                </a:cxn>
                <a:cxn ang="0">
                  <a:pos x="721" y="17"/>
                </a:cxn>
                <a:cxn ang="0">
                  <a:pos x="719" y="34"/>
                </a:cxn>
                <a:cxn ang="0">
                  <a:pos x="719" y="52"/>
                </a:cxn>
                <a:cxn ang="0">
                  <a:pos x="719" y="71"/>
                </a:cxn>
                <a:cxn ang="0">
                  <a:pos x="719" y="89"/>
                </a:cxn>
                <a:cxn ang="0">
                  <a:pos x="719" y="110"/>
                </a:cxn>
                <a:cxn ang="0">
                  <a:pos x="719" y="128"/>
                </a:cxn>
                <a:cxn ang="0">
                  <a:pos x="719" y="149"/>
                </a:cxn>
                <a:cxn ang="0">
                  <a:pos x="630" y="156"/>
                </a:cxn>
                <a:cxn ang="0">
                  <a:pos x="541" y="163"/>
                </a:cxn>
                <a:cxn ang="0">
                  <a:pos x="450" y="171"/>
                </a:cxn>
                <a:cxn ang="0">
                  <a:pos x="361" y="180"/>
                </a:cxn>
                <a:cxn ang="0">
                  <a:pos x="271" y="188"/>
                </a:cxn>
                <a:cxn ang="0">
                  <a:pos x="180" y="195"/>
                </a:cxn>
                <a:cxn ang="0">
                  <a:pos x="89" y="202"/>
                </a:cxn>
                <a:cxn ang="0">
                  <a:pos x="0" y="212"/>
                </a:cxn>
                <a:cxn ang="0">
                  <a:pos x="0" y="191"/>
                </a:cxn>
                <a:cxn ang="0">
                  <a:pos x="0" y="173"/>
                </a:cxn>
                <a:cxn ang="0">
                  <a:pos x="0" y="154"/>
                </a:cxn>
                <a:cxn ang="0">
                  <a:pos x="0" y="136"/>
                </a:cxn>
                <a:cxn ang="0">
                  <a:pos x="0" y="115"/>
                </a:cxn>
                <a:cxn ang="0">
                  <a:pos x="0" y="98"/>
                </a:cxn>
                <a:cxn ang="0">
                  <a:pos x="0" y="78"/>
                </a:cxn>
                <a:cxn ang="0">
                  <a:pos x="0" y="61"/>
                </a:cxn>
              </a:cxnLst>
              <a:rect l="0" t="0" r="r" b="b"/>
              <a:pathLst>
                <a:path w="722" h="212">
                  <a:moveTo>
                    <a:pt x="0" y="61"/>
                  </a:moveTo>
                  <a:lnTo>
                    <a:pt x="91" y="52"/>
                  </a:lnTo>
                  <a:lnTo>
                    <a:pt x="182" y="45"/>
                  </a:lnTo>
                  <a:lnTo>
                    <a:pt x="272" y="35"/>
                  </a:lnTo>
                  <a:lnTo>
                    <a:pt x="363" y="28"/>
                  </a:lnTo>
                  <a:lnTo>
                    <a:pt x="452" y="21"/>
                  </a:lnTo>
                  <a:lnTo>
                    <a:pt x="543" y="13"/>
                  </a:lnTo>
                  <a:lnTo>
                    <a:pt x="632" y="6"/>
                  </a:lnTo>
                  <a:lnTo>
                    <a:pt x="722" y="0"/>
                  </a:lnTo>
                  <a:lnTo>
                    <a:pt x="721" y="17"/>
                  </a:lnTo>
                  <a:lnTo>
                    <a:pt x="719" y="34"/>
                  </a:lnTo>
                  <a:lnTo>
                    <a:pt x="719" y="52"/>
                  </a:lnTo>
                  <a:lnTo>
                    <a:pt x="719" y="71"/>
                  </a:lnTo>
                  <a:lnTo>
                    <a:pt x="719" y="89"/>
                  </a:lnTo>
                  <a:lnTo>
                    <a:pt x="719" y="110"/>
                  </a:lnTo>
                  <a:lnTo>
                    <a:pt x="719" y="128"/>
                  </a:lnTo>
                  <a:lnTo>
                    <a:pt x="719" y="149"/>
                  </a:lnTo>
                  <a:lnTo>
                    <a:pt x="630" y="156"/>
                  </a:lnTo>
                  <a:lnTo>
                    <a:pt x="541" y="163"/>
                  </a:lnTo>
                  <a:lnTo>
                    <a:pt x="450" y="171"/>
                  </a:lnTo>
                  <a:lnTo>
                    <a:pt x="361" y="180"/>
                  </a:lnTo>
                  <a:lnTo>
                    <a:pt x="271" y="188"/>
                  </a:lnTo>
                  <a:lnTo>
                    <a:pt x="180" y="195"/>
                  </a:lnTo>
                  <a:lnTo>
                    <a:pt x="89" y="202"/>
                  </a:lnTo>
                  <a:lnTo>
                    <a:pt x="0" y="212"/>
                  </a:lnTo>
                  <a:lnTo>
                    <a:pt x="0" y="191"/>
                  </a:lnTo>
                  <a:lnTo>
                    <a:pt x="0" y="173"/>
                  </a:lnTo>
                  <a:lnTo>
                    <a:pt x="0" y="154"/>
                  </a:lnTo>
                  <a:lnTo>
                    <a:pt x="0" y="136"/>
                  </a:lnTo>
                  <a:lnTo>
                    <a:pt x="0" y="115"/>
                  </a:lnTo>
                  <a:lnTo>
                    <a:pt x="0" y="98"/>
                  </a:lnTo>
                  <a:lnTo>
                    <a:pt x="0" y="78"/>
                  </a:lnTo>
                  <a:lnTo>
                    <a:pt x="0" y="6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5" name="Freeform 184"/>
            <p:cNvSpPr>
              <a:spLocks/>
            </p:cNvSpPr>
            <p:nvPr/>
          </p:nvSpPr>
          <p:spPr bwMode="auto">
            <a:xfrm>
              <a:off x="4758" y="2030"/>
              <a:ext cx="359" cy="50"/>
            </a:xfrm>
            <a:custGeom>
              <a:avLst/>
              <a:gdLst/>
              <a:ahLst/>
              <a:cxnLst>
                <a:cxn ang="0">
                  <a:pos x="0" y="65"/>
                </a:cxn>
                <a:cxn ang="0">
                  <a:pos x="89" y="56"/>
                </a:cxn>
                <a:cxn ang="0">
                  <a:pos x="180" y="48"/>
                </a:cxn>
                <a:cxn ang="0">
                  <a:pos x="271" y="39"/>
                </a:cxn>
                <a:cxn ang="0">
                  <a:pos x="361" y="31"/>
                </a:cxn>
                <a:cxn ang="0">
                  <a:pos x="450" y="22"/>
                </a:cxn>
                <a:cxn ang="0">
                  <a:pos x="541" y="15"/>
                </a:cxn>
                <a:cxn ang="0">
                  <a:pos x="630" y="7"/>
                </a:cxn>
                <a:cxn ang="0">
                  <a:pos x="719" y="0"/>
                </a:cxn>
                <a:cxn ang="0">
                  <a:pos x="719" y="17"/>
                </a:cxn>
                <a:cxn ang="0">
                  <a:pos x="719" y="35"/>
                </a:cxn>
                <a:cxn ang="0">
                  <a:pos x="630" y="43"/>
                </a:cxn>
                <a:cxn ang="0">
                  <a:pos x="541" y="50"/>
                </a:cxn>
                <a:cxn ang="0">
                  <a:pos x="450" y="57"/>
                </a:cxn>
                <a:cxn ang="0">
                  <a:pos x="361" y="67"/>
                </a:cxn>
                <a:cxn ang="0">
                  <a:pos x="271" y="72"/>
                </a:cxn>
                <a:cxn ang="0">
                  <a:pos x="180" y="82"/>
                </a:cxn>
                <a:cxn ang="0">
                  <a:pos x="89" y="89"/>
                </a:cxn>
                <a:cxn ang="0">
                  <a:pos x="0" y="98"/>
                </a:cxn>
                <a:cxn ang="0">
                  <a:pos x="0" y="91"/>
                </a:cxn>
                <a:cxn ang="0">
                  <a:pos x="0" y="82"/>
                </a:cxn>
                <a:cxn ang="0">
                  <a:pos x="0" y="72"/>
                </a:cxn>
                <a:cxn ang="0">
                  <a:pos x="0" y="65"/>
                </a:cxn>
              </a:cxnLst>
              <a:rect l="0" t="0" r="r" b="b"/>
              <a:pathLst>
                <a:path w="719" h="98">
                  <a:moveTo>
                    <a:pt x="0" y="65"/>
                  </a:moveTo>
                  <a:lnTo>
                    <a:pt x="89" y="56"/>
                  </a:lnTo>
                  <a:lnTo>
                    <a:pt x="180" y="48"/>
                  </a:lnTo>
                  <a:lnTo>
                    <a:pt x="271" y="39"/>
                  </a:lnTo>
                  <a:lnTo>
                    <a:pt x="361" y="31"/>
                  </a:lnTo>
                  <a:lnTo>
                    <a:pt x="450" y="22"/>
                  </a:lnTo>
                  <a:lnTo>
                    <a:pt x="541" y="15"/>
                  </a:lnTo>
                  <a:lnTo>
                    <a:pt x="630" y="7"/>
                  </a:lnTo>
                  <a:lnTo>
                    <a:pt x="719" y="0"/>
                  </a:lnTo>
                  <a:lnTo>
                    <a:pt x="719" y="17"/>
                  </a:lnTo>
                  <a:lnTo>
                    <a:pt x="719" y="35"/>
                  </a:lnTo>
                  <a:lnTo>
                    <a:pt x="630" y="43"/>
                  </a:lnTo>
                  <a:lnTo>
                    <a:pt x="541" y="50"/>
                  </a:lnTo>
                  <a:lnTo>
                    <a:pt x="450" y="57"/>
                  </a:lnTo>
                  <a:lnTo>
                    <a:pt x="361" y="67"/>
                  </a:lnTo>
                  <a:lnTo>
                    <a:pt x="271" y="72"/>
                  </a:lnTo>
                  <a:lnTo>
                    <a:pt x="180" y="82"/>
                  </a:lnTo>
                  <a:lnTo>
                    <a:pt x="89" y="89"/>
                  </a:lnTo>
                  <a:lnTo>
                    <a:pt x="0" y="98"/>
                  </a:lnTo>
                  <a:lnTo>
                    <a:pt x="0" y="91"/>
                  </a:lnTo>
                  <a:lnTo>
                    <a:pt x="0" y="82"/>
                  </a:lnTo>
                  <a:lnTo>
                    <a:pt x="0" y="72"/>
                  </a:lnTo>
                  <a:lnTo>
                    <a:pt x="0" y="65"/>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6" name="Freeform 185"/>
            <p:cNvSpPr>
              <a:spLocks/>
            </p:cNvSpPr>
            <p:nvPr/>
          </p:nvSpPr>
          <p:spPr bwMode="auto">
            <a:xfrm>
              <a:off x="4758" y="2048"/>
              <a:ext cx="359" cy="40"/>
            </a:xfrm>
            <a:custGeom>
              <a:avLst/>
              <a:gdLst/>
              <a:ahLst/>
              <a:cxnLst>
                <a:cxn ang="0">
                  <a:pos x="0" y="80"/>
                </a:cxn>
                <a:cxn ang="0">
                  <a:pos x="89" y="71"/>
                </a:cxn>
                <a:cxn ang="0">
                  <a:pos x="180" y="63"/>
                </a:cxn>
                <a:cxn ang="0">
                  <a:pos x="271" y="54"/>
                </a:cxn>
                <a:cxn ang="0">
                  <a:pos x="361" y="47"/>
                </a:cxn>
                <a:cxn ang="0">
                  <a:pos x="450" y="37"/>
                </a:cxn>
                <a:cxn ang="0">
                  <a:pos x="541" y="30"/>
                </a:cxn>
                <a:cxn ang="0">
                  <a:pos x="630" y="22"/>
                </a:cxn>
                <a:cxn ang="0">
                  <a:pos x="719" y="17"/>
                </a:cxn>
                <a:cxn ang="0">
                  <a:pos x="719" y="8"/>
                </a:cxn>
                <a:cxn ang="0">
                  <a:pos x="719" y="0"/>
                </a:cxn>
                <a:cxn ang="0">
                  <a:pos x="630" y="8"/>
                </a:cxn>
                <a:cxn ang="0">
                  <a:pos x="541" y="15"/>
                </a:cxn>
                <a:cxn ang="0">
                  <a:pos x="450" y="22"/>
                </a:cxn>
                <a:cxn ang="0">
                  <a:pos x="361" y="32"/>
                </a:cxn>
                <a:cxn ang="0">
                  <a:pos x="271" y="37"/>
                </a:cxn>
                <a:cxn ang="0">
                  <a:pos x="180" y="47"/>
                </a:cxn>
                <a:cxn ang="0">
                  <a:pos x="89" y="54"/>
                </a:cxn>
                <a:cxn ang="0">
                  <a:pos x="0" y="63"/>
                </a:cxn>
                <a:cxn ang="0">
                  <a:pos x="0" y="71"/>
                </a:cxn>
                <a:cxn ang="0">
                  <a:pos x="0" y="80"/>
                </a:cxn>
              </a:cxnLst>
              <a:rect l="0" t="0" r="r" b="b"/>
              <a:pathLst>
                <a:path w="719" h="80">
                  <a:moveTo>
                    <a:pt x="0" y="80"/>
                  </a:moveTo>
                  <a:lnTo>
                    <a:pt x="89" y="71"/>
                  </a:lnTo>
                  <a:lnTo>
                    <a:pt x="180" y="63"/>
                  </a:lnTo>
                  <a:lnTo>
                    <a:pt x="271" y="54"/>
                  </a:lnTo>
                  <a:lnTo>
                    <a:pt x="361" y="47"/>
                  </a:lnTo>
                  <a:lnTo>
                    <a:pt x="450" y="37"/>
                  </a:lnTo>
                  <a:lnTo>
                    <a:pt x="541" y="30"/>
                  </a:lnTo>
                  <a:lnTo>
                    <a:pt x="630" y="22"/>
                  </a:lnTo>
                  <a:lnTo>
                    <a:pt x="719" y="17"/>
                  </a:lnTo>
                  <a:lnTo>
                    <a:pt x="719" y="8"/>
                  </a:lnTo>
                  <a:lnTo>
                    <a:pt x="719" y="0"/>
                  </a:lnTo>
                  <a:lnTo>
                    <a:pt x="630" y="8"/>
                  </a:lnTo>
                  <a:lnTo>
                    <a:pt x="541" y="15"/>
                  </a:lnTo>
                  <a:lnTo>
                    <a:pt x="450" y="22"/>
                  </a:lnTo>
                  <a:lnTo>
                    <a:pt x="361" y="32"/>
                  </a:lnTo>
                  <a:lnTo>
                    <a:pt x="271" y="37"/>
                  </a:lnTo>
                  <a:lnTo>
                    <a:pt x="180" y="47"/>
                  </a:lnTo>
                  <a:lnTo>
                    <a:pt x="89" y="54"/>
                  </a:lnTo>
                  <a:lnTo>
                    <a:pt x="0" y="63"/>
                  </a:lnTo>
                  <a:lnTo>
                    <a:pt x="0" y="71"/>
                  </a:lnTo>
                  <a:lnTo>
                    <a:pt x="0" y="8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7" name="Freeform 186"/>
            <p:cNvSpPr>
              <a:spLocks/>
            </p:cNvSpPr>
            <p:nvPr/>
          </p:nvSpPr>
          <p:spPr bwMode="auto">
            <a:xfrm>
              <a:off x="4756" y="2204"/>
              <a:ext cx="361" cy="110"/>
            </a:xfrm>
            <a:custGeom>
              <a:avLst/>
              <a:gdLst/>
              <a:ahLst/>
              <a:cxnLst>
                <a:cxn ang="0">
                  <a:pos x="0" y="74"/>
                </a:cxn>
                <a:cxn ang="0">
                  <a:pos x="91" y="63"/>
                </a:cxn>
                <a:cxn ang="0">
                  <a:pos x="183" y="54"/>
                </a:cxn>
                <a:cxn ang="0">
                  <a:pos x="274" y="44"/>
                </a:cxn>
                <a:cxn ang="0">
                  <a:pos x="364" y="35"/>
                </a:cxn>
                <a:cxn ang="0">
                  <a:pos x="453" y="24"/>
                </a:cxn>
                <a:cxn ang="0">
                  <a:pos x="544" y="17"/>
                </a:cxn>
                <a:cxn ang="0">
                  <a:pos x="633" y="7"/>
                </a:cxn>
                <a:cxn ang="0">
                  <a:pos x="722" y="0"/>
                </a:cxn>
                <a:cxn ang="0">
                  <a:pos x="720" y="19"/>
                </a:cxn>
                <a:cxn ang="0">
                  <a:pos x="720" y="37"/>
                </a:cxn>
                <a:cxn ang="0">
                  <a:pos x="720" y="56"/>
                </a:cxn>
                <a:cxn ang="0">
                  <a:pos x="720" y="74"/>
                </a:cxn>
                <a:cxn ang="0">
                  <a:pos x="720" y="91"/>
                </a:cxn>
                <a:cxn ang="0">
                  <a:pos x="720" y="109"/>
                </a:cxn>
                <a:cxn ang="0">
                  <a:pos x="720" y="128"/>
                </a:cxn>
                <a:cxn ang="0">
                  <a:pos x="720" y="148"/>
                </a:cxn>
                <a:cxn ang="0">
                  <a:pos x="630" y="156"/>
                </a:cxn>
                <a:cxn ang="0">
                  <a:pos x="541" y="167"/>
                </a:cxn>
                <a:cxn ang="0">
                  <a:pos x="452" y="174"/>
                </a:cxn>
                <a:cxn ang="0">
                  <a:pos x="363" y="186"/>
                </a:cxn>
                <a:cxn ang="0">
                  <a:pos x="272" y="193"/>
                </a:cxn>
                <a:cxn ang="0">
                  <a:pos x="181" y="202"/>
                </a:cxn>
                <a:cxn ang="0">
                  <a:pos x="91" y="212"/>
                </a:cxn>
                <a:cxn ang="0">
                  <a:pos x="0" y="221"/>
                </a:cxn>
                <a:cxn ang="0">
                  <a:pos x="0" y="202"/>
                </a:cxn>
                <a:cxn ang="0">
                  <a:pos x="0" y="184"/>
                </a:cxn>
                <a:cxn ang="0">
                  <a:pos x="0" y="165"/>
                </a:cxn>
                <a:cxn ang="0">
                  <a:pos x="0" y="147"/>
                </a:cxn>
                <a:cxn ang="0">
                  <a:pos x="0" y="126"/>
                </a:cxn>
                <a:cxn ang="0">
                  <a:pos x="0" y="109"/>
                </a:cxn>
                <a:cxn ang="0">
                  <a:pos x="0" y="91"/>
                </a:cxn>
                <a:cxn ang="0">
                  <a:pos x="0" y="74"/>
                </a:cxn>
              </a:cxnLst>
              <a:rect l="0" t="0" r="r" b="b"/>
              <a:pathLst>
                <a:path w="722" h="221">
                  <a:moveTo>
                    <a:pt x="0" y="74"/>
                  </a:moveTo>
                  <a:lnTo>
                    <a:pt x="91" y="63"/>
                  </a:lnTo>
                  <a:lnTo>
                    <a:pt x="183" y="54"/>
                  </a:lnTo>
                  <a:lnTo>
                    <a:pt x="274" y="44"/>
                  </a:lnTo>
                  <a:lnTo>
                    <a:pt x="364" y="35"/>
                  </a:lnTo>
                  <a:lnTo>
                    <a:pt x="453" y="24"/>
                  </a:lnTo>
                  <a:lnTo>
                    <a:pt x="544" y="17"/>
                  </a:lnTo>
                  <a:lnTo>
                    <a:pt x="633" y="7"/>
                  </a:lnTo>
                  <a:lnTo>
                    <a:pt x="722" y="0"/>
                  </a:lnTo>
                  <a:lnTo>
                    <a:pt x="720" y="19"/>
                  </a:lnTo>
                  <a:lnTo>
                    <a:pt x="720" y="37"/>
                  </a:lnTo>
                  <a:lnTo>
                    <a:pt x="720" y="56"/>
                  </a:lnTo>
                  <a:lnTo>
                    <a:pt x="720" y="74"/>
                  </a:lnTo>
                  <a:lnTo>
                    <a:pt x="720" y="91"/>
                  </a:lnTo>
                  <a:lnTo>
                    <a:pt x="720" y="109"/>
                  </a:lnTo>
                  <a:lnTo>
                    <a:pt x="720" y="128"/>
                  </a:lnTo>
                  <a:lnTo>
                    <a:pt x="720" y="148"/>
                  </a:lnTo>
                  <a:lnTo>
                    <a:pt x="630" y="156"/>
                  </a:lnTo>
                  <a:lnTo>
                    <a:pt x="541" y="167"/>
                  </a:lnTo>
                  <a:lnTo>
                    <a:pt x="452" y="174"/>
                  </a:lnTo>
                  <a:lnTo>
                    <a:pt x="363" y="186"/>
                  </a:lnTo>
                  <a:lnTo>
                    <a:pt x="272" y="193"/>
                  </a:lnTo>
                  <a:lnTo>
                    <a:pt x="181" y="202"/>
                  </a:lnTo>
                  <a:lnTo>
                    <a:pt x="91" y="212"/>
                  </a:lnTo>
                  <a:lnTo>
                    <a:pt x="0" y="221"/>
                  </a:lnTo>
                  <a:lnTo>
                    <a:pt x="0" y="202"/>
                  </a:lnTo>
                  <a:lnTo>
                    <a:pt x="0" y="184"/>
                  </a:lnTo>
                  <a:lnTo>
                    <a:pt x="0" y="165"/>
                  </a:lnTo>
                  <a:lnTo>
                    <a:pt x="0" y="147"/>
                  </a:lnTo>
                  <a:lnTo>
                    <a:pt x="0" y="126"/>
                  </a:lnTo>
                  <a:lnTo>
                    <a:pt x="0" y="109"/>
                  </a:lnTo>
                  <a:lnTo>
                    <a:pt x="0" y="91"/>
                  </a:lnTo>
                  <a:lnTo>
                    <a:pt x="0" y="74"/>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8" name="Freeform 187"/>
            <p:cNvSpPr>
              <a:spLocks/>
            </p:cNvSpPr>
            <p:nvPr/>
          </p:nvSpPr>
          <p:spPr bwMode="auto">
            <a:xfrm>
              <a:off x="4756" y="2245"/>
              <a:ext cx="361" cy="55"/>
            </a:xfrm>
            <a:custGeom>
              <a:avLst/>
              <a:gdLst/>
              <a:ahLst/>
              <a:cxnLst>
                <a:cxn ang="0">
                  <a:pos x="0" y="76"/>
                </a:cxn>
                <a:cxn ang="0">
                  <a:pos x="91" y="65"/>
                </a:cxn>
                <a:cxn ang="0">
                  <a:pos x="181" y="55"/>
                </a:cxn>
                <a:cxn ang="0">
                  <a:pos x="272" y="46"/>
                </a:cxn>
                <a:cxn ang="0">
                  <a:pos x="363" y="37"/>
                </a:cxn>
                <a:cxn ang="0">
                  <a:pos x="452" y="26"/>
                </a:cxn>
                <a:cxn ang="0">
                  <a:pos x="542" y="18"/>
                </a:cxn>
                <a:cxn ang="0">
                  <a:pos x="631" y="7"/>
                </a:cxn>
                <a:cxn ang="0">
                  <a:pos x="722" y="0"/>
                </a:cxn>
                <a:cxn ang="0">
                  <a:pos x="722" y="16"/>
                </a:cxn>
                <a:cxn ang="0">
                  <a:pos x="722" y="33"/>
                </a:cxn>
                <a:cxn ang="0">
                  <a:pos x="631" y="40"/>
                </a:cxn>
                <a:cxn ang="0">
                  <a:pos x="542" y="52"/>
                </a:cxn>
                <a:cxn ang="0">
                  <a:pos x="452" y="59"/>
                </a:cxn>
                <a:cxn ang="0">
                  <a:pos x="363" y="70"/>
                </a:cxn>
                <a:cxn ang="0">
                  <a:pos x="272" y="78"/>
                </a:cxn>
                <a:cxn ang="0">
                  <a:pos x="181" y="87"/>
                </a:cxn>
                <a:cxn ang="0">
                  <a:pos x="91" y="98"/>
                </a:cxn>
                <a:cxn ang="0">
                  <a:pos x="0" y="109"/>
                </a:cxn>
                <a:cxn ang="0">
                  <a:pos x="0" y="98"/>
                </a:cxn>
                <a:cxn ang="0">
                  <a:pos x="0" y="89"/>
                </a:cxn>
                <a:cxn ang="0">
                  <a:pos x="0" y="81"/>
                </a:cxn>
                <a:cxn ang="0">
                  <a:pos x="0" y="76"/>
                </a:cxn>
              </a:cxnLst>
              <a:rect l="0" t="0" r="r" b="b"/>
              <a:pathLst>
                <a:path w="722" h="109">
                  <a:moveTo>
                    <a:pt x="0" y="76"/>
                  </a:moveTo>
                  <a:lnTo>
                    <a:pt x="91" y="65"/>
                  </a:lnTo>
                  <a:lnTo>
                    <a:pt x="181" y="55"/>
                  </a:lnTo>
                  <a:lnTo>
                    <a:pt x="272" y="46"/>
                  </a:lnTo>
                  <a:lnTo>
                    <a:pt x="363" y="37"/>
                  </a:lnTo>
                  <a:lnTo>
                    <a:pt x="452" y="26"/>
                  </a:lnTo>
                  <a:lnTo>
                    <a:pt x="542" y="18"/>
                  </a:lnTo>
                  <a:lnTo>
                    <a:pt x="631" y="7"/>
                  </a:lnTo>
                  <a:lnTo>
                    <a:pt x="722" y="0"/>
                  </a:lnTo>
                  <a:lnTo>
                    <a:pt x="722" y="16"/>
                  </a:lnTo>
                  <a:lnTo>
                    <a:pt x="722" y="33"/>
                  </a:lnTo>
                  <a:lnTo>
                    <a:pt x="631" y="40"/>
                  </a:lnTo>
                  <a:lnTo>
                    <a:pt x="542" y="52"/>
                  </a:lnTo>
                  <a:lnTo>
                    <a:pt x="452" y="59"/>
                  </a:lnTo>
                  <a:lnTo>
                    <a:pt x="363" y="70"/>
                  </a:lnTo>
                  <a:lnTo>
                    <a:pt x="272" y="78"/>
                  </a:lnTo>
                  <a:lnTo>
                    <a:pt x="181" y="87"/>
                  </a:lnTo>
                  <a:lnTo>
                    <a:pt x="91" y="98"/>
                  </a:lnTo>
                  <a:lnTo>
                    <a:pt x="0" y="109"/>
                  </a:lnTo>
                  <a:lnTo>
                    <a:pt x="0" y="98"/>
                  </a:lnTo>
                  <a:lnTo>
                    <a:pt x="0" y="89"/>
                  </a:lnTo>
                  <a:lnTo>
                    <a:pt x="0" y="81"/>
                  </a:lnTo>
                  <a:lnTo>
                    <a:pt x="0" y="7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79" name="Freeform 188"/>
            <p:cNvSpPr>
              <a:spLocks/>
            </p:cNvSpPr>
            <p:nvPr/>
          </p:nvSpPr>
          <p:spPr bwMode="auto">
            <a:xfrm>
              <a:off x="4756" y="2262"/>
              <a:ext cx="361" cy="44"/>
            </a:xfrm>
            <a:custGeom>
              <a:avLst/>
              <a:gdLst/>
              <a:ahLst/>
              <a:cxnLst>
                <a:cxn ang="0">
                  <a:pos x="0" y="89"/>
                </a:cxn>
                <a:cxn ang="0">
                  <a:pos x="91" y="78"/>
                </a:cxn>
                <a:cxn ang="0">
                  <a:pos x="181" y="71"/>
                </a:cxn>
                <a:cxn ang="0">
                  <a:pos x="272" y="59"/>
                </a:cxn>
                <a:cxn ang="0">
                  <a:pos x="363" y="52"/>
                </a:cxn>
                <a:cxn ang="0">
                  <a:pos x="452" y="43"/>
                </a:cxn>
                <a:cxn ang="0">
                  <a:pos x="541" y="33"/>
                </a:cxn>
                <a:cxn ang="0">
                  <a:pos x="630" y="24"/>
                </a:cxn>
                <a:cxn ang="0">
                  <a:pos x="720" y="17"/>
                </a:cxn>
                <a:cxn ang="0">
                  <a:pos x="720" y="7"/>
                </a:cxn>
                <a:cxn ang="0">
                  <a:pos x="722" y="0"/>
                </a:cxn>
                <a:cxn ang="0">
                  <a:pos x="631" y="7"/>
                </a:cxn>
                <a:cxn ang="0">
                  <a:pos x="542" y="19"/>
                </a:cxn>
                <a:cxn ang="0">
                  <a:pos x="452" y="26"/>
                </a:cxn>
                <a:cxn ang="0">
                  <a:pos x="363" y="37"/>
                </a:cxn>
                <a:cxn ang="0">
                  <a:pos x="272" y="45"/>
                </a:cxn>
                <a:cxn ang="0">
                  <a:pos x="181" y="54"/>
                </a:cxn>
                <a:cxn ang="0">
                  <a:pos x="91" y="65"/>
                </a:cxn>
                <a:cxn ang="0">
                  <a:pos x="0" y="76"/>
                </a:cxn>
                <a:cxn ang="0">
                  <a:pos x="0" y="82"/>
                </a:cxn>
                <a:cxn ang="0">
                  <a:pos x="0" y="89"/>
                </a:cxn>
              </a:cxnLst>
              <a:rect l="0" t="0" r="r" b="b"/>
              <a:pathLst>
                <a:path w="722" h="89">
                  <a:moveTo>
                    <a:pt x="0" y="89"/>
                  </a:moveTo>
                  <a:lnTo>
                    <a:pt x="91" y="78"/>
                  </a:lnTo>
                  <a:lnTo>
                    <a:pt x="181" y="71"/>
                  </a:lnTo>
                  <a:lnTo>
                    <a:pt x="272" y="59"/>
                  </a:lnTo>
                  <a:lnTo>
                    <a:pt x="363" y="52"/>
                  </a:lnTo>
                  <a:lnTo>
                    <a:pt x="452" y="43"/>
                  </a:lnTo>
                  <a:lnTo>
                    <a:pt x="541" y="33"/>
                  </a:lnTo>
                  <a:lnTo>
                    <a:pt x="630" y="24"/>
                  </a:lnTo>
                  <a:lnTo>
                    <a:pt x="720" y="17"/>
                  </a:lnTo>
                  <a:lnTo>
                    <a:pt x="720" y="7"/>
                  </a:lnTo>
                  <a:lnTo>
                    <a:pt x="722" y="0"/>
                  </a:lnTo>
                  <a:lnTo>
                    <a:pt x="631" y="7"/>
                  </a:lnTo>
                  <a:lnTo>
                    <a:pt x="542" y="19"/>
                  </a:lnTo>
                  <a:lnTo>
                    <a:pt x="452" y="26"/>
                  </a:lnTo>
                  <a:lnTo>
                    <a:pt x="363" y="37"/>
                  </a:lnTo>
                  <a:lnTo>
                    <a:pt x="272" y="45"/>
                  </a:lnTo>
                  <a:lnTo>
                    <a:pt x="181" y="54"/>
                  </a:lnTo>
                  <a:lnTo>
                    <a:pt x="91" y="65"/>
                  </a:lnTo>
                  <a:lnTo>
                    <a:pt x="0" y="76"/>
                  </a:lnTo>
                  <a:lnTo>
                    <a:pt x="0" y="82"/>
                  </a:lnTo>
                  <a:lnTo>
                    <a:pt x="0" y="89"/>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0" name="Freeform 189"/>
            <p:cNvSpPr>
              <a:spLocks/>
            </p:cNvSpPr>
            <p:nvPr/>
          </p:nvSpPr>
          <p:spPr bwMode="auto">
            <a:xfrm>
              <a:off x="4756" y="2418"/>
              <a:ext cx="360" cy="116"/>
            </a:xfrm>
            <a:custGeom>
              <a:avLst/>
              <a:gdLst/>
              <a:ahLst/>
              <a:cxnLst>
                <a:cxn ang="0">
                  <a:pos x="0" y="81"/>
                </a:cxn>
                <a:cxn ang="0">
                  <a:pos x="91" y="70"/>
                </a:cxn>
                <a:cxn ang="0">
                  <a:pos x="181" y="59"/>
                </a:cxn>
                <a:cxn ang="0">
                  <a:pos x="272" y="48"/>
                </a:cxn>
                <a:cxn ang="0">
                  <a:pos x="363" y="39"/>
                </a:cxn>
                <a:cxn ang="0">
                  <a:pos x="452" y="27"/>
                </a:cxn>
                <a:cxn ang="0">
                  <a:pos x="541" y="18"/>
                </a:cxn>
                <a:cxn ang="0">
                  <a:pos x="630" y="9"/>
                </a:cxn>
                <a:cxn ang="0">
                  <a:pos x="720" y="0"/>
                </a:cxn>
                <a:cxn ang="0">
                  <a:pos x="720" y="16"/>
                </a:cxn>
                <a:cxn ang="0">
                  <a:pos x="720" y="35"/>
                </a:cxn>
                <a:cxn ang="0">
                  <a:pos x="720" y="53"/>
                </a:cxn>
                <a:cxn ang="0">
                  <a:pos x="720" y="72"/>
                </a:cxn>
                <a:cxn ang="0">
                  <a:pos x="720" y="91"/>
                </a:cxn>
                <a:cxn ang="0">
                  <a:pos x="720" y="109"/>
                </a:cxn>
                <a:cxn ang="0">
                  <a:pos x="720" y="128"/>
                </a:cxn>
                <a:cxn ang="0">
                  <a:pos x="720" y="148"/>
                </a:cxn>
                <a:cxn ang="0">
                  <a:pos x="630" y="157"/>
                </a:cxn>
                <a:cxn ang="0">
                  <a:pos x="541" y="167"/>
                </a:cxn>
                <a:cxn ang="0">
                  <a:pos x="452" y="176"/>
                </a:cxn>
                <a:cxn ang="0">
                  <a:pos x="363" y="187"/>
                </a:cxn>
                <a:cxn ang="0">
                  <a:pos x="272" y="198"/>
                </a:cxn>
                <a:cxn ang="0">
                  <a:pos x="181" y="209"/>
                </a:cxn>
                <a:cxn ang="0">
                  <a:pos x="91" y="220"/>
                </a:cxn>
                <a:cxn ang="0">
                  <a:pos x="0" y="232"/>
                </a:cxn>
                <a:cxn ang="0">
                  <a:pos x="0" y="211"/>
                </a:cxn>
                <a:cxn ang="0">
                  <a:pos x="0" y="193"/>
                </a:cxn>
                <a:cxn ang="0">
                  <a:pos x="0" y="174"/>
                </a:cxn>
                <a:cxn ang="0">
                  <a:pos x="0" y="156"/>
                </a:cxn>
                <a:cxn ang="0">
                  <a:pos x="0" y="135"/>
                </a:cxn>
                <a:cxn ang="0">
                  <a:pos x="0" y="118"/>
                </a:cxn>
                <a:cxn ang="0">
                  <a:pos x="0" y="98"/>
                </a:cxn>
                <a:cxn ang="0">
                  <a:pos x="0" y="81"/>
                </a:cxn>
              </a:cxnLst>
              <a:rect l="0" t="0" r="r" b="b"/>
              <a:pathLst>
                <a:path w="720" h="232">
                  <a:moveTo>
                    <a:pt x="0" y="81"/>
                  </a:moveTo>
                  <a:lnTo>
                    <a:pt x="91" y="70"/>
                  </a:lnTo>
                  <a:lnTo>
                    <a:pt x="181" y="59"/>
                  </a:lnTo>
                  <a:lnTo>
                    <a:pt x="272" y="48"/>
                  </a:lnTo>
                  <a:lnTo>
                    <a:pt x="363" y="39"/>
                  </a:lnTo>
                  <a:lnTo>
                    <a:pt x="452" y="27"/>
                  </a:lnTo>
                  <a:lnTo>
                    <a:pt x="541" y="18"/>
                  </a:lnTo>
                  <a:lnTo>
                    <a:pt x="630" y="9"/>
                  </a:lnTo>
                  <a:lnTo>
                    <a:pt x="720" y="0"/>
                  </a:lnTo>
                  <a:lnTo>
                    <a:pt x="720" y="16"/>
                  </a:lnTo>
                  <a:lnTo>
                    <a:pt x="720" y="35"/>
                  </a:lnTo>
                  <a:lnTo>
                    <a:pt x="720" y="53"/>
                  </a:lnTo>
                  <a:lnTo>
                    <a:pt x="720" y="72"/>
                  </a:lnTo>
                  <a:lnTo>
                    <a:pt x="720" y="91"/>
                  </a:lnTo>
                  <a:lnTo>
                    <a:pt x="720" y="109"/>
                  </a:lnTo>
                  <a:lnTo>
                    <a:pt x="720" y="128"/>
                  </a:lnTo>
                  <a:lnTo>
                    <a:pt x="720" y="148"/>
                  </a:lnTo>
                  <a:lnTo>
                    <a:pt x="630" y="157"/>
                  </a:lnTo>
                  <a:lnTo>
                    <a:pt x="541" y="167"/>
                  </a:lnTo>
                  <a:lnTo>
                    <a:pt x="452" y="176"/>
                  </a:lnTo>
                  <a:lnTo>
                    <a:pt x="363" y="187"/>
                  </a:lnTo>
                  <a:lnTo>
                    <a:pt x="272" y="198"/>
                  </a:lnTo>
                  <a:lnTo>
                    <a:pt x="181" y="209"/>
                  </a:lnTo>
                  <a:lnTo>
                    <a:pt x="91" y="220"/>
                  </a:lnTo>
                  <a:lnTo>
                    <a:pt x="0" y="232"/>
                  </a:lnTo>
                  <a:lnTo>
                    <a:pt x="0" y="211"/>
                  </a:lnTo>
                  <a:lnTo>
                    <a:pt x="0" y="193"/>
                  </a:lnTo>
                  <a:lnTo>
                    <a:pt x="0" y="174"/>
                  </a:lnTo>
                  <a:lnTo>
                    <a:pt x="0" y="156"/>
                  </a:lnTo>
                  <a:lnTo>
                    <a:pt x="0" y="135"/>
                  </a:lnTo>
                  <a:lnTo>
                    <a:pt x="0" y="118"/>
                  </a:lnTo>
                  <a:lnTo>
                    <a:pt x="0" y="98"/>
                  </a:lnTo>
                  <a:lnTo>
                    <a:pt x="0" y="8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1" name="Freeform 190"/>
            <p:cNvSpPr>
              <a:spLocks/>
            </p:cNvSpPr>
            <p:nvPr/>
          </p:nvSpPr>
          <p:spPr bwMode="auto">
            <a:xfrm>
              <a:off x="4756" y="2459"/>
              <a:ext cx="360" cy="59"/>
            </a:xfrm>
            <a:custGeom>
              <a:avLst/>
              <a:gdLst/>
              <a:ahLst/>
              <a:cxnLst>
                <a:cxn ang="0">
                  <a:pos x="0" y="82"/>
                </a:cxn>
                <a:cxn ang="0">
                  <a:pos x="91" y="71"/>
                </a:cxn>
                <a:cxn ang="0">
                  <a:pos x="181" y="62"/>
                </a:cxn>
                <a:cxn ang="0">
                  <a:pos x="272" y="50"/>
                </a:cxn>
                <a:cxn ang="0">
                  <a:pos x="363" y="41"/>
                </a:cxn>
                <a:cxn ang="0">
                  <a:pos x="452" y="30"/>
                </a:cxn>
                <a:cxn ang="0">
                  <a:pos x="541" y="21"/>
                </a:cxn>
                <a:cxn ang="0">
                  <a:pos x="630" y="10"/>
                </a:cxn>
                <a:cxn ang="0">
                  <a:pos x="720" y="0"/>
                </a:cxn>
                <a:cxn ang="0">
                  <a:pos x="720" y="17"/>
                </a:cxn>
                <a:cxn ang="0">
                  <a:pos x="720" y="34"/>
                </a:cxn>
                <a:cxn ang="0">
                  <a:pos x="630" y="43"/>
                </a:cxn>
                <a:cxn ang="0">
                  <a:pos x="541" y="54"/>
                </a:cxn>
                <a:cxn ang="0">
                  <a:pos x="452" y="63"/>
                </a:cxn>
                <a:cxn ang="0">
                  <a:pos x="363" y="75"/>
                </a:cxn>
                <a:cxn ang="0">
                  <a:pos x="272" y="84"/>
                </a:cxn>
                <a:cxn ang="0">
                  <a:pos x="181" y="95"/>
                </a:cxn>
                <a:cxn ang="0">
                  <a:pos x="91" y="106"/>
                </a:cxn>
                <a:cxn ang="0">
                  <a:pos x="0" y="117"/>
                </a:cxn>
                <a:cxn ang="0">
                  <a:pos x="0" y="99"/>
                </a:cxn>
                <a:cxn ang="0">
                  <a:pos x="0" y="82"/>
                </a:cxn>
              </a:cxnLst>
              <a:rect l="0" t="0" r="r" b="b"/>
              <a:pathLst>
                <a:path w="720" h="117">
                  <a:moveTo>
                    <a:pt x="0" y="82"/>
                  </a:moveTo>
                  <a:lnTo>
                    <a:pt x="91" y="71"/>
                  </a:lnTo>
                  <a:lnTo>
                    <a:pt x="181" y="62"/>
                  </a:lnTo>
                  <a:lnTo>
                    <a:pt x="272" y="50"/>
                  </a:lnTo>
                  <a:lnTo>
                    <a:pt x="363" y="41"/>
                  </a:lnTo>
                  <a:lnTo>
                    <a:pt x="452" y="30"/>
                  </a:lnTo>
                  <a:lnTo>
                    <a:pt x="541" y="21"/>
                  </a:lnTo>
                  <a:lnTo>
                    <a:pt x="630" y="10"/>
                  </a:lnTo>
                  <a:lnTo>
                    <a:pt x="720" y="0"/>
                  </a:lnTo>
                  <a:lnTo>
                    <a:pt x="720" y="17"/>
                  </a:lnTo>
                  <a:lnTo>
                    <a:pt x="720" y="34"/>
                  </a:lnTo>
                  <a:lnTo>
                    <a:pt x="630" y="43"/>
                  </a:lnTo>
                  <a:lnTo>
                    <a:pt x="541" y="54"/>
                  </a:lnTo>
                  <a:lnTo>
                    <a:pt x="452" y="63"/>
                  </a:lnTo>
                  <a:lnTo>
                    <a:pt x="363" y="75"/>
                  </a:lnTo>
                  <a:lnTo>
                    <a:pt x="272" y="84"/>
                  </a:lnTo>
                  <a:lnTo>
                    <a:pt x="181" y="95"/>
                  </a:lnTo>
                  <a:lnTo>
                    <a:pt x="91" y="106"/>
                  </a:lnTo>
                  <a:lnTo>
                    <a:pt x="0" y="117"/>
                  </a:lnTo>
                  <a:lnTo>
                    <a:pt x="0" y="99"/>
                  </a:lnTo>
                  <a:lnTo>
                    <a:pt x="0" y="82"/>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2" name="Freeform 191"/>
            <p:cNvSpPr>
              <a:spLocks/>
            </p:cNvSpPr>
            <p:nvPr/>
          </p:nvSpPr>
          <p:spPr bwMode="auto">
            <a:xfrm>
              <a:off x="4756" y="2476"/>
              <a:ext cx="360" cy="50"/>
            </a:xfrm>
            <a:custGeom>
              <a:avLst/>
              <a:gdLst/>
              <a:ahLst/>
              <a:cxnLst>
                <a:cxn ang="0">
                  <a:pos x="0" y="100"/>
                </a:cxn>
                <a:cxn ang="0">
                  <a:pos x="91" y="89"/>
                </a:cxn>
                <a:cxn ang="0">
                  <a:pos x="181" y="78"/>
                </a:cxn>
                <a:cxn ang="0">
                  <a:pos x="272" y="66"/>
                </a:cxn>
                <a:cxn ang="0">
                  <a:pos x="363" y="55"/>
                </a:cxn>
                <a:cxn ang="0">
                  <a:pos x="452" y="44"/>
                </a:cxn>
                <a:cxn ang="0">
                  <a:pos x="541" y="35"/>
                </a:cxn>
                <a:cxn ang="0">
                  <a:pos x="630" y="26"/>
                </a:cxn>
                <a:cxn ang="0">
                  <a:pos x="720" y="16"/>
                </a:cxn>
                <a:cxn ang="0">
                  <a:pos x="720" y="7"/>
                </a:cxn>
                <a:cxn ang="0">
                  <a:pos x="720" y="0"/>
                </a:cxn>
                <a:cxn ang="0">
                  <a:pos x="630" y="9"/>
                </a:cxn>
                <a:cxn ang="0">
                  <a:pos x="541" y="20"/>
                </a:cxn>
                <a:cxn ang="0">
                  <a:pos x="452" y="29"/>
                </a:cxn>
                <a:cxn ang="0">
                  <a:pos x="363" y="41"/>
                </a:cxn>
                <a:cxn ang="0">
                  <a:pos x="272" y="50"/>
                </a:cxn>
                <a:cxn ang="0">
                  <a:pos x="181" y="61"/>
                </a:cxn>
                <a:cxn ang="0">
                  <a:pos x="91" y="72"/>
                </a:cxn>
                <a:cxn ang="0">
                  <a:pos x="0" y="83"/>
                </a:cxn>
                <a:cxn ang="0">
                  <a:pos x="0" y="91"/>
                </a:cxn>
                <a:cxn ang="0">
                  <a:pos x="0" y="100"/>
                </a:cxn>
              </a:cxnLst>
              <a:rect l="0" t="0" r="r" b="b"/>
              <a:pathLst>
                <a:path w="720" h="100">
                  <a:moveTo>
                    <a:pt x="0" y="100"/>
                  </a:moveTo>
                  <a:lnTo>
                    <a:pt x="91" y="89"/>
                  </a:lnTo>
                  <a:lnTo>
                    <a:pt x="181" y="78"/>
                  </a:lnTo>
                  <a:lnTo>
                    <a:pt x="272" y="66"/>
                  </a:lnTo>
                  <a:lnTo>
                    <a:pt x="363" y="55"/>
                  </a:lnTo>
                  <a:lnTo>
                    <a:pt x="452" y="44"/>
                  </a:lnTo>
                  <a:lnTo>
                    <a:pt x="541" y="35"/>
                  </a:lnTo>
                  <a:lnTo>
                    <a:pt x="630" y="26"/>
                  </a:lnTo>
                  <a:lnTo>
                    <a:pt x="720" y="16"/>
                  </a:lnTo>
                  <a:lnTo>
                    <a:pt x="720" y="7"/>
                  </a:lnTo>
                  <a:lnTo>
                    <a:pt x="720" y="0"/>
                  </a:lnTo>
                  <a:lnTo>
                    <a:pt x="630" y="9"/>
                  </a:lnTo>
                  <a:lnTo>
                    <a:pt x="541" y="20"/>
                  </a:lnTo>
                  <a:lnTo>
                    <a:pt x="452" y="29"/>
                  </a:lnTo>
                  <a:lnTo>
                    <a:pt x="363" y="41"/>
                  </a:lnTo>
                  <a:lnTo>
                    <a:pt x="272" y="50"/>
                  </a:lnTo>
                  <a:lnTo>
                    <a:pt x="181" y="61"/>
                  </a:lnTo>
                  <a:lnTo>
                    <a:pt x="91" y="72"/>
                  </a:lnTo>
                  <a:lnTo>
                    <a:pt x="0" y="83"/>
                  </a:lnTo>
                  <a:lnTo>
                    <a:pt x="0" y="91"/>
                  </a:lnTo>
                  <a:lnTo>
                    <a:pt x="0" y="10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3" name="Freeform 192"/>
            <p:cNvSpPr>
              <a:spLocks/>
            </p:cNvSpPr>
            <p:nvPr/>
          </p:nvSpPr>
          <p:spPr bwMode="auto">
            <a:xfrm>
              <a:off x="4756" y="2631"/>
              <a:ext cx="358" cy="120"/>
            </a:xfrm>
            <a:custGeom>
              <a:avLst/>
              <a:gdLst/>
              <a:ahLst/>
              <a:cxnLst>
                <a:cxn ang="0">
                  <a:pos x="0" y="91"/>
                </a:cxn>
                <a:cxn ang="0">
                  <a:pos x="89" y="78"/>
                </a:cxn>
                <a:cxn ang="0">
                  <a:pos x="180" y="66"/>
                </a:cxn>
                <a:cxn ang="0">
                  <a:pos x="270" y="55"/>
                </a:cxn>
                <a:cxn ang="0">
                  <a:pos x="361" y="44"/>
                </a:cxn>
                <a:cxn ang="0">
                  <a:pos x="450" y="33"/>
                </a:cxn>
                <a:cxn ang="0">
                  <a:pos x="539" y="22"/>
                </a:cxn>
                <a:cxn ang="0">
                  <a:pos x="628" y="11"/>
                </a:cxn>
                <a:cxn ang="0">
                  <a:pos x="717" y="0"/>
                </a:cxn>
                <a:cxn ang="0">
                  <a:pos x="717" y="16"/>
                </a:cxn>
                <a:cxn ang="0">
                  <a:pos x="717" y="35"/>
                </a:cxn>
                <a:cxn ang="0">
                  <a:pos x="717" y="53"/>
                </a:cxn>
                <a:cxn ang="0">
                  <a:pos x="717" y="74"/>
                </a:cxn>
                <a:cxn ang="0">
                  <a:pos x="717" y="91"/>
                </a:cxn>
                <a:cxn ang="0">
                  <a:pos x="717" y="109"/>
                </a:cxn>
                <a:cxn ang="0">
                  <a:pos x="717" y="128"/>
                </a:cxn>
                <a:cxn ang="0">
                  <a:pos x="717" y="148"/>
                </a:cxn>
                <a:cxn ang="0">
                  <a:pos x="628" y="159"/>
                </a:cxn>
                <a:cxn ang="0">
                  <a:pos x="539" y="170"/>
                </a:cxn>
                <a:cxn ang="0">
                  <a:pos x="450" y="181"/>
                </a:cxn>
                <a:cxn ang="0">
                  <a:pos x="361" y="194"/>
                </a:cxn>
                <a:cxn ang="0">
                  <a:pos x="270" y="206"/>
                </a:cxn>
                <a:cxn ang="0">
                  <a:pos x="180" y="217"/>
                </a:cxn>
                <a:cxn ang="0">
                  <a:pos x="89" y="228"/>
                </a:cxn>
                <a:cxn ang="0">
                  <a:pos x="0" y="241"/>
                </a:cxn>
                <a:cxn ang="0">
                  <a:pos x="0" y="220"/>
                </a:cxn>
                <a:cxn ang="0">
                  <a:pos x="0" y="202"/>
                </a:cxn>
                <a:cxn ang="0">
                  <a:pos x="0" y="183"/>
                </a:cxn>
                <a:cxn ang="0">
                  <a:pos x="0" y="165"/>
                </a:cxn>
                <a:cxn ang="0">
                  <a:pos x="0" y="144"/>
                </a:cxn>
                <a:cxn ang="0">
                  <a:pos x="0" y="128"/>
                </a:cxn>
                <a:cxn ang="0">
                  <a:pos x="0" y="107"/>
                </a:cxn>
                <a:cxn ang="0">
                  <a:pos x="0" y="91"/>
                </a:cxn>
              </a:cxnLst>
              <a:rect l="0" t="0" r="r" b="b"/>
              <a:pathLst>
                <a:path w="717" h="241">
                  <a:moveTo>
                    <a:pt x="0" y="91"/>
                  </a:moveTo>
                  <a:lnTo>
                    <a:pt x="89" y="78"/>
                  </a:lnTo>
                  <a:lnTo>
                    <a:pt x="180" y="66"/>
                  </a:lnTo>
                  <a:lnTo>
                    <a:pt x="270" y="55"/>
                  </a:lnTo>
                  <a:lnTo>
                    <a:pt x="361" y="44"/>
                  </a:lnTo>
                  <a:lnTo>
                    <a:pt x="450" y="33"/>
                  </a:lnTo>
                  <a:lnTo>
                    <a:pt x="539" y="22"/>
                  </a:lnTo>
                  <a:lnTo>
                    <a:pt x="628" y="11"/>
                  </a:lnTo>
                  <a:lnTo>
                    <a:pt x="717" y="0"/>
                  </a:lnTo>
                  <a:lnTo>
                    <a:pt x="717" y="16"/>
                  </a:lnTo>
                  <a:lnTo>
                    <a:pt x="717" y="35"/>
                  </a:lnTo>
                  <a:lnTo>
                    <a:pt x="717" y="53"/>
                  </a:lnTo>
                  <a:lnTo>
                    <a:pt x="717" y="74"/>
                  </a:lnTo>
                  <a:lnTo>
                    <a:pt x="717" y="91"/>
                  </a:lnTo>
                  <a:lnTo>
                    <a:pt x="717" y="109"/>
                  </a:lnTo>
                  <a:lnTo>
                    <a:pt x="717" y="128"/>
                  </a:lnTo>
                  <a:lnTo>
                    <a:pt x="717" y="148"/>
                  </a:lnTo>
                  <a:lnTo>
                    <a:pt x="628" y="159"/>
                  </a:lnTo>
                  <a:lnTo>
                    <a:pt x="539" y="170"/>
                  </a:lnTo>
                  <a:lnTo>
                    <a:pt x="450" y="181"/>
                  </a:lnTo>
                  <a:lnTo>
                    <a:pt x="361" y="194"/>
                  </a:lnTo>
                  <a:lnTo>
                    <a:pt x="270" y="206"/>
                  </a:lnTo>
                  <a:lnTo>
                    <a:pt x="180" y="217"/>
                  </a:lnTo>
                  <a:lnTo>
                    <a:pt x="89" y="228"/>
                  </a:lnTo>
                  <a:lnTo>
                    <a:pt x="0" y="241"/>
                  </a:lnTo>
                  <a:lnTo>
                    <a:pt x="0" y="220"/>
                  </a:lnTo>
                  <a:lnTo>
                    <a:pt x="0" y="202"/>
                  </a:lnTo>
                  <a:lnTo>
                    <a:pt x="0" y="183"/>
                  </a:lnTo>
                  <a:lnTo>
                    <a:pt x="0" y="165"/>
                  </a:lnTo>
                  <a:lnTo>
                    <a:pt x="0" y="144"/>
                  </a:lnTo>
                  <a:lnTo>
                    <a:pt x="0" y="128"/>
                  </a:lnTo>
                  <a:lnTo>
                    <a:pt x="0" y="107"/>
                  </a:lnTo>
                  <a:lnTo>
                    <a:pt x="0" y="9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4" name="Freeform 193"/>
            <p:cNvSpPr>
              <a:spLocks/>
            </p:cNvSpPr>
            <p:nvPr/>
          </p:nvSpPr>
          <p:spPr bwMode="auto">
            <a:xfrm>
              <a:off x="4756" y="2673"/>
              <a:ext cx="358" cy="62"/>
            </a:xfrm>
            <a:custGeom>
              <a:avLst/>
              <a:gdLst/>
              <a:ahLst/>
              <a:cxnLst>
                <a:cxn ang="0">
                  <a:pos x="0" y="91"/>
                </a:cxn>
                <a:cxn ang="0">
                  <a:pos x="89" y="78"/>
                </a:cxn>
                <a:cxn ang="0">
                  <a:pos x="180" y="67"/>
                </a:cxn>
                <a:cxn ang="0">
                  <a:pos x="270" y="56"/>
                </a:cxn>
                <a:cxn ang="0">
                  <a:pos x="361" y="45"/>
                </a:cxn>
                <a:cxn ang="0">
                  <a:pos x="450" y="34"/>
                </a:cxn>
                <a:cxn ang="0">
                  <a:pos x="539" y="22"/>
                </a:cxn>
                <a:cxn ang="0">
                  <a:pos x="628" y="11"/>
                </a:cxn>
                <a:cxn ang="0">
                  <a:pos x="717" y="0"/>
                </a:cxn>
                <a:cxn ang="0">
                  <a:pos x="717" y="15"/>
                </a:cxn>
                <a:cxn ang="0">
                  <a:pos x="717" y="32"/>
                </a:cxn>
                <a:cxn ang="0">
                  <a:pos x="628" y="43"/>
                </a:cxn>
                <a:cxn ang="0">
                  <a:pos x="539" y="54"/>
                </a:cxn>
                <a:cxn ang="0">
                  <a:pos x="450" y="65"/>
                </a:cxn>
                <a:cxn ang="0">
                  <a:pos x="361" y="78"/>
                </a:cxn>
                <a:cxn ang="0">
                  <a:pos x="270" y="89"/>
                </a:cxn>
                <a:cxn ang="0">
                  <a:pos x="180" y="100"/>
                </a:cxn>
                <a:cxn ang="0">
                  <a:pos x="89" y="111"/>
                </a:cxn>
                <a:cxn ang="0">
                  <a:pos x="0" y="124"/>
                </a:cxn>
                <a:cxn ang="0">
                  <a:pos x="0" y="108"/>
                </a:cxn>
                <a:cxn ang="0">
                  <a:pos x="0" y="91"/>
                </a:cxn>
              </a:cxnLst>
              <a:rect l="0" t="0" r="r" b="b"/>
              <a:pathLst>
                <a:path w="717" h="124">
                  <a:moveTo>
                    <a:pt x="0" y="91"/>
                  </a:moveTo>
                  <a:lnTo>
                    <a:pt x="89" y="78"/>
                  </a:lnTo>
                  <a:lnTo>
                    <a:pt x="180" y="67"/>
                  </a:lnTo>
                  <a:lnTo>
                    <a:pt x="270" y="56"/>
                  </a:lnTo>
                  <a:lnTo>
                    <a:pt x="361" y="45"/>
                  </a:lnTo>
                  <a:lnTo>
                    <a:pt x="450" y="34"/>
                  </a:lnTo>
                  <a:lnTo>
                    <a:pt x="539" y="22"/>
                  </a:lnTo>
                  <a:lnTo>
                    <a:pt x="628" y="11"/>
                  </a:lnTo>
                  <a:lnTo>
                    <a:pt x="717" y="0"/>
                  </a:lnTo>
                  <a:lnTo>
                    <a:pt x="717" y="15"/>
                  </a:lnTo>
                  <a:lnTo>
                    <a:pt x="717" y="32"/>
                  </a:lnTo>
                  <a:lnTo>
                    <a:pt x="628" y="43"/>
                  </a:lnTo>
                  <a:lnTo>
                    <a:pt x="539" y="54"/>
                  </a:lnTo>
                  <a:lnTo>
                    <a:pt x="450" y="65"/>
                  </a:lnTo>
                  <a:lnTo>
                    <a:pt x="361" y="78"/>
                  </a:lnTo>
                  <a:lnTo>
                    <a:pt x="270" y="89"/>
                  </a:lnTo>
                  <a:lnTo>
                    <a:pt x="180" y="100"/>
                  </a:lnTo>
                  <a:lnTo>
                    <a:pt x="89" y="111"/>
                  </a:lnTo>
                  <a:lnTo>
                    <a:pt x="0" y="124"/>
                  </a:lnTo>
                  <a:lnTo>
                    <a:pt x="0" y="108"/>
                  </a:lnTo>
                  <a:lnTo>
                    <a:pt x="0" y="91"/>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5" name="Freeform 194"/>
            <p:cNvSpPr>
              <a:spLocks/>
            </p:cNvSpPr>
            <p:nvPr/>
          </p:nvSpPr>
          <p:spPr bwMode="auto">
            <a:xfrm>
              <a:off x="4756" y="2688"/>
              <a:ext cx="358" cy="55"/>
            </a:xfrm>
            <a:custGeom>
              <a:avLst/>
              <a:gdLst/>
              <a:ahLst/>
              <a:cxnLst>
                <a:cxn ang="0">
                  <a:pos x="0" y="109"/>
                </a:cxn>
                <a:cxn ang="0">
                  <a:pos x="89" y="96"/>
                </a:cxn>
                <a:cxn ang="0">
                  <a:pos x="180" y="85"/>
                </a:cxn>
                <a:cxn ang="0">
                  <a:pos x="270" y="74"/>
                </a:cxn>
                <a:cxn ang="0">
                  <a:pos x="361" y="63"/>
                </a:cxn>
                <a:cxn ang="0">
                  <a:pos x="450" y="50"/>
                </a:cxn>
                <a:cxn ang="0">
                  <a:pos x="539" y="39"/>
                </a:cxn>
                <a:cxn ang="0">
                  <a:pos x="628" y="27"/>
                </a:cxn>
                <a:cxn ang="0">
                  <a:pos x="717" y="16"/>
                </a:cxn>
                <a:cxn ang="0">
                  <a:pos x="717" y="7"/>
                </a:cxn>
                <a:cxn ang="0">
                  <a:pos x="717" y="0"/>
                </a:cxn>
                <a:cxn ang="0">
                  <a:pos x="628" y="11"/>
                </a:cxn>
                <a:cxn ang="0">
                  <a:pos x="539" y="22"/>
                </a:cxn>
                <a:cxn ang="0">
                  <a:pos x="450" y="33"/>
                </a:cxn>
                <a:cxn ang="0">
                  <a:pos x="361" y="46"/>
                </a:cxn>
                <a:cxn ang="0">
                  <a:pos x="270" y="57"/>
                </a:cxn>
                <a:cxn ang="0">
                  <a:pos x="180" y="68"/>
                </a:cxn>
                <a:cxn ang="0">
                  <a:pos x="89" y="79"/>
                </a:cxn>
                <a:cxn ang="0">
                  <a:pos x="0" y="92"/>
                </a:cxn>
                <a:cxn ang="0">
                  <a:pos x="0" y="100"/>
                </a:cxn>
                <a:cxn ang="0">
                  <a:pos x="0" y="109"/>
                </a:cxn>
              </a:cxnLst>
              <a:rect l="0" t="0" r="r" b="b"/>
              <a:pathLst>
                <a:path w="717" h="109">
                  <a:moveTo>
                    <a:pt x="0" y="109"/>
                  </a:moveTo>
                  <a:lnTo>
                    <a:pt x="89" y="96"/>
                  </a:lnTo>
                  <a:lnTo>
                    <a:pt x="180" y="85"/>
                  </a:lnTo>
                  <a:lnTo>
                    <a:pt x="270" y="74"/>
                  </a:lnTo>
                  <a:lnTo>
                    <a:pt x="361" y="63"/>
                  </a:lnTo>
                  <a:lnTo>
                    <a:pt x="450" y="50"/>
                  </a:lnTo>
                  <a:lnTo>
                    <a:pt x="539" y="39"/>
                  </a:lnTo>
                  <a:lnTo>
                    <a:pt x="628" y="27"/>
                  </a:lnTo>
                  <a:lnTo>
                    <a:pt x="717" y="16"/>
                  </a:lnTo>
                  <a:lnTo>
                    <a:pt x="717" y="7"/>
                  </a:lnTo>
                  <a:lnTo>
                    <a:pt x="717" y="0"/>
                  </a:lnTo>
                  <a:lnTo>
                    <a:pt x="628" y="11"/>
                  </a:lnTo>
                  <a:lnTo>
                    <a:pt x="539" y="22"/>
                  </a:lnTo>
                  <a:lnTo>
                    <a:pt x="450" y="33"/>
                  </a:lnTo>
                  <a:lnTo>
                    <a:pt x="361" y="46"/>
                  </a:lnTo>
                  <a:lnTo>
                    <a:pt x="270" y="57"/>
                  </a:lnTo>
                  <a:lnTo>
                    <a:pt x="180" y="68"/>
                  </a:lnTo>
                  <a:lnTo>
                    <a:pt x="89" y="79"/>
                  </a:lnTo>
                  <a:lnTo>
                    <a:pt x="0" y="92"/>
                  </a:lnTo>
                  <a:lnTo>
                    <a:pt x="0" y="100"/>
                  </a:lnTo>
                  <a:lnTo>
                    <a:pt x="0" y="109"/>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6" name="Freeform 195"/>
            <p:cNvSpPr>
              <a:spLocks/>
            </p:cNvSpPr>
            <p:nvPr/>
          </p:nvSpPr>
          <p:spPr bwMode="auto">
            <a:xfrm>
              <a:off x="4755" y="2845"/>
              <a:ext cx="359" cy="124"/>
            </a:xfrm>
            <a:custGeom>
              <a:avLst/>
              <a:gdLst/>
              <a:ahLst/>
              <a:cxnLst>
                <a:cxn ang="0">
                  <a:pos x="0" y="99"/>
                </a:cxn>
                <a:cxn ang="0">
                  <a:pos x="89" y="86"/>
                </a:cxn>
                <a:cxn ang="0">
                  <a:pos x="180" y="73"/>
                </a:cxn>
                <a:cxn ang="0">
                  <a:pos x="271" y="60"/>
                </a:cxn>
                <a:cxn ang="0">
                  <a:pos x="361" y="49"/>
                </a:cxn>
                <a:cxn ang="0">
                  <a:pos x="450" y="36"/>
                </a:cxn>
                <a:cxn ang="0">
                  <a:pos x="541" y="23"/>
                </a:cxn>
                <a:cxn ang="0">
                  <a:pos x="630" y="11"/>
                </a:cxn>
                <a:cxn ang="0">
                  <a:pos x="719" y="0"/>
                </a:cxn>
                <a:cxn ang="0">
                  <a:pos x="717" y="17"/>
                </a:cxn>
                <a:cxn ang="0">
                  <a:pos x="717" y="36"/>
                </a:cxn>
                <a:cxn ang="0">
                  <a:pos x="717" y="54"/>
                </a:cxn>
                <a:cxn ang="0">
                  <a:pos x="717" y="73"/>
                </a:cxn>
                <a:cxn ang="0">
                  <a:pos x="717" y="89"/>
                </a:cxn>
                <a:cxn ang="0">
                  <a:pos x="717" y="108"/>
                </a:cxn>
                <a:cxn ang="0">
                  <a:pos x="717" y="126"/>
                </a:cxn>
                <a:cxn ang="0">
                  <a:pos x="717" y="145"/>
                </a:cxn>
                <a:cxn ang="0">
                  <a:pos x="627" y="156"/>
                </a:cxn>
                <a:cxn ang="0">
                  <a:pos x="539" y="169"/>
                </a:cxn>
                <a:cxn ang="0">
                  <a:pos x="449" y="182"/>
                </a:cxn>
                <a:cxn ang="0">
                  <a:pos x="361" y="195"/>
                </a:cxn>
                <a:cxn ang="0">
                  <a:pos x="271" y="208"/>
                </a:cxn>
                <a:cxn ang="0">
                  <a:pos x="180" y="221"/>
                </a:cxn>
                <a:cxn ang="0">
                  <a:pos x="89" y="234"/>
                </a:cxn>
                <a:cxn ang="0">
                  <a:pos x="0" y="249"/>
                </a:cxn>
                <a:cxn ang="0">
                  <a:pos x="0" y="229"/>
                </a:cxn>
                <a:cxn ang="0">
                  <a:pos x="0" y="210"/>
                </a:cxn>
                <a:cxn ang="0">
                  <a:pos x="0" y="191"/>
                </a:cxn>
                <a:cxn ang="0">
                  <a:pos x="0" y="173"/>
                </a:cxn>
                <a:cxn ang="0">
                  <a:pos x="0" y="152"/>
                </a:cxn>
                <a:cxn ang="0">
                  <a:pos x="0" y="136"/>
                </a:cxn>
                <a:cxn ang="0">
                  <a:pos x="0" y="115"/>
                </a:cxn>
                <a:cxn ang="0">
                  <a:pos x="0" y="99"/>
                </a:cxn>
              </a:cxnLst>
              <a:rect l="0" t="0" r="r" b="b"/>
              <a:pathLst>
                <a:path w="719" h="249">
                  <a:moveTo>
                    <a:pt x="0" y="99"/>
                  </a:moveTo>
                  <a:lnTo>
                    <a:pt x="89" y="86"/>
                  </a:lnTo>
                  <a:lnTo>
                    <a:pt x="180" y="73"/>
                  </a:lnTo>
                  <a:lnTo>
                    <a:pt x="271" y="60"/>
                  </a:lnTo>
                  <a:lnTo>
                    <a:pt x="361" y="49"/>
                  </a:lnTo>
                  <a:lnTo>
                    <a:pt x="450" y="36"/>
                  </a:lnTo>
                  <a:lnTo>
                    <a:pt x="541" y="23"/>
                  </a:lnTo>
                  <a:lnTo>
                    <a:pt x="630" y="11"/>
                  </a:lnTo>
                  <a:lnTo>
                    <a:pt x="719" y="0"/>
                  </a:lnTo>
                  <a:lnTo>
                    <a:pt x="717" y="17"/>
                  </a:lnTo>
                  <a:lnTo>
                    <a:pt x="717" y="36"/>
                  </a:lnTo>
                  <a:lnTo>
                    <a:pt x="717" y="54"/>
                  </a:lnTo>
                  <a:lnTo>
                    <a:pt x="717" y="73"/>
                  </a:lnTo>
                  <a:lnTo>
                    <a:pt x="717" y="89"/>
                  </a:lnTo>
                  <a:lnTo>
                    <a:pt x="717" y="108"/>
                  </a:lnTo>
                  <a:lnTo>
                    <a:pt x="717" y="126"/>
                  </a:lnTo>
                  <a:lnTo>
                    <a:pt x="717" y="145"/>
                  </a:lnTo>
                  <a:lnTo>
                    <a:pt x="627" y="156"/>
                  </a:lnTo>
                  <a:lnTo>
                    <a:pt x="539" y="169"/>
                  </a:lnTo>
                  <a:lnTo>
                    <a:pt x="449" y="182"/>
                  </a:lnTo>
                  <a:lnTo>
                    <a:pt x="361" y="195"/>
                  </a:lnTo>
                  <a:lnTo>
                    <a:pt x="271" y="208"/>
                  </a:lnTo>
                  <a:lnTo>
                    <a:pt x="180" y="221"/>
                  </a:lnTo>
                  <a:lnTo>
                    <a:pt x="89" y="234"/>
                  </a:lnTo>
                  <a:lnTo>
                    <a:pt x="0" y="249"/>
                  </a:lnTo>
                  <a:lnTo>
                    <a:pt x="0" y="229"/>
                  </a:lnTo>
                  <a:lnTo>
                    <a:pt x="0" y="210"/>
                  </a:lnTo>
                  <a:lnTo>
                    <a:pt x="0" y="191"/>
                  </a:lnTo>
                  <a:lnTo>
                    <a:pt x="0" y="173"/>
                  </a:lnTo>
                  <a:lnTo>
                    <a:pt x="0" y="152"/>
                  </a:lnTo>
                  <a:lnTo>
                    <a:pt x="0" y="136"/>
                  </a:lnTo>
                  <a:lnTo>
                    <a:pt x="0" y="115"/>
                  </a:lnTo>
                  <a:lnTo>
                    <a:pt x="0" y="99"/>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7" name="Freeform 196"/>
            <p:cNvSpPr>
              <a:spLocks/>
            </p:cNvSpPr>
            <p:nvPr/>
          </p:nvSpPr>
          <p:spPr bwMode="auto">
            <a:xfrm>
              <a:off x="4755" y="2886"/>
              <a:ext cx="359" cy="67"/>
            </a:xfrm>
            <a:custGeom>
              <a:avLst/>
              <a:gdLst/>
              <a:ahLst/>
              <a:cxnLst>
                <a:cxn ang="0">
                  <a:pos x="0" y="100"/>
                </a:cxn>
                <a:cxn ang="0">
                  <a:pos x="89" y="85"/>
                </a:cxn>
                <a:cxn ang="0">
                  <a:pos x="180" y="74"/>
                </a:cxn>
                <a:cxn ang="0">
                  <a:pos x="271" y="59"/>
                </a:cxn>
                <a:cxn ang="0">
                  <a:pos x="361" y="48"/>
                </a:cxn>
                <a:cxn ang="0">
                  <a:pos x="449" y="35"/>
                </a:cxn>
                <a:cxn ang="0">
                  <a:pos x="539" y="22"/>
                </a:cxn>
                <a:cxn ang="0">
                  <a:pos x="627" y="11"/>
                </a:cxn>
                <a:cxn ang="0">
                  <a:pos x="717" y="0"/>
                </a:cxn>
                <a:cxn ang="0">
                  <a:pos x="717" y="15"/>
                </a:cxn>
                <a:cxn ang="0">
                  <a:pos x="717" y="30"/>
                </a:cxn>
                <a:cxn ang="0">
                  <a:pos x="627" y="41"/>
                </a:cxn>
                <a:cxn ang="0">
                  <a:pos x="539" y="54"/>
                </a:cxn>
                <a:cxn ang="0">
                  <a:pos x="449" y="67"/>
                </a:cxn>
                <a:cxn ang="0">
                  <a:pos x="361" y="80"/>
                </a:cxn>
                <a:cxn ang="0">
                  <a:pos x="271" y="91"/>
                </a:cxn>
                <a:cxn ang="0">
                  <a:pos x="180" y="106"/>
                </a:cxn>
                <a:cxn ang="0">
                  <a:pos x="89" y="119"/>
                </a:cxn>
                <a:cxn ang="0">
                  <a:pos x="0" y="134"/>
                </a:cxn>
                <a:cxn ang="0">
                  <a:pos x="0" y="117"/>
                </a:cxn>
                <a:cxn ang="0">
                  <a:pos x="0" y="100"/>
                </a:cxn>
              </a:cxnLst>
              <a:rect l="0" t="0" r="r" b="b"/>
              <a:pathLst>
                <a:path w="717" h="134">
                  <a:moveTo>
                    <a:pt x="0" y="100"/>
                  </a:moveTo>
                  <a:lnTo>
                    <a:pt x="89" y="85"/>
                  </a:lnTo>
                  <a:lnTo>
                    <a:pt x="180" y="74"/>
                  </a:lnTo>
                  <a:lnTo>
                    <a:pt x="271" y="59"/>
                  </a:lnTo>
                  <a:lnTo>
                    <a:pt x="361" y="48"/>
                  </a:lnTo>
                  <a:lnTo>
                    <a:pt x="449" y="35"/>
                  </a:lnTo>
                  <a:lnTo>
                    <a:pt x="539" y="22"/>
                  </a:lnTo>
                  <a:lnTo>
                    <a:pt x="627" y="11"/>
                  </a:lnTo>
                  <a:lnTo>
                    <a:pt x="717" y="0"/>
                  </a:lnTo>
                  <a:lnTo>
                    <a:pt x="717" y="15"/>
                  </a:lnTo>
                  <a:lnTo>
                    <a:pt x="717" y="30"/>
                  </a:lnTo>
                  <a:lnTo>
                    <a:pt x="627" y="41"/>
                  </a:lnTo>
                  <a:lnTo>
                    <a:pt x="539" y="54"/>
                  </a:lnTo>
                  <a:lnTo>
                    <a:pt x="449" y="67"/>
                  </a:lnTo>
                  <a:lnTo>
                    <a:pt x="361" y="80"/>
                  </a:lnTo>
                  <a:lnTo>
                    <a:pt x="271" y="91"/>
                  </a:lnTo>
                  <a:lnTo>
                    <a:pt x="180" y="106"/>
                  </a:lnTo>
                  <a:lnTo>
                    <a:pt x="89" y="119"/>
                  </a:lnTo>
                  <a:lnTo>
                    <a:pt x="0" y="134"/>
                  </a:lnTo>
                  <a:lnTo>
                    <a:pt x="0" y="117"/>
                  </a:lnTo>
                  <a:lnTo>
                    <a:pt x="0" y="100"/>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8" name="Freeform 197"/>
            <p:cNvSpPr>
              <a:spLocks/>
            </p:cNvSpPr>
            <p:nvPr/>
          </p:nvSpPr>
          <p:spPr bwMode="auto">
            <a:xfrm>
              <a:off x="4755" y="2901"/>
              <a:ext cx="359" cy="60"/>
            </a:xfrm>
            <a:custGeom>
              <a:avLst/>
              <a:gdLst/>
              <a:ahLst/>
              <a:cxnLst>
                <a:cxn ang="0">
                  <a:pos x="0" y="120"/>
                </a:cxn>
                <a:cxn ang="0">
                  <a:pos x="89" y="105"/>
                </a:cxn>
                <a:cxn ang="0">
                  <a:pos x="180" y="92"/>
                </a:cxn>
                <a:cxn ang="0">
                  <a:pos x="271" y="79"/>
                </a:cxn>
                <a:cxn ang="0">
                  <a:pos x="361" y="66"/>
                </a:cxn>
                <a:cxn ang="0">
                  <a:pos x="449" y="53"/>
                </a:cxn>
                <a:cxn ang="0">
                  <a:pos x="539" y="40"/>
                </a:cxn>
                <a:cxn ang="0">
                  <a:pos x="627" y="27"/>
                </a:cxn>
                <a:cxn ang="0">
                  <a:pos x="717" y="16"/>
                </a:cxn>
                <a:cxn ang="0">
                  <a:pos x="717" y="9"/>
                </a:cxn>
                <a:cxn ang="0">
                  <a:pos x="717" y="0"/>
                </a:cxn>
                <a:cxn ang="0">
                  <a:pos x="627" y="11"/>
                </a:cxn>
                <a:cxn ang="0">
                  <a:pos x="539" y="24"/>
                </a:cxn>
                <a:cxn ang="0">
                  <a:pos x="449" y="37"/>
                </a:cxn>
                <a:cxn ang="0">
                  <a:pos x="361" y="50"/>
                </a:cxn>
                <a:cxn ang="0">
                  <a:pos x="271" y="61"/>
                </a:cxn>
                <a:cxn ang="0">
                  <a:pos x="180" y="76"/>
                </a:cxn>
                <a:cxn ang="0">
                  <a:pos x="89" y="89"/>
                </a:cxn>
                <a:cxn ang="0">
                  <a:pos x="0" y="104"/>
                </a:cxn>
                <a:cxn ang="0">
                  <a:pos x="0" y="111"/>
                </a:cxn>
                <a:cxn ang="0">
                  <a:pos x="0" y="120"/>
                </a:cxn>
              </a:cxnLst>
              <a:rect l="0" t="0" r="r" b="b"/>
              <a:pathLst>
                <a:path w="717" h="120">
                  <a:moveTo>
                    <a:pt x="0" y="120"/>
                  </a:moveTo>
                  <a:lnTo>
                    <a:pt x="89" y="105"/>
                  </a:lnTo>
                  <a:lnTo>
                    <a:pt x="180" y="92"/>
                  </a:lnTo>
                  <a:lnTo>
                    <a:pt x="271" y="79"/>
                  </a:lnTo>
                  <a:lnTo>
                    <a:pt x="361" y="66"/>
                  </a:lnTo>
                  <a:lnTo>
                    <a:pt x="449" y="53"/>
                  </a:lnTo>
                  <a:lnTo>
                    <a:pt x="539" y="40"/>
                  </a:lnTo>
                  <a:lnTo>
                    <a:pt x="627" y="27"/>
                  </a:lnTo>
                  <a:lnTo>
                    <a:pt x="717" y="16"/>
                  </a:lnTo>
                  <a:lnTo>
                    <a:pt x="717" y="9"/>
                  </a:lnTo>
                  <a:lnTo>
                    <a:pt x="717" y="0"/>
                  </a:lnTo>
                  <a:lnTo>
                    <a:pt x="627" y="11"/>
                  </a:lnTo>
                  <a:lnTo>
                    <a:pt x="539" y="24"/>
                  </a:lnTo>
                  <a:lnTo>
                    <a:pt x="449" y="37"/>
                  </a:lnTo>
                  <a:lnTo>
                    <a:pt x="361" y="50"/>
                  </a:lnTo>
                  <a:lnTo>
                    <a:pt x="271" y="61"/>
                  </a:lnTo>
                  <a:lnTo>
                    <a:pt x="180" y="76"/>
                  </a:lnTo>
                  <a:lnTo>
                    <a:pt x="89" y="89"/>
                  </a:lnTo>
                  <a:lnTo>
                    <a:pt x="0" y="104"/>
                  </a:lnTo>
                  <a:lnTo>
                    <a:pt x="0" y="111"/>
                  </a:lnTo>
                  <a:lnTo>
                    <a:pt x="0" y="12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89" name="Freeform 198"/>
            <p:cNvSpPr>
              <a:spLocks/>
            </p:cNvSpPr>
            <p:nvPr/>
          </p:nvSpPr>
          <p:spPr bwMode="auto">
            <a:xfrm>
              <a:off x="5504" y="1192"/>
              <a:ext cx="365" cy="1708"/>
            </a:xfrm>
            <a:custGeom>
              <a:avLst/>
              <a:gdLst/>
              <a:ahLst/>
              <a:cxnLst>
                <a:cxn ang="0">
                  <a:pos x="20" y="30"/>
                </a:cxn>
                <a:cxn ang="0">
                  <a:pos x="109" y="24"/>
                </a:cxn>
                <a:cxn ang="0">
                  <a:pos x="200" y="21"/>
                </a:cxn>
                <a:cxn ang="0">
                  <a:pos x="289" y="17"/>
                </a:cxn>
                <a:cxn ang="0">
                  <a:pos x="378" y="13"/>
                </a:cxn>
                <a:cxn ang="0">
                  <a:pos x="465" y="8"/>
                </a:cxn>
                <a:cxn ang="0">
                  <a:pos x="554" y="6"/>
                </a:cxn>
                <a:cxn ang="0">
                  <a:pos x="641" y="2"/>
                </a:cxn>
                <a:cxn ang="0">
                  <a:pos x="730" y="0"/>
                </a:cxn>
                <a:cxn ang="0">
                  <a:pos x="727" y="208"/>
                </a:cxn>
                <a:cxn ang="0">
                  <a:pos x="725" y="416"/>
                </a:cxn>
                <a:cxn ang="0">
                  <a:pos x="724" y="624"/>
                </a:cxn>
                <a:cxn ang="0">
                  <a:pos x="722" y="834"/>
                </a:cxn>
                <a:cxn ang="0">
                  <a:pos x="720" y="1041"/>
                </a:cxn>
                <a:cxn ang="0">
                  <a:pos x="719" y="1249"/>
                </a:cxn>
                <a:cxn ang="0">
                  <a:pos x="717" y="1457"/>
                </a:cxn>
                <a:cxn ang="0">
                  <a:pos x="717" y="1667"/>
                </a:cxn>
                <a:cxn ang="0">
                  <a:pos x="714" y="1873"/>
                </a:cxn>
                <a:cxn ang="0">
                  <a:pos x="712" y="2079"/>
                </a:cxn>
                <a:cxn ang="0">
                  <a:pos x="710" y="2285"/>
                </a:cxn>
                <a:cxn ang="0">
                  <a:pos x="709" y="2491"/>
                </a:cxn>
                <a:cxn ang="0">
                  <a:pos x="705" y="2697"/>
                </a:cxn>
                <a:cxn ang="0">
                  <a:pos x="705" y="2903"/>
                </a:cxn>
                <a:cxn ang="0">
                  <a:pos x="702" y="3109"/>
                </a:cxn>
                <a:cxn ang="0">
                  <a:pos x="702" y="3315"/>
                </a:cxn>
                <a:cxn ang="0">
                  <a:pos x="615" y="3326"/>
                </a:cxn>
                <a:cxn ang="0">
                  <a:pos x="527" y="3339"/>
                </a:cxn>
                <a:cxn ang="0">
                  <a:pos x="440" y="3352"/>
                </a:cxn>
                <a:cxn ang="0">
                  <a:pos x="353" y="3365"/>
                </a:cxn>
                <a:cxn ang="0">
                  <a:pos x="264" y="3378"/>
                </a:cxn>
                <a:cxn ang="0">
                  <a:pos x="176" y="3391"/>
                </a:cxn>
                <a:cxn ang="0">
                  <a:pos x="87" y="3404"/>
                </a:cxn>
                <a:cxn ang="0">
                  <a:pos x="0" y="3417"/>
                </a:cxn>
                <a:cxn ang="0">
                  <a:pos x="0" y="3205"/>
                </a:cxn>
                <a:cxn ang="0">
                  <a:pos x="2" y="2996"/>
                </a:cxn>
                <a:cxn ang="0">
                  <a:pos x="3" y="2784"/>
                </a:cxn>
                <a:cxn ang="0">
                  <a:pos x="5" y="2574"/>
                </a:cxn>
                <a:cxn ang="0">
                  <a:pos x="5" y="2363"/>
                </a:cxn>
                <a:cxn ang="0">
                  <a:pos x="7" y="2153"/>
                </a:cxn>
                <a:cxn ang="0">
                  <a:pos x="8" y="1941"/>
                </a:cxn>
                <a:cxn ang="0">
                  <a:pos x="10" y="1732"/>
                </a:cxn>
                <a:cxn ang="0">
                  <a:pos x="10" y="1518"/>
                </a:cxn>
                <a:cxn ang="0">
                  <a:pos x="12" y="1305"/>
                </a:cxn>
                <a:cxn ang="0">
                  <a:pos x="13" y="1092"/>
                </a:cxn>
                <a:cxn ang="0">
                  <a:pos x="15" y="880"/>
                </a:cxn>
                <a:cxn ang="0">
                  <a:pos x="15" y="667"/>
                </a:cxn>
                <a:cxn ang="0">
                  <a:pos x="17" y="455"/>
                </a:cxn>
                <a:cxn ang="0">
                  <a:pos x="19" y="242"/>
                </a:cxn>
                <a:cxn ang="0">
                  <a:pos x="20" y="30"/>
                </a:cxn>
              </a:cxnLst>
              <a:rect l="0" t="0" r="r" b="b"/>
              <a:pathLst>
                <a:path w="730" h="3417">
                  <a:moveTo>
                    <a:pt x="20" y="30"/>
                  </a:moveTo>
                  <a:lnTo>
                    <a:pt x="109" y="24"/>
                  </a:lnTo>
                  <a:lnTo>
                    <a:pt x="200" y="21"/>
                  </a:lnTo>
                  <a:lnTo>
                    <a:pt x="289" y="17"/>
                  </a:lnTo>
                  <a:lnTo>
                    <a:pt x="378" y="13"/>
                  </a:lnTo>
                  <a:lnTo>
                    <a:pt x="465" y="8"/>
                  </a:lnTo>
                  <a:lnTo>
                    <a:pt x="554" y="6"/>
                  </a:lnTo>
                  <a:lnTo>
                    <a:pt x="641" y="2"/>
                  </a:lnTo>
                  <a:lnTo>
                    <a:pt x="730" y="0"/>
                  </a:lnTo>
                  <a:lnTo>
                    <a:pt x="727" y="208"/>
                  </a:lnTo>
                  <a:lnTo>
                    <a:pt x="725" y="416"/>
                  </a:lnTo>
                  <a:lnTo>
                    <a:pt x="724" y="624"/>
                  </a:lnTo>
                  <a:lnTo>
                    <a:pt x="722" y="834"/>
                  </a:lnTo>
                  <a:lnTo>
                    <a:pt x="720" y="1041"/>
                  </a:lnTo>
                  <a:lnTo>
                    <a:pt x="719" y="1249"/>
                  </a:lnTo>
                  <a:lnTo>
                    <a:pt x="717" y="1457"/>
                  </a:lnTo>
                  <a:lnTo>
                    <a:pt x="717" y="1667"/>
                  </a:lnTo>
                  <a:lnTo>
                    <a:pt x="714" y="1873"/>
                  </a:lnTo>
                  <a:lnTo>
                    <a:pt x="712" y="2079"/>
                  </a:lnTo>
                  <a:lnTo>
                    <a:pt x="710" y="2285"/>
                  </a:lnTo>
                  <a:lnTo>
                    <a:pt x="709" y="2491"/>
                  </a:lnTo>
                  <a:lnTo>
                    <a:pt x="705" y="2697"/>
                  </a:lnTo>
                  <a:lnTo>
                    <a:pt x="705" y="2903"/>
                  </a:lnTo>
                  <a:lnTo>
                    <a:pt x="702" y="3109"/>
                  </a:lnTo>
                  <a:lnTo>
                    <a:pt x="702" y="3315"/>
                  </a:lnTo>
                  <a:lnTo>
                    <a:pt x="615" y="3326"/>
                  </a:lnTo>
                  <a:lnTo>
                    <a:pt x="527" y="3339"/>
                  </a:lnTo>
                  <a:lnTo>
                    <a:pt x="440" y="3352"/>
                  </a:lnTo>
                  <a:lnTo>
                    <a:pt x="353" y="3365"/>
                  </a:lnTo>
                  <a:lnTo>
                    <a:pt x="264" y="3378"/>
                  </a:lnTo>
                  <a:lnTo>
                    <a:pt x="176" y="3391"/>
                  </a:lnTo>
                  <a:lnTo>
                    <a:pt x="87" y="3404"/>
                  </a:lnTo>
                  <a:lnTo>
                    <a:pt x="0" y="3417"/>
                  </a:lnTo>
                  <a:lnTo>
                    <a:pt x="0" y="3205"/>
                  </a:lnTo>
                  <a:lnTo>
                    <a:pt x="2" y="2996"/>
                  </a:lnTo>
                  <a:lnTo>
                    <a:pt x="3" y="2784"/>
                  </a:lnTo>
                  <a:lnTo>
                    <a:pt x="5" y="2574"/>
                  </a:lnTo>
                  <a:lnTo>
                    <a:pt x="5" y="2363"/>
                  </a:lnTo>
                  <a:lnTo>
                    <a:pt x="7" y="2153"/>
                  </a:lnTo>
                  <a:lnTo>
                    <a:pt x="8" y="1941"/>
                  </a:lnTo>
                  <a:lnTo>
                    <a:pt x="10" y="1732"/>
                  </a:lnTo>
                  <a:lnTo>
                    <a:pt x="10" y="1518"/>
                  </a:lnTo>
                  <a:lnTo>
                    <a:pt x="12" y="1305"/>
                  </a:lnTo>
                  <a:lnTo>
                    <a:pt x="13" y="1092"/>
                  </a:lnTo>
                  <a:lnTo>
                    <a:pt x="15" y="880"/>
                  </a:lnTo>
                  <a:lnTo>
                    <a:pt x="15" y="667"/>
                  </a:lnTo>
                  <a:lnTo>
                    <a:pt x="17" y="455"/>
                  </a:lnTo>
                  <a:lnTo>
                    <a:pt x="19" y="242"/>
                  </a:lnTo>
                  <a:lnTo>
                    <a:pt x="20" y="30"/>
                  </a:lnTo>
                  <a:close/>
                </a:path>
              </a:pathLst>
            </a:custGeom>
            <a:solidFill>
              <a:srgbClr val="A6A6A6"/>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0" name="Freeform 199"/>
            <p:cNvSpPr>
              <a:spLocks/>
            </p:cNvSpPr>
            <p:nvPr/>
          </p:nvSpPr>
          <p:spPr bwMode="auto">
            <a:xfrm>
              <a:off x="5525" y="1189"/>
              <a:ext cx="334" cy="1609"/>
            </a:xfrm>
            <a:custGeom>
              <a:avLst/>
              <a:gdLst/>
              <a:ahLst/>
              <a:cxnLst>
                <a:cxn ang="0">
                  <a:pos x="20" y="28"/>
                </a:cxn>
                <a:cxn ang="0">
                  <a:pos x="101" y="22"/>
                </a:cxn>
                <a:cxn ang="0">
                  <a:pos x="181" y="18"/>
                </a:cxn>
                <a:cxn ang="0">
                  <a:pos x="262" y="15"/>
                </a:cxn>
                <a:cxn ang="0">
                  <a:pos x="344" y="13"/>
                </a:cxn>
                <a:cxn ang="0">
                  <a:pos x="425" y="7"/>
                </a:cxn>
                <a:cxn ang="0">
                  <a:pos x="505" y="5"/>
                </a:cxn>
                <a:cxn ang="0">
                  <a:pos x="586" y="2"/>
                </a:cxn>
                <a:cxn ang="0">
                  <a:pos x="668" y="0"/>
                </a:cxn>
                <a:cxn ang="0">
                  <a:pos x="665" y="195"/>
                </a:cxn>
                <a:cxn ang="0">
                  <a:pos x="663" y="391"/>
                </a:cxn>
                <a:cxn ang="0">
                  <a:pos x="662" y="588"/>
                </a:cxn>
                <a:cxn ang="0">
                  <a:pos x="660" y="785"/>
                </a:cxn>
                <a:cxn ang="0">
                  <a:pos x="657" y="981"/>
                </a:cxn>
                <a:cxn ang="0">
                  <a:pos x="657" y="1178"/>
                </a:cxn>
                <a:cxn ang="0">
                  <a:pos x="653" y="1375"/>
                </a:cxn>
                <a:cxn ang="0">
                  <a:pos x="653" y="1572"/>
                </a:cxn>
                <a:cxn ang="0">
                  <a:pos x="650" y="1765"/>
                </a:cxn>
                <a:cxn ang="0">
                  <a:pos x="650" y="1959"/>
                </a:cxn>
                <a:cxn ang="0">
                  <a:pos x="646" y="2154"/>
                </a:cxn>
                <a:cxn ang="0">
                  <a:pos x="646" y="2349"/>
                </a:cxn>
                <a:cxn ang="0">
                  <a:pos x="643" y="2542"/>
                </a:cxn>
                <a:cxn ang="0">
                  <a:pos x="643" y="2737"/>
                </a:cxn>
                <a:cxn ang="0">
                  <a:pos x="640" y="2932"/>
                </a:cxn>
                <a:cxn ang="0">
                  <a:pos x="640" y="3127"/>
                </a:cxn>
                <a:cxn ang="0">
                  <a:pos x="559" y="3138"/>
                </a:cxn>
                <a:cxn ang="0">
                  <a:pos x="480" y="3149"/>
                </a:cxn>
                <a:cxn ang="0">
                  <a:pos x="400" y="3160"/>
                </a:cxn>
                <a:cxn ang="0">
                  <a:pos x="321" y="3171"/>
                </a:cxn>
                <a:cxn ang="0">
                  <a:pos x="240" y="3182"/>
                </a:cxn>
                <a:cxn ang="0">
                  <a:pos x="160" y="3194"/>
                </a:cxn>
                <a:cxn ang="0">
                  <a:pos x="79" y="3205"/>
                </a:cxn>
                <a:cxn ang="0">
                  <a:pos x="0" y="3218"/>
                </a:cxn>
                <a:cxn ang="0">
                  <a:pos x="0" y="3017"/>
                </a:cxn>
                <a:cxn ang="0">
                  <a:pos x="0" y="2821"/>
                </a:cxn>
                <a:cxn ang="0">
                  <a:pos x="2" y="2620"/>
                </a:cxn>
                <a:cxn ang="0">
                  <a:pos x="3" y="2423"/>
                </a:cxn>
                <a:cxn ang="0">
                  <a:pos x="3" y="2225"/>
                </a:cxn>
                <a:cxn ang="0">
                  <a:pos x="5" y="2026"/>
                </a:cxn>
                <a:cxn ang="0">
                  <a:pos x="7" y="1828"/>
                </a:cxn>
                <a:cxn ang="0">
                  <a:pos x="10" y="1631"/>
                </a:cxn>
                <a:cxn ang="0">
                  <a:pos x="10" y="1431"/>
                </a:cxn>
                <a:cxn ang="0">
                  <a:pos x="10" y="1230"/>
                </a:cxn>
                <a:cxn ang="0">
                  <a:pos x="12" y="1030"/>
                </a:cxn>
                <a:cxn ang="0">
                  <a:pos x="13" y="829"/>
                </a:cxn>
                <a:cxn ang="0">
                  <a:pos x="13" y="629"/>
                </a:cxn>
                <a:cxn ang="0">
                  <a:pos x="17" y="428"/>
                </a:cxn>
                <a:cxn ang="0">
                  <a:pos x="17" y="228"/>
                </a:cxn>
                <a:cxn ang="0">
                  <a:pos x="20" y="28"/>
                </a:cxn>
              </a:cxnLst>
              <a:rect l="0" t="0" r="r" b="b"/>
              <a:pathLst>
                <a:path w="668" h="3218">
                  <a:moveTo>
                    <a:pt x="20" y="28"/>
                  </a:moveTo>
                  <a:lnTo>
                    <a:pt x="101" y="22"/>
                  </a:lnTo>
                  <a:lnTo>
                    <a:pt x="181" y="18"/>
                  </a:lnTo>
                  <a:lnTo>
                    <a:pt x="262" y="15"/>
                  </a:lnTo>
                  <a:lnTo>
                    <a:pt x="344" y="13"/>
                  </a:lnTo>
                  <a:lnTo>
                    <a:pt x="425" y="7"/>
                  </a:lnTo>
                  <a:lnTo>
                    <a:pt x="505" y="5"/>
                  </a:lnTo>
                  <a:lnTo>
                    <a:pt x="586" y="2"/>
                  </a:lnTo>
                  <a:lnTo>
                    <a:pt x="668" y="0"/>
                  </a:lnTo>
                  <a:lnTo>
                    <a:pt x="665" y="195"/>
                  </a:lnTo>
                  <a:lnTo>
                    <a:pt x="663" y="391"/>
                  </a:lnTo>
                  <a:lnTo>
                    <a:pt x="662" y="588"/>
                  </a:lnTo>
                  <a:lnTo>
                    <a:pt x="660" y="785"/>
                  </a:lnTo>
                  <a:lnTo>
                    <a:pt x="657" y="981"/>
                  </a:lnTo>
                  <a:lnTo>
                    <a:pt x="657" y="1178"/>
                  </a:lnTo>
                  <a:lnTo>
                    <a:pt x="653" y="1375"/>
                  </a:lnTo>
                  <a:lnTo>
                    <a:pt x="653" y="1572"/>
                  </a:lnTo>
                  <a:lnTo>
                    <a:pt x="650" y="1765"/>
                  </a:lnTo>
                  <a:lnTo>
                    <a:pt x="650" y="1959"/>
                  </a:lnTo>
                  <a:lnTo>
                    <a:pt x="646" y="2154"/>
                  </a:lnTo>
                  <a:lnTo>
                    <a:pt x="646" y="2349"/>
                  </a:lnTo>
                  <a:lnTo>
                    <a:pt x="643" y="2542"/>
                  </a:lnTo>
                  <a:lnTo>
                    <a:pt x="643" y="2737"/>
                  </a:lnTo>
                  <a:lnTo>
                    <a:pt x="640" y="2932"/>
                  </a:lnTo>
                  <a:lnTo>
                    <a:pt x="640" y="3127"/>
                  </a:lnTo>
                  <a:lnTo>
                    <a:pt x="559" y="3138"/>
                  </a:lnTo>
                  <a:lnTo>
                    <a:pt x="480" y="3149"/>
                  </a:lnTo>
                  <a:lnTo>
                    <a:pt x="400" y="3160"/>
                  </a:lnTo>
                  <a:lnTo>
                    <a:pt x="321" y="3171"/>
                  </a:lnTo>
                  <a:lnTo>
                    <a:pt x="240" y="3182"/>
                  </a:lnTo>
                  <a:lnTo>
                    <a:pt x="160" y="3194"/>
                  </a:lnTo>
                  <a:lnTo>
                    <a:pt x="79" y="3205"/>
                  </a:lnTo>
                  <a:lnTo>
                    <a:pt x="0" y="3218"/>
                  </a:lnTo>
                  <a:lnTo>
                    <a:pt x="0" y="3017"/>
                  </a:lnTo>
                  <a:lnTo>
                    <a:pt x="0" y="2821"/>
                  </a:lnTo>
                  <a:lnTo>
                    <a:pt x="2" y="2620"/>
                  </a:lnTo>
                  <a:lnTo>
                    <a:pt x="3" y="2423"/>
                  </a:lnTo>
                  <a:lnTo>
                    <a:pt x="3" y="2225"/>
                  </a:lnTo>
                  <a:lnTo>
                    <a:pt x="5" y="2026"/>
                  </a:lnTo>
                  <a:lnTo>
                    <a:pt x="7" y="1828"/>
                  </a:lnTo>
                  <a:lnTo>
                    <a:pt x="10" y="1631"/>
                  </a:lnTo>
                  <a:lnTo>
                    <a:pt x="10" y="1431"/>
                  </a:lnTo>
                  <a:lnTo>
                    <a:pt x="10" y="1230"/>
                  </a:lnTo>
                  <a:lnTo>
                    <a:pt x="12" y="1030"/>
                  </a:lnTo>
                  <a:lnTo>
                    <a:pt x="13" y="829"/>
                  </a:lnTo>
                  <a:lnTo>
                    <a:pt x="13" y="629"/>
                  </a:lnTo>
                  <a:lnTo>
                    <a:pt x="17" y="428"/>
                  </a:lnTo>
                  <a:lnTo>
                    <a:pt x="17" y="228"/>
                  </a:lnTo>
                  <a:lnTo>
                    <a:pt x="20" y="28"/>
                  </a:lnTo>
                  <a:close/>
                </a:path>
              </a:pathLst>
            </a:custGeom>
            <a:solidFill>
              <a:srgbClr val="3B303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1" name="Freeform 200"/>
            <p:cNvSpPr>
              <a:spLocks/>
            </p:cNvSpPr>
            <p:nvPr/>
          </p:nvSpPr>
          <p:spPr bwMode="auto">
            <a:xfrm>
              <a:off x="5526" y="1197"/>
              <a:ext cx="277" cy="1585"/>
            </a:xfrm>
            <a:custGeom>
              <a:avLst/>
              <a:gdLst/>
              <a:ahLst/>
              <a:cxnLst>
                <a:cxn ang="0">
                  <a:pos x="20" y="23"/>
                </a:cxn>
                <a:cxn ang="0">
                  <a:pos x="85" y="19"/>
                </a:cxn>
                <a:cxn ang="0">
                  <a:pos x="152" y="17"/>
                </a:cxn>
                <a:cxn ang="0">
                  <a:pos x="220" y="13"/>
                </a:cxn>
                <a:cxn ang="0">
                  <a:pos x="287" y="12"/>
                </a:cxn>
                <a:cxn ang="0">
                  <a:pos x="352" y="8"/>
                </a:cxn>
                <a:cxn ang="0">
                  <a:pos x="419" y="6"/>
                </a:cxn>
                <a:cxn ang="0">
                  <a:pos x="487" y="2"/>
                </a:cxn>
                <a:cxn ang="0">
                  <a:pos x="554" y="0"/>
                </a:cxn>
                <a:cxn ang="0">
                  <a:pos x="550" y="195"/>
                </a:cxn>
                <a:cxn ang="0">
                  <a:pos x="549" y="390"/>
                </a:cxn>
                <a:cxn ang="0">
                  <a:pos x="547" y="585"/>
                </a:cxn>
                <a:cxn ang="0">
                  <a:pos x="547" y="780"/>
                </a:cxn>
                <a:cxn ang="0">
                  <a:pos x="545" y="973"/>
                </a:cxn>
                <a:cxn ang="0">
                  <a:pos x="544" y="1168"/>
                </a:cxn>
                <a:cxn ang="0">
                  <a:pos x="542" y="1361"/>
                </a:cxn>
                <a:cxn ang="0">
                  <a:pos x="542" y="1556"/>
                </a:cxn>
                <a:cxn ang="0">
                  <a:pos x="539" y="1747"/>
                </a:cxn>
                <a:cxn ang="0">
                  <a:pos x="537" y="1942"/>
                </a:cxn>
                <a:cxn ang="0">
                  <a:pos x="535" y="2133"/>
                </a:cxn>
                <a:cxn ang="0">
                  <a:pos x="534" y="2328"/>
                </a:cxn>
                <a:cxn ang="0">
                  <a:pos x="532" y="2519"/>
                </a:cxn>
                <a:cxn ang="0">
                  <a:pos x="530" y="2712"/>
                </a:cxn>
                <a:cxn ang="0">
                  <a:pos x="529" y="2905"/>
                </a:cxn>
                <a:cxn ang="0">
                  <a:pos x="529" y="3098"/>
                </a:cxn>
                <a:cxn ang="0">
                  <a:pos x="461" y="3105"/>
                </a:cxn>
                <a:cxn ang="0">
                  <a:pos x="396" y="3114"/>
                </a:cxn>
                <a:cxn ang="0">
                  <a:pos x="330" y="3122"/>
                </a:cxn>
                <a:cxn ang="0">
                  <a:pos x="265" y="3133"/>
                </a:cxn>
                <a:cxn ang="0">
                  <a:pos x="198" y="3140"/>
                </a:cxn>
                <a:cxn ang="0">
                  <a:pos x="132" y="3150"/>
                </a:cxn>
                <a:cxn ang="0">
                  <a:pos x="65" y="3159"/>
                </a:cxn>
                <a:cxn ang="0">
                  <a:pos x="0" y="3170"/>
                </a:cxn>
                <a:cxn ang="0">
                  <a:pos x="0" y="2973"/>
                </a:cxn>
                <a:cxn ang="0">
                  <a:pos x="1" y="2779"/>
                </a:cxn>
                <a:cxn ang="0">
                  <a:pos x="3" y="2582"/>
                </a:cxn>
                <a:cxn ang="0">
                  <a:pos x="5" y="2387"/>
                </a:cxn>
                <a:cxn ang="0">
                  <a:pos x="5" y="2190"/>
                </a:cxn>
                <a:cxn ang="0">
                  <a:pos x="6" y="1995"/>
                </a:cxn>
                <a:cxn ang="0">
                  <a:pos x="8" y="1799"/>
                </a:cxn>
                <a:cxn ang="0">
                  <a:pos x="10" y="1604"/>
                </a:cxn>
                <a:cxn ang="0">
                  <a:pos x="10" y="1405"/>
                </a:cxn>
                <a:cxn ang="0">
                  <a:pos x="11" y="1209"/>
                </a:cxn>
                <a:cxn ang="0">
                  <a:pos x="13" y="1012"/>
                </a:cxn>
                <a:cxn ang="0">
                  <a:pos x="15" y="815"/>
                </a:cxn>
                <a:cxn ang="0">
                  <a:pos x="15" y="617"/>
                </a:cxn>
                <a:cxn ang="0">
                  <a:pos x="16" y="418"/>
                </a:cxn>
                <a:cxn ang="0">
                  <a:pos x="18" y="219"/>
                </a:cxn>
                <a:cxn ang="0">
                  <a:pos x="20" y="23"/>
                </a:cxn>
              </a:cxnLst>
              <a:rect l="0" t="0" r="r" b="b"/>
              <a:pathLst>
                <a:path w="554" h="3170">
                  <a:moveTo>
                    <a:pt x="20" y="23"/>
                  </a:moveTo>
                  <a:lnTo>
                    <a:pt x="85" y="19"/>
                  </a:lnTo>
                  <a:lnTo>
                    <a:pt x="152" y="17"/>
                  </a:lnTo>
                  <a:lnTo>
                    <a:pt x="220" y="13"/>
                  </a:lnTo>
                  <a:lnTo>
                    <a:pt x="287" y="12"/>
                  </a:lnTo>
                  <a:lnTo>
                    <a:pt x="352" y="8"/>
                  </a:lnTo>
                  <a:lnTo>
                    <a:pt x="419" y="6"/>
                  </a:lnTo>
                  <a:lnTo>
                    <a:pt x="487" y="2"/>
                  </a:lnTo>
                  <a:lnTo>
                    <a:pt x="554" y="0"/>
                  </a:lnTo>
                  <a:lnTo>
                    <a:pt x="550" y="195"/>
                  </a:lnTo>
                  <a:lnTo>
                    <a:pt x="549" y="390"/>
                  </a:lnTo>
                  <a:lnTo>
                    <a:pt x="547" y="585"/>
                  </a:lnTo>
                  <a:lnTo>
                    <a:pt x="547" y="780"/>
                  </a:lnTo>
                  <a:lnTo>
                    <a:pt x="545" y="973"/>
                  </a:lnTo>
                  <a:lnTo>
                    <a:pt x="544" y="1168"/>
                  </a:lnTo>
                  <a:lnTo>
                    <a:pt x="542" y="1361"/>
                  </a:lnTo>
                  <a:lnTo>
                    <a:pt x="542" y="1556"/>
                  </a:lnTo>
                  <a:lnTo>
                    <a:pt x="539" y="1747"/>
                  </a:lnTo>
                  <a:lnTo>
                    <a:pt x="537" y="1942"/>
                  </a:lnTo>
                  <a:lnTo>
                    <a:pt x="535" y="2133"/>
                  </a:lnTo>
                  <a:lnTo>
                    <a:pt x="534" y="2328"/>
                  </a:lnTo>
                  <a:lnTo>
                    <a:pt x="532" y="2519"/>
                  </a:lnTo>
                  <a:lnTo>
                    <a:pt x="530" y="2712"/>
                  </a:lnTo>
                  <a:lnTo>
                    <a:pt x="529" y="2905"/>
                  </a:lnTo>
                  <a:lnTo>
                    <a:pt x="529" y="3098"/>
                  </a:lnTo>
                  <a:lnTo>
                    <a:pt x="461" y="3105"/>
                  </a:lnTo>
                  <a:lnTo>
                    <a:pt x="396" y="3114"/>
                  </a:lnTo>
                  <a:lnTo>
                    <a:pt x="330" y="3122"/>
                  </a:lnTo>
                  <a:lnTo>
                    <a:pt x="265" y="3133"/>
                  </a:lnTo>
                  <a:lnTo>
                    <a:pt x="198" y="3140"/>
                  </a:lnTo>
                  <a:lnTo>
                    <a:pt x="132" y="3150"/>
                  </a:lnTo>
                  <a:lnTo>
                    <a:pt x="65" y="3159"/>
                  </a:lnTo>
                  <a:lnTo>
                    <a:pt x="0" y="3170"/>
                  </a:lnTo>
                  <a:lnTo>
                    <a:pt x="0" y="2973"/>
                  </a:lnTo>
                  <a:lnTo>
                    <a:pt x="1" y="2779"/>
                  </a:lnTo>
                  <a:lnTo>
                    <a:pt x="3" y="2582"/>
                  </a:lnTo>
                  <a:lnTo>
                    <a:pt x="5" y="2387"/>
                  </a:lnTo>
                  <a:lnTo>
                    <a:pt x="5" y="2190"/>
                  </a:lnTo>
                  <a:lnTo>
                    <a:pt x="6" y="1995"/>
                  </a:lnTo>
                  <a:lnTo>
                    <a:pt x="8" y="1799"/>
                  </a:lnTo>
                  <a:lnTo>
                    <a:pt x="10" y="1604"/>
                  </a:lnTo>
                  <a:lnTo>
                    <a:pt x="10" y="1405"/>
                  </a:lnTo>
                  <a:lnTo>
                    <a:pt x="11" y="1209"/>
                  </a:lnTo>
                  <a:lnTo>
                    <a:pt x="13" y="1012"/>
                  </a:lnTo>
                  <a:lnTo>
                    <a:pt x="15" y="815"/>
                  </a:lnTo>
                  <a:lnTo>
                    <a:pt x="15" y="617"/>
                  </a:lnTo>
                  <a:lnTo>
                    <a:pt x="16" y="418"/>
                  </a:lnTo>
                  <a:lnTo>
                    <a:pt x="18" y="219"/>
                  </a:lnTo>
                  <a:lnTo>
                    <a:pt x="20" y="23"/>
                  </a:lnTo>
                  <a:close/>
                </a:path>
              </a:pathLst>
            </a:custGeom>
            <a:solidFill>
              <a:srgbClr val="24191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2" name="Freeform 201"/>
            <p:cNvSpPr>
              <a:spLocks/>
            </p:cNvSpPr>
            <p:nvPr/>
          </p:nvSpPr>
          <p:spPr bwMode="auto">
            <a:xfrm>
              <a:off x="5526" y="1198"/>
              <a:ext cx="244" cy="1584"/>
            </a:xfrm>
            <a:custGeom>
              <a:avLst/>
              <a:gdLst/>
              <a:ahLst/>
              <a:cxnLst>
                <a:cxn ang="0">
                  <a:pos x="20" y="21"/>
                </a:cxn>
                <a:cxn ang="0">
                  <a:pos x="77" y="17"/>
                </a:cxn>
                <a:cxn ang="0">
                  <a:pos x="137" y="15"/>
                </a:cxn>
                <a:cxn ang="0">
                  <a:pos x="194" y="13"/>
                </a:cxn>
                <a:cxn ang="0">
                  <a:pos x="255" y="11"/>
                </a:cxn>
                <a:cxn ang="0">
                  <a:pos x="312" y="8"/>
                </a:cxn>
                <a:cxn ang="0">
                  <a:pos x="371" y="6"/>
                </a:cxn>
                <a:cxn ang="0">
                  <a:pos x="430" y="2"/>
                </a:cxn>
                <a:cxn ang="0">
                  <a:pos x="488" y="0"/>
                </a:cxn>
                <a:cxn ang="0">
                  <a:pos x="485" y="195"/>
                </a:cxn>
                <a:cxn ang="0">
                  <a:pos x="483" y="390"/>
                </a:cxn>
                <a:cxn ang="0">
                  <a:pos x="482" y="585"/>
                </a:cxn>
                <a:cxn ang="0">
                  <a:pos x="480" y="782"/>
                </a:cxn>
                <a:cxn ang="0">
                  <a:pos x="478" y="975"/>
                </a:cxn>
                <a:cxn ang="0">
                  <a:pos x="477" y="1169"/>
                </a:cxn>
                <a:cxn ang="0">
                  <a:pos x="477" y="1364"/>
                </a:cxn>
                <a:cxn ang="0">
                  <a:pos x="477" y="1559"/>
                </a:cxn>
                <a:cxn ang="0">
                  <a:pos x="473" y="1752"/>
                </a:cxn>
                <a:cxn ang="0">
                  <a:pos x="472" y="1945"/>
                </a:cxn>
                <a:cxn ang="0">
                  <a:pos x="470" y="2138"/>
                </a:cxn>
                <a:cxn ang="0">
                  <a:pos x="470" y="2333"/>
                </a:cxn>
                <a:cxn ang="0">
                  <a:pos x="466" y="2524"/>
                </a:cxn>
                <a:cxn ang="0">
                  <a:pos x="465" y="2717"/>
                </a:cxn>
                <a:cxn ang="0">
                  <a:pos x="463" y="2910"/>
                </a:cxn>
                <a:cxn ang="0">
                  <a:pos x="463" y="3103"/>
                </a:cxn>
                <a:cxn ang="0">
                  <a:pos x="404" y="3111"/>
                </a:cxn>
                <a:cxn ang="0">
                  <a:pos x="347" y="3118"/>
                </a:cxn>
                <a:cxn ang="0">
                  <a:pos x="288" y="3125"/>
                </a:cxn>
                <a:cxn ang="0">
                  <a:pos x="231" y="3135"/>
                </a:cxn>
                <a:cxn ang="0">
                  <a:pos x="173" y="3142"/>
                </a:cxn>
                <a:cxn ang="0">
                  <a:pos x="116" y="3151"/>
                </a:cxn>
                <a:cxn ang="0">
                  <a:pos x="57" y="3159"/>
                </a:cxn>
                <a:cxn ang="0">
                  <a:pos x="0" y="3168"/>
                </a:cxn>
                <a:cxn ang="0">
                  <a:pos x="0" y="2971"/>
                </a:cxn>
                <a:cxn ang="0">
                  <a:pos x="1" y="2777"/>
                </a:cxn>
                <a:cxn ang="0">
                  <a:pos x="3" y="2580"/>
                </a:cxn>
                <a:cxn ang="0">
                  <a:pos x="5" y="2385"/>
                </a:cxn>
                <a:cxn ang="0">
                  <a:pos x="5" y="2188"/>
                </a:cxn>
                <a:cxn ang="0">
                  <a:pos x="6" y="1993"/>
                </a:cxn>
                <a:cxn ang="0">
                  <a:pos x="8" y="1797"/>
                </a:cxn>
                <a:cxn ang="0">
                  <a:pos x="10" y="1602"/>
                </a:cxn>
                <a:cxn ang="0">
                  <a:pos x="10" y="1403"/>
                </a:cxn>
                <a:cxn ang="0">
                  <a:pos x="11" y="1207"/>
                </a:cxn>
                <a:cxn ang="0">
                  <a:pos x="13" y="1010"/>
                </a:cxn>
                <a:cxn ang="0">
                  <a:pos x="15" y="813"/>
                </a:cxn>
                <a:cxn ang="0">
                  <a:pos x="15" y="615"/>
                </a:cxn>
                <a:cxn ang="0">
                  <a:pos x="16" y="416"/>
                </a:cxn>
                <a:cxn ang="0">
                  <a:pos x="18" y="217"/>
                </a:cxn>
                <a:cxn ang="0">
                  <a:pos x="20" y="21"/>
                </a:cxn>
              </a:cxnLst>
              <a:rect l="0" t="0" r="r" b="b"/>
              <a:pathLst>
                <a:path w="488" h="3168">
                  <a:moveTo>
                    <a:pt x="20" y="21"/>
                  </a:moveTo>
                  <a:lnTo>
                    <a:pt x="77" y="17"/>
                  </a:lnTo>
                  <a:lnTo>
                    <a:pt x="137" y="15"/>
                  </a:lnTo>
                  <a:lnTo>
                    <a:pt x="194" y="13"/>
                  </a:lnTo>
                  <a:lnTo>
                    <a:pt x="255" y="11"/>
                  </a:lnTo>
                  <a:lnTo>
                    <a:pt x="312" y="8"/>
                  </a:lnTo>
                  <a:lnTo>
                    <a:pt x="371" y="6"/>
                  </a:lnTo>
                  <a:lnTo>
                    <a:pt x="430" y="2"/>
                  </a:lnTo>
                  <a:lnTo>
                    <a:pt x="488" y="0"/>
                  </a:lnTo>
                  <a:lnTo>
                    <a:pt x="485" y="195"/>
                  </a:lnTo>
                  <a:lnTo>
                    <a:pt x="483" y="390"/>
                  </a:lnTo>
                  <a:lnTo>
                    <a:pt x="482" y="585"/>
                  </a:lnTo>
                  <a:lnTo>
                    <a:pt x="480" y="782"/>
                  </a:lnTo>
                  <a:lnTo>
                    <a:pt x="478" y="975"/>
                  </a:lnTo>
                  <a:lnTo>
                    <a:pt x="477" y="1169"/>
                  </a:lnTo>
                  <a:lnTo>
                    <a:pt x="477" y="1364"/>
                  </a:lnTo>
                  <a:lnTo>
                    <a:pt x="477" y="1559"/>
                  </a:lnTo>
                  <a:lnTo>
                    <a:pt x="473" y="1752"/>
                  </a:lnTo>
                  <a:lnTo>
                    <a:pt x="472" y="1945"/>
                  </a:lnTo>
                  <a:lnTo>
                    <a:pt x="470" y="2138"/>
                  </a:lnTo>
                  <a:lnTo>
                    <a:pt x="470" y="2333"/>
                  </a:lnTo>
                  <a:lnTo>
                    <a:pt x="466" y="2524"/>
                  </a:lnTo>
                  <a:lnTo>
                    <a:pt x="465" y="2717"/>
                  </a:lnTo>
                  <a:lnTo>
                    <a:pt x="463" y="2910"/>
                  </a:lnTo>
                  <a:lnTo>
                    <a:pt x="463" y="3103"/>
                  </a:lnTo>
                  <a:lnTo>
                    <a:pt x="404" y="3111"/>
                  </a:lnTo>
                  <a:lnTo>
                    <a:pt x="347" y="3118"/>
                  </a:lnTo>
                  <a:lnTo>
                    <a:pt x="288" y="3125"/>
                  </a:lnTo>
                  <a:lnTo>
                    <a:pt x="231" y="3135"/>
                  </a:lnTo>
                  <a:lnTo>
                    <a:pt x="173" y="3142"/>
                  </a:lnTo>
                  <a:lnTo>
                    <a:pt x="116" y="3151"/>
                  </a:lnTo>
                  <a:lnTo>
                    <a:pt x="57" y="3159"/>
                  </a:lnTo>
                  <a:lnTo>
                    <a:pt x="0" y="3168"/>
                  </a:lnTo>
                  <a:lnTo>
                    <a:pt x="0" y="2971"/>
                  </a:lnTo>
                  <a:lnTo>
                    <a:pt x="1" y="2777"/>
                  </a:lnTo>
                  <a:lnTo>
                    <a:pt x="3" y="2580"/>
                  </a:lnTo>
                  <a:lnTo>
                    <a:pt x="5" y="2385"/>
                  </a:lnTo>
                  <a:lnTo>
                    <a:pt x="5" y="2188"/>
                  </a:lnTo>
                  <a:lnTo>
                    <a:pt x="6" y="1993"/>
                  </a:lnTo>
                  <a:lnTo>
                    <a:pt x="8" y="1797"/>
                  </a:lnTo>
                  <a:lnTo>
                    <a:pt x="10" y="1602"/>
                  </a:lnTo>
                  <a:lnTo>
                    <a:pt x="10" y="1403"/>
                  </a:lnTo>
                  <a:lnTo>
                    <a:pt x="11" y="1207"/>
                  </a:lnTo>
                  <a:lnTo>
                    <a:pt x="13" y="1010"/>
                  </a:lnTo>
                  <a:lnTo>
                    <a:pt x="15" y="813"/>
                  </a:lnTo>
                  <a:lnTo>
                    <a:pt x="15" y="615"/>
                  </a:lnTo>
                  <a:lnTo>
                    <a:pt x="16" y="416"/>
                  </a:lnTo>
                  <a:lnTo>
                    <a:pt x="18" y="217"/>
                  </a:lnTo>
                  <a:lnTo>
                    <a:pt x="20" y="21"/>
                  </a:lnTo>
                  <a:close/>
                </a:path>
              </a:pathLst>
            </a:custGeom>
            <a:solidFill>
              <a:srgbClr val="0A000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3" name="Freeform 202"/>
            <p:cNvSpPr>
              <a:spLocks/>
            </p:cNvSpPr>
            <p:nvPr/>
          </p:nvSpPr>
          <p:spPr bwMode="auto">
            <a:xfrm>
              <a:off x="5525" y="1306"/>
              <a:ext cx="332" cy="90"/>
            </a:xfrm>
            <a:custGeom>
              <a:avLst/>
              <a:gdLst/>
              <a:ahLst/>
              <a:cxnLst>
                <a:cxn ang="0">
                  <a:pos x="2" y="33"/>
                </a:cxn>
                <a:cxn ang="0">
                  <a:pos x="84" y="27"/>
                </a:cxn>
                <a:cxn ang="0">
                  <a:pos x="168" y="24"/>
                </a:cxn>
                <a:cxn ang="0">
                  <a:pos x="250" y="20"/>
                </a:cxn>
                <a:cxn ang="0">
                  <a:pos x="334" y="16"/>
                </a:cxn>
                <a:cxn ang="0">
                  <a:pos x="416" y="11"/>
                </a:cxn>
                <a:cxn ang="0">
                  <a:pos x="499" y="7"/>
                </a:cxn>
                <a:cxn ang="0">
                  <a:pos x="581" y="3"/>
                </a:cxn>
                <a:cxn ang="0">
                  <a:pos x="665" y="0"/>
                </a:cxn>
                <a:cxn ang="0">
                  <a:pos x="663" y="16"/>
                </a:cxn>
                <a:cxn ang="0">
                  <a:pos x="663" y="35"/>
                </a:cxn>
                <a:cxn ang="0">
                  <a:pos x="663" y="52"/>
                </a:cxn>
                <a:cxn ang="0">
                  <a:pos x="663" y="70"/>
                </a:cxn>
                <a:cxn ang="0">
                  <a:pos x="663" y="87"/>
                </a:cxn>
                <a:cxn ang="0">
                  <a:pos x="663" y="105"/>
                </a:cxn>
                <a:cxn ang="0">
                  <a:pos x="663" y="124"/>
                </a:cxn>
                <a:cxn ang="0">
                  <a:pos x="663" y="142"/>
                </a:cxn>
                <a:cxn ang="0">
                  <a:pos x="579" y="146"/>
                </a:cxn>
                <a:cxn ang="0">
                  <a:pos x="499" y="152"/>
                </a:cxn>
                <a:cxn ang="0">
                  <a:pos x="415" y="155"/>
                </a:cxn>
                <a:cxn ang="0">
                  <a:pos x="334" y="161"/>
                </a:cxn>
                <a:cxn ang="0">
                  <a:pos x="250" y="165"/>
                </a:cxn>
                <a:cxn ang="0">
                  <a:pos x="166" y="170"/>
                </a:cxn>
                <a:cxn ang="0">
                  <a:pos x="82" y="174"/>
                </a:cxn>
                <a:cxn ang="0">
                  <a:pos x="0" y="180"/>
                </a:cxn>
                <a:cxn ang="0">
                  <a:pos x="0" y="159"/>
                </a:cxn>
                <a:cxn ang="0">
                  <a:pos x="0" y="142"/>
                </a:cxn>
                <a:cxn ang="0">
                  <a:pos x="0" y="122"/>
                </a:cxn>
                <a:cxn ang="0">
                  <a:pos x="0" y="105"/>
                </a:cxn>
                <a:cxn ang="0">
                  <a:pos x="0" y="87"/>
                </a:cxn>
                <a:cxn ang="0">
                  <a:pos x="0" y="68"/>
                </a:cxn>
                <a:cxn ang="0">
                  <a:pos x="0" y="50"/>
                </a:cxn>
                <a:cxn ang="0">
                  <a:pos x="2" y="33"/>
                </a:cxn>
              </a:cxnLst>
              <a:rect l="0" t="0" r="r" b="b"/>
              <a:pathLst>
                <a:path w="665" h="180">
                  <a:moveTo>
                    <a:pt x="2" y="33"/>
                  </a:moveTo>
                  <a:lnTo>
                    <a:pt x="84" y="27"/>
                  </a:lnTo>
                  <a:lnTo>
                    <a:pt x="168" y="24"/>
                  </a:lnTo>
                  <a:lnTo>
                    <a:pt x="250" y="20"/>
                  </a:lnTo>
                  <a:lnTo>
                    <a:pt x="334" y="16"/>
                  </a:lnTo>
                  <a:lnTo>
                    <a:pt x="416" y="11"/>
                  </a:lnTo>
                  <a:lnTo>
                    <a:pt x="499" y="7"/>
                  </a:lnTo>
                  <a:lnTo>
                    <a:pt x="581" y="3"/>
                  </a:lnTo>
                  <a:lnTo>
                    <a:pt x="665" y="0"/>
                  </a:lnTo>
                  <a:lnTo>
                    <a:pt x="663" y="16"/>
                  </a:lnTo>
                  <a:lnTo>
                    <a:pt x="663" y="35"/>
                  </a:lnTo>
                  <a:lnTo>
                    <a:pt x="663" y="52"/>
                  </a:lnTo>
                  <a:lnTo>
                    <a:pt x="663" y="70"/>
                  </a:lnTo>
                  <a:lnTo>
                    <a:pt x="663" y="87"/>
                  </a:lnTo>
                  <a:lnTo>
                    <a:pt x="663" y="105"/>
                  </a:lnTo>
                  <a:lnTo>
                    <a:pt x="663" y="124"/>
                  </a:lnTo>
                  <a:lnTo>
                    <a:pt x="663" y="142"/>
                  </a:lnTo>
                  <a:lnTo>
                    <a:pt x="579" y="146"/>
                  </a:lnTo>
                  <a:lnTo>
                    <a:pt x="499" y="152"/>
                  </a:lnTo>
                  <a:lnTo>
                    <a:pt x="415" y="155"/>
                  </a:lnTo>
                  <a:lnTo>
                    <a:pt x="334" y="161"/>
                  </a:lnTo>
                  <a:lnTo>
                    <a:pt x="250" y="165"/>
                  </a:lnTo>
                  <a:lnTo>
                    <a:pt x="166" y="170"/>
                  </a:lnTo>
                  <a:lnTo>
                    <a:pt x="82" y="174"/>
                  </a:lnTo>
                  <a:lnTo>
                    <a:pt x="0" y="180"/>
                  </a:lnTo>
                  <a:lnTo>
                    <a:pt x="0" y="159"/>
                  </a:lnTo>
                  <a:lnTo>
                    <a:pt x="0" y="142"/>
                  </a:lnTo>
                  <a:lnTo>
                    <a:pt x="0" y="122"/>
                  </a:lnTo>
                  <a:lnTo>
                    <a:pt x="0" y="105"/>
                  </a:lnTo>
                  <a:lnTo>
                    <a:pt x="0" y="87"/>
                  </a:lnTo>
                  <a:lnTo>
                    <a:pt x="0" y="68"/>
                  </a:lnTo>
                  <a:lnTo>
                    <a:pt x="0" y="50"/>
                  </a:lnTo>
                  <a:lnTo>
                    <a:pt x="2" y="3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4" name="Freeform 203"/>
            <p:cNvSpPr>
              <a:spLocks/>
            </p:cNvSpPr>
            <p:nvPr/>
          </p:nvSpPr>
          <p:spPr bwMode="auto">
            <a:xfrm>
              <a:off x="5526" y="1347"/>
              <a:ext cx="331" cy="33"/>
            </a:xfrm>
            <a:custGeom>
              <a:avLst/>
              <a:gdLst/>
              <a:ahLst/>
              <a:cxnLst>
                <a:cxn ang="0">
                  <a:pos x="0" y="34"/>
                </a:cxn>
                <a:cxn ang="0">
                  <a:pos x="82" y="28"/>
                </a:cxn>
                <a:cxn ang="0">
                  <a:pos x="166" y="24"/>
                </a:cxn>
                <a:cxn ang="0">
                  <a:pos x="248" y="21"/>
                </a:cxn>
                <a:cxn ang="0">
                  <a:pos x="332" y="17"/>
                </a:cxn>
                <a:cxn ang="0">
                  <a:pos x="413" y="11"/>
                </a:cxn>
                <a:cxn ang="0">
                  <a:pos x="497" y="8"/>
                </a:cxn>
                <a:cxn ang="0">
                  <a:pos x="577" y="4"/>
                </a:cxn>
                <a:cxn ang="0">
                  <a:pos x="661" y="0"/>
                </a:cxn>
                <a:cxn ang="0">
                  <a:pos x="661" y="15"/>
                </a:cxn>
                <a:cxn ang="0">
                  <a:pos x="661" y="32"/>
                </a:cxn>
                <a:cxn ang="0">
                  <a:pos x="577" y="36"/>
                </a:cxn>
                <a:cxn ang="0">
                  <a:pos x="497" y="39"/>
                </a:cxn>
                <a:cxn ang="0">
                  <a:pos x="413" y="43"/>
                </a:cxn>
                <a:cxn ang="0">
                  <a:pos x="332" y="48"/>
                </a:cxn>
                <a:cxn ang="0">
                  <a:pos x="248" y="52"/>
                </a:cxn>
                <a:cxn ang="0">
                  <a:pos x="166" y="56"/>
                </a:cxn>
                <a:cxn ang="0">
                  <a:pos x="82" y="61"/>
                </a:cxn>
                <a:cxn ang="0">
                  <a:pos x="0" y="67"/>
                </a:cxn>
                <a:cxn ang="0">
                  <a:pos x="0" y="50"/>
                </a:cxn>
                <a:cxn ang="0">
                  <a:pos x="0" y="34"/>
                </a:cxn>
              </a:cxnLst>
              <a:rect l="0" t="0" r="r" b="b"/>
              <a:pathLst>
                <a:path w="661" h="67">
                  <a:moveTo>
                    <a:pt x="0" y="34"/>
                  </a:moveTo>
                  <a:lnTo>
                    <a:pt x="82" y="28"/>
                  </a:lnTo>
                  <a:lnTo>
                    <a:pt x="166" y="24"/>
                  </a:lnTo>
                  <a:lnTo>
                    <a:pt x="248" y="21"/>
                  </a:lnTo>
                  <a:lnTo>
                    <a:pt x="332" y="17"/>
                  </a:lnTo>
                  <a:lnTo>
                    <a:pt x="413" y="11"/>
                  </a:lnTo>
                  <a:lnTo>
                    <a:pt x="497" y="8"/>
                  </a:lnTo>
                  <a:lnTo>
                    <a:pt x="577" y="4"/>
                  </a:lnTo>
                  <a:lnTo>
                    <a:pt x="661" y="0"/>
                  </a:lnTo>
                  <a:lnTo>
                    <a:pt x="661" y="15"/>
                  </a:lnTo>
                  <a:lnTo>
                    <a:pt x="661" y="32"/>
                  </a:lnTo>
                  <a:lnTo>
                    <a:pt x="577" y="36"/>
                  </a:lnTo>
                  <a:lnTo>
                    <a:pt x="497" y="39"/>
                  </a:lnTo>
                  <a:lnTo>
                    <a:pt x="413" y="43"/>
                  </a:lnTo>
                  <a:lnTo>
                    <a:pt x="332" y="48"/>
                  </a:lnTo>
                  <a:lnTo>
                    <a:pt x="248" y="52"/>
                  </a:lnTo>
                  <a:lnTo>
                    <a:pt x="166" y="56"/>
                  </a:lnTo>
                  <a:lnTo>
                    <a:pt x="82" y="61"/>
                  </a:lnTo>
                  <a:lnTo>
                    <a:pt x="0" y="67"/>
                  </a:lnTo>
                  <a:lnTo>
                    <a:pt x="0" y="50"/>
                  </a:lnTo>
                  <a:lnTo>
                    <a:pt x="0" y="34"/>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5" name="Freeform 204"/>
            <p:cNvSpPr>
              <a:spLocks/>
            </p:cNvSpPr>
            <p:nvPr/>
          </p:nvSpPr>
          <p:spPr bwMode="auto">
            <a:xfrm>
              <a:off x="5525" y="1362"/>
              <a:ext cx="332" cy="25"/>
            </a:xfrm>
            <a:custGeom>
              <a:avLst/>
              <a:gdLst/>
              <a:ahLst/>
              <a:cxnLst>
                <a:cxn ang="0">
                  <a:pos x="0" y="50"/>
                </a:cxn>
                <a:cxn ang="0">
                  <a:pos x="82" y="44"/>
                </a:cxn>
                <a:cxn ang="0">
                  <a:pos x="166" y="41"/>
                </a:cxn>
                <a:cxn ang="0">
                  <a:pos x="250" y="37"/>
                </a:cxn>
                <a:cxn ang="0">
                  <a:pos x="334" y="33"/>
                </a:cxn>
                <a:cxn ang="0">
                  <a:pos x="415" y="28"/>
                </a:cxn>
                <a:cxn ang="0">
                  <a:pos x="499" y="24"/>
                </a:cxn>
                <a:cxn ang="0">
                  <a:pos x="579" y="20"/>
                </a:cxn>
                <a:cxn ang="0">
                  <a:pos x="663" y="16"/>
                </a:cxn>
                <a:cxn ang="0">
                  <a:pos x="663" y="7"/>
                </a:cxn>
                <a:cxn ang="0">
                  <a:pos x="663" y="0"/>
                </a:cxn>
                <a:cxn ang="0">
                  <a:pos x="579" y="4"/>
                </a:cxn>
                <a:cxn ang="0">
                  <a:pos x="499" y="7"/>
                </a:cxn>
                <a:cxn ang="0">
                  <a:pos x="415" y="11"/>
                </a:cxn>
                <a:cxn ang="0">
                  <a:pos x="334" y="16"/>
                </a:cxn>
                <a:cxn ang="0">
                  <a:pos x="250" y="20"/>
                </a:cxn>
                <a:cxn ang="0">
                  <a:pos x="168" y="24"/>
                </a:cxn>
                <a:cxn ang="0">
                  <a:pos x="84" y="29"/>
                </a:cxn>
                <a:cxn ang="0">
                  <a:pos x="2" y="35"/>
                </a:cxn>
                <a:cxn ang="0">
                  <a:pos x="0" y="41"/>
                </a:cxn>
                <a:cxn ang="0">
                  <a:pos x="0" y="50"/>
                </a:cxn>
              </a:cxnLst>
              <a:rect l="0" t="0" r="r" b="b"/>
              <a:pathLst>
                <a:path w="663" h="50">
                  <a:moveTo>
                    <a:pt x="0" y="50"/>
                  </a:moveTo>
                  <a:lnTo>
                    <a:pt x="82" y="44"/>
                  </a:lnTo>
                  <a:lnTo>
                    <a:pt x="166" y="41"/>
                  </a:lnTo>
                  <a:lnTo>
                    <a:pt x="250" y="37"/>
                  </a:lnTo>
                  <a:lnTo>
                    <a:pt x="334" y="33"/>
                  </a:lnTo>
                  <a:lnTo>
                    <a:pt x="415" y="28"/>
                  </a:lnTo>
                  <a:lnTo>
                    <a:pt x="499" y="24"/>
                  </a:lnTo>
                  <a:lnTo>
                    <a:pt x="579" y="20"/>
                  </a:lnTo>
                  <a:lnTo>
                    <a:pt x="663" y="16"/>
                  </a:lnTo>
                  <a:lnTo>
                    <a:pt x="663" y="7"/>
                  </a:lnTo>
                  <a:lnTo>
                    <a:pt x="663" y="0"/>
                  </a:lnTo>
                  <a:lnTo>
                    <a:pt x="579" y="4"/>
                  </a:lnTo>
                  <a:lnTo>
                    <a:pt x="499" y="7"/>
                  </a:lnTo>
                  <a:lnTo>
                    <a:pt x="415" y="11"/>
                  </a:lnTo>
                  <a:lnTo>
                    <a:pt x="334" y="16"/>
                  </a:lnTo>
                  <a:lnTo>
                    <a:pt x="250" y="20"/>
                  </a:lnTo>
                  <a:lnTo>
                    <a:pt x="168" y="24"/>
                  </a:lnTo>
                  <a:lnTo>
                    <a:pt x="84" y="29"/>
                  </a:lnTo>
                  <a:lnTo>
                    <a:pt x="2" y="35"/>
                  </a:lnTo>
                  <a:lnTo>
                    <a:pt x="0" y="41"/>
                  </a:lnTo>
                  <a:lnTo>
                    <a:pt x="0" y="5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6" name="Freeform 205"/>
            <p:cNvSpPr>
              <a:spLocks/>
            </p:cNvSpPr>
            <p:nvPr/>
          </p:nvSpPr>
          <p:spPr bwMode="auto">
            <a:xfrm>
              <a:off x="5523" y="1514"/>
              <a:ext cx="332" cy="93"/>
            </a:xfrm>
            <a:custGeom>
              <a:avLst/>
              <a:gdLst/>
              <a:ahLst/>
              <a:cxnLst>
                <a:cxn ang="0">
                  <a:pos x="3" y="41"/>
                </a:cxn>
                <a:cxn ang="0">
                  <a:pos x="85" y="36"/>
                </a:cxn>
                <a:cxn ang="0">
                  <a:pos x="168" y="30"/>
                </a:cxn>
                <a:cxn ang="0">
                  <a:pos x="250" y="24"/>
                </a:cxn>
                <a:cxn ang="0">
                  <a:pos x="334" y="21"/>
                </a:cxn>
                <a:cxn ang="0">
                  <a:pos x="414" y="15"/>
                </a:cxn>
                <a:cxn ang="0">
                  <a:pos x="498" y="10"/>
                </a:cxn>
                <a:cxn ang="0">
                  <a:pos x="579" y="4"/>
                </a:cxn>
                <a:cxn ang="0">
                  <a:pos x="663" y="0"/>
                </a:cxn>
                <a:cxn ang="0">
                  <a:pos x="663" y="17"/>
                </a:cxn>
                <a:cxn ang="0">
                  <a:pos x="663" y="34"/>
                </a:cxn>
                <a:cxn ang="0">
                  <a:pos x="663" y="52"/>
                </a:cxn>
                <a:cxn ang="0">
                  <a:pos x="663" y="71"/>
                </a:cxn>
                <a:cxn ang="0">
                  <a:pos x="663" y="88"/>
                </a:cxn>
                <a:cxn ang="0">
                  <a:pos x="663" y="104"/>
                </a:cxn>
                <a:cxn ang="0">
                  <a:pos x="663" y="123"/>
                </a:cxn>
                <a:cxn ang="0">
                  <a:pos x="663" y="141"/>
                </a:cxn>
                <a:cxn ang="0">
                  <a:pos x="579" y="147"/>
                </a:cxn>
                <a:cxn ang="0">
                  <a:pos x="498" y="152"/>
                </a:cxn>
                <a:cxn ang="0">
                  <a:pos x="414" y="158"/>
                </a:cxn>
                <a:cxn ang="0">
                  <a:pos x="334" y="164"/>
                </a:cxn>
                <a:cxn ang="0">
                  <a:pos x="250" y="169"/>
                </a:cxn>
                <a:cxn ang="0">
                  <a:pos x="166" y="175"/>
                </a:cxn>
                <a:cxn ang="0">
                  <a:pos x="82" y="180"/>
                </a:cxn>
                <a:cxn ang="0">
                  <a:pos x="0" y="188"/>
                </a:cxn>
                <a:cxn ang="0">
                  <a:pos x="0" y="167"/>
                </a:cxn>
                <a:cxn ang="0">
                  <a:pos x="0" y="151"/>
                </a:cxn>
                <a:cxn ang="0">
                  <a:pos x="0" y="130"/>
                </a:cxn>
                <a:cxn ang="0">
                  <a:pos x="1" y="113"/>
                </a:cxn>
                <a:cxn ang="0">
                  <a:pos x="1" y="95"/>
                </a:cxn>
                <a:cxn ang="0">
                  <a:pos x="1" y="76"/>
                </a:cxn>
                <a:cxn ang="0">
                  <a:pos x="1" y="58"/>
                </a:cxn>
                <a:cxn ang="0">
                  <a:pos x="3" y="41"/>
                </a:cxn>
              </a:cxnLst>
              <a:rect l="0" t="0" r="r" b="b"/>
              <a:pathLst>
                <a:path w="663" h="188">
                  <a:moveTo>
                    <a:pt x="3" y="41"/>
                  </a:moveTo>
                  <a:lnTo>
                    <a:pt x="85" y="36"/>
                  </a:lnTo>
                  <a:lnTo>
                    <a:pt x="168" y="30"/>
                  </a:lnTo>
                  <a:lnTo>
                    <a:pt x="250" y="24"/>
                  </a:lnTo>
                  <a:lnTo>
                    <a:pt x="334" y="21"/>
                  </a:lnTo>
                  <a:lnTo>
                    <a:pt x="414" y="15"/>
                  </a:lnTo>
                  <a:lnTo>
                    <a:pt x="498" y="10"/>
                  </a:lnTo>
                  <a:lnTo>
                    <a:pt x="579" y="4"/>
                  </a:lnTo>
                  <a:lnTo>
                    <a:pt x="663" y="0"/>
                  </a:lnTo>
                  <a:lnTo>
                    <a:pt x="663" y="17"/>
                  </a:lnTo>
                  <a:lnTo>
                    <a:pt x="663" y="34"/>
                  </a:lnTo>
                  <a:lnTo>
                    <a:pt x="663" y="52"/>
                  </a:lnTo>
                  <a:lnTo>
                    <a:pt x="663" y="71"/>
                  </a:lnTo>
                  <a:lnTo>
                    <a:pt x="663" y="88"/>
                  </a:lnTo>
                  <a:lnTo>
                    <a:pt x="663" y="104"/>
                  </a:lnTo>
                  <a:lnTo>
                    <a:pt x="663" y="123"/>
                  </a:lnTo>
                  <a:lnTo>
                    <a:pt x="663" y="141"/>
                  </a:lnTo>
                  <a:lnTo>
                    <a:pt x="579" y="147"/>
                  </a:lnTo>
                  <a:lnTo>
                    <a:pt x="498" y="152"/>
                  </a:lnTo>
                  <a:lnTo>
                    <a:pt x="414" y="158"/>
                  </a:lnTo>
                  <a:lnTo>
                    <a:pt x="334" y="164"/>
                  </a:lnTo>
                  <a:lnTo>
                    <a:pt x="250" y="169"/>
                  </a:lnTo>
                  <a:lnTo>
                    <a:pt x="166" y="175"/>
                  </a:lnTo>
                  <a:lnTo>
                    <a:pt x="82" y="180"/>
                  </a:lnTo>
                  <a:lnTo>
                    <a:pt x="0" y="188"/>
                  </a:lnTo>
                  <a:lnTo>
                    <a:pt x="0" y="167"/>
                  </a:lnTo>
                  <a:lnTo>
                    <a:pt x="0" y="151"/>
                  </a:lnTo>
                  <a:lnTo>
                    <a:pt x="0" y="130"/>
                  </a:lnTo>
                  <a:lnTo>
                    <a:pt x="1" y="113"/>
                  </a:lnTo>
                  <a:lnTo>
                    <a:pt x="1" y="95"/>
                  </a:lnTo>
                  <a:lnTo>
                    <a:pt x="1" y="76"/>
                  </a:lnTo>
                  <a:lnTo>
                    <a:pt x="1" y="58"/>
                  </a:lnTo>
                  <a:lnTo>
                    <a:pt x="3" y="4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7" name="Freeform 206"/>
            <p:cNvSpPr>
              <a:spLocks/>
            </p:cNvSpPr>
            <p:nvPr/>
          </p:nvSpPr>
          <p:spPr bwMode="auto">
            <a:xfrm>
              <a:off x="5523" y="1554"/>
              <a:ext cx="332" cy="36"/>
            </a:xfrm>
            <a:custGeom>
              <a:avLst/>
              <a:gdLst/>
              <a:ahLst/>
              <a:cxnLst>
                <a:cxn ang="0">
                  <a:pos x="0" y="43"/>
                </a:cxn>
                <a:cxn ang="0">
                  <a:pos x="82" y="35"/>
                </a:cxn>
                <a:cxn ang="0">
                  <a:pos x="166" y="30"/>
                </a:cxn>
                <a:cxn ang="0">
                  <a:pos x="250" y="24"/>
                </a:cxn>
                <a:cxn ang="0">
                  <a:pos x="334" y="19"/>
                </a:cxn>
                <a:cxn ang="0">
                  <a:pos x="414" y="13"/>
                </a:cxn>
                <a:cxn ang="0">
                  <a:pos x="498" y="8"/>
                </a:cxn>
                <a:cxn ang="0">
                  <a:pos x="579" y="4"/>
                </a:cxn>
                <a:cxn ang="0">
                  <a:pos x="663" y="0"/>
                </a:cxn>
                <a:cxn ang="0">
                  <a:pos x="663" y="15"/>
                </a:cxn>
                <a:cxn ang="0">
                  <a:pos x="663" y="32"/>
                </a:cxn>
                <a:cxn ang="0">
                  <a:pos x="579" y="35"/>
                </a:cxn>
                <a:cxn ang="0">
                  <a:pos x="498" y="41"/>
                </a:cxn>
                <a:cxn ang="0">
                  <a:pos x="414" y="46"/>
                </a:cxn>
                <a:cxn ang="0">
                  <a:pos x="334" y="52"/>
                </a:cxn>
                <a:cxn ang="0">
                  <a:pos x="250" y="56"/>
                </a:cxn>
                <a:cxn ang="0">
                  <a:pos x="166" y="61"/>
                </a:cxn>
                <a:cxn ang="0">
                  <a:pos x="82" y="67"/>
                </a:cxn>
                <a:cxn ang="0">
                  <a:pos x="0" y="72"/>
                </a:cxn>
                <a:cxn ang="0">
                  <a:pos x="0" y="58"/>
                </a:cxn>
                <a:cxn ang="0">
                  <a:pos x="0" y="43"/>
                </a:cxn>
              </a:cxnLst>
              <a:rect l="0" t="0" r="r" b="b"/>
              <a:pathLst>
                <a:path w="663" h="72">
                  <a:moveTo>
                    <a:pt x="0" y="43"/>
                  </a:moveTo>
                  <a:lnTo>
                    <a:pt x="82" y="35"/>
                  </a:lnTo>
                  <a:lnTo>
                    <a:pt x="166" y="30"/>
                  </a:lnTo>
                  <a:lnTo>
                    <a:pt x="250" y="24"/>
                  </a:lnTo>
                  <a:lnTo>
                    <a:pt x="334" y="19"/>
                  </a:lnTo>
                  <a:lnTo>
                    <a:pt x="414" y="13"/>
                  </a:lnTo>
                  <a:lnTo>
                    <a:pt x="498" y="8"/>
                  </a:lnTo>
                  <a:lnTo>
                    <a:pt x="579" y="4"/>
                  </a:lnTo>
                  <a:lnTo>
                    <a:pt x="663" y="0"/>
                  </a:lnTo>
                  <a:lnTo>
                    <a:pt x="663" y="15"/>
                  </a:lnTo>
                  <a:lnTo>
                    <a:pt x="663" y="32"/>
                  </a:lnTo>
                  <a:lnTo>
                    <a:pt x="579" y="35"/>
                  </a:lnTo>
                  <a:lnTo>
                    <a:pt x="498" y="41"/>
                  </a:lnTo>
                  <a:lnTo>
                    <a:pt x="414" y="46"/>
                  </a:lnTo>
                  <a:lnTo>
                    <a:pt x="334" y="52"/>
                  </a:lnTo>
                  <a:lnTo>
                    <a:pt x="250" y="56"/>
                  </a:lnTo>
                  <a:lnTo>
                    <a:pt x="166" y="61"/>
                  </a:lnTo>
                  <a:lnTo>
                    <a:pt x="82" y="67"/>
                  </a:lnTo>
                  <a:lnTo>
                    <a:pt x="0" y="72"/>
                  </a:lnTo>
                  <a:lnTo>
                    <a:pt x="0" y="58"/>
                  </a:lnTo>
                  <a:lnTo>
                    <a:pt x="0" y="43"/>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8" name="Freeform 207"/>
            <p:cNvSpPr>
              <a:spLocks/>
            </p:cNvSpPr>
            <p:nvPr/>
          </p:nvSpPr>
          <p:spPr bwMode="auto">
            <a:xfrm>
              <a:off x="5523" y="1569"/>
              <a:ext cx="332" cy="29"/>
            </a:xfrm>
            <a:custGeom>
              <a:avLst/>
              <a:gdLst/>
              <a:ahLst/>
              <a:cxnLst>
                <a:cxn ang="0">
                  <a:pos x="0" y="57"/>
                </a:cxn>
                <a:cxn ang="0">
                  <a:pos x="82" y="52"/>
                </a:cxn>
                <a:cxn ang="0">
                  <a:pos x="166" y="46"/>
                </a:cxn>
                <a:cxn ang="0">
                  <a:pos x="250" y="40"/>
                </a:cxn>
                <a:cxn ang="0">
                  <a:pos x="334" y="35"/>
                </a:cxn>
                <a:cxn ang="0">
                  <a:pos x="414" y="29"/>
                </a:cxn>
                <a:cxn ang="0">
                  <a:pos x="498" y="24"/>
                </a:cxn>
                <a:cxn ang="0">
                  <a:pos x="579" y="18"/>
                </a:cxn>
                <a:cxn ang="0">
                  <a:pos x="663" y="13"/>
                </a:cxn>
                <a:cxn ang="0">
                  <a:pos x="663" y="7"/>
                </a:cxn>
                <a:cxn ang="0">
                  <a:pos x="663" y="0"/>
                </a:cxn>
                <a:cxn ang="0">
                  <a:pos x="579" y="3"/>
                </a:cxn>
                <a:cxn ang="0">
                  <a:pos x="498" y="9"/>
                </a:cxn>
                <a:cxn ang="0">
                  <a:pos x="414" y="14"/>
                </a:cxn>
                <a:cxn ang="0">
                  <a:pos x="334" y="20"/>
                </a:cxn>
                <a:cxn ang="0">
                  <a:pos x="250" y="24"/>
                </a:cxn>
                <a:cxn ang="0">
                  <a:pos x="166" y="29"/>
                </a:cxn>
                <a:cxn ang="0">
                  <a:pos x="82" y="35"/>
                </a:cxn>
                <a:cxn ang="0">
                  <a:pos x="0" y="40"/>
                </a:cxn>
                <a:cxn ang="0">
                  <a:pos x="0" y="48"/>
                </a:cxn>
                <a:cxn ang="0">
                  <a:pos x="0" y="57"/>
                </a:cxn>
              </a:cxnLst>
              <a:rect l="0" t="0" r="r" b="b"/>
              <a:pathLst>
                <a:path w="663" h="57">
                  <a:moveTo>
                    <a:pt x="0" y="57"/>
                  </a:moveTo>
                  <a:lnTo>
                    <a:pt x="82" y="52"/>
                  </a:lnTo>
                  <a:lnTo>
                    <a:pt x="166" y="46"/>
                  </a:lnTo>
                  <a:lnTo>
                    <a:pt x="250" y="40"/>
                  </a:lnTo>
                  <a:lnTo>
                    <a:pt x="334" y="35"/>
                  </a:lnTo>
                  <a:lnTo>
                    <a:pt x="414" y="29"/>
                  </a:lnTo>
                  <a:lnTo>
                    <a:pt x="498" y="24"/>
                  </a:lnTo>
                  <a:lnTo>
                    <a:pt x="579" y="18"/>
                  </a:lnTo>
                  <a:lnTo>
                    <a:pt x="663" y="13"/>
                  </a:lnTo>
                  <a:lnTo>
                    <a:pt x="663" y="7"/>
                  </a:lnTo>
                  <a:lnTo>
                    <a:pt x="663" y="0"/>
                  </a:lnTo>
                  <a:lnTo>
                    <a:pt x="579" y="3"/>
                  </a:lnTo>
                  <a:lnTo>
                    <a:pt x="498" y="9"/>
                  </a:lnTo>
                  <a:lnTo>
                    <a:pt x="414" y="14"/>
                  </a:lnTo>
                  <a:lnTo>
                    <a:pt x="334" y="20"/>
                  </a:lnTo>
                  <a:lnTo>
                    <a:pt x="250" y="24"/>
                  </a:lnTo>
                  <a:lnTo>
                    <a:pt x="166" y="29"/>
                  </a:lnTo>
                  <a:lnTo>
                    <a:pt x="82" y="35"/>
                  </a:lnTo>
                  <a:lnTo>
                    <a:pt x="0" y="40"/>
                  </a:lnTo>
                  <a:lnTo>
                    <a:pt x="0" y="48"/>
                  </a:lnTo>
                  <a:lnTo>
                    <a:pt x="0" y="57"/>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299" name="Freeform 208"/>
            <p:cNvSpPr>
              <a:spLocks/>
            </p:cNvSpPr>
            <p:nvPr/>
          </p:nvSpPr>
          <p:spPr bwMode="auto">
            <a:xfrm>
              <a:off x="5522" y="1721"/>
              <a:ext cx="332" cy="96"/>
            </a:xfrm>
            <a:custGeom>
              <a:avLst/>
              <a:gdLst/>
              <a:ahLst/>
              <a:cxnLst>
                <a:cxn ang="0">
                  <a:pos x="2" y="47"/>
                </a:cxn>
                <a:cxn ang="0">
                  <a:pos x="84" y="39"/>
                </a:cxn>
                <a:cxn ang="0">
                  <a:pos x="168" y="34"/>
                </a:cxn>
                <a:cxn ang="0">
                  <a:pos x="250" y="26"/>
                </a:cxn>
                <a:cxn ang="0">
                  <a:pos x="334" y="21"/>
                </a:cxn>
                <a:cxn ang="0">
                  <a:pos x="415" y="15"/>
                </a:cxn>
                <a:cxn ang="0">
                  <a:pos x="499" y="9"/>
                </a:cxn>
                <a:cxn ang="0">
                  <a:pos x="579" y="4"/>
                </a:cxn>
                <a:cxn ang="0">
                  <a:pos x="663" y="0"/>
                </a:cxn>
                <a:cxn ang="0">
                  <a:pos x="663" y="17"/>
                </a:cxn>
                <a:cxn ang="0">
                  <a:pos x="663" y="34"/>
                </a:cxn>
                <a:cxn ang="0">
                  <a:pos x="663" y="50"/>
                </a:cxn>
                <a:cxn ang="0">
                  <a:pos x="663" y="69"/>
                </a:cxn>
                <a:cxn ang="0">
                  <a:pos x="663" y="85"/>
                </a:cxn>
                <a:cxn ang="0">
                  <a:pos x="663" y="104"/>
                </a:cxn>
                <a:cxn ang="0">
                  <a:pos x="663" y="121"/>
                </a:cxn>
                <a:cxn ang="0">
                  <a:pos x="663" y="139"/>
                </a:cxn>
                <a:cxn ang="0">
                  <a:pos x="579" y="145"/>
                </a:cxn>
                <a:cxn ang="0">
                  <a:pos x="497" y="152"/>
                </a:cxn>
                <a:cxn ang="0">
                  <a:pos x="415" y="160"/>
                </a:cxn>
                <a:cxn ang="0">
                  <a:pos x="332" y="167"/>
                </a:cxn>
                <a:cxn ang="0">
                  <a:pos x="248" y="173"/>
                </a:cxn>
                <a:cxn ang="0">
                  <a:pos x="166" y="180"/>
                </a:cxn>
                <a:cxn ang="0">
                  <a:pos x="82" y="186"/>
                </a:cxn>
                <a:cxn ang="0">
                  <a:pos x="0" y="193"/>
                </a:cxn>
                <a:cxn ang="0">
                  <a:pos x="0" y="175"/>
                </a:cxn>
                <a:cxn ang="0">
                  <a:pos x="0" y="156"/>
                </a:cxn>
                <a:cxn ang="0">
                  <a:pos x="0" y="137"/>
                </a:cxn>
                <a:cxn ang="0">
                  <a:pos x="0" y="119"/>
                </a:cxn>
                <a:cxn ang="0">
                  <a:pos x="0" y="100"/>
                </a:cxn>
                <a:cxn ang="0">
                  <a:pos x="0" y="82"/>
                </a:cxn>
                <a:cxn ang="0">
                  <a:pos x="0" y="63"/>
                </a:cxn>
                <a:cxn ang="0">
                  <a:pos x="2" y="47"/>
                </a:cxn>
              </a:cxnLst>
              <a:rect l="0" t="0" r="r" b="b"/>
              <a:pathLst>
                <a:path w="663" h="193">
                  <a:moveTo>
                    <a:pt x="2" y="47"/>
                  </a:moveTo>
                  <a:lnTo>
                    <a:pt x="84" y="39"/>
                  </a:lnTo>
                  <a:lnTo>
                    <a:pt x="168" y="34"/>
                  </a:lnTo>
                  <a:lnTo>
                    <a:pt x="250" y="26"/>
                  </a:lnTo>
                  <a:lnTo>
                    <a:pt x="334" y="21"/>
                  </a:lnTo>
                  <a:lnTo>
                    <a:pt x="415" y="15"/>
                  </a:lnTo>
                  <a:lnTo>
                    <a:pt x="499" y="9"/>
                  </a:lnTo>
                  <a:lnTo>
                    <a:pt x="579" y="4"/>
                  </a:lnTo>
                  <a:lnTo>
                    <a:pt x="663" y="0"/>
                  </a:lnTo>
                  <a:lnTo>
                    <a:pt x="663" y="17"/>
                  </a:lnTo>
                  <a:lnTo>
                    <a:pt x="663" y="34"/>
                  </a:lnTo>
                  <a:lnTo>
                    <a:pt x="663" y="50"/>
                  </a:lnTo>
                  <a:lnTo>
                    <a:pt x="663" y="69"/>
                  </a:lnTo>
                  <a:lnTo>
                    <a:pt x="663" y="85"/>
                  </a:lnTo>
                  <a:lnTo>
                    <a:pt x="663" y="104"/>
                  </a:lnTo>
                  <a:lnTo>
                    <a:pt x="663" y="121"/>
                  </a:lnTo>
                  <a:lnTo>
                    <a:pt x="663" y="139"/>
                  </a:lnTo>
                  <a:lnTo>
                    <a:pt x="579" y="145"/>
                  </a:lnTo>
                  <a:lnTo>
                    <a:pt x="497" y="152"/>
                  </a:lnTo>
                  <a:lnTo>
                    <a:pt x="415" y="160"/>
                  </a:lnTo>
                  <a:lnTo>
                    <a:pt x="332" y="167"/>
                  </a:lnTo>
                  <a:lnTo>
                    <a:pt x="248" y="173"/>
                  </a:lnTo>
                  <a:lnTo>
                    <a:pt x="166" y="180"/>
                  </a:lnTo>
                  <a:lnTo>
                    <a:pt x="82" y="186"/>
                  </a:lnTo>
                  <a:lnTo>
                    <a:pt x="0" y="193"/>
                  </a:lnTo>
                  <a:lnTo>
                    <a:pt x="0" y="175"/>
                  </a:lnTo>
                  <a:lnTo>
                    <a:pt x="0" y="156"/>
                  </a:lnTo>
                  <a:lnTo>
                    <a:pt x="0" y="137"/>
                  </a:lnTo>
                  <a:lnTo>
                    <a:pt x="0" y="119"/>
                  </a:lnTo>
                  <a:lnTo>
                    <a:pt x="0" y="100"/>
                  </a:lnTo>
                  <a:lnTo>
                    <a:pt x="0" y="82"/>
                  </a:lnTo>
                  <a:lnTo>
                    <a:pt x="0" y="63"/>
                  </a:lnTo>
                  <a:lnTo>
                    <a:pt x="2" y="47"/>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0" name="Freeform 209"/>
            <p:cNvSpPr>
              <a:spLocks/>
            </p:cNvSpPr>
            <p:nvPr/>
          </p:nvSpPr>
          <p:spPr bwMode="auto">
            <a:xfrm>
              <a:off x="5522" y="1760"/>
              <a:ext cx="332" cy="41"/>
            </a:xfrm>
            <a:custGeom>
              <a:avLst/>
              <a:gdLst/>
              <a:ahLst/>
              <a:cxnLst>
                <a:cxn ang="0">
                  <a:pos x="2" y="50"/>
                </a:cxn>
                <a:cxn ang="0">
                  <a:pos x="84" y="43"/>
                </a:cxn>
                <a:cxn ang="0">
                  <a:pos x="168" y="37"/>
                </a:cxn>
                <a:cxn ang="0">
                  <a:pos x="250" y="30"/>
                </a:cxn>
                <a:cxn ang="0">
                  <a:pos x="334" y="24"/>
                </a:cxn>
                <a:cxn ang="0">
                  <a:pos x="415" y="17"/>
                </a:cxn>
                <a:cxn ang="0">
                  <a:pos x="499" y="11"/>
                </a:cxn>
                <a:cxn ang="0">
                  <a:pos x="579" y="6"/>
                </a:cxn>
                <a:cxn ang="0">
                  <a:pos x="663" y="0"/>
                </a:cxn>
                <a:cxn ang="0">
                  <a:pos x="663" y="15"/>
                </a:cxn>
                <a:cxn ang="0">
                  <a:pos x="663" y="30"/>
                </a:cxn>
                <a:cxn ang="0">
                  <a:pos x="579" y="35"/>
                </a:cxn>
                <a:cxn ang="0">
                  <a:pos x="497" y="43"/>
                </a:cxn>
                <a:cxn ang="0">
                  <a:pos x="415" y="48"/>
                </a:cxn>
                <a:cxn ang="0">
                  <a:pos x="332" y="56"/>
                </a:cxn>
                <a:cxn ang="0">
                  <a:pos x="248" y="61"/>
                </a:cxn>
                <a:cxn ang="0">
                  <a:pos x="166" y="69"/>
                </a:cxn>
                <a:cxn ang="0">
                  <a:pos x="82" y="76"/>
                </a:cxn>
                <a:cxn ang="0">
                  <a:pos x="0" y="84"/>
                </a:cxn>
                <a:cxn ang="0">
                  <a:pos x="0" y="67"/>
                </a:cxn>
                <a:cxn ang="0">
                  <a:pos x="2" y="50"/>
                </a:cxn>
              </a:cxnLst>
              <a:rect l="0" t="0" r="r" b="b"/>
              <a:pathLst>
                <a:path w="663" h="84">
                  <a:moveTo>
                    <a:pt x="2" y="50"/>
                  </a:moveTo>
                  <a:lnTo>
                    <a:pt x="84" y="43"/>
                  </a:lnTo>
                  <a:lnTo>
                    <a:pt x="168" y="37"/>
                  </a:lnTo>
                  <a:lnTo>
                    <a:pt x="250" y="30"/>
                  </a:lnTo>
                  <a:lnTo>
                    <a:pt x="334" y="24"/>
                  </a:lnTo>
                  <a:lnTo>
                    <a:pt x="415" y="17"/>
                  </a:lnTo>
                  <a:lnTo>
                    <a:pt x="499" y="11"/>
                  </a:lnTo>
                  <a:lnTo>
                    <a:pt x="579" y="6"/>
                  </a:lnTo>
                  <a:lnTo>
                    <a:pt x="663" y="0"/>
                  </a:lnTo>
                  <a:lnTo>
                    <a:pt x="663" y="15"/>
                  </a:lnTo>
                  <a:lnTo>
                    <a:pt x="663" y="30"/>
                  </a:lnTo>
                  <a:lnTo>
                    <a:pt x="579" y="35"/>
                  </a:lnTo>
                  <a:lnTo>
                    <a:pt x="497" y="43"/>
                  </a:lnTo>
                  <a:lnTo>
                    <a:pt x="415" y="48"/>
                  </a:lnTo>
                  <a:lnTo>
                    <a:pt x="332" y="56"/>
                  </a:lnTo>
                  <a:lnTo>
                    <a:pt x="248" y="61"/>
                  </a:lnTo>
                  <a:lnTo>
                    <a:pt x="166" y="69"/>
                  </a:lnTo>
                  <a:lnTo>
                    <a:pt x="82" y="76"/>
                  </a:lnTo>
                  <a:lnTo>
                    <a:pt x="0" y="84"/>
                  </a:lnTo>
                  <a:lnTo>
                    <a:pt x="0" y="67"/>
                  </a:lnTo>
                  <a:lnTo>
                    <a:pt x="2" y="50"/>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1" name="Freeform 210"/>
            <p:cNvSpPr>
              <a:spLocks/>
            </p:cNvSpPr>
            <p:nvPr/>
          </p:nvSpPr>
          <p:spPr bwMode="auto">
            <a:xfrm>
              <a:off x="5522" y="1774"/>
              <a:ext cx="332" cy="35"/>
            </a:xfrm>
            <a:custGeom>
              <a:avLst/>
              <a:gdLst/>
              <a:ahLst/>
              <a:cxnLst>
                <a:cxn ang="0">
                  <a:pos x="0" y="68"/>
                </a:cxn>
                <a:cxn ang="0">
                  <a:pos x="82" y="61"/>
                </a:cxn>
                <a:cxn ang="0">
                  <a:pos x="166" y="55"/>
                </a:cxn>
                <a:cxn ang="0">
                  <a:pos x="248" y="48"/>
                </a:cxn>
                <a:cxn ang="0">
                  <a:pos x="332" y="42"/>
                </a:cxn>
                <a:cxn ang="0">
                  <a:pos x="415" y="35"/>
                </a:cxn>
                <a:cxn ang="0">
                  <a:pos x="497" y="29"/>
                </a:cxn>
                <a:cxn ang="0">
                  <a:pos x="579" y="24"/>
                </a:cxn>
                <a:cxn ang="0">
                  <a:pos x="663" y="18"/>
                </a:cxn>
                <a:cxn ang="0">
                  <a:pos x="663" y="9"/>
                </a:cxn>
                <a:cxn ang="0">
                  <a:pos x="663" y="0"/>
                </a:cxn>
                <a:cxn ang="0">
                  <a:pos x="579" y="5"/>
                </a:cxn>
                <a:cxn ang="0">
                  <a:pos x="497" y="13"/>
                </a:cxn>
                <a:cxn ang="0">
                  <a:pos x="415" y="18"/>
                </a:cxn>
                <a:cxn ang="0">
                  <a:pos x="332" y="26"/>
                </a:cxn>
                <a:cxn ang="0">
                  <a:pos x="248" y="31"/>
                </a:cxn>
                <a:cxn ang="0">
                  <a:pos x="166" y="39"/>
                </a:cxn>
                <a:cxn ang="0">
                  <a:pos x="82" y="46"/>
                </a:cxn>
                <a:cxn ang="0">
                  <a:pos x="0" y="54"/>
                </a:cxn>
                <a:cxn ang="0">
                  <a:pos x="0" y="61"/>
                </a:cxn>
                <a:cxn ang="0">
                  <a:pos x="0" y="68"/>
                </a:cxn>
              </a:cxnLst>
              <a:rect l="0" t="0" r="r" b="b"/>
              <a:pathLst>
                <a:path w="663" h="68">
                  <a:moveTo>
                    <a:pt x="0" y="68"/>
                  </a:moveTo>
                  <a:lnTo>
                    <a:pt x="82" y="61"/>
                  </a:lnTo>
                  <a:lnTo>
                    <a:pt x="166" y="55"/>
                  </a:lnTo>
                  <a:lnTo>
                    <a:pt x="248" y="48"/>
                  </a:lnTo>
                  <a:lnTo>
                    <a:pt x="332" y="42"/>
                  </a:lnTo>
                  <a:lnTo>
                    <a:pt x="415" y="35"/>
                  </a:lnTo>
                  <a:lnTo>
                    <a:pt x="497" y="29"/>
                  </a:lnTo>
                  <a:lnTo>
                    <a:pt x="579" y="24"/>
                  </a:lnTo>
                  <a:lnTo>
                    <a:pt x="663" y="18"/>
                  </a:lnTo>
                  <a:lnTo>
                    <a:pt x="663" y="9"/>
                  </a:lnTo>
                  <a:lnTo>
                    <a:pt x="663" y="0"/>
                  </a:lnTo>
                  <a:lnTo>
                    <a:pt x="579" y="5"/>
                  </a:lnTo>
                  <a:lnTo>
                    <a:pt x="497" y="13"/>
                  </a:lnTo>
                  <a:lnTo>
                    <a:pt x="415" y="18"/>
                  </a:lnTo>
                  <a:lnTo>
                    <a:pt x="332" y="26"/>
                  </a:lnTo>
                  <a:lnTo>
                    <a:pt x="248" y="31"/>
                  </a:lnTo>
                  <a:lnTo>
                    <a:pt x="166" y="39"/>
                  </a:lnTo>
                  <a:lnTo>
                    <a:pt x="82" y="46"/>
                  </a:lnTo>
                  <a:lnTo>
                    <a:pt x="0" y="54"/>
                  </a:lnTo>
                  <a:lnTo>
                    <a:pt x="0" y="61"/>
                  </a:lnTo>
                  <a:lnTo>
                    <a:pt x="0" y="68"/>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2" name="Freeform 211"/>
            <p:cNvSpPr>
              <a:spLocks/>
            </p:cNvSpPr>
            <p:nvPr/>
          </p:nvSpPr>
          <p:spPr bwMode="auto">
            <a:xfrm>
              <a:off x="5521" y="1926"/>
              <a:ext cx="331" cy="101"/>
            </a:xfrm>
            <a:custGeom>
              <a:avLst/>
              <a:gdLst/>
              <a:ahLst/>
              <a:cxnLst>
                <a:cxn ang="0">
                  <a:pos x="0" y="56"/>
                </a:cxn>
                <a:cxn ang="0">
                  <a:pos x="82" y="48"/>
                </a:cxn>
                <a:cxn ang="0">
                  <a:pos x="166" y="41"/>
                </a:cxn>
                <a:cxn ang="0">
                  <a:pos x="250" y="34"/>
                </a:cxn>
                <a:cxn ang="0">
                  <a:pos x="334" y="28"/>
                </a:cxn>
                <a:cxn ang="0">
                  <a:pos x="414" y="21"/>
                </a:cxn>
                <a:cxn ang="0">
                  <a:pos x="498" y="13"/>
                </a:cxn>
                <a:cxn ang="0">
                  <a:pos x="579" y="6"/>
                </a:cxn>
                <a:cxn ang="0">
                  <a:pos x="663" y="0"/>
                </a:cxn>
                <a:cxn ang="0">
                  <a:pos x="661" y="17"/>
                </a:cxn>
                <a:cxn ang="0">
                  <a:pos x="661" y="35"/>
                </a:cxn>
                <a:cxn ang="0">
                  <a:pos x="661" y="52"/>
                </a:cxn>
                <a:cxn ang="0">
                  <a:pos x="661" y="71"/>
                </a:cxn>
                <a:cxn ang="0">
                  <a:pos x="661" y="87"/>
                </a:cxn>
                <a:cxn ang="0">
                  <a:pos x="661" y="106"/>
                </a:cxn>
                <a:cxn ang="0">
                  <a:pos x="661" y="125"/>
                </a:cxn>
                <a:cxn ang="0">
                  <a:pos x="661" y="143"/>
                </a:cxn>
                <a:cxn ang="0">
                  <a:pos x="577" y="149"/>
                </a:cxn>
                <a:cxn ang="0">
                  <a:pos x="497" y="156"/>
                </a:cxn>
                <a:cxn ang="0">
                  <a:pos x="413" y="164"/>
                </a:cxn>
                <a:cxn ang="0">
                  <a:pos x="332" y="173"/>
                </a:cxn>
                <a:cxn ang="0">
                  <a:pos x="248" y="178"/>
                </a:cxn>
                <a:cxn ang="0">
                  <a:pos x="166" y="186"/>
                </a:cxn>
                <a:cxn ang="0">
                  <a:pos x="82" y="193"/>
                </a:cxn>
                <a:cxn ang="0">
                  <a:pos x="0" y="203"/>
                </a:cxn>
                <a:cxn ang="0">
                  <a:pos x="0" y="184"/>
                </a:cxn>
                <a:cxn ang="0">
                  <a:pos x="0" y="165"/>
                </a:cxn>
                <a:cxn ang="0">
                  <a:pos x="0" y="147"/>
                </a:cxn>
                <a:cxn ang="0">
                  <a:pos x="0" y="130"/>
                </a:cxn>
                <a:cxn ang="0">
                  <a:pos x="0" y="112"/>
                </a:cxn>
                <a:cxn ang="0">
                  <a:pos x="0" y="93"/>
                </a:cxn>
                <a:cxn ang="0">
                  <a:pos x="0" y="74"/>
                </a:cxn>
                <a:cxn ang="0">
                  <a:pos x="0" y="56"/>
                </a:cxn>
              </a:cxnLst>
              <a:rect l="0" t="0" r="r" b="b"/>
              <a:pathLst>
                <a:path w="663" h="203">
                  <a:moveTo>
                    <a:pt x="0" y="56"/>
                  </a:moveTo>
                  <a:lnTo>
                    <a:pt x="82" y="48"/>
                  </a:lnTo>
                  <a:lnTo>
                    <a:pt x="166" y="41"/>
                  </a:lnTo>
                  <a:lnTo>
                    <a:pt x="250" y="34"/>
                  </a:lnTo>
                  <a:lnTo>
                    <a:pt x="334" y="28"/>
                  </a:lnTo>
                  <a:lnTo>
                    <a:pt x="414" y="21"/>
                  </a:lnTo>
                  <a:lnTo>
                    <a:pt x="498" y="13"/>
                  </a:lnTo>
                  <a:lnTo>
                    <a:pt x="579" y="6"/>
                  </a:lnTo>
                  <a:lnTo>
                    <a:pt x="663" y="0"/>
                  </a:lnTo>
                  <a:lnTo>
                    <a:pt x="661" y="17"/>
                  </a:lnTo>
                  <a:lnTo>
                    <a:pt x="661" y="35"/>
                  </a:lnTo>
                  <a:lnTo>
                    <a:pt x="661" y="52"/>
                  </a:lnTo>
                  <a:lnTo>
                    <a:pt x="661" y="71"/>
                  </a:lnTo>
                  <a:lnTo>
                    <a:pt x="661" y="87"/>
                  </a:lnTo>
                  <a:lnTo>
                    <a:pt x="661" y="106"/>
                  </a:lnTo>
                  <a:lnTo>
                    <a:pt x="661" y="125"/>
                  </a:lnTo>
                  <a:lnTo>
                    <a:pt x="661" y="143"/>
                  </a:lnTo>
                  <a:lnTo>
                    <a:pt x="577" y="149"/>
                  </a:lnTo>
                  <a:lnTo>
                    <a:pt x="497" y="156"/>
                  </a:lnTo>
                  <a:lnTo>
                    <a:pt x="413" y="164"/>
                  </a:lnTo>
                  <a:lnTo>
                    <a:pt x="332" y="173"/>
                  </a:lnTo>
                  <a:lnTo>
                    <a:pt x="248" y="178"/>
                  </a:lnTo>
                  <a:lnTo>
                    <a:pt x="166" y="186"/>
                  </a:lnTo>
                  <a:lnTo>
                    <a:pt x="82" y="193"/>
                  </a:lnTo>
                  <a:lnTo>
                    <a:pt x="0" y="203"/>
                  </a:lnTo>
                  <a:lnTo>
                    <a:pt x="0" y="184"/>
                  </a:lnTo>
                  <a:lnTo>
                    <a:pt x="0" y="165"/>
                  </a:lnTo>
                  <a:lnTo>
                    <a:pt x="0" y="147"/>
                  </a:lnTo>
                  <a:lnTo>
                    <a:pt x="0" y="130"/>
                  </a:lnTo>
                  <a:lnTo>
                    <a:pt x="0" y="112"/>
                  </a:lnTo>
                  <a:lnTo>
                    <a:pt x="0" y="93"/>
                  </a:lnTo>
                  <a:lnTo>
                    <a:pt x="0" y="74"/>
                  </a:lnTo>
                  <a:lnTo>
                    <a:pt x="0" y="56"/>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3" name="Freeform 212"/>
            <p:cNvSpPr>
              <a:spLocks/>
            </p:cNvSpPr>
            <p:nvPr/>
          </p:nvSpPr>
          <p:spPr bwMode="auto">
            <a:xfrm>
              <a:off x="5521" y="1966"/>
              <a:ext cx="331" cy="45"/>
            </a:xfrm>
            <a:custGeom>
              <a:avLst/>
              <a:gdLst/>
              <a:ahLst/>
              <a:cxnLst>
                <a:cxn ang="0">
                  <a:pos x="0" y="58"/>
                </a:cxn>
                <a:cxn ang="0">
                  <a:pos x="82" y="48"/>
                </a:cxn>
                <a:cxn ang="0">
                  <a:pos x="166" y="43"/>
                </a:cxn>
                <a:cxn ang="0">
                  <a:pos x="248" y="33"/>
                </a:cxn>
                <a:cxn ang="0">
                  <a:pos x="332" y="28"/>
                </a:cxn>
                <a:cxn ang="0">
                  <a:pos x="414" y="20"/>
                </a:cxn>
                <a:cxn ang="0">
                  <a:pos x="497" y="13"/>
                </a:cxn>
                <a:cxn ang="0">
                  <a:pos x="579" y="6"/>
                </a:cxn>
                <a:cxn ang="0">
                  <a:pos x="661" y="0"/>
                </a:cxn>
                <a:cxn ang="0">
                  <a:pos x="661" y="15"/>
                </a:cxn>
                <a:cxn ang="0">
                  <a:pos x="661" y="30"/>
                </a:cxn>
                <a:cxn ang="0">
                  <a:pos x="577" y="35"/>
                </a:cxn>
                <a:cxn ang="0">
                  <a:pos x="497" y="45"/>
                </a:cxn>
                <a:cxn ang="0">
                  <a:pos x="413" y="50"/>
                </a:cxn>
                <a:cxn ang="0">
                  <a:pos x="332" y="59"/>
                </a:cxn>
                <a:cxn ang="0">
                  <a:pos x="248" y="67"/>
                </a:cxn>
                <a:cxn ang="0">
                  <a:pos x="166" y="74"/>
                </a:cxn>
                <a:cxn ang="0">
                  <a:pos x="82" y="82"/>
                </a:cxn>
                <a:cxn ang="0">
                  <a:pos x="0" y="91"/>
                </a:cxn>
                <a:cxn ang="0">
                  <a:pos x="0" y="74"/>
                </a:cxn>
                <a:cxn ang="0">
                  <a:pos x="0" y="58"/>
                </a:cxn>
              </a:cxnLst>
              <a:rect l="0" t="0" r="r" b="b"/>
              <a:pathLst>
                <a:path w="661" h="91">
                  <a:moveTo>
                    <a:pt x="0" y="58"/>
                  </a:moveTo>
                  <a:lnTo>
                    <a:pt x="82" y="48"/>
                  </a:lnTo>
                  <a:lnTo>
                    <a:pt x="166" y="43"/>
                  </a:lnTo>
                  <a:lnTo>
                    <a:pt x="248" y="33"/>
                  </a:lnTo>
                  <a:lnTo>
                    <a:pt x="332" y="28"/>
                  </a:lnTo>
                  <a:lnTo>
                    <a:pt x="414" y="20"/>
                  </a:lnTo>
                  <a:lnTo>
                    <a:pt x="497" y="13"/>
                  </a:lnTo>
                  <a:lnTo>
                    <a:pt x="579" y="6"/>
                  </a:lnTo>
                  <a:lnTo>
                    <a:pt x="661" y="0"/>
                  </a:lnTo>
                  <a:lnTo>
                    <a:pt x="661" y="15"/>
                  </a:lnTo>
                  <a:lnTo>
                    <a:pt x="661" y="30"/>
                  </a:lnTo>
                  <a:lnTo>
                    <a:pt x="577" y="35"/>
                  </a:lnTo>
                  <a:lnTo>
                    <a:pt x="497" y="45"/>
                  </a:lnTo>
                  <a:lnTo>
                    <a:pt x="413" y="50"/>
                  </a:lnTo>
                  <a:lnTo>
                    <a:pt x="332" y="59"/>
                  </a:lnTo>
                  <a:lnTo>
                    <a:pt x="248" y="67"/>
                  </a:lnTo>
                  <a:lnTo>
                    <a:pt x="166" y="74"/>
                  </a:lnTo>
                  <a:lnTo>
                    <a:pt x="82" y="82"/>
                  </a:lnTo>
                  <a:lnTo>
                    <a:pt x="0" y="91"/>
                  </a:lnTo>
                  <a:lnTo>
                    <a:pt x="0" y="74"/>
                  </a:lnTo>
                  <a:lnTo>
                    <a:pt x="0" y="58"/>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4" name="Freeform 213"/>
            <p:cNvSpPr>
              <a:spLocks/>
            </p:cNvSpPr>
            <p:nvPr/>
          </p:nvSpPr>
          <p:spPr bwMode="auto">
            <a:xfrm>
              <a:off x="5521" y="1980"/>
              <a:ext cx="331" cy="38"/>
            </a:xfrm>
            <a:custGeom>
              <a:avLst/>
              <a:gdLst/>
              <a:ahLst/>
              <a:cxnLst>
                <a:cxn ang="0">
                  <a:pos x="0" y="76"/>
                </a:cxn>
                <a:cxn ang="0">
                  <a:pos x="82" y="67"/>
                </a:cxn>
                <a:cxn ang="0">
                  <a:pos x="166" y="59"/>
                </a:cxn>
                <a:cxn ang="0">
                  <a:pos x="248" y="52"/>
                </a:cxn>
                <a:cxn ang="0">
                  <a:pos x="332" y="46"/>
                </a:cxn>
                <a:cxn ang="0">
                  <a:pos x="413" y="37"/>
                </a:cxn>
                <a:cxn ang="0">
                  <a:pos x="497" y="29"/>
                </a:cxn>
                <a:cxn ang="0">
                  <a:pos x="577" y="22"/>
                </a:cxn>
                <a:cxn ang="0">
                  <a:pos x="661" y="16"/>
                </a:cxn>
                <a:cxn ang="0">
                  <a:pos x="661" y="7"/>
                </a:cxn>
                <a:cxn ang="0">
                  <a:pos x="661" y="0"/>
                </a:cxn>
                <a:cxn ang="0">
                  <a:pos x="577" y="5"/>
                </a:cxn>
                <a:cxn ang="0">
                  <a:pos x="497" y="15"/>
                </a:cxn>
                <a:cxn ang="0">
                  <a:pos x="413" y="20"/>
                </a:cxn>
                <a:cxn ang="0">
                  <a:pos x="332" y="29"/>
                </a:cxn>
                <a:cxn ang="0">
                  <a:pos x="248" y="37"/>
                </a:cxn>
                <a:cxn ang="0">
                  <a:pos x="166" y="44"/>
                </a:cxn>
                <a:cxn ang="0">
                  <a:pos x="82" y="52"/>
                </a:cxn>
                <a:cxn ang="0">
                  <a:pos x="0" y="61"/>
                </a:cxn>
                <a:cxn ang="0">
                  <a:pos x="0" y="68"/>
                </a:cxn>
                <a:cxn ang="0">
                  <a:pos x="0" y="76"/>
                </a:cxn>
              </a:cxnLst>
              <a:rect l="0" t="0" r="r" b="b"/>
              <a:pathLst>
                <a:path w="661" h="76">
                  <a:moveTo>
                    <a:pt x="0" y="76"/>
                  </a:moveTo>
                  <a:lnTo>
                    <a:pt x="82" y="67"/>
                  </a:lnTo>
                  <a:lnTo>
                    <a:pt x="166" y="59"/>
                  </a:lnTo>
                  <a:lnTo>
                    <a:pt x="248" y="52"/>
                  </a:lnTo>
                  <a:lnTo>
                    <a:pt x="332" y="46"/>
                  </a:lnTo>
                  <a:lnTo>
                    <a:pt x="413" y="37"/>
                  </a:lnTo>
                  <a:lnTo>
                    <a:pt x="497" y="29"/>
                  </a:lnTo>
                  <a:lnTo>
                    <a:pt x="577" y="22"/>
                  </a:lnTo>
                  <a:lnTo>
                    <a:pt x="661" y="16"/>
                  </a:lnTo>
                  <a:lnTo>
                    <a:pt x="661" y="7"/>
                  </a:lnTo>
                  <a:lnTo>
                    <a:pt x="661" y="0"/>
                  </a:lnTo>
                  <a:lnTo>
                    <a:pt x="577" y="5"/>
                  </a:lnTo>
                  <a:lnTo>
                    <a:pt x="497" y="15"/>
                  </a:lnTo>
                  <a:lnTo>
                    <a:pt x="413" y="20"/>
                  </a:lnTo>
                  <a:lnTo>
                    <a:pt x="332" y="29"/>
                  </a:lnTo>
                  <a:lnTo>
                    <a:pt x="248" y="37"/>
                  </a:lnTo>
                  <a:lnTo>
                    <a:pt x="166" y="44"/>
                  </a:lnTo>
                  <a:lnTo>
                    <a:pt x="82" y="52"/>
                  </a:lnTo>
                  <a:lnTo>
                    <a:pt x="0" y="61"/>
                  </a:lnTo>
                  <a:lnTo>
                    <a:pt x="0" y="68"/>
                  </a:lnTo>
                  <a:lnTo>
                    <a:pt x="0" y="76"/>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5" name="Freeform 214"/>
            <p:cNvSpPr>
              <a:spLocks/>
            </p:cNvSpPr>
            <p:nvPr/>
          </p:nvSpPr>
          <p:spPr bwMode="auto">
            <a:xfrm>
              <a:off x="5520" y="2132"/>
              <a:ext cx="330" cy="104"/>
            </a:xfrm>
            <a:custGeom>
              <a:avLst/>
              <a:gdLst/>
              <a:ahLst/>
              <a:cxnLst>
                <a:cxn ang="0">
                  <a:pos x="2" y="65"/>
                </a:cxn>
                <a:cxn ang="0">
                  <a:pos x="84" y="56"/>
                </a:cxn>
                <a:cxn ang="0">
                  <a:pos x="166" y="48"/>
                </a:cxn>
                <a:cxn ang="0">
                  <a:pos x="248" y="39"/>
                </a:cxn>
                <a:cxn ang="0">
                  <a:pos x="332" y="32"/>
                </a:cxn>
                <a:cxn ang="0">
                  <a:pos x="413" y="22"/>
                </a:cxn>
                <a:cxn ang="0">
                  <a:pos x="495" y="15"/>
                </a:cxn>
                <a:cxn ang="0">
                  <a:pos x="578" y="6"/>
                </a:cxn>
                <a:cxn ang="0">
                  <a:pos x="660" y="0"/>
                </a:cxn>
                <a:cxn ang="0">
                  <a:pos x="660" y="17"/>
                </a:cxn>
                <a:cxn ang="0">
                  <a:pos x="660" y="34"/>
                </a:cxn>
                <a:cxn ang="0">
                  <a:pos x="660" y="50"/>
                </a:cxn>
                <a:cxn ang="0">
                  <a:pos x="660" y="69"/>
                </a:cxn>
                <a:cxn ang="0">
                  <a:pos x="660" y="86"/>
                </a:cxn>
                <a:cxn ang="0">
                  <a:pos x="660" y="104"/>
                </a:cxn>
                <a:cxn ang="0">
                  <a:pos x="660" y="121"/>
                </a:cxn>
                <a:cxn ang="0">
                  <a:pos x="660" y="139"/>
                </a:cxn>
                <a:cxn ang="0">
                  <a:pos x="576" y="147"/>
                </a:cxn>
                <a:cxn ang="0">
                  <a:pos x="495" y="156"/>
                </a:cxn>
                <a:cxn ang="0">
                  <a:pos x="411" y="164"/>
                </a:cxn>
                <a:cxn ang="0">
                  <a:pos x="331" y="173"/>
                </a:cxn>
                <a:cxn ang="0">
                  <a:pos x="247" y="180"/>
                </a:cxn>
                <a:cxn ang="0">
                  <a:pos x="164" y="189"/>
                </a:cxn>
                <a:cxn ang="0">
                  <a:pos x="82" y="199"/>
                </a:cxn>
                <a:cxn ang="0">
                  <a:pos x="0" y="210"/>
                </a:cxn>
                <a:cxn ang="0">
                  <a:pos x="0" y="189"/>
                </a:cxn>
                <a:cxn ang="0">
                  <a:pos x="0" y="171"/>
                </a:cxn>
                <a:cxn ang="0">
                  <a:pos x="0" y="152"/>
                </a:cxn>
                <a:cxn ang="0">
                  <a:pos x="0" y="136"/>
                </a:cxn>
                <a:cxn ang="0">
                  <a:pos x="0" y="117"/>
                </a:cxn>
                <a:cxn ang="0">
                  <a:pos x="0" y="99"/>
                </a:cxn>
                <a:cxn ang="0">
                  <a:pos x="0" y="82"/>
                </a:cxn>
                <a:cxn ang="0">
                  <a:pos x="2" y="65"/>
                </a:cxn>
              </a:cxnLst>
              <a:rect l="0" t="0" r="r" b="b"/>
              <a:pathLst>
                <a:path w="660" h="210">
                  <a:moveTo>
                    <a:pt x="2" y="65"/>
                  </a:moveTo>
                  <a:lnTo>
                    <a:pt x="84" y="56"/>
                  </a:lnTo>
                  <a:lnTo>
                    <a:pt x="166" y="48"/>
                  </a:lnTo>
                  <a:lnTo>
                    <a:pt x="248" y="39"/>
                  </a:lnTo>
                  <a:lnTo>
                    <a:pt x="332" y="32"/>
                  </a:lnTo>
                  <a:lnTo>
                    <a:pt x="413" y="22"/>
                  </a:lnTo>
                  <a:lnTo>
                    <a:pt x="495" y="15"/>
                  </a:lnTo>
                  <a:lnTo>
                    <a:pt x="578" y="6"/>
                  </a:lnTo>
                  <a:lnTo>
                    <a:pt x="660" y="0"/>
                  </a:lnTo>
                  <a:lnTo>
                    <a:pt x="660" y="17"/>
                  </a:lnTo>
                  <a:lnTo>
                    <a:pt x="660" y="34"/>
                  </a:lnTo>
                  <a:lnTo>
                    <a:pt x="660" y="50"/>
                  </a:lnTo>
                  <a:lnTo>
                    <a:pt x="660" y="69"/>
                  </a:lnTo>
                  <a:lnTo>
                    <a:pt x="660" y="86"/>
                  </a:lnTo>
                  <a:lnTo>
                    <a:pt x="660" y="104"/>
                  </a:lnTo>
                  <a:lnTo>
                    <a:pt x="660" y="121"/>
                  </a:lnTo>
                  <a:lnTo>
                    <a:pt x="660" y="139"/>
                  </a:lnTo>
                  <a:lnTo>
                    <a:pt x="576" y="147"/>
                  </a:lnTo>
                  <a:lnTo>
                    <a:pt x="495" y="156"/>
                  </a:lnTo>
                  <a:lnTo>
                    <a:pt x="411" y="164"/>
                  </a:lnTo>
                  <a:lnTo>
                    <a:pt x="331" y="173"/>
                  </a:lnTo>
                  <a:lnTo>
                    <a:pt x="247" y="180"/>
                  </a:lnTo>
                  <a:lnTo>
                    <a:pt x="164" y="189"/>
                  </a:lnTo>
                  <a:lnTo>
                    <a:pt x="82" y="199"/>
                  </a:lnTo>
                  <a:lnTo>
                    <a:pt x="0" y="210"/>
                  </a:lnTo>
                  <a:lnTo>
                    <a:pt x="0" y="189"/>
                  </a:lnTo>
                  <a:lnTo>
                    <a:pt x="0" y="171"/>
                  </a:lnTo>
                  <a:lnTo>
                    <a:pt x="0" y="152"/>
                  </a:lnTo>
                  <a:lnTo>
                    <a:pt x="0" y="136"/>
                  </a:lnTo>
                  <a:lnTo>
                    <a:pt x="0" y="117"/>
                  </a:lnTo>
                  <a:lnTo>
                    <a:pt x="0" y="99"/>
                  </a:lnTo>
                  <a:lnTo>
                    <a:pt x="0" y="82"/>
                  </a:lnTo>
                  <a:lnTo>
                    <a:pt x="2" y="65"/>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6" name="Freeform 215"/>
            <p:cNvSpPr>
              <a:spLocks/>
            </p:cNvSpPr>
            <p:nvPr/>
          </p:nvSpPr>
          <p:spPr bwMode="auto">
            <a:xfrm>
              <a:off x="5520" y="2170"/>
              <a:ext cx="330" cy="50"/>
            </a:xfrm>
            <a:custGeom>
              <a:avLst/>
              <a:gdLst/>
              <a:ahLst/>
              <a:cxnLst>
                <a:cxn ang="0">
                  <a:pos x="0" y="69"/>
                </a:cxn>
                <a:cxn ang="0">
                  <a:pos x="82" y="58"/>
                </a:cxn>
                <a:cxn ang="0">
                  <a:pos x="164" y="50"/>
                </a:cxn>
                <a:cxn ang="0">
                  <a:pos x="247" y="41"/>
                </a:cxn>
                <a:cxn ang="0">
                  <a:pos x="331" y="34"/>
                </a:cxn>
                <a:cxn ang="0">
                  <a:pos x="411" y="24"/>
                </a:cxn>
                <a:cxn ang="0">
                  <a:pos x="495" y="17"/>
                </a:cxn>
                <a:cxn ang="0">
                  <a:pos x="576" y="8"/>
                </a:cxn>
                <a:cxn ang="0">
                  <a:pos x="660" y="0"/>
                </a:cxn>
                <a:cxn ang="0">
                  <a:pos x="660" y="17"/>
                </a:cxn>
                <a:cxn ang="0">
                  <a:pos x="660" y="34"/>
                </a:cxn>
                <a:cxn ang="0">
                  <a:pos x="576" y="41"/>
                </a:cxn>
                <a:cxn ang="0">
                  <a:pos x="495" y="50"/>
                </a:cxn>
                <a:cxn ang="0">
                  <a:pos x="411" y="58"/>
                </a:cxn>
                <a:cxn ang="0">
                  <a:pos x="331" y="67"/>
                </a:cxn>
                <a:cxn ang="0">
                  <a:pos x="247" y="75"/>
                </a:cxn>
                <a:cxn ang="0">
                  <a:pos x="164" y="84"/>
                </a:cxn>
                <a:cxn ang="0">
                  <a:pos x="82" y="91"/>
                </a:cxn>
                <a:cxn ang="0">
                  <a:pos x="0" y="101"/>
                </a:cxn>
                <a:cxn ang="0">
                  <a:pos x="0" y="84"/>
                </a:cxn>
                <a:cxn ang="0">
                  <a:pos x="0" y="69"/>
                </a:cxn>
              </a:cxnLst>
              <a:rect l="0" t="0" r="r" b="b"/>
              <a:pathLst>
                <a:path w="660" h="101">
                  <a:moveTo>
                    <a:pt x="0" y="69"/>
                  </a:moveTo>
                  <a:lnTo>
                    <a:pt x="82" y="58"/>
                  </a:lnTo>
                  <a:lnTo>
                    <a:pt x="164" y="50"/>
                  </a:lnTo>
                  <a:lnTo>
                    <a:pt x="247" y="41"/>
                  </a:lnTo>
                  <a:lnTo>
                    <a:pt x="331" y="34"/>
                  </a:lnTo>
                  <a:lnTo>
                    <a:pt x="411" y="24"/>
                  </a:lnTo>
                  <a:lnTo>
                    <a:pt x="495" y="17"/>
                  </a:lnTo>
                  <a:lnTo>
                    <a:pt x="576" y="8"/>
                  </a:lnTo>
                  <a:lnTo>
                    <a:pt x="660" y="0"/>
                  </a:lnTo>
                  <a:lnTo>
                    <a:pt x="660" y="17"/>
                  </a:lnTo>
                  <a:lnTo>
                    <a:pt x="660" y="34"/>
                  </a:lnTo>
                  <a:lnTo>
                    <a:pt x="576" y="41"/>
                  </a:lnTo>
                  <a:lnTo>
                    <a:pt x="495" y="50"/>
                  </a:lnTo>
                  <a:lnTo>
                    <a:pt x="411" y="58"/>
                  </a:lnTo>
                  <a:lnTo>
                    <a:pt x="331" y="67"/>
                  </a:lnTo>
                  <a:lnTo>
                    <a:pt x="247" y="75"/>
                  </a:lnTo>
                  <a:lnTo>
                    <a:pt x="164" y="84"/>
                  </a:lnTo>
                  <a:lnTo>
                    <a:pt x="82" y="91"/>
                  </a:lnTo>
                  <a:lnTo>
                    <a:pt x="0" y="101"/>
                  </a:lnTo>
                  <a:lnTo>
                    <a:pt x="0" y="84"/>
                  </a:lnTo>
                  <a:lnTo>
                    <a:pt x="0" y="69"/>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7" name="Freeform 216"/>
            <p:cNvSpPr>
              <a:spLocks/>
            </p:cNvSpPr>
            <p:nvPr/>
          </p:nvSpPr>
          <p:spPr bwMode="auto">
            <a:xfrm>
              <a:off x="5520" y="2186"/>
              <a:ext cx="330" cy="42"/>
            </a:xfrm>
            <a:custGeom>
              <a:avLst/>
              <a:gdLst/>
              <a:ahLst/>
              <a:cxnLst>
                <a:cxn ang="0">
                  <a:pos x="0" y="83"/>
                </a:cxn>
                <a:cxn ang="0">
                  <a:pos x="82" y="74"/>
                </a:cxn>
                <a:cxn ang="0">
                  <a:pos x="164" y="65"/>
                </a:cxn>
                <a:cxn ang="0">
                  <a:pos x="247" y="55"/>
                </a:cxn>
                <a:cxn ang="0">
                  <a:pos x="331" y="48"/>
                </a:cxn>
                <a:cxn ang="0">
                  <a:pos x="411" y="37"/>
                </a:cxn>
                <a:cxn ang="0">
                  <a:pos x="495" y="29"/>
                </a:cxn>
                <a:cxn ang="0">
                  <a:pos x="576" y="20"/>
                </a:cxn>
                <a:cxn ang="0">
                  <a:pos x="660" y="13"/>
                </a:cxn>
                <a:cxn ang="0">
                  <a:pos x="660" y="5"/>
                </a:cxn>
                <a:cxn ang="0">
                  <a:pos x="660" y="0"/>
                </a:cxn>
                <a:cxn ang="0">
                  <a:pos x="576" y="7"/>
                </a:cxn>
                <a:cxn ang="0">
                  <a:pos x="495" y="16"/>
                </a:cxn>
                <a:cxn ang="0">
                  <a:pos x="411" y="24"/>
                </a:cxn>
                <a:cxn ang="0">
                  <a:pos x="331" y="33"/>
                </a:cxn>
                <a:cxn ang="0">
                  <a:pos x="247" y="41"/>
                </a:cxn>
                <a:cxn ang="0">
                  <a:pos x="164" y="50"/>
                </a:cxn>
                <a:cxn ang="0">
                  <a:pos x="82" y="57"/>
                </a:cxn>
                <a:cxn ang="0">
                  <a:pos x="0" y="67"/>
                </a:cxn>
                <a:cxn ang="0">
                  <a:pos x="0" y="74"/>
                </a:cxn>
                <a:cxn ang="0">
                  <a:pos x="0" y="83"/>
                </a:cxn>
              </a:cxnLst>
              <a:rect l="0" t="0" r="r" b="b"/>
              <a:pathLst>
                <a:path w="660" h="83">
                  <a:moveTo>
                    <a:pt x="0" y="83"/>
                  </a:moveTo>
                  <a:lnTo>
                    <a:pt x="82" y="74"/>
                  </a:lnTo>
                  <a:lnTo>
                    <a:pt x="164" y="65"/>
                  </a:lnTo>
                  <a:lnTo>
                    <a:pt x="247" y="55"/>
                  </a:lnTo>
                  <a:lnTo>
                    <a:pt x="331" y="48"/>
                  </a:lnTo>
                  <a:lnTo>
                    <a:pt x="411" y="37"/>
                  </a:lnTo>
                  <a:lnTo>
                    <a:pt x="495" y="29"/>
                  </a:lnTo>
                  <a:lnTo>
                    <a:pt x="576" y="20"/>
                  </a:lnTo>
                  <a:lnTo>
                    <a:pt x="660" y="13"/>
                  </a:lnTo>
                  <a:lnTo>
                    <a:pt x="660" y="5"/>
                  </a:lnTo>
                  <a:lnTo>
                    <a:pt x="660" y="0"/>
                  </a:lnTo>
                  <a:lnTo>
                    <a:pt x="576" y="7"/>
                  </a:lnTo>
                  <a:lnTo>
                    <a:pt x="495" y="16"/>
                  </a:lnTo>
                  <a:lnTo>
                    <a:pt x="411" y="24"/>
                  </a:lnTo>
                  <a:lnTo>
                    <a:pt x="331" y="33"/>
                  </a:lnTo>
                  <a:lnTo>
                    <a:pt x="247" y="41"/>
                  </a:lnTo>
                  <a:lnTo>
                    <a:pt x="164" y="50"/>
                  </a:lnTo>
                  <a:lnTo>
                    <a:pt x="82" y="57"/>
                  </a:lnTo>
                  <a:lnTo>
                    <a:pt x="0" y="67"/>
                  </a:lnTo>
                  <a:lnTo>
                    <a:pt x="0" y="74"/>
                  </a:lnTo>
                  <a:lnTo>
                    <a:pt x="0" y="83"/>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8" name="Freeform 217"/>
            <p:cNvSpPr>
              <a:spLocks/>
            </p:cNvSpPr>
            <p:nvPr/>
          </p:nvSpPr>
          <p:spPr bwMode="auto">
            <a:xfrm>
              <a:off x="5518" y="2336"/>
              <a:ext cx="331" cy="109"/>
            </a:xfrm>
            <a:custGeom>
              <a:avLst/>
              <a:gdLst/>
              <a:ahLst/>
              <a:cxnLst>
                <a:cxn ang="0">
                  <a:pos x="0" y="73"/>
                </a:cxn>
                <a:cxn ang="0">
                  <a:pos x="82" y="62"/>
                </a:cxn>
                <a:cxn ang="0">
                  <a:pos x="166" y="52"/>
                </a:cxn>
                <a:cxn ang="0">
                  <a:pos x="248" y="43"/>
                </a:cxn>
                <a:cxn ang="0">
                  <a:pos x="332" y="36"/>
                </a:cxn>
                <a:cxn ang="0">
                  <a:pos x="413" y="25"/>
                </a:cxn>
                <a:cxn ang="0">
                  <a:pos x="497" y="17"/>
                </a:cxn>
                <a:cxn ang="0">
                  <a:pos x="577" y="8"/>
                </a:cxn>
                <a:cxn ang="0">
                  <a:pos x="661" y="0"/>
                </a:cxn>
                <a:cxn ang="0">
                  <a:pos x="659" y="17"/>
                </a:cxn>
                <a:cxn ang="0">
                  <a:pos x="659" y="36"/>
                </a:cxn>
                <a:cxn ang="0">
                  <a:pos x="659" y="52"/>
                </a:cxn>
                <a:cxn ang="0">
                  <a:pos x="659" y="71"/>
                </a:cxn>
                <a:cxn ang="0">
                  <a:pos x="658" y="88"/>
                </a:cxn>
                <a:cxn ang="0">
                  <a:pos x="658" y="106"/>
                </a:cxn>
                <a:cxn ang="0">
                  <a:pos x="658" y="125"/>
                </a:cxn>
                <a:cxn ang="0">
                  <a:pos x="658" y="143"/>
                </a:cxn>
                <a:cxn ang="0">
                  <a:pos x="576" y="151"/>
                </a:cxn>
                <a:cxn ang="0">
                  <a:pos x="495" y="160"/>
                </a:cxn>
                <a:cxn ang="0">
                  <a:pos x="413" y="167"/>
                </a:cxn>
                <a:cxn ang="0">
                  <a:pos x="330" y="179"/>
                </a:cxn>
                <a:cxn ang="0">
                  <a:pos x="246" y="188"/>
                </a:cxn>
                <a:cxn ang="0">
                  <a:pos x="164" y="199"/>
                </a:cxn>
                <a:cxn ang="0">
                  <a:pos x="82" y="208"/>
                </a:cxn>
                <a:cxn ang="0">
                  <a:pos x="0" y="219"/>
                </a:cxn>
                <a:cxn ang="0">
                  <a:pos x="0" y="199"/>
                </a:cxn>
                <a:cxn ang="0">
                  <a:pos x="0" y="182"/>
                </a:cxn>
                <a:cxn ang="0">
                  <a:pos x="0" y="162"/>
                </a:cxn>
                <a:cxn ang="0">
                  <a:pos x="0" y="145"/>
                </a:cxn>
                <a:cxn ang="0">
                  <a:pos x="0" y="127"/>
                </a:cxn>
                <a:cxn ang="0">
                  <a:pos x="0" y="108"/>
                </a:cxn>
                <a:cxn ang="0">
                  <a:pos x="0" y="90"/>
                </a:cxn>
                <a:cxn ang="0">
                  <a:pos x="0" y="73"/>
                </a:cxn>
              </a:cxnLst>
              <a:rect l="0" t="0" r="r" b="b"/>
              <a:pathLst>
                <a:path w="661" h="219">
                  <a:moveTo>
                    <a:pt x="0" y="73"/>
                  </a:moveTo>
                  <a:lnTo>
                    <a:pt x="82" y="62"/>
                  </a:lnTo>
                  <a:lnTo>
                    <a:pt x="166" y="52"/>
                  </a:lnTo>
                  <a:lnTo>
                    <a:pt x="248" y="43"/>
                  </a:lnTo>
                  <a:lnTo>
                    <a:pt x="332" y="36"/>
                  </a:lnTo>
                  <a:lnTo>
                    <a:pt x="413" y="25"/>
                  </a:lnTo>
                  <a:lnTo>
                    <a:pt x="497" y="17"/>
                  </a:lnTo>
                  <a:lnTo>
                    <a:pt x="577" y="8"/>
                  </a:lnTo>
                  <a:lnTo>
                    <a:pt x="661" y="0"/>
                  </a:lnTo>
                  <a:lnTo>
                    <a:pt x="659" y="17"/>
                  </a:lnTo>
                  <a:lnTo>
                    <a:pt x="659" y="36"/>
                  </a:lnTo>
                  <a:lnTo>
                    <a:pt x="659" y="52"/>
                  </a:lnTo>
                  <a:lnTo>
                    <a:pt x="659" y="71"/>
                  </a:lnTo>
                  <a:lnTo>
                    <a:pt x="658" y="88"/>
                  </a:lnTo>
                  <a:lnTo>
                    <a:pt x="658" y="106"/>
                  </a:lnTo>
                  <a:lnTo>
                    <a:pt x="658" y="125"/>
                  </a:lnTo>
                  <a:lnTo>
                    <a:pt x="658" y="143"/>
                  </a:lnTo>
                  <a:lnTo>
                    <a:pt x="576" y="151"/>
                  </a:lnTo>
                  <a:lnTo>
                    <a:pt x="495" y="160"/>
                  </a:lnTo>
                  <a:lnTo>
                    <a:pt x="413" y="167"/>
                  </a:lnTo>
                  <a:lnTo>
                    <a:pt x="330" y="179"/>
                  </a:lnTo>
                  <a:lnTo>
                    <a:pt x="246" y="188"/>
                  </a:lnTo>
                  <a:lnTo>
                    <a:pt x="164" y="199"/>
                  </a:lnTo>
                  <a:lnTo>
                    <a:pt x="82" y="208"/>
                  </a:lnTo>
                  <a:lnTo>
                    <a:pt x="0" y="219"/>
                  </a:lnTo>
                  <a:lnTo>
                    <a:pt x="0" y="199"/>
                  </a:lnTo>
                  <a:lnTo>
                    <a:pt x="0" y="182"/>
                  </a:lnTo>
                  <a:lnTo>
                    <a:pt x="0" y="162"/>
                  </a:lnTo>
                  <a:lnTo>
                    <a:pt x="0" y="145"/>
                  </a:lnTo>
                  <a:lnTo>
                    <a:pt x="0" y="127"/>
                  </a:lnTo>
                  <a:lnTo>
                    <a:pt x="0" y="108"/>
                  </a:lnTo>
                  <a:lnTo>
                    <a:pt x="0" y="90"/>
                  </a:lnTo>
                  <a:lnTo>
                    <a:pt x="0" y="73"/>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09" name="Freeform 218"/>
            <p:cNvSpPr>
              <a:spLocks/>
            </p:cNvSpPr>
            <p:nvPr/>
          </p:nvSpPr>
          <p:spPr bwMode="auto">
            <a:xfrm>
              <a:off x="5518" y="2375"/>
              <a:ext cx="331" cy="54"/>
            </a:xfrm>
            <a:custGeom>
              <a:avLst/>
              <a:gdLst/>
              <a:ahLst/>
              <a:cxnLst>
                <a:cxn ang="0">
                  <a:pos x="0" y="76"/>
                </a:cxn>
                <a:cxn ang="0">
                  <a:pos x="82" y="65"/>
                </a:cxn>
                <a:cxn ang="0">
                  <a:pos x="166" y="56"/>
                </a:cxn>
                <a:cxn ang="0">
                  <a:pos x="248" y="47"/>
                </a:cxn>
                <a:cxn ang="0">
                  <a:pos x="332" y="38"/>
                </a:cxn>
                <a:cxn ang="0">
                  <a:pos x="413" y="26"/>
                </a:cxn>
                <a:cxn ang="0">
                  <a:pos x="497" y="19"/>
                </a:cxn>
                <a:cxn ang="0">
                  <a:pos x="577" y="8"/>
                </a:cxn>
                <a:cxn ang="0">
                  <a:pos x="661" y="0"/>
                </a:cxn>
                <a:cxn ang="0">
                  <a:pos x="659" y="15"/>
                </a:cxn>
                <a:cxn ang="0">
                  <a:pos x="658" y="32"/>
                </a:cxn>
                <a:cxn ang="0">
                  <a:pos x="576" y="39"/>
                </a:cxn>
                <a:cxn ang="0">
                  <a:pos x="495" y="49"/>
                </a:cxn>
                <a:cxn ang="0">
                  <a:pos x="413" y="58"/>
                </a:cxn>
                <a:cxn ang="0">
                  <a:pos x="330" y="69"/>
                </a:cxn>
                <a:cxn ang="0">
                  <a:pos x="246" y="78"/>
                </a:cxn>
                <a:cxn ang="0">
                  <a:pos x="164" y="88"/>
                </a:cxn>
                <a:cxn ang="0">
                  <a:pos x="82" y="99"/>
                </a:cxn>
                <a:cxn ang="0">
                  <a:pos x="0" y="110"/>
                </a:cxn>
                <a:cxn ang="0">
                  <a:pos x="0" y="93"/>
                </a:cxn>
                <a:cxn ang="0">
                  <a:pos x="0" y="76"/>
                </a:cxn>
              </a:cxnLst>
              <a:rect l="0" t="0" r="r" b="b"/>
              <a:pathLst>
                <a:path w="661" h="110">
                  <a:moveTo>
                    <a:pt x="0" y="76"/>
                  </a:moveTo>
                  <a:lnTo>
                    <a:pt x="82" y="65"/>
                  </a:lnTo>
                  <a:lnTo>
                    <a:pt x="166" y="56"/>
                  </a:lnTo>
                  <a:lnTo>
                    <a:pt x="248" y="47"/>
                  </a:lnTo>
                  <a:lnTo>
                    <a:pt x="332" y="38"/>
                  </a:lnTo>
                  <a:lnTo>
                    <a:pt x="413" y="26"/>
                  </a:lnTo>
                  <a:lnTo>
                    <a:pt x="497" y="19"/>
                  </a:lnTo>
                  <a:lnTo>
                    <a:pt x="577" y="8"/>
                  </a:lnTo>
                  <a:lnTo>
                    <a:pt x="661" y="0"/>
                  </a:lnTo>
                  <a:lnTo>
                    <a:pt x="659" y="15"/>
                  </a:lnTo>
                  <a:lnTo>
                    <a:pt x="658" y="32"/>
                  </a:lnTo>
                  <a:lnTo>
                    <a:pt x="576" y="39"/>
                  </a:lnTo>
                  <a:lnTo>
                    <a:pt x="495" y="49"/>
                  </a:lnTo>
                  <a:lnTo>
                    <a:pt x="413" y="58"/>
                  </a:lnTo>
                  <a:lnTo>
                    <a:pt x="330" y="69"/>
                  </a:lnTo>
                  <a:lnTo>
                    <a:pt x="246" y="78"/>
                  </a:lnTo>
                  <a:lnTo>
                    <a:pt x="164" y="88"/>
                  </a:lnTo>
                  <a:lnTo>
                    <a:pt x="82" y="99"/>
                  </a:lnTo>
                  <a:lnTo>
                    <a:pt x="0" y="110"/>
                  </a:lnTo>
                  <a:lnTo>
                    <a:pt x="0" y="93"/>
                  </a:lnTo>
                  <a:lnTo>
                    <a:pt x="0" y="76"/>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0" name="Freeform 219"/>
            <p:cNvSpPr>
              <a:spLocks/>
            </p:cNvSpPr>
            <p:nvPr/>
          </p:nvSpPr>
          <p:spPr bwMode="auto">
            <a:xfrm>
              <a:off x="5518" y="2390"/>
              <a:ext cx="329" cy="47"/>
            </a:xfrm>
            <a:custGeom>
              <a:avLst/>
              <a:gdLst/>
              <a:ahLst/>
              <a:cxnLst>
                <a:cxn ang="0">
                  <a:pos x="0" y="93"/>
                </a:cxn>
                <a:cxn ang="0">
                  <a:pos x="82" y="82"/>
                </a:cxn>
                <a:cxn ang="0">
                  <a:pos x="164" y="72"/>
                </a:cxn>
                <a:cxn ang="0">
                  <a:pos x="246" y="63"/>
                </a:cxn>
                <a:cxn ang="0">
                  <a:pos x="330" y="54"/>
                </a:cxn>
                <a:cxn ang="0">
                  <a:pos x="413" y="43"/>
                </a:cxn>
                <a:cxn ang="0">
                  <a:pos x="495" y="35"/>
                </a:cxn>
                <a:cxn ang="0">
                  <a:pos x="576" y="24"/>
                </a:cxn>
                <a:cxn ang="0">
                  <a:pos x="658" y="17"/>
                </a:cxn>
                <a:cxn ang="0">
                  <a:pos x="658" y="7"/>
                </a:cxn>
                <a:cxn ang="0">
                  <a:pos x="658" y="0"/>
                </a:cxn>
                <a:cxn ang="0">
                  <a:pos x="576" y="7"/>
                </a:cxn>
                <a:cxn ang="0">
                  <a:pos x="495" y="17"/>
                </a:cxn>
                <a:cxn ang="0">
                  <a:pos x="413" y="26"/>
                </a:cxn>
                <a:cxn ang="0">
                  <a:pos x="330" y="37"/>
                </a:cxn>
                <a:cxn ang="0">
                  <a:pos x="246" y="46"/>
                </a:cxn>
                <a:cxn ang="0">
                  <a:pos x="164" y="56"/>
                </a:cxn>
                <a:cxn ang="0">
                  <a:pos x="82" y="67"/>
                </a:cxn>
                <a:cxn ang="0">
                  <a:pos x="0" y="78"/>
                </a:cxn>
                <a:cxn ang="0">
                  <a:pos x="0" y="83"/>
                </a:cxn>
                <a:cxn ang="0">
                  <a:pos x="0" y="93"/>
                </a:cxn>
              </a:cxnLst>
              <a:rect l="0" t="0" r="r" b="b"/>
              <a:pathLst>
                <a:path w="658" h="93">
                  <a:moveTo>
                    <a:pt x="0" y="93"/>
                  </a:moveTo>
                  <a:lnTo>
                    <a:pt x="82" y="82"/>
                  </a:lnTo>
                  <a:lnTo>
                    <a:pt x="164" y="72"/>
                  </a:lnTo>
                  <a:lnTo>
                    <a:pt x="246" y="63"/>
                  </a:lnTo>
                  <a:lnTo>
                    <a:pt x="330" y="54"/>
                  </a:lnTo>
                  <a:lnTo>
                    <a:pt x="413" y="43"/>
                  </a:lnTo>
                  <a:lnTo>
                    <a:pt x="495" y="35"/>
                  </a:lnTo>
                  <a:lnTo>
                    <a:pt x="576" y="24"/>
                  </a:lnTo>
                  <a:lnTo>
                    <a:pt x="658" y="17"/>
                  </a:lnTo>
                  <a:lnTo>
                    <a:pt x="658" y="7"/>
                  </a:lnTo>
                  <a:lnTo>
                    <a:pt x="658" y="0"/>
                  </a:lnTo>
                  <a:lnTo>
                    <a:pt x="576" y="7"/>
                  </a:lnTo>
                  <a:lnTo>
                    <a:pt x="495" y="17"/>
                  </a:lnTo>
                  <a:lnTo>
                    <a:pt x="413" y="26"/>
                  </a:lnTo>
                  <a:lnTo>
                    <a:pt x="330" y="37"/>
                  </a:lnTo>
                  <a:lnTo>
                    <a:pt x="246" y="46"/>
                  </a:lnTo>
                  <a:lnTo>
                    <a:pt x="164" y="56"/>
                  </a:lnTo>
                  <a:lnTo>
                    <a:pt x="82" y="67"/>
                  </a:lnTo>
                  <a:lnTo>
                    <a:pt x="0" y="78"/>
                  </a:lnTo>
                  <a:lnTo>
                    <a:pt x="0" y="83"/>
                  </a:lnTo>
                  <a:lnTo>
                    <a:pt x="0" y="93"/>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1" name="Freeform 220"/>
            <p:cNvSpPr>
              <a:spLocks/>
            </p:cNvSpPr>
            <p:nvPr/>
          </p:nvSpPr>
          <p:spPr bwMode="auto">
            <a:xfrm>
              <a:off x="5517" y="2540"/>
              <a:ext cx="330" cy="113"/>
            </a:xfrm>
            <a:custGeom>
              <a:avLst/>
              <a:gdLst/>
              <a:ahLst/>
              <a:cxnLst>
                <a:cxn ang="0">
                  <a:pos x="0" y="81"/>
                </a:cxn>
                <a:cxn ang="0">
                  <a:pos x="82" y="70"/>
                </a:cxn>
                <a:cxn ang="0">
                  <a:pos x="164" y="59"/>
                </a:cxn>
                <a:cxn ang="0">
                  <a:pos x="247" y="50"/>
                </a:cxn>
                <a:cxn ang="0">
                  <a:pos x="331" y="41"/>
                </a:cxn>
                <a:cxn ang="0">
                  <a:pos x="411" y="29"/>
                </a:cxn>
                <a:cxn ang="0">
                  <a:pos x="495" y="18"/>
                </a:cxn>
                <a:cxn ang="0">
                  <a:pos x="576" y="9"/>
                </a:cxn>
                <a:cxn ang="0">
                  <a:pos x="660" y="0"/>
                </a:cxn>
                <a:cxn ang="0">
                  <a:pos x="658" y="16"/>
                </a:cxn>
                <a:cxn ang="0">
                  <a:pos x="658" y="35"/>
                </a:cxn>
                <a:cxn ang="0">
                  <a:pos x="658" y="52"/>
                </a:cxn>
                <a:cxn ang="0">
                  <a:pos x="658" y="70"/>
                </a:cxn>
                <a:cxn ang="0">
                  <a:pos x="658" y="87"/>
                </a:cxn>
                <a:cxn ang="0">
                  <a:pos x="658" y="106"/>
                </a:cxn>
                <a:cxn ang="0">
                  <a:pos x="658" y="124"/>
                </a:cxn>
                <a:cxn ang="0">
                  <a:pos x="658" y="143"/>
                </a:cxn>
                <a:cxn ang="0">
                  <a:pos x="576" y="152"/>
                </a:cxn>
                <a:cxn ang="0">
                  <a:pos x="494" y="163"/>
                </a:cxn>
                <a:cxn ang="0">
                  <a:pos x="411" y="172"/>
                </a:cxn>
                <a:cxn ang="0">
                  <a:pos x="331" y="183"/>
                </a:cxn>
                <a:cxn ang="0">
                  <a:pos x="247" y="193"/>
                </a:cxn>
                <a:cxn ang="0">
                  <a:pos x="164" y="204"/>
                </a:cxn>
                <a:cxn ang="0">
                  <a:pos x="82" y="215"/>
                </a:cxn>
                <a:cxn ang="0">
                  <a:pos x="0" y="226"/>
                </a:cxn>
                <a:cxn ang="0">
                  <a:pos x="0" y="208"/>
                </a:cxn>
                <a:cxn ang="0">
                  <a:pos x="0" y="189"/>
                </a:cxn>
                <a:cxn ang="0">
                  <a:pos x="0" y="170"/>
                </a:cxn>
                <a:cxn ang="0">
                  <a:pos x="0" y="154"/>
                </a:cxn>
                <a:cxn ang="0">
                  <a:pos x="0" y="135"/>
                </a:cxn>
                <a:cxn ang="0">
                  <a:pos x="0" y="117"/>
                </a:cxn>
                <a:cxn ang="0">
                  <a:pos x="0" y="98"/>
                </a:cxn>
                <a:cxn ang="0">
                  <a:pos x="0" y="81"/>
                </a:cxn>
              </a:cxnLst>
              <a:rect l="0" t="0" r="r" b="b"/>
              <a:pathLst>
                <a:path w="660" h="226">
                  <a:moveTo>
                    <a:pt x="0" y="81"/>
                  </a:moveTo>
                  <a:lnTo>
                    <a:pt x="82" y="70"/>
                  </a:lnTo>
                  <a:lnTo>
                    <a:pt x="164" y="59"/>
                  </a:lnTo>
                  <a:lnTo>
                    <a:pt x="247" y="50"/>
                  </a:lnTo>
                  <a:lnTo>
                    <a:pt x="331" y="41"/>
                  </a:lnTo>
                  <a:lnTo>
                    <a:pt x="411" y="29"/>
                  </a:lnTo>
                  <a:lnTo>
                    <a:pt x="495" y="18"/>
                  </a:lnTo>
                  <a:lnTo>
                    <a:pt x="576" y="9"/>
                  </a:lnTo>
                  <a:lnTo>
                    <a:pt x="660" y="0"/>
                  </a:lnTo>
                  <a:lnTo>
                    <a:pt x="658" y="16"/>
                  </a:lnTo>
                  <a:lnTo>
                    <a:pt x="658" y="35"/>
                  </a:lnTo>
                  <a:lnTo>
                    <a:pt x="658" y="52"/>
                  </a:lnTo>
                  <a:lnTo>
                    <a:pt x="658" y="70"/>
                  </a:lnTo>
                  <a:lnTo>
                    <a:pt x="658" y="87"/>
                  </a:lnTo>
                  <a:lnTo>
                    <a:pt x="658" y="106"/>
                  </a:lnTo>
                  <a:lnTo>
                    <a:pt x="658" y="124"/>
                  </a:lnTo>
                  <a:lnTo>
                    <a:pt x="658" y="143"/>
                  </a:lnTo>
                  <a:lnTo>
                    <a:pt x="576" y="152"/>
                  </a:lnTo>
                  <a:lnTo>
                    <a:pt x="494" y="163"/>
                  </a:lnTo>
                  <a:lnTo>
                    <a:pt x="411" y="172"/>
                  </a:lnTo>
                  <a:lnTo>
                    <a:pt x="331" y="183"/>
                  </a:lnTo>
                  <a:lnTo>
                    <a:pt x="247" y="193"/>
                  </a:lnTo>
                  <a:lnTo>
                    <a:pt x="164" y="204"/>
                  </a:lnTo>
                  <a:lnTo>
                    <a:pt x="82" y="215"/>
                  </a:lnTo>
                  <a:lnTo>
                    <a:pt x="0" y="226"/>
                  </a:lnTo>
                  <a:lnTo>
                    <a:pt x="0" y="208"/>
                  </a:lnTo>
                  <a:lnTo>
                    <a:pt x="0" y="189"/>
                  </a:lnTo>
                  <a:lnTo>
                    <a:pt x="0" y="170"/>
                  </a:lnTo>
                  <a:lnTo>
                    <a:pt x="0" y="154"/>
                  </a:lnTo>
                  <a:lnTo>
                    <a:pt x="0" y="135"/>
                  </a:lnTo>
                  <a:lnTo>
                    <a:pt x="0" y="117"/>
                  </a:lnTo>
                  <a:lnTo>
                    <a:pt x="0" y="98"/>
                  </a:lnTo>
                  <a:lnTo>
                    <a:pt x="0" y="8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2" name="Freeform 221"/>
            <p:cNvSpPr>
              <a:spLocks/>
            </p:cNvSpPr>
            <p:nvPr/>
          </p:nvSpPr>
          <p:spPr bwMode="auto">
            <a:xfrm>
              <a:off x="5517" y="2579"/>
              <a:ext cx="330" cy="59"/>
            </a:xfrm>
            <a:custGeom>
              <a:avLst/>
              <a:gdLst/>
              <a:ahLst/>
              <a:cxnLst>
                <a:cxn ang="0">
                  <a:pos x="0" y="85"/>
                </a:cxn>
                <a:cxn ang="0">
                  <a:pos x="82" y="74"/>
                </a:cxn>
                <a:cxn ang="0">
                  <a:pos x="164" y="63"/>
                </a:cxn>
                <a:cxn ang="0">
                  <a:pos x="247" y="52"/>
                </a:cxn>
                <a:cxn ang="0">
                  <a:pos x="331" y="42"/>
                </a:cxn>
                <a:cxn ang="0">
                  <a:pos x="411" y="31"/>
                </a:cxn>
                <a:cxn ang="0">
                  <a:pos x="494" y="20"/>
                </a:cxn>
                <a:cxn ang="0">
                  <a:pos x="576" y="9"/>
                </a:cxn>
                <a:cxn ang="0">
                  <a:pos x="658" y="0"/>
                </a:cxn>
                <a:cxn ang="0">
                  <a:pos x="658" y="16"/>
                </a:cxn>
                <a:cxn ang="0">
                  <a:pos x="658" y="31"/>
                </a:cxn>
                <a:cxn ang="0">
                  <a:pos x="576" y="41"/>
                </a:cxn>
                <a:cxn ang="0">
                  <a:pos x="494" y="52"/>
                </a:cxn>
                <a:cxn ang="0">
                  <a:pos x="411" y="61"/>
                </a:cxn>
                <a:cxn ang="0">
                  <a:pos x="331" y="72"/>
                </a:cxn>
                <a:cxn ang="0">
                  <a:pos x="247" y="83"/>
                </a:cxn>
                <a:cxn ang="0">
                  <a:pos x="164" y="94"/>
                </a:cxn>
                <a:cxn ang="0">
                  <a:pos x="82" y="105"/>
                </a:cxn>
                <a:cxn ang="0">
                  <a:pos x="0" y="118"/>
                </a:cxn>
                <a:cxn ang="0">
                  <a:pos x="0" y="102"/>
                </a:cxn>
                <a:cxn ang="0">
                  <a:pos x="0" y="85"/>
                </a:cxn>
              </a:cxnLst>
              <a:rect l="0" t="0" r="r" b="b"/>
              <a:pathLst>
                <a:path w="658" h="118">
                  <a:moveTo>
                    <a:pt x="0" y="85"/>
                  </a:moveTo>
                  <a:lnTo>
                    <a:pt x="82" y="74"/>
                  </a:lnTo>
                  <a:lnTo>
                    <a:pt x="164" y="63"/>
                  </a:lnTo>
                  <a:lnTo>
                    <a:pt x="247" y="52"/>
                  </a:lnTo>
                  <a:lnTo>
                    <a:pt x="331" y="42"/>
                  </a:lnTo>
                  <a:lnTo>
                    <a:pt x="411" y="31"/>
                  </a:lnTo>
                  <a:lnTo>
                    <a:pt x="494" y="20"/>
                  </a:lnTo>
                  <a:lnTo>
                    <a:pt x="576" y="9"/>
                  </a:lnTo>
                  <a:lnTo>
                    <a:pt x="658" y="0"/>
                  </a:lnTo>
                  <a:lnTo>
                    <a:pt x="658" y="16"/>
                  </a:lnTo>
                  <a:lnTo>
                    <a:pt x="658" y="31"/>
                  </a:lnTo>
                  <a:lnTo>
                    <a:pt x="576" y="41"/>
                  </a:lnTo>
                  <a:lnTo>
                    <a:pt x="494" y="52"/>
                  </a:lnTo>
                  <a:lnTo>
                    <a:pt x="411" y="61"/>
                  </a:lnTo>
                  <a:lnTo>
                    <a:pt x="331" y="72"/>
                  </a:lnTo>
                  <a:lnTo>
                    <a:pt x="247" y="83"/>
                  </a:lnTo>
                  <a:lnTo>
                    <a:pt x="164" y="94"/>
                  </a:lnTo>
                  <a:lnTo>
                    <a:pt x="82" y="105"/>
                  </a:lnTo>
                  <a:lnTo>
                    <a:pt x="0" y="118"/>
                  </a:lnTo>
                  <a:lnTo>
                    <a:pt x="0" y="102"/>
                  </a:lnTo>
                  <a:lnTo>
                    <a:pt x="0" y="85"/>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3" name="Freeform 222"/>
            <p:cNvSpPr>
              <a:spLocks/>
            </p:cNvSpPr>
            <p:nvPr/>
          </p:nvSpPr>
          <p:spPr bwMode="auto">
            <a:xfrm>
              <a:off x="5517" y="2595"/>
              <a:ext cx="330" cy="50"/>
            </a:xfrm>
            <a:custGeom>
              <a:avLst/>
              <a:gdLst/>
              <a:ahLst/>
              <a:cxnLst>
                <a:cxn ang="0">
                  <a:pos x="0" y="100"/>
                </a:cxn>
                <a:cxn ang="0">
                  <a:pos x="82" y="89"/>
                </a:cxn>
                <a:cxn ang="0">
                  <a:pos x="164" y="78"/>
                </a:cxn>
                <a:cxn ang="0">
                  <a:pos x="247" y="67"/>
                </a:cxn>
                <a:cxn ang="0">
                  <a:pos x="331" y="58"/>
                </a:cxn>
                <a:cxn ang="0">
                  <a:pos x="411" y="47"/>
                </a:cxn>
                <a:cxn ang="0">
                  <a:pos x="494" y="37"/>
                </a:cxn>
                <a:cxn ang="0">
                  <a:pos x="576" y="26"/>
                </a:cxn>
                <a:cxn ang="0">
                  <a:pos x="658" y="17"/>
                </a:cxn>
                <a:cxn ang="0">
                  <a:pos x="658" y="8"/>
                </a:cxn>
                <a:cxn ang="0">
                  <a:pos x="658" y="0"/>
                </a:cxn>
                <a:cxn ang="0">
                  <a:pos x="576" y="10"/>
                </a:cxn>
                <a:cxn ang="0">
                  <a:pos x="494" y="21"/>
                </a:cxn>
                <a:cxn ang="0">
                  <a:pos x="411" y="30"/>
                </a:cxn>
                <a:cxn ang="0">
                  <a:pos x="331" y="41"/>
                </a:cxn>
                <a:cxn ang="0">
                  <a:pos x="247" y="52"/>
                </a:cxn>
                <a:cxn ang="0">
                  <a:pos x="164" y="63"/>
                </a:cxn>
                <a:cxn ang="0">
                  <a:pos x="82" y="74"/>
                </a:cxn>
                <a:cxn ang="0">
                  <a:pos x="0" y="87"/>
                </a:cxn>
                <a:cxn ang="0">
                  <a:pos x="0" y="91"/>
                </a:cxn>
                <a:cxn ang="0">
                  <a:pos x="0" y="100"/>
                </a:cxn>
              </a:cxnLst>
              <a:rect l="0" t="0" r="r" b="b"/>
              <a:pathLst>
                <a:path w="658" h="100">
                  <a:moveTo>
                    <a:pt x="0" y="100"/>
                  </a:moveTo>
                  <a:lnTo>
                    <a:pt x="82" y="89"/>
                  </a:lnTo>
                  <a:lnTo>
                    <a:pt x="164" y="78"/>
                  </a:lnTo>
                  <a:lnTo>
                    <a:pt x="247" y="67"/>
                  </a:lnTo>
                  <a:lnTo>
                    <a:pt x="331" y="58"/>
                  </a:lnTo>
                  <a:lnTo>
                    <a:pt x="411" y="47"/>
                  </a:lnTo>
                  <a:lnTo>
                    <a:pt x="494" y="37"/>
                  </a:lnTo>
                  <a:lnTo>
                    <a:pt x="576" y="26"/>
                  </a:lnTo>
                  <a:lnTo>
                    <a:pt x="658" y="17"/>
                  </a:lnTo>
                  <a:lnTo>
                    <a:pt x="658" y="8"/>
                  </a:lnTo>
                  <a:lnTo>
                    <a:pt x="658" y="0"/>
                  </a:lnTo>
                  <a:lnTo>
                    <a:pt x="576" y="10"/>
                  </a:lnTo>
                  <a:lnTo>
                    <a:pt x="494" y="21"/>
                  </a:lnTo>
                  <a:lnTo>
                    <a:pt x="411" y="30"/>
                  </a:lnTo>
                  <a:lnTo>
                    <a:pt x="331" y="41"/>
                  </a:lnTo>
                  <a:lnTo>
                    <a:pt x="247" y="52"/>
                  </a:lnTo>
                  <a:lnTo>
                    <a:pt x="164" y="63"/>
                  </a:lnTo>
                  <a:lnTo>
                    <a:pt x="82" y="74"/>
                  </a:lnTo>
                  <a:lnTo>
                    <a:pt x="0" y="87"/>
                  </a:lnTo>
                  <a:lnTo>
                    <a:pt x="0" y="91"/>
                  </a:lnTo>
                  <a:lnTo>
                    <a:pt x="0" y="10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4" name="Freeform 223"/>
            <p:cNvSpPr>
              <a:spLocks/>
            </p:cNvSpPr>
            <p:nvPr/>
          </p:nvSpPr>
          <p:spPr bwMode="auto">
            <a:xfrm>
              <a:off x="5516" y="2744"/>
              <a:ext cx="329" cy="117"/>
            </a:xfrm>
            <a:custGeom>
              <a:avLst/>
              <a:gdLst/>
              <a:ahLst/>
              <a:cxnLst>
                <a:cxn ang="0">
                  <a:pos x="0" y="91"/>
                </a:cxn>
                <a:cxn ang="0">
                  <a:pos x="82" y="78"/>
                </a:cxn>
                <a:cxn ang="0">
                  <a:pos x="164" y="67"/>
                </a:cxn>
                <a:cxn ang="0">
                  <a:pos x="246" y="56"/>
                </a:cxn>
                <a:cxn ang="0">
                  <a:pos x="330" y="45"/>
                </a:cxn>
                <a:cxn ang="0">
                  <a:pos x="413" y="33"/>
                </a:cxn>
                <a:cxn ang="0">
                  <a:pos x="495" y="22"/>
                </a:cxn>
                <a:cxn ang="0">
                  <a:pos x="575" y="11"/>
                </a:cxn>
                <a:cxn ang="0">
                  <a:pos x="658" y="0"/>
                </a:cxn>
                <a:cxn ang="0">
                  <a:pos x="658" y="17"/>
                </a:cxn>
                <a:cxn ang="0">
                  <a:pos x="658" y="35"/>
                </a:cxn>
                <a:cxn ang="0">
                  <a:pos x="658" y="52"/>
                </a:cxn>
                <a:cxn ang="0">
                  <a:pos x="658" y="71"/>
                </a:cxn>
                <a:cxn ang="0">
                  <a:pos x="658" y="87"/>
                </a:cxn>
                <a:cxn ang="0">
                  <a:pos x="658" y="104"/>
                </a:cxn>
                <a:cxn ang="0">
                  <a:pos x="658" y="122"/>
                </a:cxn>
                <a:cxn ang="0">
                  <a:pos x="658" y="141"/>
                </a:cxn>
                <a:cxn ang="0">
                  <a:pos x="575" y="152"/>
                </a:cxn>
                <a:cxn ang="0">
                  <a:pos x="493" y="163"/>
                </a:cxn>
                <a:cxn ang="0">
                  <a:pos x="411" y="174"/>
                </a:cxn>
                <a:cxn ang="0">
                  <a:pos x="330" y="186"/>
                </a:cxn>
                <a:cxn ang="0">
                  <a:pos x="246" y="197"/>
                </a:cxn>
                <a:cxn ang="0">
                  <a:pos x="164" y="210"/>
                </a:cxn>
                <a:cxn ang="0">
                  <a:pos x="82" y="221"/>
                </a:cxn>
                <a:cxn ang="0">
                  <a:pos x="0" y="234"/>
                </a:cxn>
                <a:cxn ang="0">
                  <a:pos x="0" y="215"/>
                </a:cxn>
                <a:cxn ang="0">
                  <a:pos x="0" y="197"/>
                </a:cxn>
                <a:cxn ang="0">
                  <a:pos x="0" y="178"/>
                </a:cxn>
                <a:cxn ang="0">
                  <a:pos x="0" y="161"/>
                </a:cxn>
                <a:cxn ang="0">
                  <a:pos x="0" y="143"/>
                </a:cxn>
                <a:cxn ang="0">
                  <a:pos x="0" y="124"/>
                </a:cxn>
                <a:cxn ang="0">
                  <a:pos x="0" y="108"/>
                </a:cxn>
                <a:cxn ang="0">
                  <a:pos x="0" y="91"/>
                </a:cxn>
              </a:cxnLst>
              <a:rect l="0" t="0" r="r" b="b"/>
              <a:pathLst>
                <a:path w="658" h="234">
                  <a:moveTo>
                    <a:pt x="0" y="91"/>
                  </a:moveTo>
                  <a:lnTo>
                    <a:pt x="82" y="78"/>
                  </a:lnTo>
                  <a:lnTo>
                    <a:pt x="164" y="67"/>
                  </a:lnTo>
                  <a:lnTo>
                    <a:pt x="246" y="56"/>
                  </a:lnTo>
                  <a:lnTo>
                    <a:pt x="330" y="45"/>
                  </a:lnTo>
                  <a:lnTo>
                    <a:pt x="413" y="33"/>
                  </a:lnTo>
                  <a:lnTo>
                    <a:pt x="495" y="22"/>
                  </a:lnTo>
                  <a:lnTo>
                    <a:pt x="575" y="11"/>
                  </a:lnTo>
                  <a:lnTo>
                    <a:pt x="658" y="0"/>
                  </a:lnTo>
                  <a:lnTo>
                    <a:pt x="658" y="17"/>
                  </a:lnTo>
                  <a:lnTo>
                    <a:pt x="658" y="35"/>
                  </a:lnTo>
                  <a:lnTo>
                    <a:pt x="658" y="52"/>
                  </a:lnTo>
                  <a:lnTo>
                    <a:pt x="658" y="71"/>
                  </a:lnTo>
                  <a:lnTo>
                    <a:pt x="658" y="87"/>
                  </a:lnTo>
                  <a:lnTo>
                    <a:pt x="658" y="104"/>
                  </a:lnTo>
                  <a:lnTo>
                    <a:pt x="658" y="122"/>
                  </a:lnTo>
                  <a:lnTo>
                    <a:pt x="658" y="141"/>
                  </a:lnTo>
                  <a:lnTo>
                    <a:pt x="575" y="152"/>
                  </a:lnTo>
                  <a:lnTo>
                    <a:pt x="493" y="163"/>
                  </a:lnTo>
                  <a:lnTo>
                    <a:pt x="411" y="174"/>
                  </a:lnTo>
                  <a:lnTo>
                    <a:pt x="330" y="186"/>
                  </a:lnTo>
                  <a:lnTo>
                    <a:pt x="246" y="197"/>
                  </a:lnTo>
                  <a:lnTo>
                    <a:pt x="164" y="210"/>
                  </a:lnTo>
                  <a:lnTo>
                    <a:pt x="82" y="221"/>
                  </a:lnTo>
                  <a:lnTo>
                    <a:pt x="0" y="234"/>
                  </a:lnTo>
                  <a:lnTo>
                    <a:pt x="0" y="215"/>
                  </a:lnTo>
                  <a:lnTo>
                    <a:pt x="0" y="197"/>
                  </a:lnTo>
                  <a:lnTo>
                    <a:pt x="0" y="178"/>
                  </a:lnTo>
                  <a:lnTo>
                    <a:pt x="0" y="161"/>
                  </a:lnTo>
                  <a:lnTo>
                    <a:pt x="0" y="143"/>
                  </a:lnTo>
                  <a:lnTo>
                    <a:pt x="0" y="124"/>
                  </a:lnTo>
                  <a:lnTo>
                    <a:pt x="0" y="108"/>
                  </a:lnTo>
                  <a:lnTo>
                    <a:pt x="0" y="91"/>
                  </a:lnTo>
                  <a:close/>
                </a:path>
              </a:pathLst>
            </a:custGeom>
            <a:solidFill>
              <a:srgbClr val="7A614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5" name="Freeform 224"/>
            <p:cNvSpPr>
              <a:spLocks/>
            </p:cNvSpPr>
            <p:nvPr/>
          </p:nvSpPr>
          <p:spPr bwMode="auto">
            <a:xfrm>
              <a:off x="5516" y="2784"/>
              <a:ext cx="329" cy="61"/>
            </a:xfrm>
            <a:custGeom>
              <a:avLst/>
              <a:gdLst/>
              <a:ahLst/>
              <a:cxnLst>
                <a:cxn ang="0">
                  <a:pos x="0" y="91"/>
                </a:cxn>
                <a:cxn ang="0">
                  <a:pos x="82" y="78"/>
                </a:cxn>
                <a:cxn ang="0">
                  <a:pos x="164" y="65"/>
                </a:cxn>
                <a:cxn ang="0">
                  <a:pos x="246" y="54"/>
                </a:cxn>
                <a:cxn ang="0">
                  <a:pos x="330" y="42"/>
                </a:cxn>
                <a:cxn ang="0">
                  <a:pos x="411" y="31"/>
                </a:cxn>
                <a:cxn ang="0">
                  <a:pos x="493" y="20"/>
                </a:cxn>
                <a:cxn ang="0">
                  <a:pos x="575" y="9"/>
                </a:cxn>
                <a:cxn ang="0">
                  <a:pos x="658" y="0"/>
                </a:cxn>
                <a:cxn ang="0">
                  <a:pos x="658" y="15"/>
                </a:cxn>
                <a:cxn ang="0">
                  <a:pos x="658" y="29"/>
                </a:cxn>
                <a:cxn ang="0">
                  <a:pos x="575" y="41"/>
                </a:cxn>
                <a:cxn ang="0">
                  <a:pos x="493" y="52"/>
                </a:cxn>
                <a:cxn ang="0">
                  <a:pos x="411" y="63"/>
                </a:cxn>
                <a:cxn ang="0">
                  <a:pos x="330" y="76"/>
                </a:cxn>
                <a:cxn ang="0">
                  <a:pos x="246" y="87"/>
                </a:cxn>
                <a:cxn ang="0">
                  <a:pos x="164" y="98"/>
                </a:cxn>
                <a:cxn ang="0">
                  <a:pos x="82" y="109"/>
                </a:cxn>
                <a:cxn ang="0">
                  <a:pos x="0" y="122"/>
                </a:cxn>
                <a:cxn ang="0">
                  <a:pos x="0" y="106"/>
                </a:cxn>
                <a:cxn ang="0">
                  <a:pos x="0" y="91"/>
                </a:cxn>
              </a:cxnLst>
              <a:rect l="0" t="0" r="r" b="b"/>
              <a:pathLst>
                <a:path w="658" h="122">
                  <a:moveTo>
                    <a:pt x="0" y="91"/>
                  </a:moveTo>
                  <a:lnTo>
                    <a:pt x="82" y="78"/>
                  </a:lnTo>
                  <a:lnTo>
                    <a:pt x="164" y="65"/>
                  </a:lnTo>
                  <a:lnTo>
                    <a:pt x="246" y="54"/>
                  </a:lnTo>
                  <a:lnTo>
                    <a:pt x="330" y="42"/>
                  </a:lnTo>
                  <a:lnTo>
                    <a:pt x="411" y="31"/>
                  </a:lnTo>
                  <a:lnTo>
                    <a:pt x="493" y="20"/>
                  </a:lnTo>
                  <a:lnTo>
                    <a:pt x="575" y="9"/>
                  </a:lnTo>
                  <a:lnTo>
                    <a:pt x="658" y="0"/>
                  </a:lnTo>
                  <a:lnTo>
                    <a:pt x="658" y="15"/>
                  </a:lnTo>
                  <a:lnTo>
                    <a:pt x="658" y="29"/>
                  </a:lnTo>
                  <a:lnTo>
                    <a:pt x="575" y="41"/>
                  </a:lnTo>
                  <a:lnTo>
                    <a:pt x="493" y="52"/>
                  </a:lnTo>
                  <a:lnTo>
                    <a:pt x="411" y="63"/>
                  </a:lnTo>
                  <a:lnTo>
                    <a:pt x="330" y="76"/>
                  </a:lnTo>
                  <a:lnTo>
                    <a:pt x="246" y="87"/>
                  </a:lnTo>
                  <a:lnTo>
                    <a:pt x="164" y="98"/>
                  </a:lnTo>
                  <a:lnTo>
                    <a:pt x="82" y="109"/>
                  </a:lnTo>
                  <a:lnTo>
                    <a:pt x="0" y="122"/>
                  </a:lnTo>
                  <a:lnTo>
                    <a:pt x="0" y="106"/>
                  </a:lnTo>
                  <a:lnTo>
                    <a:pt x="0" y="91"/>
                  </a:lnTo>
                  <a:close/>
                </a:path>
              </a:pathLst>
            </a:custGeom>
            <a:solidFill>
              <a:srgbClr val="BFBFBF"/>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6" name="Freeform 225"/>
            <p:cNvSpPr>
              <a:spLocks/>
            </p:cNvSpPr>
            <p:nvPr/>
          </p:nvSpPr>
          <p:spPr bwMode="auto">
            <a:xfrm>
              <a:off x="5516" y="2799"/>
              <a:ext cx="329" cy="54"/>
            </a:xfrm>
            <a:custGeom>
              <a:avLst/>
              <a:gdLst/>
              <a:ahLst/>
              <a:cxnLst>
                <a:cxn ang="0">
                  <a:pos x="0" y="110"/>
                </a:cxn>
                <a:cxn ang="0">
                  <a:pos x="82" y="97"/>
                </a:cxn>
                <a:cxn ang="0">
                  <a:pos x="164" y="84"/>
                </a:cxn>
                <a:cxn ang="0">
                  <a:pos x="246" y="71"/>
                </a:cxn>
                <a:cxn ang="0">
                  <a:pos x="330" y="60"/>
                </a:cxn>
                <a:cxn ang="0">
                  <a:pos x="411" y="49"/>
                </a:cxn>
                <a:cxn ang="0">
                  <a:pos x="493" y="38"/>
                </a:cxn>
                <a:cxn ang="0">
                  <a:pos x="575" y="26"/>
                </a:cxn>
                <a:cxn ang="0">
                  <a:pos x="658" y="17"/>
                </a:cxn>
                <a:cxn ang="0">
                  <a:pos x="658" y="8"/>
                </a:cxn>
                <a:cxn ang="0">
                  <a:pos x="658" y="0"/>
                </a:cxn>
                <a:cxn ang="0">
                  <a:pos x="575" y="12"/>
                </a:cxn>
                <a:cxn ang="0">
                  <a:pos x="493" y="23"/>
                </a:cxn>
                <a:cxn ang="0">
                  <a:pos x="411" y="34"/>
                </a:cxn>
                <a:cxn ang="0">
                  <a:pos x="330" y="47"/>
                </a:cxn>
                <a:cxn ang="0">
                  <a:pos x="246" y="58"/>
                </a:cxn>
                <a:cxn ang="0">
                  <a:pos x="164" y="69"/>
                </a:cxn>
                <a:cxn ang="0">
                  <a:pos x="82" y="80"/>
                </a:cxn>
                <a:cxn ang="0">
                  <a:pos x="0" y="93"/>
                </a:cxn>
                <a:cxn ang="0">
                  <a:pos x="0" y="101"/>
                </a:cxn>
                <a:cxn ang="0">
                  <a:pos x="0" y="110"/>
                </a:cxn>
              </a:cxnLst>
              <a:rect l="0" t="0" r="r" b="b"/>
              <a:pathLst>
                <a:path w="658" h="110">
                  <a:moveTo>
                    <a:pt x="0" y="110"/>
                  </a:moveTo>
                  <a:lnTo>
                    <a:pt x="82" y="97"/>
                  </a:lnTo>
                  <a:lnTo>
                    <a:pt x="164" y="84"/>
                  </a:lnTo>
                  <a:lnTo>
                    <a:pt x="246" y="71"/>
                  </a:lnTo>
                  <a:lnTo>
                    <a:pt x="330" y="60"/>
                  </a:lnTo>
                  <a:lnTo>
                    <a:pt x="411" y="49"/>
                  </a:lnTo>
                  <a:lnTo>
                    <a:pt x="493" y="38"/>
                  </a:lnTo>
                  <a:lnTo>
                    <a:pt x="575" y="26"/>
                  </a:lnTo>
                  <a:lnTo>
                    <a:pt x="658" y="17"/>
                  </a:lnTo>
                  <a:lnTo>
                    <a:pt x="658" y="8"/>
                  </a:lnTo>
                  <a:lnTo>
                    <a:pt x="658" y="0"/>
                  </a:lnTo>
                  <a:lnTo>
                    <a:pt x="575" y="12"/>
                  </a:lnTo>
                  <a:lnTo>
                    <a:pt x="493" y="23"/>
                  </a:lnTo>
                  <a:lnTo>
                    <a:pt x="411" y="34"/>
                  </a:lnTo>
                  <a:lnTo>
                    <a:pt x="330" y="47"/>
                  </a:lnTo>
                  <a:lnTo>
                    <a:pt x="246" y="58"/>
                  </a:lnTo>
                  <a:lnTo>
                    <a:pt x="164" y="69"/>
                  </a:lnTo>
                  <a:lnTo>
                    <a:pt x="82" y="80"/>
                  </a:lnTo>
                  <a:lnTo>
                    <a:pt x="0" y="93"/>
                  </a:lnTo>
                  <a:lnTo>
                    <a:pt x="0" y="101"/>
                  </a:lnTo>
                  <a:lnTo>
                    <a:pt x="0" y="110"/>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7" name="Freeform 226"/>
            <p:cNvSpPr>
              <a:spLocks/>
            </p:cNvSpPr>
            <p:nvPr/>
          </p:nvSpPr>
          <p:spPr bwMode="auto">
            <a:xfrm>
              <a:off x="5252" y="2929"/>
              <a:ext cx="114" cy="221"/>
            </a:xfrm>
            <a:custGeom>
              <a:avLst/>
              <a:gdLst/>
              <a:ahLst/>
              <a:cxnLst>
                <a:cxn ang="0">
                  <a:pos x="4" y="36"/>
                </a:cxn>
                <a:cxn ang="0">
                  <a:pos x="31" y="30"/>
                </a:cxn>
                <a:cxn ang="0">
                  <a:pos x="59" y="24"/>
                </a:cxn>
                <a:cxn ang="0">
                  <a:pos x="86" y="21"/>
                </a:cxn>
                <a:cxn ang="0">
                  <a:pos x="114" y="17"/>
                </a:cxn>
                <a:cxn ang="0">
                  <a:pos x="141" y="11"/>
                </a:cxn>
                <a:cxn ang="0">
                  <a:pos x="172" y="8"/>
                </a:cxn>
                <a:cxn ang="0">
                  <a:pos x="198" y="4"/>
                </a:cxn>
                <a:cxn ang="0">
                  <a:pos x="229" y="0"/>
                </a:cxn>
                <a:cxn ang="0">
                  <a:pos x="227" y="50"/>
                </a:cxn>
                <a:cxn ang="0">
                  <a:pos x="227" y="102"/>
                </a:cxn>
                <a:cxn ang="0">
                  <a:pos x="227" y="152"/>
                </a:cxn>
                <a:cxn ang="0">
                  <a:pos x="227" y="204"/>
                </a:cxn>
                <a:cxn ang="0">
                  <a:pos x="227" y="255"/>
                </a:cxn>
                <a:cxn ang="0">
                  <a:pos x="227" y="305"/>
                </a:cxn>
                <a:cxn ang="0">
                  <a:pos x="227" y="355"/>
                </a:cxn>
                <a:cxn ang="0">
                  <a:pos x="227" y="407"/>
                </a:cxn>
                <a:cxn ang="0">
                  <a:pos x="219" y="409"/>
                </a:cxn>
                <a:cxn ang="0">
                  <a:pos x="212" y="410"/>
                </a:cxn>
                <a:cxn ang="0">
                  <a:pos x="212" y="362"/>
                </a:cxn>
                <a:cxn ang="0">
                  <a:pos x="212" y="316"/>
                </a:cxn>
                <a:cxn ang="0">
                  <a:pos x="212" y="268"/>
                </a:cxn>
                <a:cxn ang="0">
                  <a:pos x="212" y="223"/>
                </a:cxn>
                <a:cxn ang="0">
                  <a:pos x="212" y="175"/>
                </a:cxn>
                <a:cxn ang="0">
                  <a:pos x="212" y="128"/>
                </a:cxn>
                <a:cxn ang="0">
                  <a:pos x="212" y="82"/>
                </a:cxn>
                <a:cxn ang="0">
                  <a:pos x="212" y="37"/>
                </a:cxn>
                <a:cxn ang="0">
                  <a:pos x="187" y="39"/>
                </a:cxn>
                <a:cxn ang="0">
                  <a:pos x="163" y="43"/>
                </a:cxn>
                <a:cxn ang="0">
                  <a:pos x="138" y="47"/>
                </a:cxn>
                <a:cxn ang="0">
                  <a:pos x="114" y="50"/>
                </a:cxn>
                <a:cxn ang="0">
                  <a:pos x="89" y="54"/>
                </a:cxn>
                <a:cxn ang="0">
                  <a:pos x="66" y="58"/>
                </a:cxn>
                <a:cxn ang="0">
                  <a:pos x="42" y="62"/>
                </a:cxn>
                <a:cxn ang="0">
                  <a:pos x="19" y="65"/>
                </a:cxn>
                <a:cxn ang="0">
                  <a:pos x="17" y="112"/>
                </a:cxn>
                <a:cxn ang="0">
                  <a:pos x="17" y="158"/>
                </a:cxn>
                <a:cxn ang="0">
                  <a:pos x="17" y="204"/>
                </a:cxn>
                <a:cxn ang="0">
                  <a:pos x="17" y="253"/>
                </a:cxn>
                <a:cxn ang="0">
                  <a:pos x="15" y="297"/>
                </a:cxn>
                <a:cxn ang="0">
                  <a:pos x="15" y="345"/>
                </a:cxn>
                <a:cxn ang="0">
                  <a:pos x="15" y="392"/>
                </a:cxn>
                <a:cxn ang="0">
                  <a:pos x="15" y="440"/>
                </a:cxn>
                <a:cxn ang="0">
                  <a:pos x="7" y="442"/>
                </a:cxn>
                <a:cxn ang="0">
                  <a:pos x="0" y="444"/>
                </a:cxn>
                <a:cxn ang="0">
                  <a:pos x="0" y="392"/>
                </a:cxn>
                <a:cxn ang="0">
                  <a:pos x="0" y="340"/>
                </a:cxn>
                <a:cxn ang="0">
                  <a:pos x="0" y="290"/>
                </a:cxn>
                <a:cxn ang="0">
                  <a:pos x="0" y="240"/>
                </a:cxn>
                <a:cxn ang="0">
                  <a:pos x="0" y="188"/>
                </a:cxn>
                <a:cxn ang="0">
                  <a:pos x="0" y="136"/>
                </a:cxn>
                <a:cxn ang="0">
                  <a:pos x="2" y="86"/>
                </a:cxn>
                <a:cxn ang="0">
                  <a:pos x="4" y="36"/>
                </a:cxn>
              </a:cxnLst>
              <a:rect l="0" t="0" r="r" b="b"/>
              <a:pathLst>
                <a:path w="229" h="444">
                  <a:moveTo>
                    <a:pt x="4" y="36"/>
                  </a:moveTo>
                  <a:lnTo>
                    <a:pt x="31" y="30"/>
                  </a:lnTo>
                  <a:lnTo>
                    <a:pt x="59" y="24"/>
                  </a:lnTo>
                  <a:lnTo>
                    <a:pt x="86" y="21"/>
                  </a:lnTo>
                  <a:lnTo>
                    <a:pt x="114" y="17"/>
                  </a:lnTo>
                  <a:lnTo>
                    <a:pt x="141" y="11"/>
                  </a:lnTo>
                  <a:lnTo>
                    <a:pt x="172" y="8"/>
                  </a:lnTo>
                  <a:lnTo>
                    <a:pt x="198" y="4"/>
                  </a:lnTo>
                  <a:lnTo>
                    <a:pt x="229" y="0"/>
                  </a:lnTo>
                  <a:lnTo>
                    <a:pt x="227" y="50"/>
                  </a:lnTo>
                  <a:lnTo>
                    <a:pt x="227" y="102"/>
                  </a:lnTo>
                  <a:lnTo>
                    <a:pt x="227" y="152"/>
                  </a:lnTo>
                  <a:lnTo>
                    <a:pt x="227" y="204"/>
                  </a:lnTo>
                  <a:lnTo>
                    <a:pt x="227" y="255"/>
                  </a:lnTo>
                  <a:lnTo>
                    <a:pt x="227" y="305"/>
                  </a:lnTo>
                  <a:lnTo>
                    <a:pt x="227" y="355"/>
                  </a:lnTo>
                  <a:lnTo>
                    <a:pt x="227" y="407"/>
                  </a:lnTo>
                  <a:lnTo>
                    <a:pt x="219" y="409"/>
                  </a:lnTo>
                  <a:lnTo>
                    <a:pt x="212" y="410"/>
                  </a:lnTo>
                  <a:lnTo>
                    <a:pt x="212" y="362"/>
                  </a:lnTo>
                  <a:lnTo>
                    <a:pt x="212" y="316"/>
                  </a:lnTo>
                  <a:lnTo>
                    <a:pt x="212" y="268"/>
                  </a:lnTo>
                  <a:lnTo>
                    <a:pt x="212" y="223"/>
                  </a:lnTo>
                  <a:lnTo>
                    <a:pt x="212" y="175"/>
                  </a:lnTo>
                  <a:lnTo>
                    <a:pt x="212" y="128"/>
                  </a:lnTo>
                  <a:lnTo>
                    <a:pt x="212" y="82"/>
                  </a:lnTo>
                  <a:lnTo>
                    <a:pt x="212" y="37"/>
                  </a:lnTo>
                  <a:lnTo>
                    <a:pt x="187" y="39"/>
                  </a:lnTo>
                  <a:lnTo>
                    <a:pt x="163" y="43"/>
                  </a:lnTo>
                  <a:lnTo>
                    <a:pt x="138" y="47"/>
                  </a:lnTo>
                  <a:lnTo>
                    <a:pt x="114" y="50"/>
                  </a:lnTo>
                  <a:lnTo>
                    <a:pt x="89" y="54"/>
                  </a:lnTo>
                  <a:lnTo>
                    <a:pt x="66" y="58"/>
                  </a:lnTo>
                  <a:lnTo>
                    <a:pt x="42" y="62"/>
                  </a:lnTo>
                  <a:lnTo>
                    <a:pt x="19" y="65"/>
                  </a:lnTo>
                  <a:lnTo>
                    <a:pt x="17" y="112"/>
                  </a:lnTo>
                  <a:lnTo>
                    <a:pt x="17" y="158"/>
                  </a:lnTo>
                  <a:lnTo>
                    <a:pt x="17" y="204"/>
                  </a:lnTo>
                  <a:lnTo>
                    <a:pt x="17" y="253"/>
                  </a:lnTo>
                  <a:lnTo>
                    <a:pt x="15" y="297"/>
                  </a:lnTo>
                  <a:lnTo>
                    <a:pt x="15" y="345"/>
                  </a:lnTo>
                  <a:lnTo>
                    <a:pt x="15" y="392"/>
                  </a:lnTo>
                  <a:lnTo>
                    <a:pt x="15" y="440"/>
                  </a:lnTo>
                  <a:lnTo>
                    <a:pt x="7" y="442"/>
                  </a:lnTo>
                  <a:lnTo>
                    <a:pt x="0" y="444"/>
                  </a:lnTo>
                  <a:lnTo>
                    <a:pt x="0" y="392"/>
                  </a:lnTo>
                  <a:lnTo>
                    <a:pt x="0" y="340"/>
                  </a:lnTo>
                  <a:lnTo>
                    <a:pt x="0" y="290"/>
                  </a:lnTo>
                  <a:lnTo>
                    <a:pt x="0" y="240"/>
                  </a:lnTo>
                  <a:lnTo>
                    <a:pt x="0" y="188"/>
                  </a:lnTo>
                  <a:lnTo>
                    <a:pt x="0" y="136"/>
                  </a:lnTo>
                  <a:lnTo>
                    <a:pt x="2" y="86"/>
                  </a:lnTo>
                  <a:lnTo>
                    <a:pt x="4" y="36"/>
                  </a:lnTo>
                  <a:close/>
                </a:path>
              </a:pathLst>
            </a:custGeom>
            <a:solidFill>
              <a:srgbClr val="8A8A8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8" name="Freeform 227"/>
            <p:cNvSpPr>
              <a:spLocks/>
            </p:cNvSpPr>
            <p:nvPr/>
          </p:nvSpPr>
          <p:spPr bwMode="auto">
            <a:xfrm>
              <a:off x="5269" y="2963"/>
              <a:ext cx="81" cy="185"/>
            </a:xfrm>
            <a:custGeom>
              <a:avLst/>
              <a:gdLst/>
              <a:ahLst/>
              <a:cxnLst>
                <a:cxn ang="0">
                  <a:pos x="0" y="22"/>
                </a:cxn>
                <a:cxn ang="0">
                  <a:pos x="20" y="19"/>
                </a:cxn>
                <a:cxn ang="0">
                  <a:pos x="40" y="17"/>
                </a:cxn>
                <a:cxn ang="0">
                  <a:pos x="60" y="13"/>
                </a:cxn>
                <a:cxn ang="0">
                  <a:pos x="80" y="11"/>
                </a:cxn>
                <a:cxn ang="0">
                  <a:pos x="101" y="7"/>
                </a:cxn>
                <a:cxn ang="0">
                  <a:pos x="121" y="6"/>
                </a:cxn>
                <a:cxn ang="0">
                  <a:pos x="141" y="2"/>
                </a:cxn>
                <a:cxn ang="0">
                  <a:pos x="161" y="0"/>
                </a:cxn>
                <a:cxn ang="0">
                  <a:pos x="159" y="41"/>
                </a:cxn>
                <a:cxn ang="0">
                  <a:pos x="159" y="83"/>
                </a:cxn>
                <a:cxn ang="0">
                  <a:pos x="159" y="126"/>
                </a:cxn>
                <a:cxn ang="0">
                  <a:pos x="159" y="171"/>
                </a:cxn>
                <a:cxn ang="0">
                  <a:pos x="159" y="213"/>
                </a:cxn>
                <a:cxn ang="0">
                  <a:pos x="159" y="256"/>
                </a:cxn>
                <a:cxn ang="0">
                  <a:pos x="159" y="299"/>
                </a:cxn>
                <a:cxn ang="0">
                  <a:pos x="159" y="343"/>
                </a:cxn>
                <a:cxn ang="0">
                  <a:pos x="139" y="345"/>
                </a:cxn>
                <a:cxn ang="0">
                  <a:pos x="119" y="349"/>
                </a:cxn>
                <a:cxn ang="0">
                  <a:pos x="99" y="351"/>
                </a:cxn>
                <a:cxn ang="0">
                  <a:pos x="79" y="356"/>
                </a:cxn>
                <a:cxn ang="0">
                  <a:pos x="59" y="358"/>
                </a:cxn>
                <a:cxn ang="0">
                  <a:pos x="39" y="362"/>
                </a:cxn>
                <a:cxn ang="0">
                  <a:pos x="18" y="364"/>
                </a:cxn>
                <a:cxn ang="0">
                  <a:pos x="0" y="369"/>
                </a:cxn>
                <a:cxn ang="0">
                  <a:pos x="0" y="325"/>
                </a:cxn>
                <a:cxn ang="0">
                  <a:pos x="0" y="282"/>
                </a:cxn>
                <a:cxn ang="0">
                  <a:pos x="0" y="237"/>
                </a:cxn>
                <a:cxn ang="0">
                  <a:pos x="0" y="195"/>
                </a:cxn>
                <a:cxn ang="0">
                  <a:pos x="0" y="150"/>
                </a:cxn>
                <a:cxn ang="0">
                  <a:pos x="0" y="108"/>
                </a:cxn>
                <a:cxn ang="0">
                  <a:pos x="0" y="65"/>
                </a:cxn>
                <a:cxn ang="0">
                  <a:pos x="0" y="22"/>
                </a:cxn>
              </a:cxnLst>
              <a:rect l="0" t="0" r="r" b="b"/>
              <a:pathLst>
                <a:path w="161" h="369">
                  <a:moveTo>
                    <a:pt x="0" y="22"/>
                  </a:moveTo>
                  <a:lnTo>
                    <a:pt x="20" y="19"/>
                  </a:lnTo>
                  <a:lnTo>
                    <a:pt x="40" y="17"/>
                  </a:lnTo>
                  <a:lnTo>
                    <a:pt x="60" y="13"/>
                  </a:lnTo>
                  <a:lnTo>
                    <a:pt x="80" y="11"/>
                  </a:lnTo>
                  <a:lnTo>
                    <a:pt x="101" y="7"/>
                  </a:lnTo>
                  <a:lnTo>
                    <a:pt x="121" y="6"/>
                  </a:lnTo>
                  <a:lnTo>
                    <a:pt x="141" y="2"/>
                  </a:lnTo>
                  <a:lnTo>
                    <a:pt x="161" y="0"/>
                  </a:lnTo>
                  <a:lnTo>
                    <a:pt x="159" y="41"/>
                  </a:lnTo>
                  <a:lnTo>
                    <a:pt x="159" y="83"/>
                  </a:lnTo>
                  <a:lnTo>
                    <a:pt x="159" y="126"/>
                  </a:lnTo>
                  <a:lnTo>
                    <a:pt x="159" y="171"/>
                  </a:lnTo>
                  <a:lnTo>
                    <a:pt x="159" y="213"/>
                  </a:lnTo>
                  <a:lnTo>
                    <a:pt x="159" y="256"/>
                  </a:lnTo>
                  <a:lnTo>
                    <a:pt x="159" y="299"/>
                  </a:lnTo>
                  <a:lnTo>
                    <a:pt x="159" y="343"/>
                  </a:lnTo>
                  <a:lnTo>
                    <a:pt x="139" y="345"/>
                  </a:lnTo>
                  <a:lnTo>
                    <a:pt x="119" y="349"/>
                  </a:lnTo>
                  <a:lnTo>
                    <a:pt x="99" y="351"/>
                  </a:lnTo>
                  <a:lnTo>
                    <a:pt x="79" y="356"/>
                  </a:lnTo>
                  <a:lnTo>
                    <a:pt x="59" y="358"/>
                  </a:lnTo>
                  <a:lnTo>
                    <a:pt x="39" y="362"/>
                  </a:lnTo>
                  <a:lnTo>
                    <a:pt x="18" y="364"/>
                  </a:lnTo>
                  <a:lnTo>
                    <a:pt x="0" y="369"/>
                  </a:lnTo>
                  <a:lnTo>
                    <a:pt x="0" y="325"/>
                  </a:lnTo>
                  <a:lnTo>
                    <a:pt x="0" y="282"/>
                  </a:lnTo>
                  <a:lnTo>
                    <a:pt x="0" y="237"/>
                  </a:lnTo>
                  <a:lnTo>
                    <a:pt x="0" y="195"/>
                  </a:lnTo>
                  <a:lnTo>
                    <a:pt x="0" y="150"/>
                  </a:lnTo>
                  <a:lnTo>
                    <a:pt x="0" y="108"/>
                  </a:lnTo>
                  <a:lnTo>
                    <a:pt x="0" y="65"/>
                  </a:lnTo>
                  <a:lnTo>
                    <a:pt x="0" y="22"/>
                  </a:lnTo>
                  <a:close/>
                </a:path>
              </a:pathLst>
            </a:custGeom>
            <a:solidFill>
              <a:srgbClr val="4A4A4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19" name="Freeform 228"/>
            <p:cNvSpPr>
              <a:spLocks/>
            </p:cNvSpPr>
            <p:nvPr/>
          </p:nvSpPr>
          <p:spPr bwMode="auto">
            <a:xfrm>
              <a:off x="4355" y="1082"/>
              <a:ext cx="1844" cy="154"/>
            </a:xfrm>
            <a:custGeom>
              <a:avLst/>
              <a:gdLst/>
              <a:ahLst/>
              <a:cxnLst>
                <a:cxn ang="0">
                  <a:pos x="0" y="134"/>
                </a:cxn>
                <a:cxn ang="0">
                  <a:pos x="251" y="123"/>
                </a:cxn>
                <a:cxn ang="0">
                  <a:pos x="499" y="115"/>
                </a:cxn>
                <a:cxn ang="0">
                  <a:pos x="744" y="106"/>
                </a:cxn>
                <a:cxn ang="0">
                  <a:pos x="989" y="99"/>
                </a:cxn>
                <a:cxn ang="0">
                  <a:pos x="1229" y="89"/>
                </a:cxn>
                <a:cxn ang="0">
                  <a:pos x="1471" y="82"/>
                </a:cxn>
                <a:cxn ang="0">
                  <a:pos x="1708" y="73"/>
                </a:cxn>
                <a:cxn ang="0">
                  <a:pos x="1945" y="65"/>
                </a:cxn>
                <a:cxn ang="0">
                  <a:pos x="2168" y="56"/>
                </a:cxn>
                <a:cxn ang="0">
                  <a:pos x="2391" y="49"/>
                </a:cxn>
                <a:cxn ang="0">
                  <a:pos x="2611" y="39"/>
                </a:cxn>
                <a:cxn ang="0">
                  <a:pos x="2831" y="32"/>
                </a:cxn>
                <a:cxn ang="0">
                  <a:pos x="3046" y="23"/>
                </a:cxn>
                <a:cxn ang="0">
                  <a:pos x="3263" y="15"/>
                </a:cxn>
                <a:cxn ang="0">
                  <a:pos x="3476" y="6"/>
                </a:cxn>
                <a:cxn ang="0">
                  <a:pos x="3689" y="0"/>
                </a:cxn>
                <a:cxn ang="0">
                  <a:pos x="3689" y="17"/>
                </a:cxn>
                <a:cxn ang="0">
                  <a:pos x="3689" y="37"/>
                </a:cxn>
                <a:cxn ang="0">
                  <a:pos x="3689" y="54"/>
                </a:cxn>
                <a:cxn ang="0">
                  <a:pos x="3689" y="75"/>
                </a:cxn>
                <a:cxn ang="0">
                  <a:pos x="3689" y="93"/>
                </a:cxn>
                <a:cxn ang="0">
                  <a:pos x="3689" y="114"/>
                </a:cxn>
                <a:cxn ang="0">
                  <a:pos x="3689" y="132"/>
                </a:cxn>
                <a:cxn ang="0">
                  <a:pos x="3689" y="154"/>
                </a:cxn>
                <a:cxn ang="0">
                  <a:pos x="3476" y="162"/>
                </a:cxn>
                <a:cxn ang="0">
                  <a:pos x="3263" y="171"/>
                </a:cxn>
                <a:cxn ang="0">
                  <a:pos x="3046" y="179"/>
                </a:cxn>
                <a:cxn ang="0">
                  <a:pos x="2831" y="190"/>
                </a:cxn>
                <a:cxn ang="0">
                  <a:pos x="2610" y="197"/>
                </a:cxn>
                <a:cxn ang="0">
                  <a:pos x="2390" y="206"/>
                </a:cxn>
                <a:cxn ang="0">
                  <a:pos x="2166" y="216"/>
                </a:cxn>
                <a:cxn ang="0">
                  <a:pos x="1943" y="227"/>
                </a:cxn>
                <a:cxn ang="0">
                  <a:pos x="1706" y="236"/>
                </a:cxn>
                <a:cxn ang="0">
                  <a:pos x="1470" y="245"/>
                </a:cxn>
                <a:cxn ang="0">
                  <a:pos x="1229" y="255"/>
                </a:cxn>
                <a:cxn ang="0">
                  <a:pos x="989" y="266"/>
                </a:cxn>
                <a:cxn ang="0">
                  <a:pos x="744" y="275"/>
                </a:cxn>
                <a:cxn ang="0">
                  <a:pos x="499" y="286"/>
                </a:cxn>
                <a:cxn ang="0">
                  <a:pos x="251" y="297"/>
                </a:cxn>
                <a:cxn ang="0">
                  <a:pos x="0" y="308"/>
                </a:cxn>
                <a:cxn ang="0">
                  <a:pos x="0" y="286"/>
                </a:cxn>
                <a:cxn ang="0">
                  <a:pos x="0" y="264"/>
                </a:cxn>
                <a:cxn ang="0">
                  <a:pos x="0" y="242"/>
                </a:cxn>
                <a:cxn ang="0">
                  <a:pos x="0" y="221"/>
                </a:cxn>
                <a:cxn ang="0">
                  <a:pos x="0" y="199"/>
                </a:cxn>
                <a:cxn ang="0">
                  <a:pos x="0" y="177"/>
                </a:cxn>
                <a:cxn ang="0">
                  <a:pos x="0" y="154"/>
                </a:cxn>
                <a:cxn ang="0">
                  <a:pos x="0" y="134"/>
                </a:cxn>
              </a:cxnLst>
              <a:rect l="0" t="0" r="r" b="b"/>
              <a:pathLst>
                <a:path w="3689" h="308">
                  <a:moveTo>
                    <a:pt x="0" y="134"/>
                  </a:moveTo>
                  <a:lnTo>
                    <a:pt x="251" y="123"/>
                  </a:lnTo>
                  <a:lnTo>
                    <a:pt x="499" y="115"/>
                  </a:lnTo>
                  <a:lnTo>
                    <a:pt x="744" y="106"/>
                  </a:lnTo>
                  <a:lnTo>
                    <a:pt x="989" y="99"/>
                  </a:lnTo>
                  <a:lnTo>
                    <a:pt x="1229" y="89"/>
                  </a:lnTo>
                  <a:lnTo>
                    <a:pt x="1471" y="82"/>
                  </a:lnTo>
                  <a:lnTo>
                    <a:pt x="1708" y="73"/>
                  </a:lnTo>
                  <a:lnTo>
                    <a:pt x="1945" y="65"/>
                  </a:lnTo>
                  <a:lnTo>
                    <a:pt x="2168" y="56"/>
                  </a:lnTo>
                  <a:lnTo>
                    <a:pt x="2391" y="49"/>
                  </a:lnTo>
                  <a:lnTo>
                    <a:pt x="2611" y="39"/>
                  </a:lnTo>
                  <a:lnTo>
                    <a:pt x="2831" y="32"/>
                  </a:lnTo>
                  <a:lnTo>
                    <a:pt x="3046" y="23"/>
                  </a:lnTo>
                  <a:lnTo>
                    <a:pt x="3263" y="15"/>
                  </a:lnTo>
                  <a:lnTo>
                    <a:pt x="3476" y="6"/>
                  </a:lnTo>
                  <a:lnTo>
                    <a:pt x="3689" y="0"/>
                  </a:lnTo>
                  <a:lnTo>
                    <a:pt x="3689" y="17"/>
                  </a:lnTo>
                  <a:lnTo>
                    <a:pt x="3689" y="37"/>
                  </a:lnTo>
                  <a:lnTo>
                    <a:pt x="3689" y="54"/>
                  </a:lnTo>
                  <a:lnTo>
                    <a:pt x="3689" y="75"/>
                  </a:lnTo>
                  <a:lnTo>
                    <a:pt x="3689" y="93"/>
                  </a:lnTo>
                  <a:lnTo>
                    <a:pt x="3689" y="114"/>
                  </a:lnTo>
                  <a:lnTo>
                    <a:pt x="3689" y="132"/>
                  </a:lnTo>
                  <a:lnTo>
                    <a:pt x="3689" y="154"/>
                  </a:lnTo>
                  <a:lnTo>
                    <a:pt x="3476" y="162"/>
                  </a:lnTo>
                  <a:lnTo>
                    <a:pt x="3263" y="171"/>
                  </a:lnTo>
                  <a:lnTo>
                    <a:pt x="3046" y="179"/>
                  </a:lnTo>
                  <a:lnTo>
                    <a:pt x="2831" y="190"/>
                  </a:lnTo>
                  <a:lnTo>
                    <a:pt x="2610" y="197"/>
                  </a:lnTo>
                  <a:lnTo>
                    <a:pt x="2390" y="206"/>
                  </a:lnTo>
                  <a:lnTo>
                    <a:pt x="2166" y="216"/>
                  </a:lnTo>
                  <a:lnTo>
                    <a:pt x="1943" y="227"/>
                  </a:lnTo>
                  <a:lnTo>
                    <a:pt x="1706" y="236"/>
                  </a:lnTo>
                  <a:lnTo>
                    <a:pt x="1470" y="245"/>
                  </a:lnTo>
                  <a:lnTo>
                    <a:pt x="1229" y="255"/>
                  </a:lnTo>
                  <a:lnTo>
                    <a:pt x="989" y="266"/>
                  </a:lnTo>
                  <a:lnTo>
                    <a:pt x="744" y="275"/>
                  </a:lnTo>
                  <a:lnTo>
                    <a:pt x="499" y="286"/>
                  </a:lnTo>
                  <a:lnTo>
                    <a:pt x="251" y="297"/>
                  </a:lnTo>
                  <a:lnTo>
                    <a:pt x="0" y="308"/>
                  </a:lnTo>
                  <a:lnTo>
                    <a:pt x="0" y="286"/>
                  </a:lnTo>
                  <a:lnTo>
                    <a:pt x="0" y="264"/>
                  </a:lnTo>
                  <a:lnTo>
                    <a:pt x="0" y="242"/>
                  </a:lnTo>
                  <a:lnTo>
                    <a:pt x="0" y="221"/>
                  </a:lnTo>
                  <a:lnTo>
                    <a:pt x="0" y="199"/>
                  </a:lnTo>
                  <a:lnTo>
                    <a:pt x="0" y="177"/>
                  </a:lnTo>
                  <a:lnTo>
                    <a:pt x="0" y="154"/>
                  </a:lnTo>
                  <a:lnTo>
                    <a:pt x="0" y="134"/>
                  </a:lnTo>
                  <a:close/>
                </a:path>
              </a:pathLst>
            </a:custGeom>
            <a:solidFill>
              <a:srgbClr val="C9C9C9"/>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0" name="Freeform 229"/>
            <p:cNvSpPr>
              <a:spLocks/>
            </p:cNvSpPr>
            <p:nvPr/>
          </p:nvSpPr>
          <p:spPr bwMode="auto">
            <a:xfrm>
              <a:off x="4355" y="1148"/>
              <a:ext cx="1844" cy="88"/>
            </a:xfrm>
            <a:custGeom>
              <a:avLst/>
              <a:gdLst/>
              <a:ahLst/>
              <a:cxnLst>
                <a:cxn ang="0">
                  <a:pos x="0" y="149"/>
                </a:cxn>
                <a:cxn ang="0">
                  <a:pos x="251" y="137"/>
                </a:cxn>
                <a:cxn ang="0">
                  <a:pos x="499" y="128"/>
                </a:cxn>
                <a:cxn ang="0">
                  <a:pos x="744" y="117"/>
                </a:cxn>
                <a:cxn ang="0">
                  <a:pos x="989" y="108"/>
                </a:cxn>
                <a:cxn ang="0">
                  <a:pos x="1229" y="97"/>
                </a:cxn>
                <a:cxn ang="0">
                  <a:pos x="1470" y="87"/>
                </a:cxn>
                <a:cxn ang="0">
                  <a:pos x="1706" y="78"/>
                </a:cxn>
                <a:cxn ang="0">
                  <a:pos x="1943" y="71"/>
                </a:cxn>
                <a:cxn ang="0">
                  <a:pos x="2166" y="60"/>
                </a:cxn>
                <a:cxn ang="0">
                  <a:pos x="2390" y="50"/>
                </a:cxn>
                <a:cxn ang="0">
                  <a:pos x="2610" y="41"/>
                </a:cxn>
                <a:cxn ang="0">
                  <a:pos x="2831" y="34"/>
                </a:cxn>
                <a:cxn ang="0">
                  <a:pos x="3046" y="24"/>
                </a:cxn>
                <a:cxn ang="0">
                  <a:pos x="3263" y="17"/>
                </a:cxn>
                <a:cxn ang="0">
                  <a:pos x="3476" y="8"/>
                </a:cxn>
                <a:cxn ang="0">
                  <a:pos x="3689" y="0"/>
                </a:cxn>
                <a:cxn ang="0">
                  <a:pos x="3689" y="9"/>
                </a:cxn>
                <a:cxn ang="0">
                  <a:pos x="3689" y="22"/>
                </a:cxn>
                <a:cxn ang="0">
                  <a:pos x="3476" y="30"/>
                </a:cxn>
                <a:cxn ang="0">
                  <a:pos x="3263" y="39"/>
                </a:cxn>
                <a:cxn ang="0">
                  <a:pos x="3046" y="47"/>
                </a:cxn>
                <a:cxn ang="0">
                  <a:pos x="2831" y="58"/>
                </a:cxn>
                <a:cxn ang="0">
                  <a:pos x="2610" y="65"/>
                </a:cxn>
                <a:cxn ang="0">
                  <a:pos x="2390" y="74"/>
                </a:cxn>
                <a:cxn ang="0">
                  <a:pos x="2166" y="84"/>
                </a:cxn>
                <a:cxn ang="0">
                  <a:pos x="1943" y="95"/>
                </a:cxn>
                <a:cxn ang="0">
                  <a:pos x="1706" y="104"/>
                </a:cxn>
                <a:cxn ang="0">
                  <a:pos x="1470" y="113"/>
                </a:cxn>
                <a:cxn ang="0">
                  <a:pos x="1229" y="123"/>
                </a:cxn>
                <a:cxn ang="0">
                  <a:pos x="989" y="134"/>
                </a:cxn>
                <a:cxn ang="0">
                  <a:pos x="744" y="143"/>
                </a:cxn>
                <a:cxn ang="0">
                  <a:pos x="499" y="154"/>
                </a:cxn>
                <a:cxn ang="0">
                  <a:pos x="251" y="165"/>
                </a:cxn>
                <a:cxn ang="0">
                  <a:pos x="0" y="176"/>
                </a:cxn>
                <a:cxn ang="0">
                  <a:pos x="0" y="162"/>
                </a:cxn>
                <a:cxn ang="0">
                  <a:pos x="0" y="149"/>
                </a:cxn>
              </a:cxnLst>
              <a:rect l="0" t="0" r="r" b="b"/>
              <a:pathLst>
                <a:path w="3689" h="176">
                  <a:moveTo>
                    <a:pt x="0" y="149"/>
                  </a:moveTo>
                  <a:lnTo>
                    <a:pt x="251" y="137"/>
                  </a:lnTo>
                  <a:lnTo>
                    <a:pt x="499" y="128"/>
                  </a:lnTo>
                  <a:lnTo>
                    <a:pt x="744" y="117"/>
                  </a:lnTo>
                  <a:lnTo>
                    <a:pt x="989" y="108"/>
                  </a:lnTo>
                  <a:lnTo>
                    <a:pt x="1229" y="97"/>
                  </a:lnTo>
                  <a:lnTo>
                    <a:pt x="1470" y="87"/>
                  </a:lnTo>
                  <a:lnTo>
                    <a:pt x="1706" y="78"/>
                  </a:lnTo>
                  <a:lnTo>
                    <a:pt x="1943" y="71"/>
                  </a:lnTo>
                  <a:lnTo>
                    <a:pt x="2166" y="60"/>
                  </a:lnTo>
                  <a:lnTo>
                    <a:pt x="2390" y="50"/>
                  </a:lnTo>
                  <a:lnTo>
                    <a:pt x="2610" y="41"/>
                  </a:lnTo>
                  <a:lnTo>
                    <a:pt x="2831" y="34"/>
                  </a:lnTo>
                  <a:lnTo>
                    <a:pt x="3046" y="24"/>
                  </a:lnTo>
                  <a:lnTo>
                    <a:pt x="3263" y="17"/>
                  </a:lnTo>
                  <a:lnTo>
                    <a:pt x="3476" y="8"/>
                  </a:lnTo>
                  <a:lnTo>
                    <a:pt x="3689" y="0"/>
                  </a:lnTo>
                  <a:lnTo>
                    <a:pt x="3689" y="9"/>
                  </a:lnTo>
                  <a:lnTo>
                    <a:pt x="3689" y="22"/>
                  </a:lnTo>
                  <a:lnTo>
                    <a:pt x="3476" y="30"/>
                  </a:lnTo>
                  <a:lnTo>
                    <a:pt x="3263" y="39"/>
                  </a:lnTo>
                  <a:lnTo>
                    <a:pt x="3046" y="47"/>
                  </a:lnTo>
                  <a:lnTo>
                    <a:pt x="2831" y="58"/>
                  </a:lnTo>
                  <a:lnTo>
                    <a:pt x="2610" y="65"/>
                  </a:lnTo>
                  <a:lnTo>
                    <a:pt x="2390" y="74"/>
                  </a:lnTo>
                  <a:lnTo>
                    <a:pt x="2166" y="84"/>
                  </a:lnTo>
                  <a:lnTo>
                    <a:pt x="1943" y="95"/>
                  </a:lnTo>
                  <a:lnTo>
                    <a:pt x="1706" y="104"/>
                  </a:lnTo>
                  <a:lnTo>
                    <a:pt x="1470" y="113"/>
                  </a:lnTo>
                  <a:lnTo>
                    <a:pt x="1229" y="123"/>
                  </a:lnTo>
                  <a:lnTo>
                    <a:pt x="989" y="134"/>
                  </a:lnTo>
                  <a:lnTo>
                    <a:pt x="744" y="143"/>
                  </a:lnTo>
                  <a:lnTo>
                    <a:pt x="499" y="154"/>
                  </a:lnTo>
                  <a:lnTo>
                    <a:pt x="251" y="165"/>
                  </a:lnTo>
                  <a:lnTo>
                    <a:pt x="0" y="176"/>
                  </a:lnTo>
                  <a:lnTo>
                    <a:pt x="0" y="162"/>
                  </a:lnTo>
                  <a:lnTo>
                    <a:pt x="0" y="149"/>
                  </a:lnTo>
                  <a:close/>
                </a:path>
              </a:pathLst>
            </a:custGeom>
            <a:solidFill>
              <a:srgbClr val="8A8A8A"/>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1" name="Freeform 230"/>
            <p:cNvSpPr>
              <a:spLocks noEditPoints="1"/>
            </p:cNvSpPr>
            <p:nvPr/>
          </p:nvSpPr>
          <p:spPr bwMode="auto">
            <a:xfrm>
              <a:off x="4360" y="2829"/>
              <a:ext cx="1814" cy="489"/>
            </a:xfrm>
            <a:custGeom>
              <a:avLst/>
              <a:gdLst/>
              <a:ahLst/>
              <a:cxnLst>
                <a:cxn ang="0">
                  <a:pos x="11" y="603"/>
                </a:cxn>
                <a:cxn ang="0">
                  <a:pos x="1570" y="324"/>
                </a:cxn>
                <a:cxn ang="0">
                  <a:pos x="1570" y="714"/>
                </a:cxn>
                <a:cxn ang="0">
                  <a:pos x="0" y="978"/>
                </a:cxn>
                <a:cxn ang="0">
                  <a:pos x="11" y="603"/>
                </a:cxn>
                <a:cxn ang="0">
                  <a:pos x="2299" y="209"/>
                </a:cxn>
                <a:cxn ang="0">
                  <a:pos x="3629" y="0"/>
                </a:cxn>
                <a:cxn ang="0">
                  <a:pos x="3629" y="386"/>
                </a:cxn>
                <a:cxn ang="0">
                  <a:pos x="2299" y="597"/>
                </a:cxn>
                <a:cxn ang="0">
                  <a:pos x="2299" y="209"/>
                </a:cxn>
              </a:cxnLst>
              <a:rect l="0" t="0" r="r" b="b"/>
              <a:pathLst>
                <a:path w="3629" h="978">
                  <a:moveTo>
                    <a:pt x="11" y="603"/>
                  </a:moveTo>
                  <a:lnTo>
                    <a:pt x="1570" y="324"/>
                  </a:lnTo>
                  <a:lnTo>
                    <a:pt x="1570" y="714"/>
                  </a:lnTo>
                  <a:lnTo>
                    <a:pt x="0" y="978"/>
                  </a:lnTo>
                  <a:lnTo>
                    <a:pt x="11" y="603"/>
                  </a:lnTo>
                  <a:close/>
                  <a:moveTo>
                    <a:pt x="2299" y="209"/>
                  </a:moveTo>
                  <a:lnTo>
                    <a:pt x="3629" y="0"/>
                  </a:lnTo>
                  <a:lnTo>
                    <a:pt x="3629" y="386"/>
                  </a:lnTo>
                  <a:lnTo>
                    <a:pt x="2299" y="597"/>
                  </a:lnTo>
                  <a:lnTo>
                    <a:pt x="2299" y="209"/>
                  </a:lnTo>
                  <a:close/>
                </a:path>
              </a:pathLst>
            </a:custGeom>
            <a:solidFill>
              <a:srgbClr val="707070"/>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2" name="Freeform 231"/>
            <p:cNvSpPr>
              <a:spLocks/>
            </p:cNvSpPr>
            <p:nvPr/>
          </p:nvSpPr>
          <p:spPr bwMode="auto">
            <a:xfrm>
              <a:off x="4350" y="2855"/>
              <a:ext cx="1944" cy="319"/>
            </a:xfrm>
            <a:custGeom>
              <a:avLst/>
              <a:gdLst/>
              <a:ahLst/>
              <a:cxnLst>
                <a:cxn ang="0">
                  <a:pos x="0" y="414"/>
                </a:cxn>
                <a:cxn ang="0">
                  <a:pos x="61" y="636"/>
                </a:cxn>
                <a:cxn ang="0">
                  <a:pos x="3889" y="66"/>
                </a:cxn>
                <a:cxn ang="0">
                  <a:pos x="3889" y="0"/>
                </a:cxn>
                <a:cxn ang="0">
                  <a:pos x="0" y="414"/>
                </a:cxn>
              </a:cxnLst>
              <a:rect l="0" t="0" r="r" b="b"/>
              <a:pathLst>
                <a:path w="3889" h="636">
                  <a:moveTo>
                    <a:pt x="0" y="414"/>
                  </a:moveTo>
                  <a:lnTo>
                    <a:pt x="61" y="636"/>
                  </a:lnTo>
                  <a:lnTo>
                    <a:pt x="3889" y="66"/>
                  </a:lnTo>
                  <a:lnTo>
                    <a:pt x="3889" y="0"/>
                  </a:lnTo>
                  <a:lnTo>
                    <a:pt x="0" y="414"/>
                  </a:lnTo>
                  <a:close/>
                </a:path>
              </a:pathLst>
            </a:custGeom>
            <a:solidFill>
              <a:srgbClr val="DEDEDE"/>
            </a:solidFill>
            <a:ln w="9525">
              <a:noFill/>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3" name="Freeform 232"/>
            <p:cNvSpPr>
              <a:spLocks/>
            </p:cNvSpPr>
            <p:nvPr/>
          </p:nvSpPr>
          <p:spPr bwMode="auto">
            <a:xfrm>
              <a:off x="3843" y="2853"/>
              <a:ext cx="541" cy="321"/>
            </a:xfrm>
            <a:custGeom>
              <a:avLst/>
              <a:gdLst/>
              <a:ahLst/>
              <a:cxnLst>
                <a:cxn ang="0">
                  <a:pos x="1075" y="640"/>
                </a:cxn>
                <a:cxn ang="0">
                  <a:pos x="1083" y="453"/>
                </a:cxn>
                <a:cxn ang="0">
                  <a:pos x="0" y="0"/>
                </a:cxn>
                <a:cxn ang="0">
                  <a:pos x="10" y="89"/>
                </a:cxn>
                <a:cxn ang="0">
                  <a:pos x="1075" y="640"/>
                </a:cxn>
              </a:cxnLst>
              <a:rect l="0" t="0" r="r" b="b"/>
              <a:pathLst>
                <a:path w="1083" h="640">
                  <a:moveTo>
                    <a:pt x="1075" y="640"/>
                  </a:moveTo>
                  <a:lnTo>
                    <a:pt x="1083" y="453"/>
                  </a:lnTo>
                  <a:lnTo>
                    <a:pt x="0" y="0"/>
                  </a:lnTo>
                  <a:lnTo>
                    <a:pt x="10" y="89"/>
                  </a:lnTo>
                  <a:lnTo>
                    <a:pt x="1075" y="640"/>
                  </a:lnTo>
                  <a:close/>
                </a:path>
              </a:pathLst>
            </a:custGeom>
            <a:solidFill>
              <a:srgbClr val="FFFFFF"/>
            </a:solidFill>
            <a:ln w="5">
              <a:solidFill>
                <a:srgbClr val="C2BAB3"/>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sp>
          <p:nvSpPr>
            <p:cNvPr id="324" name="Freeform 233"/>
            <p:cNvSpPr>
              <a:spLocks/>
            </p:cNvSpPr>
            <p:nvPr/>
          </p:nvSpPr>
          <p:spPr bwMode="auto">
            <a:xfrm>
              <a:off x="3846" y="2807"/>
              <a:ext cx="2448" cy="319"/>
            </a:xfrm>
            <a:custGeom>
              <a:avLst/>
              <a:gdLst/>
              <a:ahLst/>
              <a:cxnLst>
                <a:cxn ang="0">
                  <a:pos x="250" y="84"/>
                </a:cxn>
                <a:cxn ang="0">
                  <a:pos x="0" y="93"/>
                </a:cxn>
                <a:cxn ang="0">
                  <a:pos x="1058" y="639"/>
                </a:cxn>
                <a:cxn ang="0">
                  <a:pos x="4896" y="102"/>
                </a:cxn>
                <a:cxn ang="0">
                  <a:pos x="4666" y="0"/>
                </a:cxn>
                <a:cxn ang="0">
                  <a:pos x="1007" y="451"/>
                </a:cxn>
                <a:cxn ang="0">
                  <a:pos x="250" y="84"/>
                </a:cxn>
              </a:cxnLst>
              <a:rect l="0" t="0" r="r" b="b"/>
              <a:pathLst>
                <a:path w="4896" h="639">
                  <a:moveTo>
                    <a:pt x="250" y="84"/>
                  </a:moveTo>
                  <a:lnTo>
                    <a:pt x="0" y="93"/>
                  </a:lnTo>
                  <a:lnTo>
                    <a:pt x="1058" y="639"/>
                  </a:lnTo>
                  <a:lnTo>
                    <a:pt x="4896" y="102"/>
                  </a:lnTo>
                  <a:lnTo>
                    <a:pt x="4666" y="0"/>
                  </a:lnTo>
                  <a:lnTo>
                    <a:pt x="1007" y="451"/>
                  </a:lnTo>
                  <a:lnTo>
                    <a:pt x="250" y="84"/>
                  </a:lnTo>
                  <a:close/>
                </a:path>
              </a:pathLst>
            </a:custGeom>
            <a:solidFill>
              <a:srgbClr val="9E9E9E"/>
            </a:solidFill>
            <a:ln w="5">
              <a:solidFill>
                <a:srgbClr val="B5ADA6"/>
              </a:solidFill>
              <a:prstDash val="solid"/>
              <a:round/>
              <a:headEnd/>
              <a:tailEnd/>
            </a:ln>
          </p:spPr>
          <p:txBody>
            <a:bodyPr vert="horz" wrap="square" lIns="91416" tIns="45708" rIns="91416" bIns="45708" numCol="1" anchor="t" anchorCtr="0" compatLnSpc="1">
              <a:prstTxWarp prst="textNoShape">
                <a:avLst/>
              </a:prstTxWarp>
            </a:bodyPr>
            <a:lstStyle/>
            <a:p>
              <a:pPr defTabSz="1218846"/>
              <a:endParaRPr lang="zh-CN" altLang="en-US" sz="1500" dirty="0">
                <a:solidFill>
                  <a:srgbClr val="FFFFFF"/>
                </a:solidFill>
                <a:latin typeface="Arial" panose="020B0604020202020204" pitchFamily="34" charset="0"/>
                <a:ea typeface="微软雅黑"/>
                <a:cs typeface="Arial" pitchFamily="34" charset="0"/>
              </a:endParaRPr>
            </a:p>
          </p:txBody>
        </p:sp>
      </p:grpSp>
      <p:pic>
        <p:nvPicPr>
          <p:cNvPr id="325" name="Picture 3" descr="C:\Users\Administrator\Pictures\图片1.png"/>
          <p:cNvPicPr>
            <a:picLocks noChangeAspect="1" noChangeArrowheads="1"/>
          </p:cNvPicPr>
          <p:nvPr/>
        </p:nvPicPr>
        <p:blipFill>
          <a:blip r:embed="rId5" cstate="print"/>
          <a:srcRect/>
          <a:stretch>
            <a:fillRect/>
          </a:stretch>
        </p:blipFill>
        <p:spPr bwMode="auto">
          <a:xfrm>
            <a:off x="8869531" y="5629146"/>
            <a:ext cx="510376" cy="395897"/>
          </a:xfrm>
          <a:prstGeom prst="rect">
            <a:avLst/>
          </a:prstGeom>
          <a:noFill/>
        </p:spPr>
      </p:pic>
      <p:pic>
        <p:nvPicPr>
          <p:cNvPr id="326" name="图片 4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6146" y="5547436"/>
            <a:ext cx="596236" cy="431888"/>
          </a:xfrm>
          <a:prstGeom prst="rect">
            <a:avLst/>
          </a:prstGeom>
        </p:spPr>
      </p:pic>
      <p:sp>
        <p:nvSpPr>
          <p:cNvPr id="327" name="Rounded Rectangle 121"/>
          <p:cNvSpPr/>
          <p:nvPr/>
        </p:nvSpPr>
        <p:spPr bwMode="auto">
          <a:xfrm>
            <a:off x="1746413" y="5520179"/>
            <a:ext cx="791883" cy="431936"/>
          </a:xfrm>
          <a:prstGeom prst="roundRect">
            <a:avLst/>
          </a:prstGeom>
          <a:solidFill>
            <a:srgbClr val="92D050">
              <a:lumMod val="60000"/>
              <a:lumOff val="40000"/>
            </a:srgbClr>
          </a:solidFill>
          <a:ln w="9525" cap="flat" cmpd="sng" algn="ctr">
            <a:solidFill>
              <a:srgbClr val="92D050">
                <a:lumMod val="75000"/>
              </a:srgbClr>
            </a:solidFill>
            <a:prstDash val="solid"/>
            <a:round/>
            <a:headEnd type="none" w="med" len="med"/>
            <a:tailEnd type="none" w="med" len="med"/>
          </a:ln>
          <a:effectLst/>
        </p:spPr>
        <p:txBody>
          <a:bodyPr vert="horz" wrap="square" lIns="91412" tIns="45706" rIns="91412" bIns="45706" numCol="1" rtlCol="0" anchor="ctr" anchorCtr="1" compatLnSpc="1">
            <a:prstTxWarp prst="textNoShape">
              <a:avLst/>
            </a:prstTxWarp>
          </a:bodyPr>
          <a:lstStyle/>
          <a:p>
            <a:pPr algn="ctr" defTabSz="914081" fontAlgn="base">
              <a:spcBef>
                <a:spcPct val="0"/>
              </a:spcBef>
              <a:spcAft>
                <a:spcPct val="0"/>
              </a:spcAft>
              <a:defRPr/>
            </a:pPr>
            <a:r>
              <a:rPr lang="en-US" altLang="zh-CN" sz="1500" b="1" kern="0" dirty="0">
                <a:solidFill>
                  <a:srgbClr val="FF0000"/>
                </a:solidFill>
                <a:ea typeface="SimSun" pitchFamily="2" charset="-122"/>
              </a:rPr>
              <a:t>CO</a:t>
            </a:r>
            <a:endParaRPr lang="zh-CN" altLang="en-US" sz="1500" b="1" kern="0" dirty="0">
              <a:solidFill>
                <a:srgbClr val="FF0000"/>
              </a:solidFill>
              <a:ea typeface="SimSun" pitchFamily="2" charset="-122"/>
            </a:endParaRPr>
          </a:p>
        </p:txBody>
      </p:sp>
      <p:pic>
        <p:nvPicPr>
          <p:cNvPr id="328" name="Picture 49" descr="lightning2"/>
          <p:cNvPicPr preferRelativeResize="0">
            <a:picLocks noChangeArrowheads="1"/>
          </p:cNvPicPr>
          <p:nvPr/>
        </p:nvPicPr>
        <p:blipFill>
          <a:blip r:embed="rId7" cstate="print">
            <a:duotone>
              <a:schemeClr val="accent2">
                <a:shade val="45000"/>
                <a:satMod val="135000"/>
              </a:schemeClr>
              <a:prstClr val="white"/>
            </a:duotone>
          </a:blip>
          <a:srcRect/>
          <a:stretch>
            <a:fillRect/>
          </a:stretch>
        </p:blipFill>
        <p:spPr bwMode="auto">
          <a:xfrm rot="10800000" flipV="1">
            <a:off x="4435660" y="5779097"/>
            <a:ext cx="2934195" cy="126991"/>
          </a:xfrm>
          <a:prstGeom prst="rect">
            <a:avLst/>
          </a:prstGeom>
          <a:noFill/>
          <a:ln w="9525">
            <a:noFill/>
            <a:miter lim="800000"/>
            <a:headEnd/>
            <a:tailEnd/>
          </a:ln>
        </p:spPr>
      </p:pic>
    </p:spTree>
    <p:extLst>
      <p:ext uri="{BB962C8B-B14F-4D97-AF65-F5344CB8AC3E}">
        <p14:creationId xmlns:p14="http://schemas.microsoft.com/office/powerpoint/2010/main" val="219329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05000" y="152400"/>
            <a:ext cx="8197758" cy="990600"/>
          </a:xfrm>
        </p:spPr>
        <p:txBody>
          <a:bodyPr>
            <a:normAutofit/>
          </a:bodyPr>
          <a:lstStyle/>
          <a:p>
            <a:pPr algn="ctr"/>
            <a:r>
              <a:rPr lang="en-US" sz="3600" dirty="0" err="1"/>
              <a:t>FTTx</a:t>
            </a:r>
            <a:r>
              <a:rPr lang="en-US" sz="3600" dirty="0"/>
              <a:t> Existing Access Topology</a:t>
            </a:r>
          </a:p>
        </p:txBody>
      </p:sp>
      <p:grpSp>
        <p:nvGrpSpPr>
          <p:cNvPr id="12" name="Group 11"/>
          <p:cNvGrpSpPr/>
          <p:nvPr/>
        </p:nvGrpSpPr>
        <p:grpSpPr>
          <a:xfrm>
            <a:off x="1676400" y="1257890"/>
            <a:ext cx="8453044" cy="1942510"/>
            <a:chOff x="-78353" y="3300560"/>
            <a:chExt cx="8939842" cy="2016943"/>
          </a:xfrm>
        </p:grpSpPr>
        <p:sp>
          <p:nvSpPr>
            <p:cNvPr id="59" name="Cube 58"/>
            <p:cNvSpPr/>
            <p:nvPr/>
          </p:nvSpPr>
          <p:spPr>
            <a:xfrm>
              <a:off x="6214920" y="3811839"/>
              <a:ext cx="880967" cy="316098"/>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1050" b="1" dirty="0">
                  <a:solidFill>
                    <a:prstClr val="black"/>
                  </a:solidFill>
                </a:rPr>
                <a:t>MSAN</a:t>
              </a:r>
            </a:p>
          </p:txBody>
        </p:sp>
        <p:cxnSp>
          <p:nvCxnSpPr>
            <p:cNvPr id="60" name="Straight Connector 59"/>
            <p:cNvCxnSpPr>
              <a:stCxn id="59" idx="4"/>
            </p:cNvCxnSpPr>
            <p:nvPr/>
          </p:nvCxnSpPr>
          <p:spPr>
            <a:xfrm flipV="1">
              <a:off x="7012208" y="3643112"/>
              <a:ext cx="584878" cy="36628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1" name="TextBox 60"/>
            <p:cNvSpPr txBox="1"/>
            <p:nvPr/>
          </p:nvSpPr>
          <p:spPr>
            <a:xfrm>
              <a:off x="3706098" y="3726757"/>
              <a:ext cx="1197234" cy="255656"/>
            </a:xfrm>
            <a:prstGeom prst="rect">
              <a:avLst/>
            </a:prstGeom>
            <a:noFill/>
          </p:spPr>
          <p:txBody>
            <a:bodyPr wrap="none" rtlCol="0">
              <a:spAutoFit/>
            </a:bodyPr>
            <a:lstStyle/>
            <a:p>
              <a:pPr defTabSz="914400"/>
              <a:r>
                <a:rPr lang="en-US" sz="1000" dirty="0">
                  <a:solidFill>
                    <a:prstClr val="black"/>
                  </a:solidFill>
                </a:rPr>
                <a:t>IP-MSAN(300k)</a:t>
              </a:r>
            </a:p>
          </p:txBody>
        </p:sp>
        <p:sp>
          <p:nvSpPr>
            <p:cNvPr id="63" name="Cube 62"/>
            <p:cNvSpPr/>
            <p:nvPr/>
          </p:nvSpPr>
          <p:spPr>
            <a:xfrm>
              <a:off x="3198073" y="3610039"/>
              <a:ext cx="243960" cy="691175"/>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r>
                <a:rPr lang="en-US" sz="1050" dirty="0">
                  <a:solidFill>
                    <a:prstClr val="black"/>
                  </a:solidFill>
                </a:rPr>
                <a:t>ODF</a:t>
              </a:r>
            </a:p>
          </p:txBody>
        </p:sp>
        <p:pic>
          <p:nvPicPr>
            <p:cNvPr id="64" name="Picture 44" descr="j029530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271354" y="3854382"/>
              <a:ext cx="590135" cy="53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4060" y="3977059"/>
              <a:ext cx="532956" cy="28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Straight Connector 65"/>
            <p:cNvCxnSpPr>
              <a:endCxn id="63" idx="2"/>
            </p:cNvCxnSpPr>
            <p:nvPr/>
          </p:nvCxnSpPr>
          <p:spPr>
            <a:xfrm flipV="1">
              <a:off x="2900515" y="3984426"/>
              <a:ext cx="297558" cy="8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7" name="Straight Connector 66"/>
            <p:cNvCxnSpPr>
              <a:stCxn id="63" idx="4"/>
              <a:endCxn id="82" idx="2"/>
            </p:cNvCxnSpPr>
            <p:nvPr/>
          </p:nvCxnSpPr>
          <p:spPr>
            <a:xfrm>
              <a:off x="3381043" y="3985566"/>
              <a:ext cx="1684014" cy="1532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8" name="Straight Connector 67"/>
            <p:cNvCxnSpPr>
              <a:stCxn id="82" idx="6"/>
              <a:endCxn id="59" idx="2"/>
            </p:cNvCxnSpPr>
            <p:nvPr/>
          </p:nvCxnSpPr>
          <p:spPr>
            <a:xfrm>
              <a:off x="5280924" y="4000893"/>
              <a:ext cx="933995" cy="850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9" name="Straight Connector 68"/>
            <p:cNvCxnSpPr>
              <a:stCxn id="59" idx="4"/>
              <a:endCxn id="65" idx="1"/>
            </p:cNvCxnSpPr>
            <p:nvPr/>
          </p:nvCxnSpPr>
          <p:spPr>
            <a:xfrm>
              <a:off x="7012208" y="4009400"/>
              <a:ext cx="491852" cy="11041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0" name="Straight Connector 69"/>
            <p:cNvCxnSpPr>
              <a:stCxn id="65" idx="3"/>
              <a:endCxn id="64" idx="1"/>
            </p:cNvCxnSpPr>
            <p:nvPr/>
          </p:nvCxnSpPr>
          <p:spPr>
            <a:xfrm>
              <a:off x="8037016" y="4119818"/>
              <a:ext cx="23433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482120" y="4203010"/>
              <a:ext cx="632694" cy="383484"/>
            </a:xfrm>
            <a:prstGeom prst="rect">
              <a:avLst/>
            </a:prstGeom>
            <a:noFill/>
          </p:spPr>
          <p:txBody>
            <a:bodyPr wrap="none" rtlCol="0">
              <a:spAutoFit/>
            </a:bodyPr>
            <a:lstStyle/>
            <a:p>
              <a:pPr algn="ctr" defTabSz="914400"/>
              <a:r>
                <a:rPr lang="en-US" sz="900" dirty="0">
                  <a:solidFill>
                    <a:prstClr val="black"/>
                  </a:solidFill>
                </a:rPr>
                <a:t>ADSL</a:t>
              </a:r>
            </a:p>
            <a:p>
              <a:pPr algn="ctr" defTabSz="914400"/>
              <a:r>
                <a:rPr lang="en-US" sz="900" dirty="0">
                  <a:solidFill>
                    <a:prstClr val="black"/>
                  </a:solidFill>
                </a:rPr>
                <a:t>Modem</a:t>
              </a:r>
            </a:p>
          </p:txBody>
        </p:sp>
        <p:cxnSp>
          <p:nvCxnSpPr>
            <p:cNvPr id="72" name="Straight Connector 71"/>
            <p:cNvCxnSpPr>
              <a:stCxn id="75" idx="3"/>
            </p:cNvCxnSpPr>
            <p:nvPr/>
          </p:nvCxnSpPr>
          <p:spPr>
            <a:xfrm>
              <a:off x="1147645" y="3461933"/>
              <a:ext cx="608684" cy="22219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73" name="Picture 51" descr="00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19" y="4159811"/>
              <a:ext cx="522368" cy="3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a:stCxn id="73" idx="3"/>
            </p:cNvCxnSpPr>
            <p:nvPr/>
          </p:nvCxnSpPr>
          <p:spPr>
            <a:xfrm flipV="1">
              <a:off x="1163387" y="4160129"/>
              <a:ext cx="578758" cy="16967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75" name="Object 3"/>
            <p:cNvPicPr>
              <a:picLocks noChangeArrowheads="1"/>
            </p:cNvPicPr>
            <p:nvPr/>
          </p:nvPicPr>
          <p:blipFill rotWithShape="1">
            <a:blip r:embed="rId5" cstate="print">
              <a:extLst>
                <a:ext uri="{28A0092B-C50C-407E-A947-70E740481C1C}">
                  <a14:useLocalDpi xmlns:a14="http://schemas.microsoft.com/office/drawing/2010/main" val="0"/>
                </a:ext>
              </a:extLst>
            </a:blip>
            <a:srcRect l="6224" r="86408" b="73510"/>
            <a:stretch/>
          </p:blipFill>
          <p:spPr bwMode="auto">
            <a:xfrm>
              <a:off x="539052" y="3300560"/>
              <a:ext cx="608592" cy="32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75"/>
            <p:cNvSpPr txBox="1"/>
            <p:nvPr/>
          </p:nvSpPr>
          <p:spPr>
            <a:xfrm>
              <a:off x="521374" y="3523348"/>
              <a:ext cx="659818" cy="239677"/>
            </a:xfrm>
            <a:prstGeom prst="rect">
              <a:avLst/>
            </a:prstGeom>
            <a:noFill/>
          </p:spPr>
          <p:txBody>
            <a:bodyPr wrap="none" rtlCol="0">
              <a:spAutoFit/>
            </a:bodyPr>
            <a:lstStyle/>
            <a:p>
              <a:pPr defTabSz="914400"/>
              <a:r>
                <a:rPr lang="en-US" sz="900" dirty="0">
                  <a:solidFill>
                    <a:prstClr val="black"/>
                  </a:solidFill>
                </a:rPr>
                <a:t>Internet</a:t>
              </a:r>
              <a:endParaRPr lang="en-US" sz="1050" dirty="0">
                <a:solidFill>
                  <a:prstClr val="black"/>
                </a:solidFill>
              </a:endParaRPr>
            </a:p>
          </p:txBody>
        </p:sp>
        <p:sp>
          <p:nvSpPr>
            <p:cNvPr id="77" name="TextBox 76"/>
            <p:cNvSpPr txBox="1"/>
            <p:nvPr/>
          </p:nvSpPr>
          <p:spPr>
            <a:xfrm>
              <a:off x="468807" y="4466655"/>
              <a:ext cx="844608" cy="239677"/>
            </a:xfrm>
            <a:prstGeom prst="rect">
              <a:avLst/>
            </a:prstGeom>
            <a:noFill/>
          </p:spPr>
          <p:txBody>
            <a:bodyPr wrap="none" rtlCol="0">
              <a:spAutoFit/>
            </a:bodyPr>
            <a:lstStyle/>
            <a:p>
              <a:pPr defTabSz="914400"/>
              <a:r>
                <a:rPr lang="en-US" sz="900" dirty="0">
                  <a:solidFill>
                    <a:prstClr val="black"/>
                  </a:solidFill>
                </a:rPr>
                <a:t>Soft Switch</a:t>
              </a:r>
              <a:endParaRPr lang="en-US" sz="1050" dirty="0">
                <a:solidFill>
                  <a:prstClr val="black"/>
                </a:solidFill>
              </a:endParaRPr>
            </a:p>
          </p:txBody>
        </p:sp>
        <p:grpSp>
          <p:nvGrpSpPr>
            <p:cNvPr id="78" name="Group 77"/>
            <p:cNvGrpSpPr/>
            <p:nvPr/>
          </p:nvGrpSpPr>
          <p:grpSpPr>
            <a:xfrm>
              <a:off x="5065057" y="3881968"/>
              <a:ext cx="215867" cy="237849"/>
              <a:chOff x="4876800" y="2438400"/>
              <a:chExt cx="304800" cy="304800"/>
            </a:xfrm>
          </p:grpSpPr>
          <p:sp>
            <p:nvSpPr>
              <p:cNvPr id="82" name="Oval 81"/>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83" name="Straight Arrow Connector 82"/>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79" name="phone3"/>
            <p:cNvSpPr>
              <a:spLocks noEditPoints="1" noChangeArrowheads="1"/>
            </p:cNvSpPr>
            <p:nvPr/>
          </p:nvSpPr>
          <p:spPr bwMode="auto">
            <a:xfrm>
              <a:off x="7598208" y="3463059"/>
              <a:ext cx="386835" cy="360104"/>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99"/>
              </a:solidFill>
              <a:miter lim="800000"/>
              <a:headEnd/>
              <a:tailEnd/>
            </a:ln>
          </p:spPr>
          <p:txBody>
            <a:bodyPr vert="horz" wrap="square" lIns="91440" tIns="45720" rIns="91440" bIns="45720" numCol="1" anchor="t" anchorCtr="0" compatLnSpc="1">
              <a:prstTxWarp prst="textNoShape">
                <a:avLst/>
              </a:prstTxWarp>
            </a:bodyPr>
            <a:lstStyle/>
            <a:p>
              <a:pPr defTabSz="914400"/>
              <a:endParaRPr lang="en-US" sz="1200">
                <a:solidFill>
                  <a:prstClr val="black"/>
                </a:solidFill>
              </a:endParaRPr>
            </a:p>
          </p:txBody>
        </p:sp>
        <p:sp>
          <p:nvSpPr>
            <p:cNvPr id="80" name="TextBox 79"/>
            <p:cNvSpPr txBox="1"/>
            <p:nvPr/>
          </p:nvSpPr>
          <p:spPr>
            <a:xfrm>
              <a:off x="589371" y="5077826"/>
              <a:ext cx="659818" cy="239677"/>
            </a:xfrm>
            <a:prstGeom prst="rect">
              <a:avLst/>
            </a:prstGeom>
            <a:noFill/>
          </p:spPr>
          <p:txBody>
            <a:bodyPr wrap="none" rtlCol="0">
              <a:spAutoFit/>
            </a:bodyPr>
            <a:lstStyle/>
            <a:p>
              <a:pPr defTabSz="914400"/>
              <a:r>
                <a:rPr lang="en-US" sz="900" dirty="0">
                  <a:solidFill>
                    <a:prstClr val="black"/>
                  </a:solidFill>
                </a:rPr>
                <a:t>Internet</a:t>
              </a:r>
              <a:endParaRPr lang="en-US" sz="1050" dirty="0">
                <a:solidFill>
                  <a:prstClr val="black"/>
                </a:solidFill>
              </a:endParaRPr>
            </a:p>
          </p:txBody>
        </p:sp>
        <p:sp>
          <p:nvSpPr>
            <p:cNvPr id="81" name="TextBox 80"/>
            <p:cNvSpPr txBox="1"/>
            <p:nvPr/>
          </p:nvSpPr>
          <p:spPr>
            <a:xfrm>
              <a:off x="-78353" y="3797693"/>
              <a:ext cx="1231140" cy="383484"/>
            </a:xfrm>
            <a:prstGeom prst="rect">
              <a:avLst/>
            </a:prstGeom>
            <a:noFill/>
          </p:spPr>
          <p:txBody>
            <a:bodyPr wrap="none" rtlCol="0">
              <a:spAutoFit/>
            </a:bodyPr>
            <a:lstStyle/>
            <a:p>
              <a:pPr defTabSz="914400"/>
              <a:r>
                <a:rPr lang="en-US" dirty="0">
                  <a:solidFill>
                    <a:prstClr val="black"/>
                  </a:solidFill>
                </a:rPr>
                <a:t>IP-MSAN</a:t>
              </a:r>
            </a:p>
          </p:txBody>
        </p:sp>
        <p:sp>
          <p:nvSpPr>
            <p:cNvPr id="62" name="Cloud"/>
            <p:cNvSpPr>
              <a:spLocks noChangeAspect="1" noEditPoints="1" noChangeArrowheads="1"/>
            </p:cNvSpPr>
            <p:nvPr/>
          </p:nvSpPr>
          <p:spPr bwMode="auto">
            <a:xfrm>
              <a:off x="1545919" y="3518198"/>
              <a:ext cx="1383626" cy="9177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vert="horz" wrap="square" lIns="74981" tIns="37490" rIns="74981" bIns="37490" numCol="1" anchor="t" anchorCtr="0" compatLnSpc="1">
              <a:prstTxWarp prst="textNoShape">
                <a:avLst/>
              </a:prstTxWarp>
            </a:bodyPr>
            <a:lstStyle/>
            <a:p>
              <a:pPr algn="ctr" defTabSz="914400" fontAlgn="base">
                <a:spcBef>
                  <a:spcPct val="0"/>
                </a:spcBef>
              </a:pPr>
              <a:endParaRPr lang="en-US" sz="800" b="1" dirty="0">
                <a:solidFill>
                  <a:prstClr val="black"/>
                </a:solidFill>
                <a:latin typeface="Arial" pitchFamily="34" charset="0"/>
                <a:cs typeface="Arial" pitchFamily="34" charset="0"/>
              </a:endParaRPr>
            </a:p>
            <a:p>
              <a:pPr algn="ctr" defTabSz="914400" fontAlgn="base">
                <a:spcBef>
                  <a:spcPct val="0"/>
                </a:spcBef>
              </a:pPr>
              <a:r>
                <a:rPr lang="en-US" sz="800" b="1" dirty="0">
                  <a:solidFill>
                    <a:prstClr val="black"/>
                  </a:solidFill>
                  <a:latin typeface="Arial" pitchFamily="34" charset="0"/>
                  <a:cs typeface="Arial" pitchFamily="34" charset="0"/>
                </a:rPr>
                <a:t>TCI-IP</a:t>
              </a:r>
            </a:p>
            <a:p>
              <a:pPr algn="ctr" defTabSz="914400" fontAlgn="base">
                <a:spcBef>
                  <a:spcPct val="0"/>
                </a:spcBef>
              </a:pPr>
              <a:r>
                <a:rPr lang="en-US" sz="800" b="1" dirty="0">
                  <a:solidFill>
                    <a:prstClr val="black"/>
                  </a:solidFill>
                  <a:latin typeface="Arial" pitchFamily="34" charset="0"/>
                  <a:cs typeface="Arial" pitchFamily="34" charset="0"/>
                </a:rPr>
                <a:t>Network</a:t>
              </a:r>
            </a:p>
          </p:txBody>
        </p:sp>
      </p:grpSp>
      <p:pic>
        <p:nvPicPr>
          <p:cNvPr id="166"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7969970" y="4129776"/>
            <a:ext cx="503935" cy="27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 name="TextBox 166"/>
          <p:cNvSpPr txBox="1"/>
          <p:nvPr/>
        </p:nvSpPr>
        <p:spPr>
          <a:xfrm>
            <a:off x="8392651" y="4188768"/>
            <a:ext cx="433132" cy="230832"/>
          </a:xfrm>
          <a:prstGeom prst="rect">
            <a:avLst/>
          </a:prstGeom>
          <a:noFill/>
        </p:spPr>
        <p:txBody>
          <a:bodyPr wrap="none" rtlCol="0">
            <a:spAutoFit/>
          </a:bodyPr>
          <a:lstStyle/>
          <a:p>
            <a:pPr algn="ctr" defTabSz="914400"/>
            <a:r>
              <a:rPr lang="en-US" sz="900" dirty="0">
                <a:solidFill>
                  <a:prstClr val="black"/>
                </a:solidFill>
              </a:rPr>
              <a:t>ONT</a:t>
            </a:r>
          </a:p>
        </p:txBody>
      </p:sp>
      <p:pic>
        <p:nvPicPr>
          <p:cNvPr id="172"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7941538" y="3467065"/>
            <a:ext cx="503935" cy="27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 name="Rounded Rectangle 306"/>
          <p:cNvSpPr/>
          <p:nvPr/>
        </p:nvSpPr>
        <p:spPr>
          <a:xfrm>
            <a:off x="4896054" y="2717719"/>
            <a:ext cx="786954" cy="1262039"/>
          </a:xfrm>
          <a:prstGeom prst="roundRect">
            <a:avLst/>
          </a:prstGeom>
          <a:solidFill>
            <a:schemeClr val="accent1">
              <a:alpha val="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8" name="TextBox 307"/>
          <p:cNvSpPr txBox="1"/>
          <p:nvPr/>
        </p:nvSpPr>
        <p:spPr>
          <a:xfrm>
            <a:off x="5112239" y="3748925"/>
            <a:ext cx="354584" cy="230832"/>
          </a:xfrm>
          <a:prstGeom prst="rect">
            <a:avLst/>
          </a:prstGeom>
          <a:noFill/>
        </p:spPr>
        <p:txBody>
          <a:bodyPr wrap="none" rtlCol="0">
            <a:spAutoFit/>
          </a:bodyPr>
          <a:lstStyle/>
          <a:p>
            <a:pPr defTabSz="914400"/>
            <a:r>
              <a:rPr lang="en-US" sz="900" dirty="0">
                <a:solidFill>
                  <a:prstClr val="black"/>
                </a:solidFill>
              </a:rPr>
              <a:t>CO</a:t>
            </a:r>
            <a:endParaRPr lang="en-US" sz="1050" dirty="0">
              <a:solidFill>
                <a:prstClr val="black"/>
              </a:solidFill>
            </a:endParaRPr>
          </a:p>
        </p:txBody>
      </p:sp>
      <p:sp>
        <p:nvSpPr>
          <p:cNvPr id="136" name="Rounded Rectangle 135"/>
          <p:cNvSpPr/>
          <p:nvPr/>
        </p:nvSpPr>
        <p:spPr>
          <a:xfrm>
            <a:off x="7655827" y="5533692"/>
            <a:ext cx="786954" cy="1191541"/>
          </a:xfrm>
          <a:prstGeom prst="roundRect">
            <a:avLst/>
          </a:prstGeom>
          <a:solidFill>
            <a:schemeClr val="accent1">
              <a:alpha val="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9" name="Rounded Rectangle 308"/>
          <p:cNvSpPr/>
          <p:nvPr/>
        </p:nvSpPr>
        <p:spPr>
          <a:xfrm>
            <a:off x="4802551" y="4560823"/>
            <a:ext cx="786954" cy="1191541"/>
          </a:xfrm>
          <a:prstGeom prst="roundRect">
            <a:avLst/>
          </a:prstGeom>
          <a:solidFill>
            <a:schemeClr val="accent1">
              <a:alpha val="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6" name="Cube 125"/>
          <p:cNvSpPr/>
          <p:nvPr/>
        </p:nvSpPr>
        <p:spPr>
          <a:xfrm>
            <a:off x="4886956" y="4760419"/>
            <a:ext cx="618239" cy="633586"/>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r>
              <a:rPr lang="en-US" sz="1000" b="1" dirty="0">
                <a:solidFill>
                  <a:prstClr val="black"/>
                </a:solidFill>
              </a:rPr>
              <a:t>AGG SW</a:t>
            </a:r>
          </a:p>
        </p:txBody>
      </p:sp>
      <p:cxnSp>
        <p:nvCxnSpPr>
          <p:cNvPr id="129" name="Straight Connector 128"/>
          <p:cNvCxnSpPr>
            <a:stCxn id="126" idx="4"/>
            <a:endCxn id="139" idx="2"/>
          </p:cNvCxnSpPr>
          <p:nvPr/>
        </p:nvCxnSpPr>
        <p:spPr>
          <a:xfrm flipV="1">
            <a:off x="5350634" y="5081268"/>
            <a:ext cx="2558854" cy="7322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9" name="Cube 138"/>
          <p:cNvSpPr/>
          <p:nvPr/>
        </p:nvSpPr>
        <p:spPr>
          <a:xfrm>
            <a:off x="7909488" y="4738191"/>
            <a:ext cx="230676" cy="62848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1050" b="1" dirty="0">
                <a:solidFill>
                  <a:prstClr val="black"/>
                </a:solidFill>
              </a:rPr>
              <a:t>OLT</a:t>
            </a:r>
          </a:p>
        </p:txBody>
      </p:sp>
      <p:cxnSp>
        <p:nvCxnSpPr>
          <p:cNvPr id="141" name="Straight Connector 140"/>
          <p:cNvCxnSpPr>
            <a:stCxn id="157" idx="6"/>
            <a:endCxn id="321" idx="1"/>
          </p:cNvCxnSpPr>
          <p:nvPr/>
        </p:nvCxnSpPr>
        <p:spPr>
          <a:xfrm flipV="1">
            <a:off x="8574729" y="5066195"/>
            <a:ext cx="358608" cy="175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2" name="Straight Connector 141"/>
          <p:cNvCxnSpPr>
            <a:stCxn id="321" idx="5"/>
          </p:cNvCxnSpPr>
          <p:nvPr/>
        </p:nvCxnSpPr>
        <p:spPr>
          <a:xfrm>
            <a:off x="9162421" y="5066195"/>
            <a:ext cx="667189" cy="5234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3" name="Straight Connector 142"/>
          <p:cNvCxnSpPr>
            <a:stCxn id="293" idx="1"/>
            <a:endCxn id="321" idx="5"/>
          </p:cNvCxnSpPr>
          <p:nvPr/>
        </p:nvCxnSpPr>
        <p:spPr>
          <a:xfrm flipH="1">
            <a:off x="9162420" y="4612191"/>
            <a:ext cx="616676" cy="45400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4" name="Straight Connector 143"/>
          <p:cNvCxnSpPr>
            <a:stCxn id="321" idx="5"/>
          </p:cNvCxnSpPr>
          <p:nvPr/>
        </p:nvCxnSpPr>
        <p:spPr>
          <a:xfrm>
            <a:off x="9162420" y="5066195"/>
            <a:ext cx="608188" cy="366582"/>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5" name="TextBox 144"/>
          <p:cNvSpPr txBox="1"/>
          <p:nvPr/>
        </p:nvSpPr>
        <p:spPr>
          <a:xfrm>
            <a:off x="8914813" y="4525022"/>
            <a:ext cx="647934" cy="253916"/>
          </a:xfrm>
          <a:prstGeom prst="rect">
            <a:avLst/>
          </a:prstGeom>
          <a:noFill/>
        </p:spPr>
        <p:txBody>
          <a:bodyPr wrap="none" rtlCol="0">
            <a:spAutoFit/>
          </a:bodyPr>
          <a:lstStyle/>
          <a:p>
            <a:pPr defTabSz="914400"/>
            <a:r>
              <a:rPr lang="en-US" sz="1050" dirty="0">
                <a:solidFill>
                  <a:prstClr val="black"/>
                </a:solidFill>
              </a:rPr>
              <a:t>Splitter</a:t>
            </a:r>
          </a:p>
        </p:txBody>
      </p:sp>
      <p:cxnSp>
        <p:nvCxnSpPr>
          <p:cNvPr id="147" name="Straight Connector 146"/>
          <p:cNvCxnSpPr>
            <a:stCxn id="126" idx="2"/>
            <a:endCxn id="49" idx="2"/>
          </p:cNvCxnSpPr>
          <p:nvPr/>
        </p:nvCxnSpPr>
        <p:spPr>
          <a:xfrm flipH="1" flipV="1">
            <a:off x="4479713" y="5151610"/>
            <a:ext cx="407243" cy="2882"/>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50" name="Group 149"/>
          <p:cNvGrpSpPr/>
          <p:nvPr/>
        </p:nvGrpSpPr>
        <p:grpSpPr>
          <a:xfrm>
            <a:off x="8370617" y="4959811"/>
            <a:ext cx="204112" cy="216276"/>
            <a:chOff x="4876800" y="2438400"/>
            <a:chExt cx="304800" cy="304800"/>
          </a:xfrm>
        </p:grpSpPr>
        <p:sp>
          <p:nvSpPr>
            <p:cNvPr id="157" name="Oval 156"/>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158" name="Straight Arrow Connector 157"/>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151" name="Straight Connector 150"/>
          <p:cNvCxnSpPr>
            <a:stCxn id="154" idx="3"/>
            <a:endCxn id="49" idx="0"/>
          </p:cNvCxnSpPr>
          <p:nvPr/>
        </p:nvCxnSpPr>
        <p:spPr>
          <a:xfrm>
            <a:off x="3026890" y="4742002"/>
            <a:ext cx="515612" cy="40960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52" name="Picture 51" descr="00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283" y="5529196"/>
            <a:ext cx="493924" cy="30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 name="Straight Connector 152"/>
          <p:cNvCxnSpPr>
            <a:stCxn id="152" idx="3"/>
            <a:endCxn id="49" idx="0"/>
          </p:cNvCxnSpPr>
          <p:nvPr/>
        </p:nvCxnSpPr>
        <p:spPr>
          <a:xfrm flipV="1">
            <a:off x="2911208" y="5151611"/>
            <a:ext cx="631295" cy="532161"/>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54" name="Object 3"/>
          <p:cNvPicPr>
            <a:picLocks noChangeArrowheads="1"/>
          </p:cNvPicPr>
          <p:nvPr/>
        </p:nvPicPr>
        <p:blipFill rotWithShape="1">
          <a:blip r:embed="rId5" cstate="print">
            <a:extLst>
              <a:ext uri="{28A0092B-C50C-407E-A947-70E740481C1C}">
                <a14:useLocalDpi xmlns:a14="http://schemas.microsoft.com/office/drawing/2010/main" val="0"/>
              </a:ext>
            </a:extLst>
          </a:blip>
          <a:srcRect l="6224" r="86408" b="73510"/>
          <a:stretch/>
        </p:blipFill>
        <p:spPr bwMode="auto">
          <a:xfrm>
            <a:off x="2451438" y="4595266"/>
            <a:ext cx="575453" cy="29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extBox 154"/>
          <p:cNvSpPr txBox="1"/>
          <p:nvPr/>
        </p:nvSpPr>
        <p:spPr>
          <a:xfrm>
            <a:off x="2319031" y="5841140"/>
            <a:ext cx="798617" cy="230832"/>
          </a:xfrm>
          <a:prstGeom prst="rect">
            <a:avLst/>
          </a:prstGeom>
          <a:noFill/>
        </p:spPr>
        <p:txBody>
          <a:bodyPr wrap="none" rtlCol="0">
            <a:spAutoFit/>
          </a:bodyPr>
          <a:lstStyle/>
          <a:p>
            <a:pPr defTabSz="914400"/>
            <a:r>
              <a:rPr lang="en-US" sz="900" dirty="0">
                <a:solidFill>
                  <a:prstClr val="black"/>
                </a:solidFill>
              </a:rPr>
              <a:t>Soft Switch</a:t>
            </a:r>
            <a:endParaRPr lang="en-US" sz="1050" dirty="0">
              <a:solidFill>
                <a:prstClr val="black"/>
              </a:solidFill>
            </a:endParaRPr>
          </a:p>
        </p:txBody>
      </p:sp>
      <p:sp>
        <p:nvSpPr>
          <p:cNvPr id="156" name="TextBox 155"/>
          <p:cNvSpPr txBox="1"/>
          <p:nvPr/>
        </p:nvSpPr>
        <p:spPr>
          <a:xfrm>
            <a:off x="1559786" y="5041683"/>
            <a:ext cx="1535998" cy="369332"/>
          </a:xfrm>
          <a:prstGeom prst="rect">
            <a:avLst/>
          </a:prstGeom>
          <a:noFill/>
        </p:spPr>
        <p:txBody>
          <a:bodyPr wrap="none" rtlCol="0">
            <a:spAutoFit/>
          </a:bodyPr>
          <a:lstStyle/>
          <a:p>
            <a:pPr defTabSz="914400"/>
            <a:r>
              <a:rPr lang="en-US" dirty="0">
                <a:solidFill>
                  <a:prstClr val="black"/>
                </a:solidFill>
              </a:rPr>
              <a:t>FTTH/GPON</a:t>
            </a:r>
          </a:p>
        </p:txBody>
      </p:sp>
      <p:cxnSp>
        <p:nvCxnSpPr>
          <p:cNvPr id="227" name="Straight Connector 226"/>
          <p:cNvCxnSpPr>
            <a:stCxn id="139" idx="4"/>
            <a:endCxn id="157" idx="2"/>
          </p:cNvCxnSpPr>
          <p:nvPr/>
        </p:nvCxnSpPr>
        <p:spPr>
          <a:xfrm flipV="1">
            <a:off x="8082495" y="5067949"/>
            <a:ext cx="288122" cy="1170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7" name="Straight Connector 236"/>
          <p:cNvCxnSpPr>
            <a:stCxn id="126" idx="4"/>
            <a:endCxn id="238" idx="2"/>
          </p:cNvCxnSpPr>
          <p:nvPr/>
        </p:nvCxnSpPr>
        <p:spPr>
          <a:xfrm>
            <a:off x="5350634" y="5154493"/>
            <a:ext cx="2595262" cy="90619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38" name="Cube 237"/>
          <p:cNvSpPr/>
          <p:nvPr/>
        </p:nvSpPr>
        <p:spPr>
          <a:xfrm>
            <a:off x="7945896" y="5717612"/>
            <a:ext cx="230676" cy="62848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1050" b="1" dirty="0">
                <a:solidFill>
                  <a:prstClr val="black"/>
                </a:solidFill>
              </a:rPr>
              <a:t>OLT</a:t>
            </a:r>
          </a:p>
        </p:txBody>
      </p:sp>
      <p:cxnSp>
        <p:nvCxnSpPr>
          <p:cNvPr id="240" name="Straight Connector 239"/>
          <p:cNvCxnSpPr>
            <a:stCxn id="247" idx="6"/>
            <a:endCxn id="161" idx="1"/>
          </p:cNvCxnSpPr>
          <p:nvPr/>
        </p:nvCxnSpPr>
        <p:spPr>
          <a:xfrm flipV="1">
            <a:off x="8758598" y="6086426"/>
            <a:ext cx="436381" cy="531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1" name="Straight Connector 240"/>
          <p:cNvCxnSpPr>
            <a:stCxn id="161" idx="5"/>
          </p:cNvCxnSpPr>
          <p:nvPr/>
        </p:nvCxnSpPr>
        <p:spPr>
          <a:xfrm>
            <a:off x="9424062" y="6086426"/>
            <a:ext cx="468373" cy="140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2" name="Straight Connector 241"/>
          <p:cNvCxnSpPr>
            <a:endCxn id="161" idx="5"/>
          </p:cNvCxnSpPr>
          <p:nvPr/>
        </p:nvCxnSpPr>
        <p:spPr>
          <a:xfrm flipH="1">
            <a:off x="9424061" y="5733940"/>
            <a:ext cx="468374" cy="35248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3" name="Straight Connector 242"/>
          <p:cNvCxnSpPr>
            <a:stCxn id="161" idx="5"/>
          </p:cNvCxnSpPr>
          <p:nvPr/>
        </p:nvCxnSpPr>
        <p:spPr>
          <a:xfrm>
            <a:off x="9424061" y="6086426"/>
            <a:ext cx="431998" cy="40289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44" name="TextBox 243"/>
          <p:cNvSpPr txBox="1"/>
          <p:nvPr/>
        </p:nvSpPr>
        <p:spPr>
          <a:xfrm>
            <a:off x="9098681" y="5509753"/>
            <a:ext cx="647934" cy="253916"/>
          </a:xfrm>
          <a:prstGeom prst="rect">
            <a:avLst/>
          </a:prstGeom>
          <a:noFill/>
        </p:spPr>
        <p:txBody>
          <a:bodyPr wrap="none" rtlCol="0">
            <a:spAutoFit/>
          </a:bodyPr>
          <a:lstStyle/>
          <a:p>
            <a:pPr defTabSz="914400"/>
            <a:r>
              <a:rPr lang="en-US" sz="1050" dirty="0">
                <a:solidFill>
                  <a:prstClr val="black"/>
                </a:solidFill>
              </a:rPr>
              <a:t>Splitter</a:t>
            </a:r>
          </a:p>
        </p:txBody>
      </p:sp>
      <p:sp>
        <p:nvSpPr>
          <p:cNvPr id="245" name="TextBox 244"/>
          <p:cNvSpPr txBox="1"/>
          <p:nvPr/>
        </p:nvSpPr>
        <p:spPr>
          <a:xfrm>
            <a:off x="5867401" y="5471546"/>
            <a:ext cx="707245" cy="246221"/>
          </a:xfrm>
          <a:prstGeom prst="rect">
            <a:avLst/>
          </a:prstGeom>
          <a:noFill/>
        </p:spPr>
        <p:txBody>
          <a:bodyPr wrap="none" rtlCol="0">
            <a:spAutoFit/>
          </a:bodyPr>
          <a:lstStyle/>
          <a:p>
            <a:pPr defTabSz="914400"/>
            <a:r>
              <a:rPr lang="en-US" sz="1000" dirty="0">
                <a:solidFill>
                  <a:prstClr val="black"/>
                </a:solidFill>
              </a:rPr>
              <a:t>Ethernet</a:t>
            </a:r>
            <a:endParaRPr lang="en-US" sz="1050" dirty="0">
              <a:solidFill>
                <a:prstClr val="black"/>
              </a:solidFill>
            </a:endParaRPr>
          </a:p>
        </p:txBody>
      </p:sp>
      <p:grpSp>
        <p:nvGrpSpPr>
          <p:cNvPr id="246" name="Group 245"/>
          <p:cNvGrpSpPr/>
          <p:nvPr/>
        </p:nvGrpSpPr>
        <p:grpSpPr>
          <a:xfrm>
            <a:off x="8554485" y="5983602"/>
            <a:ext cx="204112" cy="216276"/>
            <a:chOff x="4876800" y="2438400"/>
            <a:chExt cx="304800" cy="304800"/>
          </a:xfrm>
        </p:grpSpPr>
        <p:sp>
          <p:nvSpPr>
            <p:cNvPr id="247" name="Oval 246"/>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248" name="Straight Arrow Connector 247"/>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50" name="Straight Connector 249"/>
          <p:cNvCxnSpPr>
            <a:stCxn id="238" idx="4"/>
            <a:endCxn id="247" idx="2"/>
          </p:cNvCxnSpPr>
          <p:nvPr/>
        </p:nvCxnSpPr>
        <p:spPr>
          <a:xfrm>
            <a:off x="8118903" y="6059079"/>
            <a:ext cx="435582" cy="3266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8" name="Straight Connector 257"/>
          <p:cNvCxnSpPr/>
          <p:nvPr/>
        </p:nvCxnSpPr>
        <p:spPr>
          <a:xfrm flipV="1">
            <a:off x="8781566" y="5316235"/>
            <a:ext cx="0" cy="201393"/>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grpSp>
        <p:nvGrpSpPr>
          <p:cNvPr id="281" name="Group 280"/>
          <p:cNvGrpSpPr/>
          <p:nvPr/>
        </p:nvGrpSpPr>
        <p:grpSpPr>
          <a:xfrm>
            <a:off x="6701913" y="4957242"/>
            <a:ext cx="204112" cy="216276"/>
            <a:chOff x="4876800" y="2438400"/>
            <a:chExt cx="304800" cy="304800"/>
          </a:xfrm>
        </p:grpSpPr>
        <p:sp>
          <p:nvSpPr>
            <p:cNvPr id="282" name="Oval 281"/>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283" name="Straight Arrow Connector 282"/>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p:nvGrpSpPr>
        <p:grpSpPr>
          <a:xfrm>
            <a:off x="6713974" y="5496611"/>
            <a:ext cx="204112" cy="216276"/>
            <a:chOff x="4876800" y="2438400"/>
            <a:chExt cx="304800" cy="304800"/>
          </a:xfrm>
        </p:grpSpPr>
        <p:sp>
          <p:nvSpPr>
            <p:cNvPr id="286" name="Oval 285"/>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287" name="Straight Arrow Connector 286"/>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293"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9779097" y="4482381"/>
            <a:ext cx="503935" cy="2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TextBox 293"/>
          <p:cNvSpPr txBox="1"/>
          <p:nvPr/>
        </p:nvSpPr>
        <p:spPr>
          <a:xfrm>
            <a:off x="10015271" y="4682938"/>
            <a:ext cx="433131" cy="230832"/>
          </a:xfrm>
          <a:prstGeom prst="rect">
            <a:avLst/>
          </a:prstGeom>
          <a:noFill/>
        </p:spPr>
        <p:txBody>
          <a:bodyPr wrap="none" rtlCol="0">
            <a:spAutoFit/>
          </a:bodyPr>
          <a:lstStyle/>
          <a:p>
            <a:pPr algn="ctr" defTabSz="914400"/>
            <a:r>
              <a:rPr lang="en-US" sz="900" b="1" dirty="0">
                <a:solidFill>
                  <a:prstClr val="black"/>
                </a:solidFill>
              </a:rPr>
              <a:t>ONT</a:t>
            </a:r>
          </a:p>
        </p:txBody>
      </p:sp>
      <p:pic>
        <p:nvPicPr>
          <p:cNvPr id="295"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9829610" y="5542339"/>
            <a:ext cx="503935" cy="2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TextBox 295"/>
          <p:cNvSpPr txBox="1"/>
          <p:nvPr/>
        </p:nvSpPr>
        <p:spPr>
          <a:xfrm>
            <a:off x="10065784" y="5742896"/>
            <a:ext cx="433131" cy="230832"/>
          </a:xfrm>
          <a:prstGeom prst="rect">
            <a:avLst/>
          </a:prstGeom>
          <a:noFill/>
        </p:spPr>
        <p:txBody>
          <a:bodyPr wrap="none" rtlCol="0">
            <a:spAutoFit/>
          </a:bodyPr>
          <a:lstStyle/>
          <a:p>
            <a:pPr algn="ctr" defTabSz="914400"/>
            <a:r>
              <a:rPr lang="en-US" sz="900" b="1" dirty="0">
                <a:solidFill>
                  <a:prstClr val="black"/>
                </a:solidFill>
              </a:rPr>
              <a:t>ONT</a:t>
            </a:r>
          </a:p>
        </p:txBody>
      </p:sp>
      <p:cxnSp>
        <p:nvCxnSpPr>
          <p:cNvPr id="297" name="Straight Connector 296"/>
          <p:cNvCxnSpPr/>
          <p:nvPr/>
        </p:nvCxnSpPr>
        <p:spPr>
          <a:xfrm flipV="1">
            <a:off x="10081576" y="5092366"/>
            <a:ext cx="3232" cy="151735"/>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cxnSp>
        <p:nvCxnSpPr>
          <p:cNvPr id="299" name="Straight Connector 298"/>
          <p:cNvCxnSpPr/>
          <p:nvPr/>
        </p:nvCxnSpPr>
        <p:spPr>
          <a:xfrm flipV="1">
            <a:off x="10081576" y="6059649"/>
            <a:ext cx="0" cy="201393"/>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pic>
        <p:nvPicPr>
          <p:cNvPr id="300"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9832842" y="6387706"/>
            <a:ext cx="503935" cy="2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TextBox 300"/>
          <p:cNvSpPr txBox="1"/>
          <p:nvPr/>
        </p:nvSpPr>
        <p:spPr>
          <a:xfrm>
            <a:off x="10069016" y="6588263"/>
            <a:ext cx="433131" cy="230832"/>
          </a:xfrm>
          <a:prstGeom prst="rect">
            <a:avLst/>
          </a:prstGeom>
          <a:noFill/>
        </p:spPr>
        <p:txBody>
          <a:bodyPr wrap="none" rtlCol="0">
            <a:spAutoFit/>
          </a:bodyPr>
          <a:lstStyle/>
          <a:p>
            <a:pPr algn="ctr" defTabSz="914400"/>
            <a:r>
              <a:rPr lang="en-US" sz="900" b="1" dirty="0">
                <a:solidFill>
                  <a:prstClr val="black"/>
                </a:solidFill>
              </a:rPr>
              <a:t>ONT</a:t>
            </a:r>
          </a:p>
        </p:txBody>
      </p:sp>
      <p:sp>
        <p:nvSpPr>
          <p:cNvPr id="310" name="TextBox 309"/>
          <p:cNvSpPr txBox="1"/>
          <p:nvPr/>
        </p:nvSpPr>
        <p:spPr>
          <a:xfrm>
            <a:off x="5051787" y="5534425"/>
            <a:ext cx="354584" cy="230832"/>
          </a:xfrm>
          <a:prstGeom prst="rect">
            <a:avLst/>
          </a:prstGeom>
          <a:noFill/>
        </p:spPr>
        <p:txBody>
          <a:bodyPr wrap="none" rtlCol="0">
            <a:spAutoFit/>
          </a:bodyPr>
          <a:lstStyle/>
          <a:p>
            <a:pPr defTabSz="914400"/>
            <a:r>
              <a:rPr lang="en-US" sz="900" dirty="0">
                <a:solidFill>
                  <a:prstClr val="black"/>
                </a:solidFill>
              </a:rPr>
              <a:t>CO</a:t>
            </a:r>
            <a:endParaRPr lang="en-US" sz="1050" dirty="0">
              <a:solidFill>
                <a:prstClr val="black"/>
              </a:solidFill>
            </a:endParaRPr>
          </a:p>
        </p:txBody>
      </p:sp>
      <p:sp>
        <p:nvSpPr>
          <p:cNvPr id="317" name="TextBox 316"/>
          <p:cNvSpPr txBox="1"/>
          <p:nvPr/>
        </p:nvSpPr>
        <p:spPr>
          <a:xfrm>
            <a:off x="8258912" y="4744807"/>
            <a:ext cx="542136" cy="246221"/>
          </a:xfrm>
          <a:prstGeom prst="rect">
            <a:avLst/>
          </a:prstGeom>
          <a:noFill/>
        </p:spPr>
        <p:txBody>
          <a:bodyPr wrap="none" rtlCol="0">
            <a:spAutoFit/>
          </a:bodyPr>
          <a:lstStyle/>
          <a:p>
            <a:pPr defTabSz="914400"/>
            <a:r>
              <a:rPr lang="en-US" sz="1000" dirty="0">
                <a:solidFill>
                  <a:prstClr val="black"/>
                </a:solidFill>
              </a:rPr>
              <a:t>GPON</a:t>
            </a:r>
            <a:endParaRPr lang="en-US" sz="1050" dirty="0">
              <a:solidFill>
                <a:prstClr val="black"/>
              </a:solidFill>
            </a:endParaRPr>
          </a:p>
        </p:txBody>
      </p:sp>
      <p:sp>
        <p:nvSpPr>
          <p:cNvPr id="318" name="TextBox 317"/>
          <p:cNvSpPr txBox="1"/>
          <p:nvPr/>
        </p:nvSpPr>
        <p:spPr>
          <a:xfrm>
            <a:off x="8382000" y="6252522"/>
            <a:ext cx="542136" cy="246221"/>
          </a:xfrm>
          <a:prstGeom prst="rect">
            <a:avLst/>
          </a:prstGeom>
          <a:noFill/>
        </p:spPr>
        <p:txBody>
          <a:bodyPr wrap="none" rtlCol="0">
            <a:spAutoFit/>
          </a:bodyPr>
          <a:lstStyle/>
          <a:p>
            <a:pPr defTabSz="914400"/>
            <a:r>
              <a:rPr lang="en-US" sz="1000" dirty="0">
                <a:solidFill>
                  <a:prstClr val="black"/>
                </a:solidFill>
              </a:rPr>
              <a:t>GPON</a:t>
            </a:r>
            <a:endParaRPr lang="en-US" sz="1050" dirty="0">
              <a:solidFill>
                <a:prstClr val="black"/>
              </a:solidFill>
            </a:endParaRPr>
          </a:p>
        </p:txBody>
      </p:sp>
      <p:sp>
        <p:nvSpPr>
          <p:cNvPr id="319" name="TextBox 318"/>
          <p:cNvSpPr txBox="1"/>
          <p:nvPr/>
        </p:nvSpPr>
        <p:spPr>
          <a:xfrm>
            <a:off x="5976166" y="4878089"/>
            <a:ext cx="707245" cy="246221"/>
          </a:xfrm>
          <a:prstGeom prst="rect">
            <a:avLst/>
          </a:prstGeom>
          <a:noFill/>
        </p:spPr>
        <p:txBody>
          <a:bodyPr wrap="none" rtlCol="0">
            <a:spAutoFit/>
          </a:bodyPr>
          <a:lstStyle/>
          <a:p>
            <a:pPr defTabSz="914400"/>
            <a:r>
              <a:rPr lang="en-US" sz="1000" dirty="0">
                <a:solidFill>
                  <a:prstClr val="black"/>
                </a:solidFill>
              </a:rPr>
              <a:t>Ethernet</a:t>
            </a:r>
            <a:endParaRPr lang="en-US" sz="1050" dirty="0">
              <a:solidFill>
                <a:prstClr val="black"/>
              </a:solidFill>
            </a:endParaRPr>
          </a:p>
        </p:txBody>
      </p:sp>
      <p:sp>
        <p:nvSpPr>
          <p:cNvPr id="321" name="AutoShape 96"/>
          <p:cNvSpPr>
            <a:spLocks noChangeAspect="1" noChangeArrowheads="1"/>
          </p:cNvSpPr>
          <p:nvPr/>
        </p:nvSpPr>
        <p:spPr bwMode="auto">
          <a:xfrm>
            <a:off x="8818795" y="4909237"/>
            <a:ext cx="458166" cy="313916"/>
          </a:xfrm>
          <a:prstGeom prst="triangle">
            <a:avLst>
              <a:gd name="adj" fmla="val 50000"/>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ln w="12700">
            <a:noFill/>
            <a:miter lim="800000"/>
            <a:headEnd/>
            <a:tailEnd/>
          </a:ln>
          <a:effectLst/>
          <a:scene3d>
            <a:camera prst="legacyObliqueTopRight"/>
            <a:lightRig rig="legacyFlat3" dir="b"/>
          </a:scene3d>
          <a:sp3d extrusionH="49200" prstMaterial="legacyMatte">
            <a:bevelT w="13500" h="13500" prst="angle"/>
            <a:bevelB w="13500" h="13500" prst="angle"/>
            <a:extrusionClr>
              <a:srgbClr val="A603AB"/>
            </a:extrusionClr>
          </a:sp3d>
        </p:spPr>
        <p:txBody>
          <a:bodyPr wrap="none" lIns="69686" tIns="34843" rIns="69686" bIns="34843" anchor="ctr">
            <a:flatTx/>
          </a:bodyPr>
          <a:lstStyle/>
          <a:p>
            <a:pPr defTabSz="914400"/>
            <a:endParaRPr lang="en-US" sz="2800">
              <a:solidFill>
                <a:prstClr val="black"/>
              </a:solidFill>
            </a:endParaRPr>
          </a:p>
        </p:txBody>
      </p:sp>
      <p:sp>
        <p:nvSpPr>
          <p:cNvPr id="140" name="TextBox 139"/>
          <p:cNvSpPr txBox="1"/>
          <p:nvPr/>
        </p:nvSpPr>
        <p:spPr>
          <a:xfrm>
            <a:off x="7848600" y="6507294"/>
            <a:ext cx="490840" cy="215444"/>
          </a:xfrm>
          <a:prstGeom prst="rect">
            <a:avLst/>
          </a:prstGeom>
          <a:noFill/>
        </p:spPr>
        <p:txBody>
          <a:bodyPr wrap="none" rtlCol="0">
            <a:spAutoFit/>
          </a:bodyPr>
          <a:lstStyle/>
          <a:p>
            <a:pPr defTabSz="914400"/>
            <a:r>
              <a:rPr lang="en-US" sz="800" b="1" dirty="0">
                <a:solidFill>
                  <a:prstClr val="black"/>
                </a:solidFill>
              </a:rPr>
              <a:t>Tower</a:t>
            </a:r>
            <a:endParaRPr lang="en-US" sz="1000" b="1" dirty="0">
              <a:solidFill>
                <a:prstClr val="black"/>
              </a:solidFill>
            </a:endParaRPr>
          </a:p>
        </p:txBody>
      </p:sp>
      <p:sp>
        <p:nvSpPr>
          <p:cNvPr id="146" name="TextBox 145"/>
          <p:cNvSpPr txBox="1"/>
          <p:nvPr/>
        </p:nvSpPr>
        <p:spPr>
          <a:xfrm>
            <a:off x="2453246" y="4789922"/>
            <a:ext cx="623889" cy="230832"/>
          </a:xfrm>
          <a:prstGeom prst="rect">
            <a:avLst/>
          </a:prstGeom>
          <a:noFill/>
        </p:spPr>
        <p:txBody>
          <a:bodyPr wrap="none" rtlCol="0">
            <a:spAutoFit/>
          </a:bodyPr>
          <a:lstStyle/>
          <a:p>
            <a:pPr defTabSz="914400"/>
            <a:r>
              <a:rPr lang="en-US" sz="900" dirty="0">
                <a:solidFill>
                  <a:prstClr val="black"/>
                </a:solidFill>
              </a:rPr>
              <a:t>Internet</a:t>
            </a:r>
            <a:endParaRPr lang="en-US" sz="1050" dirty="0">
              <a:solidFill>
                <a:prstClr val="black"/>
              </a:solidFill>
            </a:endParaRPr>
          </a:p>
        </p:txBody>
      </p:sp>
      <p:sp>
        <p:nvSpPr>
          <p:cNvPr id="160" name="AutoShape 96"/>
          <p:cNvSpPr>
            <a:spLocks noChangeAspect="1" noChangeArrowheads="1"/>
          </p:cNvSpPr>
          <p:nvPr/>
        </p:nvSpPr>
        <p:spPr bwMode="auto">
          <a:xfrm>
            <a:off x="6912307" y="3187399"/>
            <a:ext cx="458166" cy="313916"/>
          </a:xfrm>
          <a:prstGeom prst="triangle">
            <a:avLst>
              <a:gd name="adj" fmla="val 50000"/>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ln w="12700">
            <a:noFill/>
            <a:miter lim="800000"/>
            <a:headEnd/>
            <a:tailEnd/>
          </a:ln>
          <a:effectLst/>
          <a:scene3d>
            <a:camera prst="legacyObliqueTopRight"/>
            <a:lightRig rig="legacyFlat3" dir="b"/>
          </a:scene3d>
          <a:sp3d extrusionH="49200" prstMaterial="legacyMatte">
            <a:bevelT w="13500" h="13500" prst="angle"/>
            <a:bevelB w="13500" h="13500" prst="angle"/>
            <a:extrusionClr>
              <a:srgbClr val="A603AB"/>
            </a:extrusionClr>
          </a:sp3d>
        </p:spPr>
        <p:txBody>
          <a:bodyPr wrap="none" lIns="69686" tIns="34843" rIns="69686" bIns="34843" anchor="ctr">
            <a:flatTx/>
          </a:bodyPr>
          <a:lstStyle/>
          <a:p>
            <a:pPr defTabSz="914400"/>
            <a:endParaRPr lang="en-US" sz="2800">
              <a:solidFill>
                <a:prstClr val="black"/>
              </a:solidFill>
            </a:endParaRPr>
          </a:p>
        </p:txBody>
      </p:sp>
      <p:sp>
        <p:nvSpPr>
          <p:cNvPr id="161" name="AutoShape 96"/>
          <p:cNvSpPr>
            <a:spLocks noChangeAspect="1" noChangeArrowheads="1"/>
          </p:cNvSpPr>
          <p:nvPr/>
        </p:nvSpPr>
        <p:spPr bwMode="auto">
          <a:xfrm>
            <a:off x="9080436" y="5929468"/>
            <a:ext cx="458166" cy="313916"/>
          </a:xfrm>
          <a:prstGeom prst="triangle">
            <a:avLst>
              <a:gd name="adj" fmla="val 50000"/>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ln w="12700">
            <a:noFill/>
            <a:miter lim="800000"/>
            <a:headEnd/>
            <a:tailEnd/>
          </a:ln>
          <a:effectLst/>
          <a:scene3d>
            <a:camera prst="legacyObliqueTopRight"/>
            <a:lightRig rig="legacyFlat3" dir="b"/>
          </a:scene3d>
          <a:sp3d extrusionH="49200" prstMaterial="legacyMatte">
            <a:bevelT w="13500" h="13500" prst="angle"/>
            <a:bevelB w="13500" h="13500" prst="angle"/>
            <a:extrusionClr>
              <a:srgbClr val="A603AB"/>
            </a:extrusionClr>
          </a:sp3d>
        </p:spPr>
        <p:txBody>
          <a:bodyPr wrap="none" lIns="69686" tIns="34843" rIns="69686" bIns="34843" anchor="ctr">
            <a:flatTx/>
          </a:bodyPr>
          <a:lstStyle/>
          <a:p>
            <a:pPr defTabSz="914400"/>
            <a:endParaRPr lang="en-US" sz="2800">
              <a:solidFill>
                <a:prstClr val="black"/>
              </a:solidFill>
            </a:endParaRPr>
          </a:p>
        </p:txBody>
      </p:sp>
      <p:pic>
        <p:nvPicPr>
          <p:cNvPr id="163"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9238813" y="3820233"/>
            <a:ext cx="503935" cy="27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TextBox 164"/>
          <p:cNvSpPr txBox="1"/>
          <p:nvPr/>
        </p:nvSpPr>
        <p:spPr>
          <a:xfrm>
            <a:off x="9723721" y="3832916"/>
            <a:ext cx="920445" cy="230832"/>
          </a:xfrm>
          <a:prstGeom prst="rect">
            <a:avLst/>
          </a:prstGeom>
          <a:noFill/>
        </p:spPr>
        <p:txBody>
          <a:bodyPr wrap="none" rtlCol="0">
            <a:spAutoFit/>
          </a:bodyPr>
          <a:lstStyle/>
          <a:p>
            <a:pPr algn="ctr" defTabSz="914400"/>
            <a:r>
              <a:rPr lang="en-US" sz="900" dirty="0">
                <a:solidFill>
                  <a:prstClr val="black"/>
                </a:solidFill>
              </a:rPr>
              <a:t>VDSL Modem</a:t>
            </a:r>
          </a:p>
        </p:txBody>
      </p:sp>
      <p:sp>
        <p:nvSpPr>
          <p:cNvPr id="85" name="Cube 84"/>
          <p:cNvSpPr/>
          <p:nvPr/>
        </p:nvSpPr>
        <p:spPr>
          <a:xfrm>
            <a:off x="8087299" y="2514601"/>
            <a:ext cx="402135" cy="660965"/>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800" b="1" dirty="0">
                <a:solidFill>
                  <a:prstClr val="black"/>
                </a:solidFill>
              </a:rPr>
              <a:t>MDU</a:t>
            </a:r>
          </a:p>
        </p:txBody>
      </p:sp>
      <p:cxnSp>
        <p:nvCxnSpPr>
          <p:cNvPr id="86" name="Straight Connector 85"/>
          <p:cNvCxnSpPr>
            <a:stCxn id="85" idx="4"/>
          </p:cNvCxnSpPr>
          <p:nvPr/>
        </p:nvCxnSpPr>
        <p:spPr>
          <a:xfrm>
            <a:off x="8388900" y="2895349"/>
            <a:ext cx="1650045" cy="632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8" name="Cube 87"/>
          <p:cNvSpPr/>
          <p:nvPr/>
        </p:nvSpPr>
        <p:spPr>
          <a:xfrm>
            <a:off x="5332188" y="2994006"/>
            <a:ext cx="230676" cy="665669"/>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r>
              <a:rPr lang="en-US" sz="1050" dirty="0">
                <a:solidFill>
                  <a:prstClr val="black"/>
                </a:solidFill>
              </a:rPr>
              <a:t>ODF</a:t>
            </a:r>
          </a:p>
        </p:txBody>
      </p:sp>
      <p:cxnSp>
        <p:nvCxnSpPr>
          <p:cNvPr id="91" name="Straight Connector 90"/>
          <p:cNvCxnSpPr>
            <a:stCxn id="88" idx="4"/>
            <a:endCxn id="119" idx="2"/>
          </p:cNvCxnSpPr>
          <p:nvPr/>
        </p:nvCxnSpPr>
        <p:spPr>
          <a:xfrm flipV="1">
            <a:off x="5505195" y="3349760"/>
            <a:ext cx="873712" cy="481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2" name="Straight Connector 91"/>
          <p:cNvCxnSpPr>
            <a:stCxn id="85" idx="4"/>
            <a:endCxn id="168" idx="1"/>
          </p:cNvCxnSpPr>
          <p:nvPr/>
        </p:nvCxnSpPr>
        <p:spPr>
          <a:xfrm>
            <a:off x="8388899" y="2895350"/>
            <a:ext cx="914566" cy="43422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7" name="Straight Connector 96"/>
          <p:cNvCxnSpPr>
            <a:stCxn id="85" idx="4"/>
            <a:endCxn id="163" idx="1"/>
          </p:cNvCxnSpPr>
          <p:nvPr/>
        </p:nvCxnSpPr>
        <p:spPr>
          <a:xfrm>
            <a:off x="8388900" y="2895349"/>
            <a:ext cx="849913" cy="106237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1" name="Cube 100"/>
          <p:cNvSpPr/>
          <p:nvPr/>
        </p:nvSpPr>
        <p:spPr>
          <a:xfrm>
            <a:off x="4984308" y="2994006"/>
            <a:ext cx="230676" cy="665669"/>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1050" dirty="0">
                <a:solidFill>
                  <a:prstClr val="black"/>
                </a:solidFill>
              </a:rPr>
              <a:t>OLT</a:t>
            </a:r>
          </a:p>
        </p:txBody>
      </p:sp>
      <p:cxnSp>
        <p:nvCxnSpPr>
          <p:cNvPr id="103" name="Straight Connector 102"/>
          <p:cNvCxnSpPr>
            <a:stCxn id="119" idx="6"/>
            <a:endCxn id="160" idx="1"/>
          </p:cNvCxnSpPr>
          <p:nvPr/>
        </p:nvCxnSpPr>
        <p:spPr>
          <a:xfrm flipV="1">
            <a:off x="6583021" y="3344358"/>
            <a:ext cx="443829" cy="540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4" name="Straight Connector 103"/>
          <p:cNvCxnSpPr>
            <a:stCxn id="160" idx="5"/>
            <a:endCxn id="85" idx="2"/>
          </p:cNvCxnSpPr>
          <p:nvPr/>
        </p:nvCxnSpPr>
        <p:spPr>
          <a:xfrm flipV="1">
            <a:off x="7255932" y="2895349"/>
            <a:ext cx="831366" cy="44900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5" name="Straight Connector 104"/>
          <p:cNvCxnSpPr>
            <a:stCxn id="172" idx="1"/>
            <a:endCxn id="160" idx="5"/>
          </p:cNvCxnSpPr>
          <p:nvPr/>
        </p:nvCxnSpPr>
        <p:spPr>
          <a:xfrm flipH="1" flipV="1">
            <a:off x="7255933" y="3344357"/>
            <a:ext cx="685605" cy="26019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6" name="Straight Connector 105"/>
          <p:cNvCxnSpPr>
            <a:stCxn id="160" idx="5"/>
            <a:endCxn id="166" idx="1"/>
          </p:cNvCxnSpPr>
          <p:nvPr/>
        </p:nvCxnSpPr>
        <p:spPr>
          <a:xfrm>
            <a:off x="7255933" y="3344358"/>
            <a:ext cx="714037" cy="92290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7" name="TextBox 106"/>
          <p:cNvSpPr txBox="1"/>
          <p:nvPr/>
        </p:nvSpPr>
        <p:spPr>
          <a:xfrm>
            <a:off x="6923104" y="2774711"/>
            <a:ext cx="647934" cy="253916"/>
          </a:xfrm>
          <a:prstGeom prst="rect">
            <a:avLst/>
          </a:prstGeom>
          <a:noFill/>
        </p:spPr>
        <p:txBody>
          <a:bodyPr wrap="none" rtlCol="0">
            <a:spAutoFit/>
          </a:bodyPr>
          <a:lstStyle/>
          <a:p>
            <a:pPr defTabSz="914400"/>
            <a:r>
              <a:rPr lang="en-US" sz="1050" dirty="0">
                <a:solidFill>
                  <a:prstClr val="black"/>
                </a:solidFill>
              </a:rPr>
              <a:t>Splitter</a:t>
            </a:r>
          </a:p>
        </p:txBody>
      </p:sp>
      <p:sp>
        <p:nvSpPr>
          <p:cNvPr id="108" name="TextBox 107"/>
          <p:cNvSpPr txBox="1"/>
          <p:nvPr/>
        </p:nvSpPr>
        <p:spPr>
          <a:xfrm>
            <a:off x="5705041" y="3083354"/>
            <a:ext cx="542136" cy="246221"/>
          </a:xfrm>
          <a:prstGeom prst="rect">
            <a:avLst/>
          </a:prstGeom>
          <a:noFill/>
        </p:spPr>
        <p:txBody>
          <a:bodyPr wrap="none" rtlCol="0">
            <a:spAutoFit/>
          </a:bodyPr>
          <a:lstStyle/>
          <a:p>
            <a:pPr defTabSz="914400"/>
            <a:r>
              <a:rPr lang="en-US" sz="1000" dirty="0">
                <a:solidFill>
                  <a:prstClr val="black"/>
                </a:solidFill>
              </a:rPr>
              <a:t>GPON</a:t>
            </a:r>
            <a:endParaRPr lang="en-US" sz="1050" dirty="0">
              <a:solidFill>
                <a:prstClr val="black"/>
              </a:solidFill>
            </a:endParaRPr>
          </a:p>
        </p:txBody>
      </p:sp>
      <p:cxnSp>
        <p:nvCxnSpPr>
          <p:cNvPr id="109" name="Straight Connector 108"/>
          <p:cNvCxnSpPr>
            <a:stCxn id="88" idx="2"/>
            <a:endCxn id="101" idx="4"/>
          </p:cNvCxnSpPr>
          <p:nvPr/>
        </p:nvCxnSpPr>
        <p:spPr>
          <a:xfrm flipH="1">
            <a:off x="5157315" y="3354575"/>
            <a:ext cx="17487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0" name="Straight Connector 109"/>
          <p:cNvCxnSpPr>
            <a:endCxn id="101" idx="2"/>
          </p:cNvCxnSpPr>
          <p:nvPr/>
        </p:nvCxnSpPr>
        <p:spPr>
          <a:xfrm>
            <a:off x="4710240" y="3349759"/>
            <a:ext cx="274068" cy="481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1" name="phone3"/>
          <p:cNvSpPr>
            <a:spLocks noEditPoints="1" noChangeArrowheads="1"/>
          </p:cNvSpPr>
          <p:nvPr/>
        </p:nvSpPr>
        <p:spPr bwMode="auto">
          <a:xfrm>
            <a:off x="9856060" y="2705344"/>
            <a:ext cx="365771" cy="346815"/>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99"/>
            </a:solidFill>
            <a:miter lim="800000"/>
            <a:headEnd/>
            <a:tailEnd/>
          </a:ln>
        </p:spPr>
        <p:txBody>
          <a:bodyPr vert="horz" wrap="square" lIns="91440" tIns="45720" rIns="91440" bIns="45720" numCol="1" anchor="t" anchorCtr="0" compatLnSpc="1">
            <a:prstTxWarp prst="textNoShape">
              <a:avLst/>
            </a:prstTxWarp>
          </a:bodyPr>
          <a:lstStyle/>
          <a:p>
            <a:pPr defTabSz="914400"/>
            <a:endParaRPr lang="en-US" sz="1200">
              <a:solidFill>
                <a:prstClr val="black"/>
              </a:solidFill>
            </a:endParaRPr>
          </a:p>
        </p:txBody>
      </p:sp>
      <p:grpSp>
        <p:nvGrpSpPr>
          <p:cNvPr id="112" name="Group 111"/>
          <p:cNvGrpSpPr/>
          <p:nvPr/>
        </p:nvGrpSpPr>
        <p:grpSpPr>
          <a:xfrm>
            <a:off x="6378907" y="3235224"/>
            <a:ext cx="204112" cy="229072"/>
            <a:chOff x="4876800" y="2438400"/>
            <a:chExt cx="304800" cy="304800"/>
          </a:xfrm>
        </p:grpSpPr>
        <p:sp>
          <p:nvSpPr>
            <p:cNvPr id="119" name="Oval 118"/>
            <p:cNvSpPr/>
            <p:nvPr/>
          </p:nvSpPr>
          <p:spPr>
            <a:xfrm>
              <a:off x="4876800" y="2438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prstClr val="white"/>
                </a:solidFill>
              </a:endParaRPr>
            </a:p>
          </p:txBody>
        </p:sp>
        <p:cxnSp>
          <p:nvCxnSpPr>
            <p:cNvPr id="120" name="Straight Arrow Connector 119"/>
            <p:cNvCxnSpPr/>
            <p:nvPr/>
          </p:nvCxnSpPr>
          <p:spPr>
            <a:xfrm flipV="1">
              <a:off x="4966074" y="2490657"/>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V="1">
              <a:off x="4876800" y="2446020"/>
              <a:ext cx="215526" cy="215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113" name="Straight Connector 112"/>
          <p:cNvCxnSpPr>
            <a:stCxn id="116" idx="3"/>
          </p:cNvCxnSpPr>
          <p:nvPr/>
        </p:nvCxnSpPr>
        <p:spPr>
          <a:xfrm>
            <a:off x="3014078" y="2992000"/>
            <a:ext cx="794205" cy="314334"/>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4" name="Picture 51" descr="00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2446" y="3682643"/>
            <a:ext cx="493924" cy="32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 name="Straight Connector 114"/>
          <p:cNvCxnSpPr>
            <a:stCxn id="114" idx="3"/>
          </p:cNvCxnSpPr>
          <p:nvPr/>
        </p:nvCxnSpPr>
        <p:spPr>
          <a:xfrm flipV="1">
            <a:off x="2956370" y="3520849"/>
            <a:ext cx="810632" cy="325514"/>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6" name="Object 3"/>
          <p:cNvPicPr>
            <a:picLocks noChangeArrowheads="1"/>
          </p:cNvPicPr>
          <p:nvPr/>
        </p:nvPicPr>
        <p:blipFill rotWithShape="1">
          <a:blip r:embed="rId5" cstate="print">
            <a:extLst>
              <a:ext uri="{28A0092B-C50C-407E-A947-70E740481C1C}">
                <a14:useLocalDpi xmlns:a14="http://schemas.microsoft.com/office/drawing/2010/main" val="0"/>
              </a:ext>
            </a:extLst>
          </a:blip>
          <a:srcRect l="6224" r="86408" b="73510"/>
          <a:stretch/>
        </p:blipFill>
        <p:spPr bwMode="auto">
          <a:xfrm>
            <a:off x="2438625" y="2836582"/>
            <a:ext cx="575453" cy="31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6"/>
          <p:cNvSpPr txBox="1"/>
          <p:nvPr/>
        </p:nvSpPr>
        <p:spPr>
          <a:xfrm>
            <a:off x="2347927" y="3979758"/>
            <a:ext cx="798617" cy="230832"/>
          </a:xfrm>
          <a:prstGeom prst="rect">
            <a:avLst/>
          </a:prstGeom>
          <a:noFill/>
        </p:spPr>
        <p:txBody>
          <a:bodyPr wrap="none" rtlCol="0">
            <a:spAutoFit/>
          </a:bodyPr>
          <a:lstStyle/>
          <a:p>
            <a:pPr defTabSz="914400"/>
            <a:r>
              <a:rPr lang="en-US" sz="900" dirty="0">
                <a:solidFill>
                  <a:prstClr val="black"/>
                </a:solidFill>
              </a:rPr>
              <a:t>Soft Switch</a:t>
            </a:r>
            <a:endParaRPr lang="en-US" sz="1050" dirty="0">
              <a:solidFill>
                <a:prstClr val="black"/>
              </a:solidFill>
            </a:endParaRPr>
          </a:p>
        </p:txBody>
      </p:sp>
      <p:sp>
        <p:nvSpPr>
          <p:cNvPr id="118" name="TextBox 117"/>
          <p:cNvSpPr txBox="1"/>
          <p:nvPr/>
        </p:nvSpPr>
        <p:spPr>
          <a:xfrm>
            <a:off x="1610298" y="3232696"/>
            <a:ext cx="1526380" cy="369332"/>
          </a:xfrm>
          <a:prstGeom prst="rect">
            <a:avLst/>
          </a:prstGeom>
          <a:noFill/>
        </p:spPr>
        <p:txBody>
          <a:bodyPr wrap="none" rtlCol="0">
            <a:spAutoFit/>
          </a:bodyPr>
          <a:lstStyle/>
          <a:p>
            <a:pPr defTabSz="914400"/>
            <a:r>
              <a:rPr lang="en-US" dirty="0" err="1">
                <a:solidFill>
                  <a:prstClr val="black"/>
                </a:solidFill>
              </a:rPr>
              <a:t>FTTx</a:t>
            </a:r>
            <a:r>
              <a:rPr lang="en-US" dirty="0">
                <a:solidFill>
                  <a:prstClr val="black"/>
                </a:solidFill>
              </a:rPr>
              <a:t>/GPON</a:t>
            </a:r>
          </a:p>
        </p:txBody>
      </p:sp>
      <p:sp>
        <p:nvSpPr>
          <p:cNvPr id="173" name="TextBox 172"/>
          <p:cNvSpPr txBox="1"/>
          <p:nvPr/>
        </p:nvSpPr>
        <p:spPr>
          <a:xfrm>
            <a:off x="8407190" y="3508646"/>
            <a:ext cx="433132" cy="230832"/>
          </a:xfrm>
          <a:prstGeom prst="rect">
            <a:avLst/>
          </a:prstGeom>
          <a:noFill/>
        </p:spPr>
        <p:txBody>
          <a:bodyPr wrap="none" rtlCol="0">
            <a:spAutoFit/>
          </a:bodyPr>
          <a:lstStyle/>
          <a:p>
            <a:pPr algn="ctr" defTabSz="914400"/>
            <a:r>
              <a:rPr lang="en-US" sz="900" dirty="0">
                <a:solidFill>
                  <a:prstClr val="black"/>
                </a:solidFill>
              </a:rPr>
              <a:t>ONT</a:t>
            </a:r>
          </a:p>
        </p:txBody>
      </p:sp>
      <p:pic>
        <p:nvPicPr>
          <p:cNvPr id="168" name="Picture 45"/>
          <p:cNvPicPr>
            <a:picLocks noChangeAspect="1" noChangeArrowheads="1"/>
          </p:cNvPicPr>
          <p:nvPr/>
        </p:nvPicPr>
        <p:blipFill>
          <a:blip r:embed="rId3" cstate="print">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9303466" y="3192084"/>
            <a:ext cx="503935" cy="27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TextBox 168"/>
          <p:cNvSpPr txBox="1"/>
          <p:nvPr/>
        </p:nvSpPr>
        <p:spPr>
          <a:xfrm>
            <a:off x="9742748" y="3206907"/>
            <a:ext cx="925253" cy="230832"/>
          </a:xfrm>
          <a:prstGeom prst="rect">
            <a:avLst/>
          </a:prstGeom>
          <a:noFill/>
        </p:spPr>
        <p:txBody>
          <a:bodyPr wrap="none" rtlCol="0">
            <a:spAutoFit/>
          </a:bodyPr>
          <a:lstStyle/>
          <a:p>
            <a:pPr algn="ctr" defTabSz="914400"/>
            <a:r>
              <a:rPr lang="en-US" sz="900" dirty="0">
                <a:solidFill>
                  <a:prstClr val="black"/>
                </a:solidFill>
              </a:rPr>
              <a:t>ADSL Modem</a:t>
            </a:r>
          </a:p>
        </p:txBody>
      </p:sp>
      <p:cxnSp>
        <p:nvCxnSpPr>
          <p:cNvPr id="174" name="Straight Connector 173"/>
          <p:cNvCxnSpPr/>
          <p:nvPr/>
        </p:nvCxnSpPr>
        <p:spPr>
          <a:xfrm flipV="1">
            <a:off x="9492031" y="3579704"/>
            <a:ext cx="3232" cy="151735"/>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cxnSp>
        <p:nvCxnSpPr>
          <p:cNvPr id="184" name="Straight Connector 183"/>
          <p:cNvCxnSpPr/>
          <p:nvPr/>
        </p:nvCxnSpPr>
        <p:spPr>
          <a:xfrm flipV="1">
            <a:off x="8246257" y="3810666"/>
            <a:ext cx="3232" cy="151735"/>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sp>
        <p:nvSpPr>
          <p:cNvPr id="49" name="Cloud Callout 48"/>
          <p:cNvSpPr/>
          <p:nvPr/>
        </p:nvSpPr>
        <p:spPr>
          <a:xfrm>
            <a:off x="3539584" y="4806609"/>
            <a:ext cx="940913" cy="690003"/>
          </a:xfrm>
          <a:prstGeom prst="cloudCallout">
            <a:avLst/>
          </a:prstGeom>
          <a:solidFill>
            <a:srgbClr val="FFFF99"/>
          </a:solidFill>
          <a:ln w="9525">
            <a:solidFill>
              <a:srgbClr val="000000"/>
            </a:solidFill>
            <a:miter lim="800000"/>
            <a:headEnd/>
            <a:tailEnd/>
          </a:ln>
          <a:effectLst>
            <a:outerShdw dist="107763" dir="2700000" algn="ctr" rotWithShape="0">
              <a:srgbClr val="808080"/>
            </a:outerShdw>
          </a:effectLst>
        </p:spPr>
        <p:txBody>
          <a:bodyPr vert="horz" wrap="square" lIns="74981" tIns="37490" rIns="74981" bIns="37490" numCol="1" anchor="t" anchorCtr="0" compatLnSpc="1">
            <a:prstTxWarp prst="textNoShape">
              <a:avLst/>
            </a:prstTxWarp>
          </a:bodyPr>
          <a:lstStyle/>
          <a:p>
            <a:pPr algn="ctr" defTabSz="914400" fontAlgn="base">
              <a:spcBef>
                <a:spcPct val="0"/>
              </a:spcBef>
            </a:pPr>
            <a:endParaRPr lang="en-US" sz="400" b="1" dirty="0">
              <a:solidFill>
                <a:prstClr val="black"/>
              </a:solidFill>
              <a:latin typeface="Arial" pitchFamily="34" charset="0"/>
              <a:cs typeface="Arial" pitchFamily="34" charset="0"/>
            </a:endParaRPr>
          </a:p>
          <a:p>
            <a:pPr algn="ctr" defTabSz="914400" fontAlgn="base">
              <a:spcBef>
                <a:spcPct val="0"/>
              </a:spcBef>
            </a:pPr>
            <a:r>
              <a:rPr lang="en-US" sz="800" b="1" dirty="0">
                <a:solidFill>
                  <a:prstClr val="black"/>
                </a:solidFill>
                <a:latin typeface="Arial" pitchFamily="34" charset="0"/>
                <a:cs typeface="Arial" pitchFamily="34" charset="0"/>
              </a:rPr>
              <a:t>TCI-IP</a:t>
            </a:r>
          </a:p>
          <a:p>
            <a:pPr algn="ctr" defTabSz="914400" fontAlgn="base">
              <a:spcBef>
                <a:spcPct val="0"/>
              </a:spcBef>
            </a:pPr>
            <a:r>
              <a:rPr lang="en-US" sz="800" b="1" dirty="0">
                <a:solidFill>
                  <a:prstClr val="black"/>
                </a:solidFill>
                <a:latin typeface="Arial" pitchFamily="34" charset="0"/>
                <a:cs typeface="Arial" pitchFamily="34" charset="0"/>
              </a:rPr>
              <a:t>Network</a:t>
            </a:r>
          </a:p>
          <a:p>
            <a:pPr algn="ctr" defTabSz="914400" fontAlgn="base">
              <a:spcBef>
                <a:spcPct val="0"/>
              </a:spcBef>
            </a:pPr>
            <a:endParaRPr lang="en-US" sz="800" b="1" dirty="0">
              <a:solidFill>
                <a:prstClr val="black"/>
              </a:solidFill>
              <a:latin typeface="Arial" pitchFamily="34" charset="0"/>
              <a:cs typeface="Arial" pitchFamily="34" charset="0"/>
            </a:endParaRPr>
          </a:p>
        </p:txBody>
      </p:sp>
      <p:sp>
        <p:nvSpPr>
          <p:cNvPr id="87" name="Cloud"/>
          <p:cNvSpPr>
            <a:spLocks noChangeAspect="1" noEditPoints="1" noChangeArrowheads="1"/>
          </p:cNvSpPr>
          <p:nvPr/>
        </p:nvSpPr>
        <p:spPr bwMode="auto">
          <a:xfrm>
            <a:off x="3543388" y="3147419"/>
            <a:ext cx="1205762" cy="52625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vert="horz" wrap="square" lIns="74981" tIns="37490" rIns="74981" bIns="37490" numCol="1" anchor="t" anchorCtr="0" compatLnSpc="1">
            <a:prstTxWarp prst="textNoShape">
              <a:avLst/>
            </a:prstTxWarp>
          </a:bodyPr>
          <a:lstStyle/>
          <a:p>
            <a:pPr algn="ctr" defTabSz="914400" fontAlgn="base">
              <a:spcBef>
                <a:spcPct val="0"/>
              </a:spcBef>
            </a:pPr>
            <a:r>
              <a:rPr lang="en-US" sz="800" b="1" dirty="0">
                <a:solidFill>
                  <a:prstClr val="black"/>
                </a:solidFill>
                <a:latin typeface="Arial" pitchFamily="34" charset="0"/>
                <a:cs typeface="Arial" pitchFamily="34" charset="0"/>
              </a:rPr>
              <a:t>TCI-IP</a:t>
            </a:r>
          </a:p>
          <a:p>
            <a:pPr algn="ctr" defTabSz="914400" fontAlgn="base">
              <a:spcBef>
                <a:spcPct val="0"/>
              </a:spcBef>
            </a:pPr>
            <a:r>
              <a:rPr lang="en-US" sz="800" b="1" dirty="0">
                <a:solidFill>
                  <a:prstClr val="black"/>
                </a:solidFill>
                <a:latin typeface="Arial" pitchFamily="34" charset="0"/>
                <a:cs typeface="Arial" pitchFamily="34" charset="0"/>
              </a:rPr>
              <a:t>Network</a:t>
            </a:r>
          </a:p>
        </p:txBody>
      </p:sp>
    </p:spTree>
    <p:extLst>
      <p:ext uri="{BB962C8B-B14F-4D97-AF65-F5344CB8AC3E}">
        <p14:creationId xmlns:p14="http://schemas.microsoft.com/office/powerpoint/2010/main" val="21489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623" y="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0" y="3906838"/>
            <a:ext cx="7437438" cy="534987"/>
          </a:xfrm>
        </p:spPr>
        <p:txBody>
          <a:bodyPr>
            <a:noAutofit/>
          </a:bodyPr>
          <a:lstStyle/>
          <a:p>
            <a:pPr marL="0" lvl="0" indent="0" algn="ctr" rtl="1">
              <a:lnSpc>
                <a:spcPct val="150000"/>
              </a:lnSpc>
              <a:buNone/>
              <a:defRPr/>
            </a:pPr>
            <a:r>
              <a:rPr lang="fa-IR" sz="3600" b="1" dirty="0" smtClean="0">
                <a:solidFill>
                  <a:srgbClr val="7030A0"/>
                </a:solidFill>
                <a:latin typeface="Arial" panose="020B0604020202020204" pitchFamily="34" charset="0"/>
                <a:cs typeface="B Titr" panose="00000700000000000000" pitchFamily="2" charset="-78"/>
              </a:rPr>
              <a:t>مقدمه </a:t>
            </a:r>
            <a:endParaRPr lang="fa-IR" sz="3600" b="1" dirty="0">
              <a:solidFill>
                <a:srgbClr val="7030A0"/>
              </a:solidFill>
              <a:latin typeface="Arial" panose="020B0604020202020204" pitchFamily="34" charset="0"/>
              <a:cs typeface="B Titr" panose="00000700000000000000" pitchFamily="2" charset="-78"/>
            </a:endParaRPr>
          </a:p>
        </p:txBody>
      </p:sp>
      <p:cxnSp>
        <p:nvCxnSpPr>
          <p:cNvPr id="41" name="Straight Connector 40">
            <a:extLst>
              <a:ext uri="{FF2B5EF4-FFF2-40B4-BE49-F238E27FC236}">
                <a16:creationId xmlns:a16="http://schemas.microsoft.com/office/drawing/2014/main" id="{84D3DDEB-64DA-672F-B56B-EAB79D841812}"/>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a-IR" sz="11500" dirty="0" smtClean="0">
                <a:solidFill>
                  <a:srgbClr val="7030A0"/>
                </a:solidFill>
                <a:latin typeface="Impact" panose="020B0806030902050204" pitchFamily="34" charset="0"/>
              </a:rPr>
              <a:t>01</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51734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623" y="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035CB21F-E858-EBE2-91F0-7A3C22E1D1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1872866" y="3906838"/>
            <a:ext cx="5564571" cy="836612"/>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شبکه </a:t>
            </a:r>
            <a:r>
              <a:rPr lang="en-US" sz="3600" b="1" dirty="0">
                <a:solidFill>
                  <a:srgbClr val="7030A0"/>
                </a:solidFill>
                <a:latin typeface="Times New Roman" panose="02020603050405020304" pitchFamily="18" charset="0"/>
                <a:cs typeface="Times New Roman" panose="02020603050405020304" pitchFamily="18" charset="0"/>
              </a:rPr>
              <a:t>IP</a:t>
            </a:r>
            <a:endParaRPr lang="fa-IR" sz="3600" b="1" dirty="0">
              <a:solidFill>
                <a:srgbClr val="7030A0"/>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84D3DDEB-64DA-672F-B56B-EAB79D841812}"/>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smtClean="0">
                <a:solidFill>
                  <a:srgbClr val="7030A0"/>
                </a:solidFill>
                <a:latin typeface="Impact" panose="020B0806030902050204" pitchFamily="34" charset="0"/>
              </a:rPr>
              <a:t>05</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
        <p:nvSpPr>
          <p:cNvPr id="17" name="Rectangle 16"/>
          <p:cNvSpPr/>
          <p:nvPr/>
        </p:nvSpPr>
        <p:spPr>
          <a:xfrm>
            <a:off x="0" y="6160786"/>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602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24947C52-77DF-AAE8-B023-1F77E34FC4E8}"/>
            </a:ext>
          </a:extLst>
        </p:cNvPr>
        <p:cNvGrpSpPr/>
        <p:nvPr/>
      </p:nvGrpSpPr>
      <p:grpSpPr>
        <a:xfrm>
          <a:off x="0" y="0"/>
          <a:ext cx="0" cy="0"/>
          <a:chOff x="0" y="0"/>
          <a:chExt cx="0" cy="0"/>
        </a:xfrm>
      </p:grpSpPr>
      <p:sp>
        <p:nvSpPr>
          <p:cNvPr id="4" name="标题 1">
            <a:extLst>
              <a:ext uri="{FF2B5EF4-FFF2-40B4-BE49-F238E27FC236}">
                <a16:creationId xmlns:a16="http://schemas.microsoft.com/office/drawing/2014/main" id="{EF21181F-3EC9-2A6E-E779-24B5F294F54A}"/>
              </a:ext>
            </a:extLst>
          </p:cNvPr>
          <p:cNvSpPr txBox="1">
            <a:spLocks/>
          </p:cNvSpPr>
          <p:nvPr/>
        </p:nvSpPr>
        <p:spPr>
          <a:xfrm>
            <a:off x="0" y="13750"/>
            <a:ext cx="12192000"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r" defTabSz="1219444" rtl="1" eaLnBrk="1" fontAlgn="auto" latinLnBrk="0" hangingPunct="1">
              <a:lnSpc>
                <a:spcPct val="100000"/>
              </a:lnSpc>
              <a:spcBef>
                <a:spcPct val="0"/>
              </a:spcBef>
              <a:spcAft>
                <a:spcPts val="0"/>
              </a:spcAft>
              <a:buClrTx/>
              <a:buSzTx/>
              <a:buFont typeface="Arial" pitchFamily="34" charset="0"/>
              <a:buNone/>
              <a:tabLst/>
              <a:defRPr/>
            </a:pPr>
            <a:r>
              <a:rPr kumimoji="0" lang="fa-IR"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 شبکه </a:t>
            </a: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IP</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grpSp>
        <p:nvGrpSpPr>
          <p:cNvPr id="11" name="组合 10">
            <a:extLst>
              <a:ext uri="{FF2B5EF4-FFF2-40B4-BE49-F238E27FC236}">
                <a16:creationId xmlns:a16="http://schemas.microsoft.com/office/drawing/2014/main" id="{84A7E002-2FE4-A26B-43C9-AD9D44A1326A}"/>
              </a:ext>
            </a:extLst>
          </p:cNvPr>
          <p:cNvGrpSpPr/>
          <p:nvPr/>
        </p:nvGrpSpPr>
        <p:grpSpPr>
          <a:xfrm>
            <a:off x="173358" y="2092818"/>
            <a:ext cx="11852577" cy="3120487"/>
            <a:chOff x="-9525" y="1485578"/>
            <a:chExt cx="12239625" cy="3121300"/>
          </a:xfrm>
        </p:grpSpPr>
        <p:sp>
          <p:nvSpPr>
            <p:cNvPr id="13" name="矩形 25">
              <a:extLst>
                <a:ext uri="{FF2B5EF4-FFF2-40B4-BE49-F238E27FC236}">
                  <a16:creationId xmlns:a16="http://schemas.microsoft.com/office/drawing/2014/main" id="{0BDBC8F7-2545-B182-29D1-97AB5A999C17}"/>
                </a:ext>
              </a:extLst>
            </p:cNvPr>
            <p:cNvSpPr/>
            <p:nvPr/>
          </p:nvSpPr>
          <p:spPr bwMode="auto">
            <a:xfrm flipH="1">
              <a:off x="-9525" y="2070262"/>
              <a:ext cx="12239625" cy="2385399"/>
            </a:xfrm>
            <a:prstGeom prst="rect">
              <a:avLst/>
            </a:prstGeom>
            <a:gradFill>
              <a:gsLst>
                <a:gs pos="0">
                  <a:srgbClr val="00B0F0">
                    <a:alpha val="0"/>
                  </a:srgbClr>
                </a:gs>
                <a:gs pos="50000">
                  <a:srgbClr val="00B0F0">
                    <a:alpha val="76000"/>
                  </a:srgbClr>
                </a:gs>
                <a:gs pos="100000">
                  <a:srgbClr val="00B0F0">
                    <a:alpha val="0"/>
                  </a:srgbClr>
                </a:gs>
              </a:gsLst>
              <a:lin ang="5400000" scaled="0"/>
            </a:gradFill>
            <a:ln w="25400" cap="flat" cmpd="sng" algn="ctr">
              <a:noFill/>
              <a:prstDash val="solid"/>
            </a:ln>
            <a:effectLst/>
          </p:spPr>
          <p:txBody>
            <a:bodyPr anchor="ctr"/>
            <a:lstStyle/>
            <a:p>
              <a:pPr marL="0" marR="0" lvl="0" indent="0" algn="ctr"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white"/>
                </a:solidFill>
                <a:effectLst/>
                <a:uLnTx/>
                <a:uFillTx/>
                <a:latin typeface="Arial"/>
                <a:ea typeface="微软雅黑"/>
                <a:cs typeface="+mn-cs"/>
              </a:endParaRPr>
            </a:p>
          </p:txBody>
        </p:sp>
        <p:grpSp>
          <p:nvGrpSpPr>
            <p:cNvPr id="14" name="组合 9">
              <a:extLst>
                <a:ext uri="{FF2B5EF4-FFF2-40B4-BE49-F238E27FC236}">
                  <a16:creationId xmlns:a16="http://schemas.microsoft.com/office/drawing/2014/main" id="{6E81C94F-794D-DC95-5422-78653E31EAB4}"/>
                </a:ext>
              </a:extLst>
            </p:cNvPr>
            <p:cNvGrpSpPr/>
            <p:nvPr/>
          </p:nvGrpSpPr>
          <p:grpSpPr>
            <a:xfrm>
              <a:off x="1477785" y="1485578"/>
              <a:ext cx="9542266" cy="3121300"/>
              <a:chOff x="1095099" y="1776486"/>
              <a:chExt cx="9542266" cy="3121300"/>
            </a:xfrm>
          </p:grpSpPr>
          <p:sp>
            <p:nvSpPr>
              <p:cNvPr id="58" name="矩形 35">
                <a:extLst>
                  <a:ext uri="{FF2B5EF4-FFF2-40B4-BE49-F238E27FC236}">
                    <a16:creationId xmlns:a16="http://schemas.microsoft.com/office/drawing/2014/main" id="{AF73DF3A-C97F-5F1C-157E-EDC232FA1D23}"/>
                  </a:ext>
                </a:extLst>
              </p:cNvPr>
              <p:cNvSpPr/>
              <p:nvPr/>
            </p:nvSpPr>
            <p:spPr bwMode="auto">
              <a:xfrm>
                <a:off x="4588723" y="2676809"/>
                <a:ext cx="814536"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59" name="矩形 36">
                <a:extLst>
                  <a:ext uri="{FF2B5EF4-FFF2-40B4-BE49-F238E27FC236}">
                    <a16:creationId xmlns:a16="http://schemas.microsoft.com/office/drawing/2014/main" id="{E7C19BC9-7531-7B02-11D6-F2CE9DB7EC27}"/>
                  </a:ext>
                </a:extLst>
              </p:cNvPr>
              <p:cNvSpPr/>
              <p:nvPr/>
            </p:nvSpPr>
            <p:spPr bwMode="auto">
              <a:xfrm>
                <a:off x="3530500" y="2676809"/>
                <a:ext cx="1058224" cy="1305906"/>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0" marR="0" lvl="1" indent="0" algn="l" defTabSz="914126" rtl="0" eaLnBrk="1" fontAlgn="base" latinLnBrk="1" hangingPunct="1">
                  <a:lnSpc>
                    <a:spcPts val="2799"/>
                  </a:lnSpc>
                  <a:spcBef>
                    <a:spcPct val="0"/>
                  </a:spcBef>
                  <a:spcAft>
                    <a:spcPts val="2706"/>
                  </a:spcAft>
                  <a:buClr>
                    <a:srgbClr val="CC9900"/>
                  </a:buClr>
                  <a:buSzPct val="100000"/>
                  <a:buFontTx/>
                  <a:buNone/>
                  <a:tabLst/>
                  <a:defRPr/>
                </a:pPr>
                <a:r>
                  <a:rPr kumimoji="0" lang="en-US" altLang="zh-CN" sz="1100" b="0" i="0" u="none" strike="noStrike" kern="0" cap="none" spc="0" normalizeH="0" baseline="0" noProof="1">
                    <a:ln>
                      <a:noFill/>
                    </a:ln>
                    <a:solidFill>
                      <a:prstClr val="black"/>
                    </a:solidFill>
                    <a:effectLst/>
                    <a:uLnTx/>
                    <a:uFillTx/>
                    <a:latin typeface="Arial"/>
                    <a:ea typeface="微软雅黑"/>
                    <a:cs typeface="+mn-cs"/>
                    <a:sym typeface="Wingdings" pitchFamily="2" charset="2"/>
                  </a:rPr>
                  <a:t> </a:t>
                </a: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60" name="AutoShape 5">
                <a:extLst>
                  <a:ext uri="{FF2B5EF4-FFF2-40B4-BE49-F238E27FC236}">
                    <a16:creationId xmlns:a16="http://schemas.microsoft.com/office/drawing/2014/main" id="{A2D8C1C3-0EAD-6AA7-E730-4191F87FE951}"/>
                  </a:ext>
                </a:extLst>
              </p:cNvPr>
              <p:cNvSpPr>
                <a:spLocks noChangeArrowheads="1"/>
              </p:cNvSpPr>
              <p:nvPr/>
            </p:nvSpPr>
            <p:spPr bwMode="auto">
              <a:xfrm rot="16200000">
                <a:off x="774251" y="2097334"/>
                <a:ext cx="3084741" cy="2443046"/>
              </a:xfrm>
              <a:custGeom>
                <a:avLst/>
                <a:gdLst>
                  <a:gd name="G0" fmla="+- 6507 0 0"/>
                  <a:gd name="G1" fmla="+- 21600 0 6507"/>
                  <a:gd name="G2" fmla="*/ 6507 1 2"/>
                  <a:gd name="G3" fmla="+- 21600 0 G2"/>
                  <a:gd name="G4" fmla="+/ 6507 21600 2"/>
                  <a:gd name="G5" fmla="+/ G1 0 2"/>
                  <a:gd name="G6" fmla="*/ 21600 21600 6507"/>
                  <a:gd name="G7" fmla="*/ G6 1 2"/>
                  <a:gd name="G8" fmla="+- 21600 0 G7"/>
                  <a:gd name="G9" fmla="*/ 21600 1 2"/>
                  <a:gd name="G10" fmla="+- 6507 0 G9"/>
                  <a:gd name="G11" fmla="?: G10 G8 0"/>
                  <a:gd name="G12" fmla="?: G10 G7 21600"/>
                  <a:gd name="T0" fmla="*/ 18346 w 21600"/>
                  <a:gd name="T1" fmla="*/ 10800 h 21600"/>
                  <a:gd name="T2" fmla="*/ 10800 w 21600"/>
                  <a:gd name="T3" fmla="*/ 21600 h 21600"/>
                  <a:gd name="T4" fmla="*/ 3254 w 21600"/>
                  <a:gd name="T5" fmla="*/ 10800 h 21600"/>
                  <a:gd name="T6" fmla="*/ 10800 w 21600"/>
                  <a:gd name="T7" fmla="*/ 0 h 21600"/>
                  <a:gd name="T8" fmla="*/ 5054 w 21600"/>
                  <a:gd name="T9" fmla="*/ 5054 h 21600"/>
                  <a:gd name="T10" fmla="*/ 16546 w 21600"/>
                  <a:gd name="T11" fmla="*/ 16546 h 21600"/>
                  <a:gd name="connsiteX0" fmla="*/ 0 w 21600"/>
                  <a:gd name="connsiteY0" fmla="*/ 3600 h 25200"/>
                  <a:gd name="connsiteX1" fmla="*/ 6507 w 21600"/>
                  <a:gd name="connsiteY1" fmla="*/ 25200 h 25200"/>
                  <a:gd name="connsiteX2" fmla="*/ 15093 w 21600"/>
                  <a:gd name="connsiteY2" fmla="*/ 25200 h 25200"/>
                  <a:gd name="connsiteX3" fmla="*/ 21600 w 21600"/>
                  <a:gd name="connsiteY3" fmla="*/ 3600 h 25200"/>
                  <a:gd name="connsiteX4" fmla="*/ 0 w 21600"/>
                  <a:gd name="connsiteY4" fmla="*/ 3600 h 25200"/>
                  <a:gd name="connsiteX0" fmla="*/ 0 w 21185"/>
                  <a:gd name="connsiteY0" fmla="*/ 3905 h 25505"/>
                  <a:gd name="connsiteX1" fmla="*/ 6507 w 21185"/>
                  <a:gd name="connsiteY1" fmla="*/ 25505 h 25505"/>
                  <a:gd name="connsiteX2" fmla="*/ 15093 w 21185"/>
                  <a:gd name="connsiteY2" fmla="*/ 25505 h 25505"/>
                  <a:gd name="connsiteX3" fmla="*/ 21185 w 21185"/>
                  <a:gd name="connsiteY3" fmla="*/ 3600 h 25505"/>
                  <a:gd name="connsiteX4" fmla="*/ 0 w 21185"/>
                  <a:gd name="connsiteY4" fmla="*/ 3905 h 25505"/>
                  <a:gd name="connsiteX0" fmla="*/ 0 w 20632"/>
                  <a:gd name="connsiteY0" fmla="*/ 3600 h 25581"/>
                  <a:gd name="connsiteX1" fmla="*/ 5954 w 20632"/>
                  <a:gd name="connsiteY1" fmla="*/ 25581 h 25581"/>
                  <a:gd name="connsiteX2" fmla="*/ 14540 w 20632"/>
                  <a:gd name="connsiteY2" fmla="*/ 25581 h 25581"/>
                  <a:gd name="connsiteX3" fmla="*/ 20632 w 20632"/>
                  <a:gd name="connsiteY3" fmla="*/ 3676 h 25581"/>
                  <a:gd name="connsiteX4" fmla="*/ 0 w 20632"/>
                  <a:gd name="connsiteY4" fmla="*/ 3600 h 25581"/>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50"/>
                  <a:gd name="connsiteX1" fmla="*/ 5675 w 20157"/>
                  <a:gd name="connsiteY1" fmla="*/ 25750 h 25750"/>
                  <a:gd name="connsiteX2" fmla="*/ 14299 w 20157"/>
                  <a:gd name="connsiteY2" fmla="*/ 25710 h 25750"/>
                  <a:gd name="connsiteX3" fmla="*/ 20157 w 20157"/>
                  <a:gd name="connsiteY3" fmla="*/ 3687 h 25750"/>
                  <a:gd name="connsiteX4" fmla="*/ 0 w 20157"/>
                  <a:gd name="connsiteY4" fmla="*/ 3600 h 2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7" h="25750">
                    <a:moveTo>
                      <a:pt x="0" y="3600"/>
                    </a:moveTo>
                    <a:cubicBezTo>
                      <a:pt x="4654" y="23079"/>
                      <a:pt x="1945" y="12210"/>
                      <a:pt x="5675" y="25750"/>
                    </a:cubicBezTo>
                    <a:lnTo>
                      <a:pt x="14299" y="25710"/>
                    </a:lnTo>
                    <a:cubicBezTo>
                      <a:pt x="16252" y="18369"/>
                      <a:pt x="15804" y="22052"/>
                      <a:pt x="20157" y="3687"/>
                    </a:cubicBezTo>
                    <a:cubicBezTo>
                      <a:pt x="17642" y="87"/>
                      <a:pt x="2515" y="0"/>
                      <a:pt x="0" y="3600"/>
                    </a:cubicBezTo>
                    <a:close/>
                  </a:path>
                </a:pathLst>
              </a:custGeom>
              <a:solidFill>
                <a:srgbClr val="0070C0"/>
              </a:solidFill>
              <a:ln w="9525">
                <a:no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61" name="椭圆 42">
                <a:extLst>
                  <a:ext uri="{FF2B5EF4-FFF2-40B4-BE49-F238E27FC236}">
                    <a16:creationId xmlns:a16="http://schemas.microsoft.com/office/drawing/2014/main" id="{61B168DA-7292-66C1-4FDD-A5C31FCA459D}"/>
                  </a:ext>
                </a:extLst>
              </p:cNvPr>
              <p:cNvSpPr/>
              <p:nvPr/>
            </p:nvSpPr>
            <p:spPr bwMode="auto">
              <a:xfrm flipH="1">
                <a:off x="4930611" y="3148365"/>
                <a:ext cx="232238" cy="230506"/>
              </a:xfrm>
              <a:prstGeom prst="ellipse">
                <a:avLst/>
              </a:prstGeom>
              <a:solidFill>
                <a:sysClr val="window" lastClr="FFFFFF">
                  <a:lumMod val="75000"/>
                </a:sys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62" name="TextBox 130">
                <a:extLst>
                  <a:ext uri="{FF2B5EF4-FFF2-40B4-BE49-F238E27FC236}">
                    <a16:creationId xmlns:a16="http://schemas.microsoft.com/office/drawing/2014/main" id="{E580A8F0-D42B-DFE5-B59A-9C299CEC011B}"/>
                  </a:ext>
                </a:extLst>
              </p:cNvPr>
              <p:cNvSpPr txBox="1"/>
              <p:nvPr/>
            </p:nvSpPr>
            <p:spPr>
              <a:xfrm>
                <a:off x="3919393" y="2812951"/>
                <a:ext cx="541937" cy="36466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OLT</a:t>
                </a:r>
              </a:p>
            </p:txBody>
          </p:sp>
          <p:sp>
            <p:nvSpPr>
              <p:cNvPr id="63" name="TextBox 130">
                <a:extLst>
                  <a:ext uri="{FF2B5EF4-FFF2-40B4-BE49-F238E27FC236}">
                    <a16:creationId xmlns:a16="http://schemas.microsoft.com/office/drawing/2014/main" id="{3BE04DD6-1C06-2214-EC37-CC35EB96E154}"/>
                  </a:ext>
                </a:extLst>
              </p:cNvPr>
              <p:cNvSpPr txBox="1"/>
              <p:nvPr/>
            </p:nvSpPr>
            <p:spPr>
              <a:xfrm>
                <a:off x="4769091" y="2812951"/>
                <a:ext cx="541937"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IP</a:t>
                </a:r>
              </a:p>
            </p:txBody>
          </p:sp>
          <p:sp>
            <p:nvSpPr>
              <p:cNvPr id="64" name="TextBox 130">
                <a:extLst>
                  <a:ext uri="{FF2B5EF4-FFF2-40B4-BE49-F238E27FC236}">
                    <a16:creationId xmlns:a16="http://schemas.microsoft.com/office/drawing/2014/main" id="{A83EAC5C-FA29-60BA-D50D-A0BB49579B1E}"/>
                  </a:ext>
                </a:extLst>
              </p:cNvPr>
              <p:cNvSpPr txBox="1"/>
              <p:nvPr/>
            </p:nvSpPr>
            <p:spPr>
              <a:xfrm>
                <a:off x="2885370" y="2812143"/>
                <a:ext cx="754392" cy="461803"/>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ODN</a:t>
                </a:r>
              </a:p>
            </p:txBody>
          </p:sp>
          <p:cxnSp>
            <p:nvCxnSpPr>
              <p:cNvPr id="65" name="直接连接符 80">
                <a:extLst>
                  <a:ext uri="{FF2B5EF4-FFF2-40B4-BE49-F238E27FC236}">
                    <a16:creationId xmlns:a16="http://schemas.microsoft.com/office/drawing/2014/main" id="{4DD4F5C4-1CDC-2875-A4E4-FC2D8DA37586}"/>
                  </a:ext>
                </a:extLst>
              </p:cNvPr>
              <p:cNvCxnSpPr/>
              <p:nvPr/>
            </p:nvCxnSpPr>
            <p:spPr bwMode="auto">
              <a:xfrm flipH="1" flipV="1">
                <a:off x="2157931" y="3240732"/>
                <a:ext cx="1619704" cy="1"/>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6" name="直接连接符 81">
                <a:extLst>
                  <a:ext uri="{FF2B5EF4-FFF2-40B4-BE49-F238E27FC236}">
                    <a16:creationId xmlns:a16="http://schemas.microsoft.com/office/drawing/2014/main" id="{140EE591-FA69-E657-F1A5-E07BDD43A8D9}"/>
                  </a:ext>
                </a:extLst>
              </p:cNvPr>
              <p:cNvCxnSpPr>
                <a:stCxn id="61" idx="2"/>
              </p:cNvCxnSpPr>
              <p:nvPr/>
            </p:nvCxnSpPr>
            <p:spPr bwMode="auto">
              <a:xfrm flipH="1">
                <a:off x="3767969" y="3238904"/>
                <a:ext cx="1169700" cy="4621"/>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7" name="直接连接符 82">
                <a:extLst>
                  <a:ext uri="{FF2B5EF4-FFF2-40B4-BE49-F238E27FC236}">
                    <a16:creationId xmlns:a16="http://schemas.microsoft.com/office/drawing/2014/main" id="{15AA04A2-1EAE-530D-3428-3976C6CE9EDF}"/>
                  </a:ext>
                </a:extLst>
              </p:cNvPr>
              <p:cNvCxnSpPr/>
              <p:nvPr/>
            </p:nvCxnSpPr>
            <p:spPr>
              <a:xfrm>
                <a:off x="2181258" y="2812951"/>
                <a:ext cx="0" cy="311959"/>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8" name="直接连接符 83">
                <a:extLst>
                  <a:ext uri="{FF2B5EF4-FFF2-40B4-BE49-F238E27FC236}">
                    <a16:creationId xmlns:a16="http://schemas.microsoft.com/office/drawing/2014/main" id="{EE9F4B69-0187-D433-EE3E-43001CFD5FA7}"/>
                  </a:ext>
                </a:extLst>
              </p:cNvPr>
              <p:cNvCxnSpPr/>
              <p:nvPr/>
            </p:nvCxnSpPr>
            <p:spPr>
              <a:xfrm flipH="1">
                <a:off x="1862481" y="2812951"/>
                <a:ext cx="318777" cy="0"/>
              </a:xfrm>
              <a:prstGeom prst="line">
                <a:avLst/>
              </a:prstGeom>
              <a:solidFill>
                <a:srgbClr val="4F81BD">
                  <a:lumMod val="50000"/>
                </a:srgbClr>
              </a:solidFill>
              <a:ln w="15875" cap="flat" cmpd="sng" algn="ctr">
                <a:solidFill>
                  <a:srgbClr val="FFFF00"/>
                </a:solidFill>
                <a:prstDash val="solid"/>
                <a:round/>
                <a:headEnd type="none" w="med" len="med"/>
                <a:tailEnd type="none" w="med" len="med"/>
              </a:ln>
              <a:effectLst/>
            </p:spPr>
          </p:cxnSp>
          <p:cxnSp>
            <p:nvCxnSpPr>
              <p:cNvPr id="69" name="直接连接符 86">
                <a:extLst>
                  <a:ext uri="{FF2B5EF4-FFF2-40B4-BE49-F238E27FC236}">
                    <a16:creationId xmlns:a16="http://schemas.microsoft.com/office/drawing/2014/main" id="{698DDDC9-FEEC-1076-8110-6D6E9A0EDDC3}"/>
                  </a:ext>
                </a:extLst>
              </p:cNvPr>
              <p:cNvCxnSpPr/>
              <p:nvPr/>
            </p:nvCxnSpPr>
            <p:spPr>
              <a:xfrm flipH="1">
                <a:off x="1841352" y="3667375"/>
                <a:ext cx="318777" cy="0"/>
              </a:xfrm>
              <a:prstGeom prst="line">
                <a:avLst/>
              </a:prstGeom>
              <a:solidFill>
                <a:srgbClr val="4F81BD">
                  <a:lumMod val="50000"/>
                </a:srgbClr>
              </a:solidFill>
              <a:ln w="15875" cap="flat" cmpd="sng" algn="ctr">
                <a:solidFill>
                  <a:sysClr val="window" lastClr="FFFFFF">
                    <a:lumMod val="50000"/>
                  </a:sysClr>
                </a:solidFill>
                <a:prstDash val="solid"/>
                <a:round/>
                <a:headEnd type="none" w="med" len="med"/>
                <a:tailEnd type="none" w="med" len="med"/>
              </a:ln>
              <a:effectLst/>
            </p:spPr>
          </p:cxnSp>
          <p:sp>
            <p:nvSpPr>
              <p:cNvPr id="70" name="椭圆 88">
                <a:extLst>
                  <a:ext uri="{FF2B5EF4-FFF2-40B4-BE49-F238E27FC236}">
                    <a16:creationId xmlns:a16="http://schemas.microsoft.com/office/drawing/2014/main" id="{7D16776C-1589-0F73-7227-16CC7DEB5AD1}"/>
                  </a:ext>
                </a:extLst>
              </p:cNvPr>
              <p:cNvSpPr/>
              <p:nvPr/>
            </p:nvSpPr>
            <p:spPr bwMode="auto">
              <a:xfrm flipH="1">
                <a:off x="3178514" y="3148365"/>
                <a:ext cx="232238" cy="230506"/>
              </a:xfrm>
              <a:prstGeom prst="ellipse">
                <a:avLst/>
              </a:prstGeom>
              <a:solidFill>
                <a:srgbClr val="FFC000"/>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1" name="椭圆 2">
                <a:extLst>
                  <a:ext uri="{FF2B5EF4-FFF2-40B4-BE49-F238E27FC236}">
                    <a16:creationId xmlns:a16="http://schemas.microsoft.com/office/drawing/2014/main" id="{C3991CC5-C68E-983F-B46C-E88FF6E48F1D}"/>
                  </a:ext>
                </a:extLst>
              </p:cNvPr>
              <p:cNvSpPr/>
              <p:nvPr/>
            </p:nvSpPr>
            <p:spPr bwMode="auto">
              <a:xfrm flipH="1">
                <a:off x="3993134" y="3153950"/>
                <a:ext cx="232238" cy="230506"/>
              </a:xfrm>
              <a:prstGeom prst="ellipse">
                <a:avLst/>
              </a:prstGeom>
              <a:solidFill>
                <a:srgbClr val="1F497D">
                  <a:lumMod val="60000"/>
                  <a:lumOff val="40000"/>
                </a:srgbClr>
              </a:solidFill>
              <a:ln w="28575"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2" name="椭圆 90">
                <a:extLst>
                  <a:ext uri="{FF2B5EF4-FFF2-40B4-BE49-F238E27FC236}">
                    <a16:creationId xmlns:a16="http://schemas.microsoft.com/office/drawing/2014/main" id="{1208769B-9B71-6CAE-1558-6993209FBC68}"/>
                  </a:ext>
                </a:extLst>
              </p:cNvPr>
              <p:cNvSpPr/>
              <p:nvPr/>
            </p:nvSpPr>
            <p:spPr bwMode="auto">
              <a:xfrm flipH="1">
                <a:off x="2065139" y="3124910"/>
                <a:ext cx="232238" cy="230506"/>
              </a:xfrm>
              <a:prstGeom prst="ellipse">
                <a:avLst/>
              </a:prstGeom>
              <a:solidFill>
                <a:srgbClr val="C0504D">
                  <a:lumMod val="60000"/>
                  <a:lumOff val="40000"/>
                </a:srgb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cxnSp>
            <p:nvCxnSpPr>
              <p:cNvPr id="73" name="直接连接符 91">
                <a:extLst>
                  <a:ext uri="{FF2B5EF4-FFF2-40B4-BE49-F238E27FC236}">
                    <a16:creationId xmlns:a16="http://schemas.microsoft.com/office/drawing/2014/main" id="{3BA612BE-915F-EC54-6A6A-BD02CA63C2A3}"/>
                  </a:ext>
                </a:extLst>
              </p:cNvPr>
              <p:cNvCxnSpPr/>
              <p:nvPr/>
            </p:nvCxnSpPr>
            <p:spPr>
              <a:xfrm>
                <a:off x="2181258" y="3355416"/>
                <a:ext cx="0" cy="311959"/>
              </a:xfrm>
              <a:prstGeom prst="line">
                <a:avLst/>
              </a:prstGeom>
              <a:solidFill>
                <a:srgbClr val="4F81BD">
                  <a:lumMod val="50000"/>
                </a:srgbClr>
              </a:solidFill>
              <a:ln w="15875" cap="flat" cmpd="sng" algn="ctr">
                <a:solidFill>
                  <a:sysClr val="window" lastClr="FFFFFF">
                    <a:lumMod val="50000"/>
                  </a:sysClr>
                </a:solidFill>
                <a:prstDash val="solid"/>
                <a:round/>
                <a:headEnd type="none" w="med" len="med"/>
                <a:tailEnd type="none" w="med" len="med"/>
              </a:ln>
              <a:effectLst/>
            </p:spPr>
          </p:cxnSp>
          <p:sp>
            <p:nvSpPr>
              <p:cNvPr id="74" name="TextBox 130">
                <a:extLst>
                  <a:ext uri="{FF2B5EF4-FFF2-40B4-BE49-F238E27FC236}">
                    <a16:creationId xmlns:a16="http://schemas.microsoft.com/office/drawing/2014/main" id="{014643F2-982F-6BE3-03F0-57DA3A34690E}"/>
                  </a:ext>
                </a:extLst>
              </p:cNvPr>
              <p:cNvSpPr txBox="1"/>
              <p:nvPr/>
            </p:nvSpPr>
            <p:spPr>
              <a:xfrm>
                <a:off x="2215226" y="2808235"/>
                <a:ext cx="541937" cy="36466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ONU</a:t>
                </a:r>
              </a:p>
            </p:txBody>
          </p:sp>
          <p:sp>
            <p:nvSpPr>
              <p:cNvPr id="75" name="矩形 93">
                <a:extLst>
                  <a:ext uri="{FF2B5EF4-FFF2-40B4-BE49-F238E27FC236}">
                    <a16:creationId xmlns:a16="http://schemas.microsoft.com/office/drawing/2014/main" id="{1E475AD0-3DB0-5A07-54ED-43614E6C9568}"/>
                  </a:ext>
                </a:extLst>
              </p:cNvPr>
              <p:cNvSpPr/>
              <p:nvPr/>
            </p:nvSpPr>
            <p:spPr bwMode="auto">
              <a:xfrm>
                <a:off x="5438885" y="2676809"/>
                <a:ext cx="1681905"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76" name="TextBox 130">
                <a:extLst>
                  <a:ext uri="{FF2B5EF4-FFF2-40B4-BE49-F238E27FC236}">
                    <a16:creationId xmlns:a16="http://schemas.microsoft.com/office/drawing/2014/main" id="{25C2A0C6-85A2-B155-3F00-AC556B2EC430}"/>
                  </a:ext>
                </a:extLst>
              </p:cNvPr>
              <p:cNvSpPr txBox="1"/>
              <p:nvPr/>
            </p:nvSpPr>
            <p:spPr>
              <a:xfrm>
                <a:off x="5786852" y="2781722"/>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Transmission</a:t>
                </a:r>
              </a:p>
            </p:txBody>
          </p:sp>
          <p:sp>
            <p:nvSpPr>
              <p:cNvPr id="77" name="矩形 96">
                <a:extLst>
                  <a:ext uri="{FF2B5EF4-FFF2-40B4-BE49-F238E27FC236}">
                    <a16:creationId xmlns:a16="http://schemas.microsoft.com/office/drawing/2014/main" id="{5D99C399-6451-E5B6-7C73-4198176505BE}"/>
                  </a:ext>
                </a:extLst>
              </p:cNvPr>
              <p:cNvSpPr/>
              <p:nvPr/>
            </p:nvSpPr>
            <p:spPr bwMode="auto">
              <a:xfrm>
                <a:off x="7159454" y="2676809"/>
                <a:ext cx="1034865" cy="1306400"/>
              </a:xfrm>
              <a:prstGeom prst="rect">
                <a:avLst/>
              </a:prstGeom>
              <a:solidFill>
                <a:srgbClr val="0070C0"/>
              </a:solidFill>
              <a:ln w="9525">
                <a:gradFill>
                  <a:gsLst>
                    <a:gs pos="0">
                      <a:srgbClr val="00B0F0">
                        <a:alpha val="73000"/>
                      </a:srgbClr>
                    </a:gs>
                    <a:gs pos="100000">
                      <a:srgbClr val="0070C0">
                        <a:alpha val="34000"/>
                      </a:srgbClr>
                    </a:gs>
                  </a:gsLst>
                  <a:lin ang="16200000" scaled="0"/>
                </a:grad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sp>
            <p:nvSpPr>
              <p:cNvPr id="78" name="椭圆 97">
                <a:extLst>
                  <a:ext uri="{FF2B5EF4-FFF2-40B4-BE49-F238E27FC236}">
                    <a16:creationId xmlns:a16="http://schemas.microsoft.com/office/drawing/2014/main" id="{DB55FD17-AE7C-F96D-1DC1-CAF29CDB151F}"/>
                  </a:ext>
                </a:extLst>
              </p:cNvPr>
              <p:cNvSpPr/>
              <p:nvPr/>
            </p:nvSpPr>
            <p:spPr bwMode="auto">
              <a:xfrm flipH="1">
                <a:off x="7504928" y="3158693"/>
                <a:ext cx="232238" cy="230506"/>
              </a:xfrm>
              <a:prstGeom prst="ellipse">
                <a:avLst/>
              </a:prstGeom>
              <a:solidFill>
                <a:sysClr val="window" lastClr="FFFFFF">
                  <a:lumMod val="75000"/>
                </a:sysClr>
              </a:solidFill>
              <a:ln w="76200" cap="flat" cmpd="sng" algn="ctr">
                <a:noFill/>
                <a:prstDash val="solid"/>
                <a:round/>
                <a:headEnd type="none" w="med" len="med"/>
                <a:tailEnd type="none" w="med" len="med"/>
              </a:ln>
              <a:effectLst/>
            </p:spPr>
            <p:txBody>
              <a:bodyPr vert="horz" wrap="square" lIns="91377" tIns="45688" rIns="91377" bIns="4568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sysClr val="window" lastClr="FFFFFF"/>
                  </a:solidFill>
                  <a:effectLst/>
                  <a:uLnTx/>
                  <a:uFillTx/>
                  <a:latin typeface="Arial"/>
                  <a:ea typeface="SimSun" pitchFamily="2" charset="-122"/>
                  <a:cs typeface="Arial" panose="020B0604020202020204" pitchFamily="34" charset="0"/>
                </a:endParaRPr>
              </a:p>
            </p:txBody>
          </p:sp>
          <p:sp>
            <p:nvSpPr>
              <p:cNvPr id="79" name="TextBox 130">
                <a:extLst>
                  <a:ext uri="{FF2B5EF4-FFF2-40B4-BE49-F238E27FC236}">
                    <a16:creationId xmlns:a16="http://schemas.microsoft.com/office/drawing/2014/main" id="{816756EB-4C8E-C80E-3456-B2E0BE98CB93}"/>
                  </a:ext>
                </a:extLst>
              </p:cNvPr>
              <p:cNvSpPr txBox="1"/>
              <p:nvPr/>
            </p:nvSpPr>
            <p:spPr>
              <a:xfrm>
                <a:off x="7052223" y="2788793"/>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Core</a:t>
                </a:r>
              </a:p>
            </p:txBody>
          </p:sp>
          <p:sp>
            <p:nvSpPr>
              <p:cNvPr id="80" name="AutoShape 5">
                <a:extLst>
                  <a:ext uri="{FF2B5EF4-FFF2-40B4-BE49-F238E27FC236}">
                    <a16:creationId xmlns:a16="http://schemas.microsoft.com/office/drawing/2014/main" id="{966D6D26-469B-891F-DC1B-AB49ED6AE5B8}"/>
                  </a:ext>
                </a:extLst>
              </p:cNvPr>
              <p:cNvSpPr>
                <a:spLocks noChangeArrowheads="1"/>
              </p:cNvSpPr>
              <p:nvPr/>
            </p:nvSpPr>
            <p:spPr bwMode="auto">
              <a:xfrm rot="5400000">
                <a:off x="7873471" y="2133893"/>
                <a:ext cx="3084741" cy="2443046"/>
              </a:xfrm>
              <a:custGeom>
                <a:avLst/>
                <a:gdLst>
                  <a:gd name="G0" fmla="+- 6507 0 0"/>
                  <a:gd name="G1" fmla="+- 21600 0 6507"/>
                  <a:gd name="G2" fmla="*/ 6507 1 2"/>
                  <a:gd name="G3" fmla="+- 21600 0 G2"/>
                  <a:gd name="G4" fmla="+/ 6507 21600 2"/>
                  <a:gd name="G5" fmla="+/ G1 0 2"/>
                  <a:gd name="G6" fmla="*/ 21600 21600 6507"/>
                  <a:gd name="G7" fmla="*/ G6 1 2"/>
                  <a:gd name="G8" fmla="+- 21600 0 G7"/>
                  <a:gd name="G9" fmla="*/ 21600 1 2"/>
                  <a:gd name="G10" fmla="+- 6507 0 G9"/>
                  <a:gd name="G11" fmla="?: G10 G8 0"/>
                  <a:gd name="G12" fmla="?: G10 G7 21600"/>
                  <a:gd name="T0" fmla="*/ 18346 w 21600"/>
                  <a:gd name="T1" fmla="*/ 10800 h 21600"/>
                  <a:gd name="T2" fmla="*/ 10800 w 21600"/>
                  <a:gd name="T3" fmla="*/ 21600 h 21600"/>
                  <a:gd name="T4" fmla="*/ 3254 w 21600"/>
                  <a:gd name="T5" fmla="*/ 10800 h 21600"/>
                  <a:gd name="T6" fmla="*/ 10800 w 21600"/>
                  <a:gd name="T7" fmla="*/ 0 h 21600"/>
                  <a:gd name="T8" fmla="*/ 5054 w 21600"/>
                  <a:gd name="T9" fmla="*/ 5054 h 21600"/>
                  <a:gd name="T10" fmla="*/ 16546 w 21600"/>
                  <a:gd name="T11" fmla="*/ 16546 h 21600"/>
                  <a:gd name="connsiteX0" fmla="*/ 0 w 21600"/>
                  <a:gd name="connsiteY0" fmla="*/ 3600 h 25200"/>
                  <a:gd name="connsiteX1" fmla="*/ 6507 w 21600"/>
                  <a:gd name="connsiteY1" fmla="*/ 25200 h 25200"/>
                  <a:gd name="connsiteX2" fmla="*/ 15093 w 21600"/>
                  <a:gd name="connsiteY2" fmla="*/ 25200 h 25200"/>
                  <a:gd name="connsiteX3" fmla="*/ 21600 w 21600"/>
                  <a:gd name="connsiteY3" fmla="*/ 3600 h 25200"/>
                  <a:gd name="connsiteX4" fmla="*/ 0 w 21600"/>
                  <a:gd name="connsiteY4" fmla="*/ 3600 h 25200"/>
                  <a:gd name="connsiteX0" fmla="*/ 0 w 21185"/>
                  <a:gd name="connsiteY0" fmla="*/ 3905 h 25505"/>
                  <a:gd name="connsiteX1" fmla="*/ 6507 w 21185"/>
                  <a:gd name="connsiteY1" fmla="*/ 25505 h 25505"/>
                  <a:gd name="connsiteX2" fmla="*/ 15093 w 21185"/>
                  <a:gd name="connsiteY2" fmla="*/ 25505 h 25505"/>
                  <a:gd name="connsiteX3" fmla="*/ 21185 w 21185"/>
                  <a:gd name="connsiteY3" fmla="*/ 3600 h 25505"/>
                  <a:gd name="connsiteX4" fmla="*/ 0 w 21185"/>
                  <a:gd name="connsiteY4" fmla="*/ 3905 h 25505"/>
                  <a:gd name="connsiteX0" fmla="*/ 0 w 20632"/>
                  <a:gd name="connsiteY0" fmla="*/ 3600 h 25581"/>
                  <a:gd name="connsiteX1" fmla="*/ 5954 w 20632"/>
                  <a:gd name="connsiteY1" fmla="*/ 25581 h 25581"/>
                  <a:gd name="connsiteX2" fmla="*/ 14540 w 20632"/>
                  <a:gd name="connsiteY2" fmla="*/ 25581 h 25581"/>
                  <a:gd name="connsiteX3" fmla="*/ 20632 w 20632"/>
                  <a:gd name="connsiteY3" fmla="*/ 3676 h 25581"/>
                  <a:gd name="connsiteX4" fmla="*/ 0 w 20632"/>
                  <a:gd name="connsiteY4" fmla="*/ 3600 h 25581"/>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398"/>
                  <a:gd name="connsiteY0" fmla="*/ 3642 h 25623"/>
                  <a:gd name="connsiteX1" fmla="*/ 5954 w 20398"/>
                  <a:gd name="connsiteY1" fmla="*/ 25623 h 25623"/>
                  <a:gd name="connsiteX2" fmla="*/ 14540 w 20398"/>
                  <a:gd name="connsiteY2" fmla="*/ 25623 h 25623"/>
                  <a:gd name="connsiteX3" fmla="*/ 20398 w 20398"/>
                  <a:gd name="connsiteY3" fmla="*/ 3600 h 25623"/>
                  <a:gd name="connsiteX4" fmla="*/ 0 w 20398"/>
                  <a:gd name="connsiteY4" fmla="*/ 3642 h 25623"/>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10"/>
                  <a:gd name="connsiteX1" fmla="*/ 5713 w 20157"/>
                  <a:gd name="connsiteY1" fmla="*/ 25710 h 25710"/>
                  <a:gd name="connsiteX2" fmla="*/ 14299 w 20157"/>
                  <a:gd name="connsiteY2" fmla="*/ 25710 h 25710"/>
                  <a:gd name="connsiteX3" fmla="*/ 20157 w 20157"/>
                  <a:gd name="connsiteY3" fmla="*/ 3687 h 25710"/>
                  <a:gd name="connsiteX4" fmla="*/ 0 w 20157"/>
                  <a:gd name="connsiteY4" fmla="*/ 3600 h 25710"/>
                  <a:gd name="connsiteX0" fmla="*/ 0 w 20157"/>
                  <a:gd name="connsiteY0" fmla="*/ 3600 h 25750"/>
                  <a:gd name="connsiteX1" fmla="*/ 5675 w 20157"/>
                  <a:gd name="connsiteY1" fmla="*/ 25750 h 25750"/>
                  <a:gd name="connsiteX2" fmla="*/ 14299 w 20157"/>
                  <a:gd name="connsiteY2" fmla="*/ 25710 h 25750"/>
                  <a:gd name="connsiteX3" fmla="*/ 20157 w 20157"/>
                  <a:gd name="connsiteY3" fmla="*/ 3687 h 25750"/>
                  <a:gd name="connsiteX4" fmla="*/ 0 w 20157"/>
                  <a:gd name="connsiteY4" fmla="*/ 3600 h 2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7" h="25750">
                    <a:moveTo>
                      <a:pt x="0" y="3600"/>
                    </a:moveTo>
                    <a:cubicBezTo>
                      <a:pt x="4654" y="23079"/>
                      <a:pt x="1945" y="12210"/>
                      <a:pt x="5675" y="25750"/>
                    </a:cubicBezTo>
                    <a:lnTo>
                      <a:pt x="14299" y="25710"/>
                    </a:lnTo>
                    <a:cubicBezTo>
                      <a:pt x="16252" y="18369"/>
                      <a:pt x="15804" y="22052"/>
                      <a:pt x="20157" y="3687"/>
                    </a:cubicBezTo>
                    <a:cubicBezTo>
                      <a:pt x="17642" y="87"/>
                      <a:pt x="2515" y="0"/>
                      <a:pt x="0" y="3600"/>
                    </a:cubicBezTo>
                    <a:close/>
                  </a:path>
                </a:pathLst>
              </a:custGeom>
              <a:solidFill>
                <a:srgbClr val="0070C0"/>
              </a:solidFill>
              <a:ln w="9525">
                <a:noFill/>
                <a:miter lim="800000"/>
                <a:headEnd/>
                <a:tailEnd/>
              </a:ln>
            </p:spPr>
            <p:txBody>
              <a:bodyPr/>
              <a:lstStyle/>
              <a:p>
                <a:pPr marL="179946" marR="0" lvl="1" indent="-179946" algn="l" defTabSz="914126" rtl="0" eaLnBrk="1" fontAlgn="base" latinLnBrk="1" hangingPunct="1">
                  <a:lnSpc>
                    <a:spcPts val="2799"/>
                  </a:lnSpc>
                  <a:spcBef>
                    <a:spcPct val="0"/>
                  </a:spcBef>
                  <a:spcAft>
                    <a:spcPts val="2706"/>
                  </a:spcAft>
                  <a:buClr>
                    <a:srgbClr val="CC9900"/>
                  </a:buClr>
                  <a:buSzPct val="100000"/>
                  <a:buFont typeface="Arial" pitchFamily="34" charset="0"/>
                  <a:buChar char="•"/>
                  <a:tabLst/>
                  <a:defRPr/>
                </a:pPr>
                <a:endParaRPr kumimoji="0" lang="zh-CN" altLang="en-US" sz="1100" b="0" i="0" u="none" strike="noStrike" kern="0" cap="none" spc="0" normalizeH="0" baseline="0" noProof="1">
                  <a:ln>
                    <a:noFill/>
                  </a:ln>
                  <a:solidFill>
                    <a:prstClr val="black"/>
                  </a:solidFill>
                  <a:effectLst/>
                  <a:uLnTx/>
                  <a:uFillTx/>
                  <a:latin typeface="Arial"/>
                  <a:ea typeface="微软雅黑"/>
                  <a:cs typeface="+mn-cs"/>
                  <a:sym typeface="Wingdings" pitchFamily="2" charset="2"/>
                </a:endParaRPr>
              </a:p>
            </p:txBody>
          </p:sp>
        </p:grpSp>
        <p:grpSp>
          <p:nvGrpSpPr>
            <p:cNvPr id="15" name="组合 605">
              <a:extLst>
                <a:ext uri="{FF2B5EF4-FFF2-40B4-BE49-F238E27FC236}">
                  <a16:creationId xmlns:a16="http://schemas.microsoft.com/office/drawing/2014/main" id="{0E565983-3B8D-F0D6-1A97-8A6B2115B7AC}"/>
                </a:ext>
              </a:extLst>
            </p:cNvPr>
            <p:cNvGrpSpPr/>
            <p:nvPr/>
          </p:nvGrpSpPr>
          <p:grpSpPr>
            <a:xfrm>
              <a:off x="797627" y="3159382"/>
              <a:ext cx="372730" cy="222607"/>
              <a:chOff x="18738472" y="-1743155"/>
              <a:chExt cx="835403" cy="550606"/>
            </a:xfrm>
            <a:solidFill>
              <a:sysClr val="window" lastClr="FFFFFF">
                <a:lumMod val="95000"/>
              </a:sysClr>
            </a:solidFill>
          </p:grpSpPr>
          <p:sp>
            <p:nvSpPr>
              <p:cNvPr id="56" name="Freeform 64">
                <a:extLst>
                  <a:ext uri="{FF2B5EF4-FFF2-40B4-BE49-F238E27FC236}">
                    <a16:creationId xmlns:a16="http://schemas.microsoft.com/office/drawing/2014/main" id="{2E2154D3-581D-7E9E-755B-EE0D2BF387B4}"/>
                  </a:ext>
                </a:extLst>
              </p:cNvPr>
              <p:cNvSpPr>
                <a:spLocks/>
              </p:cNvSpPr>
              <p:nvPr/>
            </p:nvSpPr>
            <p:spPr bwMode="auto">
              <a:xfrm>
                <a:off x="18738472" y="-1743155"/>
                <a:ext cx="835403" cy="297454"/>
              </a:xfrm>
              <a:custGeom>
                <a:avLst/>
                <a:gdLst/>
                <a:ahLst/>
                <a:cxnLst>
                  <a:cxn ang="0">
                    <a:pos x="132" y="0"/>
                  </a:cxn>
                  <a:cxn ang="0">
                    <a:pos x="132" y="0"/>
                  </a:cxn>
                  <a:cxn ang="0">
                    <a:pos x="106" y="0"/>
                  </a:cxn>
                  <a:cxn ang="0">
                    <a:pos x="80" y="6"/>
                  </a:cxn>
                  <a:cxn ang="0">
                    <a:pos x="58" y="12"/>
                  </a:cxn>
                  <a:cxn ang="0">
                    <a:pos x="38" y="22"/>
                  </a:cxn>
                  <a:cxn ang="0">
                    <a:pos x="22" y="32"/>
                  </a:cxn>
                  <a:cxn ang="0">
                    <a:pos x="10" y="44"/>
                  </a:cxn>
                  <a:cxn ang="0">
                    <a:pos x="2" y="58"/>
                  </a:cxn>
                  <a:cxn ang="0">
                    <a:pos x="0" y="66"/>
                  </a:cxn>
                  <a:cxn ang="0">
                    <a:pos x="0" y="74"/>
                  </a:cxn>
                  <a:cxn ang="0">
                    <a:pos x="0" y="74"/>
                  </a:cxn>
                  <a:cxn ang="0">
                    <a:pos x="0" y="80"/>
                  </a:cxn>
                  <a:cxn ang="0">
                    <a:pos x="2" y="84"/>
                  </a:cxn>
                  <a:cxn ang="0">
                    <a:pos x="4" y="88"/>
                  </a:cxn>
                  <a:cxn ang="0">
                    <a:pos x="8" y="92"/>
                  </a:cxn>
                  <a:cxn ang="0">
                    <a:pos x="18" y="94"/>
                  </a:cxn>
                  <a:cxn ang="0">
                    <a:pos x="32" y="92"/>
                  </a:cxn>
                  <a:cxn ang="0">
                    <a:pos x="32" y="92"/>
                  </a:cxn>
                  <a:cxn ang="0">
                    <a:pos x="36" y="82"/>
                  </a:cxn>
                  <a:cxn ang="0">
                    <a:pos x="42" y="74"/>
                  </a:cxn>
                  <a:cxn ang="0">
                    <a:pos x="50" y="64"/>
                  </a:cxn>
                  <a:cxn ang="0">
                    <a:pos x="58" y="56"/>
                  </a:cxn>
                  <a:cxn ang="0">
                    <a:pos x="58" y="56"/>
                  </a:cxn>
                  <a:cxn ang="0">
                    <a:pos x="74" y="46"/>
                  </a:cxn>
                  <a:cxn ang="0">
                    <a:pos x="92" y="36"/>
                  </a:cxn>
                  <a:cxn ang="0">
                    <a:pos x="112" y="32"/>
                  </a:cxn>
                  <a:cxn ang="0">
                    <a:pos x="132" y="30"/>
                  </a:cxn>
                  <a:cxn ang="0">
                    <a:pos x="132" y="30"/>
                  </a:cxn>
                  <a:cxn ang="0">
                    <a:pos x="154" y="32"/>
                  </a:cxn>
                  <a:cxn ang="0">
                    <a:pos x="174" y="36"/>
                  </a:cxn>
                  <a:cxn ang="0">
                    <a:pos x="192" y="46"/>
                  </a:cxn>
                  <a:cxn ang="0">
                    <a:pos x="206" y="56"/>
                  </a:cxn>
                  <a:cxn ang="0">
                    <a:pos x="206" y="56"/>
                  </a:cxn>
                  <a:cxn ang="0">
                    <a:pos x="214" y="64"/>
                  </a:cxn>
                  <a:cxn ang="0">
                    <a:pos x="222" y="74"/>
                  </a:cxn>
                  <a:cxn ang="0">
                    <a:pos x="228" y="82"/>
                  </a:cxn>
                  <a:cxn ang="0">
                    <a:pos x="232" y="92"/>
                  </a:cxn>
                  <a:cxn ang="0">
                    <a:pos x="232" y="92"/>
                  </a:cxn>
                  <a:cxn ang="0">
                    <a:pos x="246" y="94"/>
                  </a:cxn>
                  <a:cxn ang="0">
                    <a:pos x="256" y="92"/>
                  </a:cxn>
                  <a:cxn ang="0">
                    <a:pos x="260" y="88"/>
                  </a:cxn>
                  <a:cxn ang="0">
                    <a:pos x="262" y="84"/>
                  </a:cxn>
                  <a:cxn ang="0">
                    <a:pos x="264" y="80"/>
                  </a:cxn>
                  <a:cxn ang="0">
                    <a:pos x="264" y="74"/>
                  </a:cxn>
                  <a:cxn ang="0">
                    <a:pos x="264" y="74"/>
                  </a:cxn>
                  <a:cxn ang="0">
                    <a:pos x="264" y="66"/>
                  </a:cxn>
                  <a:cxn ang="0">
                    <a:pos x="262" y="58"/>
                  </a:cxn>
                  <a:cxn ang="0">
                    <a:pos x="254" y="44"/>
                  </a:cxn>
                  <a:cxn ang="0">
                    <a:pos x="242" y="32"/>
                  </a:cxn>
                  <a:cxn ang="0">
                    <a:pos x="226" y="22"/>
                  </a:cxn>
                  <a:cxn ang="0">
                    <a:pos x="206" y="12"/>
                  </a:cxn>
                  <a:cxn ang="0">
                    <a:pos x="184" y="6"/>
                  </a:cxn>
                  <a:cxn ang="0">
                    <a:pos x="160" y="0"/>
                  </a:cxn>
                  <a:cxn ang="0">
                    <a:pos x="132" y="0"/>
                  </a:cxn>
                  <a:cxn ang="0">
                    <a:pos x="132" y="0"/>
                  </a:cxn>
                </a:cxnLst>
                <a:rect l="0" t="0" r="r" b="b"/>
                <a:pathLst>
                  <a:path w="264" h="94">
                    <a:moveTo>
                      <a:pt x="132" y="0"/>
                    </a:moveTo>
                    <a:lnTo>
                      <a:pt x="132" y="0"/>
                    </a:lnTo>
                    <a:lnTo>
                      <a:pt x="106" y="0"/>
                    </a:lnTo>
                    <a:lnTo>
                      <a:pt x="80" y="6"/>
                    </a:lnTo>
                    <a:lnTo>
                      <a:pt x="58" y="12"/>
                    </a:lnTo>
                    <a:lnTo>
                      <a:pt x="38" y="22"/>
                    </a:lnTo>
                    <a:lnTo>
                      <a:pt x="22" y="32"/>
                    </a:lnTo>
                    <a:lnTo>
                      <a:pt x="10" y="44"/>
                    </a:lnTo>
                    <a:lnTo>
                      <a:pt x="2" y="58"/>
                    </a:lnTo>
                    <a:lnTo>
                      <a:pt x="0" y="66"/>
                    </a:lnTo>
                    <a:lnTo>
                      <a:pt x="0" y="74"/>
                    </a:lnTo>
                    <a:lnTo>
                      <a:pt x="0" y="74"/>
                    </a:lnTo>
                    <a:lnTo>
                      <a:pt x="0" y="80"/>
                    </a:lnTo>
                    <a:lnTo>
                      <a:pt x="2" y="84"/>
                    </a:lnTo>
                    <a:lnTo>
                      <a:pt x="4" y="88"/>
                    </a:lnTo>
                    <a:lnTo>
                      <a:pt x="8" y="92"/>
                    </a:lnTo>
                    <a:lnTo>
                      <a:pt x="18" y="94"/>
                    </a:lnTo>
                    <a:lnTo>
                      <a:pt x="32" y="92"/>
                    </a:lnTo>
                    <a:lnTo>
                      <a:pt x="32" y="92"/>
                    </a:lnTo>
                    <a:lnTo>
                      <a:pt x="36" y="82"/>
                    </a:lnTo>
                    <a:lnTo>
                      <a:pt x="42" y="74"/>
                    </a:lnTo>
                    <a:lnTo>
                      <a:pt x="50" y="64"/>
                    </a:lnTo>
                    <a:lnTo>
                      <a:pt x="58" y="56"/>
                    </a:lnTo>
                    <a:lnTo>
                      <a:pt x="58" y="56"/>
                    </a:lnTo>
                    <a:lnTo>
                      <a:pt x="74" y="46"/>
                    </a:lnTo>
                    <a:lnTo>
                      <a:pt x="92" y="36"/>
                    </a:lnTo>
                    <a:lnTo>
                      <a:pt x="112" y="32"/>
                    </a:lnTo>
                    <a:lnTo>
                      <a:pt x="132" y="30"/>
                    </a:lnTo>
                    <a:lnTo>
                      <a:pt x="132" y="30"/>
                    </a:lnTo>
                    <a:lnTo>
                      <a:pt x="154" y="32"/>
                    </a:lnTo>
                    <a:lnTo>
                      <a:pt x="174" y="36"/>
                    </a:lnTo>
                    <a:lnTo>
                      <a:pt x="192" y="46"/>
                    </a:lnTo>
                    <a:lnTo>
                      <a:pt x="206" y="56"/>
                    </a:lnTo>
                    <a:lnTo>
                      <a:pt x="206" y="56"/>
                    </a:lnTo>
                    <a:lnTo>
                      <a:pt x="214" y="64"/>
                    </a:lnTo>
                    <a:lnTo>
                      <a:pt x="222" y="74"/>
                    </a:lnTo>
                    <a:lnTo>
                      <a:pt x="228" y="82"/>
                    </a:lnTo>
                    <a:lnTo>
                      <a:pt x="232" y="92"/>
                    </a:lnTo>
                    <a:lnTo>
                      <a:pt x="232" y="92"/>
                    </a:lnTo>
                    <a:lnTo>
                      <a:pt x="246" y="94"/>
                    </a:lnTo>
                    <a:lnTo>
                      <a:pt x="256" y="92"/>
                    </a:lnTo>
                    <a:lnTo>
                      <a:pt x="260" y="88"/>
                    </a:lnTo>
                    <a:lnTo>
                      <a:pt x="262" y="84"/>
                    </a:lnTo>
                    <a:lnTo>
                      <a:pt x="264" y="80"/>
                    </a:lnTo>
                    <a:lnTo>
                      <a:pt x="264" y="74"/>
                    </a:lnTo>
                    <a:lnTo>
                      <a:pt x="264" y="74"/>
                    </a:lnTo>
                    <a:lnTo>
                      <a:pt x="264" y="66"/>
                    </a:lnTo>
                    <a:lnTo>
                      <a:pt x="262" y="58"/>
                    </a:lnTo>
                    <a:lnTo>
                      <a:pt x="254" y="44"/>
                    </a:lnTo>
                    <a:lnTo>
                      <a:pt x="242" y="32"/>
                    </a:lnTo>
                    <a:lnTo>
                      <a:pt x="226" y="22"/>
                    </a:lnTo>
                    <a:lnTo>
                      <a:pt x="206" y="12"/>
                    </a:lnTo>
                    <a:lnTo>
                      <a:pt x="184" y="6"/>
                    </a:lnTo>
                    <a:lnTo>
                      <a:pt x="160" y="0"/>
                    </a:lnTo>
                    <a:lnTo>
                      <a:pt x="132" y="0"/>
                    </a:lnTo>
                    <a:lnTo>
                      <a:pt x="132"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57" name="Freeform 65">
                <a:extLst>
                  <a:ext uri="{FF2B5EF4-FFF2-40B4-BE49-F238E27FC236}">
                    <a16:creationId xmlns:a16="http://schemas.microsoft.com/office/drawing/2014/main" id="{073727F4-47B6-EA00-DC1A-85397E7C544A}"/>
                  </a:ext>
                </a:extLst>
              </p:cNvPr>
              <p:cNvSpPr>
                <a:spLocks noEditPoints="1"/>
              </p:cNvSpPr>
              <p:nvPr/>
            </p:nvSpPr>
            <p:spPr bwMode="auto">
              <a:xfrm>
                <a:off x="18852391" y="-1616579"/>
                <a:ext cx="607566" cy="424030"/>
              </a:xfrm>
              <a:custGeom>
                <a:avLst/>
                <a:gdLst/>
                <a:ahLst/>
                <a:cxnLst>
                  <a:cxn ang="0">
                    <a:pos x="96" y="0"/>
                  </a:cxn>
                  <a:cxn ang="0">
                    <a:pos x="58" y="6"/>
                  </a:cxn>
                  <a:cxn ang="0">
                    <a:pos x="28" y="24"/>
                  </a:cxn>
                  <a:cxn ang="0">
                    <a:pos x="8" y="52"/>
                  </a:cxn>
                  <a:cxn ang="0">
                    <a:pos x="0" y="84"/>
                  </a:cxn>
                  <a:cxn ang="0">
                    <a:pos x="2" y="100"/>
                  </a:cxn>
                  <a:cxn ang="0">
                    <a:pos x="16" y="120"/>
                  </a:cxn>
                  <a:cxn ang="0">
                    <a:pos x="42" y="130"/>
                  </a:cxn>
                  <a:cxn ang="0">
                    <a:pos x="96" y="134"/>
                  </a:cxn>
                  <a:cxn ang="0">
                    <a:pos x="134" y="132"/>
                  </a:cxn>
                  <a:cxn ang="0">
                    <a:pos x="164" y="126"/>
                  </a:cxn>
                  <a:cxn ang="0">
                    <a:pos x="186" y="112"/>
                  </a:cxn>
                  <a:cxn ang="0">
                    <a:pos x="192" y="84"/>
                  </a:cxn>
                  <a:cxn ang="0">
                    <a:pos x="192" y="68"/>
                  </a:cxn>
                  <a:cxn ang="0">
                    <a:pos x="176" y="38"/>
                  </a:cxn>
                  <a:cxn ang="0">
                    <a:pos x="150" y="14"/>
                  </a:cxn>
                  <a:cxn ang="0">
                    <a:pos x="116" y="2"/>
                  </a:cxn>
                  <a:cxn ang="0">
                    <a:pos x="96" y="0"/>
                  </a:cxn>
                  <a:cxn ang="0">
                    <a:pos x="96" y="92"/>
                  </a:cxn>
                  <a:cxn ang="0">
                    <a:pos x="80" y="88"/>
                  </a:cxn>
                  <a:cxn ang="0">
                    <a:pos x="66" y="82"/>
                  </a:cxn>
                  <a:cxn ang="0">
                    <a:pos x="58" y="70"/>
                  </a:cxn>
                  <a:cxn ang="0">
                    <a:pos x="54" y="56"/>
                  </a:cxn>
                  <a:cxn ang="0">
                    <a:pos x="54" y="50"/>
                  </a:cxn>
                  <a:cxn ang="0">
                    <a:pos x="62" y="36"/>
                  </a:cxn>
                  <a:cxn ang="0">
                    <a:pos x="72" y="28"/>
                  </a:cxn>
                  <a:cxn ang="0">
                    <a:pos x="88" y="22"/>
                  </a:cxn>
                  <a:cxn ang="0">
                    <a:pos x="96" y="22"/>
                  </a:cxn>
                  <a:cxn ang="0">
                    <a:pos x="112" y="24"/>
                  </a:cxn>
                  <a:cxn ang="0">
                    <a:pos x="126" y="32"/>
                  </a:cxn>
                  <a:cxn ang="0">
                    <a:pos x="136" y="42"/>
                  </a:cxn>
                  <a:cxn ang="0">
                    <a:pos x="138" y="56"/>
                  </a:cxn>
                  <a:cxn ang="0">
                    <a:pos x="138" y="64"/>
                  </a:cxn>
                  <a:cxn ang="0">
                    <a:pos x="132" y="76"/>
                  </a:cxn>
                  <a:cxn ang="0">
                    <a:pos x="120" y="86"/>
                  </a:cxn>
                  <a:cxn ang="0">
                    <a:pos x="104" y="90"/>
                  </a:cxn>
                  <a:cxn ang="0">
                    <a:pos x="96" y="92"/>
                  </a:cxn>
                </a:cxnLst>
                <a:rect l="0" t="0" r="r" b="b"/>
                <a:pathLst>
                  <a:path w="192" h="134">
                    <a:moveTo>
                      <a:pt x="96" y="0"/>
                    </a:moveTo>
                    <a:lnTo>
                      <a:pt x="96" y="0"/>
                    </a:lnTo>
                    <a:lnTo>
                      <a:pt x="76" y="2"/>
                    </a:lnTo>
                    <a:lnTo>
                      <a:pt x="58" y="6"/>
                    </a:lnTo>
                    <a:lnTo>
                      <a:pt x="42" y="14"/>
                    </a:lnTo>
                    <a:lnTo>
                      <a:pt x="28" y="24"/>
                    </a:lnTo>
                    <a:lnTo>
                      <a:pt x="16" y="38"/>
                    </a:lnTo>
                    <a:lnTo>
                      <a:pt x="8" y="52"/>
                    </a:lnTo>
                    <a:lnTo>
                      <a:pt x="2" y="68"/>
                    </a:lnTo>
                    <a:lnTo>
                      <a:pt x="0" y="84"/>
                    </a:lnTo>
                    <a:lnTo>
                      <a:pt x="0" y="84"/>
                    </a:lnTo>
                    <a:lnTo>
                      <a:pt x="2" y="100"/>
                    </a:lnTo>
                    <a:lnTo>
                      <a:pt x="8" y="112"/>
                    </a:lnTo>
                    <a:lnTo>
                      <a:pt x="16" y="120"/>
                    </a:lnTo>
                    <a:lnTo>
                      <a:pt x="28" y="126"/>
                    </a:lnTo>
                    <a:lnTo>
                      <a:pt x="42" y="130"/>
                    </a:lnTo>
                    <a:lnTo>
                      <a:pt x="58" y="132"/>
                    </a:lnTo>
                    <a:lnTo>
                      <a:pt x="96" y="134"/>
                    </a:lnTo>
                    <a:lnTo>
                      <a:pt x="96" y="134"/>
                    </a:lnTo>
                    <a:lnTo>
                      <a:pt x="134" y="132"/>
                    </a:lnTo>
                    <a:lnTo>
                      <a:pt x="150" y="130"/>
                    </a:lnTo>
                    <a:lnTo>
                      <a:pt x="164" y="126"/>
                    </a:lnTo>
                    <a:lnTo>
                      <a:pt x="176" y="120"/>
                    </a:lnTo>
                    <a:lnTo>
                      <a:pt x="186" y="112"/>
                    </a:lnTo>
                    <a:lnTo>
                      <a:pt x="192" y="100"/>
                    </a:lnTo>
                    <a:lnTo>
                      <a:pt x="192" y="84"/>
                    </a:lnTo>
                    <a:lnTo>
                      <a:pt x="192" y="84"/>
                    </a:lnTo>
                    <a:lnTo>
                      <a:pt x="192" y="68"/>
                    </a:lnTo>
                    <a:lnTo>
                      <a:pt x="186" y="52"/>
                    </a:lnTo>
                    <a:lnTo>
                      <a:pt x="176" y="38"/>
                    </a:lnTo>
                    <a:lnTo>
                      <a:pt x="164" y="24"/>
                    </a:lnTo>
                    <a:lnTo>
                      <a:pt x="150" y="14"/>
                    </a:lnTo>
                    <a:lnTo>
                      <a:pt x="134" y="6"/>
                    </a:lnTo>
                    <a:lnTo>
                      <a:pt x="116" y="2"/>
                    </a:lnTo>
                    <a:lnTo>
                      <a:pt x="96" y="0"/>
                    </a:lnTo>
                    <a:lnTo>
                      <a:pt x="96" y="0"/>
                    </a:lnTo>
                    <a:close/>
                    <a:moveTo>
                      <a:pt x="96" y="92"/>
                    </a:moveTo>
                    <a:lnTo>
                      <a:pt x="96" y="92"/>
                    </a:lnTo>
                    <a:lnTo>
                      <a:pt x="88" y="90"/>
                    </a:lnTo>
                    <a:lnTo>
                      <a:pt x="80" y="88"/>
                    </a:lnTo>
                    <a:lnTo>
                      <a:pt x="72" y="86"/>
                    </a:lnTo>
                    <a:lnTo>
                      <a:pt x="66" y="82"/>
                    </a:lnTo>
                    <a:lnTo>
                      <a:pt x="62" y="76"/>
                    </a:lnTo>
                    <a:lnTo>
                      <a:pt x="58" y="70"/>
                    </a:lnTo>
                    <a:lnTo>
                      <a:pt x="54" y="64"/>
                    </a:lnTo>
                    <a:lnTo>
                      <a:pt x="54" y="56"/>
                    </a:lnTo>
                    <a:lnTo>
                      <a:pt x="54" y="56"/>
                    </a:lnTo>
                    <a:lnTo>
                      <a:pt x="54" y="50"/>
                    </a:lnTo>
                    <a:lnTo>
                      <a:pt x="58" y="42"/>
                    </a:lnTo>
                    <a:lnTo>
                      <a:pt x="62" y="36"/>
                    </a:lnTo>
                    <a:lnTo>
                      <a:pt x="66" y="32"/>
                    </a:lnTo>
                    <a:lnTo>
                      <a:pt x="72" y="28"/>
                    </a:lnTo>
                    <a:lnTo>
                      <a:pt x="80" y="24"/>
                    </a:lnTo>
                    <a:lnTo>
                      <a:pt x="88" y="22"/>
                    </a:lnTo>
                    <a:lnTo>
                      <a:pt x="96" y="22"/>
                    </a:lnTo>
                    <a:lnTo>
                      <a:pt x="96" y="22"/>
                    </a:lnTo>
                    <a:lnTo>
                      <a:pt x="104" y="22"/>
                    </a:lnTo>
                    <a:lnTo>
                      <a:pt x="112" y="24"/>
                    </a:lnTo>
                    <a:lnTo>
                      <a:pt x="120" y="28"/>
                    </a:lnTo>
                    <a:lnTo>
                      <a:pt x="126" y="32"/>
                    </a:lnTo>
                    <a:lnTo>
                      <a:pt x="132" y="36"/>
                    </a:lnTo>
                    <a:lnTo>
                      <a:pt x="136" y="42"/>
                    </a:lnTo>
                    <a:lnTo>
                      <a:pt x="138" y="50"/>
                    </a:lnTo>
                    <a:lnTo>
                      <a:pt x="138" y="56"/>
                    </a:lnTo>
                    <a:lnTo>
                      <a:pt x="138" y="56"/>
                    </a:lnTo>
                    <a:lnTo>
                      <a:pt x="138" y="64"/>
                    </a:lnTo>
                    <a:lnTo>
                      <a:pt x="136" y="70"/>
                    </a:lnTo>
                    <a:lnTo>
                      <a:pt x="132" y="76"/>
                    </a:lnTo>
                    <a:lnTo>
                      <a:pt x="126" y="82"/>
                    </a:lnTo>
                    <a:lnTo>
                      <a:pt x="120" y="86"/>
                    </a:lnTo>
                    <a:lnTo>
                      <a:pt x="112" y="88"/>
                    </a:lnTo>
                    <a:lnTo>
                      <a:pt x="104" y="90"/>
                    </a:lnTo>
                    <a:lnTo>
                      <a:pt x="96" y="92"/>
                    </a:lnTo>
                    <a:lnTo>
                      <a:pt x="96" y="9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grpSp>
        <p:grpSp>
          <p:nvGrpSpPr>
            <p:cNvPr id="16" name="组合 367">
              <a:extLst>
                <a:ext uri="{FF2B5EF4-FFF2-40B4-BE49-F238E27FC236}">
                  <a16:creationId xmlns:a16="http://schemas.microsoft.com/office/drawing/2014/main" id="{A99ED0ED-9A93-C170-C270-0D87E02B9BF8}"/>
                </a:ext>
              </a:extLst>
            </p:cNvPr>
            <p:cNvGrpSpPr/>
            <p:nvPr/>
          </p:nvGrpSpPr>
          <p:grpSpPr>
            <a:xfrm>
              <a:off x="805921" y="2564121"/>
              <a:ext cx="440109" cy="303664"/>
              <a:chOff x="-1444626" y="2612827"/>
              <a:chExt cx="1444626" cy="1111251"/>
            </a:xfrm>
            <a:solidFill>
              <a:sysClr val="window" lastClr="FFFFFF">
                <a:lumMod val="95000"/>
              </a:sysClr>
            </a:solidFill>
          </p:grpSpPr>
          <p:sp>
            <p:nvSpPr>
              <p:cNvPr id="54" name="Freeform 5">
                <a:extLst>
                  <a:ext uri="{FF2B5EF4-FFF2-40B4-BE49-F238E27FC236}">
                    <a16:creationId xmlns:a16="http://schemas.microsoft.com/office/drawing/2014/main" id="{68BE0B66-89CD-0C61-CD32-4E08D4DE751E}"/>
                  </a:ext>
                </a:extLst>
              </p:cNvPr>
              <p:cNvSpPr>
                <a:spLocks noEditPoints="1"/>
              </p:cNvSpPr>
              <p:nvPr/>
            </p:nvSpPr>
            <p:spPr bwMode="auto">
              <a:xfrm>
                <a:off x="-1444626" y="2725540"/>
                <a:ext cx="1087438" cy="998538"/>
              </a:xfrm>
              <a:custGeom>
                <a:avLst/>
                <a:gdLst/>
                <a:ahLst/>
                <a:cxnLst>
                  <a:cxn ang="0">
                    <a:pos x="11410" y="2"/>
                  </a:cxn>
                  <a:cxn ang="0">
                    <a:pos x="11555" y="20"/>
                  </a:cxn>
                  <a:cxn ang="0">
                    <a:pos x="11692" y="59"/>
                  </a:cxn>
                  <a:cxn ang="0">
                    <a:pos x="11821" y="117"/>
                  </a:cxn>
                  <a:cxn ang="0">
                    <a:pos x="11939" y="193"/>
                  </a:cxn>
                  <a:cxn ang="0">
                    <a:pos x="12044" y="284"/>
                  </a:cxn>
                  <a:cxn ang="0">
                    <a:pos x="12136" y="390"/>
                  </a:cxn>
                  <a:cxn ang="0">
                    <a:pos x="12211" y="508"/>
                  </a:cxn>
                  <a:cxn ang="0">
                    <a:pos x="12270" y="637"/>
                  </a:cxn>
                  <a:cxn ang="0">
                    <a:pos x="12309" y="774"/>
                  </a:cxn>
                  <a:cxn ang="0">
                    <a:pos x="12327" y="919"/>
                  </a:cxn>
                  <a:cxn ang="0">
                    <a:pos x="12327" y="8512"/>
                  </a:cxn>
                  <a:cxn ang="0">
                    <a:pos x="12309" y="8656"/>
                  </a:cxn>
                  <a:cxn ang="0">
                    <a:pos x="12270" y="8795"/>
                  </a:cxn>
                  <a:cxn ang="0">
                    <a:pos x="12211" y="8923"/>
                  </a:cxn>
                  <a:cxn ang="0">
                    <a:pos x="12136" y="9040"/>
                  </a:cxn>
                  <a:cxn ang="0">
                    <a:pos x="12044" y="9146"/>
                  </a:cxn>
                  <a:cxn ang="0">
                    <a:pos x="11939" y="9237"/>
                  </a:cxn>
                  <a:cxn ang="0">
                    <a:pos x="11821" y="9313"/>
                  </a:cxn>
                  <a:cxn ang="0">
                    <a:pos x="11692" y="9371"/>
                  </a:cxn>
                  <a:cxn ang="0">
                    <a:pos x="11555" y="9411"/>
                  </a:cxn>
                  <a:cxn ang="0">
                    <a:pos x="11410" y="9430"/>
                  </a:cxn>
                  <a:cxn ang="0">
                    <a:pos x="8133" y="9818"/>
                  </a:cxn>
                  <a:cxn ang="0">
                    <a:pos x="968" y="9431"/>
                  </a:cxn>
                  <a:cxn ang="0">
                    <a:pos x="821" y="9420"/>
                  </a:cxn>
                  <a:cxn ang="0">
                    <a:pos x="681" y="9387"/>
                  </a:cxn>
                  <a:cxn ang="0">
                    <a:pos x="550" y="9335"/>
                  </a:cxn>
                  <a:cxn ang="0">
                    <a:pos x="428" y="9265"/>
                  </a:cxn>
                  <a:cxn ang="0">
                    <a:pos x="318" y="9179"/>
                  </a:cxn>
                  <a:cxn ang="0">
                    <a:pos x="222" y="9077"/>
                  </a:cxn>
                  <a:cxn ang="0">
                    <a:pos x="140" y="8964"/>
                  </a:cxn>
                  <a:cxn ang="0">
                    <a:pos x="77" y="8838"/>
                  </a:cxn>
                  <a:cxn ang="0">
                    <a:pos x="31" y="8703"/>
                  </a:cxn>
                  <a:cxn ang="0">
                    <a:pos x="5" y="8561"/>
                  </a:cxn>
                  <a:cxn ang="0">
                    <a:pos x="0" y="969"/>
                  </a:cxn>
                  <a:cxn ang="0">
                    <a:pos x="11" y="822"/>
                  </a:cxn>
                  <a:cxn ang="0">
                    <a:pos x="44" y="682"/>
                  </a:cxn>
                  <a:cxn ang="0">
                    <a:pos x="96" y="550"/>
                  </a:cxn>
                  <a:cxn ang="0">
                    <a:pos x="166" y="428"/>
                  </a:cxn>
                  <a:cxn ang="0">
                    <a:pos x="252" y="318"/>
                  </a:cxn>
                  <a:cxn ang="0">
                    <a:pos x="353" y="222"/>
                  </a:cxn>
                  <a:cxn ang="0">
                    <a:pos x="467" y="141"/>
                  </a:cxn>
                  <a:cxn ang="0">
                    <a:pos x="592" y="76"/>
                  </a:cxn>
                  <a:cxn ang="0">
                    <a:pos x="727" y="30"/>
                  </a:cxn>
                  <a:cxn ang="0">
                    <a:pos x="869" y="5"/>
                  </a:cxn>
                  <a:cxn ang="0">
                    <a:pos x="2888" y="10546"/>
                  </a:cxn>
                  <a:cxn ang="0">
                    <a:pos x="9033" y="10200"/>
                  </a:cxn>
                  <a:cxn ang="0">
                    <a:pos x="2888" y="11322"/>
                  </a:cxn>
                  <a:cxn ang="0">
                    <a:pos x="11211" y="969"/>
                  </a:cxn>
                  <a:cxn ang="0">
                    <a:pos x="1117" y="969"/>
                  </a:cxn>
                </a:cxnLst>
                <a:rect l="0" t="0" r="r" b="b"/>
                <a:pathLst>
                  <a:path w="12329" h="11322">
                    <a:moveTo>
                      <a:pt x="968" y="0"/>
                    </a:moveTo>
                    <a:lnTo>
                      <a:pt x="11361" y="0"/>
                    </a:lnTo>
                    <a:lnTo>
                      <a:pt x="11410" y="2"/>
                    </a:lnTo>
                    <a:lnTo>
                      <a:pt x="11459" y="5"/>
                    </a:lnTo>
                    <a:lnTo>
                      <a:pt x="11507" y="11"/>
                    </a:lnTo>
                    <a:lnTo>
                      <a:pt x="11555" y="20"/>
                    </a:lnTo>
                    <a:lnTo>
                      <a:pt x="11601" y="30"/>
                    </a:lnTo>
                    <a:lnTo>
                      <a:pt x="11647" y="44"/>
                    </a:lnTo>
                    <a:lnTo>
                      <a:pt x="11692" y="59"/>
                    </a:lnTo>
                    <a:lnTo>
                      <a:pt x="11736" y="76"/>
                    </a:lnTo>
                    <a:lnTo>
                      <a:pt x="11779" y="96"/>
                    </a:lnTo>
                    <a:lnTo>
                      <a:pt x="11821" y="117"/>
                    </a:lnTo>
                    <a:lnTo>
                      <a:pt x="11861" y="141"/>
                    </a:lnTo>
                    <a:lnTo>
                      <a:pt x="11901" y="167"/>
                    </a:lnTo>
                    <a:lnTo>
                      <a:pt x="11939" y="193"/>
                    </a:lnTo>
                    <a:lnTo>
                      <a:pt x="11975" y="222"/>
                    </a:lnTo>
                    <a:lnTo>
                      <a:pt x="12011" y="253"/>
                    </a:lnTo>
                    <a:lnTo>
                      <a:pt x="12044" y="284"/>
                    </a:lnTo>
                    <a:lnTo>
                      <a:pt x="12076" y="318"/>
                    </a:lnTo>
                    <a:lnTo>
                      <a:pt x="12107" y="354"/>
                    </a:lnTo>
                    <a:lnTo>
                      <a:pt x="12136" y="390"/>
                    </a:lnTo>
                    <a:lnTo>
                      <a:pt x="12162" y="428"/>
                    </a:lnTo>
                    <a:lnTo>
                      <a:pt x="12188" y="468"/>
                    </a:lnTo>
                    <a:lnTo>
                      <a:pt x="12211" y="508"/>
                    </a:lnTo>
                    <a:lnTo>
                      <a:pt x="12233" y="550"/>
                    </a:lnTo>
                    <a:lnTo>
                      <a:pt x="12252" y="593"/>
                    </a:lnTo>
                    <a:lnTo>
                      <a:pt x="12270" y="637"/>
                    </a:lnTo>
                    <a:lnTo>
                      <a:pt x="12285" y="682"/>
                    </a:lnTo>
                    <a:lnTo>
                      <a:pt x="12298" y="728"/>
                    </a:lnTo>
                    <a:lnTo>
                      <a:pt x="12309" y="774"/>
                    </a:lnTo>
                    <a:lnTo>
                      <a:pt x="12318" y="822"/>
                    </a:lnTo>
                    <a:lnTo>
                      <a:pt x="12324" y="870"/>
                    </a:lnTo>
                    <a:lnTo>
                      <a:pt x="12327" y="919"/>
                    </a:lnTo>
                    <a:lnTo>
                      <a:pt x="12329" y="969"/>
                    </a:lnTo>
                    <a:lnTo>
                      <a:pt x="12329" y="8462"/>
                    </a:lnTo>
                    <a:lnTo>
                      <a:pt x="12327" y="8512"/>
                    </a:lnTo>
                    <a:lnTo>
                      <a:pt x="12324" y="8561"/>
                    </a:lnTo>
                    <a:lnTo>
                      <a:pt x="12318" y="8609"/>
                    </a:lnTo>
                    <a:lnTo>
                      <a:pt x="12309" y="8656"/>
                    </a:lnTo>
                    <a:lnTo>
                      <a:pt x="12298" y="8703"/>
                    </a:lnTo>
                    <a:lnTo>
                      <a:pt x="12285" y="8750"/>
                    </a:lnTo>
                    <a:lnTo>
                      <a:pt x="12270" y="8795"/>
                    </a:lnTo>
                    <a:lnTo>
                      <a:pt x="12252" y="8838"/>
                    </a:lnTo>
                    <a:lnTo>
                      <a:pt x="12233" y="8881"/>
                    </a:lnTo>
                    <a:lnTo>
                      <a:pt x="12211" y="8923"/>
                    </a:lnTo>
                    <a:lnTo>
                      <a:pt x="12188" y="8964"/>
                    </a:lnTo>
                    <a:lnTo>
                      <a:pt x="12162" y="9003"/>
                    </a:lnTo>
                    <a:lnTo>
                      <a:pt x="12136" y="9040"/>
                    </a:lnTo>
                    <a:lnTo>
                      <a:pt x="12107" y="9077"/>
                    </a:lnTo>
                    <a:lnTo>
                      <a:pt x="12076" y="9112"/>
                    </a:lnTo>
                    <a:lnTo>
                      <a:pt x="12044" y="9146"/>
                    </a:lnTo>
                    <a:lnTo>
                      <a:pt x="12011" y="9179"/>
                    </a:lnTo>
                    <a:lnTo>
                      <a:pt x="11975" y="9209"/>
                    </a:lnTo>
                    <a:lnTo>
                      <a:pt x="11939" y="9237"/>
                    </a:lnTo>
                    <a:lnTo>
                      <a:pt x="11901" y="9265"/>
                    </a:lnTo>
                    <a:lnTo>
                      <a:pt x="11861" y="9290"/>
                    </a:lnTo>
                    <a:lnTo>
                      <a:pt x="11821" y="9313"/>
                    </a:lnTo>
                    <a:lnTo>
                      <a:pt x="11779" y="9335"/>
                    </a:lnTo>
                    <a:lnTo>
                      <a:pt x="11736" y="9354"/>
                    </a:lnTo>
                    <a:lnTo>
                      <a:pt x="11692" y="9371"/>
                    </a:lnTo>
                    <a:lnTo>
                      <a:pt x="11647" y="9387"/>
                    </a:lnTo>
                    <a:lnTo>
                      <a:pt x="11601" y="9400"/>
                    </a:lnTo>
                    <a:lnTo>
                      <a:pt x="11555" y="9411"/>
                    </a:lnTo>
                    <a:lnTo>
                      <a:pt x="11507" y="9420"/>
                    </a:lnTo>
                    <a:lnTo>
                      <a:pt x="11459" y="9426"/>
                    </a:lnTo>
                    <a:lnTo>
                      <a:pt x="11410" y="9430"/>
                    </a:lnTo>
                    <a:lnTo>
                      <a:pt x="11361" y="9431"/>
                    </a:lnTo>
                    <a:lnTo>
                      <a:pt x="8133" y="9431"/>
                    </a:lnTo>
                    <a:lnTo>
                      <a:pt x="8133" y="9818"/>
                    </a:lnTo>
                    <a:lnTo>
                      <a:pt x="4195" y="9818"/>
                    </a:lnTo>
                    <a:lnTo>
                      <a:pt x="4195" y="9431"/>
                    </a:lnTo>
                    <a:lnTo>
                      <a:pt x="968" y="9431"/>
                    </a:lnTo>
                    <a:lnTo>
                      <a:pt x="918" y="9430"/>
                    </a:lnTo>
                    <a:lnTo>
                      <a:pt x="869" y="9426"/>
                    </a:lnTo>
                    <a:lnTo>
                      <a:pt x="821" y="9420"/>
                    </a:lnTo>
                    <a:lnTo>
                      <a:pt x="774" y="9411"/>
                    </a:lnTo>
                    <a:lnTo>
                      <a:pt x="727" y="9400"/>
                    </a:lnTo>
                    <a:lnTo>
                      <a:pt x="681" y="9387"/>
                    </a:lnTo>
                    <a:lnTo>
                      <a:pt x="636" y="9371"/>
                    </a:lnTo>
                    <a:lnTo>
                      <a:pt x="592" y="9354"/>
                    </a:lnTo>
                    <a:lnTo>
                      <a:pt x="550" y="9335"/>
                    </a:lnTo>
                    <a:lnTo>
                      <a:pt x="508" y="9313"/>
                    </a:lnTo>
                    <a:lnTo>
                      <a:pt x="467" y="9290"/>
                    </a:lnTo>
                    <a:lnTo>
                      <a:pt x="428" y="9265"/>
                    </a:lnTo>
                    <a:lnTo>
                      <a:pt x="390" y="9237"/>
                    </a:lnTo>
                    <a:lnTo>
                      <a:pt x="353" y="9209"/>
                    </a:lnTo>
                    <a:lnTo>
                      <a:pt x="318" y="9179"/>
                    </a:lnTo>
                    <a:lnTo>
                      <a:pt x="285" y="9146"/>
                    </a:lnTo>
                    <a:lnTo>
                      <a:pt x="252" y="9112"/>
                    </a:lnTo>
                    <a:lnTo>
                      <a:pt x="222" y="9077"/>
                    </a:lnTo>
                    <a:lnTo>
                      <a:pt x="192" y="9040"/>
                    </a:lnTo>
                    <a:lnTo>
                      <a:pt x="166" y="9003"/>
                    </a:lnTo>
                    <a:lnTo>
                      <a:pt x="140" y="8964"/>
                    </a:lnTo>
                    <a:lnTo>
                      <a:pt x="117" y="8923"/>
                    </a:lnTo>
                    <a:lnTo>
                      <a:pt x="96" y="8881"/>
                    </a:lnTo>
                    <a:lnTo>
                      <a:pt x="77" y="8838"/>
                    </a:lnTo>
                    <a:lnTo>
                      <a:pt x="59" y="8795"/>
                    </a:lnTo>
                    <a:lnTo>
                      <a:pt x="44" y="8750"/>
                    </a:lnTo>
                    <a:lnTo>
                      <a:pt x="31" y="8703"/>
                    </a:lnTo>
                    <a:lnTo>
                      <a:pt x="19" y="8656"/>
                    </a:lnTo>
                    <a:lnTo>
                      <a:pt x="11" y="8609"/>
                    </a:lnTo>
                    <a:lnTo>
                      <a:pt x="5" y="8561"/>
                    </a:lnTo>
                    <a:lnTo>
                      <a:pt x="1" y="8512"/>
                    </a:lnTo>
                    <a:lnTo>
                      <a:pt x="0" y="8462"/>
                    </a:lnTo>
                    <a:lnTo>
                      <a:pt x="0" y="969"/>
                    </a:lnTo>
                    <a:lnTo>
                      <a:pt x="1" y="919"/>
                    </a:lnTo>
                    <a:lnTo>
                      <a:pt x="5" y="870"/>
                    </a:lnTo>
                    <a:lnTo>
                      <a:pt x="11" y="822"/>
                    </a:lnTo>
                    <a:lnTo>
                      <a:pt x="19" y="774"/>
                    </a:lnTo>
                    <a:lnTo>
                      <a:pt x="31" y="728"/>
                    </a:lnTo>
                    <a:lnTo>
                      <a:pt x="44" y="682"/>
                    </a:lnTo>
                    <a:lnTo>
                      <a:pt x="59" y="637"/>
                    </a:lnTo>
                    <a:lnTo>
                      <a:pt x="77" y="593"/>
                    </a:lnTo>
                    <a:lnTo>
                      <a:pt x="96" y="550"/>
                    </a:lnTo>
                    <a:lnTo>
                      <a:pt x="117" y="508"/>
                    </a:lnTo>
                    <a:lnTo>
                      <a:pt x="140" y="468"/>
                    </a:lnTo>
                    <a:lnTo>
                      <a:pt x="166" y="428"/>
                    </a:lnTo>
                    <a:lnTo>
                      <a:pt x="192" y="390"/>
                    </a:lnTo>
                    <a:lnTo>
                      <a:pt x="222" y="354"/>
                    </a:lnTo>
                    <a:lnTo>
                      <a:pt x="252" y="318"/>
                    </a:lnTo>
                    <a:lnTo>
                      <a:pt x="285" y="284"/>
                    </a:lnTo>
                    <a:lnTo>
                      <a:pt x="318" y="253"/>
                    </a:lnTo>
                    <a:lnTo>
                      <a:pt x="353" y="222"/>
                    </a:lnTo>
                    <a:lnTo>
                      <a:pt x="390" y="193"/>
                    </a:lnTo>
                    <a:lnTo>
                      <a:pt x="428" y="167"/>
                    </a:lnTo>
                    <a:lnTo>
                      <a:pt x="467" y="141"/>
                    </a:lnTo>
                    <a:lnTo>
                      <a:pt x="508" y="117"/>
                    </a:lnTo>
                    <a:lnTo>
                      <a:pt x="550" y="96"/>
                    </a:lnTo>
                    <a:lnTo>
                      <a:pt x="592" y="76"/>
                    </a:lnTo>
                    <a:lnTo>
                      <a:pt x="636" y="59"/>
                    </a:lnTo>
                    <a:lnTo>
                      <a:pt x="681" y="44"/>
                    </a:lnTo>
                    <a:lnTo>
                      <a:pt x="727" y="30"/>
                    </a:lnTo>
                    <a:lnTo>
                      <a:pt x="774" y="20"/>
                    </a:lnTo>
                    <a:lnTo>
                      <a:pt x="821" y="11"/>
                    </a:lnTo>
                    <a:lnTo>
                      <a:pt x="869" y="5"/>
                    </a:lnTo>
                    <a:lnTo>
                      <a:pt x="918" y="2"/>
                    </a:lnTo>
                    <a:lnTo>
                      <a:pt x="968" y="0"/>
                    </a:lnTo>
                    <a:close/>
                    <a:moveTo>
                      <a:pt x="2888" y="10546"/>
                    </a:moveTo>
                    <a:lnTo>
                      <a:pt x="2888" y="10546"/>
                    </a:lnTo>
                    <a:lnTo>
                      <a:pt x="3295" y="10200"/>
                    </a:lnTo>
                    <a:lnTo>
                      <a:pt x="9033" y="10200"/>
                    </a:lnTo>
                    <a:lnTo>
                      <a:pt x="9441" y="10546"/>
                    </a:lnTo>
                    <a:lnTo>
                      <a:pt x="9441" y="11322"/>
                    </a:lnTo>
                    <a:lnTo>
                      <a:pt x="2888" y="11322"/>
                    </a:lnTo>
                    <a:lnTo>
                      <a:pt x="2888" y="10546"/>
                    </a:lnTo>
                    <a:close/>
                    <a:moveTo>
                      <a:pt x="1117" y="969"/>
                    </a:moveTo>
                    <a:lnTo>
                      <a:pt x="11211" y="969"/>
                    </a:lnTo>
                    <a:lnTo>
                      <a:pt x="11211" y="8462"/>
                    </a:lnTo>
                    <a:lnTo>
                      <a:pt x="1117" y="8462"/>
                    </a:lnTo>
                    <a:lnTo>
                      <a:pt x="1117" y="969"/>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sng"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5" name="Freeform 6">
                <a:extLst>
                  <a:ext uri="{FF2B5EF4-FFF2-40B4-BE49-F238E27FC236}">
                    <a16:creationId xmlns:a16="http://schemas.microsoft.com/office/drawing/2014/main" id="{DCF5C4E9-BA06-7AAD-72E1-92C9A5755761}"/>
                  </a:ext>
                </a:extLst>
              </p:cNvPr>
              <p:cNvSpPr>
                <a:spLocks noEditPoints="1"/>
              </p:cNvSpPr>
              <p:nvPr/>
            </p:nvSpPr>
            <p:spPr bwMode="auto">
              <a:xfrm>
                <a:off x="-598488" y="2612827"/>
                <a:ext cx="598488" cy="1103313"/>
              </a:xfrm>
              <a:custGeom>
                <a:avLst/>
                <a:gdLst/>
                <a:ahLst/>
                <a:cxnLst>
                  <a:cxn ang="0">
                    <a:pos x="6426" y="15"/>
                  </a:cxn>
                  <a:cxn ang="0">
                    <a:pos x="6572" y="81"/>
                  </a:cxn>
                  <a:cxn ang="0">
                    <a:pos x="6686" y="190"/>
                  </a:cxn>
                  <a:cxn ang="0">
                    <a:pos x="6759" y="332"/>
                  </a:cxn>
                  <a:cxn ang="0">
                    <a:pos x="6780" y="12044"/>
                  </a:cxn>
                  <a:cxn ang="0">
                    <a:pos x="6751" y="12206"/>
                  </a:cxn>
                  <a:cxn ang="0">
                    <a:pos x="6671" y="12344"/>
                  </a:cxn>
                  <a:cxn ang="0">
                    <a:pos x="6553" y="12447"/>
                  </a:cxn>
                  <a:cxn ang="0">
                    <a:pos x="6403" y="12506"/>
                  </a:cxn>
                  <a:cxn ang="0">
                    <a:pos x="424" y="12513"/>
                  </a:cxn>
                  <a:cxn ang="0">
                    <a:pos x="268" y="12469"/>
                  </a:cxn>
                  <a:cxn ang="0">
                    <a:pos x="139" y="12377"/>
                  </a:cxn>
                  <a:cxn ang="0">
                    <a:pos x="47" y="12248"/>
                  </a:cxn>
                  <a:cxn ang="0">
                    <a:pos x="3" y="12092"/>
                  </a:cxn>
                  <a:cxn ang="0">
                    <a:pos x="1971" y="10952"/>
                  </a:cxn>
                  <a:cxn ang="0">
                    <a:pos x="2201" y="10885"/>
                  </a:cxn>
                  <a:cxn ang="0">
                    <a:pos x="2412" y="10778"/>
                  </a:cxn>
                  <a:cxn ang="0">
                    <a:pos x="2782" y="10424"/>
                  </a:cxn>
                  <a:cxn ang="0">
                    <a:pos x="2899" y="10222"/>
                  </a:cxn>
                  <a:cxn ang="0">
                    <a:pos x="2963" y="10051"/>
                  </a:cxn>
                  <a:cxn ang="0">
                    <a:pos x="3003" y="9870"/>
                  </a:cxn>
                  <a:cxn ang="0">
                    <a:pos x="3018" y="9679"/>
                  </a:cxn>
                  <a:cxn ang="0">
                    <a:pos x="6497" y="1691"/>
                  </a:cxn>
                  <a:cxn ang="0">
                    <a:pos x="2719" y="1479"/>
                  </a:cxn>
                  <a:cxn ang="0">
                    <a:pos x="2505" y="1273"/>
                  </a:cxn>
                  <a:cxn ang="0">
                    <a:pos x="2248" y="1121"/>
                  </a:cxn>
                  <a:cxn ang="0">
                    <a:pos x="1957" y="1032"/>
                  </a:cxn>
                  <a:cxn ang="0">
                    <a:pos x="0" y="471"/>
                  </a:cxn>
                  <a:cxn ang="0">
                    <a:pos x="28" y="310"/>
                  </a:cxn>
                  <a:cxn ang="0">
                    <a:pos x="108" y="172"/>
                  </a:cxn>
                  <a:cxn ang="0">
                    <a:pos x="227" y="69"/>
                  </a:cxn>
                  <a:cxn ang="0">
                    <a:pos x="376" y="9"/>
                  </a:cxn>
                  <a:cxn ang="0">
                    <a:pos x="5844" y="5014"/>
                  </a:cxn>
                  <a:cxn ang="0">
                    <a:pos x="5995" y="5056"/>
                  </a:cxn>
                  <a:cxn ang="0">
                    <a:pos x="6119" y="5145"/>
                  </a:cxn>
                  <a:cxn ang="0">
                    <a:pos x="6208" y="5269"/>
                  </a:cxn>
                  <a:cxn ang="0">
                    <a:pos x="6250" y="5419"/>
                  </a:cxn>
                  <a:cxn ang="0">
                    <a:pos x="6238" y="5579"/>
                  </a:cxn>
                  <a:cxn ang="0">
                    <a:pos x="6175" y="5720"/>
                  </a:cxn>
                  <a:cxn ang="0">
                    <a:pos x="6070" y="5830"/>
                  </a:cxn>
                  <a:cxn ang="0">
                    <a:pos x="5933" y="5900"/>
                  </a:cxn>
                  <a:cxn ang="0">
                    <a:pos x="5775" y="5919"/>
                  </a:cxn>
                  <a:cxn ang="0">
                    <a:pos x="5621" y="5885"/>
                  </a:cxn>
                  <a:cxn ang="0">
                    <a:pos x="5493" y="5803"/>
                  </a:cxn>
                  <a:cxn ang="0">
                    <a:pos x="5399" y="5682"/>
                  </a:cxn>
                  <a:cxn ang="0">
                    <a:pos x="5349" y="5535"/>
                  </a:cxn>
                  <a:cxn ang="0">
                    <a:pos x="5353" y="5374"/>
                  </a:cxn>
                  <a:cxn ang="0">
                    <a:pos x="5409" y="5231"/>
                  </a:cxn>
                  <a:cxn ang="0">
                    <a:pos x="5510" y="5115"/>
                  </a:cxn>
                  <a:cxn ang="0">
                    <a:pos x="5643" y="5039"/>
                  </a:cxn>
                  <a:cxn ang="0">
                    <a:pos x="5798" y="5011"/>
                  </a:cxn>
                  <a:cxn ang="0">
                    <a:pos x="4028" y="9504"/>
                  </a:cxn>
                  <a:cxn ang="0">
                    <a:pos x="3533" y="11795"/>
                  </a:cxn>
                  <a:cxn ang="0">
                    <a:pos x="3006" y="2139"/>
                  </a:cxn>
                  <a:cxn ang="0">
                    <a:pos x="3018" y="3648"/>
                  </a:cxn>
                </a:cxnLst>
                <a:rect l="0" t="0" r="r" b="b"/>
                <a:pathLst>
                  <a:path w="6780" h="12516">
                    <a:moveTo>
                      <a:pt x="472" y="0"/>
                    </a:moveTo>
                    <a:lnTo>
                      <a:pt x="6309" y="0"/>
                    </a:lnTo>
                    <a:lnTo>
                      <a:pt x="6333" y="1"/>
                    </a:lnTo>
                    <a:lnTo>
                      <a:pt x="6357" y="2"/>
                    </a:lnTo>
                    <a:lnTo>
                      <a:pt x="6381" y="5"/>
                    </a:lnTo>
                    <a:lnTo>
                      <a:pt x="6403" y="9"/>
                    </a:lnTo>
                    <a:lnTo>
                      <a:pt x="6426" y="15"/>
                    </a:lnTo>
                    <a:lnTo>
                      <a:pt x="6448" y="22"/>
                    </a:lnTo>
                    <a:lnTo>
                      <a:pt x="6470" y="29"/>
                    </a:lnTo>
                    <a:lnTo>
                      <a:pt x="6491" y="37"/>
                    </a:lnTo>
                    <a:lnTo>
                      <a:pt x="6513" y="47"/>
                    </a:lnTo>
                    <a:lnTo>
                      <a:pt x="6533" y="57"/>
                    </a:lnTo>
                    <a:lnTo>
                      <a:pt x="6553" y="69"/>
                    </a:lnTo>
                    <a:lnTo>
                      <a:pt x="6572" y="81"/>
                    </a:lnTo>
                    <a:lnTo>
                      <a:pt x="6591" y="94"/>
                    </a:lnTo>
                    <a:lnTo>
                      <a:pt x="6608" y="109"/>
                    </a:lnTo>
                    <a:lnTo>
                      <a:pt x="6625" y="123"/>
                    </a:lnTo>
                    <a:lnTo>
                      <a:pt x="6642" y="138"/>
                    </a:lnTo>
                    <a:lnTo>
                      <a:pt x="6657" y="155"/>
                    </a:lnTo>
                    <a:lnTo>
                      <a:pt x="6671" y="172"/>
                    </a:lnTo>
                    <a:lnTo>
                      <a:pt x="6686" y="190"/>
                    </a:lnTo>
                    <a:lnTo>
                      <a:pt x="6699" y="208"/>
                    </a:lnTo>
                    <a:lnTo>
                      <a:pt x="6711" y="227"/>
                    </a:lnTo>
                    <a:lnTo>
                      <a:pt x="6723" y="247"/>
                    </a:lnTo>
                    <a:lnTo>
                      <a:pt x="6733" y="267"/>
                    </a:lnTo>
                    <a:lnTo>
                      <a:pt x="6743" y="289"/>
                    </a:lnTo>
                    <a:lnTo>
                      <a:pt x="6751" y="310"/>
                    </a:lnTo>
                    <a:lnTo>
                      <a:pt x="6759" y="332"/>
                    </a:lnTo>
                    <a:lnTo>
                      <a:pt x="6765" y="354"/>
                    </a:lnTo>
                    <a:lnTo>
                      <a:pt x="6771" y="377"/>
                    </a:lnTo>
                    <a:lnTo>
                      <a:pt x="6775" y="400"/>
                    </a:lnTo>
                    <a:lnTo>
                      <a:pt x="6778" y="423"/>
                    </a:lnTo>
                    <a:lnTo>
                      <a:pt x="6779" y="448"/>
                    </a:lnTo>
                    <a:lnTo>
                      <a:pt x="6780" y="471"/>
                    </a:lnTo>
                    <a:lnTo>
                      <a:pt x="6780" y="12044"/>
                    </a:lnTo>
                    <a:lnTo>
                      <a:pt x="6779" y="12068"/>
                    </a:lnTo>
                    <a:lnTo>
                      <a:pt x="6778" y="12092"/>
                    </a:lnTo>
                    <a:lnTo>
                      <a:pt x="6775" y="12115"/>
                    </a:lnTo>
                    <a:lnTo>
                      <a:pt x="6771" y="12139"/>
                    </a:lnTo>
                    <a:lnTo>
                      <a:pt x="6765" y="12162"/>
                    </a:lnTo>
                    <a:lnTo>
                      <a:pt x="6759" y="12184"/>
                    </a:lnTo>
                    <a:lnTo>
                      <a:pt x="6751" y="12206"/>
                    </a:lnTo>
                    <a:lnTo>
                      <a:pt x="6743" y="12227"/>
                    </a:lnTo>
                    <a:lnTo>
                      <a:pt x="6733" y="12248"/>
                    </a:lnTo>
                    <a:lnTo>
                      <a:pt x="6723" y="12268"/>
                    </a:lnTo>
                    <a:lnTo>
                      <a:pt x="6711" y="12289"/>
                    </a:lnTo>
                    <a:lnTo>
                      <a:pt x="6699" y="12307"/>
                    </a:lnTo>
                    <a:lnTo>
                      <a:pt x="6686" y="12325"/>
                    </a:lnTo>
                    <a:lnTo>
                      <a:pt x="6671" y="12344"/>
                    </a:lnTo>
                    <a:lnTo>
                      <a:pt x="6657" y="12360"/>
                    </a:lnTo>
                    <a:lnTo>
                      <a:pt x="6642" y="12377"/>
                    </a:lnTo>
                    <a:lnTo>
                      <a:pt x="6625" y="12393"/>
                    </a:lnTo>
                    <a:lnTo>
                      <a:pt x="6608" y="12407"/>
                    </a:lnTo>
                    <a:lnTo>
                      <a:pt x="6591" y="12422"/>
                    </a:lnTo>
                    <a:lnTo>
                      <a:pt x="6572" y="12435"/>
                    </a:lnTo>
                    <a:lnTo>
                      <a:pt x="6553" y="12447"/>
                    </a:lnTo>
                    <a:lnTo>
                      <a:pt x="6533" y="12459"/>
                    </a:lnTo>
                    <a:lnTo>
                      <a:pt x="6513" y="12469"/>
                    </a:lnTo>
                    <a:lnTo>
                      <a:pt x="6491" y="12478"/>
                    </a:lnTo>
                    <a:lnTo>
                      <a:pt x="6470" y="12487"/>
                    </a:lnTo>
                    <a:lnTo>
                      <a:pt x="6448" y="12494"/>
                    </a:lnTo>
                    <a:lnTo>
                      <a:pt x="6426" y="12501"/>
                    </a:lnTo>
                    <a:lnTo>
                      <a:pt x="6403" y="12506"/>
                    </a:lnTo>
                    <a:lnTo>
                      <a:pt x="6381" y="12510"/>
                    </a:lnTo>
                    <a:lnTo>
                      <a:pt x="6357" y="12513"/>
                    </a:lnTo>
                    <a:lnTo>
                      <a:pt x="6333" y="12515"/>
                    </a:lnTo>
                    <a:lnTo>
                      <a:pt x="6309" y="12516"/>
                    </a:lnTo>
                    <a:lnTo>
                      <a:pt x="472" y="12516"/>
                    </a:lnTo>
                    <a:lnTo>
                      <a:pt x="447" y="12515"/>
                    </a:lnTo>
                    <a:lnTo>
                      <a:pt x="424" y="12513"/>
                    </a:lnTo>
                    <a:lnTo>
                      <a:pt x="400" y="12510"/>
                    </a:lnTo>
                    <a:lnTo>
                      <a:pt x="376" y="12506"/>
                    </a:lnTo>
                    <a:lnTo>
                      <a:pt x="354" y="12501"/>
                    </a:lnTo>
                    <a:lnTo>
                      <a:pt x="331" y="12494"/>
                    </a:lnTo>
                    <a:lnTo>
                      <a:pt x="310" y="12487"/>
                    </a:lnTo>
                    <a:lnTo>
                      <a:pt x="288" y="12478"/>
                    </a:lnTo>
                    <a:lnTo>
                      <a:pt x="268" y="12469"/>
                    </a:lnTo>
                    <a:lnTo>
                      <a:pt x="247" y="12459"/>
                    </a:lnTo>
                    <a:lnTo>
                      <a:pt x="227" y="12447"/>
                    </a:lnTo>
                    <a:lnTo>
                      <a:pt x="209" y="12435"/>
                    </a:lnTo>
                    <a:lnTo>
                      <a:pt x="190" y="12422"/>
                    </a:lnTo>
                    <a:lnTo>
                      <a:pt x="172" y="12407"/>
                    </a:lnTo>
                    <a:lnTo>
                      <a:pt x="155" y="12393"/>
                    </a:lnTo>
                    <a:lnTo>
                      <a:pt x="139" y="12377"/>
                    </a:lnTo>
                    <a:lnTo>
                      <a:pt x="123" y="12360"/>
                    </a:lnTo>
                    <a:lnTo>
                      <a:pt x="108" y="12344"/>
                    </a:lnTo>
                    <a:lnTo>
                      <a:pt x="94" y="12325"/>
                    </a:lnTo>
                    <a:lnTo>
                      <a:pt x="81" y="12307"/>
                    </a:lnTo>
                    <a:lnTo>
                      <a:pt x="68" y="12289"/>
                    </a:lnTo>
                    <a:lnTo>
                      <a:pt x="57" y="12268"/>
                    </a:lnTo>
                    <a:lnTo>
                      <a:pt x="47" y="12248"/>
                    </a:lnTo>
                    <a:lnTo>
                      <a:pt x="38" y="12227"/>
                    </a:lnTo>
                    <a:lnTo>
                      <a:pt x="28" y="12206"/>
                    </a:lnTo>
                    <a:lnTo>
                      <a:pt x="21" y="12184"/>
                    </a:lnTo>
                    <a:lnTo>
                      <a:pt x="15" y="12162"/>
                    </a:lnTo>
                    <a:lnTo>
                      <a:pt x="10" y="12139"/>
                    </a:lnTo>
                    <a:lnTo>
                      <a:pt x="6" y="12115"/>
                    </a:lnTo>
                    <a:lnTo>
                      <a:pt x="3" y="12092"/>
                    </a:lnTo>
                    <a:lnTo>
                      <a:pt x="1" y="12068"/>
                    </a:lnTo>
                    <a:lnTo>
                      <a:pt x="0" y="12044"/>
                    </a:lnTo>
                    <a:lnTo>
                      <a:pt x="0" y="10974"/>
                    </a:lnTo>
                    <a:lnTo>
                      <a:pt x="1687" y="10974"/>
                    </a:lnTo>
                    <a:lnTo>
                      <a:pt x="1687" y="11795"/>
                    </a:lnTo>
                    <a:lnTo>
                      <a:pt x="1971" y="11795"/>
                    </a:lnTo>
                    <a:lnTo>
                      <a:pt x="1971" y="10952"/>
                    </a:lnTo>
                    <a:lnTo>
                      <a:pt x="2005" y="10945"/>
                    </a:lnTo>
                    <a:lnTo>
                      <a:pt x="2039" y="10937"/>
                    </a:lnTo>
                    <a:lnTo>
                      <a:pt x="2072" y="10928"/>
                    </a:lnTo>
                    <a:lnTo>
                      <a:pt x="2105" y="10919"/>
                    </a:lnTo>
                    <a:lnTo>
                      <a:pt x="2137" y="10909"/>
                    </a:lnTo>
                    <a:lnTo>
                      <a:pt x="2169" y="10897"/>
                    </a:lnTo>
                    <a:lnTo>
                      <a:pt x="2201" y="10885"/>
                    </a:lnTo>
                    <a:lnTo>
                      <a:pt x="2233" y="10872"/>
                    </a:lnTo>
                    <a:lnTo>
                      <a:pt x="2263" y="10858"/>
                    </a:lnTo>
                    <a:lnTo>
                      <a:pt x="2294" y="10844"/>
                    </a:lnTo>
                    <a:lnTo>
                      <a:pt x="2324" y="10829"/>
                    </a:lnTo>
                    <a:lnTo>
                      <a:pt x="2353" y="10812"/>
                    </a:lnTo>
                    <a:lnTo>
                      <a:pt x="2383" y="10796"/>
                    </a:lnTo>
                    <a:lnTo>
                      <a:pt x="2412" y="10778"/>
                    </a:lnTo>
                    <a:lnTo>
                      <a:pt x="2439" y="10760"/>
                    </a:lnTo>
                    <a:lnTo>
                      <a:pt x="2467" y="10741"/>
                    </a:lnTo>
                    <a:lnTo>
                      <a:pt x="2467" y="11795"/>
                    </a:lnTo>
                    <a:lnTo>
                      <a:pt x="2753" y="11795"/>
                    </a:lnTo>
                    <a:lnTo>
                      <a:pt x="2753" y="10466"/>
                    </a:lnTo>
                    <a:lnTo>
                      <a:pt x="2768" y="10446"/>
                    </a:lnTo>
                    <a:lnTo>
                      <a:pt x="2782" y="10424"/>
                    </a:lnTo>
                    <a:lnTo>
                      <a:pt x="2797" y="10403"/>
                    </a:lnTo>
                    <a:lnTo>
                      <a:pt x="2811" y="10381"/>
                    </a:lnTo>
                    <a:lnTo>
                      <a:pt x="2839" y="10337"/>
                    </a:lnTo>
                    <a:lnTo>
                      <a:pt x="2864" y="10292"/>
                    </a:lnTo>
                    <a:lnTo>
                      <a:pt x="2875" y="10269"/>
                    </a:lnTo>
                    <a:lnTo>
                      <a:pt x="2888" y="10246"/>
                    </a:lnTo>
                    <a:lnTo>
                      <a:pt x="2899" y="10222"/>
                    </a:lnTo>
                    <a:lnTo>
                      <a:pt x="2909" y="10199"/>
                    </a:lnTo>
                    <a:lnTo>
                      <a:pt x="2919" y="10175"/>
                    </a:lnTo>
                    <a:lnTo>
                      <a:pt x="2930" y="10150"/>
                    </a:lnTo>
                    <a:lnTo>
                      <a:pt x="2939" y="10126"/>
                    </a:lnTo>
                    <a:lnTo>
                      <a:pt x="2947" y="10101"/>
                    </a:lnTo>
                    <a:lnTo>
                      <a:pt x="2955" y="10077"/>
                    </a:lnTo>
                    <a:lnTo>
                      <a:pt x="2963" y="10051"/>
                    </a:lnTo>
                    <a:lnTo>
                      <a:pt x="2971" y="10025"/>
                    </a:lnTo>
                    <a:lnTo>
                      <a:pt x="2978" y="10000"/>
                    </a:lnTo>
                    <a:lnTo>
                      <a:pt x="2984" y="9974"/>
                    </a:lnTo>
                    <a:lnTo>
                      <a:pt x="2989" y="9949"/>
                    </a:lnTo>
                    <a:lnTo>
                      <a:pt x="2995" y="9922"/>
                    </a:lnTo>
                    <a:lnTo>
                      <a:pt x="2999" y="9896"/>
                    </a:lnTo>
                    <a:lnTo>
                      <a:pt x="3003" y="9870"/>
                    </a:lnTo>
                    <a:lnTo>
                      <a:pt x="3007" y="9843"/>
                    </a:lnTo>
                    <a:lnTo>
                      <a:pt x="3011" y="9817"/>
                    </a:lnTo>
                    <a:lnTo>
                      <a:pt x="3013" y="9789"/>
                    </a:lnTo>
                    <a:lnTo>
                      <a:pt x="3015" y="9762"/>
                    </a:lnTo>
                    <a:lnTo>
                      <a:pt x="3017" y="9735"/>
                    </a:lnTo>
                    <a:lnTo>
                      <a:pt x="3018" y="9707"/>
                    </a:lnTo>
                    <a:lnTo>
                      <a:pt x="3018" y="9679"/>
                    </a:lnTo>
                    <a:lnTo>
                      <a:pt x="3018" y="3934"/>
                    </a:lnTo>
                    <a:lnTo>
                      <a:pt x="6497" y="3934"/>
                    </a:lnTo>
                    <a:lnTo>
                      <a:pt x="6497" y="3771"/>
                    </a:lnTo>
                    <a:lnTo>
                      <a:pt x="6497" y="3771"/>
                    </a:lnTo>
                    <a:lnTo>
                      <a:pt x="6497" y="1977"/>
                    </a:lnTo>
                    <a:lnTo>
                      <a:pt x="6497" y="1746"/>
                    </a:lnTo>
                    <a:lnTo>
                      <a:pt x="6497" y="1691"/>
                    </a:lnTo>
                    <a:lnTo>
                      <a:pt x="2862" y="1691"/>
                    </a:lnTo>
                    <a:lnTo>
                      <a:pt x="2842" y="1655"/>
                    </a:lnTo>
                    <a:lnTo>
                      <a:pt x="2819" y="1618"/>
                    </a:lnTo>
                    <a:lnTo>
                      <a:pt x="2796" y="1582"/>
                    </a:lnTo>
                    <a:lnTo>
                      <a:pt x="2771" y="1547"/>
                    </a:lnTo>
                    <a:lnTo>
                      <a:pt x="2745" y="1512"/>
                    </a:lnTo>
                    <a:lnTo>
                      <a:pt x="2719" y="1479"/>
                    </a:lnTo>
                    <a:lnTo>
                      <a:pt x="2691" y="1447"/>
                    </a:lnTo>
                    <a:lnTo>
                      <a:pt x="2662" y="1416"/>
                    </a:lnTo>
                    <a:lnTo>
                      <a:pt x="2633" y="1385"/>
                    </a:lnTo>
                    <a:lnTo>
                      <a:pt x="2602" y="1355"/>
                    </a:lnTo>
                    <a:lnTo>
                      <a:pt x="2570" y="1327"/>
                    </a:lnTo>
                    <a:lnTo>
                      <a:pt x="2538" y="1299"/>
                    </a:lnTo>
                    <a:lnTo>
                      <a:pt x="2505" y="1273"/>
                    </a:lnTo>
                    <a:lnTo>
                      <a:pt x="2470" y="1248"/>
                    </a:lnTo>
                    <a:lnTo>
                      <a:pt x="2435" y="1223"/>
                    </a:lnTo>
                    <a:lnTo>
                      <a:pt x="2399" y="1201"/>
                    </a:lnTo>
                    <a:lnTo>
                      <a:pt x="2363" y="1179"/>
                    </a:lnTo>
                    <a:lnTo>
                      <a:pt x="2325" y="1159"/>
                    </a:lnTo>
                    <a:lnTo>
                      <a:pt x="2287" y="1139"/>
                    </a:lnTo>
                    <a:lnTo>
                      <a:pt x="2248" y="1121"/>
                    </a:lnTo>
                    <a:lnTo>
                      <a:pt x="2208" y="1104"/>
                    </a:lnTo>
                    <a:lnTo>
                      <a:pt x="2168" y="1089"/>
                    </a:lnTo>
                    <a:lnTo>
                      <a:pt x="2127" y="1075"/>
                    </a:lnTo>
                    <a:lnTo>
                      <a:pt x="2085" y="1061"/>
                    </a:lnTo>
                    <a:lnTo>
                      <a:pt x="2043" y="1050"/>
                    </a:lnTo>
                    <a:lnTo>
                      <a:pt x="2000" y="1041"/>
                    </a:lnTo>
                    <a:lnTo>
                      <a:pt x="1957" y="1032"/>
                    </a:lnTo>
                    <a:lnTo>
                      <a:pt x="1914" y="1025"/>
                    </a:lnTo>
                    <a:lnTo>
                      <a:pt x="1870" y="1019"/>
                    </a:lnTo>
                    <a:lnTo>
                      <a:pt x="1825" y="1015"/>
                    </a:lnTo>
                    <a:lnTo>
                      <a:pt x="1780" y="1013"/>
                    </a:lnTo>
                    <a:lnTo>
                      <a:pt x="1735" y="1012"/>
                    </a:lnTo>
                    <a:lnTo>
                      <a:pt x="0" y="1012"/>
                    </a:lnTo>
                    <a:lnTo>
                      <a:pt x="0" y="471"/>
                    </a:lnTo>
                    <a:lnTo>
                      <a:pt x="1" y="448"/>
                    </a:lnTo>
                    <a:lnTo>
                      <a:pt x="3" y="423"/>
                    </a:lnTo>
                    <a:lnTo>
                      <a:pt x="6" y="400"/>
                    </a:lnTo>
                    <a:lnTo>
                      <a:pt x="10" y="377"/>
                    </a:lnTo>
                    <a:lnTo>
                      <a:pt x="15" y="354"/>
                    </a:lnTo>
                    <a:lnTo>
                      <a:pt x="21" y="332"/>
                    </a:lnTo>
                    <a:lnTo>
                      <a:pt x="28" y="310"/>
                    </a:lnTo>
                    <a:lnTo>
                      <a:pt x="38" y="289"/>
                    </a:lnTo>
                    <a:lnTo>
                      <a:pt x="47" y="267"/>
                    </a:lnTo>
                    <a:lnTo>
                      <a:pt x="57" y="247"/>
                    </a:lnTo>
                    <a:lnTo>
                      <a:pt x="68" y="227"/>
                    </a:lnTo>
                    <a:lnTo>
                      <a:pt x="81" y="208"/>
                    </a:lnTo>
                    <a:lnTo>
                      <a:pt x="94" y="190"/>
                    </a:lnTo>
                    <a:lnTo>
                      <a:pt x="108" y="172"/>
                    </a:lnTo>
                    <a:lnTo>
                      <a:pt x="123" y="155"/>
                    </a:lnTo>
                    <a:lnTo>
                      <a:pt x="139" y="138"/>
                    </a:lnTo>
                    <a:lnTo>
                      <a:pt x="155" y="123"/>
                    </a:lnTo>
                    <a:lnTo>
                      <a:pt x="172" y="109"/>
                    </a:lnTo>
                    <a:lnTo>
                      <a:pt x="190" y="94"/>
                    </a:lnTo>
                    <a:lnTo>
                      <a:pt x="209" y="81"/>
                    </a:lnTo>
                    <a:lnTo>
                      <a:pt x="227" y="69"/>
                    </a:lnTo>
                    <a:lnTo>
                      <a:pt x="247" y="57"/>
                    </a:lnTo>
                    <a:lnTo>
                      <a:pt x="268" y="47"/>
                    </a:lnTo>
                    <a:lnTo>
                      <a:pt x="288" y="37"/>
                    </a:lnTo>
                    <a:lnTo>
                      <a:pt x="310" y="29"/>
                    </a:lnTo>
                    <a:lnTo>
                      <a:pt x="331" y="22"/>
                    </a:lnTo>
                    <a:lnTo>
                      <a:pt x="354" y="15"/>
                    </a:lnTo>
                    <a:lnTo>
                      <a:pt x="376" y="9"/>
                    </a:lnTo>
                    <a:lnTo>
                      <a:pt x="400" y="5"/>
                    </a:lnTo>
                    <a:lnTo>
                      <a:pt x="424" y="2"/>
                    </a:lnTo>
                    <a:lnTo>
                      <a:pt x="447" y="1"/>
                    </a:lnTo>
                    <a:lnTo>
                      <a:pt x="472" y="0"/>
                    </a:lnTo>
                    <a:close/>
                    <a:moveTo>
                      <a:pt x="5798" y="5011"/>
                    </a:moveTo>
                    <a:lnTo>
                      <a:pt x="5822" y="5012"/>
                    </a:lnTo>
                    <a:lnTo>
                      <a:pt x="5844" y="5014"/>
                    </a:lnTo>
                    <a:lnTo>
                      <a:pt x="5867" y="5017"/>
                    </a:lnTo>
                    <a:lnTo>
                      <a:pt x="5889" y="5021"/>
                    </a:lnTo>
                    <a:lnTo>
                      <a:pt x="5912" y="5026"/>
                    </a:lnTo>
                    <a:lnTo>
                      <a:pt x="5933" y="5032"/>
                    </a:lnTo>
                    <a:lnTo>
                      <a:pt x="5954" y="5039"/>
                    </a:lnTo>
                    <a:lnTo>
                      <a:pt x="5974" y="5047"/>
                    </a:lnTo>
                    <a:lnTo>
                      <a:pt x="5995" y="5056"/>
                    </a:lnTo>
                    <a:lnTo>
                      <a:pt x="6014" y="5066"/>
                    </a:lnTo>
                    <a:lnTo>
                      <a:pt x="6034" y="5077"/>
                    </a:lnTo>
                    <a:lnTo>
                      <a:pt x="6052" y="5090"/>
                    </a:lnTo>
                    <a:lnTo>
                      <a:pt x="6070" y="5102"/>
                    </a:lnTo>
                    <a:lnTo>
                      <a:pt x="6087" y="5115"/>
                    </a:lnTo>
                    <a:lnTo>
                      <a:pt x="6103" y="5130"/>
                    </a:lnTo>
                    <a:lnTo>
                      <a:pt x="6119" y="5145"/>
                    </a:lnTo>
                    <a:lnTo>
                      <a:pt x="6134" y="5160"/>
                    </a:lnTo>
                    <a:lnTo>
                      <a:pt x="6148" y="5177"/>
                    </a:lnTo>
                    <a:lnTo>
                      <a:pt x="6162" y="5194"/>
                    </a:lnTo>
                    <a:lnTo>
                      <a:pt x="6175" y="5211"/>
                    </a:lnTo>
                    <a:lnTo>
                      <a:pt x="6186" y="5231"/>
                    </a:lnTo>
                    <a:lnTo>
                      <a:pt x="6197" y="5249"/>
                    </a:lnTo>
                    <a:lnTo>
                      <a:pt x="6208" y="5269"/>
                    </a:lnTo>
                    <a:lnTo>
                      <a:pt x="6217" y="5289"/>
                    </a:lnTo>
                    <a:lnTo>
                      <a:pt x="6225" y="5310"/>
                    </a:lnTo>
                    <a:lnTo>
                      <a:pt x="6232" y="5331"/>
                    </a:lnTo>
                    <a:lnTo>
                      <a:pt x="6238" y="5353"/>
                    </a:lnTo>
                    <a:lnTo>
                      <a:pt x="6244" y="5374"/>
                    </a:lnTo>
                    <a:lnTo>
                      <a:pt x="6247" y="5397"/>
                    </a:lnTo>
                    <a:lnTo>
                      <a:pt x="6250" y="5419"/>
                    </a:lnTo>
                    <a:lnTo>
                      <a:pt x="6252" y="5443"/>
                    </a:lnTo>
                    <a:lnTo>
                      <a:pt x="6253" y="5466"/>
                    </a:lnTo>
                    <a:lnTo>
                      <a:pt x="6252" y="5489"/>
                    </a:lnTo>
                    <a:lnTo>
                      <a:pt x="6250" y="5513"/>
                    </a:lnTo>
                    <a:lnTo>
                      <a:pt x="6247" y="5535"/>
                    </a:lnTo>
                    <a:lnTo>
                      <a:pt x="6244" y="5557"/>
                    </a:lnTo>
                    <a:lnTo>
                      <a:pt x="6238" y="5579"/>
                    </a:lnTo>
                    <a:lnTo>
                      <a:pt x="6232" y="5601"/>
                    </a:lnTo>
                    <a:lnTo>
                      <a:pt x="6225" y="5622"/>
                    </a:lnTo>
                    <a:lnTo>
                      <a:pt x="6217" y="5643"/>
                    </a:lnTo>
                    <a:lnTo>
                      <a:pt x="6208" y="5662"/>
                    </a:lnTo>
                    <a:lnTo>
                      <a:pt x="6197" y="5682"/>
                    </a:lnTo>
                    <a:lnTo>
                      <a:pt x="6186" y="5701"/>
                    </a:lnTo>
                    <a:lnTo>
                      <a:pt x="6175" y="5720"/>
                    </a:lnTo>
                    <a:lnTo>
                      <a:pt x="6162" y="5738"/>
                    </a:lnTo>
                    <a:lnTo>
                      <a:pt x="6148" y="5754"/>
                    </a:lnTo>
                    <a:lnTo>
                      <a:pt x="6134" y="5771"/>
                    </a:lnTo>
                    <a:lnTo>
                      <a:pt x="6119" y="5787"/>
                    </a:lnTo>
                    <a:lnTo>
                      <a:pt x="6103" y="5803"/>
                    </a:lnTo>
                    <a:lnTo>
                      <a:pt x="6087" y="5817"/>
                    </a:lnTo>
                    <a:lnTo>
                      <a:pt x="6070" y="5830"/>
                    </a:lnTo>
                    <a:lnTo>
                      <a:pt x="6052" y="5843"/>
                    </a:lnTo>
                    <a:lnTo>
                      <a:pt x="6034" y="5855"/>
                    </a:lnTo>
                    <a:lnTo>
                      <a:pt x="6014" y="5865"/>
                    </a:lnTo>
                    <a:lnTo>
                      <a:pt x="5995" y="5875"/>
                    </a:lnTo>
                    <a:lnTo>
                      <a:pt x="5974" y="5885"/>
                    </a:lnTo>
                    <a:lnTo>
                      <a:pt x="5954" y="5893"/>
                    </a:lnTo>
                    <a:lnTo>
                      <a:pt x="5933" y="5900"/>
                    </a:lnTo>
                    <a:lnTo>
                      <a:pt x="5912" y="5906"/>
                    </a:lnTo>
                    <a:lnTo>
                      <a:pt x="5889" y="5911"/>
                    </a:lnTo>
                    <a:lnTo>
                      <a:pt x="5867" y="5915"/>
                    </a:lnTo>
                    <a:lnTo>
                      <a:pt x="5844" y="5918"/>
                    </a:lnTo>
                    <a:lnTo>
                      <a:pt x="5822" y="5919"/>
                    </a:lnTo>
                    <a:lnTo>
                      <a:pt x="5798" y="5920"/>
                    </a:lnTo>
                    <a:lnTo>
                      <a:pt x="5775" y="5919"/>
                    </a:lnTo>
                    <a:lnTo>
                      <a:pt x="5752" y="5918"/>
                    </a:lnTo>
                    <a:lnTo>
                      <a:pt x="5729" y="5915"/>
                    </a:lnTo>
                    <a:lnTo>
                      <a:pt x="5707" y="5911"/>
                    </a:lnTo>
                    <a:lnTo>
                      <a:pt x="5685" y="5906"/>
                    </a:lnTo>
                    <a:lnTo>
                      <a:pt x="5663" y="5900"/>
                    </a:lnTo>
                    <a:lnTo>
                      <a:pt x="5643" y="5893"/>
                    </a:lnTo>
                    <a:lnTo>
                      <a:pt x="5621" y="5885"/>
                    </a:lnTo>
                    <a:lnTo>
                      <a:pt x="5602" y="5875"/>
                    </a:lnTo>
                    <a:lnTo>
                      <a:pt x="5582" y="5865"/>
                    </a:lnTo>
                    <a:lnTo>
                      <a:pt x="5563" y="5855"/>
                    </a:lnTo>
                    <a:lnTo>
                      <a:pt x="5544" y="5843"/>
                    </a:lnTo>
                    <a:lnTo>
                      <a:pt x="5527" y="5830"/>
                    </a:lnTo>
                    <a:lnTo>
                      <a:pt x="5510" y="5817"/>
                    </a:lnTo>
                    <a:lnTo>
                      <a:pt x="5493" y="5803"/>
                    </a:lnTo>
                    <a:lnTo>
                      <a:pt x="5477" y="5787"/>
                    </a:lnTo>
                    <a:lnTo>
                      <a:pt x="5462" y="5771"/>
                    </a:lnTo>
                    <a:lnTo>
                      <a:pt x="5448" y="5754"/>
                    </a:lnTo>
                    <a:lnTo>
                      <a:pt x="5434" y="5738"/>
                    </a:lnTo>
                    <a:lnTo>
                      <a:pt x="5421" y="5720"/>
                    </a:lnTo>
                    <a:lnTo>
                      <a:pt x="5409" y="5701"/>
                    </a:lnTo>
                    <a:lnTo>
                      <a:pt x="5399" y="5682"/>
                    </a:lnTo>
                    <a:lnTo>
                      <a:pt x="5389" y="5662"/>
                    </a:lnTo>
                    <a:lnTo>
                      <a:pt x="5380" y="5643"/>
                    </a:lnTo>
                    <a:lnTo>
                      <a:pt x="5371" y="5622"/>
                    </a:lnTo>
                    <a:lnTo>
                      <a:pt x="5364" y="5601"/>
                    </a:lnTo>
                    <a:lnTo>
                      <a:pt x="5358" y="5579"/>
                    </a:lnTo>
                    <a:lnTo>
                      <a:pt x="5353" y="5557"/>
                    </a:lnTo>
                    <a:lnTo>
                      <a:pt x="5349" y="5535"/>
                    </a:lnTo>
                    <a:lnTo>
                      <a:pt x="5346" y="5513"/>
                    </a:lnTo>
                    <a:lnTo>
                      <a:pt x="5345" y="5489"/>
                    </a:lnTo>
                    <a:lnTo>
                      <a:pt x="5344" y="5466"/>
                    </a:lnTo>
                    <a:lnTo>
                      <a:pt x="5345" y="5443"/>
                    </a:lnTo>
                    <a:lnTo>
                      <a:pt x="5346" y="5419"/>
                    </a:lnTo>
                    <a:lnTo>
                      <a:pt x="5349" y="5397"/>
                    </a:lnTo>
                    <a:lnTo>
                      <a:pt x="5353" y="5374"/>
                    </a:lnTo>
                    <a:lnTo>
                      <a:pt x="5358" y="5353"/>
                    </a:lnTo>
                    <a:lnTo>
                      <a:pt x="5364" y="5331"/>
                    </a:lnTo>
                    <a:lnTo>
                      <a:pt x="5371" y="5310"/>
                    </a:lnTo>
                    <a:lnTo>
                      <a:pt x="5380" y="5289"/>
                    </a:lnTo>
                    <a:lnTo>
                      <a:pt x="5389" y="5269"/>
                    </a:lnTo>
                    <a:lnTo>
                      <a:pt x="5399" y="5249"/>
                    </a:lnTo>
                    <a:lnTo>
                      <a:pt x="5409" y="5231"/>
                    </a:lnTo>
                    <a:lnTo>
                      <a:pt x="5421" y="5211"/>
                    </a:lnTo>
                    <a:lnTo>
                      <a:pt x="5434" y="5194"/>
                    </a:lnTo>
                    <a:lnTo>
                      <a:pt x="5448" y="5177"/>
                    </a:lnTo>
                    <a:lnTo>
                      <a:pt x="5462" y="5160"/>
                    </a:lnTo>
                    <a:lnTo>
                      <a:pt x="5477" y="5145"/>
                    </a:lnTo>
                    <a:lnTo>
                      <a:pt x="5493" y="5130"/>
                    </a:lnTo>
                    <a:lnTo>
                      <a:pt x="5510" y="5115"/>
                    </a:lnTo>
                    <a:lnTo>
                      <a:pt x="5527" y="5102"/>
                    </a:lnTo>
                    <a:lnTo>
                      <a:pt x="5544" y="5090"/>
                    </a:lnTo>
                    <a:lnTo>
                      <a:pt x="5563" y="5077"/>
                    </a:lnTo>
                    <a:lnTo>
                      <a:pt x="5582" y="5066"/>
                    </a:lnTo>
                    <a:lnTo>
                      <a:pt x="5602" y="5056"/>
                    </a:lnTo>
                    <a:lnTo>
                      <a:pt x="5621" y="5047"/>
                    </a:lnTo>
                    <a:lnTo>
                      <a:pt x="5643" y="5039"/>
                    </a:lnTo>
                    <a:lnTo>
                      <a:pt x="5663" y="5032"/>
                    </a:lnTo>
                    <a:lnTo>
                      <a:pt x="5685" y="5026"/>
                    </a:lnTo>
                    <a:lnTo>
                      <a:pt x="5707" y="5021"/>
                    </a:lnTo>
                    <a:lnTo>
                      <a:pt x="5729" y="5017"/>
                    </a:lnTo>
                    <a:lnTo>
                      <a:pt x="5752" y="5014"/>
                    </a:lnTo>
                    <a:lnTo>
                      <a:pt x="5775" y="5012"/>
                    </a:lnTo>
                    <a:lnTo>
                      <a:pt x="5798" y="5011"/>
                    </a:lnTo>
                    <a:close/>
                    <a:moveTo>
                      <a:pt x="4808" y="11795"/>
                    </a:moveTo>
                    <a:lnTo>
                      <a:pt x="4808" y="9504"/>
                    </a:lnTo>
                    <a:lnTo>
                      <a:pt x="5094" y="9504"/>
                    </a:lnTo>
                    <a:lnTo>
                      <a:pt x="5094" y="11795"/>
                    </a:lnTo>
                    <a:lnTo>
                      <a:pt x="4808" y="11795"/>
                    </a:lnTo>
                    <a:close/>
                    <a:moveTo>
                      <a:pt x="4028" y="11795"/>
                    </a:moveTo>
                    <a:lnTo>
                      <a:pt x="4028" y="9504"/>
                    </a:lnTo>
                    <a:lnTo>
                      <a:pt x="4313" y="9504"/>
                    </a:lnTo>
                    <a:lnTo>
                      <a:pt x="4313" y="11795"/>
                    </a:lnTo>
                    <a:lnTo>
                      <a:pt x="4028" y="11795"/>
                    </a:lnTo>
                    <a:close/>
                    <a:moveTo>
                      <a:pt x="3247" y="11795"/>
                    </a:moveTo>
                    <a:lnTo>
                      <a:pt x="3247" y="9504"/>
                    </a:lnTo>
                    <a:lnTo>
                      <a:pt x="3533" y="9504"/>
                    </a:lnTo>
                    <a:lnTo>
                      <a:pt x="3533" y="11795"/>
                    </a:lnTo>
                    <a:lnTo>
                      <a:pt x="3247" y="11795"/>
                    </a:lnTo>
                    <a:close/>
                    <a:moveTo>
                      <a:pt x="3018" y="3648"/>
                    </a:moveTo>
                    <a:lnTo>
                      <a:pt x="3018" y="2307"/>
                    </a:lnTo>
                    <a:lnTo>
                      <a:pt x="3017" y="2265"/>
                    </a:lnTo>
                    <a:lnTo>
                      <a:pt x="3015" y="2222"/>
                    </a:lnTo>
                    <a:lnTo>
                      <a:pt x="3012" y="2181"/>
                    </a:lnTo>
                    <a:lnTo>
                      <a:pt x="3006" y="2139"/>
                    </a:lnTo>
                    <a:lnTo>
                      <a:pt x="3000" y="2098"/>
                    </a:lnTo>
                    <a:lnTo>
                      <a:pt x="2993" y="2057"/>
                    </a:lnTo>
                    <a:lnTo>
                      <a:pt x="2985" y="2017"/>
                    </a:lnTo>
                    <a:lnTo>
                      <a:pt x="2975" y="1977"/>
                    </a:lnTo>
                    <a:lnTo>
                      <a:pt x="6212" y="1977"/>
                    </a:lnTo>
                    <a:lnTo>
                      <a:pt x="6212" y="3648"/>
                    </a:lnTo>
                    <a:lnTo>
                      <a:pt x="3018" y="364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sng"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17" name="Freeform 27">
              <a:extLst>
                <a:ext uri="{FF2B5EF4-FFF2-40B4-BE49-F238E27FC236}">
                  <a16:creationId xmlns:a16="http://schemas.microsoft.com/office/drawing/2014/main" id="{E855C5CB-7A64-800B-4213-EE850CBE50E2}"/>
                </a:ext>
              </a:extLst>
            </p:cNvPr>
            <p:cNvSpPr>
              <a:spLocks noEditPoints="1"/>
            </p:cNvSpPr>
            <p:nvPr/>
          </p:nvSpPr>
          <p:spPr bwMode="auto">
            <a:xfrm>
              <a:off x="8827072" y="2341196"/>
              <a:ext cx="800511" cy="458255"/>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18" name="TextBox 130">
              <a:extLst>
                <a:ext uri="{FF2B5EF4-FFF2-40B4-BE49-F238E27FC236}">
                  <a16:creationId xmlns:a16="http://schemas.microsoft.com/office/drawing/2014/main" id="{EEA8D6F9-E851-F9EC-9FF3-52D61987329B}"/>
                </a:ext>
              </a:extLst>
            </p:cNvPr>
            <p:cNvSpPr txBox="1"/>
            <p:nvPr/>
          </p:nvSpPr>
          <p:spPr>
            <a:xfrm>
              <a:off x="8678621" y="2440431"/>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BSS</a:t>
              </a:r>
            </a:p>
          </p:txBody>
        </p:sp>
        <p:sp>
          <p:nvSpPr>
            <p:cNvPr id="19" name="Freeform 27">
              <a:extLst>
                <a:ext uri="{FF2B5EF4-FFF2-40B4-BE49-F238E27FC236}">
                  <a16:creationId xmlns:a16="http://schemas.microsoft.com/office/drawing/2014/main" id="{3C409970-9495-EEB7-C2A7-BA5848FF0786}"/>
                </a:ext>
              </a:extLst>
            </p:cNvPr>
            <p:cNvSpPr>
              <a:spLocks noEditPoints="1"/>
            </p:cNvSpPr>
            <p:nvPr/>
          </p:nvSpPr>
          <p:spPr bwMode="auto">
            <a:xfrm>
              <a:off x="8839663" y="3001652"/>
              <a:ext cx="800511" cy="458255"/>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sp>
          <p:nvSpPr>
            <p:cNvPr id="20" name="TextBox 130">
              <a:extLst>
                <a:ext uri="{FF2B5EF4-FFF2-40B4-BE49-F238E27FC236}">
                  <a16:creationId xmlns:a16="http://schemas.microsoft.com/office/drawing/2014/main" id="{F7FCCA5D-6F7C-8D7C-98FC-0974894D0518}"/>
                </a:ext>
              </a:extLst>
            </p:cNvPr>
            <p:cNvSpPr txBox="1"/>
            <p:nvPr/>
          </p:nvSpPr>
          <p:spPr>
            <a:xfrm>
              <a:off x="8752397" y="3087963"/>
              <a:ext cx="1092879" cy="331891"/>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OSS</a:t>
              </a:r>
            </a:p>
          </p:txBody>
        </p:sp>
        <p:sp>
          <p:nvSpPr>
            <p:cNvPr id="21" name="Freeform 27">
              <a:extLst>
                <a:ext uri="{FF2B5EF4-FFF2-40B4-BE49-F238E27FC236}">
                  <a16:creationId xmlns:a16="http://schemas.microsoft.com/office/drawing/2014/main" id="{D1E262E4-5B71-8190-7397-863452EB5CD2}"/>
                </a:ext>
              </a:extLst>
            </p:cNvPr>
            <p:cNvSpPr>
              <a:spLocks noEditPoints="1"/>
            </p:cNvSpPr>
            <p:nvPr/>
          </p:nvSpPr>
          <p:spPr bwMode="auto">
            <a:xfrm>
              <a:off x="10292236" y="2364883"/>
              <a:ext cx="1683501" cy="985148"/>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adFill>
              <a:gsLst>
                <a:gs pos="0">
                  <a:srgbClr val="00B0F0">
                    <a:alpha val="63000"/>
                  </a:srgbClr>
                </a:gs>
                <a:gs pos="100000">
                  <a:srgbClr val="0070C0">
                    <a:alpha val="0"/>
                  </a:srgbClr>
                </a:gs>
              </a:gsLst>
              <a:lin ang="16200000" scaled="0"/>
            </a:gradFill>
            <a:ln w="9525">
              <a:solidFill>
                <a:srgbClr val="66FFFF"/>
              </a:solidFill>
              <a:miter lim="800000"/>
              <a:headEnd/>
              <a:tailEnd/>
            </a:ln>
          </p:spPr>
          <p:txBody>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a:ea typeface="微软雅黑"/>
                <a:cs typeface="+mn-cs"/>
              </a:endParaRPr>
            </a:p>
          </p:txBody>
        </p:sp>
        <p:grpSp>
          <p:nvGrpSpPr>
            <p:cNvPr id="22" name="组合 381">
              <a:extLst>
                <a:ext uri="{FF2B5EF4-FFF2-40B4-BE49-F238E27FC236}">
                  <a16:creationId xmlns:a16="http://schemas.microsoft.com/office/drawing/2014/main" id="{A42755BD-D40C-FA7A-104B-D614A19CC6C9}"/>
                </a:ext>
              </a:extLst>
            </p:cNvPr>
            <p:cNvGrpSpPr/>
            <p:nvPr/>
          </p:nvGrpSpPr>
          <p:grpSpPr>
            <a:xfrm>
              <a:off x="11077193" y="2483237"/>
              <a:ext cx="385622" cy="366875"/>
              <a:chOff x="12379325" y="6088063"/>
              <a:chExt cx="601663" cy="606425"/>
            </a:xfrm>
            <a:solidFill>
              <a:sysClr val="window" lastClr="FFFFFF">
                <a:lumMod val="95000"/>
              </a:sysClr>
            </a:solidFill>
          </p:grpSpPr>
          <p:sp>
            <p:nvSpPr>
              <p:cNvPr id="45" name="Freeform 721">
                <a:extLst>
                  <a:ext uri="{FF2B5EF4-FFF2-40B4-BE49-F238E27FC236}">
                    <a16:creationId xmlns:a16="http://schemas.microsoft.com/office/drawing/2014/main" id="{618BC907-92BD-7909-424B-BFCBAFD71FD6}"/>
                  </a:ext>
                </a:extLst>
              </p:cNvPr>
              <p:cNvSpPr>
                <a:spLocks/>
              </p:cNvSpPr>
              <p:nvPr/>
            </p:nvSpPr>
            <p:spPr bwMode="auto">
              <a:xfrm>
                <a:off x="12379325" y="6088063"/>
                <a:ext cx="601663" cy="606425"/>
              </a:xfrm>
              <a:custGeom>
                <a:avLst/>
                <a:gdLst/>
                <a:ahLst/>
                <a:cxnLst>
                  <a:cxn ang="0">
                    <a:pos x="346" y="190"/>
                  </a:cxn>
                  <a:cxn ang="0">
                    <a:pos x="338" y="237"/>
                  </a:cxn>
                  <a:cxn ang="0">
                    <a:pos x="320" y="278"/>
                  </a:cxn>
                  <a:cxn ang="0">
                    <a:pos x="299" y="302"/>
                  </a:cxn>
                  <a:cxn ang="0">
                    <a:pos x="265" y="329"/>
                  </a:cxn>
                  <a:cxn ang="0">
                    <a:pos x="220" y="345"/>
                  </a:cxn>
                  <a:cxn ang="0">
                    <a:pos x="189" y="347"/>
                  </a:cxn>
                  <a:cxn ang="0">
                    <a:pos x="142" y="341"/>
                  </a:cxn>
                  <a:cxn ang="0">
                    <a:pos x="102" y="320"/>
                  </a:cxn>
                  <a:cxn ang="0">
                    <a:pos x="79" y="302"/>
                  </a:cxn>
                  <a:cxn ang="0">
                    <a:pos x="51" y="265"/>
                  </a:cxn>
                  <a:cxn ang="0">
                    <a:pos x="36" y="223"/>
                  </a:cxn>
                  <a:cxn ang="0">
                    <a:pos x="32" y="190"/>
                  </a:cxn>
                  <a:cxn ang="0">
                    <a:pos x="38" y="143"/>
                  </a:cxn>
                  <a:cxn ang="0">
                    <a:pos x="59" y="102"/>
                  </a:cxn>
                  <a:cxn ang="0">
                    <a:pos x="79" y="80"/>
                  </a:cxn>
                  <a:cxn ang="0">
                    <a:pos x="114" y="53"/>
                  </a:cxn>
                  <a:cxn ang="0">
                    <a:pos x="157" y="37"/>
                  </a:cxn>
                  <a:cxn ang="0">
                    <a:pos x="189" y="33"/>
                  </a:cxn>
                  <a:cxn ang="0">
                    <a:pos x="236" y="41"/>
                  </a:cxn>
                  <a:cxn ang="0">
                    <a:pos x="277" y="62"/>
                  </a:cxn>
                  <a:cxn ang="0">
                    <a:pos x="299" y="80"/>
                  </a:cxn>
                  <a:cxn ang="0">
                    <a:pos x="328" y="117"/>
                  </a:cxn>
                  <a:cxn ang="0">
                    <a:pos x="342" y="159"/>
                  </a:cxn>
                  <a:cxn ang="0">
                    <a:pos x="363" y="190"/>
                  </a:cxn>
                  <a:cxn ang="0">
                    <a:pos x="379" y="172"/>
                  </a:cxn>
                  <a:cxn ang="0">
                    <a:pos x="365" y="117"/>
                  </a:cxn>
                  <a:cxn ang="0">
                    <a:pos x="336" y="70"/>
                  </a:cxn>
                  <a:cxn ang="0">
                    <a:pos x="295" y="33"/>
                  </a:cxn>
                  <a:cxn ang="0">
                    <a:pos x="246" y="8"/>
                  </a:cxn>
                  <a:cxn ang="0">
                    <a:pos x="189" y="0"/>
                  </a:cxn>
                  <a:cxn ang="0">
                    <a:pos x="151" y="4"/>
                  </a:cxn>
                  <a:cxn ang="0">
                    <a:pos x="98" y="23"/>
                  </a:cxn>
                  <a:cxn ang="0">
                    <a:pos x="55" y="55"/>
                  </a:cxn>
                  <a:cxn ang="0">
                    <a:pos x="22" y="100"/>
                  </a:cxn>
                  <a:cxn ang="0">
                    <a:pos x="4" y="151"/>
                  </a:cxn>
                  <a:cxn ang="0">
                    <a:pos x="0" y="190"/>
                  </a:cxn>
                  <a:cxn ang="0">
                    <a:pos x="8" y="247"/>
                  </a:cxn>
                  <a:cxn ang="0">
                    <a:pos x="32" y="296"/>
                  </a:cxn>
                  <a:cxn ang="0">
                    <a:pos x="69" y="337"/>
                  </a:cxn>
                  <a:cxn ang="0">
                    <a:pos x="116" y="365"/>
                  </a:cxn>
                  <a:cxn ang="0">
                    <a:pos x="169" y="380"/>
                  </a:cxn>
                  <a:cxn ang="0">
                    <a:pos x="208" y="380"/>
                  </a:cxn>
                  <a:cxn ang="0">
                    <a:pos x="263" y="365"/>
                  </a:cxn>
                  <a:cxn ang="0">
                    <a:pos x="310" y="337"/>
                  </a:cxn>
                  <a:cxn ang="0">
                    <a:pos x="346" y="296"/>
                  </a:cxn>
                  <a:cxn ang="0">
                    <a:pos x="371" y="247"/>
                  </a:cxn>
                  <a:cxn ang="0">
                    <a:pos x="379" y="190"/>
                  </a:cxn>
                </a:cxnLst>
                <a:rect l="0" t="0" r="r" b="b"/>
                <a:pathLst>
                  <a:path w="379" h="382">
                    <a:moveTo>
                      <a:pt x="363" y="190"/>
                    </a:moveTo>
                    <a:lnTo>
                      <a:pt x="346" y="190"/>
                    </a:lnTo>
                    <a:lnTo>
                      <a:pt x="346" y="190"/>
                    </a:lnTo>
                    <a:lnTo>
                      <a:pt x="344" y="206"/>
                    </a:lnTo>
                    <a:lnTo>
                      <a:pt x="342" y="223"/>
                    </a:lnTo>
                    <a:lnTo>
                      <a:pt x="338" y="237"/>
                    </a:lnTo>
                    <a:lnTo>
                      <a:pt x="334" y="251"/>
                    </a:lnTo>
                    <a:lnTo>
                      <a:pt x="328" y="265"/>
                    </a:lnTo>
                    <a:lnTo>
                      <a:pt x="320" y="278"/>
                    </a:lnTo>
                    <a:lnTo>
                      <a:pt x="310" y="290"/>
                    </a:lnTo>
                    <a:lnTo>
                      <a:pt x="299" y="302"/>
                    </a:lnTo>
                    <a:lnTo>
                      <a:pt x="299" y="302"/>
                    </a:lnTo>
                    <a:lnTo>
                      <a:pt x="289" y="312"/>
                    </a:lnTo>
                    <a:lnTo>
                      <a:pt x="277" y="320"/>
                    </a:lnTo>
                    <a:lnTo>
                      <a:pt x="265" y="329"/>
                    </a:lnTo>
                    <a:lnTo>
                      <a:pt x="250" y="335"/>
                    </a:lnTo>
                    <a:lnTo>
                      <a:pt x="236" y="341"/>
                    </a:lnTo>
                    <a:lnTo>
                      <a:pt x="220" y="345"/>
                    </a:lnTo>
                    <a:lnTo>
                      <a:pt x="206" y="347"/>
                    </a:lnTo>
                    <a:lnTo>
                      <a:pt x="189" y="347"/>
                    </a:lnTo>
                    <a:lnTo>
                      <a:pt x="189" y="347"/>
                    </a:lnTo>
                    <a:lnTo>
                      <a:pt x="173" y="347"/>
                    </a:lnTo>
                    <a:lnTo>
                      <a:pt x="157" y="345"/>
                    </a:lnTo>
                    <a:lnTo>
                      <a:pt x="142" y="341"/>
                    </a:lnTo>
                    <a:lnTo>
                      <a:pt x="128" y="335"/>
                    </a:lnTo>
                    <a:lnTo>
                      <a:pt x="114" y="329"/>
                    </a:lnTo>
                    <a:lnTo>
                      <a:pt x="102" y="320"/>
                    </a:lnTo>
                    <a:lnTo>
                      <a:pt x="89" y="312"/>
                    </a:lnTo>
                    <a:lnTo>
                      <a:pt x="79" y="302"/>
                    </a:lnTo>
                    <a:lnTo>
                      <a:pt x="79" y="302"/>
                    </a:lnTo>
                    <a:lnTo>
                      <a:pt x="69" y="290"/>
                    </a:lnTo>
                    <a:lnTo>
                      <a:pt x="59" y="278"/>
                    </a:lnTo>
                    <a:lnTo>
                      <a:pt x="51" y="265"/>
                    </a:lnTo>
                    <a:lnTo>
                      <a:pt x="45" y="251"/>
                    </a:lnTo>
                    <a:lnTo>
                      <a:pt x="38" y="237"/>
                    </a:lnTo>
                    <a:lnTo>
                      <a:pt x="36" y="223"/>
                    </a:lnTo>
                    <a:lnTo>
                      <a:pt x="32" y="206"/>
                    </a:lnTo>
                    <a:lnTo>
                      <a:pt x="32" y="190"/>
                    </a:lnTo>
                    <a:lnTo>
                      <a:pt x="32" y="190"/>
                    </a:lnTo>
                    <a:lnTo>
                      <a:pt x="32" y="174"/>
                    </a:lnTo>
                    <a:lnTo>
                      <a:pt x="36" y="159"/>
                    </a:lnTo>
                    <a:lnTo>
                      <a:pt x="38" y="143"/>
                    </a:lnTo>
                    <a:lnTo>
                      <a:pt x="45" y="129"/>
                    </a:lnTo>
                    <a:lnTo>
                      <a:pt x="51" y="117"/>
                    </a:lnTo>
                    <a:lnTo>
                      <a:pt x="59" y="102"/>
                    </a:lnTo>
                    <a:lnTo>
                      <a:pt x="69" y="90"/>
                    </a:lnTo>
                    <a:lnTo>
                      <a:pt x="79" y="80"/>
                    </a:lnTo>
                    <a:lnTo>
                      <a:pt x="79" y="80"/>
                    </a:lnTo>
                    <a:lnTo>
                      <a:pt x="89" y="70"/>
                    </a:lnTo>
                    <a:lnTo>
                      <a:pt x="102" y="62"/>
                    </a:lnTo>
                    <a:lnTo>
                      <a:pt x="114" y="53"/>
                    </a:lnTo>
                    <a:lnTo>
                      <a:pt x="128" y="45"/>
                    </a:lnTo>
                    <a:lnTo>
                      <a:pt x="142" y="41"/>
                    </a:lnTo>
                    <a:lnTo>
                      <a:pt x="157" y="37"/>
                    </a:lnTo>
                    <a:lnTo>
                      <a:pt x="173" y="35"/>
                    </a:lnTo>
                    <a:lnTo>
                      <a:pt x="189" y="33"/>
                    </a:lnTo>
                    <a:lnTo>
                      <a:pt x="189" y="33"/>
                    </a:lnTo>
                    <a:lnTo>
                      <a:pt x="206" y="35"/>
                    </a:lnTo>
                    <a:lnTo>
                      <a:pt x="220" y="37"/>
                    </a:lnTo>
                    <a:lnTo>
                      <a:pt x="236" y="41"/>
                    </a:lnTo>
                    <a:lnTo>
                      <a:pt x="250" y="45"/>
                    </a:lnTo>
                    <a:lnTo>
                      <a:pt x="265" y="53"/>
                    </a:lnTo>
                    <a:lnTo>
                      <a:pt x="277" y="62"/>
                    </a:lnTo>
                    <a:lnTo>
                      <a:pt x="289" y="70"/>
                    </a:lnTo>
                    <a:lnTo>
                      <a:pt x="299" y="80"/>
                    </a:lnTo>
                    <a:lnTo>
                      <a:pt x="299" y="80"/>
                    </a:lnTo>
                    <a:lnTo>
                      <a:pt x="310" y="90"/>
                    </a:lnTo>
                    <a:lnTo>
                      <a:pt x="320" y="102"/>
                    </a:lnTo>
                    <a:lnTo>
                      <a:pt x="328" y="117"/>
                    </a:lnTo>
                    <a:lnTo>
                      <a:pt x="334" y="129"/>
                    </a:lnTo>
                    <a:lnTo>
                      <a:pt x="338" y="143"/>
                    </a:lnTo>
                    <a:lnTo>
                      <a:pt x="342" y="159"/>
                    </a:lnTo>
                    <a:lnTo>
                      <a:pt x="344" y="174"/>
                    </a:lnTo>
                    <a:lnTo>
                      <a:pt x="346" y="190"/>
                    </a:lnTo>
                    <a:lnTo>
                      <a:pt x="363" y="190"/>
                    </a:lnTo>
                    <a:lnTo>
                      <a:pt x="379" y="190"/>
                    </a:lnTo>
                    <a:lnTo>
                      <a:pt x="379" y="190"/>
                    </a:lnTo>
                    <a:lnTo>
                      <a:pt x="379" y="172"/>
                    </a:lnTo>
                    <a:lnTo>
                      <a:pt x="375" y="151"/>
                    </a:lnTo>
                    <a:lnTo>
                      <a:pt x="371" y="135"/>
                    </a:lnTo>
                    <a:lnTo>
                      <a:pt x="365" y="117"/>
                    </a:lnTo>
                    <a:lnTo>
                      <a:pt x="356" y="100"/>
                    </a:lnTo>
                    <a:lnTo>
                      <a:pt x="346" y="84"/>
                    </a:lnTo>
                    <a:lnTo>
                      <a:pt x="336" y="70"/>
                    </a:lnTo>
                    <a:lnTo>
                      <a:pt x="324" y="55"/>
                    </a:lnTo>
                    <a:lnTo>
                      <a:pt x="310" y="43"/>
                    </a:lnTo>
                    <a:lnTo>
                      <a:pt x="295" y="33"/>
                    </a:lnTo>
                    <a:lnTo>
                      <a:pt x="279" y="23"/>
                    </a:lnTo>
                    <a:lnTo>
                      <a:pt x="263" y="15"/>
                    </a:lnTo>
                    <a:lnTo>
                      <a:pt x="246" y="8"/>
                    </a:lnTo>
                    <a:lnTo>
                      <a:pt x="228" y="4"/>
                    </a:lnTo>
                    <a:lnTo>
                      <a:pt x="208" y="2"/>
                    </a:lnTo>
                    <a:lnTo>
                      <a:pt x="189" y="0"/>
                    </a:lnTo>
                    <a:lnTo>
                      <a:pt x="189" y="0"/>
                    </a:lnTo>
                    <a:lnTo>
                      <a:pt x="169" y="2"/>
                    </a:lnTo>
                    <a:lnTo>
                      <a:pt x="151" y="4"/>
                    </a:lnTo>
                    <a:lnTo>
                      <a:pt x="132" y="8"/>
                    </a:lnTo>
                    <a:lnTo>
                      <a:pt x="116" y="15"/>
                    </a:lnTo>
                    <a:lnTo>
                      <a:pt x="98" y="23"/>
                    </a:lnTo>
                    <a:lnTo>
                      <a:pt x="83" y="33"/>
                    </a:lnTo>
                    <a:lnTo>
                      <a:pt x="69" y="43"/>
                    </a:lnTo>
                    <a:lnTo>
                      <a:pt x="55" y="55"/>
                    </a:lnTo>
                    <a:lnTo>
                      <a:pt x="42" y="70"/>
                    </a:lnTo>
                    <a:lnTo>
                      <a:pt x="32" y="84"/>
                    </a:lnTo>
                    <a:lnTo>
                      <a:pt x="22" y="100"/>
                    </a:lnTo>
                    <a:lnTo>
                      <a:pt x="14" y="117"/>
                    </a:lnTo>
                    <a:lnTo>
                      <a:pt x="8" y="135"/>
                    </a:lnTo>
                    <a:lnTo>
                      <a:pt x="4" y="151"/>
                    </a:lnTo>
                    <a:lnTo>
                      <a:pt x="0" y="172"/>
                    </a:lnTo>
                    <a:lnTo>
                      <a:pt x="0" y="190"/>
                    </a:lnTo>
                    <a:lnTo>
                      <a:pt x="0" y="190"/>
                    </a:lnTo>
                    <a:lnTo>
                      <a:pt x="0" y="210"/>
                    </a:lnTo>
                    <a:lnTo>
                      <a:pt x="4" y="229"/>
                    </a:lnTo>
                    <a:lnTo>
                      <a:pt x="8" y="247"/>
                    </a:lnTo>
                    <a:lnTo>
                      <a:pt x="14" y="265"/>
                    </a:lnTo>
                    <a:lnTo>
                      <a:pt x="22" y="282"/>
                    </a:lnTo>
                    <a:lnTo>
                      <a:pt x="32" y="296"/>
                    </a:lnTo>
                    <a:lnTo>
                      <a:pt x="42" y="312"/>
                    </a:lnTo>
                    <a:lnTo>
                      <a:pt x="55" y="325"/>
                    </a:lnTo>
                    <a:lnTo>
                      <a:pt x="69" y="337"/>
                    </a:lnTo>
                    <a:lnTo>
                      <a:pt x="83" y="349"/>
                    </a:lnTo>
                    <a:lnTo>
                      <a:pt x="98" y="357"/>
                    </a:lnTo>
                    <a:lnTo>
                      <a:pt x="116" y="365"/>
                    </a:lnTo>
                    <a:lnTo>
                      <a:pt x="132" y="371"/>
                    </a:lnTo>
                    <a:lnTo>
                      <a:pt x="151" y="378"/>
                    </a:lnTo>
                    <a:lnTo>
                      <a:pt x="169" y="380"/>
                    </a:lnTo>
                    <a:lnTo>
                      <a:pt x="189" y="382"/>
                    </a:lnTo>
                    <a:lnTo>
                      <a:pt x="189" y="382"/>
                    </a:lnTo>
                    <a:lnTo>
                      <a:pt x="208" y="380"/>
                    </a:lnTo>
                    <a:lnTo>
                      <a:pt x="228" y="378"/>
                    </a:lnTo>
                    <a:lnTo>
                      <a:pt x="246" y="371"/>
                    </a:lnTo>
                    <a:lnTo>
                      <a:pt x="263" y="365"/>
                    </a:lnTo>
                    <a:lnTo>
                      <a:pt x="279" y="357"/>
                    </a:lnTo>
                    <a:lnTo>
                      <a:pt x="295" y="349"/>
                    </a:lnTo>
                    <a:lnTo>
                      <a:pt x="310" y="337"/>
                    </a:lnTo>
                    <a:lnTo>
                      <a:pt x="324" y="325"/>
                    </a:lnTo>
                    <a:lnTo>
                      <a:pt x="336" y="312"/>
                    </a:lnTo>
                    <a:lnTo>
                      <a:pt x="346" y="296"/>
                    </a:lnTo>
                    <a:lnTo>
                      <a:pt x="356" y="282"/>
                    </a:lnTo>
                    <a:lnTo>
                      <a:pt x="365" y="265"/>
                    </a:lnTo>
                    <a:lnTo>
                      <a:pt x="371" y="247"/>
                    </a:lnTo>
                    <a:lnTo>
                      <a:pt x="375" y="229"/>
                    </a:lnTo>
                    <a:lnTo>
                      <a:pt x="379" y="210"/>
                    </a:lnTo>
                    <a:lnTo>
                      <a:pt x="379" y="190"/>
                    </a:lnTo>
                    <a:lnTo>
                      <a:pt x="363" y="19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6" name="Freeform 722">
                <a:extLst>
                  <a:ext uri="{FF2B5EF4-FFF2-40B4-BE49-F238E27FC236}">
                    <a16:creationId xmlns:a16="http://schemas.microsoft.com/office/drawing/2014/main" id="{A38A339A-7E71-B48B-5C15-CB433D14F73E}"/>
                  </a:ext>
                </a:extLst>
              </p:cNvPr>
              <p:cNvSpPr>
                <a:spLocks noEditPoints="1"/>
              </p:cNvSpPr>
              <p:nvPr/>
            </p:nvSpPr>
            <p:spPr bwMode="auto">
              <a:xfrm>
                <a:off x="12634913" y="6240463"/>
                <a:ext cx="284163" cy="336550"/>
              </a:xfrm>
              <a:custGeom>
                <a:avLst/>
                <a:gdLst/>
                <a:ahLst/>
                <a:cxnLst>
                  <a:cxn ang="0">
                    <a:pos x="163" y="39"/>
                  </a:cxn>
                  <a:cxn ang="0">
                    <a:pos x="144" y="21"/>
                  </a:cxn>
                  <a:cxn ang="0">
                    <a:pos x="122" y="8"/>
                  </a:cxn>
                  <a:cxn ang="0">
                    <a:pos x="83" y="10"/>
                  </a:cxn>
                  <a:cxn ang="0">
                    <a:pos x="73" y="10"/>
                  </a:cxn>
                  <a:cxn ang="0">
                    <a:pos x="53" y="0"/>
                  </a:cxn>
                  <a:cxn ang="0">
                    <a:pos x="41" y="2"/>
                  </a:cxn>
                  <a:cxn ang="0">
                    <a:pos x="36" y="16"/>
                  </a:cxn>
                  <a:cxn ang="0">
                    <a:pos x="32" y="37"/>
                  </a:cxn>
                  <a:cxn ang="0">
                    <a:pos x="16" y="39"/>
                  </a:cxn>
                  <a:cxn ang="0">
                    <a:pos x="20" y="49"/>
                  </a:cxn>
                  <a:cxn ang="0">
                    <a:pos x="28" y="55"/>
                  </a:cxn>
                  <a:cxn ang="0">
                    <a:pos x="16" y="59"/>
                  </a:cxn>
                  <a:cxn ang="0">
                    <a:pos x="10" y="63"/>
                  </a:cxn>
                  <a:cxn ang="0">
                    <a:pos x="18" y="67"/>
                  </a:cxn>
                  <a:cxn ang="0">
                    <a:pos x="14" y="76"/>
                  </a:cxn>
                  <a:cxn ang="0">
                    <a:pos x="2" y="96"/>
                  </a:cxn>
                  <a:cxn ang="0">
                    <a:pos x="2" y="125"/>
                  </a:cxn>
                  <a:cxn ang="0">
                    <a:pos x="14" y="133"/>
                  </a:cxn>
                  <a:cxn ang="0">
                    <a:pos x="34" y="139"/>
                  </a:cxn>
                  <a:cxn ang="0">
                    <a:pos x="38" y="147"/>
                  </a:cxn>
                  <a:cxn ang="0">
                    <a:pos x="38" y="190"/>
                  </a:cxn>
                  <a:cxn ang="0">
                    <a:pos x="43" y="206"/>
                  </a:cxn>
                  <a:cxn ang="0">
                    <a:pos x="57" y="210"/>
                  </a:cxn>
                  <a:cxn ang="0">
                    <a:pos x="63" y="206"/>
                  </a:cxn>
                  <a:cxn ang="0">
                    <a:pos x="71" y="182"/>
                  </a:cxn>
                  <a:cxn ang="0">
                    <a:pos x="83" y="186"/>
                  </a:cxn>
                  <a:cxn ang="0">
                    <a:pos x="91" y="184"/>
                  </a:cxn>
                  <a:cxn ang="0">
                    <a:pos x="94" y="169"/>
                  </a:cxn>
                  <a:cxn ang="0">
                    <a:pos x="83" y="165"/>
                  </a:cxn>
                  <a:cxn ang="0">
                    <a:pos x="81" y="159"/>
                  </a:cxn>
                  <a:cxn ang="0">
                    <a:pos x="94" y="143"/>
                  </a:cxn>
                  <a:cxn ang="0">
                    <a:pos x="98" y="125"/>
                  </a:cxn>
                  <a:cxn ang="0">
                    <a:pos x="110" y="100"/>
                  </a:cxn>
                  <a:cxn ang="0">
                    <a:pos x="122" y="100"/>
                  </a:cxn>
                  <a:cxn ang="0">
                    <a:pos x="134" y="127"/>
                  </a:cxn>
                  <a:cxn ang="0">
                    <a:pos x="140" y="118"/>
                  </a:cxn>
                  <a:cxn ang="0">
                    <a:pos x="147" y="106"/>
                  </a:cxn>
                  <a:cxn ang="0">
                    <a:pos x="157" y="116"/>
                  </a:cxn>
                  <a:cxn ang="0">
                    <a:pos x="167" y="151"/>
                  </a:cxn>
                  <a:cxn ang="0">
                    <a:pos x="177" y="118"/>
                  </a:cxn>
                  <a:cxn ang="0">
                    <a:pos x="175" y="72"/>
                  </a:cxn>
                  <a:cxn ang="0">
                    <a:pos x="163" y="39"/>
                  </a:cxn>
                  <a:cxn ang="0">
                    <a:pos x="75" y="82"/>
                  </a:cxn>
                  <a:cxn ang="0">
                    <a:pos x="61" y="84"/>
                  </a:cxn>
                  <a:cxn ang="0">
                    <a:pos x="51" y="78"/>
                  </a:cxn>
                  <a:cxn ang="0">
                    <a:pos x="45" y="74"/>
                  </a:cxn>
                  <a:cxn ang="0">
                    <a:pos x="41" y="63"/>
                  </a:cxn>
                  <a:cxn ang="0">
                    <a:pos x="47" y="57"/>
                  </a:cxn>
                  <a:cxn ang="0">
                    <a:pos x="51" y="59"/>
                  </a:cxn>
                  <a:cxn ang="0">
                    <a:pos x="53" y="67"/>
                  </a:cxn>
                  <a:cxn ang="0">
                    <a:pos x="57" y="67"/>
                  </a:cxn>
                  <a:cxn ang="0">
                    <a:pos x="65" y="61"/>
                  </a:cxn>
                  <a:cxn ang="0">
                    <a:pos x="75" y="72"/>
                  </a:cxn>
                </a:cxnLst>
                <a:rect l="0" t="0" r="r" b="b"/>
                <a:pathLst>
                  <a:path w="179" h="212">
                    <a:moveTo>
                      <a:pt x="6" y="82"/>
                    </a:moveTo>
                    <a:lnTo>
                      <a:pt x="6" y="82"/>
                    </a:lnTo>
                    <a:close/>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close/>
                    <a:moveTo>
                      <a:pt x="77" y="80"/>
                    </a:moveTo>
                    <a:lnTo>
                      <a:pt x="77" y="80"/>
                    </a:lnTo>
                    <a:lnTo>
                      <a:pt x="75" y="82"/>
                    </a:lnTo>
                    <a:lnTo>
                      <a:pt x="73" y="84"/>
                    </a:lnTo>
                    <a:lnTo>
                      <a:pt x="67" y="86"/>
                    </a:lnTo>
                    <a:lnTo>
                      <a:pt x="61" y="84"/>
                    </a:lnTo>
                    <a:lnTo>
                      <a:pt x="55" y="82"/>
                    </a:lnTo>
                    <a:lnTo>
                      <a:pt x="55" y="82"/>
                    </a:lnTo>
                    <a:lnTo>
                      <a:pt x="51" y="78"/>
                    </a:lnTo>
                    <a:lnTo>
                      <a:pt x="51" y="78"/>
                    </a:lnTo>
                    <a:lnTo>
                      <a:pt x="45" y="74"/>
                    </a:lnTo>
                    <a:lnTo>
                      <a:pt x="45" y="74"/>
                    </a:lnTo>
                    <a:lnTo>
                      <a:pt x="41" y="69"/>
                    </a:lnTo>
                    <a:lnTo>
                      <a:pt x="41" y="65"/>
                    </a:lnTo>
                    <a:lnTo>
                      <a:pt x="41" y="63"/>
                    </a:lnTo>
                    <a:lnTo>
                      <a:pt x="41" y="63"/>
                    </a:lnTo>
                    <a:lnTo>
                      <a:pt x="43" y="59"/>
                    </a:lnTo>
                    <a:lnTo>
                      <a:pt x="47" y="57"/>
                    </a:lnTo>
                    <a:lnTo>
                      <a:pt x="49" y="57"/>
                    </a:lnTo>
                    <a:lnTo>
                      <a:pt x="49" y="57"/>
                    </a:lnTo>
                    <a:lnTo>
                      <a:pt x="51" y="59"/>
                    </a:lnTo>
                    <a:lnTo>
                      <a:pt x="51" y="61"/>
                    </a:lnTo>
                    <a:lnTo>
                      <a:pt x="51" y="65"/>
                    </a:lnTo>
                    <a:lnTo>
                      <a:pt x="53" y="67"/>
                    </a:lnTo>
                    <a:lnTo>
                      <a:pt x="53" y="67"/>
                    </a:lnTo>
                    <a:lnTo>
                      <a:pt x="55" y="69"/>
                    </a:lnTo>
                    <a:lnTo>
                      <a:pt x="57" y="67"/>
                    </a:lnTo>
                    <a:lnTo>
                      <a:pt x="61" y="61"/>
                    </a:lnTo>
                    <a:lnTo>
                      <a:pt x="61" y="61"/>
                    </a:lnTo>
                    <a:lnTo>
                      <a:pt x="65" y="61"/>
                    </a:lnTo>
                    <a:lnTo>
                      <a:pt x="67" y="61"/>
                    </a:lnTo>
                    <a:lnTo>
                      <a:pt x="73" y="65"/>
                    </a:lnTo>
                    <a:lnTo>
                      <a:pt x="75" y="72"/>
                    </a:lnTo>
                    <a:lnTo>
                      <a:pt x="77" y="80"/>
                    </a:lnTo>
                    <a:lnTo>
                      <a:pt x="77" y="8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7" name="Line 723">
                <a:extLst>
                  <a:ext uri="{FF2B5EF4-FFF2-40B4-BE49-F238E27FC236}">
                    <a16:creationId xmlns:a16="http://schemas.microsoft.com/office/drawing/2014/main" id="{CC56637D-2522-95BC-78B8-8F3A54EE704F}"/>
                  </a:ext>
                </a:extLst>
              </p:cNvPr>
              <p:cNvSpPr>
                <a:spLocks noChangeShapeType="1"/>
              </p:cNvSpPr>
              <p:nvPr/>
            </p:nvSpPr>
            <p:spPr bwMode="auto">
              <a:xfrm>
                <a:off x="12644438" y="6370638"/>
                <a:ext cx="1588" cy="1588"/>
              </a:xfrm>
              <a:prstGeom prst="line">
                <a:avLst/>
              </a:pr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8" name="Freeform 724">
                <a:extLst>
                  <a:ext uri="{FF2B5EF4-FFF2-40B4-BE49-F238E27FC236}">
                    <a16:creationId xmlns:a16="http://schemas.microsoft.com/office/drawing/2014/main" id="{DC9D6151-E08D-2587-75D8-1172BF2B71E3}"/>
                  </a:ext>
                </a:extLst>
              </p:cNvPr>
              <p:cNvSpPr>
                <a:spLocks/>
              </p:cNvSpPr>
              <p:nvPr/>
            </p:nvSpPr>
            <p:spPr bwMode="auto">
              <a:xfrm>
                <a:off x="12634913" y="6240463"/>
                <a:ext cx="284163" cy="336550"/>
              </a:xfrm>
              <a:custGeom>
                <a:avLst/>
                <a:gdLst/>
                <a:ahLst/>
                <a:cxnLst>
                  <a:cxn ang="0">
                    <a:pos x="163" y="39"/>
                  </a:cxn>
                  <a:cxn ang="0">
                    <a:pos x="144" y="21"/>
                  </a:cxn>
                  <a:cxn ang="0">
                    <a:pos x="122" y="8"/>
                  </a:cxn>
                  <a:cxn ang="0">
                    <a:pos x="110" y="4"/>
                  </a:cxn>
                  <a:cxn ang="0">
                    <a:pos x="83" y="10"/>
                  </a:cxn>
                  <a:cxn ang="0">
                    <a:pos x="79" y="12"/>
                  </a:cxn>
                  <a:cxn ang="0">
                    <a:pos x="65" y="6"/>
                  </a:cxn>
                  <a:cxn ang="0">
                    <a:pos x="53" y="0"/>
                  </a:cxn>
                  <a:cxn ang="0">
                    <a:pos x="47" y="0"/>
                  </a:cxn>
                  <a:cxn ang="0">
                    <a:pos x="38" y="6"/>
                  </a:cxn>
                  <a:cxn ang="0">
                    <a:pos x="36" y="16"/>
                  </a:cxn>
                  <a:cxn ang="0">
                    <a:pos x="36" y="35"/>
                  </a:cxn>
                  <a:cxn ang="0">
                    <a:pos x="32" y="37"/>
                  </a:cxn>
                  <a:cxn ang="0">
                    <a:pos x="16" y="39"/>
                  </a:cxn>
                  <a:cxn ang="0">
                    <a:pos x="16" y="43"/>
                  </a:cxn>
                  <a:cxn ang="0">
                    <a:pos x="20" y="49"/>
                  </a:cxn>
                  <a:cxn ang="0">
                    <a:pos x="28" y="55"/>
                  </a:cxn>
                  <a:cxn ang="0">
                    <a:pos x="24" y="57"/>
                  </a:cxn>
                  <a:cxn ang="0">
                    <a:pos x="12" y="61"/>
                  </a:cxn>
                  <a:cxn ang="0">
                    <a:pos x="10" y="63"/>
                  </a:cxn>
                  <a:cxn ang="0">
                    <a:pos x="18" y="67"/>
                  </a:cxn>
                  <a:cxn ang="0">
                    <a:pos x="18" y="69"/>
                  </a:cxn>
                  <a:cxn ang="0">
                    <a:pos x="14" y="76"/>
                  </a:cxn>
                  <a:cxn ang="0">
                    <a:pos x="6" y="82"/>
                  </a:cxn>
                  <a:cxn ang="0">
                    <a:pos x="0" y="110"/>
                  </a:cxn>
                  <a:cxn ang="0">
                    <a:pos x="2" y="125"/>
                  </a:cxn>
                  <a:cxn ang="0">
                    <a:pos x="14" y="133"/>
                  </a:cxn>
                  <a:cxn ang="0">
                    <a:pos x="22" y="135"/>
                  </a:cxn>
                  <a:cxn ang="0">
                    <a:pos x="34" y="139"/>
                  </a:cxn>
                  <a:cxn ang="0">
                    <a:pos x="38" y="147"/>
                  </a:cxn>
                  <a:cxn ang="0">
                    <a:pos x="38" y="159"/>
                  </a:cxn>
                  <a:cxn ang="0">
                    <a:pos x="38" y="190"/>
                  </a:cxn>
                  <a:cxn ang="0">
                    <a:pos x="38" y="198"/>
                  </a:cxn>
                  <a:cxn ang="0">
                    <a:pos x="49" y="210"/>
                  </a:cxn>
                  <a:cxn ang="0">
                    <a:pos x="57" y="210"/>
                  </a:cxn>
                  <a:cxn ang="0">
                    <a:pos x="59" y="208"/>
                  </a:cxn>
                  <a:cxn ang="0">
                    <a:pos x="67" y="198"/>
                  </a:cxn>
                  <a:cxn ang="0">
                    <a:pos x="71" y="182"/>
                  </a:cxn>
                  <a:cxn ang="0">
                    <a:pos x="77" y="180"/>
                  </a:cxn>
                  <a:cxn ang="0">
                    <a:pos x="87" y="188"/>
                  </a:cxn>
                  <a:cxn ang="0">
                    <a:pos x="91" y="184"/>
                  </a:cxn>
                  <a:cxn ang="0">
                    <a:pos x="94" y="175"/>
                  </a:cxn>
                  <a:cxn ang="0">
                    <a:pos x="91" y="167"/>
                  </a:cxn>
                  <a:cxn ang="0">
                    <a:pos x="83" y="165"/>
                  </a:cxn>
                  <a:cxn ang="0">
                    <a:pos x="81" y="159"/>
                  </a:cxn>
                  <a:cxn ang="0">
                    <a:pos x="83" y="153"/>
                  </a:cxn>
                  <a:cxn ang="0">
                    <a:pos x="94" y="143"/>
                  </a:cxn>
                  <a:cxn ang="0">
                    <a:pos x="96" y="137"/>
                  </a:cxn>
                  <a:cxn ang="0">
                    <a:pos x="102" y="110"/>
                  </a:cxn>
                  <a:cxn ang="0">
                    <a:pos x="110" y="100"/>
                  </a:cxn>
                  <a:cxn ang="0">
                    <a:pos x="122" y="100"/>
                  </a:cxn>
                  <a:cxn ang="0">
                    <a:pos x="126" y="108"/>
                  </a:cxn>
                  <a:cxn ang="0">
                    <a:pos x="134" y="127"/>
                  </a:cxn>
                  <a:cxn ang="0">
                    <a:pos x="138" y="127"/>
                  </a:cxn>
                  <a:cxn ang="0">
                    <a:pos x="140" y="118"/>
                  </a:cxn>
                  <a:cxn ang="0">
                    <a:pos x="147" y="106"/>
                  </a:cxn>
                  <a:cxn ang="0">
                    <a:pos x="153" y="110"/>
                  </a:cxn>
                  <a:cxn ang="0">
                    <a:pos x="163" y="135"/>
                  </a:cxn>
                  <a:cxn ang="0">
                    <a:pos x="167" y="151"/>
                  </a:cxn>
                  <a:cxn ang="0">
                    <a:pos x="175" y="133"/>
                  </a:cxn>
                  <a:cxn ang="0">
                    <a:pos x="179" y="104"/>
                  </a:cxn>
                  <a:cxn ang="0">
                    <a:pos x="175" y="72"/>
                  </a:cxn>
                  <a:cxn ang="0">
                    <a:pos x="163" y="39"/>
                  </a:cxn>
                </a:cxnLst>
                <a:rect l="0" t="0" r="r" b="b"/>
                <a:pathLst>
                  <a:path w="179" h="212">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9" name="Freeform 725">
                <a:extLst>
                  <a:ext uri="{FF2B5EF4-FFF2-40B4-BE49-F238E27FC236}">
                    <a16:creationId xmlns:a16="http://schemas.microsoft.com/office/drawing/2014/main" id="{07B0D345-6215-9A2F-04FD-A04613CA0B9A}"/>
                  </a:ext>
                </a:extLst>
              </p:cNvPr>
              <p:cNvSpPr>
                <a:spLocks/>
              </p:cNvSpPr>
              <p:nvPr/>
            </p:nvSpPr>
            <p:spPr bwMode="auto">
              <a:xfrm>
                <a:off x="12700000" y="6330950"/>
                <a:ext cx="57150" cy="46038"/>
              </a:xfrm>
              <a:custGeom>
                <a:avLst/>
                <a:gdLst/>
                <a:ahLst/>
                <a:cxnLst>
                  <a:cxn ang="0">
                    <a:pos x="36" y="23"/>
                  </a:cxn>
                  <a:cxn ang="0">
                    <a:pos x="36" y="23"/>
                  </a:cxn>
                  <a:cxn ang="0">
                    <a:pos x="34" y="25"/>
                  </a:cxn>
                  <a:cxn ang="0">
                    <a:pos x="32" y="27"/>
                  </a:cxn>
                  <a:cxn ang="0">
                    <a:pos x="26" y="29"/>
                  </a:cxn>
                  <a:cxn ang="0">
                    <a:pos x="20" y="27"/>
                  </a:cxn>
                  <a:cxn ang="0">
                    <a:pos x="14" y="25"/>
                  </a:cxn>
                  <a:cxn ang="0">
                    <a:pos x="14" y="25"/>
                  </a:cxn>
                  <a:cxn ang="0">
                    <a:pos x="10" y="21"/>
                  </a:cxn>
                  <a:cxn ang="0">
                    <a:pos x="10" y="21"/>
                  </a:cxn>
                  <a:cxn ang="0">
                    <a:pos x="4" y="17"/>
                  </a:cxn>
                  <a:cxn ang="0">
                    <a:pos x="4" y="17"/>
                  </a:cxn>
                  <a:cxn ang="0">
                    <a:pos x="0" y="12"/>
                  </a:cxn>
                  <a:cxn ang="0">
                    <a:pos x="0" y="8"/>
                  </a:cxn>
                  <a:cxn ang="0">
                    <a:pos x="0" y="6"/>
                  </a:cxn>
                  <a:cxn ang="0">
                    <a:pos x="0" y="6"/>
                  </a:cxn>
                  <a:cxn ang="0">
                    <a:pos x="2" y="2"/>
                  </a:cxn>
                  <a:cxn ang="0">
                    <a:pos x="6" y="0"/>
                  </a:cxn>
                  <a:cxn ang="0">
                    <a:pos x="8" y="0"/>
                  </a:cxn>
                  <a:cxn ang="0">
                    <a:pos x="8" y="0"/>
                  </a:cxn>
                  <a:cxn ang="0">
                    <a:pos x="10" y="2"/>
                  </a:cxn>
                  <a:cxn ang="0">
                    <a:pos x="10" y="4"/>
                  </a:cxn>
                  <a:cxn ang="0">
                    <a:pos x="10" y="8"/>
                  </a:cxn>
                  <a:cxn ang="0">
                    <a:pos x="12" y="10"/>
                  </a:cxn>
                  <a:cxn ang="0">
                    <a:pos x="12" y="10"/>
                  </a:cxn>
                  <a:cxn ang="0">
                    <a:pos x="14" y="12"/>
                  </a:cxn>
                  <a:cxn ang="0">
                    <a:pos x="16" y="10"/>
                  </a:cxn>
                  <a:cxn ang="0">
                    <a:pos x="20" y="4"/>
                  </a:cxn>
                  <a:cxn ang="0">
                    <a:pos x="20" y="4"/>
                  </a:cxn>
                  <a:cxn ang="0">
                    <a:pos x="24" y="4"/>
                  </a:cxn>
                  <a:cxn ang="0">
                    <a:pos x="26" y="4"/>
                  </a:cxn>
                  <a:cxn ang="0">
                    <a:pos x="32" y="8"/>
                  </a:cxn>
                  <a:cxn ang="0">
                    <a:pos x="34" y="15"/>
                  </a:cxn>
                  <a:cxn ang="0">
                    <a:pos x="36" y="23"/>
                  </a:cxn>
                  <a:cxn ang="0">
                    <a:pos x="36" y="23"/>
                  </a:cxn>
                </a:cxnLst>
                <a:rect l="0" t="0" r="r" b="b"/>
                <a:pathLst>
                  <a:path w="36" h="29">
                    <a:moveTo>
                      <a:pt x="36" y="23"/>
                    </a:moveTo>
                    <a:lnTo>
                      <a:pt x="36" y="23"/>
                    </a:lnTo>
                    <a:lnTo>
                      <a:pt x="34" y="25"/>
                    </a:lnTo>
                    <a:lnTo>
                      <a:pt x="32" y="27"/>
                    </a:lnTo>
                    <a:lnTo>
                      <a:pt x="26" y="29"/>
                    </a:lnTo>
                    <a:lnTo>
                      <a:pt x="20" y="27"/>
                    </a:lnTo>
                    <a:lnTo>
                      <a:pt x="14" y="25"/>
                    </a:lnTo>
                    <a:lnTo>
                      <a:pt x="14" y="25"/>
                    </a:lnTo>
                    <a:lnTo>
                      <a:pt x="10" y="21"/>
                    </a:lnTo>
                    <a:lnTo>
                      <a:pt x="10" y="21"/>
                    </a:lnTo>
                    <a:lnTo>
                      <a:pt x="4" y="17"/>
                    </a:lnTo>
                    <a:lnTo>
                      <a:pt x="4" y="17"/>
                    </a:lnTo>
                    <a:lnTo>
                      <a:pt x="0" y="12"/>
                    </a:lnTo>
                    <a:lnTo>
                      <a:pt x="0" y="8"/>
                    </a:lnTo>
                    <a:lnTo>
                      <a:pt x="0" y="6"/>
                    </a:lnTo>
                    <a:lnTo>
                      <a:pt x="0" y="6"/>
                    </a:lnTo>
                    <a:lnTo>
                      <a:pt x="2" y="2"/>
                    </a:lnTo>
                    <a:lnTo>
                      <a:pt x="6" y="0"/>
                    </a:lnTo>
                    <a:lnTo>
                      <a:pt x="8" y="0"/>
                    </a:lnTo>
                    <a:lnTo>
                      <a:pt x="8" y="0"/>
                    </a:lnTo>
                    <a:lnTo>
                      <a:pt x="10" y="2"/>
                    </a:lnTo>
                    <a:lnTo>
                      <a:pt x="10" y="4"/>
                    </a:lnTo>
                    <a:lnTo>
                      <a:pt x="10" y="8"/>
                    </a:lnTo>
                    <a:lnTo>
                      <a:pt x="12" y="10"/>
                    </a:lnTo>
                    <a:lnTo>
                      <a:pt x="12" y="10"/>
                    </a:lnTo>
                    <a:lnTo>
                      <a:pt x="14" y="12"/>
                    </a:lnTo>
                    <a:lnTo>
                      <a:pt x="16" y="10"/>
                    </a:lnTo>
                    <a:lnTo>
                      <a:pt x="20" y="4"/>
                    </a:lnTo>
                    <a:lnTo>
                      <a:pt x="20" y="4"/>
                    </a:lnTo>
                    <a:lnTo>
                      <a:pt x="24" y="4"/>
                    </a:lnTo>
                    <a:lnTo>
                      <a:pt x="26" y="4"/>
                    </a:lnTo>
                    <a:lnTo>
                      <a:pt x="32" y="8"/>
                    </a:lnTo>
                    <a:lnTo>
                      <a:pt x="34" y="15"/>
                    </a:lnTo>
                    <a:lnTo>
                      <a:pt x="36" y="23"/>
                    </a:lnTo>
                    <a:lnTo>
                      <a:pt x="36" y="23"/>
                    </a:lnTo>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0" name="Freeform 726">
                <a:extLst>
                  <a:ext uri="{FF2B5EF4-FFF2-40B4-BE49-F238E27FC236}">
                    <a16:creationId xmlns:a16="http://schemas.microsoft.com/office/drawing/2014/main" id="{BD56A199-F0F7-42A0-B6D5-4A3CE54689FD}"/>
                  </a:ext>
                </a:extLst>
              </p:cNvPr>
              <p:cNvSpPr>
                <a:spLocks/>
              </p:cNvSpPr>
              <p:nvPr/>
            </p:nvSpPr>
            <p:spPr bwMode="auto">
              <a:xfrm>
                <a:off x="12442825" y="6215063"/>
                <a:ext cx="185738" cy="187325"/>
              </a:xfrm>
              <a:custGeom>
                <a:avLst/>
                <a:gdLst/>
                <a:ahLst/>
                <a:cxnLst>
                  <a:cxn ang="0">
                    <a:pos x="15" y="102"/>
                  </a:cxn>
                  <a:cxn ang="0">
                    <a:pos x="7" y="98"/>
                  </a:cxn>
                  <a:cxn ang="0">
                    <a:pos x="2" y="90"/>
                  </a:cxn>
                  <a:cxn ang="0">
                    <a:pos x="0" y="81"/>
                  </a:cxn>
                  <a:cxn ang="0">
                    <a:pos x="5" y="63"/>
                  </a:cxn>
                  <a:cxn ang="0">
                    <a:pos x="11" y="55"/>
                  </a:cxn>
                  <a:cxn ang="0">
                    <a:pos x="51" y="20"/>
                  </a:cxn>
                  <a:cxn ang="0">
                    <a:pos x="58" y="18"/>
                  </a:cxn>
                  <a:cxn ang="0">
                    <a:pos x="62" y="22"/>
                  </a:cxn>
                  <a:cxn ang="0">
                    <a:pos x="68" y="22"/>
                  </a:cxn>
                  <a:cxn ang="0">
                    <a:pos x="82" y="8"/>
                  </a:cxn>
                  <a:cxn ang="0">
                    <a:pos x="92" y="2"/>
                  </a:cxn>
                  <a:cxn ang="0">
                    <a:pos x="102" y="0"/>
                  </a:cxn>
                  <a:cxn ang="0">
                    <a:pos x="115" y="4"/>
                  </a:cxn>
                  <a:cxn ang="0">
                    <a:pos x="117" y="12"/>
                  </a:cxn>
                  <a:cxn ang="0">
                    <a:pos x="111" y="24"/>
                  </a:cxn>
                  <a:cxn ang="0">
                    <a:pos x="102" y="30"/>
                  </a:cxn>
                  <a:cxn ang="0">
                    <a:pos x="86" y="45"/>
                  </a:cxn>
                  <a:cxn ang="0">
                    <a:pos x="80" y="43"/>
                  </a:cxn>
                  <a:cxn ang="0">
                    <a:pos x="80" y="39"/>
                  </a:cxn>
                  <a:cxn ang="0">
                    <a:pos x="82" y="32"/>
                  </a:cxn>
                  <a:cxn ang="0">
                    <a:pos x="84" y="22"/>
                  </a:cxn>
                  <a:cxn ang="0">
                    <a:pos x="84" y="20"/>
                  </a:cxn>
                  <a:cxn ang="0">
                    <a:pos x="76" y="20"/>
                  </a:cxn>
                  <a:cxn ang="0">
                    <a:pos x="72" y="28"/>
                  </a:cxn>
                  <a:cxn ang="0">
                    <a:pos x="72" y="32"/>
                  </a:cxn>
                  <a:cxn ang="0">
                    <a:pos x="72" y="41"/>
                  </a:cxn>
                  <a:cxn ang="0">
                    <a:pos x="66" y="47"/>
                  </a:cxn>
                  <a:cxn ang="0">
                    <a:pos x="64" y="51"/>
                  </a:cxn>
                  <a:cxn ang="0">
                    <a:pos x="68" y="61"/>
                  </a:cxn>
                  <a:cxn ang="0">
                    <a:pos x="66" y="67"/>
                  </a:cxn>
                  <a:cxn ang="0">
                    <a:pos x="60" y="73"/>
                  </a:cxn>
                  <a:cxn ang="0">
                    <a:pos x="39" y="83"/>
                  </a:cxn>
                  <a:cxn ang="0">
                    <a:pos x="35" y="85"/>
                  </a:cxn>
                  <a:cxn ang="0">
                    <a:pos x="25" y="98"/>
                  </a:cxn>
                  <a:cxn ang="0">
                    <a:pos x="23" y="100"/>
                  </a:cxn>
                  <a:cxn ang="0">
                    <a:pos x="25" y="106"/>
                  </a:cxn>
                  <a:cxn ang="0">
                    <a:pos x="31" y="114"/>
                  </a:cxn>
                  <a:cxn ang="0">
                    <a:pos x="31" y="118"/>
                  </a:cxn>
                  <a:cxn ang="0">
                    <a:pos x="23" y="112"/>
                  </a:cxn>
                  <a:cxn ang="0">
                    <a:pos x="15" y="102"/>
                  </a:cxn>
                  <a:cxn ang="0">
                    <a:pos x="15" y="102"/>
                  </a:cxn>
                </a:cxnLst>
                <a:rect l="0" t="0" r="r" b="b"/>
                <a:pathLst>
                  <a:path w="117" h="118">
                    <a:moveTo>
                      <a:pt x="15" y="102"/>
                    </a:moveTo>
                    <a:lnTo>
                      <a:pt x="15" y="102"/>
                    </a:lnTo>
                    <a:lnTo>
                      <a:pt x="11" y="100"/>
                    </a:lnTo>
                    <a:lnTo>
                      <a:pt x="7" y="98"/>
                    </a:lnTo>
                    <a:lnTo>
                      <a:pt x="5" y="98"/>
                    </a:lnTo>
                    <a:lnTo>
                      <a:pt x="2" y="90"/>
                    </a:lnTo>
                    <a:lnTo>
                      <a:pt x="2" y="90"/>
                    </a:lnTo>
                    <a:lnTo>
                      <a:pt x="0" y="81"/>
                    </a:lnTo>
                    <a:lnTo>
                      <a:pt x="2" y="71"/>
                    </a:lnTo>
                    <a:lnTo>
                      <a:pt x="5" y="63"/>
                    </a:lnTo>
                    <a:lnTo>
                      <a:pt x="11" y="55"/>
                    </a:lnTo>
                    <a:lnTo>
                      <a:pt x="11" y="55"/>
                    </a:lnTo>
                    <a:lnTo>
                      <a:pt x="35" y="32"/>
                    </a:lnTo>
                    <a:lnTo>
                      <a:pt x="51" y="20"/>
                    </a:lnTo>
                    <a:lnTo>
                      <a:pt x="55" y="16"/>
                    </a:lnTo>
                    <a:lnTo>
                      <a:pt x="58" y="18"/>
                    </a:lnTo>
                    <a:lnTo>
                      <a:pt x="58" y="18"/>
                    </a:lnTo>
                    <a:lnTo>
                      <a:pt x="62" y="22"/>
                    </a:lnTo>
                    <a:lnTo>
                      <a:pt x="64" y="22"/>
                    </a:lnTo>
                    <a:lnTo>
                      <a:pt x="68" y="22"/>
                    </a:lnTo>
                    <a:lnTo>
                      <a:pt x="74" y="18"/>
                    </a:lnTo>
                    <a:lnTo>
                      <a:pt x="82" y="8"/>
                    </a:lnTo>
                    <a:lnTo>
                      <a:pt x="88" y="4"/>
                    </a:lnTo>
                    <a:lnTo>
                      <a:pt x="92" y="2"/>
                    </a:lnTo>
                    <a:lnTo>
                      <a:pt x="92" y="2"/>
                    </a:lnTo>
                    <a:lnTo>
                      <a:pt x="102" y="0"/>
                    </a:lnTo>
                    <a:lnTo>
                      <a:pt x="111" y="2"/>
                    </a:lnTo>
                    <a:lnTo>
                      <a:pt x="115" y="4"/>
                    </a:lnTo>
                    <a:lnTo>
                      <a:pt x="117" y="8"/>
                    </a:lnTo>
                    <a:lnTo>
                      <a:pt x="117" y="12"/>
                    </a:lnTo>
                    <a:lnTo>
                      <a:pt x="115" y="18"/>
                    </a:lnTo>
                    <a:lnTo>
                      <a:pt x="111" y="24"/>
                    </a:lnTo>
                    <a:lnTo>
                      <a:pt x="102" y="30"/>
                    </a:lnTo>
                    <a:lnTo>
                      <a:pt x="102" y="30"/>
                    </a:lnTo>
                    <a:lnTo>
                      <a:pt x="92" y="41"/>
                    </a:lnTo>
                    <a:lnTo>
                      <a:pt x="86" y="45"/>
                    </a:lnTo>
                    <a:lnTo>
                      <a:pt x="84" y="45"/>
                    </a:lnTo>
                    <a:lnTo>
                      <a:pt x="80" y="43"/>
                    </a:lnTo>
                    <a:lnTo>
                      <a:pt x="80" y="43"/>
                    </a:lnTo>
                    <a:lnTo>
                      <a:pt x="80" y="39"/>
                    </a:lnTo>
                    <a:lnTo>
                      <a:pt x="80" y="37"/>
                    </a:lnTo>
                    <a:lnTo>
                      <a:pt x="82" y="32"/>
                    </a:lnTo>
                    <a:lnTo>
                      <a:pt x="84" y="28"/>
                    </a:lnTo>
                    <a:lnTo>
                      <a:pt x="84" y="22"/>
                    </a:lnTo>
                    <a:lnTo>
                      <a:pt x="84" y="22"/>
                    </a:lnTo>
                    <a:lnTo>
                      <a:pt x="84" y="20"/>
                    </a:lnTo>
                    <a:lnTo>
                      <a:pt x="82" y="20"/>
                    </a:lnTo>
                    <a:lnTo>
                      <a:pt x="76" y="20"/>
                    </a:lnTo>
                    <a:lnTo>
                      <a:pt x="72" y="26"/>
                    </a:lnTo>
                    <a:lnTo>
                      <a:pt x="72" y="28"/>
                    </a:lnTo>
                    <a:lnTo>
                      <a:pt x="72" y="32"/>
                    </a:lnTo>
                    <a:lnTo>
                      <a:pt x="72" y="32"/>
                    </a:lnTo>
                    <a:lnTo>
                      <a:pt x="74" y="39"/>
                    </a:lnTo>
                    <a:lnTo>
                      <a:pt x="72" y="41"/>
                    </a:lnTo>
                    <a:lnTo>
                      <a:pt x="70" y="43"/>
                    </a:lnTo>
                    <a:lnTo>
                      <a:pt x="66" y="47"/>
                    </a:lnTo>
                    <a:lnTo>
                      <a:pt x="66" y="47"/>
                    </a:lnTo>
                    <a:lnTo>
                      <a:pt x="64" y="51"/>
                    </a:lnTo>
                    <a:lnTo>
                      <a:pt x="66" y="57"/>
                    </a:lnTo>
                    <a:lnTo>
                      <a:pt x="68" y="61"/>
                    </a:lnTo>
                    <a:lnTo>
                      <a:pt x="68" y="65"/>
                    </a:lnTo>
                    <a:lnTo>
                      <a:pt x="66" y="67"/>
                    </a:lnTo>
                    <a:lnTo>
                      <a:pt x="66" y="67"/>
                    </a:lnTo>
                    <a:lnTo>
                      <a:pt x="60" y="73"/>
                    </a:lnTo>
                    <a:lnTo>
                      <a:pt x="53" y="77"/>
                    </a:lnTo>
                    <a:lnTo>
                      <a:pt x="39" y="83"/>
                    </a:lnTo>
                    <a:lnTo>
                      <a:pt x="39" y="83"/>
                    </a:lnTo>
                    <a:lnTo>
                      <a:pt x="35" y="85"/>
                    </a:lnTo>
                    <a:lnTo>
                      <a:pt x="31" y="90"/>
                    </a:lnTo>
                    <a:lnTo>
                      <a:pt x="25" y="98"/>
                    </a:lnTo>
                    <a:lnTo>
                      <a:pt x="25" y="98"/>
                    </a:lnTo>
                    <a:lnTo>
                      <a:pt x="23" y="100"/>
                    </a:lnTo>
                    <a:lnTo>
                      <a:pt x="23" y="104"/>
                    </a:lnTo>
                    <a:lnTo>
                      <a:pt x="25" y="106"/>
                    </a:lnTo>
                    <a:lnTo>
                      <a:pt x="29" y="110"/>
                    </a:lnTo>
                    <a:lnTo>
                      <a:pt x="31" y="114"/>
                    </a:lnTo>
                    <a:lnTo>
                      <a:pt x="31" y="114"/>
                    </a:lnTo>
                    <a:lnTo>
                      <a:pt x="31" y="118"/>
                    </a:lnTo>
                    <a:lnTo>
                      <a:pt x="29" y="118"/>
                    </a:lnTo>
                    <a:lnTo>
                      <a:pt x="23" y="112"/>
                    </a:lnTo>
                    <a:lnTo>
                      <a:pt x="15" y="102"/>
                    </a:lnTo>
                    <a:lnTo>
                      <a:pt x="15" y="102"/>
                    </a:lnTo>
                    <a:lnTo>
                      <a:pt x="15" y="102"/>
                    </a:lnTo>
                    <a:lnTo>
                      <a:pt x="15" y="102"/>
                    </a:lnTo>
                    <a:lnTo>
                      <a:pt x="15" y="1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1" name="Freeform 727">
                <a:extLst>
                  <a:ext uri="{FF2B5EF4-FFF2-40B4-BE49-F238E27FC236}">
                    <a16:creationId xmlns:a16="http://schemas.microsoft.com/office/drawing/2014/main" id="{91490C95-1AD7-04C1-6BF7-81B180DED03D}"/>
                  </a:ext>
                </a:extLst>
              </p:cNvPr>
              <p:cNvSpPr>
                <a:spLocks/>
              </p:cNvSpPr>
              <p:nvPr/>
            </p:nvSpPr>
            <p:spPr bwMode="auto">
              <a:xfrm>
                <a:off x="12439650" y="6396038"/>
                <a:ext cx="130175" cy="187325"/>
              </a:xfrm>
              <a:custGeom>
                <a:avLst/>
                <a:gdLst/>
                <a:ahLst/>
                <a:cxnLst>
                  <a:cxn ang="0">
                    <a:pos x="9" y="0"/>
                  </a:cxn>
                  <a:cxn ang="0">
                    <a:pos x="9" y="0"/>
                  </a:cxn>
                  <a:cxn ang="0">
                    <a:pos x="2" y="0"/>
                  </a:cxn>
                  <a:cxn ang="0">
                    <a:pos x="0" y="2"/>
                  </a:cxn>
                  <a:cxn ang="0">
                    <a:pos x="2" y="6"/>
                  </a:cxn>
                  <a:cxn ang="0">
                    <a:pos x="4" y="12"/>
                  </a:cxn>
                  <a:cxn ang="0">
                    <a:pos x="17" y="24"/>
                  </a:cxn>
                  <a:cxn ang="0">
                    <a:pos x="17" y="24"/>
                  </a:cxn>
                  <a:cxn ang="0">
                    <a:pos x="19" y="39"/>
                  </a:cxn>
                  <a:cxn ang="0">
                    <a:pos x="23" y="47"/>
                  </a:cxn>
                  <a:cxn ang="0">
                    <a:pos x="37" y="63"/>
                  </a:cxn>
                  <a:cxn ang="0">
                    <a:pos x="37" y="63"/>
                  </a:cxn>
                  <a:cxn ang="0">
                    <a:pos x="41" y="69"/>
                  </a:cxn>
                  <a:cxn ang="0">
                    <a:pos x="43" y="75"/>
                  </a:cxn>
                  <a:cxn ang="0">
                    <a:pos x="47" y="88"/>
                  </a:cxn>
                  <a:cxn ang="0">
                    <a:pos x="51" y="100"/>
                  </a:cxn>
                  <a:cxn ang="0">
                    <a:pos x="53" y="106"/>
                  </a:cxn>
                  <a:cxn ang="0">
                    <a:pos x="60" y="112"/>
                  </a:cxn>
                  <a:cxn ang="0">
                    <a:pos x="60" y="112"/>
                  </a:cxn>
                  <a:cxn ang="0">
                    <a:pos x="68" y="118"/>
                  </a:cxn>
                  <a:cxn ang="0">
                    <a:pos x="70" y="118"/>
                  </a:cxn>
                  <a:cxn ang="0">
                    <a:pos x="72" y="116"/>
                  </a:cxn>
                  <a:cxn ang="0">
                    <a:pos x="74" y="110"/>
                  </a:cxn>
                  <a:cxn ang="0">
                    <a:pos x="72" y="102"/>
                  </a:cxn>
                  <a:cxn ang="0">
                    <a:pos x="72" y="102"/>
                  </a:cxn>
                  <a:cxn ang="0">
                    <a:pos x="72" y="92"/>
                  </a:cxn>
                  <a:cxn ang="0">
                    <a:pos x="74" y="84"/>
                  </a:cxn>
                  <a:cxn ang="0">
                    <a:pos x="80" y="65"/>
                  </a:cxn>
                  <a:cxn ang="0">
                    <a:pos x="80" y="65"/>
                  </a:cxn>
                  <a:cxn ang="0">
                    <a:pos x="82" y="59"/>
                  </a:cxn>
                  <a:cxn ang="0">
                    <a:pos x="80" y="53"/>
                  </a:cxn>
                  <a:cxn ang="0">
                    <a:pos x="76" y="49"/>
                  </a:cxn>
                  <a:cxn ang="0">
                    <a:pos x="72" y="45"/>
                  </a:cxn>
                  <a:cxn ang="0">
                    <a:pos x="60" y="37"/>
                  </a:cxn>
                  <a:cxn ang="0">
                    <a:pos x="51" y="27"/>
                  </a:cxn>
                  <a:cxn ang="0">
                    <a:pos x="51" y="27"/>
                  </a:cxn>
                  <a:cxn ang="0">
                    <a:pos x="47" y="22"/>
                  </a:cxn>
                  <a:cxn ang="0">
                    <a:pos x="43" y="20"/>
                  </a:cxn>
                  <a:cxn ang="0">
                    <a:pos x="31" y="20"/>
                  </a:cxn>
                  <a:cxn ang="0">
                    <a:pos x="23" y="20"/>
                  </a:cxn>
                  <a:cxn ang="0">
                    <a:pos x="19" y="18"/>
                  </a:cxn>
                  <a:cxn ang="0">
                    <a:pos x="17" y="14"/>
                  </a:cxn>
                  <a:cxn ang="0">
                    <a:pos x="17" y="14"/>
                  </a:cxn>
                  <a:cxn ang="0">
                    <a:pos x="15" y="8"/>
                  </a:cxn>
                  <a:cxn ang="0">
                    <a:pos x="13" y="2"/>
                  </a:cxn>
                  <a:cxn ang="0">
                    <a:pos x="9" y="0"/>
                  </a:cxn>
                  <a:cxn ang="0">
                    <a:pos x="9" y="0"/>
                  </a:cxn>
                </a:cxnLst>
                <a:rect l="0" t="0" r="r" b="b"/>
                <a:pathLst>
                  <a:path w="82" h="118">
                    <a:moveTo>
                      <a:pt x="9" y="0"/>
                    </a:moveTo>
                    <a:lnTo>
                      <a:pt x="9" y="0"/>
                    </a:lnTo>
                    <a:lnTo>
                      <a:pt x="2" y="0"/>
                    </a:lnTo>
                    <a:lnTo>
                      <a:pt x="0" y="2"/>
                    </a:lnTo>
                    <a:lnTo>
                      <a:pt x="2" y="6"/>
                    </a:lnTo>
                    <a:lnTo>
                      <a:pt x="4" y="12"/>
                    </a:lnTo>
                    <a:lnTo>
                      <a:pt x="17" y="24"/>
                    </a:lnTo>
                    <a:lnTo>
                      <a:pt x="17" y="24"/>
                    </a:lnTo>
                    <a:lnTo>
                      <a:pt x="19" y="39"/>
                    </a:lnTo>
                    <a:lnTo>
                      <a:pt x="23" y="47"/>
                    </a:lnTo>
                    <a:lnTo>
                      <a:pt x="37" y="63"/>
                    </a:lnTo>
                    <a:lnTo>
                      <a:pt x="37" y="63"/>
                    </a:lnTo>
                    <a:lnTo>
                      <a:pt x="41" y="69"/>
                    </a:lnTo>
                    <a:lnTo>
                      <a:pt x="43" y="75"/>
                    </a:lnTo>
                    <a:lnTo>
                      <a:pt x="47" y="88"/>
                    </a:lnTo>
                    <a:lnTo>
                      <a:pt x="51" y="100"/>
                    </a:lnTo>
                    <a:lnTo>
                      <a:pt x="53" y="106"/>
                    </a:lnTo>
                    <a:lnTo>
                      <a:pt x="60" y="112"/>
                    </a:lnTo>
                    <a:lnTo>
                      <a:pt x="60" y="112"/>
                    </a:lnTo>
                    <a:lnTo>
                      <a:pt x="68" y="118"/>
                    </a:lnTo>
                    <a:lnTo>
                      <a:pt x="70" y="118"/>
                    </a:lnTo>
                    <a:lnTo>
                      <a:pt x="72" y="116"/>
                    </a:lnTo>
                    <a:lnTo>
                      <a:pt x="74" y="110"/>
                    </a:lnTo>
                    <a:lnTo>
                      <a:pt x="72" y="102"/>
                    </a:lnTo>
                    <a:lnTo>
                      <a:pt x="72" y="102"/>
                    </a:lnTo>
                    <a:lnTo>
                      <a:pt x="72" y="92"/>
                    </a:lnTo>
                    <a:lnTo>
                      <a:pt x="74" y="84"/>
                    </a:lnTo>
                    <a:lnTo>
                      <a:pt x="80" y="65"/>
                    </a:lnTo>
                    <a:lnTo>
                      <a:pt x="80" y="65"/>
                    </a:lnTo>
                    <a:lnTo>
                      <a:pt x="82" y="59"/>
                    </a:lnTo>
                    <a:lnTo>
                      <a:pt x="80" y="53"/>
                    </a:lnTo>
                    <a:lnTo>
                      <a:pt x="76" y="49"/>
                    </a:lnTo>
                    <a:lnTo>
                      <a:pt x="72" y="45"/>
                    </a:lnTo>
                    <a:lnTo>
                      <a:pt x="60" y="37"/>
                    </a:lnTo>
                    <a:lnTo>
                      <a:pt x="51" y="27"/>
                    </a:lnTo>
                    <a:lnTo>
                      <a:pt x="51" y="27"/>
                    </a:lnTo>
                    <a:lnTo>
                      <a:pt x="47" y="22"/>
                    </a:lnTo>
                    <a:lnTo>
                      <a:pt x="43" y="20"/>
                    </a:lnTo>
                    <a:lnTo>
                      <a:pt x="31" y="20"/>
                    </a:lnTo>
                    <a:lnTo>
                      <a:pt x="23" y="20"/>
                    </a:lnTo>
                    <a:lnTo>
                      <a:pt x="19" y="18"/>
                    </a:lnTo>
                    <a:lnTo>
                      <a:pt x="17" y="14"/>
                    </a:lnTo>
                    <a:lnTo>
                      <a:pt x="17" y="14"/>
                    </a:lnTo>
                    <a:lnTo>
                      <a:pt x="15" y="8"/>
                    </a:lnTo>
                    <a:lnTo>
                      <a:pt x="13" y="2"/>
                    </a:lnTo>
                    <a:lnTo>
                      <a:pt x="9" y="0"/>
                    </a:lnTo>
                    <a:lnTo>
                      <a:pt x="9"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2" name="Freeform 728">
                <a:extLst>
                  <a:ext uri="{FF2B5EF4-FFF2-40B4-BE49-F238E27FC236}">
                    <a16:creationId xmlns:a16="http://schemas.microsoft.com/office/drawing/2014/main" id="{F36E4C23-50C2-C852-1B90-F251E0655890}"/>
                  </a:ext>
                </a:extLst>
              </p:cNvPr>
              <p:cNvSpPr>
                <a:spLocks/>
              </p:cNvSpPr>
              <p:nvPr/>
            </p:nvSpPr>
            <p:spPr bwMode="auto">
              <a:xfrm>
                <a:off x="12614275" y="6149975"/>
                <a:ext cx="139700" cy="49213"/>
              </a:xfrm>
              <a:custGeom>
                <a:avLst/>
                <a:gdLst/>
                <a:ahLst/>
                <a:cxnLst>
                  <a:cxn ang="0">
                    <a:pos x="29" y="31"/>
                  </a:cxn>
                  <a:cxn ang="0">
                    <a:pos x="29" y="31"/>
                  </a:cxn>
                  <a:cxn ang="0">
                    <a:pos x="35" y="29"/>
                  </a:cxn>
                  <a:cxn ang="0">
                    <a:pos x="41" y="25"/>
                  </a:cxn>
                  <a:cxn ang="0">
                    <a:pos x="47" y="23"/>
                  </a:cxn>
                  <a:cxn ang="0">
                    <a:pos x="54" y="20"/>
                  </a:cxn>
                  <a:cxn ang="0">
                    <a:pos x="54" y="20"/>
                  </a:cxn>
                  <a:cxn ang="0">
                    <a:pos x="76" y="25"/>
                  </a:cxn>
                  <a:cxn ang="0">
                    <a:pos x="82" y="25"/>
                  </a:cxn>
                  <a:cxn ang="0">
                    <a:pos x="88" y="23"/>
                  </a:cxn>
                  <a:cxn ang="0">
                    <a:pos x="88" y="18"/>
                  </a:cxn>
                  <a:cxn ang="0">
                    <a:pos x="86" y="14"/>
                  </a:cxn>
                  <a:cxn ang="0">
                    <a:pos x="86" y="14"/>
                  </a:cxn>
                  <a:cxn ang="0">
                    <a:pos x="78" y="8"/>
                  </a:cxn>
                  <a:cxn ang="0">
                    <a:pos x="70" y="4"/>
                  </a:cxn>
                  <a:cxn ang="0">
                    <a:pos x="60" y="2"/>
                  </a:cxn>
                  <a:cxn ang="0">
                    <a:pos x="49" y="0"/>
                  </a:cxn>
                  <a:cxn ang="0">
                    <a:pos x="39" y="0"/>
                  </a:cxn>
                  <a:cxn ang="0">
                    <a:pos x="29" y="0"/>
                  </a:cxn>
                  <a:cxn ang="0">
                    <a:pos x="19" y="4"/>
                  </a:cxn>
                  <a:cxn ang="0">
                    <a:pos x="13" y="8"/>
                  </a:cxn>
                  <a:cxn ang="0">
                    <a:pos x="13" y="8"/>
                  </a:cxn>
                  <a:cxn ang="0">
                    <a:pos x="5" y="12"/>
                  </a:cxn>
                  <a:cxn ang="0">
                    <a:pos x="0" y="18"/>
                  </a:cxn>
                  <a:cxn ang="0">
                    <a:pos x="0" y="23"/>
                  </a:cxn>
                  <a:cxn ang="0">
                    <a:pos x="3" y="27"/>
                  </a:cxn>
                  <a:cxn ang="0">
                    <a:pos x="9" y="29"/>
                  </a:cxn>
                  <a:cxn ang="0">
                    <a:pos x="15" y="31"/>
                  </a:cxn>
                  <a:cxn ang="0">
                    <a:pos x="21" y="31"/>
                  </a:cxn>
                  <a:cxn ang="0">
                    <a:pos x="29" y="31"/>
                  </a:cxn>
                  <a:cxn ang="0">
                    <a:pos x="29" y="31"/>
                  </a:cxn>
                  <a:cxn ang="0">
                    <a:pos x="31" y="31"/>
                  </a:cxn>
                  <a:cxn ang="0">
                    <a:pos x="29" y="31"/>
                  </a:cxn>
                  <a:cxn ang="0">
                    <a:pos x="29" y="31"/>
                  </a:cxn>
                </a:cxnLst>
                <a:rect l="0" t="0" r="r" b="b"/>
                <a:pathLst>
                  <a:path w="88" h="31">
                    <a:moveTo>
                      <a:pt x="29" y="31"/>
                    </a:moveTo>
                    <a:lnTo>
                      <a:pt x="29" y="31"/>
                    </a:lnTo>
                    <a:lnTo>
                      <a:pt x="35" y="29"/>
                    </a:lnTo>
                    <a:lnTo>
                      <a:pt x="41" y="25"/>
                    </a:lnTo>
                    <a:lnTo>
                      <a:pt x="47" y="23"/>
                    </a:lnTo>
                    <a:lnTo>
                      <a:pt x="54" y="20"/>
                    </a:lnTo>
                    <a:lnTo>
                      <a:pt x="54" y="20"/>
                    </a:lnTo>
                    <a:lnTo>
                      <a:pt x="76" y="25"/>
                    </a:lnTo>
                    <a:lnTo>
                      <a:pt x="82" y="25"/>
                    </a:lnTo>
                    <a:lnTo>
                      <a:pt x="88" y="23"/>
                    </a:lnTo>
                    <a:lnTo>
                      <a:pt x="88" y="18"/>
                    </a:lnTo>
                    <a:lnTo>
                      <a:pt x="86" y="14"/>
                    </a:lnTo>
                    <a:lnTo>
                      <a:pt x="86" y="14"/>
                    </a:lnTo>
                    <a:lnTo>
                      <a:pt x="78" y="8"/>
                    </a:lnTo>
                    <a:lnTo>
                      <a:pt x="70" y="4"/>
                    </a:lnTo>
                    <a:lnTo>
                      <a:pt x="60" y="2"/>
                    </a:lnTo>
                    <a:lnTo>
                      <a:pt x="49" y="0"/>
                    </a:lnTo>
                    <a:lnTo>
                      <a:pt x="39" y="0"/>
                    </a:lnTo>
                    <a:lnTo>
                      <a:pt x="29" y="0"/>
                    </a:lnTo>
                    <a:lnTo>
                      <a:pt x="19" y="4"/>
                    </a:lnTo>
                    <a:lnTo>
                      <a:pt x="13" y="8"/>
                    </a:lnTo>
                    <a:lnTo>
                      <a:pt x="13" y="8"/>
                    </a:lnTo>
                    <a:lnTo>
                      <a:pt x="5" y="12"/>
                    </a:lnTo>
                    <a:lnTo>
                      <a:pt x="0" y="18"/>
                    </a:lnTo>
                    <a:lnTo>
                      <a:pt x="0" y="23"/>
                    </a:lnTo>
                    <a:lnTo>
                      <a:pt x="3" y="27"/>
                    </a:lnTo>
                    <a:lnTo>
                      <a:pt x="9" y="29"/>
                    </a:lnTo>
                    <a:lnTo>
                      <a:pt x="15" y="31"/>
                    </a:lnTo>
                    <a:lnTo>
                      <a:pt x="21" y="31"/>
                    </a:lnTo>
                    <a:lnTo>
                      <a:pt x="29" y="31"/>
                    </a:lnTo>
                    <a:lnTo>
                      <a:pt x="29" y="31"/>
                    </a:lnTo>
                    <a:lnTo>
                      <a:pt x="31" y="31"/>
                    </a:lnTo>
                    <a:lnTo>
                      <a:pt x="29" y="31"/>
                    </a:lnTo>
                    <a:lnTo>
                      <a:pt x="29" y="3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53" name="Freeform 729">
                <a:extLst>
                  <a:ext uri="{FF2B5EF4-FFF2-40B4-BE49-F238E27FC236}">
                    <a16:creationId xmlns:a16="http://schemas.microsoft.com/office/drawing/2014/main" id="{2C0D205F-E552-EC4E-1018-34CB421D5495}"/>
                  </a:ext>
                </a:extLst>
              </p:cNvPr>
              <p:cNvSpPr>
                <a:spLocks/>
              </p:cNvSpPr>
              <p:nvPr/>
            </p:nvSpPr>
            <p:spPr bwMode="auto">
              <a:xfrm>
                <a:off x="12611100" y="6580188"/>
                <a:ext cx="123825" cy="49213"/>
              </a:xfrm>
              <a:custGeom>
                <a:avLst/>
                <a:gdLst/>
                <a:ahLst/>
                <a:cxnLst>
                  <a:cxn ang="0">
                    <a:pos x="27" y="8"/>
                  </a:cxn>
                  <a:cxn ang="0">
                    <a:pos x="27" y="8"/>
                  </a:cxn>
                  <a:cxn ang="0">
                    <a:pos x="31" y="6"/>
                  </a:cxn>
                  <a:cxn ang="0">
                    <a:pos x="35" y="4"/>
                  </a:cxn>
                  <a:cxn ang="0">
                    <a:pos x="39" y="0"/>
                  </a:cxn>
                  <a:cxn ang="0">
                    <a:pos x="43" y="0"/>
                  </a:cxn>
                  <a:cxn ang="0">
                    <a:pos x="45" y="2"/>
                  </a:cxn>
                  <a:cxn ang="0">
                    <a:pos x="45" y="2"/>
                  </a:cxn>
                  <a:cxn ang="0">
                    <a:pos x="64" y="12"/>
                  </a:cxn>
                  <a:cxn ang="0">
                    <a:pos x="74" y="19"/>
                  </a:cxn>
                  <a:cxn ang="0">
                    <a:pos x="78" y="23"/>
                  </a:cxn>
                  <a:cxn ang="0">
                    <a:pos x="78" y="27"/>
                  </a:cxn>
                  <a:cxn ang="0">
                    <a:pos x="78" y="27"/>
                  </a:cxn>
                  <a:cxn ang="0">
                    <a:pos x="64" y="29"/>
                  </a:cxn>
                  <a:cxn ang="0">
                    <a:pos x="47" y="31"/>
                  </a:cxn>
                  <a:cxn ang="0">
                    <a:pos x="25" y="29"/>
                  </a:cxn>
                  <a:cxn ang="0">
                    <a:pos x="25" y="29"/>
                  </a:cxn>
                  <a:cxn ang="0">
                    <a:pos x="15" y="27"/>
                  </a:cxn>
                  <a:cxn ang="0">
                    <a:pos x="7" y="25"/>
                  </a:cxn>
                  <a:cxn ang="0">
                    <a:pos x="2" y="21"/>
                  </a:cxn>
                  <a:cxn ang="0">
                    <a:pos x="0" y="15"/>
                  </a:cxn>
                  <a:cxn ang="0">
                    <a:pos x="2" y="12"/>
                  </a:cxn>
                  <a:cxn ang="0">
                    <a:pos x="7" y="8"/>
                  </a:cxn>
                  <a:cxn ang="0">
                    <a:pos x="15" y="8"/>
                  </a:cxn>
                  <a:cxn ang="0">
                    <a:pos x="27" y="8"/>
                  </a:cxn>
                  <a:cxn ang="0">
                    <a:pos x="27" y="8"/>
                  </a:cxn>
                  <a:cxn ang="0">
                    <a:pos x="19" y="6"/>
                  </a:cxn>
                  <a:cxn ang="0">
                    <a:pos x="27" y="8"/>
                  </a:cxn>
                  <a:cxn ang="0">
                    <a:pos x="27" y="8"/>
                  </a:cxn>
                </a:cxnLst>
                <a:rect l="0" t="0" r="r" b="b"/>
                <a:pathLst>
                  <a:path w="78" h="31">
                    <a:moveTo>
                      <a:pt x="27" y="8"/>
                    </a:moveTo>
                    <a:lnTo>
                      <a:pt x="27" y="8"/>
                    </a:lnTo>
                    <a:lnTo>
                      <a:pt x="31" y="6"/>
                    </a:lnTo>
                    <a:lnTo>
                      <a:pt x="35" y="4"/>
                    </a:lnTo>
                    <a:lnTo>
                      <a:pt x="39" y="0"/>
                    </a:lnTo>
                    <a:lnTo>
                      <a:pt x="43" y="0"/>
                    </a:lnTo>
                    <a:lnTo>
                      <a:pt x="45" y="2"/>
                    </a:lnTo>
                    <a:lnTo>
                      <a:pt x="45" y="2"/>
                    </a:lnTo>
                    <a:lnTo>
                      <a:pt x="64" y="12"/>
                    </a:lnTo>
                    <a:lnTo>
                      <a:pt x="74" y="19"/>
                    </a:lnTo>
                    <a:lnTo>
                      <a:pt x="78" y="23"/>
                    </a:lnTo>
                    <a:lnTo>
                      <a:pt x="78" y="27"/>
                    </a:lnTo>
                    <a:lnTo>
                      <a:pt x="78" y="27"/>
                    </a:lnTo>
                    <a:lnTo>
                      <a:pt x="64" y="29"/>
                    </a:lnTo>
                    <a:lnTo>
                      <a:pt x="47" y="31"/>
                    </a:lnTo>
                    <a:lnTo>
                      <a:pt x="25" y="29"/>
                    </a:lnTo>
                    <a:lnTo>
                      <a:pt x="25" y="29"/>
                    </a:lnTo>
                    <a:lnTo>
                      <a:pt x="15" y="27"/>
                    </a:lnTo>
                    <a:lnTo>
                      <a:pt x="7" y="25"/>
                    </a:lnTo>
                    <a:lnTo>
                      <a:pt x="2" y="21"/>
                    </a:lnTo>
                    <a:lnTo>
                      <a:pt x="0" y="15"/>
                    </a:lnTo>
                    <a:lnTo>
                      <a:pt x="2" y="12"/>
                    </a:lnTo>
                    <a:lnTo>
                      <a:pt x="7" y="8"/>
                    </a:lnTo>
                    <a:lnTo>
                      <a:pt x="15" y="8"/>
                    </a:lnTo>
                    <a:lnTo>
                      <a:pt x="27" y="8"/>
                    </a:lnTo>
                    <a:lnTo>
                      <a:pt x="27" y="8"/>
                    </a:lnTo>
                    <a:lnTo>
                      <a:pt x="19" y="6"/>
                    </a:lnTo>
                    <a:lnTo>
                      <a:pt x="27" y="8"/>
                    </a:lnTo>
                    <a:lnTo>
                      <a:pt x="27" y="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3" name="Freeform 16">
              <a:extLst>
                <a:ext uri="{FF2B5EF4-FFF2-40B4-BE49-F238E27FC236}">
                  <a16:creationId xmlns:a16="http://schemas.microsoft.com/office/drawing/2014/main" id="{F165C26A-6E03-B024-F85A-B4A24C3B1DF8}"/>
                </a:ext>
              </a:extLst>
            </p:cNvPr>
            <p:cNvSpPr>
              <a:spLocks noEditPoints="1"/>
            </p:cNvSpPr>
            <p:nvPr/>
          </p:nvSpPr>
          <p:spPr bwMode="auto">
            <a:xfrm>
              <a:off x="11536899" y="2732399"/>
              <a:ext cx="302235" cy="176958"/>
            </a:xfrm>
            <a:custGeom>
              <a:avLst/>
              <a:gdLst/>
              <a:ahLst/>
              <a:cxnLst>
                <a:cxn ang="0">
                  <a:pos x="38" y="0"/>
                </a:cxn>
                <a:cxn ang="0">
                  <a:pos x="30" y="2"/>
                </a:cxn>
                <a:cxn ang="0">
                  <a:pos x="16" y="8"/>
                </a:cxn>
                <a:cxn ang="0">
                  <a:pos x="6" y="18"/>
                </a:cxn>
                <a:cxn ang="0">
                  <a:pos x="0" y="32"/>
                </a:cxn>
                <a:cxn ang="0">
                  <a:pos x="0" y="96"/>
                </a:cxn>
                <a:cxn ang="0">
                  <a:pos x="0" y="104"/>
                </a:cxn>
                <a:cxn ang="0">
                  <a:pos x="6" y="118"/>
                </a:cxn>
                <a:cxn ang="0">
                  <a:pos x="16" y="128"/>
                </a:cxn>
                <a:cxn ang="0">
                  <a:pos x="30" y="134"/>
                </a:cxn>
                <a:cxn ang="0">
                  <a:pos x="166" y="136"/>
                </a:cxn>
                <a:cxn ang="0">
                  <a:pos x="174" y="134"/>
                </a:cxn>
                <a:cxn ang="0">
                  <a:pos x="188" y="128"/>
                </a:cxn>
                <a:cxn ang="0">
                  <a:pos x="198" y="118"/>
                </a:cxn>
                <a:cxn ang="0">
                  <a:pos x="204" y="104"/>
                </a:cxn>
                <a:cxn ang="0">
                  <a:pos x="206" y="40"/>
                </a:cxn>
                <a:cxn ang="0">
                  <a:pos x="204" y="32"/>
                </a:cxn>
                <a:cxn ang="0">
                  <a:pos x="198" y="18"/>
                </a:cxn>
                <a:cxn ang="0">
                  <a:pos x="188" y="8"/>
                </a:cxn>
                <a:cxn ang="0">
                  <a:pos x="174" y="2"/>
                </a:cxn>
                <a:cxn ang="0">
                  <a:pos x="166" y="0"/>
                </a:cxn>
                <a:cxn ang="0">
                  <a:pos x="196" y="116"/>
                </a:cxn>
                <a:cxn ang="0">
                  <a:pos x="194" y="116"/>
                </a:cxn>
                <a:cxn ang="0">
                  <a:pos x="190" y="116"/>
                </a:cxn>
                <a:cxn ang="0">
                  <a:pos x="106" y="92"/>
                </a:cxn>
                <a:cxn ang="0">
                  <a:pos x="102" y="94"/>
                </a:cxn>
                <a:cxn ang="0">
                  <a:pos x="100" y="92"/>
                </a:cxn>
                <a:cxn ang="0">
                  <a:pos x="16" y="114"/>
                </a:cxn>
                <a:cxn ang="0">
                  <a:pos x="14" y="114"/>
                </a:cxn>
                <a:cxn ang="0">
                  <a:pos x="14" y="114"/>
                </a:cxn>
                <a:cxn ang="0">
                  <a:pos x="10" y="114"/>
                </a:cxn>
                <a:cxn ang="0">
                  <a:pos x="10" y="110"/>
                </a:cxn>
                <a:cxn ang="0">
                  <a:pos x="12" y="108"/>
                </a:cxn>
                <a:cxn ang="0">
                  <a:pos x="14" y="22"/>
                </a:cxn>
                <a:cxn ang="0">
                  <a:pos x="14" y="18"/>
                </a:cxn>
                <a:cxn ang="0">
                  <a:pos x="14" y="16"/>
                </a:cxn>
                <a:cxn ang="0">
                  <a:pos x="20" y="16"/>
                </a:cxn>
                <a:cxn ang="0">
                  <a:pos x="102" y="84"/>
                </a:cxn>
                <a:cxn ang="0">
                  <a:pos x="184" y="14"/>
                </a:cxn>
                <a:cxn ang="0">
                  <a:pos x="188" y="14"/>
                </a:cxn>
                <a:cxn ang="0">
                  <a:pos x="190" y="16"/>
                </a:cxn>
                <a:cxn ang="0">
                  <a:pos x="190" y="22"/>
                </a:cxn>
                <a:cxn ang="0">
                  <a:pos x="196" y="110"/>
                </a:cxn>
                <a:cxn ang="0">
                  <a:pos x="198" y="112"/>
                </a:cxn>
                <a:cxn ang="0">
                  <a:pos x="198" y="112"/>
                </a:cxn>
                <a:cxn ang="0">
                  <a:pos x="196" y="116"/>
                </a:cxn>
              </a:cxnLst>
              <a:rect l="0" t="0" r="r" b="b"/>
              <a:pathLst>
                <a:path w="206" h="136">
                  <a:moveTo>
                    <a:pt x="166" y="0"/>
                  </a:moveTo>
                  <a:lnTo>
                    <a:pt x="38" y="0"/>
                  </a:lnTo>
                  <a:lnTo>
                    <a:pt x="38" y="0"/>
                  </a:lnTo>
                  <a:lnTo>
                    <a:pt x="30" y="2"/>
                  </a:lnTo>
                  <a:lnTo>
                    <a:pt x="24" y="4"/>
                  </a:lnTo>
                  <a:lnTo>
                    <a:pt x="16" y="8"/>
                  </a:lnTo>
                  <a:lnTo>
                    <a:pt x="10" y="12"/>
                  </a:lnTo>
                  <a:lnTo>
                    <a:pt x="6" y="18"/>
                  </a:lnTo>
                  <a:lnTo>
                    <a:pt x="2" y="24"/>
                  </a:lnTo>
                  <a:lnTo>
                    <a:pt x="0" y="32"/>
                  </a:lnTo>
                  <a:lnTo>
                    <a:pt x="0" y="40"/>
                  </a:lnTo>
                  <a:lnTo>
                    <a:pt x="0" y="96"/>
                  </a:lnTo>
                  <a:lnTo>
                    <a:pt x="0" y="96"/>
                  </a:lnTo>
                  <a:lnTo>
                    <a:pt x="0" y="104"/>
                  </a:lnTo>
                  <a:lnTo>
                    <a:pt x="2" y="112"/>
                  </a:lnTo>
                  <a:lnTo>
                    <a:pt x="6" y="118"/>
                  </a:lnTo>
                  <a:lnTo>
                    <a:pt x="10" y="124"/>
                  </a:lnTo>
                  <a:lnTo>
                    <a:pt x="16" y="128"/>
                  </a:lnTo>
                  <a:lnTo>
                    <a:pt x="24" y="132"/>
                  </a:lnTo>
                  <a:lnTo>
                    <a:pt x="30" y="134"/>
                  </a:lnTo>
                  <a:lnTo>
                    <a:pt x="38" y="136"/>
                  </a:lnTo>
                  <a:lnTo>
                    <a:pt x="166" y="136"/>
                  </a:lnTo>
                  <a:lnTo>
                    <a:pt x="166" y="136"/>
                  </a:lnTo>
                  <a:lnTo>
                    <a:pt x="174" y="134"/>
                  </a:lnTo>
                  <a:lnTo>
                    <a:pt x="182" y="132"/>
                  </a:lnTo>
                  <a:lnTo>
                    <a:pt x="188" y="128"/>
                  </a:lnTo>
                  <a:lnTo>
                    <a:pt x="194" y="124"/>
                  </a:lnTo>
                  <a:lnTo>
                    <a:pt x="198" y="118"/>
                  </a:lnTo>
                  <a:lnTo>
                    <a:pt x="202" y="112"/>
                  </a:lnTo>
                  <a:lnTo>
                    <a:pt x="204" y="104"/>
                  </a:lnTo>
                  <a:lnTo>
                    <a:pt x="206" y="96"/>
                  </a:lnTo>
                  <a:lnTo>
                    <a:pt x="206" y="40"/>
                  </a:lnTo>
                  <a:lnTo>
                    <a:pt x="206" y="40"/>
                  </a:lnTo>
                  <a:lnTo>
                    <a:pt x="204" y="32"/>
                  </a:lnTo>
                  <a:lnTo>
                    <a:pt x="202" y="24"/>
                  </a:lnTo>
                  <a:lnTo>
                    <a:pt x="198" y="18"/>
                  </a:lnTo>
                  <a:lnTo>
                    <a:pt x="194" y="12"/>
                  </a:lnTo>
                  <a:lnTo>
                    <a:pt x="188" y="8"/>
                  </a:lnTo>
                  <a:lnTo>
                    <a:pt x="182" y="4"/>
                  </a:lnTo>
                  <a:lnTo>
                    <a:pt x="174" y="2"/>
                  </a:lnTo>
                  <a:lnTo>
                    <a:pt x="166" y="0"/>
                  </a:lnTo>
                  <a:lnTo>
                    <a:pt x="166" y="0"/>
                  </a:lnTo>
                  <a:close/>
                  <a:moveTo>
                    <a:pt x="196" y="116"/>
                  </a:moveTo>
                  <a:lnTo>
                    <a:pt x="196" y="116"/>
                  </a:lnTo>
                  <a:lnTo>
                    <a:pt x="194" y="116"/>
                  </a:lnTo>
                  <a:lnTo>
                    <a:pt x="194" y="116"/>
                  </a:lnTo>
                  <a:lnTo>
                    <a:pt x="194" y="116"/>
                  </a:lnTo>
                  <a:lnTo>
                    <a:pt x="190" y="116"/>
                  </a:lnTo>
                  <a:lnTo>
                    <a:pt x="136" y="66"/>
                  </a:lnTo>
                  <a:lnTo>
                    <a:pt x="106" y="92"/>
                  </a:lnTo>
                  <a:lnTo>
                    <a:pt x="106" y="92"/>
                  </a:lnTo>
                  <a:lnTo>
                    <a:pt x="102" y="94"/>
                  </a:lnTo>
                  <a:lnTo>
                    <a:pt x="102" y="94"/>
                  </a:lnTo>
                  <a:lnTo>
                    <a:pt x="100" y="92"/>
                  </a:lnTo>
                  <a:lnTo>
                    <a:pt x="68" y="66"/>
                  </a:lnTo>
                  <a:lnTo>
                    <a:pt x="16" y="114"/>
                  </a:lnTo>
                  <a:lnTo>
                    <a:pt x="16" y="114"/>
                  </a:lnTo>
                  <a:lnTo>
                    <a:pt x="14" y="114"/>
                  </a:lnTo>
                  <a:lnTo>
                    <a:pt x="14" y="114"/>
                  </a:lnTo>
                  <a:lnTo>
                    <a:pt x="14" y="114"/>
                  </a:lnTo>
                  <a:lnTo>
                    <a:pt x="10" y="114"/>
                  </a:lnTo>
                  <a:lnTo>
                    <a:pt x="10" y="114"/>
                  </a:lnTo>
                  <a:lnTo>
                    <a:pt x="10" y="110"/>
                  </a:lnTo>
                  <a:lnTo>
                    <a:pt x="10" y="110"/>
                  </a:lnTo>
                  <a:lnTo>
                    <a:pt x="10" y="110"/>
                  </a:lnTo>
                  <a:lnTo>
                    <a:pt x="12" y="108"/>
                  </a:lnTo>
                  <a:lnTo>
                    <a:pt x="62" y="60"/>
                  </a:lnTo>
                  <a:lnTo>
                    <a:pt x="14" y="22"/>
                  </a:lnTo>
                  <a:lnTo>
                    <a:pt x="14" y="22"/>
                  </a:lnTo>
                  <a:lnTo>
                    <a:pt x="14" y="18"/>
                  </a:lnTo>
                  <a:lnTo>
                    <a:pt x="14" y="16"/>
                  </a:lnTo>
                  <a:lnTo>
                    <a:pt x="14" y="16"/>
                  </a:lnTo>
                  <a:lnTo>
                    <a:pt x="18" y="14"/>
                  </a:lnTo>
                  <a:lnTo>
                    <a:pt x="20" y="16"/>
                  </a:lnTo>
                  <a:lnTo>
                    <a:pt x="24" y="18"/>
                  </a:lnTo>
                  <a:lnTo>
                    <a:pt x="102" y="84"/>
                  </a:lnTo>
                  <a:lnTo>
                    <a:pt x="180" y="18"/>
                  </a:lnTo>
                  <a:lnTo>
                    <a:pt x="184" y="14"/>
                  </a:lnTo>
                  <a:lnTo>
                    <a:pt x="184" y="14"/>
                  </a:lnTo>
                  <a:lnTo>
                    <a:pt x="188" y="14"/>
                  </a:lnTo>
                  <a:lnTo>
                    <a:pt x="190" y="16"/>
                  </a:lnTo>
                  <a:lnTo>
                    <a:pt x="190" y="16"/>
                  </a:lnTo>
                  <a:lnTo>
                    <a:pt x="192" y="18"/>
                  </a:lnTo>
                  <a:lnTo>
                    <a:pt x="190" y="22"/>
                  </a:lnTo>
                  <a:lnTo>
                    <a:pt x="142" y="60"/>
                  </a:lnTo>
                  <a:lnTo>
                    <a:pt x="196" y="110"/>
                  </a:lnTo>
                  <a:lnTo>
                    <a:pt x="196" y="110"/>
                  </a:lnTo>
                  <a:lnTo>
                    <a:pt x="198" y="112"/>
                  </a:lnTo>
                  <a:lnTo>
                    <a:pt x="198" y="112"/>
                  </a:lnTo>
                  <a:lnTo>
                    <a:pt x="198" y="112"/>
                  </a:lnTo>
                  <a:lnTo>
                    <a:pt x="196" y="116"/>
                  </a:lnTo>
                  <a:lnTo>
                    <a:pt x="196" y="116"/>
                  </a:lnTo>
                  <a:close/>
                </a:path>
              </a:pathLst>
            </a:custGeom>
            <a:solidFill>
              <a:sysClr val="window" lastClr="FFFFFF">
                <a:lumMod val="95000"/>
              </a:sysClr>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nvGrpSpPr>
            <p:cNvPr id="24" name="组合 428">
              <a:extLst>
                <a:ext uri="{FF2B5EF4-FFF2-40B4-BE49-F238E27FC236}">
                  <a16:creationId xmlns:a16="http://schemas.microsoft.com/office/drawing/2014/main" id="{F831849F-9C27-33E4-8558-9C450BF0F01A}"/>
                </a:ext>
              </a:extLst>
            </p:cNvPr>
            <p:cNvGrpSpPr/>
            <p:nvPr/>
          </p:nvGrpSpPr>
          <p:grpSpPr>
            <a:xfrm>
              <a:off x="10398723" y="2942764"/>
              <a:ext cx="577417" cy="296007"/>
              <a:chOff x="6744313" y="3323223"/>
              <a:chExt cx="545032" cy="296007"/>
            </a:xfrm>
            <a:solidFill>
              <a:sysClr val="window" lastClr="FFFFFF">
                <a:lumMod val="95000"/>
              </a:sysClr>
            </a:solidFill>
          </p:grpSpPr>
          <p:grpSp>
            <p:nvGrpSpPr>
              <p:cNvPr id="39" name="组合 395">
                <a:extLst>
                  <a:ext uri="{FF2B5EF4-FFF2-40B4-BE49-F238E27FC236}">
                    <a16:creationId xmlns:a16="http://schemas.microsoft.com/office/drawing/2014/main" id="{C49DB3A0-431F-111C-5BEC-FCBC3ADFFC02}"/>
                  </a:ext>
                </a:extLst>
              </p:cNvPr>
              <p:cNvGrpSpPr/>
              <p:nvPr/>
            </p:nvGrpSpPr>
            <p:grpSpPr>
              <a:xfrm>
                <a:off x="6744313" y="3352800"/>
                <a:ext cx="229499" cy="266430"/>
                <a:chOff x="11139033" y="4151540"/>
                <a:chExt cx="276225" cy="320675"/>
              </a:xfrm>
              <a:grpFill/>
            </p:grpSpPr>
            <p:sp>
              <p:nvSpPr>
                <p:cNvPr id="41" name="Freeform 32">
                  <a:extLst>
                    <a:ext uri="{FF2B5EF4-FFF2-40B4-BE49-F238E27FC236}">
                      <a16:creationId xmlns:a16="http://schemas.microsoft.com/office/drawing/2014/main" id="{E20A93E6-64CF-C379-4740-52F909B2F2A1}"/>
                    </a:ext>
                  </a:extLst>
                </p:cNvPr>
                <p:cNvSpPr>
                  <a:spLocks/>
                </p:cNvSpPr>
                <p:nvPr/>
              </p:nvSpPr>
              <p:spPr bwMode="auto">
                <a:xfrm>
                  <a:off x="11189833" y="4399190"/>
                  <a:ext cx="60325" cy="73025"/>
                </a:xfrm>
                <a:custGeom>
                  <a:avLst/>
                  <a:gdLst/>
                  <a:ahLst/>
                  <a:cxnLst>
                    <a:cxn ang="0">
                      <a:pos x="2" y="28"/>
                    </a:cxn>
                    <a:cxn ang="0">
                      <a:pos x="2" y="28"/>
                    </a:cxn>
                    <a:cxn ang="0">
                      <a:pos x="0" y="32"/>
                    </a:cxn>
                    <a:cxn ang="0">
                      <a:pos x="2" y="36"/>
                    </a:cxn>
                    <a:cxn ang="0">
                      <a:pos x="4" y="40"/>
                    </a:cxn>
                    <a:cxn ang="0">
                      <a:pos x="6" y="44"/>
                    </a:cxn>
                    <a:cxn ang="0">
                      <a:pos x="8" y="44"/>
                    </a:cxn>
                    <a:cxn ang="0">
                      <a:pos x="8" y="44"/>
                    </a:cxn>
                    <a:cxn ang="0">
                      <a:pos x="12" y="46"/>
                    </a:cxn>
                    <a:cxn ang="0">
                      <a:pos x="16" y="44"/>
                    </a:cxn>
                    <a:cxn ang="0">
                      <a:pos x="20" y="42"/>
                    </a:cxn>
                    <a:cxn ang="0">
                      <a:pos x="24" y="40"/>
                    </a:cxn>
                    <a:cxn ang="0">
                      <a:pos x="38" y="10"/>
                    </a:cxn>
                    <a:cxn ang="0">
                      <a:pos x="38" y="10"/>
                    </a:cxn>
                    <a:cxn ang="0">
                      <a:pos x="28" y="6"/>
                    </a:cxn>
                    <a:cxn ang="0">
                      <a:pos x="16" y="0"/>
                    </a:cxn>
                    <a:cxn ang="0">
                      <a:pos x="2" y="28"/>
                    </a:cxn>
                  </a:cxnLst>
                  <a:rect l="0" t="0" r="r" b="b"/>
                  <a:pathLst>
                    <a:path w="38" h="46">
                      <a:moveTo>
                        <a:pt x="2" y="28"/>
                      </a:moveTo>
                      <a:lnTo>
                        <a:pt x="2" y="28"/>
                      </a:lnTo>
                      <a:lnTo>
                        <a:pt x="0" y="32"/>
                      </a:lnTo>
                      <a:lnTo>
                        <a:pt x="2" y="36"/>
                      </a:lnTo>
                      <a:lnTo>
                        <a:pt x="4" y="40"/>
                      </a:lnTo>
                      <a:lnTo>
                        <a:pt x="6" y="44"/>
                      </a:lnTo>
                      <a:lnTo>
                        <a:pt x="8" y="44"/>
                      </a:lnTo>
                      <a:lnTo>
                        <a:pt x="8" y="44"/>
                      </a:lnTo>
                      <a:lnTo>
                        <a:pt x="12" y="46"/>
                      </a:lnTo>
                      <a:lnTo>
                        <a:pt x="16" y="44"/>
                      </a:lnTo>
                      <a:lnTo>
                        <a:pt x="20" y="42"/>
                      </a:lnTo>
                      <a:lnTo>
                        <a:pt x="24" y="40"/>
                      </a:lnTo>
                      <a:lnTo>
                        <a:pt x="38" y="10"/>
                      </a:lnTo>
                      <a:lnTo>
                        <a:pt x="38" y="10"/>
                      </a:lnTo>
                      <a:lnTo>
                        <a:pt x="28" y="6"/>
                      </a:lnTo>
                      <a:lnTo>
                        <a:pt x="16" y="0"/>
                      </a:lnTo>
                      <a:lnTo>
                        <a:pt x="2" y="2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2" name="Freeform 33">
                  <a:extLst>
                    <a:ext uri="{FF2B5EF4-FFF2-40B4-BE49-F238E27FC236}">
                      <a16:creationId xmlns:a16="http://schemas.microsoft.com/office/drawing/2014/main" id="{DDC2D00A-1F79-4781-EAC0-BDB9714CA484}"/>
                    </a:ext>
                  </a:extLst>
                </p:cNvPr>
                <p:cNvSpPr>
                  <a:spLocks/>
                </p:cNvSpPr>
                <p:nvPr/>
              </p:nvSpPr>
              <p:spPr bwMode="auto">
                <a:xfrm>
                  <a:off x="11300958" y="4402365"/>
                  <a:ext cx="60325" cy="69850"/>
                </a:xfrm>
                <a:custGeom>
                  <a:avLst/>
                  <a:gdLst/>
                  <a:ahLst/>
                  <a:cxnLst>
                    <a:cxn ang="0">
                      <a:pos x="38" y="26"/>
                    </a:cxn>
                    <a:cxn ang="0">
                      <a:pos x="24" y="0"/>
                    </a:cxn>
                    <a:cxn ang="0">
                      <a:pos x="24" y="0"/>
                    </a:cxn>
                    <a:cxn ang="0">
                      <a:pos x="12" y="6"/>
                    </a:cxn>
                    <a:cxn ang="0">
                      <a:pos x="0" y="8"/>
                    </a:cxn>
                    <a:cxn ang="0">
                      <a:pos x="16" y="38"/>
                    </a:cxn>
                    <a:cxn ang="0">
                      <a:pos x="16" y="38"/>
                    </a:cxn>
                    <a:cxn ang="0">
                      <a:pos x="18" y="40"/>
                    </a:cxn>
                    <a:cxn ang="0">
                      <a:pos x="22" y="42"/>
                    </a:cxn>
                    <a:cxn ang="0">
                      <a:pos x="26" y="44"/>
                    </a:cxn>
                    <a:cxn ang="0">
                      <a:pos x="30" y="42"/>
                    </a:cxn>
                    <a:cxn ang="0">
                      <a:pos x="32" y="42"/>
                    </a:cxn>
                    <a:cxn ang="0">
                      <a:pos x="32" y="42"/>
                    </a:cxn>
                    <a:cxn ang="0">
                      <a:pos x="36" y="38"/>
                    </a:cxn>
                    <a:cxn ang="0">
                      <a:pos x="38" y="34"/>
                    </a:cxn>
                    <a:cxn ang="0">
                      <a:pos x="38" y="30"/>
                    </a:cxn>
                    <a:cxn ang="0">
                      <a:pos x="38" y="26"/>
                    </a:cxn>
                    <a:cxn ang="0">
                      <a:pos x="38" y="26"/>
                    </a:cxn>
                  </a:cxnLst>
                  <a:rect l="0" t="0" r="r" b="b"/>
                  <a:pathLst>
                    <a:path w="38" h="44">
                      <a:moveTo>
                        <a:pt x="38" y="26"/>
                      </a:moveTo>
                      <a:lnTo>
                        <a:pt x="24" y="0"/>
                      </a:lnTo>
                      <a:lnTo>
                        <a:pt x="24" y="0"/>
                      </a:lnTo>
                      <a:lnTo>
                        <a:pt x="12" y="6"/>
                      </a:lnTo>
                      <a:lnTo>
                        <a:pt x="0" y="8"/>
                      </a:lnTo>
                      <a:lnTo>
                        <a:pt x="16" y="38"/>
                      </a:lnTo>
                      <a:lnTo>
                        <a:pt x="16" y="38"/>
                      </a:lnTo>
                      <a:lnTo>
                        <a:pt x="18" y="40"/>
                      </a:lnTo>
                      <a:lnTo>
                        <a:pt x="22" y="42"/>
                      </a:lnTo>
                      <a:lnTo>
                        <a:pt x="26" y="44"/>
                      </a:lnTo>
                      <a:lnTo>
                        <a:pt x="30" y="42"/>
                      </a:lnTo>
                      <a:lnTo>
                        <a:pt x="32" y="42"/>
                      </a:lnTo>
                      <a:lnTo>
                        <a:pt x="32" y="42"/>
                      </a:lnTo>
                      <a:lnTo>
                        <a:pt x="36" y="38"/>
                      </a:lnTo>
                      <a:lnTo>
                        <a:pt x="38" y="34"/>
                      </a:lnTo>
                      <a:lnTo>
                        <a:pt x="38" y="30"/>
                      </a:lnTo>
                      <a:lnTo>
                        <a:pt x="38" y="26"/>
                      </a:lnTo>
                      <a:lnTo>
                        <a:pt x="38" y="2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3" name="Freeform 34">
                  <a:extLst>
                    <a:ext uri="{FF2B5EF4-FFF2-40B4-BE49-F238E27FC236}">
                      <a16:creationId xmlns:a16="http://schemas.microsoft.com/office/drawing/2014/main" id="{5AC9FC4D-7191-4AE3-3AC9-8A043D8D2829}"/>
                    </a:ext>
                  </a:extLst>
                </p:cNvPr>
                <p:cNvSpPr>
                  <a:spLocks noEditPoints="1"/>
                </p:cNvSpPr>
                <p:nvPr/>
              </p:nvSpPr>
              <p:spPr bwMode="auto">
                <a:xfrm>
                  <a:off x="11139033" y="4151540"/>
                  <a:ext cx="276225" cy="276225"/>
                </a:xfrm>
                <a:custGeom>
                  <a:avLst/>
                  <a:gdLst/>
                  <a:ahLst/>
                  <a:cxnLst>
                    <a:cxn ang="0">
                      <a:pos x="86" y="0"/>
                    </a:cxn>
                    <a:cxn ang="0">
                      <a:pos x="52" y="6"/>
                    </a:cxn>
                    <a:cxn ang="0">
                      <a:pos x="26" y="26"/>
                    </a:cxn>
                    <a:cxn ang="0">
                      <a:pos x="6" y="54"/>
                    </a:cxn>
                    <a:cxn ang="0">
                      <a:pos x="0" y="86"/>
                    </a:cxn>
                    <a:cxn ang="0">
                      <a:pos x="2" y="104"/>
                    </a:cxn>
                    <a:cxn ang="0">
                      <a:pos x="14" y="136"/>
                    </a:cxn>
                    <a:cxn ang="0">
                      <a:pos x="38" y="160"/>
                    </a:cxn>
                    <a:cxn ang="0">
                      <a:pos x="68" y="172"/>
                    </a:cxn>
                    <a:cxn ang="0">
                      <a:pos x="86" y="174"/>
                    </a:cxn>
                    <a:cxn ang="0">
                      <a:pos x="120" y="168"/>
                    </a:cxn>
                    <a:cxn ang="0">
                      <a:pos x="148" y="148"/>
                    </a:cxn>
                    <a:cxn ang="0">
                      <a:pos x="166" y="120"/>
                    </a:cxn>
                    <a:cxn ang="0">
                      <a:pos x="174" y="86"/>
                    </a:cxn>
                    <a:cxn ang="0">
                      <a:pos x="172" y="70"/>
                    </a:cxn>
                    <a:cxn ang="0">
                      <a:pos x="158" y="38"/>
                    </a:cxn>
                    <a:cxn ang="0">
                      <a:pos x="136" y="14"/>
                    </a:cxn>
                    <a:cxn ang="0">
                      <a:pos x="104" y="2"/>
                    </a:cxn>
                    <a:cxn ang="0">
                      <a:pos x="86" y="0"/>
                    </a:cxn>
                    <a:cxn ang="0">
                      <a:pos x="86" y="162"/>
                    </a:cxn>
                    <a:cxn ang="0">
                      <a:pos x="62" y="156"/>
                    </a:cxn>
                    <a:cxn ang="0">
                      <a:pos x="42" y="144"/>
                    </a:cxn>
                    <a:cxn ang="0">
                      <a:pos x="30" y="124"/>
                    </a:cxn>
                    <a:cxn ang="0">
                      <a:pos x="24" y="100"/>
                    </a:cxn>
                    <a:cxn ang="0">
                      <a:pos x="26" y="88"/>
                    </a:cxn>
                    <a:cxn ang="0">
                      <a:pos x="36" y="66"/>
                    </a:cxn>
                    <a:cxn ang="0">
                      <a:pos x="52" y="48"/>
                    </a:cxn>
                    <a:cxn ang="0">
                      <a:pos x="74" y="40"/>
                    </a:cxn>
                    <a:cxn ang="0">
                      <a:pos x="86" y="38"/>
                    </a:cxn>
                    <a:cxn ang="0">
                      <a:pos x="110" y="42"/>
                    </a:cxn>
                    <a:cxn ang="0">
                      <a:pos x="130" y="56"/>
                    </a:cxn>
                    <a:cxn ang="0">
                      <a:pos x="144" y="76"/>
                    </a:cxn>
                    <a:cxn ang="0">
                      <a:pos x="148" y="100"/>
                    </a:cxn>
                    <a:cxn ang="0">
                      <a:pos x="148" y="112"/>
                    </a:cxn>
                    <a:cxn ang="0">
                      <a:pos x="138" y="134"/>
                    </a:cxn>
                    <a:cxn ang="0">
                      <a:pos x="122" y="152"/>
                    </a:cxn>
                    <a:cxn ang="0">
                      <a:pos x="98" y="160"/>
                    </a:cxn>
                    <a:cxn ang="0">
                      <a:pos x="86" y="162"/>
                    </a:cxn>
                  </a:cxnLst>
                  <a:rect l="0" t="0" r="r" b="b"/>
                  <a:pathLst>
                    <a:path w="174" h="174">
                      <a:moveTo>
                        <a:pt x="86" y="0"/>
                      </a:moveTo>
                      <a:lnTo>
                        <a:pt x="86" y="0"/>
                      </a:lnTo>
                      <a:lnTo>
                        <a:pt x="68" y="2"/>
                      </a:lnTo>
                      <a:lnTo>
                        <a:pt x="52" y="6"/>
                      </a:lnTo>
                      <a:lnTo>
                        <a:pt x="38" y="14"/>
                      </a:lnTo>
                      <a:lnTo>
                        <a:pt x="26" y="26"/>
                      </a:lnTo>
                      <a:lnTo>
                        <a:pt x="14" y="38"/>
                      </a:lnTo>
                      <a:lnTo>
                        <a:pt x="6" y="54"/>
                      </a:lnTo>
                      <a:lnTo>
                        <a:pt x="2" y="70"/>
                      </a:lnTo>
                      <a:lnTo>
                        <a:pt x="0" y="86"/>
                      </a:lnTo>
                      <a:lnTo>
                        <a:pt x="0" y="86"/>
                      </a:lnTo>
                      <a:lnTo>
                        <a:pt x="2" y="104"/>
                      </a:lnTo>
                      <a:lnTo>
                        <a:pt x="6" y="120"/>
                      </a:lnTo>
                      <a:lnTo>
                        <a:pt x="14" y="136"/>
                      </a:lnTo>
                      <a:lnTo>
                        <a:pt x="26" y="148"/>
                      </a:lnTo>
                      <a:lnTo>
                        <a:pt x="38" y="160"/>
                      </a:lnTo>
                      <a:lnTo>
                        <a:pt x="52" y="168"/>
                      </a:lnTo>
                      <a:lnTo>
                        <a:pt x="68" y="172"/>
                      </a:lnTo>
                      <a:lnTo>
                        <a:pt x="86" y="174"/>
                      </a:lnTo>
                      <a:lnTo>
                        <a:pt x="86" y="174"/>
                      </a:lnTo>
                      <a:lnTo>
                        <a:pt x="104" y="172"/>
                      </a:lnTo>
                      <a:lnTo>
                        <a:pt x="120" y="168"/>
                      </a:lnTo>
                      <a:lnTo>
                        <a:pt x="136" y="160"/>
                      </a:lnTo>
                      <a:lnTo>
                        <a:pt x="148" y="148"/>
                      </a:lnTo>
                      <a:lnTo>
                        <a:pt x="158" y="136"/>
                      </a:lnTo>
                      <a:lnTo>
                        <a:pt x="166" y="120"/>
                      </a:lnTo>
                      <a:lnTo>
                        <a:pt x="172" y="104"/>
                      </a:lnTo>
                      <a:lnTo>
                        <a:pt x="174" y="86"/>
                      </a:lnTo>
                      <a:lnTo>
                        <a:pt x="174" y="86"/>
                      </a:lnTo>
                      <a:lnTo>
                        <a:pt x="172" y="70"/>
                      </a:lnTo>
                      <a:lnTo>
                        <a:pt x="166" y="54"/>
                      </a:lnTo>
                      <a:lnTo>
                        <a:pt x="158" y="38"/>
                      </a:lnTo>
                      <a:lnTo>
                        <a:pt x="148" y="26"/>
                      </a:lnTo>
                      <a:lnTo>
                        <a:pt x="136" y="14"/>
                      </a:lnTo>
                      <a:lnTo>
                        <a:pt x="120" y="6"/>
                      </a:lnTo>
                      <a:lnTo>
                        <a:pt x="104" y="2"/>
                      </a:lnTo>
                      <a:lnTo>
                        <a:pt x="86" y="0"/>
                      </a:lnTo>
                      <a:lnTo>
                        <a:pt x="86" y="0"/>
                      </a:lnTo>
                      <a:close/>
                      <a:moveTo>
                        <a:pt x="86" y="162"/>
                      </a:moveTo>
                      <a:lnTo>
                        <a:pt x="86" y="162"/>
                      </a:lnTo>
                      <a:lnTo>
                        <a:pt x="74" y="160"/>
                      </a:lnTo>
                      <a:lnTo>
                        <a:pt x="62" y="156"/>
                      </a:lnTo>
                      <a:lnTo>
                        <a:pt x="52" y="152"/>
                      </a:lnTo>
                      <a:lnTo>
                        <a:pt x="42" y="144"/>
                      </a:lnTo>
                      <a:lnTo>
                        <a:pt x="36" y="134"/>
                      </a:lnTo>
                      <a:lnTo>
                        <a:pt x="30" y="124"/>
                      </a:lnTo>
                      <a:lnTo>
                        <a:pt x="26" y="112"/>
                      </a:lnTo>
                      <a:lnTo>
                        <a:pt x="24" y="100"/>
                      </a:lnTo>
                      <a:lnTo>
                        <a:pt x="24" y="100"/>
                      </a:lnTo>
                      <a:lnTo>
                        <a:pt x="26" y="88"/>
                      </a:lnTo>
                      <a:lnTo>
                        <a:pt x="30" y="76"/>
                      </a:lnTo>
                      <a:lnTo>
                        <a:pt x="36" y="66"/>
                      </a:lnTo>
                      <a:lnTo>
                        <a:pt x="42" y="56"/>
                      </a:lnTo>
                      <a:lnTo>
                        <a:pt x="52" y="48"/>
                      </a:lnTo>
                      <a:lnTo>
                        <a:pt x="62" y="42"/>
                      </a:lnTo>
                      <a:lnTo>
                        <a:pt x="74" y="40"/>
                      </a:lnTo>
                      <a:lnTo>
                        <a:pt x="86" y="38"/>
                      </a:lnTo>
                      <a:lnTo>
                        <a:pt x="86" y="38"/>
                      </a:lnTo>
                      <a:lnTo>
                        <a:pt x="98" y="40"/>
                      </a:lnTo>
                      <a:lnTo>
                        <a:pt x="110" y="42"/>
                      </a:lnTo>
                      <a:lnTo>
                        <a:pt x="122" y="48"/>
                      </a:lnTo>
                      <a:lnTo>
                        <a:pt x="130" y="56"/>
                      </a:lnTo>
                      <a:lnTo>
                        <a:pt x="138" y="66"/>
                      </a:lnTo>
                      <a:lnTo>
                        <a:pt x="144" y="76"/>
                      </a:lnTo>
                      <a:lnTo>
                        <a:pt x="148" y="88"/>
                      </a:lnTo>
                      <a:lnTo>
                        <a:pt x="148" y="100"/>
                      </a:lnTo>
                      <a:lnTo>
                        <a:pt x="148" y="100"/>
                      </a:lnTo>
                      <a:lnTo>
                        <a:pt x="148" y="112"/>
                      </a:lnTo>
                      <a:lnTo>
                        <a:pt x="144" y="124"/>
                      </a:lnTo>
                      <a:lnTo>
                        <a:pt x="138" y="134"/>
                      </a:lnTo>
                      <a:lnTo>
                        <a:pt x="130" y="144"/>
                      </a:lnTo>
                      <a:lnTo>
                        <a:pt x="122" y="152"/>
                      </a:lnTo>
                      <a:lnTo>
                        <a:pt x="110" y="156"/>
                      </a:lnTo>
                      <a:lnTo>
                        <a:pt x="98" y="160"/>
                      </a:lnTo>
                      <a:lnTo>
                        <a:pt x="86" y="162"/>
                      </a:lnTo>
                      <a:lnTo>
                        <a:pt x="86" y="16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44" name="Freeform 35">
                  <a:extLst>
                    <a:ext uri="{FF2B5EF4-FFF2-40B4-BE49-F238E27FC236}">
                      <a16:creationId xmlns:a16="http://schemas.microsoft.com/office/drawing/2014/main" id="{53A87D1C-311A-DE7A-884C-3F251833E622}"/>
                    </a:ext>
                  </a:extLst>
                </p:cNvPr>
                <p:cNvSpPr>
                  <a:spLocks noEditPoints="1"/>
                </p:cNvSpPr>
                <p:nvPr/>
              </p:nvSpPr>
              <p:spPr bwMode="auto">
                <a:xfrm>
                  <a:off x="11221583" y="4256315"/>
                  <a:ext cx="104775" cy="104775"/>
                </a:xfrm>
                <a:custGeom>
                  <a:avLst/>
                  <a:gdLst/>
                  <a:ahLst/>
                  <a:cxnLst>
                    <a:cxn ang="0">
                      <a:pos x="34" y="0"/>
                    </a:cxn>
                    <a:cxn ang="0">
                      <a:pos x="34" y="0"/>
                    </a:cxn>
                    <a:cxn ang="0">
                      <a:pos x="26" y="0"/>
                    </a:cxn>
                    <a:cxn ang="0">
                      <a:pos x="20" y="2"/>
                    </a:cxn>
                    <a:cxn ang="0">
                      <a:pos x="16" y="6"/>
                    </a:cxn>
                    <a:cxn ang="0">
                      <a:pos x="10" y="10"/>
                    </a:cxn>
                    <a:cxn ang="0">
                      <a:pos x="6" y="14"/>
                    </a:cxn>
                    <a:cxn ang="0">
                      <a:pos x="4" y="20"/>
                    </a:cxn>
                    <a:cxn ang="0">
                      <a:pos x="2" y="26"/>
                    </a:cxn>
                    <a:cxn ang="0">
                      <a:pos x="0" y="32"/>
                    </a:cxn>
                    <a:cxn ang="0">
                      <a:pos x="0" y="32"/>
                    </a:cxn>
                    <a:cxn ang="0">
                      <a:pos x="2" y="40"/>
                    </a:cxn>
                    <a:cxn ang="0">
                      <a:pos x="4" y="46"/>
                    </a:cxn>
                    <a:cxn ang="0">
                      <a:pos x="6" y="52"/>
                    </a:cxn>
                    <a:cxn ang="0">
                      <a:pos x="10" y="56"/>
                    </a:cxn>
                    <a:cxn ang="0">
                      <a:pos x="16" y="60"/>
                    </a:cxn>
                    <a:cxn ang="0">
                      <a:pos x="20" y="62"/>
                    </a:cxn>
                    <a:cxn ang="0">
                      <a:pos x="26" y="64"/>
                    </a:cxn>
                    <a:cxn ang="0">
                      <a:pos x="34" y="66"/>
                    </a:cxn>
                    <a:cxn ang="0">
                      <a:pos x="34" y="66"/>
                    </a:cxn>
                    <a:cxn ang="0">
                      <a:pos x="40" y="64"/>
                    </a:cxn>
                    <a:cxn ang="0">
                      <a:pos x="46" y="62"/>
                    </a:cxn>
                    <a:cxn ang="0">
                      <a:pos x="52" y="60"/>
                    </a:cxn>
                    <a:cxn ang="0">
                      <a:pos x="56" y="56"/>
                    </a:cxn>
                    <a:cxn ang="0">
                      <a:pos x="60" y="52"/>
                    </a:cxn>
                    <a:cxn ang="0">
                      <a:pos x="64" y="46"/>
                    </a:cxn>
                    <a:cxn ang="0">
                      <a:pos x="66" y="40"/>
                    </a:cxn>
                    <a:cxn ang="0">
                      <a:pos x="66" y="32"/>
                    </a:cxn>
                    <a:cxn ang="0">
                      <a:pos x="66" y="32"/>
                    </a:cxn>
                    <a:cxn ang="0">
                      <a:pos x="66" y="26"/>
                    </a:cxn>
                    <a:cxn ang="0">
                      <a:pos x="64" y="20"/>
                    </a:cxn>
                    <a:cxn ang="0">
                      <a:pos x="60" y="14"/>
                    </a:cxn>
                    <a:cxn ang="0">
                      <a:pos x="56" y="10"/>
                    </a:cxn>
                    <a:cxn ang="0">
                      <a:pos x="52" y="6"/>
                    </a:cxn>
                    <a:cxn ang="0">
                      <a:pos x="46" y="2"/>
                    </a:cxn>
                    <a:cxn ang="0">
                      <a:pos x="40" y="0"/>
                    </a:cxn>
                    <a:cxn ang="0">
                      <a:pos x="34" y="0"/>
                    </a:cxn>
                    <a:cxn ang="0">
                      <a:pos x="34" y="0"/>
                    </a:cxn>
                    <a:cxn ang="0">
                      <a:pos x="34" y="46"/>
                    </a:cxn>
                    <a:cxn ang="0">
                      <a:pos x="34" y="46"/>
                    </a:cxn>
                    <a:cxn ang="0">
                      <a:pos x="28" y="44"/>
                    </a:cxn>
                    <a:cxn ang="0">
                      <a:pos x="24" y="42"/>
                    </a:cxn>
                    <a:cxn ang="0">
                      <a:pos x="22" y="38"/>
                    </a:cxn>
                    <a:cxn ang="0">
                      <a:pos x="20" y="32"/>
                    </a:cxn>
                    <a:cxn ang="0">
                      <a:pos x="20" y="32"/>
                    </a:cxn>
                    <a:cxn ang="0">
                      <a:pos x="22" y="28"/>
                    </a:cxn>
                    <a:cxn ang="0">
                      <a:pos x="24" y="24"/>
                    </a:cxn>
                    <a:cxn ang="0">
                      <a:pos x="28" y="22"/>
                    </a:cxn>
                    <a:cxn ang="0">
                      <a:pos x="34" y="20"/>
                    </a:cxn>
                    <a:cxn ang="0">
                      <a:pos x="34" y="20"/>
                    </a:cxn>
                    <a:cxn ang="0">
                      <a:pos x="38" y="22"/>
                    </a:cxn>
                    <a:cxn ang="0">
                      <a:pos x="42" y="24"/>
                    </a:cxn>
                    <a:cxn ang="0">
                      <a:pos x="46" y="28"/>
                    </a:cxn>
                    <a:cxn ang="0">
                      <a:pos x="46" y="32"/>
                    </a:cxn>
                    <a:cxn ang="0">
                      <a:pos x="46" y="32"/>
                    </a:cxn>
                    <a:cxn ang="0">
                      <a:pos x="46" y="38"/>
                    </a:cxn>
                    <a:cxn ang="0">
                      <a:pos x="42" y="42"/>
                    </a:cxn>
                    <a:cxn ang="0">
                      <a:pos x="38" y="44"/>
                    </a:cxn>
                    <a:cxn ang="0">
                      <a:pos x="34" y="46"/>
                    </a:cxn>
                    <a:cxn ang="0">
                      <a:pos x="34" y="46"/>
                    </a:cxn>
                  </a:cxnLst>
                  <a:rect l="0" t="0" r="r" b="b"/>
                  <a:pathLst>
                    <a:path w="66" h="66">
                      <a:moveTo>
                        <a:pt x="34" y="0"/>
                      </a:moveTo>
                      <a:lnTo>
                        <a:pt x="34" y="0"/>
                      </a:lnTo>
                      <a:lnTo>
                        <a:pt x="26" y="0"/>
                      </a:lnTo>
                      <a:lnTo>
                        <a:pt x="20" y="2"/>
                      </a:lnTo>
                      <a:lnTo>
                        <a:pt x="16" y="6"/>
                      </a:lnTo>
                      <a:lnTo>
                        <a:pt x="10" y="10"/>
                      </a:lnTo>
                      <a:lnTo>
                        <a:pt x="6" y="14"/>
                      </a:lnTo>
                      <a:lnTo>
                        <a:pt x="4" y="20"/>
                      </a:lnTo>
                      <a:lnTo>
                        <a:pt x="2" y="26"/>
                      </a:lnTo>
                      <a:lnTo>
                        <a:pt x="0" y="32"/>
                      </a:lnTo>
                      <a:lnTo>
                        <a:pt x="0" y="32"/>
                      </a:lnTo>
                      <a:lnTo>
                        <a:pt x="2" y="40"/>
                      </a:lnTo>
                      <a:lnTo>
                        <a:pt x="4" y="46"/>
                      </a:lnTo>
                      <a:lnTo>
                        <a:pt x="6" y="52"/>
                      </a:lnTo>
                      <a:lnTo>
                        <a:pt x="10" y="56"/>
                      </a:lnTo>
                      <a:lnTo>
                        <a:pt x="16" y="60"/>
                      </a:lnTo>
                      <a:lnTo>
                        <a:pt x="20" y="62"/>
                      </a:lnTo>
                      <a:lnTo>
                        <a:pt x="26" y="64"/>
                      </a:lnTo>
                      <a:lnTo>
                        <a:pt x="34" y="66"/>
                      </a:lnTo>
                      <a:lnTo>
                        <a:pt x="34" y="66"/>
                      </a:lnTo>
                      <a:lnTo>
                        <a:pt x="40" y="64"/>
                      </a:lnTo>
                      <a:lnTo>
                        <a:pt x="46" y="62"/>
                      </a:lnTo>
                      <a:lnTo>
                        <a:pt x="52" y="60"/>
                      </a:lnTo>
                      <a:lnTo>
                        <a:pt x="56" y="56"/>
                      </a:lnTo>
                      <a:lnTo>
                        <a:pt x="60" y="52"/>
                      </a:lnTo>
                      <a:lnTo>
                        <a:pt x="64" y="46"/>
                      </a:lnTo>
                      <a:lnTo>
                        <a:pt x="66" y="40"/>
                      </a:lnTo>
                      <a:lnTo>
                        <a:pt x="66" y="32"/>
                      </a:lnTo>
                      <a:lnTo>
                        <a:pt x="66" y="32"/>
                      </a:lnTo>
                      <a:lnTo>
                        <a:pt x="66" y="26"/>
                      </a:lnTo>
                      <a:lnTo>
                        <a:pt x="64" y="20"/>
                      </a:lnTo>
                      <a:lnTo>
                        <a:pt x="60" y="14"/>
                      </a:lnTo>
                      <a:lnTo>
                        <a:pt x="56" y="10"/>
                      </a:lnTo>
                      <a:lnTo>
                        <a:pt x="52" y="6"/>
                      </a:lnTo>
                      <a:lnTo>
                        <a:pt x="46" y="2"/>
                      </a:lnTo>
                      <a:lnTo>
                        <a:pt x="40" y="0"/>
                      </a:lnTo>
                      <a:lnTo>
                        <a:pt x="34" y="0"/>
                      </a:lnTo>
                      <a:lnTo>
                        <a:pt x="34" y="0"/>
                      </a:lnTo>
                      <a:close/>
                      <a:moveTo>
                        <a:pt x="34" y="46"/>
                      </a:moveTo>
                      <a:lnTo>
                        <a:pt x="34" y="46"/>
                      </a:lnTo>
                      <a:lnTo>
                        <a:pt x="28" y="44"/>
                      </a:lnTo>
                      <a:lnTo>
                        <a:pt x="24" y="42"/>
                      </a:lnTo>
                      <a:lnTo>
                        <a:pt x="22" y="38"/>
                      </a:lnTo>
                      <a:lnTo>
                        <a:pt x="20" y="32"/>
                      </a:lnTo>
                      <a:lnTo>
                        <a:pt x="20" y="32"/>
                      </a:lnTo>
                      <a:lnTo>
                        <a:pt x="22" y="28"/>
                      </a:lnTo>
                      <a:lnTo>
                        <a:pt x="24" y="24"/>
                      </a:lnTo>
                      <a:lnTo>
                        <a:pt x="28" y="22"/>
                      </a:lnTo>
                      <a:lnTo>
                        <a:pt x="34" y="20"/>
                      </a:lnTo>
                      <a:lnTo>
                        <a:pt x="34" y="20"/>
                      </a:lnTo>
                      <a:lnTo>
                        <a:pt x="38" y="22"/>
                      </a:lnTo>
                      <a:lnTo>
                        <a:pt x="42" y="24"/>
                      </a:lnTo>
                      <a:lnTo>
                        <a:pt x="46" y="28"/>
                      </a:lnTo>
                      <a:lnTo>
                        <a:pt x="46" y="32"/>
                      </a:lnTo>
                      <a:lnTo>
                        <a:pt x="46" y="32"/>
                      </a:lnTo>
                      <a:lnTo>
                        <a:pt x="46" y="38"/>
                      </a:lnTo>
                      <a:lnTo>
                        <a:pt x="42" y="42"/>
                      </a:lnTo>
                      <a:lnTo>
                        <a:pt x="38" y="44"/>
                      </a:lnTo>
                      <a:lnTo>
                        <a:pt x="34" y="46"/>
                      </a:lnTo>
                      <a:lnTo>
                        <a:pt x="34" y="46"/>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40" name="Freeform 167">
                <a:extLst>
                  <a:ext uri="{FF2B5EF4-FFF2-40B4-BE49-F238E27FC236}">
                    <a16:creationId xmlns:a16="http://schemas.microsoft.com/office/drawing/2014/main" id="{51C04501-5C34-A1CE-E7AE-9CDD31DE9254}"/>
                  </a:ext>
                </a:extLst>
              </p:cNvPr>
              <p:cNvSpPr>
                <a:spLocks noEditPoints="1"/>
              </p:cNvSpPr>
              <p:nvPr/>
            </p:nvSpPr>
            <p:spPr bwMode="auto">
              <a:xfrm>
                <a:off x="6937210" y="3323223"/>
                <a:ext cx="352135" cy="283578"/>
              </a:xfrm>
              <a:custGeom>
                <a:avLst/>
                <a:gdLst/>
                <a:ahLst/>
                <a:cxnLst>
                  <a:cxn ang="0">
                    <a:pos x="184" y="42"/>
                  </a:cxn>
                  <a:cxn ang="0">
                    <a:pos x="184" y="26"/>
                  </a:cxn>
                  <a:cxn ang="0">
                    <a:pos x="180" y="14"/>
                  </a:cxn>
                  <a:cxn ang="0">
                    <a:pos x="172" y="6"/>
                  </a:cxn>
                  <a:cxn ang="0">
                    <a:pos x="162" y="6"/>
                  </a:cxn>
                  <a:cxn ang="0">
                    <a:pos x="94" y="18"/>
                  </a:cxn>
                  <a:cxn ang="0">
                    <a:pos x="92" y="10"/>
                  </a:cxn>
                  <a:cxn ang="0">
                    <a:pos x="80" y="0"/>
                  </a:cxn>
                  <a:cxn ang="0">
                    <a:pos x="34" y="8"/>
                  </a:cxn>
                  <a:cxn ang="0">
                    <a:pos x="30" y="10"/>
                  </a:cxn>
                  <a:cxn ang="0">
                    <a:pos x="20" y="24"/>
                  </a:cxn>
                  <a:cxn ang="0">
                    <a:pos x="20" y="32"/>
                  </a:cxn>
                  <a:cxn ang="0">
                    <a:pos x="10" y="36"/>
                  </a:cxn>
                  <a:cxn ang="0">
                    <a:pos x="0" y="58"/>
                  </a:cxn>
                  <a:cxn ang="0">
                    <a:pos x="8" y="150"/>
                  </a:cxn>
                  <a:cxn ang="0">
                    <a:pos x="10" y="158"/>
                  </a:cxn>
                  <a:cxn ang="0">
                    <a:pos x="16" y="168"/>
                  </a:cxn>
                  <a:cxn ang="0">
                    <a:pos x="20" y="172"/>
                  </a:cxn>
                  <a:cxn ang="0">
                    <a:pos x="20" y="108"/>
                  </a:cxn>
                  <a:cxn ang="0">
                    <a:pos x="18" y="102"/>
                  </a:cxn>
                  <a:cxn ang="0">
                    <a:pos x="20" y="94"/>
                  </a:cxn>
                  <a:cxn ang="0">
                    <a:pos x="24" y="80"/>
                  </a:cxn>
                  <a:cxn ang="0">
                    <a:pos x="28" y="74"/>
                  </a:cxn>
                  <a:cxn ang="0">
                    <a:pos x="40" y="64"/>
                  </a:cxn>
                  <a:cxn ang="0">
                    <a:pos x="56" y="58"/>
                  </a:cxn>
                  <a:cxn ang="0">
                    <a:pos x="224" y="64"/>
                  </a:cxn>
                  <a:cxn ang="0">
                    <a:pos x="222" y="62"/>
                  </a:cxn>
                  <a:cxn ang="0">
                    <a:pos x="218" y="62"/>
                  </a:cxn>
                  <a:cxn ang="0">
                    <a:pos x="56" y="74"/>
                  </a:cxn>
                  <a:cxn ang="0">
                    <a:pos x="48" y="78"/>
                  </a:cxn>
                  <a:cxn ang="0">
                    <a:pos x="42" y="84"/>
                  </a:cxn>
                  <a:cxn ang="0">
                    <a:pos x="36" y="102"/>
                  </a:cxn>
                  <a:cxn ang="0">
                    <a:pos x="36" y="106"/>
                  </a:cxn>
                  <a:cxn ang="0">
                    <a:pos x="36" y="170"/>
                  </a:cxn>
                  <a:cxn ang="0">
                    <a:pos x="38" y="174"/>
                  </a:cxn>
                  <a:cxn ang="0">
                    <a:pos x="42" y="178"/>
                  </a:cxn>
                  <a:cxn ang="0">
                    <a:pos x="52" y="182"/>
                  </a:cxn>
                  <a:cxn ang="0">
                    <a:pos x="164" y="170"/>
                  </a:cxn>
                  <a:cxn ang="0">
                    <a:pos x="178" y="164"/>
                  </a:cxn>
                  <a:cxn ang="0">
                    <a:pos x="184" y="158"/>
                  </a:cxn>
                  <a:cxn ang="0">
                    <a:pos x="188" y="150"/>
                  </a:cxn>
                  <a:cxn ang="0">
                    <a:pos x="222" y="86"/>
                  </a:cxn>
                  <a:cxn ang="0">
                    <a:pos x="226" y="70"/>
                  </a:cxn>
                  <a:cxn ang="0">
                    <a:pos x="226" y="66"/>
                  </a:cxn>
                  <a:cxn ang="0">
                    <a:pos x="224" y="64"/>
                  </a:cxn>
                </a:cxnLst>
                <a:rect l="0" t="0" r="r" b="b"/>
                <a:pathLst>
                  <a:path w="226" h="182">
                    <a:moveTo>
                      <a:pt x="182" y="48"/>
                    </a:moveTo>
                    <a:lnTo>
                      <a:pt x="184" y="42"/>
                    </a:lnTo>
                    <a:lnTo>
                      <a:pt x="184" y="42"/>
                    </a:lnTo>
                    <a:lnTo>
                      <a:pt x="184" y="26"/>
                    </a:lnTo>
                    <a:lnTo>
                      <a:pt x="182" y="20"/>
                    </a:lnTo>
                    <a:lnTo>
                      <a:pt x="180" y="14"/>
                    </a:lnTo>
                    <a:lnTo>
                      <a:pt x="176" y="10"/>
                    </a:lnTo>
                    <a:lnTo>
                      <a:pt x="172" y="6"/>
                    </a:lnTo>
                    <a:lnTo>
                      <a:pt x="168" y="4"/>
                    </a:lnTo>
                    <a:lnTo>
                      <a:pt x="162" y="6"/>
                    </a:lnTo>
                    <a:lnTo>
                      <a:pt x="94" y="18"/>
                    </a:lnTo>
                    <a:lnTo>
                      <a:pt x="94" y="18"/>
                    </a:lnTo>
                    <a:lnTo>
                      <a:pt x="94" y="14"/>
                    </a:lnTo>
                    <a:lnTo>
                      <a:pt x="92" y="10"/>
                    </a:lnTo>
                    <a:lnTo>
                      <a:pt x="86" y="4"/>
                    </a:lnTo>
                    <a:lnTo>
                      <a:pt x="80" y="0"/>
                    </a:lnTo>
                    <a:lnTo>
                      <a:pt x="72" y="0"/>
                    </a:lnTo>
                    <a:lnTo>
                      <a:pt x="34" y="8"/>
                    </a:lnTo>
                    <a:lnTo>
                      <a:pt x="34" y="8"/>
                    </a:lnTo>
                    <a:lnTo>
                      <a:pt x="30" y="10"/>
                    </a:lnTo>
                    <a:lnTo>
                      <a:pt x="24" y="16"/>
                    </a:lnTo>
                    <a:lnTo>
                      <a:pt x="20" y="24"/>
                    </a:lnTo>
                    <a:lnTo>
                      <a:pt x="20" y="32"/>
                    </a:lnTo>
                    <a:lnTo>
                      <a:pt x="20" y="32"/>
                    </a:lnTo>
                    <a:lnTo>
                      <a:pt x="14" y="34"/>
                    </a:lnTo>
                    <a:lnTo>
                      <a:pt x="10" y="36"/>
                    </a:lnTo>
                    <a:lnTo>
                      <a:pt x="4" y="46"/>
                    </a:lnTo>
                    <a:lnTo>
                      <a:pt x="0" y="58"/>
                    </a:lnTo>
                    <a:lnTo>
                      <a:pt x="0" y="74"/>
                    </a:lnTo>
                    <a:lnTo>
                      <a:pt x="8" y="150"/>
                    </a:lnTo>
                    <a:lnTo>
                      <a:pt x="8" y="150"/>
                    </a:lnTo>
                    <a:lnTo>
                      <a:pt x="10" y="158"/>
                    </a:lnTo>
                    <a:lnTo>
                      <a:pt x="12" y="164"/>
                    </a:lnTo>
                    <a:lnTo>
                      <a:pt x="16" y="168"/>
                    </a:lnTo>
                    <a:lnTo>
                      <a:pt x="20" y="172"/>
                    </a:lnTo>
                    <a:lnTo>
                      <a:pt x="20" y="172"/>
                    </a:lnTo>
                    <a:lnTo>
                      <a:pt x="20" y="170"/>
                    </a:lnTo>
                    <a:lnTo>
                      <a:pt x="20" y="108"/>
                    </a:lnTo>
                    <a:lnTo>
                      <a:pt x="20" y="108"/>
                    </a:lnTo>
                    <a:lnTo>
                      <a:pt x="18" y="102"/>
                    </a:lnTo>
                    <a:lnTo>
                      <a:pt x="18" y="102"/>
                    </a:lnTo>
                    <a:lnTo>
                      <a:pt x="20" y="94"/>
                    </a:lnTo>
                    <a:lnTo>
                      <a:pt x="22" y="88"/>
                    </a:lnTo>
                    <a:lnTo>
                      <a:pt x="24" y="80"/>
                    </a:lnTo>
                    <a:lnTo>
                      <a:pt x="28" y="74"/>
                    </a:lnTo>
                    <a:lnTo>
                      <a:pt x="28" y="74"/>
                    </a:lnTo>
                    <a:lnTo>
                      <a:pt x="34" y="68"/>
                    </a:lnTo>
                    <a:lnTo>
                      <a:pt x="40" y="64"/>
                    </a:lnTo>
                    <a:lnTo>
                      <a:pt x="48" y="60"/>
                    </a:lnTo>
                    <a:lnTo>
                      <a:pt x="56" y="58"/>
                    </a:lnTo>
                    <a:lnTo>
                      <a:pt x="182" y="48"/>
                    </a:lnTo>
                    <a:close/>
                    <a:moveTo>
                      <a:pt x="224" y="64"/>
                    </a:moveTo>
                    <a:lnTo>
                      <a:pt x="224" y="64"/>
                    </a:lnTo>
                    <a:lnTo>
                      <a:pt x="222" y="62"/>
                    </a:lnTo>
                    <a:lnTo>
                      <a:pt x="218" y="62"/>
                    </a:lnTo>
                    <a:lnTo>
                      <a:pt x="218" y="62"/>
                    </a:lnTo>
                    <a:lnTo>
                      <a:pt x="180" y="64"/>
                    </a:lnTo>
                    <a:lnTo>
                      <a:pt x="56" y="74"/>
                    </a:lnTo>
                    <a:lnTo>
                      <a:pt x="56" y="74"/>
                    </a:lnTo>
                    <a:lnTo>
                      <a:pt x="48" y="78"/>
                    </a:lnTo>
                    <a:lnTo>
                      <a:pt x="42" y="84"/>
                    </a:lnTo>
                    <a:lnTo>
                      <a:pt x="42" y="84"/>
                    </a:lnTo>
                    <a:lnTo>
                      <a:pt x="38" y="92"/>
                    </a:lnTo>
                    <a:lnTo>
                      <a:pt x="36" y="102"/>
                    </a:lnTo>
                    <a:lnTo>
                      <a:pt x="36" y="102"/>
                    </a:lnTo>
                    <a:lnTo>
                      <a:pt x="36" y="106"/>
                    </a:lnTo>
                    <a:lnTo>
                      <a:pt x="36" y="106"/>
                    </a:lnTo>
                    <a:lnTo>
                      <a:pt x="36" y="170"/>
                    </a:lnTo>
                    <a:lnTo>
                      <a:pt x="36" y="170"/>
                    </a:lnTo>
                    <a:lnTo>
                      <a:pt x="38" y="174"/>
                    </a:lnTo>
                    <a:lnTo>
                      <a:pt x="38" y="174"/>
                    </a:lnTo>
                    <a:lnTo>
                      <a:pt x="42" y="178"/>
                    </a:lnTo>
                    <a:lnTo>
                      <a:pt x="50" y="182"/>
                    </a:lnTo>
                    <a:lnTo>
                      <a:pt x="52" y="182"/>
                    </a:lnTo>
                    <a:lnTo>
                      <a:pt x="164" y="170"/>
                    </a:lnTo>
                    <a:lnTo>
                      <a:pt x="164" y="170"/>
                    </a:lnTo>
                    <a:lnTo>
                      <a:pt x="170" y="168"/>
                    </a:lnTo>
                    <a:lnTo>
                      <a:pt x="178" y="164"/>
                    </a:lnTo>
                    <a:lnTo>
                      <a:pt x="178" y="164"/>
                    </a:lnTo>
                    <a:lnTo>
                      <a:pt x="184" y="158"/>
                    </a:lnTo>
                    <a:lnTo>
                      <a:pt x="188" y="152"/>
                    </a:lnTo>
                    <a:lnTo>
                      <a:pt x="188" y="150"/>
                    </a:lnTo>
                    <a:lnTo>
                      <a:pt x="222" y="86"/>
                    </a:lnTo>
                    <a:lnTo>
                      <a:pt x="222" y="86"/>
                    </a:lnTo>
                    <a:lnTo>
                      <a:pt x="224" y="78"/>
                    </a:lnTo>
                    <a:lnTo>
                      <a:pt x="226" y="70"/>
                    </a:lnTo>
                    <a:lnTo>
                      <a:pt x="226" y="70"/>
                    </a:lnTo>
                    <a:lnTo>
                      <a:pt x="226" y="66"/>
                    </a:lnTo>
                    <a:lnTo>
                      <a:pt x="224" y="64"/>
                    </a:lnTo>
                    <a:lnTo>
                      <a:pt x="224" y="6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grpSp>
          <p:nvGrpSpPr>
            <p:cNvPr id="25" name="组合 723">
              <a:extLst>
                <a:ext uri="{FF2B5EF4-FFF2-40B4-BE49-F238E27FC236}">
                  <a16:creationId xmlns:a16="http://schemas.microsoft.com/office/drawing/2014/main" id="{D442D7E5-543D-DA14-5A72-22B38561EA29}"/>
                </a:ext>
              </a:extLst>
            </p:cNvPr>
            <p:cNvGrpSpPr/>
            <p:nvPr/>
          </p:nvGrpSpPr>
          <p:grpSpPr>
            <a:xfrm>
              <a:off x="10985184" y="2931231"/>
              <a:ext cx="488839" cy="319087"/>
              <a:chOff x="9855200" y="3744913"/>
              <a:chExt cx="1255713" cy="868362"/>
            </a:xfrm>
            <a:solidFill>
              <a:sysClr val="window" lastClr="FFFFFF">
                <a:lumMod val="95000"/>
              </a:sysClr>
            </a:solidFill>
          </p:grpSpPr>
          <p:sp>
            <p:nvSpPr>
              <p:cNvPr id="34" name="Freeform 312">
                <a:extLst>
                  <a:ext uri="{FF2B5EF4-FFF2-40B4-BE49-F238E27FC236}">
                    <a16:creationId xmlns:a16="http://schemas.microsoft.com/office/drawing/2014/main" id="{460626D5-3544-92FF-C449-0018D9D5C7D1}"/>
                  </a:ext>
                </a:extLst>
              </p:cNvPr>
              <p:cNvSpPr>
                <a:spLocks/>
              </p:cNvSpPr>
              <p:nvPr/>
            </p:nvSpPr>
            <p:spPr bwMode="auto">
              <a:xfrm>
                <a:off x="9896475" y="3919538"/>
                <a:ext cx="998538" cy="666750"/>
              </a:xfrm>
              <a:custGeom>
                <a:avLst/>
                <a:gdLst/>
                <a:ahLst/>
                <a:cxnLst>
                  <a:cxn ang="0">
                    <a:pos x="260" y="2202"/>
                  </a:cxn>
                  <a:cxn ang="0">
                    <a:pos x="2143" y="2202"/>
                  </a:cxn>
                  <a:cxn ang="0">
                    <a:pos x="2143" y="619"/>
                  </a:cxn>
                  <a:cxn ang="0">
                    <a:pos x="2718" y="619"/>
                  </a:cxn>
                  <a:cxn ang="0">
                    <a:pos x="2718" y="2202"/>
                  </a:cxn>
                  <a:cxn ang="0">
                    <a:pos x="4314" y="2202"/>
                  </a:cxn>
                  <a:cxn ang="0">
                    <a:pos x="4314" y="2274"/>
                  </a:cxn>
                  <a:cxn ang="0">
                    <a:pos x="4314" y="2777"/>
                  </a:cxn>
                  <a:cxn ang="0">
                    <a:pos x="4314" y="5752"/>
                  </a:cxn>
                  <a:cxn ang="0">
                    <a:pos x="8420" y="5752"/>
                  </a:cxn>
                  <a:cxn ang="0">
                    <a:pos x="9343" y="4844"/>
                  </a:cxn>
                  <a:cxn ang="0">
                    <a:pos x="4574" y="0"/>
                  </a:cxn>
                  <a:cxn ang="0">
                    <a:pos x="5381" y="0"/>
                  </a:cxn>
                  <a:cxn ang="0">
                    <a:pos x="7501" y="2152"/>
                  </a:cxn>
                  <a:cxn ang="0">
                    <a:pos x="9202" y="441"/>
                  </a:cxn>
                  <a:cxn ang="0">
                    <a:pos x="10012" y="441"/>
                  </a:cxn>
                  <a:cxn ang="0">
                    <a:pos x="7904" y="2562"/>
                  </a:cxn>
                  <a:cxn ang="0">
                    <a:pos x="9753" y="4441"/>
                  </a:cxn>
                  <a:cxn ang="0">
                    <a:pos x="13116" y="1133"/>
                  </a:cxn>
                  <a:cxn ang="0">
                    <a:pos x="13116" y="1859"/>
                  </a:cxn>
                  <a:cxn ang="0">
                    <a:pos x="13199" y="1859"/>
                  </a:cxn>
                  <a:cxn ang="0">
                    <a:pos x="9240" y="5752"/>
                  </a:cxn>
                  <a:cxn ang="0">
                    <a:pos x="12624" y="5752"/>
                  </a:cxn>
                  <a:cxn ang="0">
                    <a:pos x="12624" y="6327"/>
                  </a:cxn>
                  <a:cxn ang="0">
                    <a:pos x="8656" y="6327"/>
                  </a:cxn>
                  <a:cxn ang="0">
                    <a:pos x="6127" y="8815"/>
                  </a:cxn>
                  <a:cxn ang="0">
                    <a:pos x="5724" y="8405"/>
                  </a:cxn>
                  <a:cxn ang="0">
                    <a:pos x="7835" y="6327"/>
                  </a:cxn>
                  <a:cxn ang="0">
                    <a:pos x="4314" y="6327"/>
                  </a:cxn>
                  <a:cxn ang="0">
                    <a:pos x="3825" y="6327"/>
                  </a:cxn>
                  <a:cxn ang="0">
                    <a:pos x="3739" y="6327"/>
                  </a:cxn>
                  <a:cxn ang="0">
                    <a:pos x="3739" y="2777"/>
                  </a:cxn>
                  <a:cxn ang="0">
                    <a:pos x="2718" y="2777"/>
                  </a:cxn>
                  <a:cxn ang="0">
                    <a:pos x="2718" y="7433"/>
                  </a:cxn>
                  <a:cxn ang="0">
                    <a:pos x="2617" y="7433"/>
                  </a:cxn>
                  <a:cxn ang="0">
                    <a:pos x="2143" y="7433"/>
                  </a:cxn>
                  <a:cxn ang="0">
                    <a:pos x="0" y="7433"/>
                  </a:cxn>
                  <a:cxn ang="0">
                    <a:pos x="0" y="6858"/>
                  </a:cxn>
                  <a:cxn ang="0">
                    <a:pos x="2143" y="6858"/>
                  </a:cxn>
                  <a:cxn ang="0">
                    <a:pos x="2143" y="2777"/>
                  </a:cxn>
                  <a:cxn ang="0">
                    <a:pos x="260" y="2777"/>
                  </a:cxn>
                  <a:cxn ang="0">
                    <a:pos x="260" y="2202"/>
                  </a:cxn>
                </a:cxnLst>
                <a:rect l="0" t="0" r="r" b="b"/>
                <a:pathLst>
                  <a:path w="13199" h="8815">
                    <a:moveTo>
                      <a:pt x="260" y="2202"/>
                    </a:moveTo>
                    <a:lnTo>
                      <a:pt x="2143" y="2202"/>
                    </a:lnTo>
                    <a:lnTo>
                      <a:pt x="2143" y="619"/>
                    </a:lnTo>
                    <a:lnTo>
                      <a:pt x="2718" y="619"/>
                    </a:lnTo>
                    <a:lnTo>
                      <a:pt x="2718" y="2202"/>
                    </a:lnTo>
                    <a:lnTo>
                      <a:pt x="4314" y="2202"/>
                    </a:lnTo>
                    <a:lnTo>
                      <a:pt x="4314" y="2274"/>
                    </a:lnTo>
                    <a:lnTo>
                      <a:pt x="4314" y="2777"/>
                    </a:lnTo>
                    <a:lnTo>
                      <a:pt x="4314" y="5752"/>
                    </a:lnTo>
                    <a:lnTo>
                      <a:pt x="8420" y="5752"/>
                    </a:lnTo>
                    <a:lnTo>
                      <a:pt x="9343" y="4844"/>
                    </a:lnTo>
                    <a:lnTo>
                      <a:pt x="4574" y="0"/>
                    </a:lnTo>
                    <a:lnTo>
                      <a:pt x="5381" y="0"/>
                    </a:lnTo>
                    <a:lnTo>
                      <a:pt x="7501" y="2152"/>
                    </a:lnTo>
                    <a:lnTo>
                      <a:pt x="9202" y="441"/>
                    </a:lnTo>
                    <a:lnTo>
                      <a:pt x="10012" y="441"/>
                    </a:lnTo>
                    <a:lnTo>
                      <a:pt x="7904" y="2562"/>
                    </a:lnTo>
                    <a:lnTo>
                      <a:pt x="9753" y="4441"/>
                    </a:lnTo>
                    <a:lnTo>
                      <a:pt x="13116" y="1133"/>
                    </a:lnTo>
                    <a:lnTo>
                      <a:pt x="13116" y="1859"/>
                    </a:lnTo>
                    <a:lnTo>
                      <a:pt x="13199" y="1859"/>
                    </a:lnTo>
                    <a:lnTo>
                      <a:pt x="9240" y="5752"/>
                    </a:lnTo>
                    <a:lnTo>
                      <a:pt x="12624" y="5752"/>
                    </a:lnTo>
                    <a:lnTo>
                      <a:pt x="12624" y="6327"/>
                    </a:lnTo>
                    <a:lnTo>
                      <a:pt x="8656" y="6327"/>
                    </a:lnTo>
                    <a:lnTo>
                      <a:pt x="6127" y="8815"/>
                    </a:lnTo>
                    <a:lnTo>
                      <a:pt x="5724" y="8405"/>
                    </a:lnTo>
                    <a:lnTo>
                      <a:pt x="7835" y="6327"/>
                    </a:lnTo>
                    <a:lnTo>
                      <a:pt x="4314" y="6327"/>
                    </a:lnTo>
                    <a:lnTo>
                      <a:pt x="3825" y="6327"/>
                    </a:lnTo>
                    <a:lnTo>
                      <a:pt x="3739" y="6327"/>
                    </a:lnTo>
                    <a:lnTo>
                      <a:pt x="3739" y="2777"/>
                    </a:lnTo>
                    <a:lnTo>
                      <a:pt x="2718" y="2777"/>
                    </a:lnTo>
                    <a:lnTo>
                      <a:pt x="2718" y="7433"/>
                    </a:lnTo>
                    <a:lnTo>
                      <a:pt x="2617" y="7433"/>
                    </a:lnTo>
                    <a:lnTo>
                      <a:pt x="2143" y="7433"/>
                    </a:lnTo>
                    <a:lnTo>
                      <a:pt x="0" y="7433"/>
                    </a:lnTo>
                    <a:lnTo>
                      <a:pt x="0" y="6858"/>
                    </a:lnTo>
                    <a:lnTo>
                      <a:pt x="2143" y="6858"/>
                    </a:lnTo>
                    <a:lnTo>
                      <a:pt x="2143" y="2777"/>
                    </a:lnTo>
                    <a:lnTo>
                      <a:pt x="260" y="2777"/>
                    </a:lnTo>
                    <a:lnTo>
                      <a:pt x="260" y="2202"/>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5" name="Freeform 313">
                <a:extLst>
                  <a:ext uri="{FF2B5EF4-FFF2-40B4-BE49-F238E27FC236}">
                    <a16:creationId xmlns:a16="http://schemas.microsoft.com/office/drawing/2014/main" id="{4B071C2B-F907-81A6-02D9-167DA18CF90A}"/>
                  </a:ext>
                </a:extLst>
              </p:cNvPr>
              <p:cNvSpPr>
                <a:spLocks/>
              </p:cNvSpPr>
              <p:nvPr/>
            </p:nvSpPr>
            <p:spPr bwMode="auto">
              <a:xfrm>
                <a:off x="10887075" y="3802063"/>
                <a:ext cx="166688" cy="174625"/>
              </a:xfrm>
              <a:custGeom>
                <a:avLst/>
                <a:gdLst/>
                <a:ahLst/>
                <a:cxnLst>
                  <a:cxn ang="0">
                    <a:pos x="1801" y="2312"/>
                  </a:cxn>
                  <a:cxn ang="0">
                    <a:pos x="1802" y="2293"/>
                  </a:cxn>
                  <a:cxn ang="0">
                    <a:pos x="1803" y="2275"/>
                  </a:cxn>
                  <a:cxn ang="0">
                    <a:pos x="1798" y="2090"/>
                  </a:cxn>
                  <a:cxn ang="0">
                    <a:pos x="1775" y="1909"/>
                  </a:cxn>
                  <a:cxn ang="0">
                    <a:pos x="1735" y="1735"/>
                  </a:cxn>
                  <a:cxn ang="0">
                    <a:pos x="1679" y="1567"/>
                  </a:cxn>
                  <a:cxn ang="0">
                    <a:pos x="1606" y="1407"/>
                  </a:cxn>
                  <a:cxn ang="0">
                    <a:pos x="1519" y="1255"/>
                  </a:cxn>
                  <a:cxn ang="0">
                    <a:pos x="1418" y="1113"/>
                  </a:cxn>
                  <a:cxn ang="0">
                    <a:pos x="1304" y="981"/>
                  </a:cxn>
                  <a:cxn ang="0">
                    <a:pos x="1178" y="861"/>
                  </a:cxn>
                  <a:cxn ang="0">
                    <a:pos x="1041" y="753"/>
                  </a:cxn>
                  <a:cxn ang="0">
                    <a:pos x="895" y="658"/>
                  </a:cxn>
                  <a:cxn ang="0">
                    <a:pos x="738" y="578"/>
                  </a:cxn>
                  <a:cxn ang="0">
                    <a:pos x="574" y="512"/>
                  </a:cxn>
                  <a:cxn ang="0">
                    <a:pos x="402" y="463"/>
                  </a:cxn>
                  <a:cxn ang="0">
                    <a:pos x="223" y="431"/>
                  </a:cxn>
                  <a:cxn ang="0">
                    <a:pos x="38" y="417"/>
                  </a:cxn>
                  <a:cxn ang="0">
                    <a:pos x="20" y="417"/>
                  </a:cxn>
                  <a:cxn ang="0">
                    <a:pos x="0" y="417"/>
                  </a:cxn>
                  <a:cxn ang="0">
                    <a:pos x="21" y="0"/>
                  </a:cxn>
                  <a:cxn ang="0">
                    <a:pos x="39" y="0"/>
                  </a:cxn>
                  <a:cxn ang="0">
                    <a:pos x="163" y="7"/>
                  </a:cxn>
                  <a:cxn ang="0">
                    <a:pos x="386" y="36"/>
                  </a:cxn>
                  <a:cxn ang="0">
                    <a:pos x="602" y="86"/>
                  </a:cxn>
                  <a:cxn ang="0">
                    <a:pos x="810" y="156"/>
                  </a:cxn>
                  <a:cxn ang="0">
                    <a:pos x="1007" y="245"/>
                  </a:cxn>
                  <a:cxn ang="0">
                    <a:pos x="1194" y="353"/>
                  </a:cxn>
                  <a:cxn ang="0">
                    <a:pos x="1368" y="479"/>
                  </a:cxn>
                  <a:cxn ang="0">
                    <a:pos x="1530" y="619"/>
                  </a:cxn>
                  <a:cxn ang="0">
                    <a:pos x="1677" y="774"/>
                  </a:cxn>
                  <a:cxn ang="0">
                    <a:pos x="1809" y="943"/>
                  </a:cxn>
                  <a:cxn ang="0">
                    <a:pos x="1926" y="1123"/>
                  </a:cxn>
                  <a:cxn ang="0">
                    <a:pos x="2023" y="1315"/>
                  </a:cxn>
                  <a:cxn ang="0">
                    <a:pos x="2103" y="1517"/>
                  </a:cxn>
                  <a:cxn ang="0">
                    <a:pos x="2163" y="1728"/>
                  </a:cxn>
                  <a:cxn ang="0">
                    <a:pos x="2202" y="1946"/>
                  </a:cxn>
                  <a:cxn ang="0">
                    <a:pos x="2219" y="2171"/>
                  </a:cxn>
                  <a:cxn ang="0">
                    <a:pos x="2219" y="2294"/>
                  </a:cxn>
                  <a:cxn ang="0">
                    <a:pos x="2218" y="2313"/>
                  </a:cxn>
                </a:cxnLst>
                <a:rect l="0" t="0" r="r" b="b"/>
                <a:pathLst>
                  <a:path w="2219" h="2323">
                    <a:moveTo>
                      <a:pt x="2217" y="2323"/>
                    </a:moveTo>
                    <a:lnTo>
                      <a:pt x="1801" y="2312"/>
                    </a:lnTo>
                    <a:lnTo>
                      <a:pt x="1802" y="2303"/>
                    </a:lnTo>
                    <a:lnTo>
                      <a:pt x="1802" y="2293"/>
                    </a:lnTo>
                    <a:lnTo>
                      <a:pt x="1803" y="2284"/>
                    </a:lnTo>
                    <a:lnTo>
                      <a:pt x="1803" y="2275"/>
                    </a:lnTo>
                    <a:lnTo>
                      <a:pt x="1803" y="2181"/>
                    </a:lnTo>
                    <a:lnTo>
                      <a:pt x="1798" y="2090"/>
                    </a:lnTo>
                    <a:lnTo>
                      <a:pt x="1789" y="1998"/>
                    </a:lnTo>
                    <a:lnTo>
                      <a:pt x="1775" y="1909"/>
                    </a:lnTo>
                    <a:lnTo>
                      <a:pt x="1757" y="1821"/>
                    </a:lnTo>
                    <a:lnTo>
                      <a:pt x="1735" y="1735"/>
                    </a:lnTo>
                    <a:lnTo>
                      <a:pt x="1709" y="1650"/>
                    </a:lnTo>
                    <a:lnTo>
                      <a:pt x="1679" y="1567"/>
                    </a:lnTo>
                    <a:lnTo>
                      <a:pt x="1644" y="1486"/>
                    </a:lnTo>
                    <a:lnTo>
                      <a:pt x="1606" y="1407"/>
                    </a:lnTo>
                    <a:lnTo>
                      <a:pt x="1564" y="1330"/>
                    </a:lnTo>
                    <a:lnTo>
                      <a:pt x="1519" y="1255"/>
                    </a:lnTo>
                    <a:lnTo>
                      <a:pt x="1470" y="1183"/>
                    </a:lnTo>
                    <a:lnTo>
                      <a:pt x="1418" y="1113"/>
                    </a:lnTo>
                    <a:lnTo>
                      <a:pt x="1363" y="1046"/>
                    </a:lnTo>
                    <a:lnTo>
                      <a:pt x="1304" y="981"/>
                    </a:lnTo>
                    <a:lnTo>
                      <a:pt x="1242" y="920"/>
                    </a:lnTo>
                    <a:lnTo>
                      <a:pt x="1178" y="861"/>
                    </a:lnTo>
                    <a:lnTo>
                      <a:pt x="1112" y="806"/>
                    </a:lnTo>
                    <a:lnTo>
                      <a:pt x="1041" y="753"/>
                    </a:lnTo>
                    <a:lnTo>
                      <a:pt x="969" y="704"/>
                    </a:lnTo>
                    <a:lnTo>
                      <a:pt x="895" y="658"/>
                    </a:lnTo>
                    <a:lnTo>
                      <a:pt x="818" y="616"/>
                    </a:lnTo>
                    <a:lnTo>
                      <a:pt x="738" y="578"/>
                    </a:lnTo>
                    <a:lnTo>
                      <a:pt x="657" y="543"/>
                    </a:lnTo>
                    <a:lnTo>
                      <a:pt x="574" y="512"/>
                    </a:lnTo>
                    <a:lnTo>
                      <a:pt x="489" y="486"/>
                    </a:lnTo>
                    <a:lnTo>
                      <a:pt x="402" y="463"/>
                    </a:lnTo>
                    <a:lnTo>
                      <a:pt x="312" y="445"/>
                    </a:lnTo>
                    <a:lnTo>
                      <a:pt x="223" y="431"/>
                    </a:lnTo>
                    <a:lnTo>
                      <a:pt x="131" y="422"/>
                    </a:lnTo>
                    <a:lnTo>
                      <a:pt x="38" y="417"/>
                    </a:lnTo>
                    <a:lnTo>
                      <a:pt x="29" y="417"/>
                    </a:lnTo>
                    <a:lnTo>
                      <a:pt x="20" y="417"/>
                    </a:lnTo>
                    <a:lnTo>
                      <a:pt x="9" y="417"/>
                    </a:lnTo>
                    <a:lnTo>
                      <a:pt x="0" y="417"/>
                    </a:lnTo>
                    <a:lnTo>
                      <a:pt x="11" y="0"/>
                    </a:lnTo>
                    <a:lnTo>
                      <a:pt x="21" y="0"/>
                    </a:lnTo>
                    <a:lnTo>
                      <a:pt x="30" y="0"/>
                    </a:lnTo>
                    <a:lnTo>
                      <a:pt x="39" y="0"/>
                    </a:lnTo>
                    <a:lnTo>
                      <a:pt x="49" y="0"/>
                    </a:lnTo>
                    <a:lnTo>
                      <a:pt x="163" y="7"/>
                    </a:lnTo>
                    <a:lnTo>
                      <a:pt x="276" y="18"/>
                    </a:lnTo>
                    <a:lnTo>
                      <a:pt x="386" y="36"/>
                    </a:lnTo>
                    <a:lnTo>
                      <a:pt x="495" y="57"/>
                    </a:lnTo>
                    <a:lnTo>
                      <a:pt x="602" y="86"/>
                    </a:lnTo>
                    <a:lnTo>
                      <a:pt x="707" y="119"/>
                    </a:lnTo>
                    <a:lnTo>
                      <a:pt x="810" y="156"/>
                    </a:lnTo>
                    <a:lnTo>
                      <a:pt x="910" y="199"/>
                    </a:lnTo>
                    <a:lnTo>
                      <a:pt x="1007" y="245"/>
                    </a:lnTo>
                    <a:lnTo>
                      <a:pt x="1102" y="297"/>
                    </a:lnTo>
                    <a:lnTo>
                      <a:pt x="1194" y="353"/>
                    </a:lnTo>
                    <a:lnTo>
                      <a:pt x="1283" y="414"/>
                    </a:lnTo>
                    <a:lnTo>
                      <a:pt x="1368" y="479"/>
                    </a:lnTo>
                    <a:lnTo>
                      <a:pt x="1451" y="546"/>
                    </a:lnTo>
                    <a:lnTo>
                      <a:pt x="1530" y="619"/>
                    </a:lnTo>
                    <a:lnTo>
                      <a:pt x="1606" y="695"/>
                    </a:lnTo>
                    <a:lnTo>
                      <a:pt x="1677" y="774"/>
                    </a:lnTo>
                    <a:lnTo>
                      <a:pt x="1746" y="857"/>
                    </a:lnTo>
                    <a:lnTo>
                      <a:pt x="1809" y="943"/>
                    </a:lnTo>
                    <a:lnTo>
                      <a:pt x="1870" y="1031"/>
                    </a:lnTo>
                    <a:lnTo>
                      <a:pt x="1926" y="1123"/>
                    </a:lnTo>
                    <a:lnTo>
                      <a:pt x="1976" y="1218"/>
                    </a:lnTo>
                    <a:lnTo>
                      <a:pt x="2023" y="1315"/>
                    </a:lnTo>
                    <a:lnTo>
                      <a:pt x="2066" y="1415"/>
                    </a:lnTo>
                    <a:lnTo>
                      <a:pt x="2103" y="1517"/>
                    </a:lnTo>
                    <a:lnTo>
                      <a:pt x="2135" y="1622"/>
                    </a:lnTo>
                    <a:lnTo>
                      <a:pt x="2163" y="1728"/>
                    </a:lnTo>
                    <a:lnTo>
                      <a:pt x="2185" y="1835"/>
                    </a:lnTo>
                    <a:lnTo>
                      <a:pt x="2202" y="1946"/>
                    </a:lnTo>
                    <a:lnTo>
                      <a:pt x="2213" y="2058"/>
                    </a:lnTo>
                    <a:lnTo>
                      <a:pt x="2219" y="2171"/>
                    </a:lnTo>
                    <a:lnTo>
                      <a:pt x="2219" y="2285"/>
                    </a:lnTo>
                    <a:lnTo>
                      <a:pt x="2219" y="2294"/>
                    </a:lnTo>
                    <a:lnTo>
                      <a:pt x="2218" y="2304"/>
                    </a:lnTo>
                    <a:lnTo>
                      <a:pt x="2218" y="2313"/>
                    </a:lnTo>
                    <a:lnTo>
                      <a:pt x="2217" y="2323"/>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6" name="Freeform 314">
                <a:extLst>
                  <a:ext uri="{FF2B5EF4-FFF2-40B4-BE49-F238E27FC236}">
                    <a16:creationId xmlns:a16="http://schemas.microsoft.com/office/drawing/2014/main" id="{82ECB445-022C-B7C1-AB72-2AAE1093D4AC}"/>
                  </a:ext>
                </a:extLst>
              </p:cNvPr>
              <p:cNvSpPr>
                <a:spLocks/>
              </p:cNvSpPr>
              <p:nvPr/>
            </p:nvSpPr>
            <p:spPr bwMode="auto">
              <a:xfrm>
                <a:off x="10888663" y="3744913"/>
                <a:ext cx="222250" cy="233362"/>
              </a:xfrm>
              <a:custGeom>
                <a:avLst/>
                <a:gdLst/>
                <a:ahLst/>
                <a:cxnLst>
                  <a:cxn ang="0">
                    <a:pos x="2948" y="3062"/>
                  </a:cxn>
                  <a:cxn ang="0">
                    <a:pos x="2947" y="3082"/>
                  </a:cxn>
                  <a:cxn ang="0">
                    <a:pos x="2562" y="3081"/>
                  </a:cxn>
                  <a:cxn ang="0">
                    <a:pos x="2562" y="3062"/>
                  </a:cxn>
                  <a:cxn ang="0">
                    <a:pos x="2563" y="3043"/>
                  </a:cxn>
                  <a:cxn ang="0">
                    <a:pos x="2556" y="2779"/>
                  </a:cxn>
                  <a:cxn ang="0">
                    <a:pos x="2523" y="2521"/>
                  </a:cxn>
                  <a:cxn ang="0">
                    <a:pos x="2465" y="2271"/>
                  </a:cxn>
                  <a:cxn ang="0">
                    <a:pos x="2384" y="2031"/>
                  </a:cxn>
                  <a:cxn ang="0">
                    <a:pos x="2280" y="1802"/>
                  </a:cxn>
                  <a:cxn ang="0">
                    <a:pos x="2156" y="1585"/>
                  </a:cxn>
                  <a:cxn ang="0">
                    <a:pos x="2012" y="1382"/>
                  </a:cxn>
                  <a:cxn ang="0">
                    <a:pos x="1849" y="1193"/>
                  </a:cxn>
                  <a:cxn ang="0">
                    <a:pos x="1669" y="1020"/>
                  </a:cxn>
                  <a:cxn ang="0">
                    <a:pos x="1473" y="867"/>
                  </a:cxn>
                  <a:cxn ang="0">
                    <a:pos x="1262" y="731"/>
                  </a:cxn>
                  <a:cxn ang="0">
                    <a:pos x="1039" y="616"/>
                  </a:cxn>
                  <a:cxn ang="0">
                    <a:pos x="803" y="522"/>
                  </a:cxn>
                  <a:cxn ang="0">
                    <a:pos x="557" y="452"/>
                  </a:cxn>
                  <a:cxn ang="0">
                    <a:pos x="301" y="406"/>
                  </a:cxn>
                  <a:cxn ang="0">
                    <a:pos x="37" y="386"/>
                  </a:cxn>
                  <a:cxn ang="0">
                    <a:pos x="18" y="385"/>
                  </a:cxn>
                  <a:cxn ang="0">
                    <a:pos x="0" y="385"/>
                  </a:cxn>
                  <a:cxn ang="0">
                    <a:pos x="18" y="0"/>
                  </a:cxn>
                  <a:cxn ang="0">
                    <a:pos x="37" y="0"/>
                  </a:cxn>
                  <a:cxn ang="0">
                    <a:pos x="200" y="8"/>
                  </a:cxn>
                  <a:cxn ang="0">
                    <a:pos x="498" y="47"/>
                  </a:cxn>
                  <a:cxn ang="0">
                    <a:pos x="786" y="113"/>
                  </a:cxn>
                  <a:cxn ang="0">
                    <a:pos x="1064" y="208"/>
                  </a:cxn>
                  <a:cxn ang="0">
                    <a:pos x="1328" y="328"/>
                  </a:cxn>
                  <a:cxn ang="0">
                    <a:pos x="1578" y="472"/>
                  </a:cxn>
                  <a:cxn ang="0">
                    <a:pos x="1811" y="638"/>
                  </a:cxn>
                  <a:cxn ang="0">
                    <a:pos x="2027" y="826"/>
                  </a:cxn>
                  <a:cxn ang="0">
                    <a:pos x="2224" y="1034"/>
                  </a:cxn>
                  <a:cxn ang="0">
                    <a:pos x="2401" y="1259"/>
                  </a:cxn>
                  <a:cxn ang="0">
                    <a:pos x="2556" y="1501"/>
                  </a:cxn>
                  <a:cxn ang="0">
                    <a:pos x="2686" y="1757"/>
                  </a:cxn>
                  <a:cxn ang="0">
                    <a:pos x="2793" y="2027"/>
                  </a:cxn>
                  <a:cxn ang="0">
                    <a:pos x="2873" y="2308"/>
                  </a:cxn>
                  <a:cxn ang="0">
                    <a:pos x="2925" y="2600"/>
                  </a:cxn>
                  <a:cxn ang="0">
                    <a:pos x="2948" y="2900"/>
                  </a:cxn>
                </a:cxnLst>
                <a:rect l="0" t="0" r="r" b="b"/>
                <a:pathLst>
                  <a:path w="2948" h="3091">
                    <a:moveTo>
                      <a:pt x="2948" y="3053"/>
                    </a:moveTo>
                    <a:lnTo>
                      <a:pt x="2948" y="3062"/>
                    </a:lnTo>
                    <a:lnTo>
                      <a:pt x="2947" y="3072"/>
                    </a:lnTo>
                    <a:lnTo>
                      <a:pt x="2947" y="3082"/>
                    </a:lnTo>
                    <a:lnTo>
                      <a:pt x="2947" y="3091"/>
                    </a:lnTo>
                    <a:lnTo>
                      <a:pt x="2562" y="3081"/>
                    </a:lnTo>
                    <a:lnTo>
                      <a:pt x="2562" y="3071"/>
                    </a:lnTo>
                    <a:lnTo>
                      <a:pt x="2562" y="3062"/>
                    </a:lnTo>
                    <a:lnTo>
                      <a:pt x="2563" y="3053"/>
                    </a:lnTo>
                    <a:lnTo>
                      <a:pt x="2563" y="3043"/>
                    </a:lnTo>
                    <a:lnTo>
                      <a:pt x="2563" y="2910"/>
                    </a:lnTo>
                    <a:lnTo>
                      <a:pt x="2556" y="2779"/>
                    </a:lnTo>
                    <a:lnTo>
                      <a:pt x="2543" y="2649"/>
                    </a:lnTo>
                    <a:lnTo>
                      <a:pt x="2523" y="2521"/>
                    </a:lnTo>
                    <a:lnTo>
                      <a:pt x="2497" y="2395"/>
                    </a:lnTo>
                    <a:lnTo>
                      <a:pt x="2465" y="2271"/>
                    </a:lnTo>
                    <a:lnTo>
                      <a:pt x="2428" y="2150"/>
                    </a:lnTo>
                    <a:lnTo>
                      <a:pt x="2384" y="2031"/>
                    </a:lnTo>
                    <a:lnTo>
                      <a:pt x="2335" y="1915"/>
                    </a:lnTo>
                    <a:lnTo>
                      <a:pt x="2280" y="1802"/>
                    </a:lnTo>
                    <a:lnTo>
                      <a:pt x="2220" y="1692"/>
                    </a:lnTo>
                    <a:lnTo>
                      <a:pt x="2156" y="1585"/>
                    </a:lnTo>
                    <a:lnTo>
                      <a:pt x="2086" y="1481"/>
                    </a:lnTo>
                    <a:lnTo>
                      <a:pt x="2012" y="1382"/>
                    </a:lnTo>
                    <a:lnTo>
                      <a:pt x="1933" y="1285"/>
                    </a:lnTo>
                    <a:lnTo>
                      <a:pt x="1849" y="1193"/>
                    </a:lnTo>
                    <a:lnTo>
                      <a:pt x="1760" y="1104"/>
                    </a:lnTo>
                    <a:lnTo>
                      <a:pt x="1669" y="1020"/>
                    </a:lnTo>
                    <a:lnTo>
                      <a:pt x="1572" y="941"/>
                    </a:lnTo>
                    <a:lnTo>
                      <a:pt x="1473" y="867"/>
                    </a:lnTo>
                    <a:lnTo>
                      <a:pt x="1369" y="796"/>
                    </a:lnTo>
                    <a:lnTo>
                      <a:pt x="1262" y="731"/>
                    </a:lnTo>
                    <a:lnTo>
                      <a:pt x="1152" y="671"/>
                    </a:lnTo>
                    <a:lnTo>
                      <a:pt x="1039" y="616"/>
                    </a:lnTo>
                    <a:lnTo>
                      <a:pt x="922" y="566"/>
                    </a:lnTo>
                    <a:lnTo>
                      <a:pt x="803" y="522"/>
                    </a:lnTo>
                    <a:lnTo>
                      <a:pt x="682" y="484"/>
                    </a:lnTo>
                    <a:lnTo>
                      <a:pt x="557" y="452"/>
                    </a:lnTo>
                    <a:lnTo>
                      <a:pt x="430" y="426"/>
                    </a:lnTo>
                    <a:lnTo>
                      <a:pt x="301" y="406"/>
                    </a:lnTo>
                    <a:lnTo>
                      <a:pt x="170" y="392"/>
                    </a:lnTo>
                    <a:lnTo>
                      <a:pt x="37" y="386"/>
                    </a:lnTo>
                    <a:lnTo>
                      <a:pt x="28" y="385"/>
                    </a:lnTo>
                    <a:lnTo>
                      <a:pt x="18" y="385"/>
                    </a:lnTo>
                    <a:lnTo>
                      <a:pt x="9" y="385"/>
                    </a:lnTo>
                    <a:lnTo>
                      <a:pt x="0" y="385"/>
                    </a:lnTo>
                    <a:lnTo>
                      <a:pt x="9" y="0"/>
                    </a:lnTo>
                    <a:lnTo>
                      <a:pt x="18" y="0"/>
                    </a:lnTo>
                    <a:lnTo>
                      <a:pt x="28" y="0"/>
                    </a:lnTo>
                    <a:lnTo>
                      <a:pt x="37" y="0"/>
                    </a:lnTo>
                    <a:lnTo>
                      <a:pt x="47" y="0"/>
                    </a:lnTo>
                    <a:lnTo>
                      <a:pt x="200" y="8"/>
                    </a:lnTo>
                    <a:lnTo>
                      <a:pt x="350" y="24"/>
                    </a:lnTo>
                    <a:lnTo>
                      <a:pt x="498" y="47"/>
                    </a:lnTo>
                    <a:lnTo>
                      <a:pt x="644" y="77"/>
                    </a:lnTo>
                    <a:lnTo>
                      <a:pt x="786" y="113"/>
                    </a:lnTo>
                    <a:lnTo>
                      <a:pt x="927" y="158"/>
                    </a:lnTo>
                    <a:lnTo>
                      <a:pt x="1064" y="208"/>
                    </a:lnTo>
                    <a:lnTo>
                      <a:pt x="1198" y="265"/>
                    </a:lnTo>
                    <a:lnTo>
                      <a:pt x="1328" y="328"/>
                    </a:lnTo>
                    <a:lnTo>
                      <a:pt x="1455" y="396"/>
                    </a:lnTo>
                    <a:lnTo>
                      <a:pt x="1578" y="472"/>
                    </a:lnTo>
                    <a:lnTo>
                      <a:pt x="1696" y="552"/>
                    </a:lnTo>
                    <a:lnTo>
                      <a:pt x="1811" y="638"/>
                    </a:lnTo>
                    <a:lnTo>
                      <a:pt x="1921" y="730"/>
                    </a:lnTo>
                    <a:lnTo>
                      <a:pt x="2027" y="826"/>
                    </a:lnTo>
                    <a:lnTo>
                      <a:pt x="2128" y="928"/>
                    </a:lnTo>
                    <a:lnTo>
                      <a:pt x="2224" y="1034"/>
                    </a:lnTo>
                    <a:lnTo>
                      <a:pt x="2315" y="1144"/>
                    </a:lnTo>
                    <a:lnTo>
                      <a:pt x="2401" y="1259"/>
                    </a:lnTo>
                    <a:lnTo>
                      <a:pt x="2481" y="1377"/>
                    </a:lnTo>
                    <a:lnTo>
                      <a:pt x="2556" y="1501"/>
                    </a:lnTo>
                    <a:lnTo>
                      <a:pt x="2624" y="1626"/>
                    </a:lnTo>
                    <a:lnTo>
                      <a:pt x="2686" y="1757"/>
                    </a:lnTo>
                    <a:lnTo>
                      <a:pt x="2742" y="1890"/>
                    </a:lnTo>
                    <a:lnTo>
                      <a:pt x="2793" y="2027"/>
                    </a:lnTo>
                    <a:lnTo>
                      <a:pt x="2836" y="2166"/>
                    </a:lnTo>
                    <a:lnTo>
                      <a:pt x="2873" y="2308"/>
                    </a:lnTo>
                    <a:lnTo>
                      <a:pt x="2902" y="2453"/>
                    </a:lnTo>
                    <a:lnTo>
                      <a:pt x="2925" y="2600"/>
                    </a:lnTo>
                    <a:lnTo>
                      <a:pt x="2941" y="2748"/>
                    </a:lnTo>
                    <a:lnTo>
                      <a:pt x="2948" y="2900"/>
                    </a:lnTo>
                    <a:lnTo>
                      <a:pt x="2948" y="3053"/>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7" name="Freeform 315">
                <a:extLst>
                  <a:ext uri="{FF2B5EF4-FFF2-40B4-BE49-F238E27FC236}">
                    <a16:creationId xmlns:a16="http://schemas.microsoft.com/office/drawing/2014/main" id="{1F16D3CF-0AAB-9F66-C285-77A36B75A698}"/>
                  </a:ext>
                </a:extLst>
              </p:cNvPr>
              <p:cNvSpPr>
                <a:spLocks noEditPoints="1"/>
              </p:cNvSpPr>
              <p:nvPr/>
            </p:nvSpPr>
            <p:spPr bwMode="auto">
              <a:xfrm>
                <a:off x="9855200" y="3897313"/>
                <a:ext cx="1076325" cy="715962"/>
              </a:xfrm>
              <a:custGeom>
                <a:avLst/>
                <a:gdLst/>
                <a:ahLst/>
                <a:cxnLst>
                  <a:cxn ang="0">
                    <a:pos x="13800" y="1"/>
                  </a:cxn>
                  <a:cxn ang="0">
                    <a:pos x="13870" y="11"/>
                  </a:cxn>
                  <a:cxn ang="0">
                    <a:pos x="13938" y="29"/>
                  </a:cxn>
                  <a:cxn ang="0">
                    <a:pos x="14000" y="58"/>
                  </a:cxn>
                  <a:cxn ang="0">
                    <a:pos x="14057" y="95"/>
                  </a:cxn>
                  <a:cxn ang="0">
                    <a:pos x="14109" y="139"/>
                  </a:cxn>
                  <a:cxn ang="0">
                    <a:pos x="14154" y="190"/>
                  </a:cxn>
                  <a:cxn ang="0">
                    <a:pos x="14190" y="248"/>
                  </a:cxn>
                  <a:cxn ang="0">
                    <a:pos x="14219" y="311"/>
                  </a:cxn>
                  <a:cxn ang="0">
                    <a:pos x="14238" y="378"/>
                  </a:cxn>
                  <a:cxn ang="0">
                    <a:pos x="14247" y="449"/>
                  </a:cxn>
                  <a:cxn ang="0">
                    <a:pos x="14247" y="9034"/>
                  </a:cxn>
                  <a:cxn ang="0">
                    <a:pos x="14238" y="9104"/>
                  </a:cxn>
                  <a:cxn ang="0">
                    <a:pos x="14219" y="9171"/>
                  </a:cxn>
                  <a:cxn ang="0">
                    <a:pos x="14190" y="9234"/>
                  </a:cxn>
                  <a:cxn ang="0">
                    <a:pos x="14154" y="9291"/>
                  </a:cxn>
                  <a:cxn ang="0">
                    <a:pos x="14109" y="9343"/>
                  </a:cxn>
                  <a:cxn ang="0">
                    <a:pos x="14057" y="9387"/>
                  </a:cxn>
                  <a:cxn ang="0">
                    <a:pos x="14000" y="9424"/>
                  </a:cxn>
                  <a:cxn ang="0">
                    <a:pos x="13938" y="9452"/>
                  </a:cxn>
                  <a:cxn ang="0">
                    <a:pos x="13870" y="9472"/>
                  </a:cxn>
                  <a:cxn ang="0">
                    <a:pos x="13800" y="9480"/>
                  </a:cxn>
                  <a:cxn ang="0">
                    <a:pos x="447" y="9480"/>
                  </a:cxn>
                  <a:cxn ang="0">
                    <a:pos x="377" y="9472"/>
                  </a:cxn>
                  <a:cxn ang="0">
                    <a:pos x="309" y="9452"/>
                  </a:cxn>
                  <a:cxn ang="0">
                    <a:pos x="247" y="9424"/>
                  </a:cxn>
                  <a:cxn ang="0">
                    <a:pos x="190" y="9387"/>
                  </a:cxn>
                  <a:cxn ang="0">
                    <a:pos x="138" y="9343"/>
                  </a:cxn>
                  <a:cxn ang="0">
                    <a:pos x="93" y="9291"/>
                  </a:cxn>
                  <a:cxn ang="0">
                    <a:pos x="57" y="9234"/>
                  </a:cxn>
                  <a:cxn ang="0">
                    <a:pos x="29" y="9171"/>
                  </a:cxn>
                  <a:cxn ang="0">
                    <a:pos x="9" y="9104"/>
                  </a:cxn>
                  <a:cxn ang="0">
                    <a:pos x="1" y="9034"/>
                  </a:cxn>
                  <a:cxn ang="0">
                    <a:pos x="1" y="449"/>
                  </a:cxn>
                  <a:cxn ang="0">
                    <a:pos x="9" y="378"/>
                  </a:cxn>
                  <a:cxn ang="0">
                    <a:pos x="29" y="311"/>
                  </a:cxn>
                  <a:cxn ang="0">
                    <a:pos x="57" y="248"/>
                  </a:cxn>
                  <a:cxn ang="0">
                    <a:pos x="93" y="190"/>
                  </a:cxn>
                  <a:cxn ang="0">
                    <a:pos x="138" y="139"/>
                  </a:cxn>
                  <a:cxn ang="0">
                    <a:pos x="190" y="95"/>
                  </a:cxn>
                  <a:cxn ang="0">
                    <a:pos x="247" y="58"/>
                  </a:cxn>
                  <a:cxn ang="0">
                    <a:pos x="309" y="29"/>
                  </a:cxn>
                  <a:cxn ang="0">
                    <a:pos x="377" y="11"/>
                  </a:cxn>
                  <a:cxn ang="0">
                    <a:pos x="447" y="1"/>
                  </a:cxn>
                  <a:cxn ang="0">
                    <a:pos x="12797" y="1205"/>
                  </a:cxn>
                  <a:cxn ang="0">
                    <a:pos x="1451" y="1205"/>
                  </a:cxn>
                </a:cxnLst>
                <a:rect l="0" t="0" r="r" b="b"/>
                <a:pathLst>
                  <a:path w="14247" h="9481">
                    <a:moveTo>
                      <a:pt x="471" y="0"/>
                    </a:moveTo>
                    <a:lnTo>
                      <a:pt x="13776" y="0"/>
                    </a:lnTo>
                    <a:lnTo>
                      <a:pt x="13800" y="1"/>
                    </a:lnTo>
                    <a:lnTo>
                      <a:pt x="13823" y="3"/>
                    </a:lnTo>
                    <a:lnTo>
                      <a:pt x="13847" y="7"/>
                    </a:lnTo>
                    <a:lnTo>
                      <a:pt x="13870" y="11"/>
                    </a:lnTo>
                    <a:lnTo>
                      <a:pt x="13893" y="16"/>
                    </a:lnTo>
                    <a:lnTo>
                      <a:pt x="13916" y="22"/>
                    </a:lnTo>
                    <a:lnTo>
                      <a:pt x="13938" y="29"/>
                    </a:lnTo>
                    <a:lnTo>
                      <a:pt x="13958" y="38"/>
                    </a:lnTo>
                    <a:lnTo>
                      <a:pt x="13979" y="47"/>
                    </a:lnTo>
                    <a:lnTo>
                      <a:pt x="14000" y="58"/>
                    </a:lnTo>
                    <a:lnTo>
                      <a:pt x="14020" y="70"/>
                    </a:lnTo>
                    <a:lnTo>
                      <a:pt x="14038" y="81"/>
                    </a:lnTo>
                    <a:lnTo>
                      <a:pt x="14057" y="95"/>
                    </a:lnTo>
                    <a:lnTo>
                      <a:pt x="14075" y="109"/>
                    </a:lnTo>
                    <a:lnTo>
                      <a:pt x="14092" y="124"/>
                    </a:lnTo>
                    <a:lnTo>
                      <a:pt x="14109" y="139"/>
                    </a:lnTo>
                    <a:lnTo>
                      <a:pt x="14125" y="156"/>
                    </a:lnTo>
                    <a:lnTo>
                      <a:pt x="14139" y="173"/>
                    </a:lnTo>
                    <a:lnTo>
                      <a:pt x="14154" y="190"/>
                    </a:lnTo>
                    <a:lnTo>
                      <a:pt x="14166" y="209"/>
                    </a:lnTo>
                    <a:lnTo>
                      <a:pt x="14179" y="229"/>
                    </a:lnTo>
                    <a:lnTo>
                      <a:pt x="14190" y="248"/>
                    </a:lnTo>
                    <a:lnTo>
                      <a:pt x="14200" y="268"/>
                    </a:lnTo>
                    <a:lnTo>
                      <a:pt x="14210" y="289"/>
                    </a:lnTo>
                    <a:lnTo>
                      <a:pt x="14219" y="311"/>
                    </a:lnTo>
                    <a:lnTo>
                      <a:pt x="14226" y="333"/>
                    </a:lnTo>
                    <a:lnTo>
                      <a:pt x="14233" y="355"/>
                    </a:lnTo>
                    <a:lnTo>
                      <a:pt x="14238" y="378"/>
                    </a:lnTo>
                    <a:lnTo>
                      <a:pt x="14242" y="401"/>
                    </a:lnTo>
                    <a:lnTo>
                      <a:pt x="14245" y="425"/>
                    </a:lnTo>
                    <a:lnTo>
                      <a:pt x="14247" y="449"/>
                    </a:lnTo>
                    <a:lnTo>
                      <a:pt x="14247" y="473"/>
                    </a:lnTo>
                    <a:lnTo>
                      <a:pt x="14247" y="9010"/>
                    </a:lnTo>
                    <a:lnTo>
                      <a:pt x="14247" y="9034"/>
                    </a:lnTo>
                    <a:lnTo>
                      <a:pt x="14245" y="9058"/>
                    </a:lnTo>
                    <a:lnTo>
                      <a:pt x="14242" y="9081"/>
                    </a:lnTo>
                    <a:lnTo>
                      <a:pt x="14238" y="9104"/>
                    </a:lnTo>
                    <a:lnTo>
                      <a:pt x="14233" y="9127"/>
                    </a:lnTo>
                    <a:lnTo>
                      <a:pt x="14226" y="9149"/>
                    </a:lnTo>
                    <a:lnTo>
                      <a:pt x="14219" y="9171"/>
                    </a:lnTo>
                    <a:lnTo>
                      <a:pt x="14210" y="9192"/>
                    </a:lnTo>
                    <a:lnTo>
                      <a:pt x="14200" y="9213"/>
                    </a:lnTo>
                    <a:lnTo>
                      <a:pt x="14190" y="9234"/>
                    </a:lnTo>
                    <a:lnTo>
                      <a:pt x="14179" y="9254"/>
                    </a:lnTo>
                    <a:lnTo>
                      <a:pt x="14166" y="9272"/>
                    </a:lnTo>
                    <a:lnTo>
                      <a:pt x="14154" y="9291"/>
                    </a:lnTo>
                    <a:lnTo>
                      <a:pt x="14139" y="9309"/>
                    </a:lnTo>
                    <a:lnTo>
                      <a:pt x="14125" y="9326"/>
                    </a:lnTo>
                    <a:lnTo>
                      <a:pt x="14109" y="9343"/>
                    </a:lnTo>
                    <a:lnTo>
                      <a:pt x="14092" y="9359"/>
                    </a:lnTo>
                    <a:lnTo>
                      <a:pt x="14075" y="9373"/>
                    </a:lnTo>
                    <a:lnTo>
                      <a:pt x="14057" y="9387"/>
                    </a:lnTo>
                    <a:lnTo>
                      <a:pt x="14038" y="9400"/>
                    </a:lnTo>
                    <a:lnTo>
                      <a:pt x="14020" y="9412"/>
                    </a:lnTo>
                    <a:lnTo>
                      <a:pt x="14000" y="9424"/>
                    </a:lnTo>
                    <a:lnTo>
                      <a:pt x="13979" y="9434"/>
                    </a:lnTo>
                    <a:lnTo>
                      <a:pt x="13958" y="9444"/>
                    </a:lnTo>
                    <a:lnTo>
                      <a:pt x="13938" y="9452"/>
                    </a:lnTo>
                    <a:lnTo>
                      <a:pt x="13916" y="9460"/>
                    </a:lnTo>
                    <a:lnTo>
                      <a:pt x="13893" y="9466"/>
                    </a:lnTo>
                    <a:lnTo>
                      <a:pt x="13870" y="9472"/>
                    </a:lnTo>
                    <a:lnTo>
                      <a:pt x="13847" y="9476"/>
                    </a:lnTo>
                    <a:lnTo>
                      <a:pt x="13823" y="9479"/>
                    </a:lnTo>
                    <a:lnTo>
                      <a:pt x="13800" y="9480"/>
                    </a:lnTo>
                    <a:lnTo>
                      <a:pt x="13776" y="9481"/>
                    </a:lnTo>
                    <a:lnTo>
                      <a:pt x="471" y="9481"/>
                    </a:lnTo>
                    <a:lnTo>
                      <a:pt x="447" y="9480"/>
                    </a:lnTo>
                    <a:lnTo>
                      <a:pt x="424" y="9479"/>
                    </a:lnTo>
                    <a:lnTo>
                      <a:pt x="400" y="9476"/>
                    </a:lnTo>
                    <a:lnTo>
                      <a:pt x="377" y="9472"/>
                    </a:lnTo>
                    <a:lnTo>
                      <a:pt x="354" y="9466"/>
                    </a:lnTo>
                    <a:lnTo>
                      <a:pt x="332" y="9460"/>
                    </a:lnTo>
                    <a:lnTo>
                      <a:pt x="309" y="9452"/>
                    </a:lnTo>
                    <a:lnTo>
                      <a:pt x="289" y="9444"/>
                    </a:lnTo>
                    <a:lnTo>
                      <a:pt x="268" y="9434"/>
                    </a:lnTo>
                    <a:lnTo>
                      <a:pt x="247" y="9424"/>
                    </a:lnTo>
                    <a:lnTo>
                      <a:pt x="227" y="9412"/>
                    </a:lnTo>
                    <a:lnTo>
                      <a:pt x="209" y="9400"/>
                    </a:lnTo>
                    <a:lnTo>
                      <a:pt x="190" y="9387"/>
                    </a:lnTo>
                    <a:lnTo>
                      <a:pt x="172" y="9373"/>
                    </a:lnTo>
                    <a:lnTo>
                      <a:pt x="155" y="9359"/>
                    </a:lnTo>
                    <a:lnTo>
                      <a:pt x="138" y="9343"/>
                    </a:lnTo>
                    <a:lnTo>
                      <a:pt x="123" y="9326"/>
                    </a:lnTo>
                    <a:lnTo>
                      <a:pt x="108" y="9309"/>
                    </a:lnTo>
                    <a:lnTo>
                      <a:pt x="93" y="9291"/>
                    </a:lnTo>
                    <a:lnTo>
                      <a:pt x="81" y="9272"/>
                    </a:lnTo>
                    <a:lnTo>
                      <a:pt x="69" y="9254"/>
                    </a:lnTo>
                    <a:lnTo>
                      <a:pt x="57" y="9234"/>
                    </a:lnTo>
                    <a:lnTo>
                      <a:pt x="47" y="9213"/>
                    </a:lnTo>
                    <a:lnTo>
                      <a:pt x="37" y="9192"/>
                    </a:lnTo>
                    <a:lnTo>
                      <a:pt x="29" y="9171"/>
                    </a:lnTo>
                    <a:lnTo>
                      <a:pt x="21" y="9149"/>
                    </a:lnTo>
                    <a:lnTo>
                      <a:pt x="15" y="9127"/>
                    </a:lnTo>
                    <a:lnTo>
                      <a:pt x="9" y="9104"/>
                    </a:lnTo>
                    <a:lnTo>
                      <a:pt x="5" y="9081"/>
                    </a:lnTo>
                    <a:lnTo>
                      <a:pt x="2" y="9058"/>
                    </a:lnTo>
                    <a:lnTo>
                      <a:pt x="1" y="9034"/>
                    </a:lnTo>
                    <a:lnTo>
                      <a:pt x="0" y="9010"/>
                    </a:lnTo>
                    <a:lnTo>
                      <a:pt x="0" y="473"/>
                    </a:lnTo>
                    <a:lnTo>
                      <a:pt x="1" y="449"/>
                    </a:lnTo>
                    <a:lnTo>
                      <a:pt x="2" y="425"/>
                    </a:lnTo>
                    <a:lnTo>
                      <a:pt x="5" y="401"/>
                    </a:lnTo>
                    <a:lnTo>
                      <a:pt x="9" y="378"/>
                    </a:lnTo>
                    <a:lnTo>
                      <a:pt x="15" y="355"/>
                    </a:lnTo>
                    <a:lnTo>
                      <a:pt x="21" y="333"/>
                    </a:lnTo>
                    <a:lnTo>
                      <a:pt x="29" y="311"/>
                    </a:lnTo>
                    <a:lnTo>
                      <a:pt x="37" y="289"/>
                    </a:lnTo>
                    <a:lnTo>
                      <a:pt x="47" y="268"/>
                    </a:lnTo>
                    <a:lnTo>
                      <a:pt x="57" y="248"/>
                    </a:lnTo>
                    <a:lnTo>
                      <a:pt x="69" y="229"/>
                    </a:lnTo>
                    <a:lnTo>
                      <a:pt x="81" y="209"/>
                    </a:lnTo>
                    <a:lnTo>
                      <a:pt x="93" y="190"/>
                    </a:lnTo>
                    <a:lnTo>
                      <a:pt x="108" y="173"/>
                    </a:lnTo>
                    <a:lnTo>
                      <a:pt x="123" y="156"/>
                    </a:lnTo>
                    <a:lnTo>
                      <a:pt x="138" y="139"/>
                    </a:lnTo>
                    <a:lnTo>
                      <a:pt x="155" y="124"/>
                    </a:lnTo>
                    <a:lnTo>
                      <a:pt x="172" y="109"/>
                    </a:lnTo>
                    <a:lnTo>
                      <a:pt x="190" y="95"/>
                    </a:lnTo>
                    <a:lnTo>
                      <a:pt x="209" y="81"/>
                    </a:lnTo>
                    <a:lnTo>
                      <a:pt x="227" y="70"/>
                    </a:lnTo>
                    <a:lnTo>
                      <a:pt x="247" y="58"/>
                    </a:lnTo>
                    <a:lnTo>
                      <a:pt x="268" y="47"/>
                    </a:lnTo>
                    <a:lnTo>
                      <a:pt x="289" y="38"/>
                    </a:lnTo>
                    <a:lnTo>
                      <a:pt x="309" y="29"/>
                    </a:lnTo>
                    <a:lnTo>
                      <a:pt x="332" y="22"/>
                    </a:lnTo>
                    <a:lnTo>
                      <a:pt x="354" y="16"/>
                    </a:lnTo>
                    <a:lnTo>
                      <a:pt x="377" y="11"/>
                    </a:lnTo>
                    <a:lnTo>
                      <a:pt x="400" y="7"/>
                    </a:lnTo>
                    <a:lnTo>
                      <a:pt x="424" y="3"/>
                    </a:lnTo>
                    <a:lnTo>
                      <a:pt x="447" y="1"/>
                    </a:lnTo>
                    <a:lnTo>
                      <a:pt x="471" y="0"/>
                    </a:lnTo>
                    <a:close/>
                    <a:moveTo>
                      <a:pt x="1451" y="1205"/>
                    </a:moveTo>
                    <a:lnTo>
                      <a:pt x="12797" y="1205"/>
                    </a:lnTo>
                    <a:lnTo>
                      <a:pt x="12797" y="8276"/>
                    </a:lnTo>
                    <a:lnTo>
                      <a:pt x="1451" y="8276"/>
                    </a:lnTo>
                    <a:lnTo>
                      <a:pt x="1451" y="1205"/>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8" name="Freeform 316">
                <a:extLst>
                  <a:ext uri="{FF2B5EF4-FFF2-40B4-BE49-F238E27FC236}">
                    <a16:creationId xmlns:a16="http://schemas.microsoft.com/office/drawing/2014/main" id="{4ACAD664-BF4B-F195-1CFC-43C899D0F05D}"/>
                  </a:ext>
                </a:extLst>
              </p:cNvPr>
              <p:cNvSpPr>
                <a:spLocks noEditPoints="1"/>
              </p:cNvSpPr>
              <p:nvPr/>
            </p:nvSpPr>
            <p:spPr bwMode="auto">
              <a:xfrm>
                <a:off x="10250488" y="4113213"/>
                <a:ext cx="149225" cy="222250"/>
              </a:xfrm>
              <a:custGeom>
                <a:avLst/>
                <a:gdLst/>
                <a:ahLst/>
                <a:cxnLst>
                  <a:cxn ang="0">
                    <a:pos x="1143" y="12"/>
                  </a:cxn>
                  <a:cxn ang="0">
                    <a:pos x="1333" y="61"/>
                  </a:cxn>
                  <a:cxn ang="0">
                    <a:pos x="1506" y="145"/>
                  </a:cxn>
                  <a:cxn ang="0">
                    <a:pos x="1659" y="259"/>
                  </a:cxn>
                  <a:cxn ang="0">
                    <a:pos x="1787" y="399"/>
                  </a:cxn>
                  <a:cxn ang="0">
                    <a:pos x="1887" y="563"/>
                  </a:cxn>
                  <a:cxn ang="0">
                    <a:pos x="1953" y="745"/>
                  </a:cxn>
                  <a:cxn ang="0">
                    <a:pos x="1983" y="942"/>
                  </a:cxn>
                  <a:cxn ang="0">
                    <a:pos x="1977" y="1112"/>
                  </a:cxn>
                  <a:cxn ang="0">
                    <a:pos x="1946" y="1265"/>
                  </a:cxn>
                  <a:cxn ang="0">
                    <a:pos x="1893" y="1408"/>
                  </a:cxn>
                  <a:cxn ang="0">
                    <a:pos x="1818" y="1540"/>
                  </a:cxn>
                  <a:cxn ang="0">
                    <a:pos x="202" y="1591"/>
                  </a:cxn>
                  <a:cxn ang="0">
                    <a:pos x="118" y="1458"/>
                  </a:cxn>
                  <a:cxn ang="0">
                    <a:pos x="53" y="1312"/>
                  </a:cxn>
                  <a:cxn ang="0">
                    <a:pos x="14" y="1157"/>
                  </a:cxn>
                  <a:cxn ang="0">
                    <a:pos x="0" y="993"/>
                  </a:cxn>
                  <a:cxn ang="0">
                    <a:pos x="20" y="792"/>
                  </a:cxn>
                  <a:cxn ang="0">
                    <a:pos x="78" y="607"/>
                  </a:cxn>
                  <a:cxn ang="0">
                    <a:pos x="170" y="438"/>
                  </a:cxn>
                  <a:cxn ang="0">
                    <a:pos x="291" y="291"/>
                  </a:cxn>
                  <a:cxn ang="0">
                    <a:pos x="438" y="170"/>
                  </a:cxn>
                  <a:cxn ang="0">
                    <a:pos x="607" y="78"/>
                  </a:cxn>
                  <a:cxn ang="0">
                    <a:pos x="792" y="20"/>
                  </a:cxn>
                  <a:cxn ang="0">
                    <a:pos x="993" y="0"/>
                  </a:cxn>
                  <a:cxn ang="0">
                    <a:pos x="1079" y="428"/>
                  </a:cxn>
                  <a:cxn ang="0">
                    <a:pos x="1188" y="456"/>
                  </a:cxn>
                  <a:cxn ang="0">
                    <a:pos x="1289" y="504"/>
                  </a:cxn>
                  <a:cxn ang="0">
                    <a:pos x="1376" y="570"/>
                  </a:cxn>
                  <a:cxn ang="0">
                    <a:pos x="1450" y="651"/>
                  </a:cxn>
                  <a:cxn ang="0">
                    <a:pos x="1507" y="745"/>
                  </a:cxn>
                  <a:cxn ang="0">
                    <a:pos x="1545" y="850"/>
                  </a:cxn>
                  <a:cxn ang="0">
                    <a:pos x="1563" y="963"/>
                  </a:cxn>
                  <a:cxn ang="0">
                    <a:pos x="1557" y="1079"/>
                  </a:cxn>
                  <a:cxn ang="0">
                    <a:pos x="1529" y="1188"/>
                  </a:cxn>
                  <a:cxn ang="0">
                    <a:pos x="1481" y="1289"/>
                  </a:cxn>
                  <a:cxn ang="0">
                    <a:pos x="1415" y="1376"/>
                  </a:cxn>
                  <a:cxn ang="0">
                    <a:pos x="1333" y="1449"/>
                  </a:cxn>
                  <a:cxn ang="0">
                    <a:pos x="1240" y="1507"/>
                  </a:cxn>
                  <a:cxn ang="0">
                    <a:pos x="1135" y="1545"/>
                  </a:cxn>
                  <a:cxn ang="0">
                    <a:pos x="1022" y="1563"/>
                  </a:cxn>
                  <a:cxn ang="0">
                    <a:pos x="906" y="1556"/>
                  </a:cxn>
                  <a:cxn ang="0">
                    <a:pos x="797" y="1528"/>
                  </a:cxn>
                  <a:cxn ang="0">
                    <a:pos x="697" y="1481"/>
                  </a:cxn>
                  <a:cxn ang="0">
                    <a:pos x="609" y="1415"/>
                  </a:cxn>
                  <a:cxn ang="0">
                    <a:pos x="535" y="1334"/>
                  </a:cxn>
                  <a:cxn ang="0">
                    <a:pos x="478" y="1240"/>
                  </a:cxn>
                  <a:cxn ang="0">
                    <a:pos x="440" y="1135"/>
                  </a:cxn>
                  <a:cxn ang="0">
                    <a:pos x="422" y="1022"/>
                  </a:cxn>
                  <a:cxn ang="0">
                    <a:pos x="428" y="906"/>
                  </a:cxn>
                  <a:cxn ang="0">
                    <a:pos x="456" y="797"/>
                  </a:cxn>
                  <a:cxn ang="0">
                    <a:pos x="504" y="697"/>
                  </a:cxn>
                  <a:cxn ang="0">
                    <a:pos x="570" y="609"/>
                  </a:cxn>
                  <a:cxn ang="0">
                    <a:pos x="651" y="535"/>
                  </a:cxn>
                  <a:cxn ang="0">
                    <a:pos x="745" y="478"/>
                  </a:cxn>
                  <a:cxn ang="0">
                    <a:pos x="850" y="440"/>
                  </a:cxn>
                  <a:cxn ang="0">
                    <a:pos x="963" y="422"/>
                  </a:cxn>
                </a:cxnLst>
                <a:rect l="0" t="0" r="r" b="b"/>
                <a:pathLst>
                  <a:path w="1984" h="2926">
                    <a:moveTo>
                      <a:pt x="993" y="0"/>
                    </a:moveTo>
                    <a:lnTo>
                      <a:pt x="1044" y="2"/>
                    </a:lnTo>
                    <a:lnTo>
                      <a:pt x="1094" y="6"/>
                    </a:lnTo>
                    <a:lnTo>
                      <a:pt x="1143" y="12"/>
                    </a:lnTo>
                    <a:lnTo>
                      <a:pt x="1192" y="20"/>
                    </a:lnTo>
                    <a:lnTo>
                      <a:pt x="1240" y="32"/>
                    </a:lnTo>
                    <a:lnTo>
                      <a:pt x="1287" y="45"/>
                    </a:lnTo>
                    <a:lnTo>
                      <a:pt x="1333" y="61"/>
                    </a:lnTo>
                    <a:lnTo>
                      <a:pt x="1378" y="78"/>
                    </a:lnTo>
                    <a:lnTo>
                      <a:pt x="1422" y="98"/>
                    </a:lnTo>
                    <a:lnTo>
                      <a:pt x="1464" y="121"/>
                    </a:lnTo>
                    <a:lnTo>
                      <a:pt x="1506" y="145"/>
                    </a:lnTo>
                    <a:lnTo>
                      <a:pt x="1546" y="170"/>
                    </a:lnTo>
                    <a:lnTo>
                      <a:pt x="1586" y="198"/>
                    </a:lnTo>
                    <a:lnTo>
                      <a:pt x="1623" y="228"/>
                    </a:lnTo>
                    <a:lnTo>
                      <a:pt x="1659" y="259"/>
                    </a:lnTo>
                    <a:lnTo>
                      <a:pt x="1694" y="291"/>
                    </a:lnTo>
                    <a:lnTo>
                      <a:pt x="1727" y="326"/>
                    </a:lnTo>
                    <a:lnTo>
                      <a:pt x="1758" y="362"/>
                    </a:lnTo>
                    <a:lnTo>
                      <a:pt x="1787" y="399"/>
                    </a:lnTo>
                    <a:lnTo>
                      <a:pt x="1815" y="438"/>
                    </a:lnTo>
                    <a:lnTo>
                      <a:pt x="1841" y="479"/>
                    </a:lnTo>
                    <a:lnTo>
                      <a:pt x="1865" y="520"/>
                    </a:lnTo>
                    <a:lnTo>
                      <a:pt x="1887" y="563"/>
                    </a:lnTo>
                    <a:lnTo>
                      <a:pt x="1906" y="607"/>
                    </a:lnTo>
                    <a:lnTo>
                      <a:pt x="1924" y="652"/>
                    </a:lnTo>
                    <a:lnTo>
                      <a:pt x="1940" y="698"/>
                    </a:lnTo>
                    <a:lnTo>
                      <a:pt x="1953" y="745"/>
                    </a:lnTo>
                    <a:lnTo>
                      <a:pt x="1965" y="792"/>
                    </a:lnTo>
                    <a:lnTo>
                      <a:pt x="1973" y="841"/>
                    </a:lnTo>
                    <a:lnTo>
                      <a:pt x="1979" y="891"/>
                    </a:lnTo>
                    <a:lnTo>
                      <a:pt x="1983" y="942"/>
                    </a:lnTo>
                    <a:lnTo>
                      <a:pt x="1984" y="993"/>
                    </a:lnTo>
                    <a:lnTo>
                      <a:pt x="1984" y="1032"/>
                    </a:lnTo>
                    <a:lnTo>
                      <a:pt x="1981" y="1073"/>
                    </a:lnTo>
                    <a:lnTo>
                      <a:pt x="1977" y="1112"/>
                    </a:lnTo>
                    <a:lnTo>
                      <a:pt x="1972" y="1151"/>
                    </a:lnTo>
                    <a:lnTo>
                      <a:pt x="1965" y="1189"/>
                    </a:lnTo>
                    <a:lnTo>
                      <a:pt x="1956" y="1227"/>
                    </a:lnTo>
                    <a:lnTo>
                      <a:pt x="1946" y="1265"/>
                    </a:lnTo>
                    <a:lnTo>
                      <a:pt x="1936" y="1301"/>
                    </a:lnTo>
                    <a:lnTo>
                      <a:pt x="1922" y="1337"/>
                    </a:lnTo>
                    <a:lnTo>
                      <a:pt x="1909" y="1373"/>
                    </a:lnTo>
                    <a:lnTo>
                      <a:pt x="1893" y="1408"/>
                    </a:lnTo>
                    <a:lnTo>
                      <a:pt x="1876" y="1442"/>
                    </a:lnTo>
                    <a:lnTo>
                      <a:pt x="1859" y="1475"/>
                    </a:lnTo>
                    <a:lnTo>
                      <a:pt x="1839" y="1508"/>
                    </a:lnTo>
                    <a:lnTo>
                      <a:pt x="1818" y="1540"/>
                    </a:lnTo>
                    <a:lnTo>
                      <a:pt x="1797" y="1571"/>
                    </a:lnTo>
                    <a:lnTo>
                      <a:pt x="1023" y="2926"/>
                    </a:lnTo>
                    <a:lnTo>
                      <a:pt x="199" y="1591"/>
                    </a:lnTo>
                    <a:lnTo>
                      <a:pt x="202" y="1591"/>
                    </a:lnTo>
                    <a:lnTo>
                      <a:pt x="179" y="1558"/>
                    </a:lnTo>
                    <a:lnTo>
                      <a:pt x="157" y="1526"/>
                    </a:lnTo>
                    <a:lnTo>
                      <a:pt x="136" y="1492"/>
                    </a:lnTo>
                    <a:lnTo>
                      <a:pt x="118" y="1458"/>
                    </a:lnTo>
                    <a:lnTo>
                      <a:pt x="99" y="1422"/>
                    </a:lnTo>
                    <a:lnTo>
                      <a:pt x="82" y="1387"/>
                    </a:lnTo>
                    <a:lnTo>
                      <a:pt x="68" y="1351"/>
                    </a:lnTo>
                    <a:lnTo>
                      <a:pt x="53" y="1312"/>
                    </a:lnTo>
                    <a:lnTo>
                      <a:pt x="42" y="1275"/>
                    </a:lnTo>
                    <a:lnTo>
                      <a:pt x="30" y="1237"/>
                    </a:lnTo>
                    <a:lnTo>
                      <a:pt x="21" y="1197"/>
                    </a:lnTo>
                    <a:lnTo>
                      <a:pt x="14" y="1157"/>
                    </a:lnTo>
                    <a:lnTo>
                      <a:pt x="8" y="1116"/>
                    </a:lnTo>
                    <a:lnTo>
                      <a:pt x="3" y="1076"/>
                    </a:lnTo>
                    <a:lnTo>
                      <a:pt x="1" y="1034"/>
                    </a:lnTo>
                    <a:lnTo>
                      <a:pt x="0" y="993"/>
                    </a:lnTo>
                    <a:lnTo>
                      <a:pt x="1" y="942"/>
                    </a:lnTo>
                    <a:lnTo>
                      <a:pt x="6" y="891"/>
                    </a:lnTo>
                    <a:lnTo>
                      <a:pt x="12" y="841"/>
                    </a:lnTo>
                    <a:lnTo>
                      <a:pt x="20" y="792"/>
                    </a:lnTo>
                    <a:lnTo>
                      <a:pt x="31" y="745"/>
                    </a:lnTo>
                    <a:lnTo>
                      <a:pt x="45" y="698"/>
                    </a:lnTo>
                    <a:lnTo>
                      <a:pt x="61" y="652"/>
                    </a:lnTo>
                    <a:lnTo>
                      <a:pt x="78" y="607"/>
                    </a:lnTo>
                    <a:lnTo>
                      <a:pt x="98" y="563"/>
                    </a:lnTo>
                    <a:lnTo>
                      <a:pt x="120" y="520"/>
                    </a:lnTo>
                    <a:lnTo>
                      <a:pt x="144" y="479"/>
                    </a:lnTo>
                    <a:lnTo>
                      <a:pt x="170" y="438"/>
                    </a:lnTo>
                    <a:lnTo>
                      <a:pt x="198" y="399"/>
                    </a:lnTo>
                    <a:lnTo>
                      <a:pt x="228" y="362"/>
                    </a:lnTo>
                    <a:lnTo>
                      <a:pt x="259" y="326"/>
                    </a:lnTo>
                    <a:lnTo>
                      <a:pt x="291" y="291"/>
                    </a:lnTo>
                    <a:lnTo>
                      <a:pt x="326" y="259"/>
                    </a:lnTo>
                    <a:lnTo>
                      <a:pt x="362" y="228"/>
                    </a:lnTo>
                    <a:lnTo>
                      <a:pt x="399" y="198"/>
                    </a:lnTo>
                    <a:lnTo>
                      <a:pt x="438" y="170"/>
                    </a:lnTo>
                    <a:lnTo>
                      <a:pt x="479" y="145"/>
                    </a:lnTo>
                    <a:lnTo>
                      <a:pt x="520" y="121"/>
                    </a:lnTo>
                    <a:lnTo>
                      <a:pt x="563" y="98"/>
                    </a:lnTo>
                    <a:lnTo>
                      <a:pt x="607" y="78"/>
                    </a:lnTo>
                    <a:lnTo>
                      <a:pt x="651" y="61"/>
                    </a:lnTo>
                    <a:lnTo>
                      <a:pt x="698" y="45"/>
                    </a:lnTo>
                    <a:lnTo>
                      <a:pt x="745" y="32"/>
                    </a:lnTo>
                    <a:lnTo>
                      <a:pt x="792" y="20"/>
                    </a:lnTo>
                    <a:lnTo>
                      <a:pt x="841" y="12"/>
                    </a:lnTo>
                    <a:lnTo>
                      <a:pt x="891" y="6"/>
                    </a:lnTo>
                    <a:lnTo>
                      <a:pt x="942" y="2"/>
                    </a:lnTo>
                    <a:lnTo>
                      <a:pt x="993" y="0"/>
                    </a:lnTo>
                    <a:close/>
                    <a:moveTo>
                      <a:pt x="993" y="421"/>
                    </a:moveTo>
                    <a:lnTo>
                      <a:pt x="1022" y="422"/>
                    </a:lnTo>
                    <a:lnTo>
                      <a:pt x="1051" y="424"/>
                    </a:lnTo>
                    <a:lnTo>
                      <a:pt x="1079" y="428"/>
                    </a:lnTo>
                    <a:lnTo>
                      <a:pt x="1107" y="433"/>
                    </a:lnTo>
                    <a:lnTo>
                      <a:pt x="1135" y="440"/>
                    </a:lnTo>
                    <a:lnTo>
                      <a:pt x="1162" y="447"/>
                    </a:lnTo>
                    <a:lnTo>
                      <a:pt x="1188" y="456"/>
                    </a:lnTo>
                    <a:lnTo>
                      <a:pt x="1214" y="467"/>
                    </a:lnTo>
                    <a:lnTo>
                      <a:pt x="1240" y="478"/>
                    </a:lnTo>
                    <a:lnTo>
                      <a:pt x="1264" y="490"/>
                    </a:lnTo>
                    <a:lnTo>
                      <a:pt x="1289" y="504"/>
                    </a:lnTo>
                    <a:lnTo>
                      <a:pt x="1312" y="518"/>
                    </a:lnTo>
                    <a:lnTo>
                      <a:pt x="1333" y="535"/>
                    </a:lnTo>
                    <a:lnTo>
                      <a:pt x="1355" y="552"/>
                    </a:lnTo>
                    <a:lnTo>
                      <a:pt x="1376" y="570"/>
                    </a:lnTo>
                    <a:lnTo>
                      <a:pt x="1396" y="589"/>
                    </a:lnTo>
                    <a:lnTo>
                      <a:pt x="1415" y="609"/>
                    </a:lnTo>
                    <a:lnTo>
                      <a:pt x="1433" y="629"/>
                    </a:lnTo>
                    <a:lnTo>
                      <a:pt x="1450" y="651"/>
                    </a:lnTo>
                    <a:lnTo>
                      <a:pt x="1466" y="673"/>
                    </a:lnTo>
                    <a:lnTo>
                      <a:pt x="1481" y="697"/>
                    </a:lnTo>
                    <a:lnTo>
                      <a:pt x="1494" y="721"/>
                    </a:lnTo>
                    <a:lnTo>
                      <a:pt x="1507" y="745"/>
                    </a:lnTo>
                    <a:lnTo>
                      <a:pt x="1518" y="771"/>
                    </a:lnTo>
                    <a:lnTo>
                      <a:pt x="1529" y="797"/>
                    </a:lnTo>
                    <a:lnTo>
                      <a:pt x="1538" y="823"/>
                    </a:lnTo>
                    <a:lnTo>
                      <a:pt x="1545" y="850"/>
                    </a:lnTo>
                    <a:lnTo>
                      <a:pt x="1552" y="878"/>
                    </a:lnTo>
                    <a:lnTo>
                      <a:pt x="1557" y="906"/>
                    </a:lnTo>
                    <a:lnTo>
                      <a:pt x="1561" y="934"/>
                    </a:lnTo>
                    <a:lnTo>
                      <a:pt x="1563" y="963"/>
                    </a:lnTo>
                    <a:lnTo>
                      <a:pt x="1564" y="993"/>
                    </a:lnTo>
                    <a:lnTo>
                      <a:pt x="1563" y="1022"/>
                    </a:lnTo>
                    <a:lnTo>
                      <a:pt x="1561" y="1051"/>
                    </a:lnTo>
                    <a:lnTo>
                      <a:pt x="1557" y="1079"/>
                    </a:lnTo>
                    <a:lnTo>
                      <a:pt x="1552" y="1107"/>
                    </a:lnTo>
                    <a:lnTo>
                      <a:pt x="1545" y="1135"/>
                    </a:lnTo>
                    <a:lnTo>
                      <a:pt x="1538" y="1162"/>
                    </a:lnTo>
                    <a:lnTo>
                      <a:pt x="1529" y="1188"/>
                    </a:lnTo>
                    <a:lnTo>
                      <a:pt x="1518" y="1214"/>
                    </a:lnTo>
                    <a:lnTo>
                      <a:pt x="1507" y="1240"/>
                    </a:lnTo>
                    <a:lnTo>
                      <a:pt x="1494" y="1265"/>
                    </a:lnTo>
                    <a:lnTo>
                      <a:pt x="1481" y="1289"/>
                    </a:lnTo>
                    <a:lnTo>
                      <a:pt x="1466" y="1311"/>
                    </a:lnTo>
                    <a:lnTo>
                      <a:pt x="1450" y="1334"/>
                    </a:lnTo>
                    <a:lnTo>
                      <a:pt x="1433" y="1355"/>
                    </a:lnTo>
                    <a:lnTo>
                      <a:pt x="1415" y="1376"/>
                    </a:lnTo>
                    <a:lnTo>
                      <a:pt x="1396" y="1395"/>
                    </a:lnTo>
                    <a:lnTo>
                      <a:pt x="1376" y="1415"/>
                    </a:lnTo>
                    <a:lnTo>
                      <a:pt x="1355" y="1433"/>
                    </a:lnTo>
                    <a:lnTo>
                      <a:pt x="1333" y="1449"/>
                    </a:lnTo>
                    <a:lnTo>
                      <a:pt x="1312" y="1466"/>
                    </a:lnTo>
                    <a:lnTo>
                      <a:pt x="1289" y="1481"/>
                    </a:lnTo>
                    <a:lnTo>
                      <a:pt x="1264" y="1494"/>
                    </a:lnTo>
                    <a:lnTo>
                      <a:pt x="1240" y="1507"/>
                    </a:lnTo>
                    <a:lnTo>
                      <a:pt x="1214" y="1518"/>
                    </a:lnTo>
                    <a:lnTo>
                      <a:pt x="1188" y="1528"/>
                    </a:lnTo>
                    <a:lnTo>
                      <a:pt x="1162" y="1538"/>
                    </a:lnTo>
                    <a:lnTo>
                      <a:pt x="1135" y="1545"/>
                    </a:lnTo>
                    <a:lnTo>
                      <a:pt x="1107" y="1552"/>
                    </a:lnTo>
                    <a:lnTo>
                      <a:pt x="1079" y="1556"/>
                    </a:lnTo>
                    <a:lnTo>
                      <a:pt x="1051" y="1561"/>
                    </a:lnTo>
                    <a:lnTo>
                      <a:pt x="1022" y="1563"/>
                    </a:lnTo>
                    <a:lnTo>
                      <a:pt x="993" y="1564"/>
                    </a:lnTo>
                    <a:lnTo>
                      <a:pt x="963" y="1563"/>
                    </a:lnTo>
                    <a:lnTo>
                      <a:pt x="934" y="1561"/>
                    </a:lnTo>
                    <a:lnTo>
                      <a:pt x="906" y="1556"/>
                    </a:lnTo>
                    <a:lnTo>
                      <a:pt x="878" y="1552"/>
                    </a:lnTo>
                    <a:lnTo>
                      <a:pt x="850" y="1545"/>
                    </a:lnTo>
                    <a:lnTo>
                      <a:pt x="823" y="1538"/>
                    </a:lnTo>
                    <a:lnTo>
                      <a:pt x="797" y="1528"/>
                    </a:lnTo>
                    <a:lnTo>
                      <a:pt x="771" y="1518"/>
                    </a:lnTo>
                    <a:lnTo>
                      <a:pt x="745" y="1507"/>
                    </a:lnTo>
                    <a:lnTo>
                      <a:pt x="721" y="1494"/>
                    </a:lnTo>
                    <a:lnTo>
                      <a:pt x="697" y="1481"/>
                    </a:lnTo>
                    <a:lnTo>
                      <a:pt x="673" y="1466"/>
                    </a:lnTo>
                    <a:lnTo>
                      <a:pt x="651" y="1449"/>
                    </a:lnTo>
                    <a:lnTo>
                      <a:pt x="629" y="1433"/>
                    </a:lnTo>
                    <a:lnTo>
                      <a:pt x="609" y="1415"/>
                    </a:lnTo>
                    <a:lnTo>
                      <a:pt x="589" y="1395"/>
                    </a:lnTo>
                    <a:lnTo>
                      <a:pt x="570" y="1376"/>
                    </a:lnTo>
                    <a:lnTo>
                      <a:pt x="552" y="1355"/>
                    </a:lnTo>
                    <a:lnTo>
                      <a:pt x="535" y="1334"/>
                    </a:lnTo>
                    <a:lnTo>
                      <a:pt x="519" y="1311"/>
                    </a:lnTo>
                    <a:lnTo>
                      <a:pt x="504" y="1289"/>
                    </a:lnTo>
                    <a:lnTo>
                      <a:pt x="490" y="1265"/>
                    </a:lnTo>
                    <a:lnTo>
                      <a:pt x="478" y="1240"/>
                    </a:lnTo>
                    <a:lnTo>
                      <a:pt x="466" y="1214"/>
                    </a:lnTo>
                    <a:lnTo>
                      <a:pt x="456" y="1188"/>
                    </a:lnTo>
                    <a:lnTo>
                      <a:pt x="447" y="1162"/>
                    </a:lnTo>
                    <a:lnTo>
                      <a:pt x="440" y="1135"/>
                    </a:lnTo>
                    <a:lnTo>
                      <a:pt x="433" y="1107"/>
                    </a:lnTo>
                    <a:lnTo>
                      <a:pt x="428" y="1079"/>
                    </a:lnTo>
                    <a:lnTo>
                      <a:pt x="424" y="1051"/>
                    </a:lnTo>
                    <a:lnTo>
                      <a:pt x="422" y="1022"/>
                    </a:lnTo>
                    <a:lnTo>
                      <a:pt x="422" y="993"/>
                    </a:lnTo>
                    <a:lnTo>
                      <a:pt x="422" y="963"/>
                    </a:lnTo>
                    <a:lnTo>
                      <a:pt x="424" y="934"/>
                    </a:lnTo>
                    <a:lnTo>
                      <a:pt x="428" y="906"/>
                    </a:lnTo>
                    <a:lnTo>
                      <a:pt x="433" y="878"/>
                    </a:lnTo>
                    <a:lnTo>
                      <a:pt x="440" y="850"/>
                    </a:lnTo>
                    <a:lnTo>
                      <a:pt x="447" y="823"/>
                    </a:lnTo>
                    <a:lnTo>
                      <a:pt x="456" y="797"/>
                    </a:lnTo>
                    <a:lnTo>
                      <a:pt x="466" y="771"/>
                    </a:lnTo>
                    <a:lnTo>
                      <a:pt x="478" y="745"/>
                    </a:lnTo>
                    <a:lnTo>
                      <a:pt x="490" y="721"/>
                    </a:lnTo>
                    <a:lnTo>
                      <a:pt x="504" y="697"/>
                    </a:lnTo>
                    <a:lnTo>
                      <a:pt x="519" y="673"/>
                    </a:lnTo>
                    <a:lnTo>
                      <a:pt x="535" y="651"/>
                    </a:lnTo>
                    <a:lnTo>
                      <a:pt x="552" y="629"/>
                    </a:lnTo>
                    <a:lnTo>
                      <a:pt x="570" y="609"/>
                    </a:lnTo>
                    <a:lnTo>
                      <a:pt x="589" y="589"/>
                    </a:lnTo>
                    <a:lnTo>
                      <a:pt x="609" y="570"/>
                    </a:lnTo>
                    <a:lnTo>
                      <a:pt x="629" y="552"/>
                    </a:lnTo>
                    <a:lnTo>
                      <a:pt x="651" y="535"/>
                    </a:lnTo>
                    <a:lnTo>
                      <a:pt x="673" y="518"/>
                    </a:lnTo>
                    <a:lnTo>
                      <a:pt x="697" y="504"/>
                    </a:lnTo>
                    <a:lnTo>
                      <a:pt x="721" y="490"/>
                    </a:lnTo>
                    <a:lnTo>
                      <a:pt x="745" y="478"/>
                    </a:lnTo>
                    <a:lnTo>
                      <a:pt x="771" y="467"/>
                    </a:lnTo>
                    <a:lnTo>
                      <a:pt x="797" y="456"/>
                    </a:lnTo>
                    <a:lnTo>
                      <a:pt x="823" y="447"/>
                    </a:lnTo>
                    <a:lnTo>
                      <a:pt x="850" y="440"/>
                    </a:lnTo>
                    <a:lnTo>
                      <a:pt x="878" y="433"/>
                    </a:lnTo>
                    <a:lnTo>
                      <a:pt x="906" y="428"/>
                    </a:lnTo>
                    <a:lnTo>
                      <a:pt x="934" y="424"/>
                    </a:lnTo>
                    <a:lnTo>
                      <a:pt x="963" y="422"/>
                    </a:lnTo>
                    <a:lnTo>
                      <a:pt x="993" y="421"/>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6" name="Freeform 321">
              <a:extLst>
                <a:ext uri="{FF2B5EF4-FFF2-40B4-BE49-F238E27FC236}">
                  <a16:creationId xmlns:a16="http://schemas.microsoft.com/office/drawing/2014/main" id="{E33E2A1F-9BC5-8D7B-1C97-62BBF00DBF29}"/>
                </a:ext>
              </a:extLst>
            </p:cNvPr>
            <p:cNvSpPr>
              <a:spLocks noEditPoints="1"/>
            </p:cNvSpPr>
            <p:nvPr/>
          </p:nvSpPr>
          <p:spPr bwMode="auto">
            <a:xfrm>
              <a:off x="11504196" y="2967743"/>
              <a:ext cx="415540" cy="279400"/>
            </a:xfrm>
            <a:custGeom>
              <a:avLst/>
              <a:gdLst/>
              <a:ahLst/>
              <a:cxnLst>
                <a:cxn ang="0">
                  <a:pos x="15727" y="26"/>
                </a:cxn>
                <a:cxn ang="0">
                  <a:pos x="15922" y="132"/>
                </a:cxn>
                <a:cxn ang="0">
                  <a:pos x="16062" y="303"/>
                </a:cxn>
                <a:cxn ang="0">
                  <a:pos x="16130" y="519"/>
                </a:cxn>
                <a:cxn ang="0">
                  <a:pos x="7" y="490"/>
                </a:cxn>
                <a:cxn ang="0">
                  <a:pos x="84" y="279"/>
                </a:cxn>
                <a:cxn ang="0">
                  <a:pos x="233" y="115"/>
                </a:cxn>
                <a:cxn ang="0">
                  <a:pos x="434" y="18"/>
                </a:cxn>
                <a:cxn ang="0">
                  <a:pos x="6998" y="7311"/>
                </a:cxn>
                <a:cxn ang="0">
                  <a:pos x="8559" y="2549"/>
                </a:cxn>
                <a:cxn ang="0">
                  <a:pos x="9743" y="2981"/>
                </a:cxn>
                <a:cxn ang="0">
                  <a:pos x="10660" y="3813"/>
                </a:cxn>
                <a:cxn ang="0">
                  <a:pos x="11202" y="4939"/>
                </a:cxn>
                <a:cxn ang="0">
                  <a:pos x="11268" y="6237"/>
                </a:cxn>
                <a:cxn ang="0">
                  <a:pos x="10835" y="7422"/>
                </a:cxn>
                <a:cxn ang="0">
                  <a:pos x="10002" y="8337"/>
                </a:cxn>
                <a:cxn ang="0">
                  <a:pos x="8874" y="8879"/>
                </a:cxn>
                <a:cxn ang="0">
                  <a:pos x="7574" y="8943"/>
                </a:cxn>
                <a:cxn ang="0">
                  <a:pos x="6389" y="8511"/>
                </a:cxn>
                <a:cxn ang="0">
                  <a:pos x="5472" y="7679"/>
                </a:cxn>
                <a:cxn ang="0">
                  <a:pos x="4930" y="6553"/>
                </a:cxn>
                <a:cxn ang="0">
                  <a:pos x="4865" y="5255"/>
                </a:cxn>
                <a:cxn ang="0">
                  <a:pos x="5298" y="4071"/>
                </a:cxn>
                <a:cxn ang="0">
                  <a:pos x="6131" y="3156"/>
                </a:cxn>
                <a:cxn ang="0">
                  <a:pos x="7259" y="2614"/>
                </a:cxn>
                <a:cxn ang="0">
                  <a:pos x="8299" y="3474"/>
                </a:cxn>
                <a:cxn ang="0">
                  <a:pos x="9154" y="3739"/>
                </a:cxn>
                <a:cxn ang="0">
                  <a:pos x="9829" y="4295"/>
                </a:cxn>
                <a:cxn ang="0">
                  <a:pos x="10249" y="5068"/>
                </a:cxn>
                <a:cxn ang="0">
                  <a:pos x="10341" y="5979"/>
                </a:cxn>
                <a:cxn ang="0">
                  <a:pos x="10076" y="6833"/>
                </a:cxn>
                <a:cxn ang="0">
                  <a:pos x="9519" y="7507"/>
                </a:cxn>
                <a:cxn ang="0">
                  <a:pos x="8745" y="7926"/>
                </a:cxn>
                <a:cxn ang="0">
                  <a:pos x="7834" y="8018"/>
                </a:cxn>
                <a:cxn ang="0">
                  <a:pos x="6979" y="7753"/>
                </a:cxn>
                <a:cxn ang="0">
                  <a:pos x="6303" y="7197"/>
                </a:cxn>
                <a:cxn ang="0">
                  <a:pos x="5884" y="6424"/>
                </a:cxn>
                <a:cxn ang="0">
                  <a:pos x="5792" y="5513"/>
                </a:cxn>
                <a:cxn ang="0">
                  <a:pos x="6057" y="4659"/>
                </a:cxn>
                <a:cxn ang="0">
                  <a:pos x="6614" y="3986"/>
                </a:cxn>
                <a:cxn ang="0">
                  <a:pos x="7388" y="3566"/>
                </a:cxn>
                <a:cxn ang="0">
                  <a:pos x="16133" y="9543"/>
                </a:cxn>
                <a:cxn ang="0">
                  <a:pos x="16126" y="11003"/>
                </a:cxn>
                <a:cxn ang="0">
                  <a:pos x="16049" y="11213"/>
                </a:cxn>
                <a:cxn ang="0">
                  <a:pos x="15900" y="11377"/>
                </a:cxn>
                <a:cxn ang="0">
                  <a:pos x="15698" y="11474"/>
                </a:cxn>
                <a:cxn ang="0">
                  <a:pos x="519" y="11489"/>
                </a:cxn>
                <a:cxn ang="0">
                  <a:pos x="304" y="11423"/>
                </a:cxn>
                <a:cxn ang="0">
                  <a:pos x="132" y="11282"/>
                </a:cxn>
                <a:cxn ang="0">
                  <a:pos x="26" y="11086"/>
                </a:cxn>
                <a:cxn ang="0">
                  <a:pos x="16133" y="9750"/>
                </a:cxn>
                <a:cxn ang="0">
                  <a:pos x="3483" y="1338"/>
                </a:cxn>
                <a:cxn ang="0">
                  <a:pos x="5884" y="703"/>
                </a:cxn>
                <a:cxn ang="0">
                  <a:pos x="7575" y="1338"/>
                </a:cxn>
                <a:cxn ang="0">
                  <a:pos x="11941" y="703"/>
                </a:cxn>
                <a:cxn ang="0">
                  <a:pos x="12650" y="703"/>
                </a:cxn>
                <a:cxn ang="0">
                  <a:pos x="1791" y="10868"/>
                </a:cxn>
                <a:cxn ang="0">
                  <a:pos x="4192" y="10232"/>
                </a:cxn>
                <a:cxn ang="0">
                  <a:pos x="5884" y="10868"/>
                </a:cxn>
                <a:cxn ang="0">
                  <a:pos x="10249" y="10232"/>
                </a:cxn>
                <a:cxn ang="0">
                  <a:pos x="10958" y="10232"/>
                </a:cxn>
                <a:cxn ang="0">
                  <a:pos x="15325" y="10868"/>
                </a:cxn>
              </a:cxnLst>
              <a:rect l="0" t="0" r="r" b="b"/>
              <a:pathLst>
                <a:path w="16133" h="11492">
                  <a:moveTo>
                    <a:pt x="578" y="0"/>
                  </a:moveTo>
                  <a:lnTo>
                    <a:pt x="15555" y="0"/>
                  </a:lnTo>
                  <a:lnTo>
                    <a:pt x="15584" y="1"/>
                  </a:lnTo>
                  <a:lnTo>
                    <a:pt x="15614" y="3"/>
                  </a:lnTo>
                  <a:lnTo>
                    <a:pt x="15642" y="7"/>
                  </a:lnTo>
                  <a:lnTo>
                    <a:pt x="15671" y="12"/>
                  </a:lnTo>
                  <a:lnTo>
                    <a:pt x="15698" y="18"/>
                  </a:lnTo>
                  <a:lnTo>
                    <a:pt x="15727" y="26"/>
                  </a:lnTo>
                  <a:lnTo>
                    <a:pt x="15753" y="35"/>
                  </a:lnTo>
                  <a:lnTo>
                    <a:pt x="15779" y="45"/>
                  </a:lnTo>
                  <a:lnTo>
                    <a:pt x="15805" y="57"/>
                  </a:lnTo>
                  <a:lnTo>
                    <a:pt x="15829" y="70"/>
                  </a:lnTo>
                  <a:lnTo>
                    <a:pt x="15854" y="84"/>
                  </a:lnTo>
                  <a:lnTo>
                    <a:pt x="15878" y="99"/>
                  </a:lnTo>
                  <a:lnTo>
                    <a:pt x="15900" y="115"/>
                  </a:lnTo>
                  <a:lnTo>
                    <a:pt x="15922" y="132"/>
                  </a:lnTo>
                  <a:lnTo>
                    <a:pt x="15943" y="151"/>
                  </a:lnTo>
                  <a:lnTo>
                    <a:pt x="15964" y="169"/>
                  </a:lnTo>
                  <a:lnTo>
                    <a:pt x="15982" y="189"/>
                  </a:lnTo>
                  <a:lnTo>
                    <a:pt x="16001" y="210"/>
                  </a:lnTo>
                  <a:lnTo>
                    <a:pt x="16018" y="233"/>
                  </a:lnTo>
                  <a:lnTo>
                    <a:pt x="16034" y="255"/>
                  </a:lnTo>
                  <a:lnTo>
                    <a:pt x="16049" y="279"/>
                  </a:lnTo>
                  <a:lnTo>
                    <a:pt x="16062" y="303"/>
                  </a:lnTo>
                  <a:lnTo>
                    <a:pt x="16076" y="327"/>
                  </a:lnTo>
                  <a:lnTo>
                    <a:pt x="16088" y="353"/>
                  </a:lnTo>
                  <a:lnTo>
                    <a:pt x="16098" y="380"/>
                  </a:lnTo>
                  <a:lnTo>
                    <a:pt x="16107" y="406"/>
                  </a:lnTo>
                  <a:lnTo>
                    <a:pt x="16115" y="434"/>
                  </a:lnTo>
                  <a:lnTo>
                    <a:pt x="16121" y="461"/>
                  </a:lnTo>
                  <a:lnTo>
                    <a:pt x="16126" y="490"/>
                  </a:lnTo>
                  <a:lnTo>
                    <a:pt x="16130" y="519"/>
                  </a:lnTo>
                  <a:lnTo>
                    <a:pt x="16132" y="548"/>
                  </a:lnTo>
                  <a:lnTo>
                    <a:pt x="16133" y="577"/>
                  </a:lnTo>
                  <a:lnTo>
                    <a:pt x="16133" y="1742"/>
                  </a:lnTo>
                  <a:lnTo>
                    <a:pt x="0" y="1742"/>
                  </a:lnTo>
                  <a:lnTo>
                    <a:pt x="0" y="577"/>
                  </a:lnTo>
                  <a:lnTo>
                    <a:pt x="1" y="548"/>
                  </a:lnTo>
                  <a:lnTo>
                    <a:pt x="3" y="519"/>
                  </a:lnTo>
                  <a:lnTo>
                    <a:pt x="7" y="490"/>
                  </a:lnTo>
                  <a:lnTo>
                    <a:pt x="12" y="461"/>
                  </a:lnTo>
                  <a:lnTo>
                    <a:pt x="18" y="434"/>
                  </a:lnTo>
                  <a:lnTo>
                    <a:pt x="26" y="406"/>
                  </a:lnTo>
                  <a:lnTo>
                    <a:pt x="35" y="380"/>
                  </a:lnTo>
                  <a:lnTo>
                    <a:pt x="45" y="353"/>
                  </a:lnTo>
                  <a:lnTo>
                    <a:pt x="57" y="327"/>
                  </a:lnTo>
                  <a:lnTo>
                    <a:pt x="70" y="303"/>
                  </a:lnTo>
                  <a:lnTo>
                    <a:pt x="84" y="279"/>
                  </a:lnTo>
                  <a:lnTo>
                    <a:pt x="99" y="255"/>
                  </a:lnTo>
                  <a:lnTo>
                    <a:pt x="115" y="233"/>
                  </a:lnTo>
                  <a:lnTo>
                    <a:pt x="132" y="210"/>
                  </a:lnTo>
                  <a:lnTo>
                    <a:pt x="150" y="189"/>
                  </a:lnTo>
                  <a:lnTo>
                    <a:pt x="169" y="169"/>
                  </a:lnTo>
                  <a:lnTo>
                    <a:pt x="190" y="151"/>
                  </a:lnTo>
                  <a:lnTo>
                    <a:pt x="211" y="132"/>
                  </a:lnTo>
                  <a:lnTo>
                    <a:pt x="233" y="115"/>
                  </a:lnTo>
                  <a:lnTo>
                    <a:pt x="255" y="99"/>
                  </a:lnTo>
                  <a:lnTo>
                    <a:pt x="279" y="84"/>
                  </a:lnTo>
                  <a:lnTo>
                    <a:pt x="304" y="70"/>
                  </a:lnTo>
                  <a:lnTo>
                    <a:pt x="328" y="57"/>
                  </a:lnTo>
                  <a:lnTo>
                    <a:pt x="354" y="45"/>
                  </a:lnTo>
                  <a:lnTo>
                    <a:pt x="380" y="35"/>
                  </a:lnTo>
                  <a:lnTo>
                    <a:pt x="406" y="26"/>
                  </a:lnTo>
                  <a:lnTo>
                    <a:pt x="434" y="18"/>
                  </a:lnTo>
                  <a:lnTo>
                    <a:pt x="462" y="12"/>
                  </a:lnTo>
                  <a:lnTo>
                    <a:pt x="490" y="7"/>
                  </a:lnTo>
                  <a:lnTo>
                    <a:pt x="519" y="3"/>
                  </a:lnTo>
                  <a:lnTo>
                    <a:pt x="549" y="1"/>
                  </a:lnTo>
                  <a:lnTo>
                    <a:pt x="578" y="0"/>
                  </a:lnTo>
                  <a:close/>
                  <a:moveTo>
                    <a:pt x="9712" y="5746"/>
                  </a:moveTo>
                  <a:lnTo>
                    <a:pt x="8355" y="6528"/>
                  </a:lnTo>
                  <a:lnTo>
                    <a:pt x="6998" y="7311"/>
                  </a:lnTo>
                  <a:lnTo>
                    <a:pt x="6998" y="5746"/>
                  </a:lnTo>
                  <a:lnTo>
                    <a:pt x="6998" y="4181"/>
                  </a:lnTo>
                  <a:lnTo>
                    <a:pt x="8355" y="4964"/>
                  </a:lnTo>
                  <a:lnTo>
                    <a:pt x="9712" y="5746"/>
                  </a:lnTo>
                  <a:close/>
                  <a:moveTo>
                    <a:pt x="8067" y="2511"/>
                  </a:moveTo>
                  <a:lnTo>
                    <a:pt x="8233" y="2516"/>
                  </a:lnTo>
                  <a:lnTo>
                    <a:pt x="8397" y="2529"/>
                  </a:lnTo>
                  <a:lnTo>
                    <a:pt x="8559" y="2549"/>
                  </a:lnTo>
                  <a:lnTo>
                    <a:pt x="8718" y="2578"/>
                  </a:lnTo>
                  <a:lnTo>
                    <a:pt x="8874" y="2614"/>
                  </a:lnTo>
                  <a:lnTo>
                    <a:pt x="9027" y="2657"/>
                  </a:lnTo>
                  <a:lnTo>
                    <a:pt x="9178" y="2709"/>
                  </a:lnTo>
                  <a:lnTo>
                    <a:pt x="9325" y="2766"/>
                  </a:lnTo>
                  <a:lnTo>
                    <a:pt x="9468" y="2832"/>
                  </a:lnTo>
                  <a:lnTo>
                    <a:pt x="9608" y="2903"/>
                  </a:lnTo>
                  <a:lnTo>
                    <a:pt x="9743" y="2981"/>
                  </a:lnTo>
                  <a:lnTo>
                    <a:pt x="9875" y="3065"/>
                  </a:lnTo>
                  <a:lnTo>
                    <a:pt x="10002" y="3156"/>
                  </a:lnTo>
                  <a:lnTo>
                    <a:pt x="10124" y="3252"/>
                  </a:lnTo>
                  <a:lnTo>
                    <a:pt x="10242" y="3353"/>
                  </a:lnTo>
                  <a:lnTo>
                    <a:pt x="10354" y="3461"/>
                  </a:lnTo>
                  <a:lnTo>
                    <a:pt x="10462" y="3573"/>
                  </a:lnTo>
                  <a:lnTo>
                    <a:pt x="10564" y="3691"/>
                  </a:lnTo>
                  <a:lnTo>
                    <a:pt x="10660" y="3813"/>
                  </a:lnTo>
                  <a:lnTo>
                    <a:pt x="10751" y="3939"/>
                  </a:lnTo>
                  <a:lnTo>
                    <a:pt x="10835" y="4071"/>
                  </a:lnTo>
                  <a:lnTo>
                    <a:pt x="10913" y="4206"/>
                  </a:lnTo>
                  <a:lnTo>
                    <a:pt x="10985" y="4346"/>
                  </a:lnTo>
                  <a:lnTo>
                    <a:pt x="11050" y="4489"/>
                  </a:lnTo>
                  <a:lnTo>
                    <a:pt x="11108" y="4636"/>
                  </a:lnTo>
                  <a:lnTo>
                    <a:pt x="11159" y="4786"/>
                  </a:lnTo>
                  <a:lnTo>
                    <a:pt x="11202" y="4939"/>
                  </a:lnTo>
                  <a:lnTo>
                    <a:pt x="11240" y="5095"/>
                  </a:lnTo>
                  <a:lnTo>
                    <a:pt x="11268" y="5255"/>
                  </a:lnTo>
                  <a:lnTo>
                    <a:pt x="11288" y="5416"/>
                  </a:lnTo>
                  <a:lnTo>
                    <a:pt x="11301" y="5580"/>
                  </a:lnTo>
                  <a:lnTo>
                    <a:pt x="11305" y="5746"/>
                  </a:lnTo>
                  <a:lnTo>
                    <a:pt x="11301" y="5912"/>
                  </a:lnTo>
                  <a:lnTo>
                    <a:pt x="11288" y="6076"/>
                  </a:lnTo>
                  <a:lnTo>
                    <a:pt x="11268" y="6237"/>
                  </a:lnTo>
                  <a:lnTo>
                    <a:pt x="11240" y="6397"/>
                  </a:lnTo>
                  <a:lnTo>
                    <a:pt x="11202" y="6553"/>
                  </a:lnTo>
                  <a:lnTo>
                    <a:pt x="11159" y="6706"/>
                  </a:lnTo>
                  <a:lnTo>
                    <a:pt x="11108" y="6857"/>
                  </a:lnTo>
                  <a:lnTo>
                    <a:pt x="11050" y="7003"/>
                  </a:lnTo>
                  <a:lnTo>
                    <a:pt x="10985" y="7147"/>
                  </a:lnTo>
                  <a:lnTo>
                    <a:pt x="10913" y="7286"/>
                  </a:lnTo>
                  <a:lnTo>
                    <a:pt x="10835" y="7422"/>
                  </a:lnTo>
                  <a:lnTo>
                    <a:pt x="10751" y="7553"/>
                  </a:lnTo>
                  <a:lnTo>
                    <a:pt x="10660" y="7679"/>
                  </a:lnTo>
                  <a:lnTo>
                    <a:pt x="10564" y="7801"/>
                  </a:lnTo>
                  <a:lnTo>
                    <a:pt x="10462" y="7919"/>
                  </a:lnTo>
                  <a:lnTo>
                    <a:pt x="10354" y="8031"/>
                  </a:lnTo>
                  <a:lnTo>
                    <a:pt x="10242" y="8139"/>
                  </a:lnTo>
                  <a:lnTo>
                    <a:pt x="10124" y="8240"/>
                  </a:lnTo>
                  <a:lnTo>
                    <a:pt x="10002" y="8337"/>
                  </a:lnTo>
                  <a:lnTo>
                    <a:pt x="9875" y="8427"/>
                  </a:lnTo>
                  <a:lnTo>
                    <a:pt x="9743" y="8511"/>
                  </a:lnTo>
                  <a:lnTo>
                    <a:pt x="9608" y="8589"/>
                  </a:lnTo>
                  <a:lnTo>
                    <a:pt x="9468" y="8660"/>
                  </a:lnTo>
                  <a:lnTo>
                    <a:pt x="9325" y="8726"/>
                  </a:lnTo>
                  <a:lnTo>
                    <a:pt x="9178" y="8784"/>
                  </a:lnTo>
                  <a:lnTo>
                    <a:pt x="9027" y="8835"/>
                  </a:lnTo>
                  <a:lnTo>
                    <a:pt x="8874" y="8879"/>
                  </a:lnTo>
                  <a:lnTo>
                    <a:pt x="8718" y="8915"/>
                  </a:lnTo>
                  <a:lnTo>
                    <a:pt x="8559" y="8943"/>
                  </a:lnTo>
                  <a:lnTo>
                    <a:pt x="8397" y="8963"/>
                  </a:lnTo>
                  <a:lnTo>
                    <a:pt x="8233" y="8976"/>
                  </a:lnTo>
                  <a:lnTo>
                    <a:pt x="8067" y="8981"/>
                  </a:lnTo>
                  <a:lnTo>
                    <a:pt x="7900" y="8976"/>
                  </a:lnTo>
                  <a:lnTo>
                    <a:pt x="7736" y="8963"/>
                  </a:lnTo>
                  <a:lnTo>
                    <a:pt x="7574" y="8943"/>
                  </a:lnTo>
                  <a:lnTo>
                    <a:pt x="7415" y="8915"/>
                  </a:lnTo>
                  <a:lnTo>
                    <a:pt x="7259" y="8879"/>
                  </a:lnTo>
                  <a:lnTo>
                    <a:pt x="7106" y="8835"/>
                  </a:lnTo>
                  <a:lnTo>
                    <a:pt x="6954" y="8784"/>
                  </a:lnTo>
                  <a:lnTo>
                    <a:pt x="6808" y="8726"/>
                  </a:lnTo>
                  <a:lnTo>
                    <a:pt x="6664" y="8660"/>
                  </a:lnTo>
                  <a:lnTo>
                    <a:pt x="6525" y="8589"/>
                  </a:lnTo>
                  <a:lnTo>
                    <a:pt x="6389" y="8511"/>
                  </a:lnTo>
                  <a:lnTo>
                    <a:pt x="6258" y="8427"/>
                  </a:lnTo>
                  <a:lnTo>
                    <a:pt x="6131" y="8337"/>
                  </a:lnTo>
                  <a:lnTo>
                    <a:pt x="6009" y="8240"/>
                  </a:lnTo>
                  <a:lnTo>
                    <a:pt x="5891" y="8139"/>
                  </a:lnTo>
                  <a:lnTo>
                    <a:pt x="5779" y="8031"/>
                  </a:lnTo>
                  <a:lnTo>
                    <a:pt x="5671" y="7919"/>
                  </a:lnTo>
                  <a:lnTo>
                    <a:pt x="5569" y="7801"/>
                  </a:lnTo>
                  <a:lnTo>
                    <a:pt x="5472" y="7679"/>
                  </a:lnTo>
                  <a:lnTo>
                    <a:pt x="5382" y="7553"/>
                  </a:lnTo>
                  <a:lnTo>
                    <a:pt x="5298" y="7422"/>
                  </a:lnTo>
                  <a:lnTo>
                    <a:pt x="5220" y="7286"/>
                  </a:lnTo>
                  <a:lnTo>
                    <a:pt x="5147" y="7147"/>
                  </a:lnTo>
                  <a:lnTo>
                    <a:pt x="5083" y="7003"/>
                  </a:lnTo>
                  <a:lnTo>
                    <a:pt x="5024" y="6857"/>
                  </a:lnTo>
                  <a:lnTo>
                    <a:pt x="4974" y="6706"/>
                  </a:lnTo>
                  <a:lnTo>
                    <a:pt x="4930" y="6553"/>
                  </a:lnTo>
                  <a:lnTo>
                    <a:pt x="4893" y="6397"/>
                  </a:lnTo>
                  <a:lnTo>
                    <a:pt x="4865" y="6237"/>
                  </a:lnTo>
                  <a:lnTo>
                    <a:pt x="4845" y="6076"/>
                  </a:lnTo>
                  <a:lnTo>
                    <a:pt x="4832" y="5912"/>
                  </a:lnTo>
                  <a:lnTo>
                    <a:pt x="4828" y="5746"/>
                  </a:lnTo>
                  <a:lnTo>
                    <a:pt x="4832" y="5580"/>
                  </a:lnTo>
                  <a:lnTo>
                    <a:pt x="4845" y="5416"/>
                  </a:lnTo>
                  <a:lnTo>
                    <a:pt x="4865" y="5255"/>
                  </a:lnTo>
                  <a:lnTo>
                    <a:pt x="4893" y="5095"/>
                  </a:lnTo>
                  <a:lnTo>
                    <a:pt x="4930" y="4939"/>
                  </a:lnTo>
                  <a:lnTo>
                    <a:pt x="4974" y="4786"/>
                  </a:lnTo>
                  <a:lnTo>
                    <a:pt x="5024" y="4636"/>
                  </a:lnTo>
                  <a:lnTo>
                    <a:pt x="5083" y="4489"/>
                  </a:lnTo>
                  <a:lnTo>
                    <a:pt x="5147" y="4346"/>
                  </a:lnTo>
                  <a:lnTo>
                    <a:pt x="5220" y="4206"/>
                  </a:lnTo>
                  <a:lnTo>
                    <a:pt x="5298" y="4071"/>
                  </a:lnTo>
                  <a:lnTo>
                    <a:pt x="5382" y="3939"/>
                  </a:lnTo>
                  <a:lnTo>
                    <a:pt x="5472" y="3813"/>
                  </a:lnTo>
                  <a:lnTo>
                    <a:pt x="5569" y="3691"/>
                  </a:lnTo>
                  <a:lnTo>
                    <a:pt x="5671" y="3573"/>
                  </a:lnTo>
                  <a:lnTo>
                    <a:pt x="5779" y="3461"/>
                  </a:lnTo>
                  <a:lnTo>
                    <a:pt x="5891" y="3353"/>
                  </a:lnTo>
                  <a:lnTo>
                    <a:pt x="6009" y="3252"/>
                  </a:lnTo>
                  <a:lnTo>
                    <a:pt x="6131" y="3156"/>
                  </a:lnTo>
                  <a:lnTo>
                    <a:pt x="6258" y="3065"/>
                  </a:lnTo>
                  <a:lnTo>
                    <a:pt x="6389" y="2981"/>
                  </a:lnTo>
                  <a:lnTo>
                    <a:pt x="6525" y="2903"/>
                  </a:lnTo>
                  <a:lnTo>
                    <a:pt x="6664" y="2832"/>
                  </a:lnTo>
                  <a:lnTo>
                    <a:pt x="6808" y="2766"/>
                  </a:lnTo>
                  <a:lnTo>
                    <a:pt x="6954" y="2709"/>
                  </a:lnTo>
                  <a:lnTo>
                    <a:pt x="7106" y="2657"/>
                  </a:lnTo>
                  <a:lnTo>
                    <a:pt x="7259" y="2614"/>
                  </a:lnTo>
                  <a:lnTo>
                    <a:pt x="7415" y="2578"/>
                  </a:lnTo>
                  <a:lnTo>
                    <a:pt x="7574" y="2549"/>
                  </a:lnTo>
                  <a:lnTo>
                    <a:pt x="7736" y="2529"/>
                  </a:lnTo>
                  <a:lnTo>
                    <a:pt x="7900" y="2516"/>
                  </a:lnTo>
                  <a:lnTo>
                    <a:pt x="8067" y="2511"/>
                  </a:lnTo>
                  <a:close/>
                  <a:moveTo>
                    <a:pt x="8067" y="3463"/>
                  </a:moveTo>
                  <a:lnTo>
                    <a:pt x="8183" y="3466"/>
                  </a:lnTo>
                  <a:lnTo>
                    <a:pt x="8299" y="3474"/>
                  </a:lnTo>
                  <a:lnTo>
                    <a:pt x="8413" y="3489"/>
                  </a:lnTo>
                  <a:lnTo>
                    <a:pt x="8526" y="3509"/>
                  </a:lnTo>
                  <a:lnTo>
                    <a:pt x="8636" y="3535"/>
                  </a:lnTo>
                  <a:lnTo>
                    <a:pt x="8745" y="3566"/>
                  </a:lnTo>
                  <a:lnTo>
                    <a:pt x="8851" y="3602"/>
                  </a:lnTo>
                  <a:lnTo>
                    <a:pt x="8955" y="3642"/>
                  </a:lnTo>
                  <a:lnTo>
                    <a:pt x="9056" y="3689"/>
                  </a:lnTo>
                  <a:lnTo>
                    <a:pt x="9154" y="3739"/>
                  </a:lnTo>
                  <a:lnTo>
                    <a:pt x="9250" y="3794"/>
                  </a:lnTo>
                  <a:lnTo>
                    <a:pt x="9343" y="3854"/>
                  </a:lnTo>
                  <a:lnTo>
                    <a:pt x="9433" y="3917"/>
                  </a:lnTo>
                  <a:lnTo>
                    <a:pt x="9519" y="3986"/>
                  </a:lnTo>
                  <a:lnTo>
                    <a:pt x="9602" y="4057"/>
                  </a:lnTo>
                  <a:lnTo>
                    <a:pt x="9682" y="4133"/>
                  </a:lnTo>
                  <a:lnTo>
                    <a:pt x="9757" y="4212"/>
                  </a:lnTo>
                  <a:lnTo>
                    <a:pt x="9829" y="4295"/>
                  </a:lnTo>
                  <a:lnTo>
                    <a:pt x="9898" y="4382"/>
                  </a:lnTo>
                  <a:lnTo>
                    <a:pt x="9961" y="4471"/>
                  </a:lnTo>
                  <a:lnTo>
                    <a:pt x="10021" y="4564"/>
                  </a:lnTo>
                  <a:lnTo>
                    <a:pt x="10076" y="4659"/>
                  </a:lnTo>
                  <a:lnTo>
                    <a:pt x="10126" y="4758"/>
                  </a:lnTo>
                  <a:lnTo>
                    <a:pt x="10173" y="4859"/>
                  </a:lnTo>
                  <a:lnTo>
                    <a:pt x="10213" y="4963"/>
                  </a:lnTo>
                  <a:lnTo>
                    <a:pt x="10249" y="5068"/>
                  </a:lnTo>
                  <a:lnTo>
                    <a:pt x="10281" y="5177"/>
                  </a:lnTo>
                  <a:lnTo>
                    <a:pt x="10306" y="5287"/>
                  </a:lnTo>
                  <a:lnTo>
                    <a:pt x="10326" y="5400"/>
                  </a:lnTo>
                  <a:lnTo>
                    <a:pt x="10341" y="5513"/>
                  </a:lnTo>
                  <a:lnTo>
                    <a:pt x="10349" y="5629"/>
                  </a:lnTo>
                  <a:lnTo>
                    <a:pt x="10352" y="5746"/>
                  </a:lnTo>
                  <a:lnTo>
                    <a:pt x="10349" y="5863"/>
                  </a:lnTo>
                  <a:lnTo>
                    <a:pt x="10341" y="5979"/>
                  </a:lnTo>
                  <a:lnTo>
                    <a:pt x="10326" y="6093"/>
                  </a:lnTo>
                  <a:lnTo>
                    <a:pt x="10306" y="6205"/>
                  </a:lnTo>
                  <a:lnTo>
                    <a:pt x="10281" y="6316"/>
                  </a:lnTo>
                  <a:lnTo>
                    <a:pt x="10249" y="6424"/>
                  </a:lnTo>
                  <a:lnTo>
                    <a:pt x="10213" y="6529"/>
                  </a:lnTo>
                  <a:lnTo>
                    <a:pt x="10173" y="6633"/>
                  </a:lnTo>
                  <a:lnTo>
                    <a:pt x="10126" y="6735"/>
                  </a:lnTo>
                  <a:lnTo>
                    <a:pt x="10076" y="6833"/>
                  </a:lnTo>
                  <a:lnTo>
                    <a:pt x="10021" y="6928"/>
                  </a:lnTo>
                  <a:lnTo>
                    <a:pt x="9961" y="7021"/>
                  </a:lnTo>
                  <a:lnTo>
                    <a:pt x="9898" y="7110"/>
                  </a:lnTo>
                  <a:lnTo>
                    <a:pt x="9829" y="7197"/>
                  </a:lnTo>
                  <a:lnTo>
                    <a:pt x="9757" y="7280"/>
                  </a:lnTo>
                  <a:lnTo>
                    <a:pt x="9682" y="7359"/>
                  </a:lnTo>
                  <a:lnTo>
                    <a:pt x="9602" y="7435"/>
                  </a:lnTo>
                  <a:lnTo>
                    <a:pt x="9519" y="7507"/>
                  </a:lnTo>
                  <a:lnTo>
                    <a:pt x="9433" y="7575"/>
                  </a:lnTo>
                  <a:lnTo>
                    <a:pt x="9343" y="7638"/>
                  </a:lnTo>
                  <a:lnTo>
                    <a:pt x="9250" y="7698"/>
                  </a:lnTo>
                  <a:lnTo>
                    <a:pt x="9154" y="7753"/>
                  </a:lnTo>
                  <a:lnTo>
                    <a:pt x="9056" y="7803"/>
                  </a:lnTo>
                  <a:lnTo>
                    <a:pt x="8955" y="7850"/>
                  </a:lnTo>
                  <a:lnTo>
                    <a:pt x="8851" y="7890"/>
                  </a:lnTo>
                  <a:lnTo>
                    <a:pt x="8745" y="7926"/>
                  </a:lnTo>
                  <a:lnTo>
                    <a:pt x="8636" y="7957"/>
                  </a:lnTo>
                  <a:lnTo>
                    <a:pt x="8526" y="7983"/>
                  </a:lnTo>
                  <a:lnTo>
                    <a:pt x="8413" y="8003"/>
                  </a:lnTo>
                  <a:lnTo>
                    <a:pt x="8299" y="8018"/>
                  </a:lnTo>
                  <a:lnTo>
                    <a:pt x="8183" y="8026"/>
                  </a:lnTo>
                  <a:lnTo>
                    <a:pt x="8067" y="8029"/>
                  </a:lnTo>
                  <a:lnTo>
                    <a:pt x="7950" y="8026"/>
                  </a:lnTo>
                  <a:lnTo>
                    <a:pt x="7834" y="8018"/>
                  </a:lnTo>
                  <a:lnTo>
                    <a:pt x="7719" y="8003"/>
                  </a:lnTo>
                  <a:lnTo>
                    <a:pt x="7607" y="7983"/>
                  </a:lnTo>
                  <a:lnTo>
                    <a:pt x="7496" y="7957"/>
                  </a:lnTo>
                  <a:lnTo>
                    <a:pt x="7388" y="7926"/>
                  </a:lnTo>
                  <a:lnTo>
                    <a:pt x="7282" y="7890"/>
                  </a:lnTo>
                  <a:lnTo>
                    <a:pt x="7178" y="7850"/>
                  </a:lnTo>
                  <a:lnTo>
                    <a:pt x="7076" y="7803"/>
                  </a:lnTo>
                  <a:lnTo>
                    <a:pt x="6979" y="7753"/>
                  </a:lnTo>
                  <a:lnTo>
                    <a:pt x="6883" y="7698"/>
                  </a:lnTo>
                  <a:lnTo>
                    <a:pt x="6790" y="7638"/>
                  </a:lnTo>
                  <a:lnTo>
                    <a:pt x="6700" y="7575"/>
                  </a:lnTo>
                  <a:lnTo>
                    <a:pt x="6614" y="7507"/>
                  </a:lnTo>
                  <a:lnTo>
                    <a:pt x="6531" y="7435"/>
                  </a:lnTo>
                  <a:lnTo>
                    <a:pt x="6451" y="7359"/>
                  </a:lnTo>
                  <a:lnTo>
                    <a:pt x="6376" y="7280"/>
                  </a:lnTo>
                  <a:lnTo>
                    <a:pt x="6303" y="7197"/>
                  </a:lnTo>
                  <a:lnTo>
                    <a:pt x="6235" y="7110"/>
                  </a:lnTo>
                  <a:lnTo>
                    <a:pt x="6172" y="7021"/>
                  </a:lnTo>
                  <a:lnTo>
                    <a:pt x="6112" y="6928"/>
                  </a:lnTo>
                  <a:lnTo>
                    <a:pt x="6057" y="6833"/>
                  </a:lnTo>
                  <a:lnTo>
                    <a:pt x="6007" y="6735"/>
                  </a:lnTo>
                  <a:lnTo>
                    <a:pt x="5960" y="6633"/>
                  </a:lnTo>
                  <a:lnTo>
                    <a:pt x="5920" y="6529"/>
                  </a:lnTo>
                  <a:lnTo>
                    <a:pt x="5884" y="6424"/>
                  </a:lnTo>
                  <a:lnTo>
                    <a:pt x="5852" y="6316"/>
                  </a:lnTo>
                  <a:lnTo>
                    <a:pt x="5827" y="6205"/>
                  </a:lnTo>
                  <a:lnTo>
                    <a:pt x="5807" y="6093"/>
                  </a:lnTo>
                  <a:lnTo>
                    <a:pt x="5792" y="5979"/>
                  </a:lnTo>
                  <a:lnTo>
                    <a:pt x="5784" y="5863"/>
                  </a:lnTo>
                  <a:lnTo>
                    <a:pt x="5781" y="5746"/>
                  </a:lnTo>
                  <a:lnTo>
                    <a:pt x="5784" y="5629"/>
                  </a:lnTo>
                  <a:lnTo>
                    <a:pt x="5792" y="5513"/>
                  </a:lnTo>
                  <a:lnTo>
                    <a:pt x="5807" y="5400"/>
                  </a:lnTo>
                  <a:lnTo>
                    <a:pt x="5827" y="5287"/>
                  </a:lnTo>
                  <a:lnTo>
                    <a:pt x="5852" y="5177"/>
                  </a:lnTo>
                  <a:lnTo>
                    <a:pt x="5884" y="5068"/>
                  </a:lnTo>
                  <a:lnTo>
                    <a:pt x="5920" y="4963"/>
                  </a:lnTo>
                  <a:lnTo>
                    <a:pt x="5960" y="4859"/>
                  </a:lnTo>
                  <a:lnTo>
                    <a:pt x="6007" y="4758"/>
                  </a:lnTo>
                  <a:lnTo>
                    <a:pt x="6057" y="4659"/>
                  </a:lnTo>
                  <a:lnTo>
                    <a:pt x="6112" y="4564"/>
                  </a:lnTo>
                  <a:lnTo>
                    <a:pt x="6172" y="4471"/>
                  </a:lnTo>
                  <a:lnTo>
                    <a:pt x="6235" y="4382"/>
                  </a:lnTo>
                  <a:lnTo>
                    <a:pt x="6303" y="4295"/>
                  </a:lnTo>
                  <a:lnTo>
                    <a:pt x="6376" y="4212"/>
                  </a:lnTo>
                  <a:lnTo>
                    <a:pt x="6451" y="4133"/>
                  </a:lnTo>
                  <a:lnTo>
                    <a:pt x="6531" y="4057"/>
                  </a:lnTo>
                  <a:lnTo>
                    <a:pt x="6614" y="3986"/>
                  </a:lnTo>
                  <a:lnTo>
                    <a:pt x="6700" y="3917"/>
                  </a:lnTo>
                  <a:lnTo>
                    <a:pt x="6790" y="3854"/>
                  </a:lnTo>
                  <a:lnTo>
                    <a:pt x="6883" y="3794"/>
                  </a:lnTo>
                  <a:lnTo>
                    <a:pt x="6979" y="3739"/>
                  </a:lnTo>
                  <a:lnTo>
                    <a:pt x="7076" y="3689"/>
                  </a:lnTo>
                  <a:lnTo>
                    <a:pt x="7178" y="3642"/>
                  </a:lnTo>
                  <a:lnTo>
                    <a:pt x="7282" y="3602"/>
                  </a:lnTo>
                  <a:lnTo>
                    <a:pt x="7388" y="3566"/>
                  </a:lnTo>
                  <a:lnTo>
                    <a:pt x="7496" y="3535"/>
                  </a:lnTo>
                  <a:lnTo>
                    <a:pt x="7607" y="3509"/>
                  </a:lnTo>
                  <a:lnTo>
                    <a:pt x="7719" y="3489"/>
                  </a:lnTo>
                  <a:lnTo>
                    <a:pt x="7834" y="3474"/>
                  </a:lnTo>
                  <a:lnTo>
                    <a:pt x="7950" y="3466"/>
                  </a:lnTo>
                  <a:lnTo>
                    <a:pt x="8067" y="3463"/>
                  </a:lnTo>
                  <a:close/>
                  <a:moveTo>
                    <a:pt x="16133" y="1949"/>
                  </a:moveTo>
                  <a:lnTo>
                    <a:pt x="16133" y="9543"/>
                  </a:lnTo>
                  <a:lnTo>
                    <a:pt x="0" y="9543"/>
                  </a:lnTo>
                  <a:lnTo>
                    <a:pt x="0" y="1949"/>
                  </a:lnTo>
                  <a:lnTo>
                    <a:pt x="16133" y="1949"/>
                  </a:lnTo>
                  <a:close/>
                  <a:moveTo>
                    <a:pt x="16133" y="9750"/>
                  </a:moveTo>
                  <a:lnTo>
                    <a:pt x="16133" y="10915"/>
                  </a:lnTo>
                  <a:lnTo>
                    <a:pt x="16132" y="10944"/>
                  </a:lnTo>
                  <a:lnTo>
                    <a:pt x="16130" y="10973"/>
                  </a:lnTo>
                  <a:lnTo>
                    <a:pt x="16126" y="11003"/>
                  </a:lnTo>
                  <a:lnTo>
                    <a:pt x="16121" y="11031"/>
                  </a:lnTo>
                  <a:lnTo>
                    <a:pt x="16115" y="11059"/>
                  </a:lnTo>
                  <a:lnTo>
                    <a:pt x="16107" y="11086"/>
                  </a:lnTo>
                  <a:lnTo>
                    <a:pt x="16098" y="11112"/>
                  </a:lnTo>
                  <a:lnTo>
                    <a:pt x="16088" y="11139"/>
                  </a:lnTo>
                  <a:lnTo>
                    <a:pt x="16076" y="11165"/>
                  </a:lnTo>
                  <a:lnTo>
                    <a:pt x="16062" y="11189"/>
                  </a:lnTo>
                  <a:lnTo>
                    <a:pt x="16049" y="11213"/>
                  </a:lnTo>
                  <a:lnTo>
                    <a:pt x="16034" y="11237"/>
                  </a:lnTo>
                  <a:lnTo>
                    <a:pt x="16018" y="11259"/>
                  </a:lnTo>
                  <a:lnTo>
                    <a:pt x="16001" y="11282"/>
                  </a:lnTo>
                  <a:lnTo>
                    <a:pt x="15982" y="11303"/>
                  </a:lnTo>
                  <a:lnTo>
                    <a:pt x="15964" y="11323"/>
                  </a:lnTo>
                  <a:lnTo>
                    <a:pt x="15943" y="11342"/>
                  </a:lnTo>
                  <a:lnTo>
                    <a:pt x="15922" y="11360"/>
                  </a:lnTo>
                  <a:lnTo>
                    <a:pt x="15900" y="11377"/>
                  </a:lnTo>
                  <a:lnTo>
                    <a:pt x="15878" y="11393"/>
                  </a:lnTo>
                  <a:lnTo>
                    <a:pt x="15854" y="11408"/>
                  </a:lnTo>
                  <a:lnTo>
                    <a:pt x="15829" y="11423"/>
                  </a:lnTo>
                  <a:lnTo>
                    <a:pt x="15805" y="11435"/>
                  </a:lnTo>
                  <a:lnTo>
                    <a:pt x="15779" y="11447"/>
                  </a:lnTo>
                  <a:lnTo>
                    <a:pt x="15753" y="11457"/>
                  </a:lnTo>
                  <a:lnTo>
                    <a:pt x="15727" y="11466"/>
                  </a:lnTo>
                  <a:lnTo>
                    <a:pt x="15698" y="11474"/>
                  </a:lnTo>
                  <a:lnTo>
                    <a:pt x="15671" y="11480"/>
                  </a:lnTo>
                  <a:lnTo>
                    <a:pt x="15642" y="11485"/>
                  </a:lnTo>
                  <a:lnTo>
                    <a:pt x="15614" y="11489"/>
                  </a:lnTo>
                  <a:lnTo>
                    <a:pt x="15584" y="11491"/>
                  </a:lnTo>
                  <a:lnTo>
                    <a:pt x="15555" y="11492"/>
                  </a:lnTo>
                  <a:lnTo>
                    <a:pt x="578" y="11492"/>
                  </a:lnTo>
                  <a:lnTo>
                    <a:pt x="549" y="11491"/>
                  </a:lnTo>
                  <a:lnTo>
                    <a:pt x="519" y="11489"/>
                  </a:lnTo>
                  <a:lnTo>
                    <a:pt x="490" y="11485"/>
                  </a:lnTo>
                  <a:lnTo>
                    <a:pt x="462" y="11480"/>
                  </a:lnTo>
                  <a:lnTo>
                    <a:pt x="434" y="11474"/>
                  </a:lnTo>
                  <a:lnTo>
                    <a:pt x="406" y="11466"/>
                  </a:lnTo>
                  <a:lnTo>
                    <a:pt x="380" y="11457"/>
                  </a:lnTo>
                  <a:lnTo>
                    <a:pt x="354" y="11447"/>
                  </a:lnTo>
                  <a:lnTo>
                    <a:pt x="328" y="11435"/>
                  </a:lnTo>
                  <a:lnTo>
                    <a:pt x="304" y="11423"/>
                  </a:lnTo>
                  <a:lnTo>
                    <a:pt x="279" y="11408"/>
                  </a:lnTo>
                  <a:lnTo>
                    <a:pt x="255" y="11393"/>
                  </a:lnTo>
                  <a:lnTo>
                    <a:pt x="233" y="11377"/>
                  </a:lnTo>
                  <a:lnTo>
                    <a:pt x="211" y="11360"/>
                  </a:lnTo>
                  <a:lnTo>
                    <a:pt x="190" y="11342"/>
                  </a:lnTo>
                  <a:lnTo>
                    <a:pt x="169" y="11323"/>
                  </a:lnTo>
                  <a:lnTo>
                    <a:pt x="150" y="11303"/>
                  </a:lnTo>
                  <a:lnTo>
                    <a:pt x="132" y="11282"/>
                  </a:lnTo>
                  <a:lnTo>
                    <a:pt x="115" y="11259"/>
                  </a:lnTo>
                  <a:lnTo>
                    <a:pt x="99" y="11237"/>
                  </a:lnTo>
                  <a:lnTo>
                    <a:pt x="84" y="11213"/>
                  </a:lnTo>
                  <a:lnTo>
                    <a:pt x="70" y="11189"/>
                  </a:lnTo>
                  <a:lnTo>
                    <a:pt x="57" y="11165"/>
                  </a:lnTo>
                  <a:lnTo>
                    <a:pt x="45" y="11139"/>
                  </a:lnTo>
                  <a:lnTo>
                    <a:pt x="35" y="11112"/>
                  </a:lnTo>
                  <a:lnTo>
                    <a:pt x="26" y="11086"/>
                  </a:lnTo>
                  <a:lnTo>
                    <a:pt x="18" y="11059"/>
                  </a:lnTo>
                  <a:lnTo>
                    <a:pt x="12" y="11031"/>
                  </a:lnTo>
                  <a:lnTo>
                    <a:pt x="7" y="11003"/>
                  </a:lnTo>
                  <a:lnTo>
                    <a:pt x="3" y="10973"/>
                  </a:lnTo>
                  <a:lnTo>
                    <a:pt x="1" y="10944"/>
                  </a:lnTo>
                  <a:lnTo>
                    <a:pt x="0" y="10915"/>
                  </a:lnTo>
                  <a:lnTo>
                    <a:pt x="0" y="9750"/>
                  </a:lnTo>
                  <a:lnTo>
                    <a:pt x="16133" y="9750"/>
                  </a:lnTo>
                  <a:close/>
                  <a:moveTo>
                    <a:pt x="808" y="703"/>
                  </a:moveTo>
                  <a:lnTo>
                    <a:pt x="1791" y="703"/>
                  </a:lnTo>
                  <a:lnTo>
                    <a:pt x="1791" y="1338"/>
                  </a:lnTo>
                  <a:lnTo>
                    <a:pt x="808" y="1338"/>
                  </a:lnTo>
                  <a:lnTo>
                    <a:pt x="808" y="703"/>
                  </a:lnTo>
                  <a:close/>
                  <a:moveTo>
                    <a:pt x="2500" y="703"/>
                  </a:moveTo>
                  <a:lnTo>
                    <a:pt x="3483" y="703"/>
                  </a:lnTo>
                  <a:lnTo>
                    <a:pt x="3483" y="1338"/>
                  </a:lnTo>
                  <a:lnTo>
                    <a:pt x="2500" y="1338"/>
                  </a:lnTo>
                  <a:lnTo>
                    <a:pt x="2500" y="703"/>
                  </a:lnTo>
                  <a:close/>
                  <a:moveTo>
                    <a:pt x="4192" y="703"/>
                  </a:moveTo>
                  <a:lnTo>
                    <a:pt x="5175" y="703"/>
                  </a:lnTo>
                  <a:lnTo>
                    <a:pt x="5175" y="1338"/>
                  </a:lnTo>
                  <a:lnTo>
                    <a:pt x="4192" y="1338"/>
                  </a:lnTo>
                  <a:lnTo>
                    <a:pt x="4192" y="703"/>
                  </a:lnTo>
                  <a:close/>
                  <a:moveTo>
                    <a:pt x="5884" y="703"/>
                  </a:moveTo>
                  <a:lnTo>
                    <a:pt x="6867" y="703"/>
                  </a:lnTo>
                  <a:lnTo>
                    <a:pt x="6867" y="1338"/>
                  </a:lnTo>
                  <a:lnTo>
                    <a:pt x="5884" y="1338"/>
                  </a:lnTo>
                  <a:lnTo>
                    <a:pt x="5884" y="703"/>
                  </a:lnTo>
                  <a:close/>
                  <a:moveTo>
                    <a:pt x="7575" y="703"/>
                  </a:moveTo>
                  <a:lnTo>
                    <a:pt x="8558" y="703"/>
                  </a:lnTo>
                  <a:lnTo>
                    <a:pt x="8558" y="1338"/>
                  </a:lnTo>
                  <a:lnTo>
                    <a:pt x="7575" y="1338"/>
                  </a:lnTo>
                  <a:lnTo>
                    <a:pt x="7575" y="703"/>
                  </a:lnTo>
                  <a:close/>
                  <a:moveTo>
                    <a:pt x="9266" y="703"/>
                  </a:moveTo>
                  <a:lnTo>
                    <a:pt x="10249" y="703"/>
                  </a:lnTo>
                  <a:lnTo>
                    <a:pt x="10249" y="1338"/>
                  </a:lnTo>
                  <a:lnTo>
                    <a:pt x="9266" y="1338"/>
                  </a:lnTo>
                  <a:lnTo>
                    <a:pt x="9266" y="703"/>
                  </a:lnTo>
                  <a:close/>
                  <a:moveTo>
                    <a:pt x="10958" y="703"/>
                  </a:moveTo>
                  <a:lnTo>
                    <a:pt x="11941" y="703"/>
                  </a:lnTo>
                  <a:lnTo>
                    <a:pt x="11941" y="1338"/>
                  </a:lnTo>
                  <a:lnTo>
                    <a:pt x="10958" y="1338"/>
                  </a:lnTo>
                  <a:lnTo>
                    <a:pt x="10958" y="703"/>
                  </a:lnTo>
                  <a:close/>
                  <a:moveTo>
                    <a:pt x="12650" y="703"/>
                  </a:moveTo>
                  <a:lnTo>
                    <a:pt x="13633" y="703"/>
                  </a:lnTo>
                  <a:lnTo>
                    <a:pt x="13633" y="1338"/>
                  </a:lnTo>
                  <a:lnTo>
                    <a:pt x="12650" y="1338"/>
                  </a:lnTo>
                  <a:lnTo>
                    <a:pt x="12650" y="703"/>
                  </a:lnTo>
                  <a:close/>
                  <a:moveTo>
                    <a:pt x="14342" y="703"/>
                  </a:moveTo>
                  <a:lnTo>
                    <a:pt x="15325" y="703"/>
                  </a:lnTo>
                  <a:lnTo>
                    <a:pt x="15325" y="1338"/>
                  </a:lnTo>
                  <a:lnTo>
                    <a:pt x="14342" y="1338"/>
                  </a:lnTo>
                  <a:lnTo>
                    <a:pt x="14342" y="703"/>
                  </a:lnTo>
                  <a:close/>
                  <a:moveTo>
                    <a:pt x="808" y="10232"/>
                  </a:moveTo>
                  <a:lnTo>
                    <a:pt x="1791" y="10232"/>
                  </a:lnTo>
                  <a:lnTo>
                    <a:pt x="1791" y="10868"/>
                  </a:lnTo>
                  <a:lnTo>
                    <a:pt x="808" y="10868"/>
                  </a:lnTo>
                  <a:lnTo>
                    <a:pt x="808" y="10232"/>
                  </a:lnTo>
                  <a:close/>
                  <a:moveTo>
                    <a:pt x="2500" y="10232"/>
                  </a:moveTo>
                  <a:lnTo>
                    <a:pt x="3483" y="10232"/>
                  </a:lnTo>
                  <a:lnTo>
                    <a:pt x="3483" y="10868"/>
                  </a:lnTo>
                  <a:lnTo>
                    <a:pt x="2500" y="10868"/>
                  </a:lnTo>
                  <a:lnTo>
                    <a:pt x="2500" y="10232"/>
                  </a:lnTo>
                  <a:close/>
                  <a:moveTo>
                    <a:pt x="4192" y="10232"/>
                  </a:moveTo>
                  <a:lnTo>
                    <a:pt x="5175" y="10232"/>
                  </a:lnTo>
                  <a:lnTo>
                    <a:pt x="5175" y="10868"/>
                  </a:lnTo>
                  <a:lnTo>
                    <a:pt x="4192" y="10868"/>
                  </a:lnTo>
                  <a:lnTo>
                    <a:pt x="4192" y="10232"/>
                  </a:lnTo>
                  <a:close/>
                  <a:moveTo>
                    <a:pt x="5884" y="10232"/>
                  </a:moveTo>
                  <a:lnTo>
                    <a:pt x="6867" y="10232"/>
                  </a:lnTo>
                  <a:lnTo>
                    <a:pt x="6867" y="10868"/>
                  </a:lnTo>
                  <a:lnTo>
                    <a:pt x="5884" y="10868"/>
                  </a:lnTo>
                  <a:lnTo>
                    <a:pt x="5884" y="10232"/>
                  </a:lnTo>
                  <a:close/>
                  <a:moveTo>
                    <a:pt x="7575" y="10232"/>
                  </a:moveTo>
                  <a:lnTo>
                    <a:pt x="8558" y="10232"/>
                  </a:lnTo>
                  <a:lnTo>
                    <a:pt x="8558" y="10868"/>
                  </a:lnTo>
                  <a:lnTo>
                    <a:pt x="7575" y="10868"/>
                  </a:lnTo>
                  <a:lnTo>
                    <a:pt x="7575" y="10232"/>
                  </a:lnTo>
                  <a:close/>
                  <a:moveTo>
                    <a:pt x="9266" y="10232"/>
                  </a:moveTo>
                  <a:lnTo>
                    <a:pt x="10249" y="10232"/>
                  </a:lnTo>
                  <a:lnTo>
                    <a:pt x="10249" y="10868"/>
                  </a:lnTo>
                  <a:lnTo>
                    <a:pt x="9266" y="10868"/>
                  </a:lnTo>
                  <a:lnTo>
                    <a:pt x="9266" y="10232"/>
                  </a:lnTo>
                  <a:close/>
                  <a:moveTo>
                    <a:pt x="10958" y="10232"/>
                  </a:moveTo>
                  <a:lnTo>
                    <a:pt x="11941" y="10232"/>
                  </a:lnTo>
                  <a:lnTo>
                    <a:pt x="11941" y="10868"/>
                  </a:lnTo>
                  <a:lnTo>
                    <a:pt x="10958" y="10868"/>
                  </a:lnTo>
                  <a:lnTo>
                    <a:pt x="10958" y="10232"/>
                  </a:lnTo>
                  <a:close/>
                  <a:moveTo>
                    <a:pt x="12650" y="10232"/>
                  </a:moveTo>
                  <a:lnTo>
                    <a:pt x="13633" y="10232"/>
                  </a:lnTo>
                  <a:lnTo>
                    <a:pt x="13633" y="10868"/>
                  </a:lnTo>
                  <a:lnTo>
                    <a:pt x="12650" y="10868"/>
                  </a:lnTo>
                  <a:lnTo>
                    <a:pt x="12650" y="10232"/>
                  </a:lnTo>
                  <a:close/>
                  <a:moveTo>
                    <a:pt x="14342" y="10232"/>
                  </a:moveTo>
                  <a:lnTo>
                    <a:pt x="15325" y="10232"/>
                  </a:lnTo>
                  <a:lnTo>
                    <a:pt x="15325" y="10868"/>
                  </a:lnTo>
                  <a:lnTo>
                    <a:pt x="14342" y="10868"/>
                  </a:lnTo>
                  <a:lnTo>
                    <a:pt x="14342" y="10232"/>
                  </a:lnTo>
                  <a:close/>
                </a:path>
              </a:pathLst>
            </a:custGeom>
            <a:solidFill>
              <a:sysClr val="window" lastClr="FFFFFF">
                <a:lumMod val="95000"/>
              </a:sysClr>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nvGrpSpPr>
            <p:cNvPr id="27" name="组合 746">
              <a:extLst>
                <a:ext uri="{FF2B5EF4-FFF2-40B4-BE49-F238E27FC236}">
                  <a16:creationId xmlns:a16="http://schemas.microsoft.com/office/drawing/2014/main" id="{C2302600-7292-A180-0FD4-DFEAEA1A2506}"/>
                </a:ext>
              </a:extLst>
            </p:cNvPr>
            <p:cNvGrpSpPr/>
            <p:nvPr/>
          </p:nvGrpSpPr>
          <p:grpSpPr>
            <a:xfrm>
              <a:off x="10682558" y="2584630"/>
              <a:ext cx="317866" cy="296216"/>
              <a:chOff x="11897858" y="3411765"/>
              <a:chExt cx="498475" cy="492125"/>
            </a:xfrm>
            <a:solidFill>
              <a:sysClr val="window" lastClr="FFFFFF">
                <a:lumMod val="95000"/>
              </a:sysClr>
            </a:solidFill>
          </p:grpSpPr>
          <p:sp>
            <p:nvSpPr>
              <p:cNvPr id="31" name="Freeform 7">
                <a:extLst>
                  <a:ext uri="{FF2B5EF4-FFF2-40B4-BE49-F238E27FC236}">
                    <a16:creationId xmlns:a16="http://schemas.microsoft.com/office/drawing/2014/main" id="{CD2319C6-2878-30A0-F9F9-A4B332164F50}"/>
                  </a:ext>
                </a:extLst>
              </p:cNvPr>
              <p:cNvSpPr>
                <a:spLocks/>
              </p:cNvSpPr>
              <p:nvPr/>
            </p:nvSpPr>
            <p:spPr bwMode="auto">
              <a:xfrm>
                <a:off x="12113758" y="3411765"/>
                <a:ext cx="282575" cy="282575"/>
              </a:xfrm>
              <a:custGeom>
                <a:avLst/>
                <a:gdLst/>
                <a:ahLst/>
                <a:cxnLst>
                  <a:cxn ang="0">
                    <a:pos x="14" y="0"/>
                  </a:cxn>
                  <a:cxn ang="0">
                    <a:pos x="14" y="0"/>
                  </a:cxn>
                  <a:cxn ang="0">
                    <a:pos x="8" y="2"/>
                  </a:cxn>
                  <a:cxn ang="0">
                    <a:pos x="4" y="4"/>
                  </a:cxn>
                  <a:cxn ang="0">
                    <a:pos x="2" y="8"/>
                  </a:cxn>
                  <a:cxn ang="0">
                    <a:pos x="0" y="14"/>
                  </a:cxn>
                  <a:cxn ang="0">
                    <a:pos x="0" y="14"/>
                  </a:cxn>
                  <a:cxn ang="0">
                    <a:pos x="2" y="20"/>
                  </a:cxn>
                  <a:cxn ang="0">
                    <a:pos x="4" y="24"/>
                  </a:cxn>
                  <a:cxn ang="0">
                    <a:pos x="8" y="28"/>
                  </a:cxn>
                  <a:cxn ang="0">
                    <a:pos x="14" y="28"/>
                  </a:cxn>
                  <a:cxn ang="0">
                    <a:pos x="14" y="28"/>
                  </a:cxn>
                  <a:cxn ang="0">
                    <a:pos x="28" y="30"/>
                  </a:cxn>
                  <a:cxn ang="0">
                    <a:pos x="42" y="32"/>
                  </a:cxn>
                  <a:cxn ang="0">
                    <a:pos x="54" y="34"/>
                  </a:cxn>
                  <a:cxn ang="0">
                    <a:pos x="68" y="40"/>
                  </a:cxn>
                  <a:cxn ang="0">
                    <a:pos x="78" y="44"/>
                  </a:cxn>
                  <a:cxn ang="0">
                    <a:pos x="90" y="52"/>
                  </a:cxn>
                  <a:cxn ang="0">
                    <a:pos x="100" y="60"/>
                  </a:cxn>
                  <a:cxn ang="0">
                    <a:pos x="110" y="68"/>
                  </a:cxn>
                  <a:cxn ang="0">
                    <a:pos x="118" y="78"/>
                  </a:cxn>
                  <a:cxn ang="0">
                    <a:pos x="126" y="88"/>
                  </a:cxn>
                  <a:cxn ang="0">
                    <a:pos x="134" y="100"/>
                  </a:cxn>
                  <a:cxn ang="0">
                    <a:pos x="138" y="110"/>
                  </a:cxn>
                  <a:cxn ang="0">
                    <a:pos x="144" y="124"/>
                  </a:cxn>
                  <a:cxn ang="0">
                    <a:pos x="146" y="136"/>
                  </a:cxn>
                  <a:cxn ang="0">
                    <a:pos x="148" y="150"/>
                  </a:cxn>
                  <a:cxn ang="0">
                    <a:pos x="150" y="164"/>
                  </a:cxn>
                  <a:cxn ang="0">
                    <a:pos x="150" y="164"/>
                  </a:cxn>
                  <a:cxn ang="0">
                    <a:pos x="150" y="168"/>
                  </a:cxn>
                  <a:cxn ang="0">
                    <a:pos x="154" y="174"/>
                  </a:cxn>
                  <a:cxn ang="0">
                    <a:pos x="158" y="176"/>
                  </a:cxn>
                  <a:cxn ang="0">
                    <a:pos x="164" y="178"/>
                  </a:cxn>
                  <a:cxn ang="0">
                    <a:pos x="164" y="178"/>
                  </a:cxn>
                  <a:cxn ang="0">
                    <a:pos x="170" y="176"/>
                  </a:cxn>
                  <a:cxn ang="0">
                    <a:pos x="174" y="174"/>
                  </a:cxn>
                  <a:cxn ang="0">
                    <a:pos x="178" y="168"/>
                  </a:cxn>
                  <a:cxn ang="0">
                    <a:pos x="178" y="164"/>
                  </a:cxn>
                  <a:cxn ang="0">
                    <a:pos x="178" y="164"/>
                  </a:cxn>
                  <a:cxn ang="0">
                    <a:pos x="178" y="146"/>
                  </a:cxn>
                  <a:cxn ang="0">
                    <a:pos x="176" y="130"/>
                  </a:cxn>
                  <a:cxn ang="0">
                    <a:pos x="172" y="114"/>
                  </a:cxn>
                  <a:cxn ang="0">
                    <a:pos x="166" y="100"/>
                  </a:cxn>
                  <a:cxn ang="0">
                    <a:pos x="158" y="86"/>
                  </a:cxn>
                  <a:cxn ang="0">
                    <a:pos x="150" y="72"/>
                  </a:cxn>
                  <a:cxn ang="0">
                    <a:pos x="142" y="60"/>
                  </a:cxn>
                  <a:cxn ang="0">
                    <a:pos x="130" y="48"/>
                  </a:cxn>
                  <a:cxn ang="0">
                    <a:pos x="118" y="38"/>
                  </a:cxn>
                  <a:cxn ang="0">
                    <a:pos x="106" y="28"/>
                  </a:cxn>
                  <a:cxn ang="0">
                    <a:pos x="92" y="20"/>
                  </a:cxn>
                  <a:cxn ang="0">
                    <a:pos x="78" y="12"/>
                  </a:cxn>
                  <a:cxn ang="0">
                    <a:pos x="64" y="8"/>
                  </a:cxn>
                  <a:cxn ang="0">
                    <a:pos x="48" y="4"/>
                  </a:cxn>
                  <a:cxn ang="0">
                    <a:pos x="32" y="0"/>
                  </a:cxn>
                  <a:cxn ang="0">
                    <a:pos x="14" y="0"/>
                  </a:cxn>
                  <a:cxn ang="0">
                    <a:pos x="14" y="0"/>
                  </a:cxn>
                </a:cxnLst>
                <a:rect l="0" t="0" r="r" b="b"/>
                <a:pathLst>
                  <a:path w="178" h="178">
                    <a:moveTo>
                      <a:pt x="14" y="0"/>
                    </a:moveTo>
                    <a:lnTo>
                      <a:pt x="14" y="0"/>
                    </a:lnTo>
                    <a:lnTo>
                      <a:pt x="8" y="2"/>
                    </a:lnTo>
                    <a:lnTo>
                      <a:pt x="4" y="4"/>
                    </a:lnTo>
                    <a:lnTo>
                      <a:pt x="2" y="8"/>
                    </a:lnTo>
                    <a:lnTo>
                      <a:pt x="0" y="14"/>
                    </a:lnTo>
                    <a:lnTo>
                      <a:pt x="0" y="14"/>
                    </a:lnTo>
                    <a:lnTo>
                      <a:pt x="2" y="20"/>
                    </a:lnTo>
                    <a:lnTo>
                      <a:pt x="4" y="24"/>
                    </a:lnTo>
                    <a:lnTo>
                      <a:pt x="8" y="28"/>
                    </a:lnTo>
                    <a:lnTo>
                      <a:pt x="14" y="28"/>
                    </a:lnTo>
                    <a:lnTo>
                      <a:pt x="14" y="28"/>
                    </a:lnTo>
                    <a:lnTo>
                      <a:pt x="28" y="30"/>
                    </a:lnTo>
                    <a:lnTo>
                      <a:pt x="42" y="32"/>
                    </a:lnTo>
                    <a:lnTo>
                      <a:pt x="54" y="34"/>
                    </a:lnTo>
                    <a:lnTo>
                      <a:pt x="68" y="40"/>
                    </a:lnTo>
                    <a:lnTo>
                      <a:pt x="78" y="44"/>
                    </a:lnTo>
                    <a:lnTo>
                      <a:pt x="90" y="52"/>
                    </a:lnTo>
                    <a:lnTo>
                      <a:pt x="100" y="60"/>
                    </a:lnTo>
                    <a:lnTo>
                      <a:pt x="110" y="68"/>
                    </a:lnTo>
                    <a:lnTo>
                      <a:pt x="118" y="78"/>
                    </a:lnTo>
                    <a:lnTo>
                      <a:pt x="126" y="88"/>
                    </a:lnTo>
                    <a:lnTo>
                      <a:pt x="134" y="100"/>
                    </a:lnTo>
                    <a:lnTo>
                      <a:pt x="138" y="110"/>
                    </a:lnTo>
                    <a:lnTo>
                      <a:pt x="144" y="124"/>
                    </a:lnTo>
                    <a:lnTo>
                      <a:pt x="146" y="136"/>
                    </a:lnTo>
                    <a:lnTo>
                      <a:pt x="148" y="150"/>
                    </a:lnTo>
                    <a:lnTo>
                      <a:pt x="150" y="164"/>
                    </a:lnTo>
                    <a:lnTo>
                      <a:pt x="150" y="164"/>
                    </a:lnTo>
                    <a:lnTo>
                      <a:pt x="150" y="168"/>
                    </a:lnTo>
                    <a:lnTo>
                      <a:pt x="154" y="174"/>
                    </a:lnTo>
                    <a:lnTo>
                      <a:pt x="158" y="176"/>
                    </a:lnTo>
                    <a:lnTo>
                      <a:pt x="164" y="178"/>
                    </a:lnTo>
                    <a:lnTo>
                      <a:pt x="164" y="178"/>
                    </a:lnTo>
                    <a:lnTo>
                      <a:pt x="170" y="176"/>
                    </a:lnTo>
                    <a:lnTo>
                      <a:pt x="174" y="174"/>
                    </a:lnTo>
                    <a:lnTo>
                      <a:pt x="178" y="168"/>
                    </a:lnTo>
                    <a:lnTo>
                      <a:pt x="178" y="164"/>
                    </a:lnTo>
                    <a:lnTo>
                      <a:pt x="178" y="164"/>
                    </a:lnTo>
                    <a:lnTo>
                      <a:pt x="178" y="146"/>
                    </a:lnTo>
                    <a:lnTo>
                      <a:pt x="176" y="130"/>
                    </a:lnTo>
                    <a:lnTo>
                      <a:pt x="172" y="114"/>
                    </a:lnTo>
                    <a:lnTo>
                      <a:pt x="166" y="100"/>
                    </a:lnTo>
                    <a:lnTo>
                      <a:pt x="158" y="86"/>
                    </a:lnTo>
                    <a:lnTo>
                      <a:pt x="150" y="72"/>
                    </a:lnTo>
                    <a:lnTo>
                      <a:pt x="142" y="60"/>
                    </a:lnTo>
                    <a:lnTo>
                      <a:pt x="130" y="48"/>
                    </a:lnTo>
                    <a:lnTo>
                      <a:pt x="118" y="38"/>
                    </a:lnTo>
                    <a:lnTo>
                      <a:pt x="106" y="28"/>
                    </a:lnTo>
                    <a:lnTo>
                      <a:pt x="92" y="20"/>
                    </a:lnTo>
                    <a:lnTo>
                      <a:pt x="78" y="12"/>
                    </a:lnTo>
                    <a:lnTo>
                      <a:pt x="64" y="8"/>
                    </a:lnTo>
                    <a:lnTo>
                      <a:pt x="48" y="4"/>
                    </a:lnTo>
                    <a:lnTo>
                      <a:pt x="32" y="0"/>
                    </a:lnTo>
                    <a:lnTo>
                      <a:pt x="14" y="0"/>
                    </a:lnTo>
                    <a:lnTo>
                      <a:pt x="14"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2" name="Freeform 8">
                <a:extLst>
                  <a:ext uri="{FF2B5EF4-FFF2-40B4-BE49-F238E27FC236}">
                    <a16:creationId xmlns:a16="http://schemas.microsoft.com/office/drawing/2014/main" id="{620849C4-F773-C570-CD81-CA1D47D23064}"/>
                  </a:ext>
                </a:extLst>
              </p:cNvPr>
              <p:cNvSpPr>
                <a:spLocks/>
              </p:cNvSpPr>
              <p:nvPr/>
            </p:nvSpPr>
            <p:spPr bwMode="auto">
              <a:xfrm>
                <a:off x="12113758" y="3497490"/>
                <a:ext cx="193675" cy="196850"/>
              </a:xfrm>
              <a:custGeom>
                <a:avLst/>
                <a:gdLst/>
                <a:ahLst/>
                <a:cxnLst>
                  <a:cxn ang="0">
                    <a:pos x="92" y="110"/>
                  </a:cxn>
                  <a:cxn ang="0">
                    <a:pos x="92" y="110"/>
                  </a:cxn>
                  <a:cxn ang="0">
                    <a:pos x="94" y="114"/>
                  </a:cxn>
                  <a:cxn ang="0">
                    <a:pos x="96" y="120"/>
                  </a:cxn>
                  <a:cxn ang="0">
                    <a:pos x="100" y="122"/>
                  </a:cxn>
                  <a:cxn ang="0">
                    <a:pos x="106" y="124"/>
                  </a:cxn>
                  <a:cxn ang="0">
                    <a:pos x="106" y="124"/>
                  </a:cxn>
                  <a:cxn ang="0">
                    <a:pos x="112" y="122"/>
                  </a:cxn>
                  <a:cxn ang="0">
                    <a:pos x="116" y="120"/>
                  </a:cxn>
                  <a:cxn ang="0">
                    <a:pos x="120" y="114"/>
                  </a:cxn>
                  <a:cxn ang="0">
                    <a:pos x="122" y="110"/>
                  </a:cxn>
                  <a:cxn ang="0">
                    <a:pos x="122" y="110"/>
                  </a:cxn>
                  <a:cxn ang="0">
                    <a:pos x="120" y="88"/>
                  </a:cxn>
                  <a:cxn ang="0">
                    <a:pos x="112" y="68"/>
                  </a:cxn>
                  <a:cxn ang="0">
                    <a:pos x="102" y="48"/>
                  </a:cxn>
                  <a:cxn ang="0">
                    <a:pos x="90" y="32"/>
                  </a:cxn>
                  <a:cxn ang="0">
                    <a:pos x="74" y="20"/>
                  </a:cxn>
                  <a:cxn ang="0">
                    <a:pos x="56" y="10"/>
                  </a:cxn>
                  <a:cxn ang="0">
                    <a:pos x="36" y="2"/>
                  </a:cxn>
                  <a:cxn ang="0">
                    <a:pos x="14" y="0"/>
                  </a:cxn>
                  <a:cxn ang="0">
                    <a:pos x="14" y="0"/>
                  </a:cxn>
                  <a:cxn ang="0">
                    <a:pos x="8" y="2"/>
                  </a:cxn>
                  <a:cxn ang="0">
                    <a:pos x="4" y="4"/>
                  </a:cxn>
                  <a:cxn ang="0">
                    <a:pos x="2" y="10"/>
                  </a:cxn>
                  <a:cxn ang="0">
                    <a:pos x="0" y="14"/>
                  </a:cxn>
                  <a:cxn ang="0">
                    <a:pos x="0" y="14"/>
                  </a:cxn>
                  <a:cxn ang="0">
                    <a:pos x="2" y="20"/>
                  </a:cxn>
                  <a:cxn ang="0">
                    <a:pos x="4" y="26"/>
                  </a:cxn>
                  <a:cxn ang="0">
                    <a:pos x="8" y="28"/>
                  </a:cxn>
                  <a:cxn ang="0">
                    <a:pos x="14" y="30"/>
                  </a:cxn>
                  <a:cxn ang="0">
                    <a:pos x="14" y="30"/>
                  </a:cxn>
                  <a:cxn ang="0">
                    <a:pos x="30" y="30"/>
                  </a:cxn>
                  <a:cxn ang="0">
                    <a:pos x="44" y="36"/>
                  </a:cxn>
                  <a:cxn ang="0">
                    <a:pos x="58" y="42"/>
                  </a:cxn>
                  <a:cxn ang="0">
                    <a:pos x="70" y="52"/>
                  </a:cxn>
                  <a:cxn ang="0">
                    <a:pos x="78" y="64"/>
                  </a:cxn>
                  <a:cxn ang="0">
                    <a:pos x="86" y="78"/>
                  </a:cxn>
                  <a:cxn ang="0">
                    <a:pos x="90" y="94"/>
                  </a:cxn>
                  <a:cxn ang="0">
                    <a:pos x="92" y="110"/>
                  </a:cxn>
                  <a:cxn ang="0">
                    <a:pos x="92" y="110"/>
                  </a:cxn>
                </a:cxnLst>
                <a:rect l="0" t="0" r="r" b="b"/>
                <a:pathLst>
                  <a:path w="122" h="124">
                    <a:moveTo>
                      <a:pt x="92" y="110"/>
                    </a:moveTo>
                    <a:lnTo>
                      <a:pt x="92" y="110"/>
                    </a:lnTo>
                    <a:lnTo>
                      <a:pt x="94" y="114"/>
                    </a:lnTo>
                    <a:lnTo>
                      <a:pt x="96" y="120"/>
                    </a:lnTo>
                    <a:lnTo>
                      <a:pt x="100" y="122"/>
                    </a:lnTo>
                    <a:lnTo>
                      <a:pt x="106" y="124"/>
                    </a:lnTo>
                    <a:lnTo>
                      <a:pt x="106" y="124"/>
                    </a:lnTo>
                    <a:lnTo>
                      <a:pt x="112" y="122"/>
                    </a:lnTo>
                    <a:lnTo>
                      <a:pt x="116" y="120"/>
                    </a:lnTo>
                    <a:lnTo>
                      <a:pt x="120" y="114"/>
                    </a:lnTo>
                    <a:lnTo>
                      <a:pt x="122" y="110"/>
                    </a:lnTo>
                    <a:lnTo>
                      <a:pt x="122" y="110"/>
                    </a:lnTo>
                    <a:lnTo>
                      <a:pt x="120" y="88"/>
                    </a:lnTo>
                    <a:lnTo>
                      <a:pt x="112" y="68"/>
                    </a:lnTo>
                    <a:lnTo>
                      <a:pt x="102" y="48"/>
                    </a:lnTo>
                    <a:lnTo>
                      <a:pt x="90" y="32"/>
                    </a:lnTo>
                    <a:lnTo>
                      <a:pt x="74" y="20"/>
                    </a:lnTo>
                    <a:lnTo>
                      <a:pt x="56" y="10"/>
                    </a:lnTo>
                    <a:lnTo>
                      <a:pt x="36" y="2"/>
                    </a:lnTo>
                    <a:lnTo>
                      <a:pt x="14" y="0"/>
                    </a:lnTo>
                    <a:lnTo>
                      <a:pt x="14" y="0"/>
                    </a:lnTo>
                    <a:lnTo>
                      <a:pt x="8" y="2"/>
                    </a:lnTo>
                    <a:lnTo>
                      <a:pt x="4" y="4"/>
                    </a:lnTo>
                    <a:lnTo>
                      <a:pt x="2" y="10"/>
                    </a:lnTo>
                    <a:lnTo>
                      <a:pt x="0" y="14"/>
                    </a:lnTo>
                    <a:lnTo>
                      <a:pt x="0" y="14"/>
                    </a:lnTo>
                    <a:lnTo>
                      <a:pt x="2" y="20"/>
                    </a:lnTo>
                    <a:lnTo>
                      <a:pt x="4" y="26"/>
                    </a:lnTo>
                    <a:lnTo>
                      <a:pt x="8" y="28"/>
                    </a:lnTo>
                    <a:lnTo>
                      <a:pt x="14" y="30"/>
                    </a:lnTo>
                    <a:lnTo>
                      <a:pt x="14" y="30"/>
                    </a:lnTo>
                    <a:lnTo>
                      <a:pt x="30" y="30"/>
                    </a:lnTo>
                    <a:lnTo>
                      <a:pt x="44" y="36"/>
                    </a:lnTo>
                    <a:lnTo>
                      <a:pt x="58" y="42"/>
                    </a:lnTo>
                    <a:lnTo>
                      <a:pt x="70" y="52"/>
                    </a:lnTo>
                    <a:lnTo>
                      <a:pt x="78" y="64"/>
                    </a:lnTo>
                    <a:lnTo>
                      <a:pt x="86" y="78"/>
                    </a:lnTo>
                    <a:lnTo>
                      <a:pt x="90" y="94"/>
                    </a:lnTo>
                    <a:lnTo>
                      <a:pt x="92" y="110"/>
                    </a:lnTo>
                    <a:lnTo>
                      <a:pt x="92" y="11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sp>
            <p:nvSpPr>
              <p:cNvPr id="33" name="Freeform 9">
                <a:extLst>
                  <a:ext uri="{FF2B5EF4-FFF2-40B4-BE49-F238E27FC236}">
                    <a16:creationId xmlns:a16="http://schemas.microsoft.com/office/drawing/2014/main" id="{2680C7E2-EE50-5BA7-0A42-23C57B4D9626}"/>
                  </a:ext>
                </a:extLst>
              </p:cNvPr>
              <p:cNvSpPr>
                <a:spLocks/>
              </p:cNvSpPr>
              <p:nvPr/>
            </p:nvSpPr>
            <p:spPr bwMode="auto">
              <a:xfrm>
                <a:off x="11897858" y="3446690"/>
                <a:ext cx="454025" cy="457200"/>
              </a:xfrm>
              <a:custGeom>
                <a:avLst/>
                <a:gdLst/>
                <a:ahLst/>
                <a:cxnLst>
                  <a:cxn ang="0">
                    <a:pos x="244" y="188"/>
                  </a:cxn>
                  <a:cxn ang="0">
                    <a:pos x="244" y="188"/>
                  </a:cxn>
                  <a:cxn ang="0">
                    <a:pos x="238" y="182"/>
                  </a:cxn>
                  <a:cxn ang="0">
                    <a:pos x="230" y="180"/>
                  </a:cxn>
                  <a:cxn ang="0">
                    <a:pos x="224" y="182"/>
                  </a:cxn>
                  <a:cxn ang="0">
                    <a:pos x="218" y="184"/>
                  </a:cxn>
                  <a:cxn ang="0">
                    <a:pos x="198" y="206"/>
                  </a:cxn>
                  <a:cxn ang="0">
                    <a:pos x="82" y="92"/>
                  </a:cxn>
                  <a:cxn ang="0">
                    <a:pos x="106" y="68"/>
                  </a:cxn>
                  <a:cxn ang="0">
                    <a:pos x="106" y="68"/>
                  </a:cxn>
                  <a:cxn ang="0">
                    <a:pos x="108" y="62"/>
                  </a:cxn>
                  <a:cxn ang="0">
                    <a:pos x="110" y="56"/>
                  </a:cxn>
                  <a:cxn ang="0">
                    <a:pos x="108" y="50"/>
                  </a:cxn>
                  <a:cxn ang="0">
                    <a:pos x="102" y="42"/>
                  </a:cxn>
                  <a:cxn ang="0">
                    <a:pos x="66" y="6"/>
                  </a:cxn>
                  <a:cxn ang="0">
                    <a:pos x="66" y="6"/>
                  </a:cxn>
                  <a:cxn ang="0">
                    <a:pos x="60" y="2"/>
                  </a:cxn>
                  <a:cxn ang="0">
                    <a:pos x="54" y="0"/>
                  </a:cxn>
                  <a:cxn ang="0">
                    <a:pos x="48" y="0"/>
                  </a:cxn>
                  <a:cxn ang="0">
                    <a:pos x="42" y="4"/>
                  </a:cxn>
                  <a:cxn ang="0">
                    <a:pos x="14" y="32"/>
                  </a:cxn>
                  <a:cxn ang="0">
                    <a:pos x="14" y="32"/>
                  </a:cxn>
                  <a:cxn ang="0">
                    <a:pos x="8" y="38"/>
                  </a:cxn>
                  <a:cxn ang="0">
                    <a:pos x="4" y="46"/>
                  </a:cxn>
                  <a:cxn ang="0">
                    <a:pos x="2" y="54"/>
                  </a:cxn>
                  <a:cxn ang="0">
                    <a:pos x="0" y="62"/>
                  </a:cxn>
                  <a:cxn ang="0">
                    <a:pos x="0" y="72"/>
                  </a:cxn>
                  <a:cxn ang="0">
                    <a:pos x="2" y="80"/>
                  </a:cxn>
                  <a:cxn ang="0">
                    <a:pos x="6" y="90"/>
                  </a:cxn>
                  <a:cxn ang="0">
                    <a:pos x="12" y="98"/>
                  </a:cxn>
                  <a:cxn ang="0">
                    <a:pos x="12" y="98"/>
                  </a:cxn>
                  <a:cxn ang="0">
                    <a:pos x="32" y="128"/>
                  </a:cxn>
                  <a:cxn ang="0">
                    <a:pos x="50" y="154"/>
                  </a:cxn>
                  <a:cxn ang="0">
                    <a:pos x="70" y="178"/>
                  </a:cxn>
                  <a:cxn ang="0">
                    <a:pos x="90" y="200"/>
                  </a:cxn>
                  <a:cxn ang="0">
                    <a:pos x="112" y="220"/>
                  </a:cxn>
                  <a:cxn ang="0">
                    <a:pos x="136" y="240"/>
                  </a:cxn>
                  <a:cxn ang="0">
                    <a:pos x="162" y="258"/>
                  </a:cxn>
                  <a:cxn ang="0">
                    <a:pos x="190" y="278"/>
                  </a:cxn>
                  <a:cxn ang="0">
                    <a:pos x="190" y="278"/>
                  </a:cxn>
                  <a:cxn ang="0">
                    <a:pos x="198" y="282"/>
                  </a:cxn>
                  <a:cxn ang="0">
                    <a:pos x="208" y="286"/>
                  </a:cxn>
                  <a:cxn ang="0">
                    <a:pos x="216" y="288"/>
                  </a:cxn>
                  <a:cxn ang="0">
                    <a:pos x="226" y="288"/>
                  </a:cxn>
                  <a:cxn ang="0">
                    <a:pos x="234" y="286"/>
                  </a:cxn>
                  <a:cxn ang="0">
                    <a:pos x="242" y="284"/>
                  </a:cxn>
                  <a:cxn ang="0">
                    <a:pos x="250" y="280"/>
                  </a:cxn>
                  <a:cxn ang="0">
                    <a:pos x="258" y="274"/>
                  </a:cxn>
                  <a:cxn ang="0">
                    <a:pos x="282" y="248"/>
                  </a:cxn>
                  <a:cxn ang="0">
                    <a:pos x="282" y="248"/>
                  </a:cxn>
                  <a:cxn ang="0">
                    <a:pos x="286" y="244"/>
                  </a:cxn>
                  <a:cxn ang="0">
                    <a:pos x="286" y="236"/>
                  </a:cxn>
                  <a:cxn ang="0">
                    <a:pos x="284" y="230"/>
                  </a:cxn>
                  <a:cxn ang="0">
                    <a:pos x="280" y="224"/>
                  </a:cxn>
                  <a:cxn ang="0">
                    <a:pos x="244" y="188"/>
                  </a:cxn>
                </a:cxnLst>
                <a:rect l="0" t="0" r="r" b="b"/>
                <a:pathLst>
                  <a:path w="286" h="288">
                    <a:moveTo>
                      <a:pt x="244" y="188"/>
                    </a:moveTo>
                    <a:lnTo>
                      <a:pt x="244" y="188"/>
                    </a:lnTo>
                    <a:lnTo>
                      <a:pt x="238" y="182"/>
                    </a:lnTo>
                    <a:lnTo>
                      <a:pt x="230" y="180"/>
                    </a:lnTo>
                    <a:lnTo>
                      <a:pt x="224" y="182"/>
                    </a:lnTo>
                    <a:lnTo>
                      <a:pt x="218" y="184"/>
                    </a:lnTo>
                    <a:lnTo>
                      <a:pt x="198" y="206"/>
                    </a:lnTo>
                    <a:lnTo>
                      <a:pt x="82" y="92"/>
                    </a:lnTo>
                    <a:lnTo>
                      <a:pt x="106" y="68"/>
                    </a:lnTo>
                    <a:lnTo>
                      <a:pt x="106" y="68"/>
                    </a:lnTo>
                    <a:lnTo>
                      <a:pt x="108" y="62"/>
                    </a:lnTo>
                    <a:lnTo>
                      <a:pt x="110" y="56"/>
                    </a:lnTo>
                    <a:lnTo>
                      <a:pt x="108" y="50"/>
                    </a:lnTo>
                    <a:lnTo>
                      <a:pt x="102" y="42"/>
                    </a:lnTo>
                    <a:lnTo>
                      <a:pt x="66" y="6"/>
                    </a:lnTo>
                    <a:lnTo>
                      <a:pt x="66" y="6"/>
                    </a:lnTo>
                    <a:lnTo>
                      <a:pt x="60" y="2"/>
                    </a:lnTo>
                    <a:lnTo>
                      <a:pt x="54" y="0"/>
                    </a:lnTo>
                    <a:lnTo>
                      <a:pt x="48" y="0"/>
                    </a:lnTo>
                    <a:lnTo>
                      <a:pt x="42" y="4"/>
                    </a:lnTo>
                    <a:lnTo>
                      <a:pt x="14" y="32"/>
                    </a:lnTo>
                    <a:lnTo>
                      <a:pt x="14" y="32"/>
                    </a:lnTo>
                    <a:lnTo>
                      <a:pt x="8" y="38"/>
                    </a:lnTo>
                    <a:lnTo>
                      <a:pt x="4" y="46"/>
                    </a:lnTo>
                    <a:lnTo>
                      <a:pt x="2" y="54"/>
                    </a:lnTo>
                    <a:lnTo>
                      <a:pt x="0" y="62"/>
                    </a:lnTo>
                    <a:lnTo>
                      <a:pt x="0" y="72"/>
                    </a:lnTo>
                    <a:lnTo>
                      <a:pt x="2" y="80"/>
                    </a:lnTo>
                    <a:lnTo>
                      <a:pt x="6" y="90"/>
                    </a:lnTo>
                    <a:lnTo>
                      <a:pt x="12" y="98"/>
                    </a:lnTo>
                    <a:lnTo>
                      <a:pt x="12" y="98"/>
                    </a:lnTo>
                    <a:lnTo>
                      <a:pt x="32" y="128"/>
                    </a:lnTo>
                    <a:lnTo>
                      <a:pt x="50" y="154"/>
                    </a:lnTo>
                    <a:lnTo>
                      <a:pt x="70" y="178"/>
                    </a:lnTo>
                    <a:lnTo>
                      <a:pt x="90" y="200"/>
                    </a:lnTo>
                    <a:lnTo>
                      <a:pt x="112" y="220"/>
                    </a:lnTo>
                    <a:lnTo>
                      <a:pt x="136" y="240"/>
                    </a:lnTo>
                    <a:lnTo>
                      <a:pt x="162" y="258"/>
                    </a:lnTo>
                    <a:lnTo>
                      <a:pt x="190" y="278"/>
                    </a:lnTo>
                    <a:lnTo>
                      <a:pt x="190" y="278"/>
                    </a:lnTo>
                    <a:lnTo>
                      <a:pt x="198" y="282"/>
                    </a:lnTo>
                    <a:lnTo>
                      <a:pt x="208" y="286"/>
                    </a:lnTo>
                    <a:lnTo>
                      <a:pt x="216" y="288"/>
                    </a:lnTo>
                    <a:lnTo>
                      <a:pt x="226" y="288"/>
                    </a:lnTo>
                    <a:lnTo>
                      <a:pt x="234" y="286"/>
                    </a:lnTo>
                    <a:lnTo>
                      <a:pt x="242" y="284"/>
                    </a:lnTo>
                    <a:lnTo>
                      <a:pt x="250" y="280"/>
                    </a:lnTo>
                    <a:lnTo>
                      <a:pt x="258" y="274"/>
                    </a:lnTo>
                    <a:lnTo>
                      <a:pt x="282" y="248"/>
                    </a:lnTo>
                    <a:lnTo>
                      <a:pt x="282" y="248"/>
                    </a:lnTo>
                    <a:lnTo>
                      <a:pt x="286" y="244"/>
                    </a:lnTo>
                    <a:lnTo>
                      <a:pt x="286" y="236"/>
                    </a:lnTo>
                    <a:lnTo>
                      <a:pt x="284" y="230"/>
                    </a:lnTo>
                    <a:lnTo>
                      <a:pt x="280" y="224"/>
                    </a:lnTo>
                    <a:lnTo>
                      <a:pt x="244" y="18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1215743"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black"/>
                  </a:solidFill>
                  <a:effectLst/>
                  <a:uLnTx/>
                  <a:uFillTx/>
                  <a:latin typeface="Arial" pitchFamily="34" charset="0"/>
                  <a:ea typeface="微软雅黑"/>
                  <a:cs typeface="Arial" pitchFamily="34" charset="0"/>
                </a:endParaRPr>
              </a:p>
            </p:txBody>
          </p:sp>
        </p:grpSp>
        <p:sp>
          <p:nvSpPr>
            <p:cNvPr id="28" name="TextBox 130">
              <a:extLst>
                <a:ext uri="{FF2B5EF4-FFF2-40B4-BE49-F238E27FC236}">
                  <a16:creationId xmlns:a16="http://schemas.microsoft.com/office/drawing/2014/main" id="{6345566B-592F-220E-5731-FB024C2617FC}"/>
                </a:ext>
              </a:extLst>
            </p:cNvPr>
            <p:cNvSpPr txBox="1"/>
            <p:nvPr/>
          </p:nvSpPr>
          <p:spPr>
            <a:xfrm>
              <a:off x="10453984" y="1790933"/>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Applications </a:t>
              </a:r>
            </a:p>
          </p:txBody>
        </p:sp>
        <p:sp>
          <p:nvSpPr>
            <p:cNvPr id="29" name="TextBox 130">
              <a:extLst>
                <a:ext uri="{FF2B5EF4-FFF2-40B4-BE49-F238E27FC236}">
                  <a16:creationId xmlns:a16="http://schemas.microsoft.com/office/drawing/2014/main" id="{A5B6F9BF-9585-02FD-F72D-028F0FC6D3C1}"/>
                </a:ext>
              </a:extLst>
            </p:cNvPr>
            <p:cNvSpPr txBox="1"/>
            <p:nvPr/>
          </p:nvSpPr>
          <p:spPr>
            <a:xfrm>
              <a:off x="540212" y="1867144"/>
              <a:ext cx="1092879" cy="277408"/>
            </a:xfrm>
            <a:prstGeom prst="rect">
              <a:avLst/>
            </a:prstGeom>
            <a:noFill/>
          </p:spPr>
          <p:txBody>
            <a:bodyPr wrap="none" lIns="106909" tIns="53454" rIns="106909" bIns="53454"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a:ea typeface="微软雅黑"/>
                  <a:cs typeface="Arial" panose="020B0604020202020204" pitchFamily="34" charset="0"/>
                </a:rPr>
                <a:t>Services  </a:t>
              </a:r>
            </a:p>
          </p:txBody>
        </p:sp>
        <p:sp>
          <p:nvSpPr>
            <p:cNvPr id="30" name="椭圆 458">
              <a:extLst>
                <a:ext uri="{FF2B5EF4-FFF2-40B4-BE49-F238E27FC236}">
                  <a16:creationId xmlns:a16="http://schemas.microsoft.com/office/drawing/2014/main" id="{123ADF29-C77E-C83A-634A-8B5258EBE10D}"/>
                </a:ext>
              </a:extLst>
            </p:cNvPr>
            <p:cNvSpPr/>
            <p:nvPr/>
          </p:nvSpPr>
          <p:spPr bwMode="auto">
            <a:xfrm rot="5400000" flipH="1">
              <a:off x="6596747" y="2107650"/>
              <a:ext cx="164551" cy="1738934"/>
            </a:xfrm>
            <a:prstGeom prst="ellipse">
              <a:avLst/>
            </a:prstGeom>
            <a:noFill/>
            <a:ln w="28575" cap="flat" cmpd="sng" algn="ct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olid"/>
              <a:round/>
              <a:headEnd type="none" w="med" len="med"/>
              <a:tailEnd type="none"/>
            </a:ln>
            <a:effectLst/>
          </p:spPr>
          <p:txBody>
            <a:bodyPr vert="horz" wrap="square" lIns="26904" tIns="26904" rIns="26904" bIns="26904" numCol="1" rtlCol="0" anchor="ctr" anchorCtr="1" compatLnSpc="1">
              <a:prstTxWarp prst="textNoShape">
                <a:avLst/>
              </a:prstTxWarp>
              <a:noAutofit/>
            </a:bodyPr>
            <a:lstStyle/>
            <a:p>
              <a:pPr marL="0" marR="0" lvl="0" indent="0" algn="ctr" defTabSz="599231"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dirty="0">
                <a:ln>
                  <a:noFill/>
                </a:ln>
                <a:solidFill>
                  <a:prstClr val="black"/>
                </a:solidFill>
                <a:effectLst/>
                <a:uLnTx/>
                <a:uFillTx/>
                <a:latin typeface="Arial" pitchFamily="34" charset="0"/>
                <a:ea typeface="华文宋体" pitchFamily="2" charset="-122"/>
                <a:cs typeface="Arial" pitchFamily="34" charset="0"/>
                <a:sym typeface="American Typewriter" charset="0"/>
              </a:endParaRPr>
            </a:p>
          </p:txBody>
        </p:sp>
      </p:grpSp>
      <p:sp>
        <p:nvSpPr>
          <p:cNvPr id="6" name="Slide Number Placeholder 5">
            <a:extLst>
              <a:ext uri="{FF2B5EF4-FFF2-40B4-BE49-F238E27FC236}">
                <a16:creationId xmlns:a16="http://schemas.microsoft.com/office/drawing/2014/main" id="{2DCE8842-6AD5-E678-D780-508BE540ED50}"/>
              </a:ext>
            </a:extLst>
          </p:cNvPr>
          <p:cNvSpPr>
            <a:spLocks noGrp="1"/>
          </p:cNvSpPr>
          <p:nvPr>
            <p:ph type="sldNum" sz="quarter" idx="12"/>
          </p:nvPr>
        </p:nvSpPr>
        <p:spPr/>
        <p:txBody>
          <a:bodyPr/>
          <a:lstStyle/>
          <a:p>
            <a:pPr marL="0" marR="0" lvl="0" indent="0" algn="r" defTabSz="914249" rtl="0" eaLnBrk="1" fontAlgn="auto" latinLnBrk="0" hangingPunct="1">
              <a:lnSpc>
                <a:spcPct val="100000"/>
              </a:lnSpc>
              <a:spcBef>
                <a:spcPts val="0"/>
              </a:spcBef>
              <a:spcAft>
                <a:spcPts val="0"/>
              </a:spcAft>
              <a:buClrTx/>
              <a:buSzTx/>
              <a:buFontTx/>
              <a:buNone/>
              <a:tabLst/>
              <a:defRPr/>
            </a:pPr>
            <a:fld id="{4E501F03-18A3-455D-B83F-99AEDF4318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4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标题 1">
            <a:extLst>
              <a:ext uri="{FF2B5EF4-FFF2-40B4-BE49-F238E27FC236}">
                <a16:creationId xmlns:a16="http://schemas.microsoft.com/office/drawing/2014/main" id="{B4E51DC7-8BA8-926E-AB0A-7668D2B11A4D}"/>
              </a:ext>
            </a:extLst>
          </p:cNvPr>
          <p:cNvSpPr txBox="1">
            <a:spLocks/>
          </p:cNvSpPr>
          <p:nvPr/>
        </p:nvSpPr>
        <p:spPr>
          <a:xfrm>
            <a:off x="3474940" y="5513389"/>
            <a:ext cx="1289211"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err="1">
                <a:ln>
                  <a:noFill/>
                </a:ln>
                <a:solidFill>
                  <a:prstClr val="white"/>
                </a:solidFill>
                <a:effectLst/>
                <a:uLnTx/>
                <a:uFillTx/>
                <a:latin typeface="Arial" pitchFamily="34" charset="0"/>
                <a:ea typeface="等线" panose="02010600030101010101" pitchFamily="2" charset="-122"/>
                <a:cs typeface="B Nazanin" panose="00000400000000000000" pitchFamily="2" charset="-78"/>
              </a:rPr>
              <a:t>FTTx</a:t>
            </a:r>
            <a:endPar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7" name="标题 1">
            <a:extLst>
              <a:ext uri="{FF2B5EF4-FFF2-40B4-BE49-F238E27FC236}">
                <a16:creationId xmlns:a16="http://schemas.microsoft.com/office/drawing/2014/main" id="{0325716A-83EC-342D-B2BF-5F3C7A095081}"/>
              </a:ext>
            </a:extLst>
          </p:cNvPr>
          <p:cNvSpPr txBox="1">
            <a:spLocks/>
          </p:cNvSpPr>
          <p:nvPr/>
        </p:nvSpPr>
        <p:spPr>
          <a:xfrm>
            <a:off x="4882927" y="5506668"/>
            <a:ext cx="1047959"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IPNI</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8" name="标题 1">
            <a:extLst>
              <a:ext uri="{FF2B5EF4-FFF2-40B4-BE49-F238E27FC236}">
                <a16:creationId xmlns:a16="http://schemas.microsoft.com/office/drawing/2014/main" id="{4E0BBCF6-7097-EA70-F124-07E4059815C9}"/>
              </a:ext>
            </a:extLst>
          </p:cNvPr>
          <p:cNvSpPr txBox="1">
            <a:spLocks/>
          </p:cNvSpPr>
          <p:nvPr/>
        </p:nvSpPr>
        <p:spPr>
          <a:xfrm>
            <a:off x="6058044" y="5502415"/>
            <a:ext cx="1369183"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POTN</a:t>
            </a:r>
            <a:endParaRPr kumimoji="0" lang="zh-CN" altLang="en-US"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endParaRPr>
          </a:p>
        </p:txBody>
      </p:sp>
      <p:sp>
        <p:nvSpPr>
          <p:cNvPr id="9" name="标题 1">
            <a:extLst>
              <a:ext uri="{FF2B5EF4-FFF2-40B4-BE49-F238E27FC236}">
                <a16:creationId xmlns:a16="http://schemas.microsoft.com/office/drawing/2014/main" id="{74E2D253-087E-F6A6-8959-258C0D98E050}"/>
              </a:ext>
            </a:extLst>
          </p:cNvPr>
          <p:cNvSpPr txBox="1">
            <a:spLocks/>
          </p:cNvSpPr>
          <p:nvPr/>
        </p:nvSpPr>
        <p:spPr>
          <a:xfrm>
            <a:off x="7528486" y="5495876"/>
            <a:ext cx="2048140"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marL="0" marR="0" lvl="0" indent="0" algn="l" defTabSz="1219444" rtl="1" eaLnBrk="1" fontAlgn="auto" latinLnBrk="0" hangingPunct="1">
              <a:lnSpc>
                <a:spcPct val="100000"/>
              </a:lnSpc>
              <a:spcBef>
                <a:spcPct val="0"/>
              </a:spcBef>
              <a:spcAft>
                <a:spcPts val="0"/>
              </a:spcAft>
              <a:buClrTx/>
              <a:buSzTx/>
              <a:buFont typeface="Arial" pitchFamily="34" charset="0"/>
              <a:buNone/>
              <a:tabLst/>
              <a:defRPr/>
            </a:pPr>
            <a:r>
              <a:rPr kumimoji="0" lang="en-US" altLang="zh-CN" sz="3200" b="0" i="0" u="none" strike="noStrike" kern="1200" cap="none" spc="0" normalizeH="0" baseline="0" noProof="0" dirty="0">
                <a:ln>
                  <a:noFill/>
                </a:ln>
                <a:solidFill>
                  <a:prstClr val="white"/>
                </a:solidFill>
                <a:effectLst/>
                <a:uLnTx/>
                <a:uFillTx/>
                <a:latin typeface="Arial" pitchFamily="34" charset="0"/>
                <a:ea typeface="等线" panose="02010600030101010101" pitchFamily="2" charset="-122"/>
                <a:cs typeface="B Nazanin" panose="00000400000000000000" pitchFamily="2" charset="-78"/>
              </a:rPr>
              <a:t>NGN/IMS</a:t>
            </a:r>
          </a:p>
        </p:txBody>
      </p:sp>
      <p:pic>
        <p:nvPicPr>
          <p:cNvPr id="3" name="Picture 2">
            <a:extLst>
              <a:ext uri="{FF2B5EF4-FFF2-40B4-BE49-F238E27FC236}">
                <a16:creationId xmlns:a16="http://schemas.microsoft.com/office/drawing/2014/main" id="{7891DCE3-2653-849B-3D35-4FFFFE7DDB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67"/>
          <a:stretch/>
        </p:blipFill>
        <p:spPr bwMode="auto">
          <a:xfrm>
            <a:off x="3491250" y="2238141"/>
            <a:ext cx="5090172" cy="302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63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2F43-49B7-BE4A-9D36-26F01FA02744}"/>
              </a:ext>
            </a:extLst>
          </p:cNvPr>
          <p:cNvSpPr>
            <a:spLocks noGrp="1"/>
          </p:cNvSpPr>
          <p:nvPr>
            <p:ph type="title" idx="4294967295"/>
          </p:nvPr>
        </p:nvSpPr>
        <p:spPr>
          <a:xfrm>
            <a:off x="8028914" y="58604"/>
            <a:ext cx="3344384" cy="547688"/>
          </a:xfrm>
        </p:spPr>
        <p:txBody>
          <a:bodyPr>
            <a:normAutofit/>
          </a:bodyPr>
          <a:lstStyle/>
          <a:p>
            <a:pPr algn="r" rtl="1"/>
            <a:r>
              <a:rPr lang="fa-IR" sz="2800" b="1" dirty="0">
                <a:solidFill>
                  <a:srgbClr val="0000CC"/>
                </a:solidFill>
                <a:latin typeface="+mn-lt"/>
                <a:ea typeface="+mn-ea"/>
                <a:cs typeface="B Nazanin" panose="00000400000000000000" pitchFamily="2" charset="-78"/>
              </a:rPr>
              <a:t>اهداف طراحی شبکه </a:t>
            </a:r>
            <a:r>
              <a:rPr lang="en-US" sz="2800" b="1" dirty="0">
                <a:solidFill>
                  <a:srgbClr val="0000CC"/>
                </a:solidFill>
                <a:latin typeface="Times New Roman" panose="02020603050405020304" pitchFamily="18" charset="0"/>
                <a:ea typeface="+mn-ea"/>
                <a:cs typeface="Times New Roman" panose="02020603050405020304" pitchFamily="18" charset="0"/>
              </a:rPr>
              <a:t>IPNI</a:t>
            </a:r>
          </a:p>
        </p:txBody>
      </p:sp>
      <p:sp>
        <p:nvSpPr>
          <p:cNvPr id="3" name="Slide Number Placeholder 2">
            <a:extLst>
              <a:ext uri="{FF2B5EF4-FFF2-40B4-BE49-F238E27FC236}">
                <a16:creationId xmlns:a16="http://schemas.microsoft.com/office/drawing/2014/main" id="{10FB50DF-E6AC-344B-B6A0-E6514D69916A}"/>
              </a:ext>
            </a:extLst>
          </p:cNvPr>
          <p:cNvSpPr>
            <a:spLocks noGrp="1"/>
          </p:cNvSpPr>
          <p:nvPr>
            <p:ph type="sldNum" sz="quarter" idx="4294967295"/>
          </p:nvPr>
        </p:nvSpPr>
        <p:spPr>
          <a:xfrm>
            <a:off x="11630025" y="6316663"/>
            <a:ext cx="5619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529510" y="762409"/>
            <a:ext cx="11000079" cy="5622521"/>
          </a:xfrm>
          <a:prstGeom prst="roundRect">
            <a:avLst/>
          </a:prstGeom>
          <a:gradFill>
            <a:gsLst>
              <a:gs pos="0">
                <a:schemeClr val="accent1">
                  <a:tint val="50000"/>
                  <a:satMod val="300000"/>
                </a:schemeClr>
              </a:gs>
              <a:gs pos="6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616946" y="991609"/>
            <a:ext cx="10471610" cy="5078313"/>
          </a:xfrm>
          <a:prstGeom prst="rect">
            <a:avLst/>
          </a:prstGeom>
          <a:noFill/>
        </p:spPr>
        <p:txBody>
          <a:bodyPr wrap="square" rtlCol="0">
            <a:spAutoFit/>
          </a:bodyPr>
          <a:lstStyle/>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شبکه یکپارچه کشوری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مدیریت سرویس به صورت انتها به انتها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قابلیت تجمیع نقاط تبادل ترافیک اینترنت در نقاط </a:t>
            </a:r>
            <a:r>
              <a:rPr kumimoji="0" lang="en-US"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POP</a:t>
            </a: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 (قبل از اجرای پروژه 82 نقطه تبادل وجود داشت)</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قابلیت ارائه </a:t>
            </a:r>
            <a:r>
              <a:rPr kumimoji="0" lang="en-US" sz="1800" b="1" i="0" u="none" strike="noStrike" kern="1200" cap="none" spc="0" normalizeH="0" baseline="0" noProof="0" dirty="0" err="1">
                <a:ln>
                  <a:noFill/>
                </a:ln>
                <a:solidFill>
                  <a:prstClr val="black"/>
                </a:solidFill>
                <a:effectLst/>
                <a:uLnTx/>
                <a:uFillTx/>
                <a:latin typeface="B Mita"/>
                <a:ea typeface="+mn-ea"/>
                <a:cs typeface="B Nazanin" panose="00000400000000000000" pitchFamily="2" charset="-78"/>
              </a:rPr>
              <a:t>QoS</a:t>
            </a: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 به مشتریان</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قابلیت یکپارچه سازی و  متمرکز کردن پروژه ها مانند </a:t>
            </a:r>
            <a:r>
              <a:rPr kumimoji="0" lang="en-US"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NGN/IMS</a:t>
            </a: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 ، </a:t>
            </a:r>
            <a:r>
              <a:rPr kumimoji="0" lang="en-US"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NMS</a:t>
            </a: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 و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قابلیت ارائه سرویسهای مالتی کست مانند </a:t>
            </a:r>
            <a:r>
              <a:rPr kumimoji="0" lang="en-US"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IPTV/VOD</a:t>
            </a: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 و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مقیاس پذیری در طراحی</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ارتقای دسترس پذیری</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سادگی در پیاده سازی (ایجاد نودهای جدید/برگردان/حذف)</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افزایش پایداری شبکه تا 99.99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بهبود پارامترهای کیفی سرویس </a:t>
            </a:r>
          </a:p>
          <a:p>
            <a:pPr marL="304792" marR="0" lvl="0" indent="-304792" algn="r" defTabSz="914378"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a-IR" sz="1800" b="1" i="0" u="none" strike="noStrike" kern="1200" cap="none" spc="0" normalizeH="0" baseline="0" noProof="0" dirty="0">
                <a:ln>
                  <a:noFill/>
                </a:ln>
                <a:solidFill>
                  <a:prstClr val="black"/>
                </a:solidFill>
                <a:effectLst/>
                <a:uLnTx/>
                <a:uFillTx/>
                <a:latin typeface="B Mita"/>
                <a:ea typeface="+mn-ea"/>
                <a:cs typeface="B Nazanin" panose="00000400000000000000" pitchFamily="2" charset="-78"/>
              </a:rPr>
              <a:t>نگهداری و خطایابی آسانتر و بهتر</a:t>
            </a:r>
          </a:p>
        </p:txBody>
      </p:sp>
      <p:sp>
        <p:nvSpPr>
          <p:cNvPr id="11" name="Gleichschenkliges Dreieck 30">
            <a:extLst>
              <a:ext uri="{FF2B5EF4-FFF2-40B4-BE49-F238E27FC236}">
                <a16:creationId xmlns:a16="http://schemas.microsoft.com/office/drawing/2014/main" id="{7C89BE72-FA3E-7EA9-BE9C-ED29799D8B81}"/>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97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967"/>
          <a:stretch/>
        </p:blipFill>
        <p:spPr bwMode="auto">
          <a:xfrm>
            <a:off x="3395946" y="1256523"/>
            <a:ext cx="8488337" cy="504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232372" y="2140068"/>
            <a:ext cx="3744416" cy="3246595"/>
            <a:chOff x="0" y="0"/>
            <a:chExt cx="4399948" cy="4037817"/>
          </a:xfrm>
        </p:grpSpPr>
        <p:sp>
          <p:nvSpPr>
            <p:cNvPr id="5" name="Freeform 4"/>
            <p:cNvSpPr/>
            <p:nvPr/>
          </p:nvSpPr>
          <p:spPr>
            <a:xfrm>
              <a:off x="1950060" y="1387190"/>
              <a:ext cx="1179255" cy="1412372"/>
            </a:xfrm>
            <a:custGeom>
              <a:avLst/>
              <a:gdLst>
                <a:gd name="connsiteX0" fmla="*/ 428625 w 1285875"/>
                <a:gd name="connsiteY0" fmla="*/ 1543050 h 1543050"/>
                <a:gd name="connsiteX1" fmla="*/ 469900 w 1285875"/>
                <a:gd name="connsiteY1" fmla="*/ 1371600 h 1543050"/>
                <a:gd name="connsiteX2" fmla="*/ 415925 w 1285875"/>
                <a:gd name="connsiteY2" fmla="*/ 1336675 h 1543050"/>
                <a:gd name="connsiteX3" fmla="*/ 422275 w 1285875"/>
                <a:gd name="connsiteY3" fmla="*/ 1196975 h 1543050"/>
                <a:gd name="connsiteX4" fmla="*/ 466725 w 1285875"/>
                <a:gd name="connsiteY4" fmla="*/ 1177925 h 1543050"/>
                <a:gd name="connsiteX5" fmla="*/ 727075 w 1285875"/>
                <a:gd name="connsiteY5" fmla="*/ 1171575 h 1543050"/>
                <a:gd name="connsiteX6" fmla="*/ 730250 w 1285875"/>
                <a:gd name="connsiteY6" fmla="*/ 1022350 h 1543050"/>
                <a:gd name="connsiteX7" fmla="*/ 771525 w 1285875"/>
                <a:gd name="connsiteY7" fmla="*/ 1000125 h 1543050"/>
                <a:gd name="connsiteX8" fmla="*/ 857250 w 1285875"/>
                <a:gd name="connsiteY8" fmla="*/ 908050 h 1543050"/>
                <a:gd name="connsiteX9" fmla="*/ 949325 w 1285875"/>
                <a:gd name="connsiteY9" fmla="*/ 866775 h 1543050"/>
                <a:gd name="connsiteX10" fmla="*/ 1174750 w 1285875"/>
                <a:gd name="connsiteY10" fmla="*/ 955675 h 1543050"/>
                <a:gd name="connsiteX11" fmla="*/ 1174750 w 1285875"/>
                <a:gd name="connsiteY11" fmla="*/ 914400 h 1543050"/>
                <a:gd name="connsiteX12" fmla="*/ 1238250 w 1285875"/>
                <a:gd name="connsiteY12" fmla="*/ 825500 h 1543050"/>
                <a:gd name="connsiteX13" fmla="*/ 1285875 w 1285875"/>
                <a:gd name="connsiteY13" fmla="*/ 812800 h 1543050"/>
                <a:gd name="connsiteX14" fmla="*/ 1231900 w 1285875"/>
                <a:gd name="connsiteY14" fmla="*/ 701675 h 1543050"/>
                <a:gd name="connsiteX15" fmla="*/ 1152525 w 1285875"/>
                <a:gd name="connsiteY15" fmla="*/ 657225 h 1543050"/>
                <a:gd name="connsiteX16" fmla="*/ 1165225 w 1285875"/>
                <a:gd name="connsiteY16" fmla="*/ 571500 h 1543050"/>
                <a:gd name="connsiteX17" fmla="*/ 1155700 w 1285875"/>
                <a:gd name="connsiteY17" fmla="*/ 520700 h 1543050"/>
                <a:gd name="connsiteX18" fmla="*/ 1155700 w 1285875"/>
                <a:gd name="connsiteY18" fmla="*/ 479425 h 1543050"/>
                <a:gd name="connsiteX19" fmla="*/ 1082675 w 1285875"/>
                <a:gd name="connsiteY19" fmla="*/ 498475 h 1543050"/>
                <a:gd name="connsiteX20" fmla="*/ 1012825 w 1285875"/>
                <a:gd name="connsiteY20" fmla="*/ 384175 h 1543050"/>
                <a:gd name="connsiteX21" fmla="*/ 1060450 w 1285875"/>
                <a:gd name="connsiteY21" fmla="*/ 301625 h 1543050"/>
                <a:gd name="connsiteX22" fmla="*/ 1066800 w 1285875"/>
                <a:gd name="connsiteY22" fmla="*/ 209550 h 1543050"/>
                <a:gd name="connsiteX23" fmla="*/ 1174750 w 1285875"/>
                <a:gd name="connsiteY23" fmla="*/ 161925 h 1543050"/>
                <a:gd name="connsiteX24" fmla="*/ 1196975 w 1285875"/>
                <a:gd name="connsiteY24" fmla="*/ 123825 h 1543050"/>
                <a:gd name="connsiteX25" fmla="*/ 1149350 w 1285875"/>
                <a:gd name="connsiteY25" fmla="*/ 15875 h 1543050"/>
                <a:gd name="connsiteX26" fmla="*/ 1095375 w 1285875"/>
                <a:gd name="connsiteY26" fmla="*/ 0 h 1543050"/>
                <a:gd name="connsiteX27" fmla="*/ 1044575 w 1285875"/>
                <a:gd name="connsiteY27" fmla="*/ 6350 h 1543050"/>
                <a:gd name="connsiteX28" fmla="*/ 1025525 w 1285875"/>
                <a:gd name="connsiteY28" fmla="*/ 50800 h 1543050"/>
                <a:gd name="connsiteX29" fmla="*/ 962025 w 1285875"/>
                <a:gd name="connsiteY29" fmla="*/ 66675 h 1543050"/>
                <a:gd name="connsiteX30" fmla="*/ 793750 w 1285875"/>
                <a:gd name="connsiteY30" fmla="*/ 66675 h 1543050"/>
                <a:gd name="connsiteX31" fmla="*/ 720725 w 1285875"/>
                <a:gd name="connsiteY31" fmla="*/ 228600 h 1543050"/>
                <a:gd name="connsiteX32" fmla="*/ 666750 w 1285875"/>
                <a:gd name="connsiteY32" fmla="*/ 231775 h 1543050"/>
                <a:gd name="connsiteX33" fmla="*/ 647700 w 1285875"/>
                <a:gd name="connsiteY33" fmla="*/ 228600 h 1543050"/>
                <a:gd name="connsiteX34" fmla="*/ 660400 w 1285875"/>
                <a:gd name="connsiteY34" fmla="*/ 460375 h 1543050"/>
                <a:gd name="connsiteX35" fmla="*/ 638175 w 1285875"/>
                <a:gd name="connsiteY35" fmla="*/ 482600 h 1543050"/>
                <a:gd name="connsiteX36" fmla="*/ 587375 w 1285875"/>
                <a:gd name="connsiteY36" fmla="*/ 463550 h 1543050"/>
                <a:gd name="connsiteX37" fmla="*/ 558800 w 1285875"/>
                <a:gd name="connsiteY37" fmla="*/ 479425 h 1543050"/>
                <a:gd name="connsiteX38" fmla="*/ 514350 w 1285875"/>
                <a:gd name="connsiteY38" fmla="*/ 577850 h 1543050"/>
                <a:gd name="connsiteX39" fmla="*/ 415925 w 1285875"/>
                <a:gd name="connsiteY39" fmla="*/ 625475 h 1543050"/>
                <a:gd name="connsiteX40" fmla="*/ 390525 w 1285875"/>
                <a:gd name="connsiteY40" fmla="*/ 647700 h 1543050"/>
                <a:gd name="connsiteX41" fmla="*/ 346075 w 1285875"/>
                <a:gd name="connsiteY41" fmla="*/ 650875 h 1543050"/>
                <a:gd name="connsiteX42" fmla="*/ 228600 w 1285875"/>
                <a:gd name="connsiteY42" fmla="*/ 695325 h 1543050"/>
                <a:gd name="connsiteX43" fmla="*/ 107950 w 1285875"/>
                <a:gd name="connsiteY43" fmla="*/ 679450 h 1543050"/>
                <a:gd name="connsiteX44" fmla="*/ 50800 w 1285875"/>
                <a:gd name="connsiteY44" fmla="*/ 720725 h 1543050"/>
                <a:gd name="connsiteX45" fmla="*/ 0 w 1285875"/>
                <a:gd name="connsiteY45" fmla="*/ 974725 h 1543050"/>
                <a:gd name="connsiteX46" fmla="*/ 6350 w 1285875"/>
                <a:gd name="connsiteY46" fmla="*/ 1016000 h 1543050"/>
                <a:gd name="connsiteX47" fmla="*/ 101600 w 1285875"/>
                <a:gd name="connsiteY47" fmla="*/ 1047750 h 1543050"/>
                <a:gd name="connsiteX48" fmla="*/ 146050 w 1285875"/>
                <a:gd name="connsiteY48" fmla="*/ 1104900 h 1543050"/>
                <a:gd name="connsiteX49" fmla="*/ 225425 w 1285875"/>
                <a:gd name="connsiteY49" fmla="*/ 1314450 h 1543050"/>
                <a:gd name="connsiteX50" fmla="*/ 285750 w 1285875"/>
                <a:gd name="connsiteY50" fmla="*/ 1387475 h 1543050"/>
                <a:gd name="connsiteX51" fmla="*/ 317500 w 1285875"/>
                <a:gd name="connsiteY51" fmla="*/ 1498600 h 1543050"/>
                <a:gd name="connsiteX52" fmla="*/ 428625 w 1285875"/>
                <a:gd name="connsiteY52" fmla="*/ 1543050 h 1543050"/>
                <a:gd name="connsiteX0" fmla="*/ 428625 w 1285875"/>
                <a:gd name="connsiteY0" fmla="*/ 1543050 h 1543050"/>
                <a:gd name="connsiteX1" fmla="*/ 469900 w 1285875"/>
                <a:gd name="connsiteY1" fmla="*/ 1371600 h 1543050"/>
                <a:gd name="connsiteX2" fmla="*/ 415925 w 1285875"/>
                <a:gd name="connsiteY2" fmla="*/ 1336675 h 1543050"/>
                <a:gd name="connsiteX3" fmla="*/ 422275 w 1285875"/>
                <a:gd name="connsiteY3" fmla="*/ 1196975 h 1543050"/>
                <a:gd name="connsiteX4" fmla="*/ 466725 w 1285875"/>
                <a:gd name="connsiteY4" fmla="*/ 1177925 h 1543050"/>
                <a:gd name="connsiteX5" fmla="*/ 727075 w 1285875"/>
                <a:gd name="connsiteY5" fmla="*/ 1171575 h 1543050"/>
                <a:gd name="connsiteX6" fmla="*/ 730250 w 1285875"/>
                <a:gd name="connsiteY6" fmla="*/ 1022350 h 1543050"/>
                <a:gd name="connsiteX7" fmla="*/ 771525 w 1285875"/>
                <a:gd name="connsiteY7" fmla="*/ 1000125 h 1543050"/>
                <a:gd name="connsiteX8" fmla="*/ 857250 w 1285875"/>
                <a:gd name="connsiteY8" fmla="*/ 908050 h 1543050"/>
                <a:gd name="connsiteX9" fmla="*/ 949325 w 1285875"/>
                <a:gd name="connsiteY9" fmla="*/ 866775 h 1543050"/>
                <a:gd name="connsiteX10" fmla="*/ 1174750 w 1285875"/>
                <a:gd name="connsiteY10" fmla="*/ 955675 h 1543050"/>
                <a:gd name="connsiteX11" fmla="*/ 1174750 w 1285875"/>
                <a:gd name="connsiteY11" fmla="*/ 914400 h 1543050"/>
                <a:gd name="connsiteX12" fmla="*/ 1238250 w 1285875"/>
                <a:gd name="connsiteY12" fmla="*/ 825500 h 1543050"/>
                <a:gd name="connsiteX13" fmla="*/ 1285875 w 1285875"/>
                <a:gd name="connsiteY13" fmla="*/ 812800 h 1543050"/>
                <a:gd name="connsiteX14" fmla="*/ 1231900 w 1285875"/>
                <a:gd name="connsiteY14" fmla="*/ 701675 h 1543050"/>
                <a:gd name="connsiteX15" fmla="*/ 1152525 w 1285875"/>
                <a:gd name="connsiteY15" fmla="*/ 657225 h 1543050"/>
                <a:gd name="connsiteX16" fmla="*/ 1165225 w 1285875"/>
                <a:gd name="connsiteY16" fmla="*/ 571500 h 1543050"/>
                <a:gd name="connsiteX17" fmla="*/ 1155700 w 1285875"/>
                <a:gd name="connsiteY17" fmla="*/ 520700 h 1543050"/>
                <a:gd name="connsiteX18" fmla="*/ 1155700 w 1285875"/>
                <a:gd name="connsiteY18" fmla="*/ 479425 h 1543050"/>
                <a:gd name="connsiteX19" fmla="*/ 1082675 w 1285875"/>
                <a:gd name="connsiteY19" fmla="*/ 498475 h 1543050"/>
                <a:gd name="connsiteX20" fmla="*/ 1012825 w 1285875"/>
                <a:gd name="connsiteY20" fmla="*/ 384175 h 1543050"/>
                <a:gd name="connsiteX21" fmla="*/ 1060450 w 1285875"/>
                <a:gd name="connsiteY21" fmla="*/ 301625 h 1543050"/>
                <a:gd name="connsiteX22" fmla="*/ 1066800 w 1285875"/>
                <a:gd name="connsiteY22" fmla="*/ 209550 h 1543050"/>
                <a:gd name="connsiteX23" fmla="*/ 1174750 w 1285875"/>
                <a:gd name="connsiteY23" fmla="*/ 161925 h 1543050"/>
                <a:gd name="connsiteX24" fmla="*/ 1196975 w 1285875"/>
                <a:gd name="connsiteY24" fmla="*/ 123825 h 1543050"/>
                <a:gd name="connsiteX25" fmla="*/ 1149350 w 1285875"/>
                <a:gd name="connsiteY25" fmla="*/ 15875 h 1543050"/>
                <a:gd name="connsiteX26" fmla="*/ 1095375 w 1285875"/>
                <a:gd name="connsiteY26" fmla="*/ 0 h 1543050"/>
                <a:gd name="connsiteX27" fmla="*/ 1044575 w 1285875"/>
                <a:gd name="connsiteY27" fmla="*/ 6350 h 1543050"/>
                <a:gd name="connsiteX28" fmla="*/ 1025525 w 1285875"/>
                <a:gd name="connsiteY28" fmla="*/ 50800 h 1543050"/>
                <a:gd name="connsiteX29" fmla="*/ 962025 w 1285875"/>
                <a:gd name="connsiteY29" fmla="*/ 66675 h 1543050"/>
                <a:gd name="connsiteX30" fmla="*/ 793750 w 1285875"/>
                <a:gd name="connsiteY30" fmla="*/ 66675 h 1543050"/>
                <a:gd name="connsiteX31" fmla="*/ 720725 w 1285875"/>
                <a:gd name="connsiteY31" fmla="*/ 228600 h 1543050"/>
                <a:gd name="connsiteX32" fmla="*/ 666750 w 1285875"/>
                <a:gd name="connsiteY32" fmla="*/ 231775 h 1543050"/>
                <a:gd name="connsiteX33" fmla="*/ 647700 w 1285875"/>
                <a:gd name="connsiteY33" fmla="*/ 228600 h 1543050"/>
                <a:gd name="connsiteX34" fmla="*/ 660400 w 1285875"/>
                <a:gd name="connsiteY34" fmla="*/ 460375 h 1543050"/>
                <a:gd name="connsiteX35" fmla="*/ 638175 w 1285875"/>
                <a:gd name="connsiteY35" fmla="*/ 482600 h 1543050"/>
                <a:gd name="connsiteX36" fmla="*/ 587375 w 1285875"/>
                <a:gd name="connsiteY36" fmla="*/ 463550 h 1543050"/>
                <a:gd name="connsiteX37" fmla="*/ 558800 w 1285875"/>
                <a:gd name="connsiteY37" fmla="*/ 479425 h 1543050"/>
                <a:gd name="connsiteX38" fmla="*/ 514350 w 1285875"/>
                <a:gd name="connsiteY38" fmla="*/ 577850 h 1543050"/>
                <a:gd name="connsiteX39" fmla="*/ 415925 w 1285875"/>
                <a:gd name="connsiteY39" fmla="*/ 625475 h 1543050"/>
                <a:gd name="connsiteX40" fmla="*/ 390525 w 1285875"/>
                <a:gd name="connsiteY40" fmla="*/ 647700 h 1543050"/>
                <a:gd name="connsiteX41" fmla="*/ 346075 w 1285875"/>
                <a:gd name="connsiteY41" fmla="*/ 650875 h 1543050"/>
                <a:gd name="connsiteX42" fmla="*/ 228600 w 1285875"/>
                <a:gd name="connsiteY42" fmla="*/ 695325 h 1543050"/>
                <a:gd name="connsiteX43" fmla="*/ 107950 w 1285875"/>
                <a:gd name="connsiteY43" fmla="*/ 679450 h 1543050"/>
                <a:gd name="connsiteX44" fmla="*/ 50800 w 1285875"/>
                <a:gd name="connsiteY44" fmla="*/ 720725 h 1543050"/>
                <a:gd name="connsiteX45" fmla="*/ 0 w 1285875"/>
                <a:gd name="connsiteY45" fmla="*/ 974725 h 1543050"/>
                <a:gd name="connsiteX46" fmla="*/ 6350 w 1285875"/>
                <a:gd name="connsiteY46" fmla="*/ 1016000 h 1543050"/>
                <a:gd name="connsiteX47" fmla="*/ 101600 w 1285875"/>
                <a:gd name="connsiteY47" fmla="*/ 1047750 h 1543050"/>
                <a:gd name="connsiteX48" fmla="*/ 146050 w 1285875"/>
                <a:gd name="connsiteY48" fmla="*/ 1104900 h 1543050"/>
                <a:gd name="connsiteX49" fmla="*/ 225425 w 1285875"/>
                <a:gd name="connsiteY49" fmla="*/ 1314450 h 1543050"/>
                <a:gd name="connsiteX50" fmla="*/ 285750 w 1285875"/>
                <a:gd name="connsiteY50" fmla="*/ 1387475 h 1543050"/>
                <a:gd name="connsiteX51" fmla="*/ 317500 w 1285875"/>
                <a:gd name="connsiteY51" fmla="*/ 1498600 h 1543050"/>
                <a:gd name="connsiteX52" fmla="*/ 358775 w 1285875"/>
                <a:gd name="connsiteY52" fmla="*/ 1511300 h 1543050"/>
                <a:gd name="connsiteX53" fmla="*/ 428625 w 1285875"/>
                <a:gd name="connsiteY53" fmla="*/ 1543050 h 1543050"/>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8600 w 1285875"/>
                <a:gd name="connsiteY42" fmla="*/ 695325 h 1546225"/>
                <a:gd name="connsiteX43" fmla="*/ 107950 w 1285875"/>
                <a:gd name="connsiteY43" fmla="*/ 679450 h 1546225"/>
                <a:gd name="connsiteX44" fmla="*/ 50800 w 1285875"/>
                <a:gd name="connsiteY44" fmla="*/ 720725 h 1546225"/>
                <a:gd name="connsiteX45" fmla="*/ 0 w 1285875"/>
                <a:gd name="connsiteY45" fmla="*/ 974725 h 1546225"/>
                <a:gd name="connsiteX46" fmla="*/ 6350 w 1285875"/>
                <a:gd name="connsiteY46" fmla="*/ 1016000 h 1546225"/>
                <a:gd name="connsiteX47" fmla="*/ 101600 w 1285875"/>
                <a:gd name="connsiteY47" fmla="*/ 1047750 h 1546225"/>
                <a:gd name="connsiteX48" fmla="*/ 146050 w 1285875"/>
                <a:gd name="connsiteY48" fmla="*/ 1104900 h 1546225"/>
                <a:gd name="connsiteX49" fmla="*/ 225425 w 1285875"/>
                <a:gd name="connsiteY49" fmla="*/ 1314450 h 1546225"/>
                <a:gd name="connsiteX50" fmla="*/ 285750 w 1285875"/>
                <a:gd name="connsiteY50" fmla="*/ 1387475 h 1546225"/>
                <a:gd name="connsiteX51" fmla="*/ 317500 w 1285875"/>
                <a:gd name="connsiteY51" fmla="*/ 1498600 h 1546225"/>
                <a:gd name="connsiteX52" fmla="*/ 390525 w 1285875"/>
                <a:gd name="connsiteY52" fmla="*/ 1546225 h 1546225"/>
                <a:gd name="connsiteX53" fmla="*/ 428625 w 1285875"/>
                <a:gd name="connsiteY53"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8600 w 1285875"/>
                <a:gd name="connsiteY42" fmla="*/ 695325 h 1546225"/>
                <a:gd name="connsiteX43" fmla="*/ 107950 w 1285875"/>
                <a:gd name="connsiteY43" fmla="*/ 679450 h 1546225"/>
                <a:gd name="connsiteX44" fmla="*/ 50800 w 1285875"/>
                <a:gd name="connsiteY44" fmla="*/ 720725 h 1546225"/>
                <a:gd name="connsiteX45" fmla="*/ 34925 w 1285875"/>
                <a:gd name="connsiteY45" fmla="*/ 78740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8600 w 1285875"/>
                <a:gd name="connsiteY42" fmla="*/ 695325 h 1546225"/>
                <a:gd name="connsiteX43" fmla="*/ 107950 w 1285875"/>
                <a:gd name="connsiteY43" fmla="*/ 679450 h 1546225"/>
                <a:gd name="connsiteX44" fmla="*/ 50800 w 1285875"/>
                <a:gd name="connsiteY44" fmla="*/ 7207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8600 w 1285875"/>
                <a:gd name="connsiteY42" fmla="*/ 695325 h 1546225"/>
                <a:gd name="connsiteX43" fmla="*/ 107950 w 1285875"/>
                <a:gd name="connsiteY43" fmla="*/ 6794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8600 w 1285875"/>
                <a:gd name="connsiteY42" fmla="*/ 6953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58800 w 1285875"/>
                <a:gd name="connsiteY37" fmla="*/ 4794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7375 w 1285875"/>
                <a:gd name="connsiteY36" fmla="*/ 463550 h 1546225"/>
                <a:gd name="connsiteX37" fmla="*/ 542925 w 1285875"/>
                <a:gd name="connsiteY37" fmla="*/ 4921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81025 w 1285875"/>
                <a:gd name="connsiteY36" fmla="*/ 454025 h 1546225"/>
                <a:gd name="connsiteX37" fmla="*/ 542925 w 1285875"/>
                <a:gd name="connsiteY37" fmla="*/ 4921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42925 w 1285875"/>
                <a:gd name="connsiteY37" fmla="*/ 492125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514350 w 1285875"/>
                <a:gd name="connsiteY38" fmla="*/ 577850 h 1546225"/>
                <a:gd name="connsiteX39" fmla="*/ 415925 w 1285875"/>
                <a:gd name="connsiteY39" fmla="*/ 625475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514350 w 1285875"/>
                <a:gd name="connsiteY38" fmla="*/ 577850 h 1546225"/>
                <a:gd name="connsiteX39" fmla="*/ 412750 w 1285875"/>
                <a:gd name="connsiteY39" fmla="*/ 603250 h 1546225"/>
                <a:gd name="connsiteX40" fmla="*/ 390525 w 1285875"/>
                <a:gd name="connsiteY40" fmla="*/ 64770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514350 w 1285875"/>
                <a:gd name="connsiteY38" fmla="*/ 577850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15925 w 1285875"/>
                <a:gd name="connsiteY2" fmla="*/ 1336675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82675 w 1285875"/>
                <a:gd name="connsiteY19" fmla="*/ 498475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5700 w 1285875"/>
                <a:gd name="connsiteY18" fmla="*/ 479425 h 1546225"/>
                <a:gd name="connsiteX19" fmla="*/ 1068388 w 1285875"/>
                <a:gd name="connsiteY19" fmla="*/ 491331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8388 w 1285875"/>
                <a:gd name="connsiteY19" fmla="*/ 491331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12825 w 1285875"/>
                <a:gd name="connsiteY20" fmla="*/ 384175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60450 w 1285875"/>
                <a:gd name="connsiteY21" fmla="*/ 301625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74750 w 1285875"/>
                <a:gd name="connsiteY23" fmla="*/ 161925 h 1546225"/>
                <a:gd name="connsiteX24" fmla="*/ 1196975 w 1285875"/>
                <a:gd name="connsiteY24" fmla="*/ 123825 h 1546225"/>
                <a:gd name="connsiteX25" fmla="*/ 1149350 w 1285875"/>
                <a:gd name="connsiteY25" fmla="*/ 15875 h 1546225"/>
                <a:gd name="connsiteX26" fmla="*/ 1095375 w 1285875"/>
                <a:gd name="connsiteY26" fmla="*/ 0 h 1546225"/>
                <a:gd name="connsiteX27" fmla="*/ 1044575 w 1285875"/>
                <a:gd name="connsiteY27" fmla="*/ 6350 h 1546225"/>
                <a:gd name="connsiteX28" fmla="*/ 1025525 w 1285875"/>
                <a:gd name="connsiteY28" fmla="*/ 50800 h 1546225"/>
                <a:gd name="connsiteX29" fmla="*/ 962025 w 1285875"/>
                <a:gd name="connsiteY29" fmla="*/ 66675 h 1546225"/>
                <a:gd name="connsiteX30" fmla="*/ 793750 w 1285875"/>
                <a:gd name="connsiteY30" fmla="*/ 66675 h 1546225"/>
                <a:gd name="connsiteX31" fmla="*/ 720725 w 1285875"/>
                <a:gd name="connsiteY31" fmla="*/ 228600 h 1546225"/>
                <a:gd name="connsiteX32" fmla="*/ 666750 w 1285875"/>
                <a:gd name="connsiteY32" fmla="*/ 231775 h 1546225"/>
                <a:gd name="connsiteX33" fmla="*/ 647700 w 1285875"/>
                <a:gd name="connsiteY33" fmla="*/ 228600 h 1546225"/>
                <a:gd name="connsiteX34" fmla="*/ 660400 w 1285875"/>
                <a:gd name="connsiteY34" fmla="*/ 460375 h 1546225"/>
                <a:gd name="connsiteX35" fmla="*/ 638175 w 1285875"/>
                <a:gd name="connsiteY35" fmla="*/ 482600 h 1546225"/>
                <a:gd name="connsiteX36" fmla="*/ 577850 w 1285875"/>
                <a:gd name="connsiteY36" fmla="*/ 438150 h 1546225"/>
                <a:gd name="connsiteX37" fmla="*/ 530225 w 1285875"/>
                <a:gd name="connsiteY37" fmla="*/ 482600 h 1546225"/>
                <a:gd name="connsiteX38" fmla="*/ 498475 w 1285875"/>
                <a:gd name="connsiteY38" fmla="*/ 568325 h 1546225"/>
                <a:gd name="connsiteX39" fmla="*/ 412750 w 1285875"/>
                <a:gd name="connsiteY39" fmla="*/ 603250 h 1546225"/>
                <a:gd name="connsiteX40" fmla="*/ 387350 w 1285875"/>
                <a:gd name="connsiteY40" fmla="*/ 628650 h 1546225"/>
                <a:gd name="connsiteX41" fmla="*/ 346075 w 1285875"/>
                <a:gd name="connsiteY41" fmla="*/ 650875 h 1546225"/>
                <a:gd name="connsiteX42" fmla="*/ 222250 w 1285875"/>
                <a:gd name="connsiteY42" fmla="*/ 682625 h 1546225"/>
                <a:gd name="connsiteX43" fmla="*/ 98425 w 1285875"/>
                <a:gd name="connsiteY43" fmla="*/ 666750 h 1546225"/>
                <a:gd name="connsiteX44" fmla="*/ 66675 w 1285875"/>
                <a:gd name="connsiteY44" fmla="*/ 695325 h 1546225"/>
                <a:gd name="connsiteX45" fmla="*/ 19050 w 1285875"/>
                <a:gd name="connsiteY45" fmla="*/ 742950 h 1546225"/>
                <a:gd name="connsiteX46" fmla="*/ 0 w 1285875"/>
                <a:gd name="connsiteY46" fmla="*/ 974725 h 1546225"/>
                <a:gd name="connsiteX47" fmla="*/ 6350 w 1285875"/>
                <a:gd name="connsiteY47" fmla="*/ 1016000 h 1546225"/>
                <a:gd name="connsiteX48" fmla="*/ 101600 w 1285875"/>
                <a:gd name="connsiteY48" fmla="*/ 1047750 h 1546225"/>
                <a:gd name="connsiteX49" fmla="*/ 146050 w 1285875"/>
                <a:gd name="connsiteY49" fmla="*/ 1104900 h 1546225"/>
                <a:gd name="connsiteX50" fmla="*/ 225425 w 1285875"/>
                <a:gd name="connsiteY50" fmla="*/ 1314450 h 1546225"/>
                <a:gd name="connsiteX51" fmla="*/ 285750 w 1285875"/>
                <a:gd name="connsiteY51" fmla="*/ 1387475 h 1546225"/>
                <a:gd name="connsiteX52" fmla="*/ 317500 w 1285875"/>
                <a:gd name="connsiteY52" fmla="*/ 1498600 h 1546225"/>
                <a:gd name="connsiteX53" fmla="*/ 390525 w 1285875"/>
                <a:gd name="connsiteY53" fmla="*/ 1546225 h 1546225"/>
                <a:gd name="connsiteX54" fmla="*/ 428625 w 1285875"/>
                <a:gd name="connsiteY54"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92881 h 1546225"/>
                <a:gd name="connsiteX24" fmla="*/ 1174750 w 1285875"/>
                <a:gd name="connsiteY24" fmla="*/ 161925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74750 w 1285875"/>
                <a:gd name="connsiteY24" fmla="*/ 161925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55700 w 1285875"/>
                <a:gd name="connsiteY17" fmla="*/ 520700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52525 w 1285875"/>
                <a:gd name="connsiteY15" fmla="*/ 657225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1900 w 1285875"/>
                <a:gd name="connsiteY14" fmla="*/ 701675 h 1546225"/>
                <a:gd name="connsiteX15" fmla="*/ 1162050 w 1285875"/>
                <a:gd name="connsiteY15" fmla="*/ 642937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74750 w 1285875"/>
                <a:gd name="connsiteY10" fmla="*/ 955675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6662 w 1285875"/>
                <a:gd name="connsiteY14" fmla="*/ 685006 h 1546225"/>
                <a:gd name="connsiteX15" fmla="*/ 1162050 w 1285875"/>
                <a:gd name="connsiteY15" fmla="*/ 642937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89037 w 1285875"/>
                <a:gd name="connsiteY10" fmla="*/ 950912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6662 w 1285875"/>
                <a:gd name="connsiteY14" fmla="*/ 685006 h 1546225"/>
                <a:gd name="connsiteX15" fmla="*/ 1162050 w 1285875"/>
                <a:gd name="connsiteY15" fmla="*/ 642937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74750 w 1285875"/>
                <a:gd name="connsiteY11" fmla="*/ 914400 h 1546225"/>
                <a:gd name="connsiteX12" fmla="*/ 1238250 w 1285875"/>
                <a:gd name="connsiteY12" fmla="*/ 825500 h 1546225"/>
                <a:gd name="connsiteX13" fmla="*/ 1285875 w 1285875"/>
                <a:gd name="connsiteY13" fmla="*/ 812800 h 1546225"/>
                <a:gd name="connsiteX14" fmla="*/ 1236662 w 1285875"/>
                <a:gd name="connsiteY14" fmla="*/ 685006 h 1546225"/>
                <a:gd name="connsiteX15" fmla="*/ 1162050 w 1285875"/>
                <a:gd name="connsiteY15" fmla="*/ 642937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93800 w 1285875"/>
                <a:gd name="connsiteY11" fmla="*/ 914400 h 1546225"/>
                <a:gd name="connsiteX12" fmla="*/ 1238250 w 1285875"/>
                <a:gd name="connsiteY12" fmla="*/ 825500 h 1546225"/>
                <a:gd name="connsiteX13" fmla="*/ 1285875 w 1285875"/>
                <a:gd name="connsiteY13" fmla="*/ 812800 h 1546225"/>
                <a:gd name="connsiteX14" fmla="*/ 1236662 w 1285875"/>
                <a:gd name="connsiteY14" fmla="*/ 685006 h 1546225"/>
                <a:gd name="connsiteX15" fmla="*/ 1162050 w 1285875"/>
                <a:gd name="connsiteY15" fmla="*/ 642937 h 1546225"/>
                <a:gd name="connsiteX16" fmla="*/ 1165225 w 1285875"/>
                <a:gd name="connsiteY16" fmla="*/ 571500 h 1546225"/>
                <a:gd name="connsiteX17" fmla="*/ 1141412 w 1285875"/>
                <a:gd name="connsiteY17" fmla="*/ 523081 h 1546225"/>
                <a:gd name="connsiteX18" fmla="*/ 1150938 w 1285875"/>
                <a:gd name="connsiteY18" fmla="*/ 460375 h 1546225"/>
                <a:gd name="connsiteX19" fmla="*/ 1061245 w 1285875"/>
                <a:gd name="connsiteY19" fmla="*/ 486568 h 1546225"/>
                <a:gd name="connsiteX20" fmla="*/ 1003300 w 1285875"/>
                <a:gd name="connsiteY20" fmla="*/ 372269 h 1546225"/>
                <a:gd name="connsiteX21" fmla="*/ 1053306 w 1285875"/>
                <a:gd name="connsiteY21" fmla="*/ 284956 h 1546225"/>
                <a:gd name="connsiteX22" fmla="*/ 1066800 w 1285875"/>
                <a:gd name="connsiteY22" fmla="*/ 209550 h 1546225"/>
                <a:gd name="connsiteX23" fmla="*/ 1111250 w 1285875"/>
                <a:gd name="connsiteY23" fmla="*/ 171450 h 1546225"/>
                <a:gd name="connsiteX24" fmla="*/ 1165225 w 1285875"/>
                <a:gd name="connsiteY24" fmla="*/ 178594 h 1546225"/>
                <a:gd name="connsiteX25" fmla="*/ 1196975 w 1285875"/>
                <a:gd name="connsiteY25" fmla="*/ 123825 h 1546225"/>
                <a:gd name="connsiteX26" fmla="*/ 1149350 w 1285875"/>
                <a:gd name="connsiteY26" fmla="*/ 15875 h 1546225"/>
                <a:gd name="connsiteX27" fmla="*/ 1095375 w 1285875"/>
                <a:gd name="connsiteY27" fmla="*/ 0 h 1546225"/>
                <a:gd name="connsiteX28" fmla="*/ 1044575 w 1285875"/>
                <a:gd name="connsiteY28" fmla="*/ 6350 h 1546225"/>
                <a:gd name="connsiteX29" fmla="*/ 1025525 w 1285875"/>
                <a:gd name="connsiteY29" fmla="*/ 50800 h 1546225"/>
                <a:gd name="connsiteX30" fmla="*/ 962025 w 1285875"/>
                <a:gd name="connsiteY30" fmla="*/ 66675 h 1546225"/>
                <a:gd name="connsiteX31" fmla="*/ 793750 w 1285875"/>
                <a:gd name="connsiteY31" fmla="*/ 66675 h 1546225"/>
                <a:gd name="connsiteX32" fmla="*/ 720725 w 1285875"/>
                <a:gd name="connsiteY32" fmla="*/ 228600 h 1546225"/>
                <a:gd name="connsiteX33" fmla="*/ 666750 w 1285875"/>
                <a:gd name="connsiteY33" fmla="*/ 231775 h 1546225"/>
                <a:gd name="connsiteX34" fmla="*/ 647700 w 1285875"/>
                <a:gd name="connsiteY34" fmla="*/ 228600 h 1546225"/>
                <a:gd name="connsiteX35" fmla="*/ 660400 w 1285875"/>
                <a:gd name="connsiteY35" fmla="*/ 460375 h 1546225"/>
                <a:gd name="connsiteX36" fmla="*/ 638175 w 1285875"/>
                <a:gd name="connsiteY36" fmla="*/ 482600 h 1546225"/>
                <a:gd name="connsiteX37" fmla="*/ 577850 w 1285875"/>
                <a:gd name="connsiteY37" fmla="*/ 438150 h 1546225"/>
                <a:gd name="connsiteX38" fmla="*/ 530225 w 1285875"/>
                <a:gd name="connsiteY38" fmla="*/ 482600 h 1546225"/>
                <a:gd name="connsiteX39" fmla="*/ 498475 w 1285875"/>
                <a:gd name="connsiteY39" fmla="*/ 568325 h 1546225"/>
                <a:gd name="connsiteX40" fmla="*/ 412750 w 1285875"/>
                <a:gd name="connsiteY40" fmla="*/ 603250 h 1546225"/>
                <a:gd name="connsiteX41" fmla="*/ 387350 w 1285875"/>
                <a:gd name="connsiteY41" fmla="*/ 628650 h 1546225"/>
                <a:gd name="connsiteX42" fmla="*/ 346075 w 1285875"/>
                <a:gd name="connsiteY42" fmla="*/ 650875 h 1546225"/>
                <a:gd name="connsiteX43" fmla="*/ 222250 w 1285875"/>
                <a:gd name="connsiteY43" fmla="*/ 682625 h 1546225"/>
                <a:gd name="connsiteX44" fmla="*/ 98425 w 1285875"/>
                <a:gd name="connsiteY44" fmla="*/ 666750 h 1546225"/>
                <a:gd name="connsiteX45" fmla="*/ 66675 w 1285875"/>
                <a:gd name="connsiteY45" fmla="*/ 695325 h 1546225"/>
                <a:gd name="connsiteX46" fmla="*/ 19050 w 1285875"/>
                <a:gd name="connsiteY46" fmla="*/ 742950 h 1546225"/>
                <a:gd name="connsiteX47" fmla="*/ 0 w 1285875"/>
                <a:gd name="connsiteY47" fmla="*/ 974725 h 1546225"/>
                <a:gd name="connsiteX48" fmla="*/ 6350 w 1285875"/>
                <a:gd name="connsiteY48" fmla="*/ 1016000 h 1546225"/>
                <a:gd name="connsiteX49" fmla="*/ 101600 w 1285875"/>
                <a:gd name="connsiteY49" fmla="*/ 1047750 h 1546225"/>
                <a:gd name="connsiteX50" fmla="*/ 146050 w 1285875"/>
                <a:gd name="connsiteY50" fmla="*/ 1104900 h 1546225"/>
                <a:gd name="connsiteX51" fmla="*/ 225425 w 1285875"/>
                <a:gd name="connsiteY51" fmla="*/ 1314450 h 1546225"/>
                <a:gd name="connsiteX52" fmla="*/ 285750 w 1285875"/>
                <a:gd name="connsiteY52" fmla="*/ 1387475 h 1546225"/>
                <a:gd name="connsiteX53" fmla="*/ 317500 w 1285875"/>
                <a:gd name="connsiteY53" fmla="*/ 1498600 h 1546225"/>
                <a:gd name="connsiteX54" fmla="*/ 390525 w 1285875"/>
                <a:gd name="connsiteY54" fmla="*/ 1546225 h 1546225"/>
                <a:gd name="connsiteX55" fmla="*/ 428625 w 1285875"/>
                <a:gd name="connsiteY55"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93800 w 1285875"/>
                <a:gd name="connsiteY11" fmla="*/ 914400 h 1546225"/>
                <a:gd name="connsiteX12" fmla="*/ 1218406 w 1285875"/>
                <a:gd name="connsiteY12" fmla="*/ 859631 h 1546225"/>
                <a:gd name="connsiteX13" fmla="*/ 1238250 w 1285875"/>
                <a:gd name="connsiteY13" fmla="*/ 825500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60400 w 1285875"/>
                <a:gd name="connsiteY36" fmla="*/ 460375 h 1546225"/>
                <a:gd name="connsiteX37" fmla="*/ 638175 w 1285875"/>
                <a:gd name="connsiteY37" fmla="*/ 482600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93800 w 1285875"/>
                <a:gd name="connsiteY11" fmla="*/ 914400 h 1546225"/>
                <a:gd name="connsiteX12" fmla="*/ 1199356 w 1285875"/>
                <a:gd name="connsiteY12" fmla="*/ 869156 h 1546225"/>
                <a:gd name="connsiteX13" fmla="*/ 1238250 w 1285875"/>
                <a:gd name="connsiteY13" fmla="*/ 825500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60400 w 1285875"/>
                <a:gd name="connsiteY36" fmla="*/ 460375 h 1546225"/>
                <a:gd name="connsiteX37" fmla="*/ 638175 w 1285875"/>
                <a:gd name="connsiteY37" fmla="*/ 482600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25500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60400 w 1285875"/>
                <a:gd name="connsiteY36" fmla="*/ 460375 h 1546225"/>
                <a:gd name="connsiteX37" fmla="*/ 638175 w 1285875"/>
                <a:gd name="connsiteY37" fmla="*/ 482600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60400 w 1285875"/>
                <a:gd name="connsiteY36" fmla="*/ 460375 h 1546225"/>
                <a:gd name="connsiteX37" fmla="*/ 638175 w 1285875"/>
                <a:gd name="connsiteY37" fmla="*/ 482600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38175 w 1285875"/>
                <a:gd name="connsiteY37" fmla="*/ 482600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20725 w 1285875"/>
                <a:gd name="connsiteY33" fmla="*/ 228600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66675 h 1546225"/>
                <a:gd name="connsiteX32" fmla="*/ 793750 w 1285875"/>
                <a:gd name="connsiteY32" fmla="*/ 66675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47625 h 1546225"/>
                <a:gd name="connsiteX32" fmla="*/ 793750 w 1285875"/>
                <a:gd name="connsiteY32" fmla="*/ 66675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2025 w 1285875"/>
                <a:gd name="connsiteY31" fmla="*/ 47625 h 1546225"/>
                <a:gd name="connsiteX32" fmla="*/ 798512 w 1285875"/>
                <a:gd name="connsiteY32" fmla="*/ 50006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4406 w 1285875"/>
                <a:gd name="connsiteY31" fmla="*/ 61913 h 1546225"/>
                <a:gd name="connsiteX32" fmla="*/ 798512 w 1285875"/>
                <a:gd name="connsiteY32" fmla="*/ 50006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25525 w 1285875"/>
                <a:gd name="connsiteY30" fmla="*/ 50800 h 1546225"/>
                <a:gd name="connsiteX31" fmla="*/ 964406 w 1285875"/>
                <a:gd name="connsiteY31" fmla="*/ 61913 h 1546225"/>
                <a:gd name="connsiteX32" fmla="*/ 800893 w 1285875"/>
                <a:gd name="connsiteY32" fmla="*/ 61912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18382 w 1285875"/>
                <a:gd name="connsiteY30" fmla="*/ 36512 h 1546225"/>
                <a:gd name="connsiteX31" fmla="*/ 964406 w 1285875"/>
                <a:gd name="connsiteY31" fmla="*/ 61913 h 1546225"/>
                <a:gd name="connsiteX32" fmla="*/ 800893 w 1285875"/>
                <a:gd name="connsiteY32" fmla="*/ 61912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18382 w 1285875"/>
                <a:gd name="connsiteY30" fmla="*/ 36512 h 1546225"/>
                <a:gd name="connsiteX31" fmla="*/ 971550 w 1285875"/>
                <a:gd name="connsiteY31" fmla="*/ 57151 h 1546225"/>
                <a:gd name="connsiteX32" fmla="*/ 800893 w 1285875"/>
                <a:gd name="connsiteY32" fmla="*/ 61912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66675 w 1285875"/>
                <a:gd name="connsiteY46" fmla="*/ 695325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8625 w 1285875"/>
                <a:gd name="connsiteY0" fmla="*/ 1543050 h 1546225"/>
                <a:gd name="connsiteX1" fmla="*/ 469900 w 1285875"/>
                <a:gd name="connsiteY1" fmla="*/ 1371600 h 1546225"/>
                <a:gd name="connsiteX2" fmla="*/ 425450 w 1285875"/>
                <a:gd name="connsiteY2" fmla="*/ 1322387 h 1546225"/>
                <a:gd name="connsiteX3" fmla="*/ 422275 w 1285875"/>
                <a:gd name="connsiteY3" fmla="*/ 1196975 h 1546225"/>
                <a:gd name="connsiteX4" fmla="*/ 466725 w 1285875"/>
                <a:gd name="connsiteY4" fmla="*/ 1177925 h 1546225"/>
                <a:gd name="connsiteX5" fmla="*/ 727075 w 1285875"/>
                <a:gd name="connsiteY5" fmla="*/ 1171575 h 1546225"/>
                <a:gd name="connsiteX6" fmla="*/ 730250 w 1285875"/>
                <a:gd name="connsiteY6" fmla="*/ 1022350 h 1546225"/>
                <a:gd name="connsiteX7" fmla="*/ 771525 w 1285875"/>
                <a:gd name="connsiteY7" fmla="*/ 1000125 h 1546225"/>
                <a:gd name="connsiteX8" fmla="*/ 857250 w 1285875"/>
                <a:gd name="connsiteY8" fmla="*/ 908050 h 1546225"/>
                <a:gd name="connsiteX9" fmla="*/ 949325 w 1285875"/>
                <a:gd name="connsiteY9" fmla="*/ 866775 h 1546225"/>
                <a:gd name="connsiteX10" fmla="*/ 1169987 w 1285875"/>
                <a:gd name="connsiteY10" fmla="*/ 965200 h 1546225"/>
                <a:gd name="connsiteX11" fmla="*/ 1184275 w 1285875"/>
                <a:gd name="connsiteY11" fmla="*/ 921543 h 1546225"/>
                <a:gd name="connsiteX12" fmla="*/ 1199356 w 1285875"/>
                <a:gd name="connsiteY12" fmla="*/ 869156 h 1546225"/>
                <a:gd name="connsiteX13" fmla="*/ 1238250 w 1285875"/>
                <a:gd name="connsiteY13" fmla="*/ 839788 h 1546225"/>
                <a:gd name="connsiteX14" fmla="*/ 1285875 w 1285875"/>
                <a:gd name="connsiteY14" fmla="*/ 812800 h 1546225"/>
                <a:gd name="connsiteX15" fmla="*/ 1236662 w 1285875"/>
                <a:gd name="connsiteY15" fmla="*/ 685006 h 1546225"/>
                <a:gd name="connsiteX16" fmla="*/ 1162050 w 1285875"/>
                <a:gd name="connsiteY16" fmla="*/ 642937 h 1546225"/>
                <a:gd name="connsiteX17" fmla="*/ 1165225 w 1285875"/>
                <a:gd name="connsiteY17" fmla="*/ 571500 h 1546225"/>
                <a:gd name="connsiteX18" fmla="*/ 1141412 w 1285875"/>
                <a:gd name="connsiteY18" fmla="*/ 523081 h 1546225"/>
                <a:gd name="connsiteX19" fmla="*/ 1150938 w 1285875"/>
                <a:gd name="connsiteY19" fmla="*/ 460375 h 1546225"/>
                <a:gd name="connsiteX20" fmla="*/ 1061245 w 1285875"/>
                <a:gd name="connsiteY20" fmla="*/ 486568 h 1546225"/>
                <a:gd name="connsiteX21" fmla="*/ 1003300 w 1285875"/>
                <a:gd name="connsiteY21" fmla="*/ 372269 h 1546225"/>
                <a:gd name="connsiteX22" fmla="*/ 1053306 w 1285875"/>
                <a:gd name="connsiteY22" fmla="*/ 284956 h 1546225"/>
                <a:gd name="connsiteX23" fmla="*/ 1066800 w 1285875"/>
                <a:gd name="connsiteY23" fmla="*/ 209550 h 1546225"/>
                <a:gd name="connsiteX24" fmla="*/ 1111250 w 1285875"/>
                <a:gd name="connsiteY24" fmla="*/ 171450 h 1546225"/>
                <a:gd name="connsiteX25" fmla="*/ 1165225 w 1285875"/>
                <a:gd name="connsiteY25" fmla="*/ 178594 h 1546225"/>
                <a:gd name="connsiteX26" fmla="*/ 1196975 w 1285875"/>
                <a:gd name="connsiteY26" fmla="*/ 123825 h 1546225"/>
                <a:gd name="connsiteX27" fmla="*/ 1149350 w 1285875"/>
                <a:gd name="connsiteY27" fmla="*/ 15875 h 1546225"/>
                <a:gd name="connsiteX28" fmla="*/ 1095375 w 1285875"/>
                <a:gd name="connsiteY28" fmla="*/ 0 h 1546225"/>
                <a:gd name="connsiteX29" fmla="*/ 1044575 w 1285875"/>
                <a:gd name="connsiteY29" fmla="*/ 6350 h 1546225"/>
                <a:gd name="connsiteX30" fmla="*/ 1018382 w 1285875"/>
                <a:gd name="connsiteY30" fmla="*/ 36512 h 1546225"/>
                <a:gd name="connsiteX31" fmla="*/ 971550 w 1285875"/>
                <a:gd name="connsiteY31" fmla="*/ 57151 h 1546225"/>
                <a:gd name="connsiteX32" fmla="*/ 800893 w 1285875"/>
                <a:gd name="connsiteY32" fmla="*/ 61912 h 1546225"/>
                <a:gd name="connsiteX33" fmla="*/ 713581 w 1285875"/>
                <a:gd name="connsiteY33" fmla="*/ 214312 h 1546225"/>
                <a:gd name="connsiteX34" fmla="*/ 666750 w 1285875"/>
                <a:gd name="connsiteY34" fmla="*/ 231775 h 1546225"/>
                <a:gd name="connsiteX35" fmla="*/ 647700 w 1285875"/>
                <a:gd name="connsiteY35" fmla="*/ 228600 h 1546225"/>
                <a:gd name="connsiteX36" fmla="*/ 646112 w 1285875"/>
                <a:gd name="connsiteY36" fmla="*/ 450850 h 1546225"/>
                <a:gd name="connsiteX37" fmla="*/ 628650 w 1285875"/>
                <a:gd name="connsiteY37" fmla="*/ 468312 h 1546225"/>
                <a:gd name="connsiteX38" fmla="*/ 577850 w 1285875"/>
                <a:gd name="connsiteY38" fmla="*/ 438150 h 1546225"/>
                <a:gd name="connsiteX39" fmla="*/ 530225 w 1285875"/>
                <a:gd name="connsiteY39" fmla="*/ 482600 h 1546225"/>
                <a:gd name="connsiteX40" fmla="*/ 498475 w 1285875"/>
                <a:gd name="connsiteY40" fmla="*/ 568325 h 1546225"/>
                <a:gd name="connsiteX41" fmla="*/ 412750 w 1285875"/>
                <a:gd name="connsiteY41" fmla="*/ 603250 h 1546225"/>
                <a:gd name="connsiteX42" fmla="*/ 387350 w 1285875"/>
                <a:gd name="connsiteY42" fmla="*/ 628650 h 1546225"/>
                <a:gd name="connsiteX43" fmla="*/ 346075 w 1285875"/>
                <a:gd name="connsiteY43" fmla="*/ 650875 h 1546225"/>
                <a:gd name="connsiteX44" fmla="*/ 222250 w 1285875"/>
                <a:gd name="connsiteY44" fmla="*/ 682625 h 1546225"/>
                <a:gd name="connsiteX45" fmla="*/ 98425 w 1285875"/>
                <a:gd name="connsiteY45" fmla="*/ 666750 h 1546225"/>
                <a:gd name="connsiteX46" fmla="*/ 57150 w 1285875"/>
                <a:gd name="connsiteY46" fmla="*/ 688181 h 1546225"/>
                <a:gd name="connsiteX47" fmla="*/ 19050 w 1285875"/>
                <a:gd name="connsiteY47" fmla="*/ 742950 h 1546225"/>
                <a:gd name="connsiteX48" fmla="*/ 0 w 1285875"/>
                <a:gd name="connsiteY48" fmla="*/ 974725 h 1546225"/>
                <a:gd name="connsiteX49" fmla="*/ 6350 w 1285875"/>
                <a:gd name="connsiteY49" fmla="*/ 1016000 h 1546225"/>
                <a:gd name="connsiteX50" fmla="*/ 101600 w 1285875"/>
                <a:gd name="connsiteY50" fmla="*/ 1047750 h 1546225"/>
                <a:gd name="connsiteX51" fmla="*/ 146050 w 1285875"/>
                <a:gd name="connsiteY51" fmla="*/ 1104900 h 1546225"/>
                <a:gd name="connsiteX52" fmla="*/ 225425 w 1285875"/>
                <a:gd name="connsiteY52" fmla="*/ 1314450 h 1546225"/>
                <a:gd name="connsiteX53" fmla="*/ 285750 w 1285875"/>
                <a:gd name="connsiteY53" fmla="*/ 1387475 h 1546225"/>
                <a:gd name="connsiteX54" fmla="*/ 317500 w 1285875"/>
                <a:gd name="connsiteY54" fmla="*/ 1498600 h 1546225"/>
                <a:gd name="connsiteX55" fmla="*/ 390525 w 1285875"/>
                <a:gd name="connsiteY55" fmla="*/ 1546225 h 1546225"/>
                <a:gd name="connsiteX56" fmla="*/ 428625 w 1285875"/>
                <a:gd name="connsiteY56" fmla="*/ 1543050 h 1546225"/>
                <a:gd name="connsiteX0" fmla="*/ 422275 w 1279525"/>
                <a:gd name="connsiteY0" fmla="*/ 1543050 h 1546225"/>
                <a:gd name="connsiteX1" fmla="*/ 463550 w 1279525"/>
                <a:gd name="connsiteY1" fmla="*/ 1371600 h 1546225"/>
                <a:gd name="connsiteX2" fmla="*/ 419100 w 1279525"/>
                <a:gd name="connsiteY2" fmla="*/ 1322387 h 1546225"/>
                <a:gd name="connsiteX3" fmla="*/ 415925 w 1279525"/>
                <a:gd name="connsiteY3" fmla="*/ 1196975 h 1546225"/>
                <a:gd name="connsiteX4" fmla="*/ 460375 w 1279525"/>
                <a:gd name="connsiteY4" fmla="*/ 1177925 h 1546225"/>
                <a:gd name="connsiteX5" fmla="*/ 720725 w 1279525"/>
                <a:gd name="connsiteY5" fmla="*/ 1171575 h 1546225"/>
                <a:gd name="connsiteX6" fmla="*/ 723900 w 1279525"/>
                <a:gd name="connsiteY6" fmla="*/ 1022350 h 1546225"/>
                <a:gd name="connsiteX7" fmla="*/ 765175 w 1279525"/>
                <a:gd name="connsiteY7" fmla="*/ 1000125 h 1546225"/>
                <a:gd name="connsiteX8" fmla="*/ 850900 w 1279525"/>
                <a:gd name="connsiteY8" fmla="*/ 908050 h 1546225"/>
                <a:gd name="connsiteX9" fmla="*/ 942975 w 1279525"/>
                <a:gd name="connsiteY9" fmla="*/ 866775 h 1546225"/>
                <a:gd name="connsiteX10" fmla="*/ 1163637 w 1279525"/>
                <a:gd name="connsiteY10" fmla="*/ 965200 h 1546225"/>
                <a:gd name="connsiteX11" fmla="*/ 1177925 w 1279525"/>
                <a:gd name="connsiteY11" fmla="*/ 921543 h 1546225"/>
                <a:gd name="connsiteX12" fmla="*/ 1193006 w 1279525"/>
                <a:gd name="connsiteY12" fmla="*/ 869156 h 1546225"/>
                <a:gd name="connsiteX13" fmla="*/ 1231900 w 1279525"/>
                <a:gd name="connsiteY13" fmla="*/ 839788 h 1546225"/>
                <a:gd name="connsiteX14" fmla="*/ 1279525 w 1279525"/>
                <a:gd name="connsiteY14" fmla="*/ 812800 h 1546225"/>
                <a:gd name="connsiteX15" fmla="*/ 1230312 w 1279525"/>
                <a:gd name="connsiteY15" fmla="*/ 685006 h 1546225"/>
                <a:gd name="connsiteX16" fmla="*/ 1155700 w 1279525"/>
                <a:gd name="connsiteY16" fmla="*/ 642937 h 1546225"/>
                <a:gd name="connsiteX17" fmla="*/ 1158875 w 1279525"/>
                <a:gd name="connsiteY17" fmla="*/ 571500 h 1546225"/>
                <a:gd name="connsiteX18" fmla="*/ 1135062 w 1279525"/>
                <a:gd name="connsiteY18" fmla="*/ 523081 h 1546225"/>
                <a:gd name="connsiteX19" fmla="*/ 1144588 w 1279525"/>
                <a:gd name="connsiteY19" fmla="*/ 460375 h 1546225"/>
                <a:gd name="connsiteX20" fmla="*/ 1054895 w 1279525"/>
                <a:gd name="connsiteY20" fmla="*/ 486568 h 1546225"/>
                <a:gd name="connsiteX21" fmla="*/ 996950 w 1279525"/>
                <a:gd name="connsiteY21" fmla="*/ 372269 h 1546225"/>
                <a:gd name="connsiteX22" fmla="*/ 1046956 w 1279525"/>
                <a:gd name="connsiteY22" fmla="*/ 284956 h 1546225"/>
                <a:gd name="connsiteX23" fmla="*/ 1060450 w 1279525"/>
                <a:gd name="connsiteY23" fmla="*/ 209550 h 1546225"/>
                <a:gd name="connsiteX24" fmla="*/ 1104900 w 1279525"/>
                <a:gd name="connsiteY24" fmla="*/ 171450 h 1546225"/>
                <a:gd name="connsiteX25" fmla="*/ 1158875 w 1279525"/>
                <a:gd name="connsiteY25" fmla="*/ 178594 h 1546225"/>
                <a:gd name="connsiteX26" fmla="*/ 1190625 w 1279525"/>
                <a:gd name="connsiteY26" fmla="*/ 123825 h 1546225"/>
                <a:gd name="connsiteX27" fmla="*/ 1143000 w 1279525"/>
                <a:gd name="connsiteY27" fmla="*/ 15875 h 1546225"/>
                <a:gd name="connsiteX28" fmla="*/ 1089025 w 1279525"/>
                <a:gd name="connsiteY28" fmla="*/ 0 h 1546225"/>
                <a:gd name="connsiteX29" fmla="*/ 1038225 w 1279525"/>
                <a:gd name="connsiteY29" fmla="*/ 6350 h 1546225"/>
                <a:gd name="connsiteX30" fmla="*/ 1012032 w 1279525"/>
                <a:gd name="connsiteY30" fmla="*/ 36512 h 1546225"/>
                <a:gd name="connsiteX31" fmla="*/ 965200 w 1279525"/>
                <a:gd name="connsiteY31" fmla="*/ 57151 h 1546225"/>
                <a:gd name="connsiteX32" fmla="*/ 794543 w 1279525"/>
                <a:gd name="connsiteY32" fmla="*/ 61912 h 1546225"/>
                <a:gd name="connsiteX33" fmla="*/ 707231 w 1279525"/>
                <a:gd name="connsiteY33" fmla="*/ 214312 h 1546225"/>
                <a:gd name="connsiteX34" fmla="*/ 660400 w 1279525"/>
                <a:gd name="connsiteY34" fmla="*/ 231775 h 1546225"/>
                <a:gd name="connsiteX35" fmla="*/ 641350 w 1279525"/>
                <a:gd name="connsiteY35" fmla="*/ 228600 h 1546225"/>
                <a:gd name="connsiteX36" fmla="*/ 639762 w 1279525"/>
                <a:gd name="connsiteY36" fmla="*/ 450850 h 1546225"/>
                <a:gd name="connsiteX37" fmla="*/ 622300 w 1279525"/>
                <a:gd name="connsiteY37" fmla="*/ 468312 h 1546225"/>
                <a:gd name="connsiteX38" fmla="*/ 571500 w 1279525"/>
                <a:gd name="connsiteY38" fmla="*/ 438150 h 1546225"/>
                <a:gd name="connsiteX39" fmla="*/ 523875 w 1279525"/>
                <a:gd name="connsiteY39" fmla="*/ 482600 h 1546225"/>
                <a:gd name="connsiteX40" fmla="*/ 492125 w 1279525"/>
                <a:gd name="connsiteY40" fmla="*/ 568325 h 1546225"/>
                <a:gd name="connsiteX41" fmla="*/ 406400 w 1279525"/>
                <a:gd name="connsiteY41" fmla="*/ 603250 h 1546225"/>
                <a:gd name="connsiteX42" fmla="*/ 381000 w 1279525"/>
                <a:gd name="connsiteY42" fmla="*/ 628650 h 1546225"/>
                <a:gd name="connsiteX43" fmla="*/ 339725 w 1279525"/>
                <a:gd name="connsiteY43" fmla="*/ 650875 h 1546225"/>
                <a:gd name="connsiteX44" fmla="*/ 215900 w 1279525"/>
                <a:gd name="connsiteY44" fmla="*/ 682625 h 1546225"/>
                <a:gd name="connsiteX45" fmla="*/ 92075 w 1279525"/>
                <a:gd name="connsiteY45" fmla="*/ 666750 h 1546225"/>
                <a:gd name="connsiteX46" fmla="*/ 50800 w 1279525"/>
                <a:gd name="connsiteY46" fmla="*/ 688181 h 1546225"/>
                <a:gd name="connsiteX47" fmla="*/ 12700 w 1279525"/>
                <a:gd name="connsiteY47" fmla="*/ 742950 h 1546225"/>
                <a:gd name="connsiteX48" fmla="*/ 794 w 1279525"/>
                <a:gd name="connsiteY48" fmla="*/ 836613 h 1546225"/>
                <a:gd name="connsiteX49" fmla="*/ 0 w 1279525"/>
                <a:gd name="connsiteY49" fmla="*/ 1016000 h 1546225"/>
                <a:gd name="connsiteX50" fmla="*/ 95250 w 1279525"/>
                <a:gd name="connsiteY50" fmla="*/ 1047750 h 1546225"/>
                <a:gd name="connsiteX51" fmla="*/ 139700 w 1279525"/>
                <a:gd name="connsiteY51" fmla="*/ 1104900 h 1546225"/>
                <a:gd name="connsiteX52" fmla="*/ 219075 w 1279525"/>
                <a:gd name="connsiteY52" fmla="*/ 1314450 h 1546225"/>
                <a:gd name="connsiteX53" fmla="*/ 279400 w 1279525"/>
                <a:gd name="connsiteY53" fmla="*/ 1387475 h 1546225"/>
                <a:gd name="connsiteX54" fmla="*/ 311150 w 1279525"/>
                <a:gd name="connsiteY54" fmla="*/ 1498600 h 1546225"/>
                <a:gd name="connsiteX55" fmla="*/ 384175 w 1279525"/>
                <a:gd name="connsiteY55" fmla="*/ 1546225 h 1546225"/>
                <a:gd name="connsiteX56" fmla="*/ 422275 w 1279525"/>
                <a:gd name="connsiteY56" fmla="*/ 1543050 h 1546225"/>
                <a:gd name="connsiteX0" fmla="*/ 443706 w 1300956"/>
                <a:gd name="connsiteY0" fmla="*/ 1543050 h 1546225"/>
                <a:gd name="connsiteX1" fmla="*/ 484981 w 1300956"/>
                <a:gd name="connsiteY1" fmla="*/ 1371600 h 1546225"/>
                <a:gd name="connsiteX2" fmla="*/ 440531 w 1300956"/>
                <a:gd name="connsiteY2" fmla="*/ 1322387 h 1546225"/>
                <a:gd name="connsiteX3" fmla="*/ 437356 w 1300956"/>
                <a:gd name="connsiteY3" fmla="*/ 1196975 h 1546225"/>
                <a:gd name="connsiteX4" fmla="*/ 481806 w 1300956"/>
                <a:gd name="connsiteY4" fmla="*/ 1177925 h 1546225"/>
                <a:gd name="connsiteX5" fmla="*/ 742156 w 1300956"/>
                <a:gd name="connsiteY5" fmla="*/ 1171575 h 1546225"/>
                <a:gd name="connsiteX6" fmla="*/ 745331 w 1300956"/>
                <a:gd name="connsiteY6" fmla="*/ 1022350 h 1546225"/>
                <a:gd name="connsiteX7" fmla="*/ 786606 w 1300956"/>
                <a:gd name="connsiteY7" fmla="*/ 1000125 h 1546225"/>
                <a:gd name="connsiteX8" fmla="*/ 872331 w 1300956"/>
                <a:gd name="connsiteY8" fmla="*/ 908050 h 1546225"/>
                <a:gd name="connsiteX9" fmla="*/ 964406 w 1300956"/>
                <a:gd name="connsiteY9" fmla="*/ 866775 h 1546225"/>
                <a:gd name="connsiteX10" fmla="*/ 1185068 w 1300956"/>
                <a:gd name="connsiteY10" fmla="*/ 965200 h 1546225"/>
                <a:gd name="connsiteX11" fmla="*/ 1199356 w 1300956"/>
                <a:gd name="connsiteY11" fmla="*/ 921543 h 1546225"/>
                <a:gd name="connsiteX12" fmla="*/ 1214437 w 1300956"/>
                <a:gd name="connsiteY12" fmla="*/ 869156 h 1546225"/>
                <a:gd name="connsiteX13" fmla="*/ 1253331 w 1300956"/>
                <a:gd name="connsiteY13" fmla="*/ 839788 h 1546225"/>
                <a:gd name="connsiteX14" fmla="*/ 1300956 w 1300956"/>
                <a:gd name="connsiteY14" fmla="*/ 812800 h 1546225"/>
                <a:gd name="connsiteX15" fmla="*/ 1251743 w 1300956"/>
                <a:gd name="connsiteY15" fmla="*/ 685006 h 1546225"/>
                <a:gd name="connsiteX16" fmla="*/ 1177131 w 1300956"/>
                <a:gd name="connsiteY16" fmla="*/ 642937 h 1546225"/>
                <a:gd name="connsiteX17" fmla="*/ 1180306 w 1300956"/>
                <a:gd name="connsiteY17" fmla="*/ 571500 h 1546225"/>
                <a:gd name="connsiteX18" fmla="*/ 1156493 w 1300956"/>
                <a:gd name="connsiteY18" fmla="*/ 523081 h 1546225"/>
                <a:gd name="connsiteX19" fmla="*/ 1166019 w 1300956"/>
                <a:gd name="connsiteY19" fmla="*/ 460375 h 1546225"/>
                <a:gd name="connsiteX20" fmla="*/ 1076326 w 1300956"/>
                <a:gd name="connsiteY20" fmla="*/ 486568 h 1546225"/>
                <a:gd name="connsiteX21" fmla="*/ 1018381 w 1300956"/>
                <a:gd name="connsiteY21" fmla="*/ 372269 h 1546225"/>
                <a:gd name="connsiteX22" fmla="*/ 1068387 w 1300956"/>
                <a:gd name="connsiteY22" fmla="*/ 284956 h 1546225"/>
                <a:gd name="connsiteX23" fmla="*/ 1081881 w 1300956"/>
                <a:gd name="connsiteY23" fmla="*/ 209550 h 1546225"/>
                <a:gd name="connsiteX24" fmla="*/ 1126331 w 1300956"/>
                <a:gd name="connsiteY24" fmla="*/ 171450 h 1546225"/>
                <a:gd name="connsiteX25" fmla="*/ 1180306 w 1300956"/>
                <a:gd name="connsiteY25" fmla="*/ 178594 h 1546225"/>
                <a:gd name="connsiteX26" fmla="*/ 1212056 w 1300956"/>
                <a:gd name="connsiteY26" fmla="*/ 123825 h 1546225"/>
                <a:gd name="connsiteX27" fmla="*/ 1164431 w 1300956"/>
                <a:gd name="connsiteY27" fmla="*/ 15875 h 1546225"/>
                <a:gd name="connsiteX28" fmla="*/ 1110456 w 1300956"/>
                <a:gd name="connsiteY28" fmla="*/ 0 h 1546225"/>
                <a:gd name="connsiteX29" fmla="*/ 1059656 w 1300956"/>
                <a:gd name="connsiteY29" fmla="*/ 6350 h 1546225"/>
                <a:gd name="connsiteX30" fmla="*/ 1033463 w 1300956"/>
                <a:gd name="connsiteY30" fmla="*/ 36512 h 1546225"/>
                <a:gd name="connsiteX31" fmla="*/ 986631 w 1300956"/>
                <a:gd name="connsiteY31" fmla="*/ 57151 h 1546225"/>
                <a:gd name="connsiteX32" fmla="*/ 815974 w 1300956"/>
                <a:gd name="connsiteY32" fmla="*/ 61912 h 1546225"/>
                <a:gd name="connsiteX33" fmla="*/ 728662 w 1300956"/>
                <a:gd name="connsiteY33" fmla="*/ 214312 h 1546225"/>
                <a:gd name="connsiteX34" fmla="*/ 681831 w 1300956"/>
                <a:gd name="connsiteY34" fmla="*/ 231775 h 1546225"/>
                <a:gd name="connsiteX35" fmla="*/ 662781 w 1300956"/>
                <a:gd name="connsiteY35" fmla="*/ 228600 h 1546225"/>
                <a:gd name="connsiteX36" fmla="*/ 661193 w 1300956"/>
                <a:gd name="connsiteY36" fmla="*/ 450850 h 1546225"/>
                <a:gd name="connsiteX37" fmla="*/ 643731 w 1300956"/>
                <a:gd name="connsiteY37" fmla="*/ 468312 h 1546225"/>
                <a:gd name="connsiteX38" fmla="*/ 592931 w 1300956"/>
                <a:gd name="connsiteY38" fmla="*/ 438150 h 1546225"/>
                <a:gd name="connsiteX39" fmla="*/ 545306 w 1300956"/>
                <a:gd name="connsiteY39" fmla="*/ 482600 h 1546225"/>
                <a:gd name="connsiteX40" fmla="*/ 513556 w 1300956"/>
                <a:gd name="connsiteY40" fmla="*/ 568325 h 1546225"/>
                <a:gd name="connsiteX41" fmla="*/ 427831 w 1300956"/>
                <a:gd name="connsiteY41" fmla="*/ 603250 h 1546225"/>
                <a:gd name="connsiteX42" fmla="*/ 402431 w 1300956"/>
                <a:gd name="connsiteY42" fmla="*/ 628650 h 1546225"/>
                <a:gd name="connsiteX43" fmla="*/ 361156 w 1300956"/>
                <a:gd name="connsiteY43" fmla="*/ 650875 h 1546225"/>
                <a:gd name="connsiteX44" fmla="*/ 237331 w 1300956"/>
                <a:gd name="connsiteY44" fmla="*/ 682625 h 1546225"/>
                <a:gd name="connsiteX45" fmla="*/ 113506 w 1300956"/>
                <a:gd name="connsiteY45" fmla="*/ 666750 h 1546225"/>
                <a:gd name="connsiteX46" fmla="*/ 72231 w 1300956"/>
                <a:gd name="connsiteY46" fmla="*/ 688181 h 1546225"/>
                <a:gd name="connsiteX47" fmla="*/ 34131 w 1300956"/>
                <a:gd name="connsiteY47" fmla="*/ 742950 h 1546225"/>
                <a:gd name="connsiteX48" fmla="*/ 22225 w 1300956"/>
                <a:gd name="connsiteY48" fmla="*/ 836613 h 1546225"/>
                <a:gd name="connsiteX49" fmla="*/ 0 w 1300956"/>
                <a:gd name="connsiteY49" fmla="*/ 982662 h 1546225"/>
                <a:gd name="connsiteX50" fmla="*/ 116681 w 1300956"/>
                <a:gd name="connsiteY50" fmla="*/ 1047750 h 1546225"/>
                <a:gd name="connsiteX51" fmla="*/ 161131 w 1300956"/>
                <a:gd name="connsiteY51" fmla="*/ 1104900 h 1546225"/>
                <a:gd name="connsiteX52" fmla="*/ 240506 w 1300956"/>
                <a:gd name="connsiteY52" fmla="*/ 1314450 h 1546225"/>
                <a:gd name="connsiteX53" fmla="*/ 300831 w 1300956"/>
                <a:gd name="connsiteY53" fmla="*/ 1387475 h 1546225"/>
                <a:gd name="connsiteX54" fmla="*/ 332581 w 1300956"/>
                <a:gd name="connsiteY54" fmla="*/ 1498600 h 1546225"/>
                <a:gd name="connsiteX55" fmla="*/ 405606 w 1300956"/>
                <a:gd name="connsiteY55" fmla="*/ 1546225 h 1546225"/>
                <a:gd name="connsiteX56" fmla="*/ 443706 w 1300956"/>
                <a:gd name="connsiteY56" fmla="*/ 1543050 h 1546225"/>
                <a:gd name="connsiteX0" fmla="*/ 443706 w 1300956"/>
                <a:gd name="connsiteY0" fmla="*/ 1543050 h 1546225"/>
                <a:gd name="connsiteX1" fmla="*/ 484981 w 1300956"/>
                <a:gd name="connsiteY1" fmla="*/ 1371600 h 1546225"/>
                <a:gd name="connsiteX2" fmla="*/ 440531 w 1300956"/>
                <a:gd name="connsiteY2" fmla="*/ 1322387 h 1546225"/>
                <a:gd name="connsiteX3" fmla="*/ 437356 w 1300956"/>
                <a:gd name="connsiteY3" fmla="*/ 1196975 h 1546225"/>
                <a:gd name="connsiteX4" fmla="*/ 481806 w 1300956"/>
                <a:gd name="connsiteY4" fmla="*/ 1177925 h 1546225"/>
                <a:gd name="connsiteX5" fmla="*/ 742156 w 1300956"/>
                <a:gd name="connsiteY5" fmla="*/ 1171575 h 1546225"/>
                <a:gd name="connsiteX6" fmla="*/ 745331 w 1300956"/>
                <a:gd name="connsiteY6" fmla="*/ 1022350 h 1546225"/>
                <a:gd name="connsiteX7" fmla="*/ 786606 w 1300956"/>
                <a:gd name="connsiteY7" fmla="*/ 1000125 h 1546225"/>
                <a:gd name="connsiteX8" fmla="*/ 872331 w 1300956"/>
                <a:gd name="connsiteY8" fmla="*/ 908050 h 1546225"/>
                <a:gd name="connsiteX9" fmla="*/ 964406 w 1300956"/>
                <a:gd name="connsiteY9" fmla="*/ 866775 h 1546225"/>
                <a:gd name="connsiteX10" fmla="*/ 1185068 w 1300956"/>
                <a:gd name="connsiteY10" fmla="*/ 965200 h 1546225"/>
                <a:gd name="connsiteX11" fmla="*/ 1199356 w 1300956"/>
                <a:gd name="connsiteY11" fmla="*/ 921543 h 1546225"/>
                <a:gd name="connsiteX12" fmla="*/ 1214437 w 1300956"/>
                <a:gd name="connsiteY12" fmla="*/ 869156 h 1546225"/>
                <a:gd name="connsiteX13" fmla="*/ 1253331 w 1300956"/>
                <a:gd name="connsiteY13" fmla="*/ 839788 h 1546225"/>
                <a:gd name="connsiteX14" fmla="*/ 1300956 w 1300956"/>
                <a:gd name="connsiteY14" fmla="*/ 812800 h 1546225"/>
                <a:gd name="connsiteX15" fmla="*/ 1251743 w 1300956"/>
                <a:gd name="connsiteY15" fmla="*/ 685006 h 1546225"/>
                <a:gd name="connsiteX16" fmla="*/ 1177131 w 1300956"/>
                <a:gd name="connsiteY16" fmla="*/ 642937 h 1546225"/>
                <a:gd name="connsiteX17" fmla="*/ 1180306 w 1300956"/>
                <a:gd name="connsiteY17" fmla="*/ 571500 h 1546225"/>
                <a:gd name="connsiteX18" fmla="*/ 1156493 w 1300956"/>
                <a:gd name="connsiteY18" fmla="*/ 523081 h 1546225"/>
                <a:gd name="connsiteX19" fmla="*/ 1166019 w 1300956"/>
                <a:gd name="connsiteY19" fmla="*/ 460375 h 1546225"/>
                <a:gd name="connsiteX20" fmla="*/ 1076326 w 1300956"/>
                <a:gd name="connsiteY20" fmla="*/ 486568 h 1546225"/>
                <a:gd name="connsiteX21" fmla="*/ 1018381 w 1300956"/>
                <a:gd name="connsiteY21" fmla="*/ 372269 h 1546225"/>
                <a:gd name="connsiteX22" fmla="*/ 1068387 w 1300956"/>
                <a:gd name="connsiteY22" fmla="*/ 284956 h 1546225"/>
                <a:gd name="connsiteX23" fmla="*/ 1081881 w 1300956"/>
                <a:gd name="connsiteY23" fmla="*/ 209550 h 1546225"/>
                <a:gd name="connsiteX24" fmla="*/ 1126331 w 1300956"/>
                <a:gd name="connsiteY24" fmla="*/ 171450 h 1546225"/>
                <a:gd name="connsiteX25" fmla="*/ 1180306 w 1300956"/>
                <a:gd name="connsiteY25" fmla="*/ 178594 h 1546225"/>
                <a:gd name="connsiteX26" fmla="*/ 1212056 w 1300956"/>
                <a:gd name="connsiteY26" fmla="*/ 123825 h 1546225"/>
                <a:gd name="connsiteX27" fmla="*/ 1164431 w 1300956"/>
                <a:gd name="connsiteY27" fmla="*/ 15875 h 1546225"/>
                <a:gd name="connsiteX28" fmla="*/ 1110456 w 1300956"/>
                <a:gd name="connsiteY28" fmla="*/ 0 h 1546225"/>
                <a:gd name="connsiteX29" fmla="*/ 1059656 w 1300956"/>
                <a:gd name="connsiteY29" fmla="*/ 6350 h 1546225"/>
                <a:gd name="connsiteX30" fmla="*/ 1033463 w 1300956"/>
                <a:gd name="connsiteY30" fmla="*/ 36512 h 1546225"/>
                <a:gd name="connsiteX31" fmla="*/ 986631 w 1300956"/>
                <a:gd name="connsiteY31" fmla="*/ 57151 h 1546225"/>
                <a:gd name="connsiteX32" fmla="*/ 815974 w 1300956"/>
                <a:gd name="connsiteY32" fmla="*/ 61912 h 1546225"/>
                <a:gd name="connsiteX33" fmla="*/ 728662 w 1300956"/>
                <a:gd name="connsiteY33" fmla="*/ 214312 h 1546225"/>
                <a:gd name="connsiteX34" fmla="*/ 681831 w 1300956"/>
                <a:gd name="connsiteY34" fmla="*/ 231775 h 1546225"/>
                <a:gd name="connsiteX35" fmla="*/ 662781 w 1300956"/>
                <a:gd name="connsiteY35" fmla="*/ 228600 h 1546225"/>
                <a:gd name="connsiteX36" fmla="*/ 661193 w 1300956"/>
                <a:gd name="connsiteY36" fmla="*/ 450850 h 1546225"/>
                <a:gd name="connsiteX37" fmla="*/ 643731 w 1300956"/>
                <a:gd name="connsiteY37" fmla="*/ 468312 h 1546225"/>
                <a:gd name="connsiteX38" fmla="*/ 592931 w 1300956"/>
                <a:gd name="connsiteY38" fmla="*/ 438150 h 1546225"/>
                <a:gd name="connsiteX39" fmla="*/ 545306 w 1300956"/>
                <a:gd name="connsiteY39" fmla="*/ 482600 h 1546225"/>
                <a:gd name="connsiteX40" fmla="*/ 513556 w 1300956"/>
                <a:gd name="connsiteY40" fmla="*/ 568325 h 1546225"/>
                <a:gd name="connsiteX41" fmla="*/ 427831 w 1300956"/>
                <a:gd name="connsiteY41" fmla="*/ 603250 h 1546225"/>
                <a:gd name="connsiteX42" fmla="*/ 402431 w 1300956"/>
                <a:gd name="connsiteY42" fmla="*/ 628650 h 1546225"/>
                <a:gd name="connsiteX43" fmla="*/ 361156 w 1300956"/>
                <a:gd name="connsiteY43" fmla="*/ 650875 h 1546225"/>
                <a:gd name="connsiteX44" fmla="*/ 237331 w 1300956"/>
                <a:gd name="connsiteY44" fmla="*/ 682625 h 1546225"/>
                <a:gd name="connsiteX45" fmla="*/ 113506 w 1300956"/>
                <a:gd name="connsiteY45" fmla="*/ 666750 h 1546225"/>
                <a:gd name="connsiteX46" fmla="*/ 72231 w 1300956"/>
                <a:gd name="connsiteY46" fmla="*/ 688181 h 1546225"/>
                <a:gd name="connsiteX47" fmla="*/ 34131 w 1300956"/>
                <a:gd name="connsiteY47" fmla="*/ 742950 h 1546225"/>
                <a:gd name="connsiteX48" fmla="*/ 22225 w 1300956"/>
                <a:gd name="connsiteY48" fmla="*/ 836613 h 1546225"/>
                <a:gd name="connsiteX49" fmla="*/ 0 w 1300956"/>
                <a:gd name="connsiteY49" fmla="*/ 982662 h 1546225"/>
                <a:gd name="connsiteX50" fmla="*/ 92868 w 1300956"/>
                <a:gd name="connsiteY50" fmla="*/ 1045369 h 1546225"/>
                <a:gd name="connsiteX51" fmla="*/ 161131 w 1300956"/>
                <a:gd name="connsiteY51" fmla="*/ 1104900 h 1546225"/>
                <a:gd name="connsiteX52" fmla="*/ 240506 w 1300956"/>
                <a:gd name="connsiteY52" fmla="*/ 1314450 h 1546225"/>
                <a:gd name="connsiteX53" fmla="*/ 300831 w 1300956"/>
                <a:gd name="connsiteY53" fmla="*/ 1387475 h 1546225"/>
                <a:gd name="connsiteX54" fmla="*/ 332581 w 1300956"/>
                <a:gd name="connsiteY54" fmla="*/ 1498600 h 1546225"/>
                <a:gd name="connsiteX55" fmla="*/ 405606 w 1300956"/>
                <a:gd name="connsiteY55" fmla="*/ 1546225 h 1546225"/>
                <a:gd name="connsiteX56" fmla="*/ 443706 w 1300956"/>
                <a:gd name="connsiteY56" fmla="*/ 1543050 h 1546225"/>
                <a:gd name="connsiteX0" fmla="*/ 443706 w 1300956"/>
                <a:gd name="connsiteY0" fmla="*/ 1543050 h 1546225"/>
                <a:gd name="connsiteX1" fmla="*/ 484981 w 1300956"/>
                <a:gd name="connsiteY1" fmla="*/ 1371600 h 1546225"/>
                <a:gd name="connsiteX2" fmla="*/ 440531 w 1300956"/>
                <a:gd name="connsiteY2" fmla="*/ 1322387 h 1546225"/>
                <a:gd name="connsiteX3" fmla="*/ 437356 w 1300956"/>
                <a:gd name="connsiteY3" fmla="*/ 1196975 h 1546225"/>
                <a:gd name="connsiteX4" fmla="*/ 481806 w 1300956"/>
                <a:gd name="connsiteY4" fmla="*/ 1177925 h 1546225"/>
                <a:gd name="connsiteX5" fmla="*/ 742156 w 1300956"/>
                <a:gd name="connsiteY5" fmla="*/ 1171575 h 1546225"/>
                <a:gd name="connsiteX6" fmla="*/ 745331 w 1300956"/>
                <a:gd name="connsiteY6" fmla="*/ 1022350 h 1546225"/>
                <a:gd name="connsiteX7" fmla="*/ 786606 w 1300956"/>
                <a:gd name="connsiteY7" fmla="*/ 1000125 h 1546225"/>
                <a:gd name="connsiteX8" fmla="*/ 872331 w 1300956"/>
                <a:gd name="connsiteY8" fmla="*/ 908050 h 1546225"/>
                <a:gd name="connsiteX9" fmla="*/ 964406 w 1300956"/>
                <a:gd name="connsiteY9" fmla="*/ 866775 h 1546225"/>
                <a:gd name="connsiteX10" fmla="*/ 1185068 w 1300956"/>
                <a:gd name="connsiteY10" fmla="*/ 965200 h 1546225"/>
                <a:gd name="connsiteX11" fmla="*/ 1199356 w 1300956"/>
                <a:gd name="connsiteY11" fmla="*/ 921543 h 1546225"/>
                <a:gd name="connsiteX12" fmla="*/ 1214437 w 1300956"/>
                <a:gd name="connsiteY12" fmla="*/ 869156 h 1546225"/>
                <a:gd name="connsiteX13" fmla="*/ 1253331 w 1300956"/>
                <a:gd name="connsiteY13" fmla="*/ 839788 h 1546225"/>
                <a:gd name="connsiteX14" fmla="*/ 1300956 w 1300956"/>
                <a:gd name="connsiteY14" fmla="*/ 812800 h 1546225"/>
                <a:gd name="connsiteX15" fmla="*/ 1251743 w 1300956"/>
                <a:gd name="connsiteY15" fmla="*/ 685006 h 1546225"/>
                <a:gd name="connsiteX16" fmla="*/ 1177131 w 1300956"/>
                <a:gd name="connsiteY16" fmla="*/ 642937 h 1546225"/>
                <a:gd name="connsiteX17" fmla="*/ 1180306 w 1300956"/>
                <a:gd name="connsiteY17" fmla="*/ 571500 h 1546225"/>
                <a:gd name="connsiteX18" fmla="*/ 1156493 w 1300956"/>
                <a:gd name="connsiteY18" fmla="*/ 523081 h 1546225"/>
                <a:gd name="connsiteX19" fmla="*/ 1166019 w 1300956"/>
                <a:gd name="connsiteY19" fmla="*/ 460375 h 1546225"/>
                <a:gd name="connsiteX20" fmla="*/ 1076326 w 1300956"/>
                <a:gd name="connsiteY20" fmla="*/ 486568 h 1546225"/>
                <a:gd name="connsiteX21" fmla="*/ 1018381 w 1300956"/>
                <a:gd name="connsiteY21" fmla="*/ 372269 h 1546225"/>
                <a:gd name="connsiteX22" fmla="*/ 1068387 w 1300956"/>
                <a:gd name="connsiteY22" fmla="*/ 284956 h 1546225"/>
                <a:gd name="connsiteX23" fmla="*/ 1081881 w 1300956"/>
                <a:gd name="connsiteY23" fmla="*/ 209550 h 1546225"/>
                <a:gd name="connsiteX24" fmla="*/ 1126331 w 1300956"/>
                <a:gd name="connsiteY24" fmla="*/ 171450 h 1546225"/>
                <a:gd name="connsiteX25" fmla="*/ 1180306 w 1300956"/>
                <a:gd name="connsiteY25" fmla="*/ 178594 h 1546225"/>
                <a:gd name="connsiteX26" fmla="*/ 1212056 w 1300956"/>
                <a:gd name="connsiteY26" fmla="*/ 123825 h 1546225"/>
                <a:gd name="connsiteX27" fmla="*/ 1164431 w 1300956"/>
                <a:gd name="connsiteY27" fmla="*/ 15875 h 1546225"/>
                <a:gd name="connsiteX28" fmla="*/ 1110456 w 1300956"/>
                <a:gd name="connsiteY28" fmla="*/ 0 h 1546225"/>
                <a:gd name="connsiteX29" fmla="*/ 1059656 w 1300956"/>
                <a:gd name="connsiteY29" fmla="*/ 6350 h 1546225"/>
                <a:gd name="connsiteX30" fmla="*/ 1033463 w 1300956"/>
                <a:gd name="connsiteY30" fmla="*/ 36512 h 1546225"/>
                <a:gd name="connsiteX31" fmla="*/ 986631 w 1300956"/>
                <a:gd name="connsiteY31" fmla="*/ 57151 h 1546225"/>
                <a:gd name="connsiteX32" fmla="*/ 815974 w 1300956"/>
                <a:gd name="connsiteY32" fmla="*/ 61912 h 1546225"/>
                <a:gd name="connsiteX33" fmla="*/ 728662 w 1300956"/>
                <a:gd name="connsiteY33" fmla="*/ 214312 h 1546225"/>
                <a:gd name="connsiteX34" fmla="*/ 681831 w 1300956"/>
                <a:gd name="connsiteY34" fmla="*/ 231775 h 1546225"/>
                <a:gd name="connsiteX35" fmla="*/ 662781 w 1300956"/>
                <a:gd name="connsiteY35" fmla="*/ 228600 h 1546225"/>
                <a:gd name="connsiteX36" fmla="*/ 661193 w 1300956"/>
                <a:gd name="connsiteY36" fmla="*/ 450850 h 1546225"/>
                <a:gd name="connsiteX37" fmla="*/ 643731 w 1300956"/>
                <a:gd name="connsiteY37" fmla="*/ 468312 h 1546225"/>
                <a:gd name="connsiteX38" fmla="*/ 592931 w 1300956"/>
                <a:gd name="connsiteY38" fmla="*/ 438150 h 1546225"/>
                <a:gd name="connsiteX39" fmla="*/ 545306 w 1300956"/>
                <a:gd name="connsiteY39" fmla="*/ 482600 h 1546225"/>
                <a:gd name="connsiteX40" fmla="*/ 513556 w 1300956"/>
                <a:gd name="connsiteY40" fmla="*/ 568325 h 1546225"/>
                <a:gd name="connsiteX41" fmla="*/ 427831 w 1300956"/>
                <a:gd name="connsiteY41" fmla="*/ 603250 h 1546225"/>
                <a:gd name="connsiteX42" fmla="*/ 402431 w 1300956"/>
                <a:gd name="connsiteY42" fmla="*/ 628650 h 1546225"/>
                <a:gd name="connsiteX43" fmla="*/ 361156 w 1300956"/>
                <a:gd name="connsiteY43" fmla="*/ 650875 h 1546225"/>
                <a:gd name="connsiteX44" fmla="*/ 237331 w 1300956"/>
                <a:gd name="connsiteY44" fmla="*/ 682625 h 1546225"/>
                <a:gd name="connsiteX45" fmla="*/ 113506 w 1300956"/>
                <a:gd name="connsiteY45" fmla="*/ 666750 h 1546225"/>
                <a:gd name="connsiteX46" fmla="*/ 72231 w 1300956"/>
                <a:gd name="connsiteY46" fmla="*/ 688181 h 1546225"/>
                <a:gd name="connsiteX47" fmla="*/ 34131 w 1300956"/>
                <a:gd name="connsiteY47" fmla="*/ 742950 h 1546225"/>
                <a:gd name="connsiteX48" fmla="*/ 22225 w 1300956"/>
                <a:gd name="connsiteY48" fmla="*/ 836613 h 1546225"/>
                <a:gd name="connsiteX49" fmla="*/ 0 w 1300956"/>
                <a:gd name="connsiteY49" fmla="*/ 982662 h 1546225"/>
                <a:gd name="connsiteX50" fmla="*/ 92868 w 1300956"/>
                <a:gd name="connsiteY50" fmla="*/ 1045369 h 1546225"/>
                <a:gd name="connsiteX51" fmla="*/ 153987 w 1300956"/>
                <a:gd name="connsiteY51" fmla="*/ 1119188 h 1546225"/>
                <a:gd name="connsiteX52" fmla="*/ 240506 w 1300956"/>
                <a:gd name="connsiteY52" fmla="*/ 1314450 h 1546225"/>
                <a:gd name="connsiteX53" fmla="*/ 300831 w 1300956"/>
                <a:gd name="connsiteY53" fmla="*/ 1387475 h 1546225"/>
                <a:gd name="connsiteX54" fmla="*/ 332581 w 1300956"/>
                <a:gd name="connsiteY54" fmla="*/ 1498600 h 1546225"/>
                <a:gd name="connsiteX55" fmla="*/ 405606 w 1300956"/>
                <a:gd name="connsiteY55" fmla="*/ 1546225 h 1546225"/>
                <a:gd name="connsiteX56" fmla="*/ 443706 w 1300956"/>
                <a:gd name="connsiteY56" fmla="*/ 1543050 h 1546225"/>
                <a:gd name="connsiteX0" fmla="*/ 443706 w 1300956"/>
                <a:gd name="connsiteY0" fmla="*/ 1543050 h 1558131"/>
                <a:gd name="connsiteX1" fmla="*/ 484981 w 1300956"/>
                <a:gd name="connsiteY1" fmla="*/ 1371600 h 1558131"/>
                <a:gd name="connsiteX2" fmla="*/ 440531 w 1300956"/>
                <a:gd name="connsiteY2" fmla="*/ 1322387 h 1558131"/>
                <a:gd name="connsiteX3" fmla="*/ 437356 w 1300956"/>
                <a:gd name="connsiteY3" fmla="*/ 1196975 h 1558131"/>
                <a:gd name="connsiteX4" fmla="*/ 481806 w 1300956"/>
                <a:gd name="connsiteY4" fmla="*/ 1177925 h 1558131"/>
                <a:gd name="connsiteX5" fmla="*/ 742156 w 1300956"/>
                <a:gd name="connsiteY5" fmla="*/ 1171575 h 1558131"/>
                <a:gd name="connsiteX6" fmla="*/ 745331 w 1300956"/>
                <a:gd name="connsiteY6" fmla="*/ 1022350 h 1558131"/>
                <a:gd name="connsiteX7" fmla="*/ 786606 w 1300956"/>
                <a:gd name="connsiteY7" fmla="*/ 1000125 h 1558131"/>
                <a:gd name="connsiteX8" fmla="*/ 872331 w 1300956"/>
                <a:gd name="connsiteY8" fmla="*/ 908050 h 1558131"/>
                <a:gd name="connsiteX9" fmla="*/ 964406 w 1300956"/>
                <a:gd name="connsiteY9" fmla="*/ 866775 h 1558131"/>
                <a:gd name="connsiteX10" fmla="*/ 1185068 w 1300956"/>
                <a:gd name="connsiteY10" fmla="*/ 965200 h 1558131"/>
                <a:gd name="connsiteX11" fmla="*/ 1199356 w 1300956"/>
                <a:gd name="connsiteY11" fmla="*/ 921543 h 1558131"/>
                <a:gd name="connsiteX12" fmla="*/ 1214437 w 1300956"/>
                <a:gd name="connsiteY12" fmla="*/ 869156 h 1558131"/>
                <a:gd name="connsiteX13" fmla="*/ 1253331 w 1300956"/>
                <a:gd name="connsiteY13" fmla="*/ 839788 h 1558131"/>
                <a:gd name="connsiteX14" fmla="*/ 1300956 w 1300956"/>
                <a:gd name="connsiteY14" fmla="*/ 812800 h 1558131"/>
                <a:gd name="connsiteX15" fmla="*/ 1251743 w 1300956"/>
                <a:gd name="connsiteY15" fmla="*/ 685006 h 1558131"/>
                <a:gd name="connsiteX16" fmla="*/ 1177131 w 1300956"/>
                <a:gd name="connsiteY16" fmla="*/ 642937 h 1558131"/>
                <a:gd name="connsiteX17" fmla="*/ 1180306 w 1300956"/>
                <a:gd name="connsiteY17" fmla="*/ 571500 h 1558131"/>
                <a:gd name="connsiteX18" fmla="*/ 1156493 w 1300956"/>
                <a:gd name="connsiteY18" fmla="*/ 523081 h 1558131"/>
                <a:gd name="connsiteX19" fmla="*/ 1166019 w 1300956"/>
                <a:gd name="connsiteY19" fmla="*/ 460375 h 1558131"/>
                <a:gd name="connsiteX20" fmla="*/ 1076326 w 1300956"/>
                <a:gd name="connsiteY20" fmla="*/ 486568 h 1558131"/>
                <a:gd name="connsiteX21" fmla="*/ 1018381 w 1300956"/>
                <a:gd name="connsiteY21" fmla="*/ 372269 h 1558131"/>
                <a:gd name="connsiteX22" fmla="*/ 1068387 w 1300956"/>
                <a:gd name="connsiteY22" fmla="*/ 284956 h 1558131"/>
                <a:gd name="connsiteX23" fmla="*/ 1081881 w 1300956"/>
                <a:gd name="connsiteY23" fmla="*/ 209550 h 1558131"/>
                <a:gd name="connsiteX24" fmla="*/ 1126331 w 1300956"/>
                <a:gd name="connsiteY24" fmla="*/ 171450 h 1558131"/>
                <a:gd name="connsiteX25" fmla="*/ 1180306 w 1300956"/>
                <a:gd name="connsiteY25" fmla="*/ 178594 h 1558131"/>
                <a:gd name="connsiteX26" fmla="*/ 1212056 w 1300956"/>
                <a:gd name="connsiteY26" fmla="*/ 123825 h 1558131"/>
                <a:gd name="connsiteX27" fmla="*/ 1164431 w 1300956"/>
                <a:gd name="connsiteY27" fmla="*/ 15875 h 1558131"/>
                <a:gd name="connsiteX28" fmla="*/ 1110456 w 1300956"/>
                <a:gd name="connsiteY28" fmla="*/ 0 h 1558131"/>
                <a:gd name="connsiteX29" fmla="*/ 1059656 w 1300956"/>
                <a:gd name="connsiteY29" fmla="*/ 6350 h 1558131"/>
                <a:gd name="connsiteX30" fmla="*/ 1033463 w 1300956"/>
                <a:gd name="connsiteY30" fmla="*/ 36512 h 1558131"/>
                <a:gd name="connsiteX31" fmla="*/ 986631 w 1300956"/>
                <a:gd name="connsiteY31" fmla="*/ 57151 h 1558131"/>
                <a:gd name="connsiteX32" fmla="*/ 815974 w 1300956"/>
                <a:gd name="connsiteY32" fmla="*/ 61912 h 1558131"/>
                <a:gd name="connsiteX33" fmla="*/ 728662 w 1300956"/>
                <a:gd name="connsiteY33" fmla="*/ 214312 h 1558131"/>
                <a:gd name="connsiteX34" fmla="*/ 681831 w 1300956"/>
                <a:gd name="connsiteY34" fmla="*/ 231775 h 1558131"/>
                <a:gd name="connsiteX35" fmla="*/ 662781 w 1300956"/>
                <a:gd name="connsiteY35" fmla="*/ 228600 h 1558131"/>
                <a:gd name="connsiteX36" fmla="*/ 661193 w 1300956"/>
                <a:gd name="connsiteY36" fmla="*/ 450850 h 1558131"/>
                <a:gd name="connsiteX37" fmla="*/ 643731 w 1300956"/>
                <a:gd name="connsiteY37" fmla="*/ 468312 h 1558131"/>
                <a:gd name="connsiteX38" fmla="*/ 592931 w 1300956"/>
                <a:gd name="connsiteY38" fmla="*/ 438150 h 1558131"/>
                <a:gd name="connsiteX39" fmla="*/ 545306 w 1300956"/>
                <a:gd name="connsiteY39" fmla="*/ 482600 h 1558131"/>
                <a:gd name="connsiteX40" fmla="*/ 513556 w 1300956"/>
                <a:gd name="connsiteY40" fmla="*/ 568325 h 1558131"/>
                <a:gd name="connsiteX41" fmla="*/ 427831 w 1300956"/>
                <a:gd name="connsiteY41" fmla="*/ 603250 h 1558131"/>
                <a:gd name="connsiteX42" fmla="*/ 402431 w 1300956"/>
                <a:gd name="connsiteY42" fmla="*/ 628650 h 1558131"/>
                <a:gd name="connsiteX43" fmla="*/ 361156 w 1300956"/>
                <a:gd name="connsiteY43" fmla="*/ 650875 h 1558131"/>
                <a:gd name="connsiteX44" fmla="*/ 237331 w 1300956"/>
                <a:gd name="connsiteY44" fmla="*/ 682625 h 1558131"/>
                <a:gd name="connsiteX45" fmla="*/ 113506 w 1300956"/>
                <a:gd name="connsiteY45" fmla="*/ 666750 h 1558131"/>
                <a:gd name="connsiteX46" fmla="*/ 72231 w 1300956"/>
                <a:gd name="connsiteY46" fmla="*/ 688181 h 1558131"/>
                <a:gd name="connsiteX47" fmla="*/ 34131 w 1300956"/>
                <a:gd name="connsiteY47" fmla="*/ 742950 h 1558131"/>
                <a:gd name="connsiteX48" fmla="*/ 22225 w 1300956"/>
                <a:gd name="connsiteY48" fmla="*/ 836613 h 1558131"/>
                <a:gd name="connsiteX49" fmla="*/ 0 w 1300956"/>
                <a:gd name="connsiteY49" fmla="*/ 982662 h 1558131"/>
                <a:gd name="connsiteX50" fmla="*/ 92868 w 1300956"/>
                <a:gd name="connsiteY50" fmla="*/ 1045369 h 1558131"/>
                <a:gd name="connsiteX51" fmla="*/ 153987 w 1300956"/>
                <a:gd name="connsiteY51" fmla="*/ 1119188 h 1558131"/>
                <a:gd name="connsiteX52" fmla="*/ 240506 w 1300956"/>
                <a:gd name="connsiteY52" fmla="*/ 1314450 h 1558131"/>
                <a:gd name="connsiteX53" fmla="*/ 300831 w 1300956"/>
                <a:gd name="connsiteY53" fmla="*/ 1387475 h 1558131"/>
                <a:gd name="connsiteX54" fmla="*/ 332581 w 1300956"/>
                <a:gd name="connsiteY54" fmla="*/ 1498600 h 1558131"/>
                <a:gd name="connsiteX55" fmla="*/ 412750 w 1300956"/>
                <a:gd name="connsiteY55" fmla="*/ 1558131 h 1558131"/>
                <a:gd name="connsiteX56" fmla="*/ 443706 w 1300956"/>
                <a:gd name="connsiteY56" fmla="*/ 1543050 h 1558131"/>
                <a:gd name="connsiteX0" fmla="*/ 453231 w 1300956"/>
                <a:gd name="connsiteY0" fmla="*/ 1543050 h 1558131"/>
                <a:gd name="connsiteX1" fmla="*/ 484981 w 1300956"/>
                <a:gd name="connsiteY1" fmla="*/ 1371600 h 1558131"/>
                <a:gd name="connsiteX2" fmla="*/ 440531 w 1300956"/>
                <a:gd name="connsiteY2" fmla="*/ 1322387 h 1558131"/>
                <a:gd name="connsiteX3" fmla="*/ 437356 w 1300956"/>
                <a:gd name="connsiteY3" fmla="*/ 1196975 h 1558131"/>
                <a:gd name="connsiteX4" fmla="*/ 481806 w 1300956"/>
                <a:gd name="connsiteY4" fmla="*/ 1177925 h 1558131"/>
                <a:gd name="connsiteX5" fmla="*/ 742156 w 1300956"/>
                <a:gd name="connsiteY5" fmla="*/ 1171575 h 1558131"/>
                <a:gd name="connsiteX6" fmla="*/ 745331 w 1300956"/>
                <a:gd name="connsiteY6" fmla="*/ 1022350 h 1558131"/>
                <a:gd name="connsiteX7" fmla="*/ 786606 w 1300956"/>
                <a:gd name="connsiteY7" fmla="*/ 1000125 h 1558131"/>
                <a:gd name="connsiteX8" fmla="*/ 872331 w 1300956"/>
                <a:gd name="connsiteY8" fmla="*/ 908050 h 1558131"/>
                <a:gd name="connsiteX9" fmla="*/ 964406 w 1300956"/>
                <a:gd name="connsiteY9" fmla="*/ 866775 h 1558131"/>
                <a:gd name="connsiteX10" fmla="*/ 1185068 w 1300956"/>
                <a:gd name="connsiteY10" fmla="*/ 965200 h 1558131"/>
                <a:gd name="connsiteX11" fmla="*/ 1199356 w 1300956"/>
                <a:gd name="connsiteY11" fmla="*/ 921543 h 1558131"/>
                <a:gd name="connsiteX12" fmla="*/ 1214437 w 1300956"/>
                <a:gd name="connsiteY12" fmla="*/ 869156 h 1558131"/>
                <a:gd name="connsiteX13" fmla="*/ 1253331 w 1300956"/>
                <a:gd name="connsiteY13" fmla="*/ 839788 h 1558131"/>
                <a:gd name="connsiteX14" fmla="*/ 1300956 w 1300956"/>
                <a:gd name="connsiteY14" fmla="*/ 812800 h 1558131"/>
                <a:gd name="connsiteX15" fmla="*/ 1251743 w 1300956"/>
                <a:gd name="connsiteY15" fmla="*/ 685006 h 1558131"/>
                <a:gd name="connsiteX16" fmla="*/ 1177131 w 1300956"/>
                <a:gd name="connsiteY16" fmla="*/ 642937 h 1558131"/>
                <a:gd name="connsiteX17" fmla="*/ 1180306 w 1300956"/>
                <a:gd name="connsiteY17" fmla="*/ 571500 h 1558131"/>
                <a:gd name="connsiteX18" fmla="*/ 1156493 w 1300956"/>
                <a:gd name="connsiteY18" fmla="*/ 523081 h 1558131"/>
                <a:gd name="connsiteX19" fmla="*/ 1166019 w 1300956"/>
                <a:gd name="connsiteY19" fmla="*/ 460375 h 1558131"/>
                <a:gd name="connsiteX20" fmla="*/ 1076326 w 1300956"/>
                <a:gd name="connsiteY20" fmla="*/ 486568 h 1558131"/>
                <a:gd name="connsiteX21" fmla="*/ 1018381 w 1300956"/>
                <a:gd name="connsiteY21" fmla="*/ 372269 h 1558131"/>
                <a:gd name="connsiteX22" fmla="*/ 1068387 w 1300956"/>
                <a:gd name="connsiteY22" fmla="*/ 284956 h 1558131"/>
                <a:gd name="connsiteX23" fmla="*/ 1081881 w 1300956"/>
                <a:gd name="connsiteY23" fmla="*/ 209550 h 1558131"/>
                <a:gd name="connsiteX24" fmla="*/ 1126331 w 1300956"/>
                <a:gd name="connsiteY24" fmla="*/ 171450 h 1558131"/>
                <a:gd name="connsiteX25" fmla="*/ 1180306 w 1300956"/>
                <a:gd name="connsiteY25" fmla="*/ 178594 h 1558131"/>
                <a:gd name="connsiteX26" fmla="*/ 1212056 w 1300956"/>
                <a:gd name="connsiteY26" fmla="*/ 123825 h 1558131"/>
                <a:gd name="connsiteX27" fmla="*/ 1164431 w 1300956"/>
                <a:gd name="connsiteY27" fmla="*/ 15875 h 1558131"/>
                <a:gd name="connsiteX28" fmla="*/ 1110456 w 1300956"/>
                <a:gd name="connsiteY28" fmla="*/ 0 h 1558131"/>
                <a:gd name="connsiteX29" fmla="*/ 1059656 w 1300956"/>
                <a:gd name="connsiteY29" fmla="*/ 6350 h 1558131"/>
                <a:gd name="connsiteX30" fmla="*/ 1033463 w 1300956"/>
                <a:gd name="connsiteY30" fmla="*/ 36512 h 1558131"/>
                <a:gd name="connsiteX31" fmla="*/ 986631 w 1300956"/>
                <a:gd name="connsiteY31" fmla="*/ 57151 h 1558131"/>
                <a:gd name="connsiteX32" fmla="*/ 815974 w 1300956"/>
                <a:gd name="connsiteY32" fmla="*/ 61912 h 1558131"/>
                <a:gd name="connsiteX33" fmla="*/ 728662 w 1300956"/>
                <a:gd name="connsiteY33" fmla="*/ 214312 h 1558131"/>
                <a:gd name="connsiteX34" fmla="*/ 681831 w 1300956"/>
                <a:gd name="connsiteY34" fmla="*/ 231775 h 1558131"/>
                <a:gd name="connsiteX35" fmla="*/ 662781 w 1300956"/>
                <a:gd name="connsiteY35" fmla="*/ 228600 h 1558131"/>
                <a:gd name="connsiteX36" fmla="*/ 661193 w 1300956"/>
                <a:gd name="connsiteY36" fmla="*/ 450850 h 1558131"/>
                <a:gd name="connsiteX37" fmla="*/ 643731 w 1300956"/>
                <a:gd name="connsiteY37" fmla="*/ 468312 h 1558131"/>
                <a:gd name="connsiteX38" fmla="*/ 592931 w 1300956"/>
                <a:gd name="connsiteY38" fmla="*/ 438150 h 1558131"/>
                <a:gd name="connsiteX39" fmla="*/ 545306 w 1300956"/>
                <a:gd name="connsiteY39" fmla="*/ 482600 h 1558131"/>
                <a:gd name="connsiteX40" fmla="*/ 513556 w 1300956"/>
                <a:gd name="connsiteY40" fmla="*/ 568325 h 1558131"/>
                <a:gd name="connsiteX41" fmla="*/ 427831 w 1300956"/>
                <a:gd name="connsiteY41" fmla="*/ 603250 h 1558131"/>
                <a:gd name="connsiteX42" fmla="*/ 402431 w 1300956"/>
                <a:gd name="connsiteY42" fmla="*/ 628650 h 1558131"/>
                <a:gd name="connsiteX43" fmla="*/ 361156 w 1300956"/>
                <a:gd name="connsiteY43" fmla="*/ 650875 h 1558131"/>
                <a:gd name="connsiteX44" fmla="*/ 237331 w 1300956"/>
                <a:gd name="connsiteY44" fmla="*/ 682625 h 1558131"/>
                <a:gd name="connsiteX45" fmla="*/ 113506 w 1300956"/>
                <a:gd name="connsiteY45" fmla="*/ 666750 h 1558131"/>
                <a:gd name="connsiteX46" fmla="*/ 72231 w 1300956"/>
                <a:gd name="connsiteY46" fmla="*/ 688181 h 1558131"/>
                <a:gd name="connsiteX47" fmla="*/ 34131 w 1300956"/>
                <a:gd name="connsiteY47" fmla="*/ 742950 h 1558131"/>
                <a:gd name="connsiteX48" fmla="*/ 22225 w 1300956"/>
                <a:gd name="connsiteY48" fmla="*/ 836613 h 1558131"/>
                <a:gd name="connsiteX49" fmla="*/ 0 w 1300956"/>
                <a:gd name="connsiteY49" fmla="*/ 982662 h 1558131"/>
                <a:gd name="connsiteX50" fmla="*/ 92868 w 1300956"/>
                <a:gd name="connsiteY50" fmla="*/ 1045369 h 1558131"/>
                <a:gd name="connsiteX51" fmla="*/ 153987 w 1300956"/>
                <a:gd name="connsiteY51" fmla="*/ 1119188 h 1558131"/>
                <a:gd name="connsiteX52" fmla="*/ 240506 w 1300956"/>
                <a:gd name="connsiteY52" fmla="*/ 1314450 h 1558131"/>
                <a:gd name="connsiteX53" fmla="*/ 300831 w 1300956"/>
                <a:gd name="connsiteY53" fmla="*/ 1387475 h 1558131"/>
                <a:gd name="connsiteX54" fmla="*/ 332581 w 1300956"/>
                <a:gd name="connsiteY54" fmla="*/ 1498600 h 1558131"/>
                <a:gd name="connsiteX55" fmla="*/ 412750 w 1300956"/>
                <a:gd name="connsiteY55" fmla="*/ 1558131 h 1558131"/>
                <a:gd name="connsiteX56" fmla="*/ 453231 w 1300956"/>
                <a:gd name="connsiteY56" fmla="*/ 1543050 h 1558131"/>
                <a:gd name="connsiteX0" fmla="*/ 453231 w 1300956"/>
                <a:gd name="connsiteY0" fmla="*/ 1543050 h 1558131"/>
                <a:gd name="connsiteX1" fmla="*/ 466725 w 1300956"/>
                <a:gd name="connsiteY1" fmla="*/ 1447800 h 1558131"/>
                <a:gd name="connsiteX2" fmla="*/ 484981 w 1300956"/>
                <a:gd name="connsiteY2" fmla="*/ 1371600 h 1558131"/>
                <a:gd name="connsiteX3" fmla="*/ 440531 w 1300956"/>
                <a:gd name="connsiteY3" fmla="*/ 1322387 h 1558131"/>
                <a:gd name="connsiteX4" fmla="*/ 437356 w 1300956"/>
                <a:gd name="connsiteY4" fmla="*/ 1196975 h 1558131"/>
                <a:gd name="connsiteX5" fmla="*/ 481806 w 1300956"/>
                <a:gd name="connsiteY5" fmla="*/ 1177925 h 1558131"/>
                <a:gd name="connsiteX6" fmla="*/ 742156 w 1300956"/>
                <a:gd name="connsiteY6" fmla="*/ 1171575 h 1558131"/>
                <a:gd name="connsiteX7" fmla="*/ 745331 w 1300956"/>
                <a:gd name="connsiteY7" fmla="*/ 1022350 h 1558131"/>
                <a:gd name="connsiteX8" fmla="*/ 786606 w 1300956"/>
                <a:gd name="connsiteY8" fmla="*/ 1000125 h 1558131"/>
                <a:gd name="connsiteX9" fmla="*/ 872331 w 1300956"/>
                <a:gd name="connsiteY9" fmla="*/ 908050 h 1558131"/>
                <a:gd name="connsiteX10" fmla="*/ 964406 w 1300956"/>
                <a:gd name="connsiteY10" fmla="*/ 866775 h 1558131"/>
                <a:gd name="connsiteX11" fmla="*/ 1185068 w 1300956"/>
                <a:gd name="connsiteY11" fmla="*/ 965200 h 1558131"/>
                <a:gd name="connsiteX12" fmla="*/ 1199356 w 1300956"/>
                <a:gd name="connsiteY12" fmla="*/ 921543 h 1558131"/>
                <a:gd name="connsiteX13" fmla="*/ 1214437 w 1300956"/>
                <a:gd name="connsiteY13" fmla="*/ 869156 h 1558131"/>
                <a:gd name="connsiteX14" fmla="*/ 1253331 w 1300956"/>
                <a:gd name="connsiteY14" fmla="*/ 839788 h 1558131"/>
                <a:gd name="connsiteX15" fmla="*/ 1300956 w 1300956"/>
                <a:gd name="connsiteY15" fmla="*/ 812800 h 1558131"/>
                <a:gd name="connsiteX16" fmla="*/ 1251743 w 1300956"/>
                <a:gd name="connsiteY16" fmla="*/ 685006 h 1558131"/>
                <a:gd name="connsiteX17" fmla="*/ 1177131 w 1300956"/>
                <a:gd name="connsiteY17" fmla="*/ 642937 h 1558131"/>
                <a:gd name="connsiteX18" fmla="*/ 1180306 w 1300956"/>
                <a:gd name="connsiteY18" fmla="*/ 571500 h 1558131"/>
                <a:gd name="connsiteX19" fmla="*/ 1156493 w 1300956"/>
                <a:gd name="connsiteY19" fmla="*/ 523081 h 1558131"/>
                <a:gd name="connsiteX20" fmla="*/ 1166019 w 1300956"/>
                <a:gd name="connsiteY20" fmla="*/ 460375 h 1558131"/>
                <a:gd name="connsiteX21" fmla="*/ 1076326 w 1300956"/>
                <a:gd name="connsiteY21" fmla="*/ 486568 h 1558131"/>
                <a:gd name="connsiteX22" fmla="*/ 1018381 w 1300956"/>
                <a:gd name="connsiteY22" fmla="*/ 372269 h 1558131"/>
                <a:gd name="connsiteX23" fmla="*/ 1068387 w 1300956"/>
                <a:gd name="connsiteY23" fmla="*/ 284956 h 1558131"/>
                <a:gd name="connsiteX24" fmla="*/ 1081881 w 1300956"/>
                <a:gd name="connsiteY24" fmla="*/ 209550 h 1558131"/>
                <a:gd name="connsiteX25" fmla="*/ 1126331 w 1300956"/>
                <a:gd name="connsiteY25" fmla="*/ 171450 h 1558131"/>
                <a:gd name="connsiteX26" fmla="*/ 1180306 w 1300956"/>
                <a:gd name="connsiteY26" fmla="*/ 178594 h 1558131"/>
                <a:gd name="connsiteX27" fmla="*/ 1212056 w 1300956"/>
                <a:gd name="connsiteY27" fmla="*/ 123825 h 1558131"/>
                <a:gd name="connsiteX28" fmla="*/ 1164431 w 1300956"/>
                <a:gd name="connsiteY28" fmla="*/ 15875 h 1558131"/>
                <a:gd name="connsiteX29" fmla="*/ 1110456 w 1300956"/>
                <a:gd name="connsiteY29" fmla="*/ 0 h 1558131"/>
                <a:gd name="connsiteX30" fmla="*/ 1059656 w 1300956"/>
                <a:gd name="connsiteY30" fmla="*/ 6350 h 1558131"/>
                <a:gd name="connsiteX31" fmla="*/ 1033463 w 1300956"/>
                <a:gd name="connsiteY31" fmla="*/ 36512 h 1558131"/>
                <a:gd name="connsiteX32" fmla="*/ 986631 w 1300956"/>
                <a:gd name="connsiteY32" fmla="*/ 57151 h 1558131"/>
                <a:gd name="connsiteX33" fmla="*/ 815974 w 1300956"/>
                <a:gd name="connsiteY33" fmla="*/ 61912 h 1558131"/>
                <a:gd name="connsiteX34" fmla="*/ 728662 w 1300956"/>
                <a:gd name="connsiteY34" fmla="*/ 214312 h 1558131"/>
                <a:gd name="connsiteX35" fmla="*/ 681831 w 1300956"/>
                <a:gd name="connsiteY35" fmla="*/ 231775 h 1558131"/>
                <a:gd name="connsiteX36" fmla="*/ 662781 w 1300956"/>
                <a:gd name="connsiteY36" fmla="*/ 228600 h 1558131"/>
                <a:gd name="connsiteX37" fmla="*/ 661193 w 1300956"/>
                <a:gd name="connsiteY37" fmla="*/ 450850 h 1558131"/>
                <a:gd name="connsiteX38" fmla="*/ 643731 w 1300956"/>
                <a:gd name="connsiteY38" fmla="*/ 468312 h 1558131"/>
                <a:gd name="connsiteX39" fmla="*/ 592931 w 1300956"/>
                <a:gd name="connsiteY39" fmla="*/ 438150 h 1558131"/>
                <a:gd name="connsiteX40" fmla="*/ 545306 w 1300956"/>
                <a:gd name="connsiteY40" fmla="*/ 482600 h 1558131"/>
                <a:gd name="connsiteX41" fmla="*/ 513556 w 1300956"/>
                <a:gd name="connsiteY41" fmla="*/ 568325 h 1558131"/>
                <a:gd name="connsiteX42" fmla="*/ 427831 w 1300956"/>
                <a:gd name="connsiteY42" fmla="*/ 603250 h 1558131"/>
                <a:gd name="connsiteX43" fmla="*/ 402431 w 1300956"/>
                <a:gd name="connsiteY43" fmla="*/ 628650 h 1558131"/>
                <a:gd name="connsiteX44" fmla="*/ 361156 w 1300956"/>
                <a:gd name="connsiteY44" fmla="*/ 650875 h 1558131"/>
                <a:gd name="connsiteX45" fmla="*/ 237331 w 1300956"/>
                <a:gd name="connsiteY45" fmla="*/ 682625 h 1558131"/>
                <a:gd name="connsiteX46" fmla="*/ 113506 w 1300956"/>
                <a:gd name="connsiteY46" fmla="*/ 666750 h 1558131"/>
                <a:gd name="connsiteX47" fmla="*/ 72231 w 1300956"/>
                <a:gd name="connsiteY47" fmla="*/ 688181 h 1558131"/>
                <a:gd name="connsiteX48" fmla="*/ 34131 w 1300956"/>
                <a:gd name="connsiteY48" fmla="*/ 742950 h 1558131"/>
                <a:gd name="connsiteX49" fmla="*/ 22225 w 1300956"/>
                <a:gd name="connsiteY49" fmla="*/ 836613 h 1558131"/>
                <a:gd name="connsiteX50" fmla="*/ 0 w 1300956"/>
                <a:gd name="connsiteY50" fmla="*/ 982662 h 1558131"/>
                <a:gd name="connsiteX51" fmla="*/ 92868 w 1300956"/>
                <a:gd name="connsiteY51" fmla="*/ 1045369 h 1558131"/>
                <a:gd name="connsiteX52" fmla="*/ 153987 w 1300956"/>
                <a:gd name="connsiteY52" fmla="*/ 1119188 h 1558131"/>
                <a:gd name="connsiteX53" fmla="*/ 240506 w 1300956"/>
                <a:gd name="connsiteY53" fmla="*/ 1314450 h 1558131"/>
                <a:gd name="connsiteX54" fmla="*/ 300831 w 1300956"/>
                <a:gd name="connsiteY54" fmla="*/ 1387475 h 1558131"/>
                <a:gd name="connsiteX55" fmla="*/ 332581 w 1300956"/>
                <a:gd name="connsiteY55" fmla="*/ 1498600 h 1558131"/>
                <a:gd name="connsiteX56" fmla="*/ 412750 w 1300956"/>
                <a:gd name="connsiteY56" fmla="*/ 1558131 h 1558131"/>
                <a:gd name="connsiteX57" fmla="*/ 453231 w 1300956"/>
                <a:gd name="connsiteY57" fmla="*/ 1543050 h 1558131"/>
                <a:gd name="connsiteX0" fmla="*/ 453231 w 1300956"/>
                <a:gd name="connsiteY0" fmla="*/ 1543050 h 1558131"/>
                <a:gd name="connsiteX1" fmla="*/ 461963 w 1300956"/>
                <a:gd name="connsiteY1" fmla="*/ 1466850 h 1558131"/>
                <a:gd name="connsiteX2" fmla="*/ 484981 w 1300956"/>
                <a:gd name="connsiteY2" fmla="*/ 1371600 h 1558131"/>
                <a:gd name="connsiteX3" fmla="*/ 440531 w 1300956"/>
                <a:gd name="connsiteY3" fmla="*/ 1322387 h 1558131"/>
                <a:gd name="connsiteX4" fmla="*/ 437356 w 1300956"/>
                <a:gd name="connsiteY4" fmla="*/ 1196975 h 1558131"/>
                <a:gd name="connsiteX5" fmla="*/ 481806 w 1300956"/>
                <a:gd name="connsiteY5" fmla="*/ 1177925 h 1558131"/>
                <a:gd name="connsiteX6" fmla="*/ 742156 w 1300956"/>
                <a:gd name="connsiteY6" fmla="*/ 1171575 h 1558131"/>
                <a:gd name="connsiteX7" fmla="*/ 745331 w 1300956"/>
                <a:gd name="connsiteY7" fmla="*/ 1022350 h 1558131"/>
                <a:gd name="connsiteX8" fmla="*/ 786606 w 1300956"/>
                <a:gd name="connsiteY8" fmla="*/ 1000125 h 1558131"/>
                <a:gd name="connsiteX9" fmla="*/ 872331 w 1300956"/>
                <a:gd name="connsiteY9" fmla="*/ 908050 h 1558131"/>
                <a:gd name="connsiteX10" fmla="*/ 964406 w 1300956"/>
                <a:gd name="connsiteY10" fmla="*/ 866775 h 1558131"/>
                <a:gd name="connsiteX11" fmla="*/ 1185068 w 1300956"/>
                <a:gd name="connsiteY11" fmla="*/ 965200 h 1558131"/>
                <a:gd name="connsiteX12" fmla="*/ 1199356 w 1300956"/>
                <a:gd name="connsiteY12" fmla="*/ 921543 h 1558131"/>
                <a:gd name="connsiteX13" fmla="*/ 1214437 w 1300956"/>
                <a:gd name="connsiteY13" fmla="*/ 869156 h 1558131"/>
                <a:gd name="connsiteX14" fmla="*/ 1253331 w 1300956"/>
                <a:gd name="connsiteY14" fmla="*/ 839788 h 1558131"/>
                <a:gd name="connsiteX15" fmla="*/ 1300956 w 1300956"/>
                <a:gd name="connsiteY15" fmla="*/ 812800 h 1558131"/>
                <a:gd name="connsiteX16" fmla="*/ 1251743 w 1300956"/>
                <a:gd name="connsiteY16" fmla="*/ 685006 h 1558131"/>
                <a:gd name="connsiteX17" fmla="*/ 1177131 w 1300956"/>
                <a:gd name="connsiteY17" fmla="*/ 642937 h 1558131"/>
                <a:gd name="connsiteX18" fmla="*/ 1180306 w 1300956"/>
                <a:gd name="connsiteY18" fmla="*/ 571500 h 1558131"/>
                <a:gd name="connsiteX19" fmla="*/ 1156493 w 1300956"/>
                <a:gd name="connsiteY19" fmla="*/ 523081 h 1558131"/>
                <a:gd name="connsiteX20" fmla="*/ 1166019 w 1300956"/>
                <a:gd name="connsiteY20" fmla="*/ 460375 h 1558131"/>
                <a:gd name="connsiteX21" fmla="*/ 1076326 w 1300956"/>
                <a:gd name="connsiteY21" fmla="*/ 486568 h 1558131"/>
                <a:gd name="connsiteX22" fmla="*/ 1018381 w 1300956"/>
                <a:gd name="connsiteY22" fmla="*/ 372269 h 1558131"/>
                <a:gd name="connsiteX23" fmla="*/ 1068387 w 1300956"/>
                <a:gd name="connsiteY23" fmla="*/ 284956 h 1558131"/>
                <a:gd name="connsiteX24" fmla="*/ 1081881 w 1300956"/>
                <a:gd name="connsiteY24" fmla="*/ 209550 h 1558131"/>
                <a:gd name="connsiteX25" fmla="*/ 1126331 w 1300956"/>
                <a:gd name="connsiteY25" fmla="*/ 171450 h 1558131"/>
                <a:gd name="connsiteX26" fmla="*/ 1180306 w 1300956"/>
                <a:gd name="connsiteY26" fmla="*/ 178594 h 1558131"/>
                <a:gd name="connsiteX27" fmla="*/ 1212056 w 1300956"/>
                <a:gd name="connsiteY27" fmla="*/ 123825 h 1558131"/>
                <a:gd name="connsiteX28" fmla="*/ 1164431 w 1300956"/>
                <a:gd name="connsiteY28" fmla="*/ 15875 h 1558131"/>
                <a:gd name="connsiteX29" fmla="*/ 1110456 w 1300956"/>
                <a:gd name="connsiteY29" fmla="*/ 0 h 1558131"/>
                <a:gd name="connsiteX30" fmla="*/ 1059656 w 1300956"/>
                <a:gd name="connsiteY30" fmla="*/ 6350 h 1558131"/>
                <a:gd name="connsiteX31" fmla="*/ 1033463 w 1300956"/>
                <a:gd name="connsiteY31" fmla="*/ 36512 h 1558131"/>
                <a:gd name="connsiteX32" fmla="*/ 986631 w 1300956"/>
                <a:gd name="connsiteY32" fmla="*/ 57151 h 1558131"/>
                <a:gd name="connsiteX33" fmla="*/ 815974 w 1300956"/>
                <a:gd name="connsiteY33" fmla="*/ 61912 h 1558131"/>
                <a:gd name="connsiteX34" fmla="*/ 728662 w 1300956"/>
                <a:gd name="connsiteY34" fmla="*/ 214312 h 1558131"/>
                <a:gd name="connsiteX35" fmla="*/ 681831 w 1300956"/>
                <a:gd name="connsiteY35" fmla="*/ 231775 h 1558131"/>
                <a:gd name="connsiteX36" fmla="*/ 662781 w 1300956"/>
                <a:gd name="connsiteY36" fmla="*/ 228600 h 1558131"/>
                <a:gd name="connsiteX37" fmla="*/ 661193 w 1300956"/>
                <a:gd name="connsiteY37" fmla="*/ 450850 h 1558131"/>
                <a:gd name="connsiteX38" fmla="*/ 643731 w 1300956"/>
                <a:gd name="connsiteY38" fmla="*/ 468312 h 1558131"/>
                <a:gd name="connsiteX39" fmla="*/ 592931 w 1300956"/>
                <a:gd name="connsiteY39" fmla="*/ 438150 h 1558131"/>
                <a:gd name="connsiteX40" fmla="*/ 545306 w 1300956"/>
                <a:gd name="connsiteY40" fmla="*/ 482600 h 1558131"/>
                <a:gd name="connsiteX41" fmla="*/ 513556 w 1300956"/>
                <a:gd name="connsiteY41" fmla="*/ 568325 h 1558131"/>
                <a:gd name="connsiteX42" fmla="*/ 427831 w 1300956"/>
                <a:gd name="connsiteY42" fmla="*/ 603250 h 1558131"/>
                <a:gd name="connsiteX43" fmla="*/ 402431 w 1300956"/>
                <a:gd name="connsiteY43" fmla="*/ 628650 h 1558131"/>
                <a:gd name="connsiteX44" fmla="*/ 361156 w 1300956"/>
                <a:gd name="connsiteY44" fmla="*/ 650875 h 1558131"/>
                <a:gd name="connsiteX45" fmla="*/ 237331 w 1300956"/>
                <a:gd name="connsiteY45" fmla="*/ 682625 h 1558131"/>
                <a:gd name="connsiteX46" fmla="*/ 113506 w 1300956"/>
                <a:gd name="connsiteY46" fmla="*/ 666750 h 1558131"/>
                <a:gd name="connsiteX47" fmla="*/ 72231 w 1300956"/>
                <a:gd name="connsiteY47" fmla="*/ 688181 h 1558131"/>
                <a:gd name="connsiteX48" fmla="*/ 34131 w 1300956"/>
                <a:gd name="connsiteY48" fmla="*/ 742950 h 1558131"/>
                <a:gd name="connsiteX49" fmla="*/ 22225 w 1300956"/>
                <a:gd name="connsiteY49" fmla="*/ 836613 h 1558131"/>
                <a:gd name="connsiteX50" fmla="*/ 0 w 1300956"/>
                <a:gd name="connsiteY50" fmla="*/ 982662 h 1558131"/>
                <a:gd name="connsiteX51" fmla="*/ 92868 w 1300956"/>
                <a:gd name="connsiteY51" fmla="*/ 1045369 h 1558131"/>
                <a:gd name="connsiteX52" fmla="*/ 153987 w 1300956"/>
                <a:gd name="connsiteY52" fmla="*/ 1119188 h 1558131"/>
                <a:gd name="connsiteX53" fmla="*/ 240506 w 1300956"/>
                <a:gd name="connsiteY53" fmla="*/ 1314450 h 1558131"/>
                <a:gd name="connsiteX54" fmla="*/ 300831 w 1300956"/>
                <a:gd name="connsiteY54" fmla="*/ 1387475 h 1558131"/>
                <a:gd name="connsiteX55" fmla="*/ 332581 w 1300956"/>
                <a:gd name="connsiteY55" fmla="*/ 1498600 h 1558131"/>
                <a:gd name="connsiteX56" fmla="*/ 412750 w 1300956"/>
                <a:gd name="connsiteY56" fmla="*/ 1558131 h 1558131"/>
                <a:gd name="connsiteX57" fmla="*/ 453231 w 1300956"/>
                <a:gd name="connsiteY57" fmla="*/ 1543050 h 1558131"/>
                <a:gd name="connsiteX0" fmla="*/ 453231 w 1300956"/>
                <a:gd name="connsiteY0" fmla="*/ 1543050 h 1558131"/>
                <a:gd name="connsiteX1" fmla="*/ 461963 w 1300956"/>
                <a:gd name="connsiteY1" fmla="*/ 1466850 h 1558131"/>
                <a:gd name="connsiteX2" fmla="*/ 484981 w 1300956"/>
                <a:gd name="connsiteY2" fmla="*/ 1371600 h 1558131"/>
                <a:gd name="connsiteX3" fmla="*/ 440531 w 1300956"/>
                <a:gd name="connsiteY3" fmla="*/ 1322387 h 1558131"/>
                <a:gd name="connsiteX4" fmla="*/ 439737 w 1300956"/>
                <a:gd name="connsiteY4" fmla="*/ 1208881 h 1558131"/>
                <a:gd name="connsiteX5" fmla="*/ 481806 w 1300956"/>
                <a:gd name="connsiteY5" fmla="*/ 1177925 h 1558131"/>
                <a:gd name="connsiteX6" fmla="*/ 742156 w 1300956"/>
                <a:gd name="connsiteY6" fmla="*/ 1171575 h 1558131"/>
                <a:gd name="connsiteX7" fmla="*/ 745331 w 1300956"/>
                <a:gd name="connsiteY7" fmla="*/ 1022350 h 1558131"/>
                <a:gd name="connsiteX8" fmla="*/ 786606 w 1300956"/>
                <a:gd name="connsiteY8" fmla="*/ 1000125 h 1558131"/>
                <a:gd name="connsiteX9" fmla="*/ 872331 w 1300956"/>
                <a:gd name="connsiteY9" fmla="*/ 908050 h 1558131"/>
                <a:gd name="connsiteX10" fmla="*/ 964406 w 1300956"/>
                <a:gd name="connsiteY10" fmla="*/ 866775 h 1558131"/>
                <a:gd name="connsiteX11" fmla="*/ 1185068 w 1300956"/>
                <a:gd name="connsiteY11" fmla="*/ 965200 h 1558131"/>
                <a:gd name="connsiteX12" fmla="*/ 1199356 w 1300956"/>
                <a:gd name="connsiteY12" fmla="*/ 921543 h 1558131"/>
                <a:gd name="connsiteX13" fmla="*/ 1214437 w 1300956"/>
                <a:gd name="connsiteY13" fmla="*/ 869156 h 1558131"/>
                <a:gd name="connsiteX14" fmla="*/ 1253331 w 1300956"/>
                <a:gd name="connsiteY14" fmla="*/ 839788 h 1558131"/>
                <a:gd name="connsiteX15" fmla="*/ 1300956 w 1300956"/>
                <a:gd name="connsiteY15" fmla="*/ 812800 h 1558131"/>
                <a:gd name="connsiteX16" fmla="*/ 1251743 w 1300956"/>
                <a:gd name="connsiteY16" fmla="*/ 685006 h 1558131"/>
                <a:gd name="connsiteX17" fmla="*/ 1177131 w 1300956"/>
                <a:gd name="connsiteY17" fmla="*/ 642937 h 1558131"/>
                <a:gd name="connsiteX18" fmla="*/ 1180306 w 1300956"/>
                <a:gd name="connsiteY18" fmla="*/ 571500 h 1558131"/>
                <a:gd name="connsiteX19" fmla="*/ 1156493 w 1300956"/>
                <a:gd name="connsiteY19" fmla="*/ 523081 h 1558131"/>
                <a:gd name="connsiteX20" fmla="*/ 1166019 w 1300956"/>
                <a:gd name="connsiteY20" fmla="*/ 460375 h 1558131"/>
                <a:gd name="connsiteX21" fmla="*/ 1076326 w 1300956"/>
                <a:gd name="connsiteY21" fmla="*/ 486568 h 1558131"/>
                <a:gd name="connsiteX22" fmla="*/ 1018381 w 1300956"/>
                <a:gd name="connsiteY22" fmla="*/ 372269 h 1558131"/>
                <a:gd name="connsiteX23" fmla="*/ 1068387 w 1300956"/>
                <a:gd name="connsiteY23" fmla="*/ 284956 h 1558131"/>
                <a:gd name="connsiteX24" fmla="*/ 1081881 w 1300956"/>
                <a:gd name="connsiteY24" fmla="*/ 209550 h 1558131"/>
                <a:gd name="connsiteX25" fmla="*/ 1126331 w 1300956"/>
                <a:gd name="connsiteY25" fmla="*/ 171450 h 1558131"/>
                <a:gd name="connsiteX26" fmla="*/ 1180306 w 1300956"/>
                <a:gd name="connsiteY26" fmla="*/ 178594 h 1558131"/>
                <a:gd name="connsiteX27" fmla="*/ 1212056 w 1300956"/>
                <a:gd name="connsiteY27" fmla="*/ 123825 h 1558131"/>
                <a:gd name="connsiteX28" fmla="*/ 1164431 w 1300956"/>
                <a:gd name="connsiteY28" fmla="*/ 15875 h 1558131"/>
                <a:gd name="connsiteX29" fmla="*/ 1110456 w 1300956"/>
                <a:gd name="connsiteY29" fmla="*/ 0 h 1558131"/>
                <a:gd name="connsiteX30" fmla="*/ 1059656 w 1300956"/>
                <a:gd name="connsiteY30" fmla="*/ 6350 h 1558131"/>
                <a:gd name="connsiteX31" fmla="*/ 1033463 w 1300956"/>
                <a:gd name="connsiteY31" fmla="*/ 36512 h 1558131"/>
                <a:gd name="connsiteX32" fmla="*/ 986631 w 1300956"/>
                <a:gd name="connsiteY32" fmla="*/ 57151 h 1558131"/>
                <a:gd name="connsiteX33" fmla="*/ 815974 w 1300956"/>
                <a:gd name="connsiteY33" fmla="*/ 61912 h 1558131"/>
                <a:gd name="connsiteX34" fmla="*/ 728662 w 1300956"/>
                <a:gd name="connsiteY34" fmla="*/ 214312 h 1558131"/>
                <a:gd name="connsiteX35" fmla="*/ 681831 w 1300956"/>
                <a:gd name="connsiteY35" fmla="*/ 231775 h 1558131"/>
                <a:gd name="connsiteX36" fmla="*/ 662781 w 1300956"/>
                <a:gd name="connsiteY36" fmla="*/ 228600 h 1558131"/>
                <a:gd name="connsiteX37" fmla="*/ 661193 w 1300956"/>
                <a:gd name="connsiteY37" fmla="*/ 450850 h 1558131"/>
                <a:gd name="connsiteX38" fmla="*/ 643731 w 1300956"/>
                <a:gd name="connsiteY38" fmla="*/ 468312 h 1558131"/>
                <a:gd name="connsiteX39" fmla="*/ 592931 w 1300956"/>
                <a:gd name="connsiteY39" fmla="*/ 438150 h 1558131"/>
                <a:gd name="connsiteX40" fmla="*/ 545306 w 1300956"/>
                <a:gd name="connsiteY40" fmla="*/ 482600 h 1558131"/>
                <a:gd name="connsiteX41" fmla="*/ 513556 w 1300956"/>
                <a:gd name="connsiteY41" fmla="*/ 568325 h 1558131"/>
                <a:gd name="connsiteX42" fmla="*/ 427831 w 1300956"/>
                <a:gd name="connsiteY42" fmla="*/ 603250 h 1558131"/>
                <a:gd name="connsiteX43" fmla="*/ 402431 w 1300956"/>
                <a:gd name="connsiteY43" fmla="*/ 628650 h 1558131"/>
                <a:gd name="connsiteX44" fmla="*/ 361156 w 1300956"/>
                <a:gd name="connsiteY44" fmla="*/ 650875 h 1558131"/>
                <a:gd name="connsiteX45" fmla="*/ 237331 w 1300956"/>
                <a:gd name="connsiteY45" fmla="*/ 682625 h 1558131"/>
                <a:gd name="connsiteX46" fmla="*/ 113506 w 1300956"/>
                <a:gd name="connsiteY46" fmla="*/ 666750 h 1558131"/>
                <a:gd name="connsiteX47" fmla="*/ 72231 w 1300956"/>
                <a:gd name="connsiteY47" fmla="*/ 688181 h 1558131"/>
                <a:gd name="connsiteX48" fmla="*/ 34131 w 1300956"/>
                <a:gd name="connsiteY48" fmla="*/ 742950 h 1558131"/>
                <a:gd name="connsiteX49" fmla="*/ 22225 w 1300956"/>
                <a:gd name="connsiteY49" fmla="*/ 836613 h 1558131"/>
                <a:gd name="connsiteX50" fmla="*/ 0 w 1300956"/>
                <a:gd name="connsiteY50" fmla="*/ 982662 h 1558131"/>
                <a:gd name="connsiteX51" fmla="*/ 92868 w 1300956"/>
                <a:gd name="connsiteY51" fmla="*/ 1045369 h 1558131"/>
                <a:gd name="connsiteX52" fmla="*/ 153987 w 1300956"/>
                <a:gd name="connsiteY52" fmla="*/ 1119188 h 1558131"/>
                <a:gd name="connsiteX53" fmla="*/ 240506 w 1300956"/>
                <a:gd name="connsiteY53" fmla="*/ 1314450 h 1558131"/>
                <a:gd name="connsiteX54" fmla="*/ 300831 w 1300956"/>
                <a:gd name="connsiteY54" fmla="*/ 1387475 h 1558131"/>
                <a:gd name="connsiteX55" fmla="*/ 332581 w 1300956"/>
                <a:gd name="connsiteY55" fmla="*/ 1498600 h 1558131"/>
                <a:gd name="connsiteX56" fmla="*/ 412750 w 1300956"/>
                <a:gd name="connsiteY56" fmla="*/ 1558131 h 1558131"/>
                <a:gd name="connsiteX57" fmla="*/ 453231 w 1300956"/>
                <a:gd name="connsiteY57" fmla="*/ 1543050 h 1558131"/>
                <a:gd name="connsiteX0" fmla="*/ 453231 w 1300956"/>
                <a:gd name="connsiteY0" fmla="*/ 1543050 h 1558131"/>
                <a:gd name="connsiteX1" fmla="*/ 461963 w 1300956"/>
                <a:gd name="connsiteY1" fmla="*/ 1466850 h 1558131"/>
                <a:gd name="connsiteX2" fmla="*/ 484981 w 1300956"/>
                <a:gd name="connsiteY2" fmla="*/ 1371600 h 1558131"/>
                <a:gd name="connsiteX3" fmla="*/ 440531 w 1300956"/>
                <a:gd name="connsiteY3" fmla="*/ 1322387 h 1558131"/>
                <a:gd name="connsiteX4" fmla="*/ 439737 w 1300956"/>
                <a:gd name="connsiteY4" fmla="*/ 1208881 h 1558131"/>
                <a:gd name="connsiteX5" fmla="*/ 486569 w 1300956"/>
                <a:gd name="connsiteY5" fmla="*/ 1192212 h 1558131"/>
                <a:gd name="connsiteX6" fmla="*/ 742156 w 1300956"/>
                <a:gd name="connsiteY6" fmla="*/ 1171575 h 1558131"/>
                <a:gd name="connsiteX7" fmla="*/ 745331 w 1300956"/>
                <a:gd name="connsiteY7" fmla="*/ 1022350 h 1558131"/>
                <a:gd name="connsiteX8" fmla="*/ 786606 w 1300956"/>
                <a:gd name="connsiteY8" fmla="*/ 1000125 h 1558131"/>
                <a:gd name="connsiteX9" fmla="*/ 872331 w 1300956"/>
                <a:gd name="connsiteY9" fmla="*/ 908050 h 1558131"/>
                <a:gd name="connsiteX10" fmla="*/ 964406 w 1300956"/>
                <a:gd name="connsiteY10" fmla="*/ 866775 h 1558131"/>
                <a:gd name="connsiteX11" fmla="*/ 1185068 w 1300956"/>
                <a:gd name="connsiteY11" fmla="*/ 965200 h 1558131"/>
                <a:gd name="connsiteX12" fmla="*/ 1199356 w 1300956"/>
                <a:gd name="connsiteY12" fmla="*/ 921543 h 1558131"/>
                <a:gd name="connsiteX13" fmla="*/ 1214437 w 1300956"/>
                <a:gd name="connsiteY13" fmla="*/ 869156 h 1558131"/>
                <a:gd name="connsiteX14" fmla="*/ 1253331 w 1300956"/>
                <a:gd name="connsiteY14" fmla="*/ 839788 h 1558131"/>
                <a:gd name="connsiteX15" fmla="*/ 1300956 w 1300956"/>
                <a:gd name="connsiteY15" fmla="*/ 812800 h 1558131"/>
                <a:gd name="connsiteX16" fmla="*/ 1251743 w 1300956"/>
                <a:gd name="connsiteY16" fmla="*/ 685006 h 1558131"/>
                <a:gd name="connsiteX17" fmla="*/ 1177131 w 1300956"/>
                <a:gd name="connsiteY17" fmla="*/ 642937 h 1558131"/>
                <a:gd name="connsiteX18" fmla="*/ 1180306 w 1300956"/>
                <a:gd name="connsiteY18" fmla="*/ 571500 h 1558131"/>
                <a:gd name="connsiteX19" fmla="*/ 1156493 w 1300956"/>
                <a:gd name="connsiteY19" fmla="*/ 523081 h 1558131"/>
                <a:gd name="connsiteX20" fmla="*/ 1166019 w 1300956"/>
                <a:gd name="connsiteY20" fmla="*/ 460375 h 1558131"/>
                <a:gd name="connsiteX21" fmla="*/ 1076326 w 1300956"/>
                <a:gd name="connsiteY21" fmla="*/ 486568 h 1558131"/>
                <a:gd name="connsiteX22" fmla="*/ 1018381 w 1300956"/>
                <a:gd name="connsiteY22" fmla="*/ 372269 h 1558131"/>
                <a:gd name="connsiteX23" fmla="*/ 1068387 w 1300956"/>
                <a:gd name="connsiteY23" fmla="*/ 284956 h 1558131"/>
                <a:gd name="connsiteX24" fmla="*/ 1081881 w 1300956"/>
                <a:gd name="connsiteY24" fmla="*/ 209550 h 1558131"/>
                <a:gd name="connsiteX25" fmla="*/ 1126331 w 1300956"/>
                <a:gd name="connsiteY25" fmla="*/ 171450 h 1558131"/>
                <a:gd name="connsiteX26" fmla="*/ 1180306 w 1300956"/>
                <a:gd name="connsiteY26" fmla="*/ 178594 h 1558131"/>
                <a:gd name="connsiteX27" fmla="*/ 1212056 w 1300956"/>
                <a:gd name="connsiteY27" fmla="*/ 123825 h 1558131"/>
                <a:gd name="connsiteX28" fmla="*/ 1164431 w 1300956"/>
                <a:gd name="connsiteY28" fmla="*/ 15875 h 1558131"/>
                <a:gd name="connsiteX29" fmla="*/ 1110456 w 1300956"/>
                <a:gd name="connsiteY29" fmla="*/ 0 h 1558131"/>
                <a:gd name="connsiteX30" fmla="*/ 1059656 w 1300956"/>
                <a:gd name="connsiteY30" fmla="*/ 6350 h 1558131"/>
                <a:gd name="connsiteX31" fmla="*/ 1033463 w 1300956"/>
                <a:gd name="connsiteY31" fmla="*/ 36512 h 1558131"/>
                <a:gd name="connsiteX32" fmla="*/ 986631 w 1300956"/>
                <a:gd name="connsiteY32" fmla="*/ 57151 h 1558131"/>
                <a:gd name="connsiteX33" fmla="*/ 815974 w 1300956"/>
                <a:gd name="connsiteY33" fmla="*/ 61912 h 1558131"/>
                <a:gd name="connsiteX34" fmla="*/ 728662 w 1300956"/>
                <a:gd name="connsiteY34" fmla="*/ 214312 h 1558131"/>
                <a:gd name="connsiteX35" fmla="*/ 681831 w 1300956"/>
                <a:gd name="connsiteY35" fmla="*/ 231775 h 1558131"/>
                <a:gd name="connsiteX36" fmla="*/ 662781 w 1300956"/>
                <a:gd name="connsiteY36" fmla="*/ 228600 h 1558131"/>
                <a:gd name="connsiteX37" fmla="*/ 661193 w 1300956"/>
                <a:gd name="connsiteY37" fmla="*/ 450850 h 1558131"/>
                <a:gd name="connsiteX38" fmla="*/ 643731 w 1300956"/>
                <a:gd name="connsiteY38" fmla="*/ 468312 h 1558131"/>
                <a:gd name="connsiteX39" fmla="*/ 592931 w 1300956"/>
                <a:gd name="connsiteY39" fmla="*/ 438150 h 1558131"/>
                <a:gd name="connsiteX40" fmla="*/ 545306 w 1300956"/>
                <a:gd name="connsiteY40" fmla="*/ 482600 h 1558131"/>
                <a:gd name="connsiteX41" fmla="*/ 513556 w 1300956"/>
                <a:gd name="connsiteY41" fmla="*/ 568325 h 1558131"/>
                <a:gd name="connsiteX42" fmla="*/ 427831 w 1300956"/>
                <a:gd name="connsiteY42" fmla="*/ 603250 h 1558131"/>
                <a:gd name="connsiteX43" fmla="*/ 402431 w 1300956"/>
                <a:gd name="connsiteY43" fmla="*/ 628650 h 1558131"/>
                <a:gd name="connsiteX44" fmla="*/ 361156 w 1300956"/>
                <a:gd name="connsiteY44" fmla="*/ 650875 h 1558131"/>
                <a:gd name="connsiteX45" fmla="*/ 237331 w 1300956"/>
                <a:gd name="connsiteY45" fmla="*/ 682625 h 1558131"/>
                <a:gd name="connsiteX46" fmla="*/ 113506 w 1300956"/>
                <a:gd name="connsiteY46" fmla="*/ 666750 h 1558131"/>
                <a:gd name="connsiteX47" fmla="*/ 72231 w 1300956"/>
                <a:gd name="connsiteY47" fmla="*/ 688181 h 1558131"/>
                <a:gd name="connsiteX48" fmla="*/ 34131 w 1300956"/>
                <a:gd name="connsiteY48" fmla="*/ 742950 h 1558131"/>
                <a:gd name="connsiteX49" fmla="*/ 22225 w 1300956"/>
                <a:gd name="connsiteY49" fmla="*/ 836613 h 1558131"/>
                <a:gd name="connsiteX50" fmla="*/ 0 w 1300956"/>
                <a:gd name="connsiteY50" fmla="*/ 982662 h 1558131"/>
                <a:gd name="connsiteX51" fmla="*/ 92868 w 1300956"/>
                <a:gd name="connsiteY51" fmla="*/ 1045369 h 1558131"/>
                <a:gd name="connsiteX52" fmla="*/ 153987 w 1300956"/>
                <a:gd name="connsiteY52" fmla="*/ 1119188 h 1558131"/>
                <a:gd name="connsiteX53" fmla="*/ 240506 w 1300956"/>
                <a:gd name="connsiteY53" fmla="*/ 1314450 h 1558131"/>
                <a:gd name="connsiteX54" fmla="*/ 300831 w 1300956"/>
                <a:gd name="connsiteY54" fmla="*/ 1387475 h 1558131"/>
                <a:gd name="connsiteX55" fmla="*/ 332581 w 1300956"/>
                <a:gd name="connsiteY55" fmla="*/ 1498600 h 1558131"/>
                <a:gd name="connsiteX56" fmla="*/ 412750 w 1300956"/>
                <a:gd name="connsiteY56" fmla="*/ 1558131 h 1558131"/>
                <a:gd name="connsiteX57" fmla="*/ 453231 w 1300956"/>
                <a:gd name="connsiteY57" fmla="*/ 1543050 h 1558131"/>
                <a:gd name="connsiteX0" fmla="*/ 453231 w 1300956"/>
                <a:gd name="connsiteY0" fmla="*/ 1543050 h 1558131"/>
                <a:gd name="connsiteX1" fmla="*/ 461963 w 1300956"/>
                <a:gd name="connsiteY1" fmla="*/ 1466850 h 1558131"/>
                <a:gd name="connsiteX2" fmla="*/ 484981 w 1300956"/>
                <a:gd name="connsiteY2" fmla="*/ 1371600 h 1558131"/>
                <a:gd name="connsiteX3" fmla="*/ 440531 w 1300956"/>
                <a:gd name="connsiteY3" fmla="*/ 1322387 h 1558131"/>
                <a:gd name="connsiteX4" fmla="*/ 439737 w 1300956"/>
                <a:gd name="connsiteY4" fmla="*/ 1208881 h 1558131"/>
                <a:gd name="connsiteX5" fmla="*/ 486569 w 1300956"/>
                <a:gd name="connsiteY5" fmla="*/ 1192212 h 1558131"/>
                <a:gd name="connsiteX6" fmla="*/ 742156 w 1300956"/>
                <a:gd name="connsiteY6" fmla="*/ 1171575 h 1558131"/>
                <a:gd name="connsiteX7" fmla="*/ 745331 w 1300956"/>
                <a:gd name="connsiteY7" fmla="*/ 1022350 h 1558131"/>
                <a:gd name="connsiteX8" fmla="*/ 786606 w 1300956"/>
                <a:gd name="connsiteY8" fmla="*/ 1000125 h 1558131"/>
                <a:gd name="connsiteX9" fmla="*/ 872331 w 1300956"/>
                <a:gd name="connsiteY9" fmla="*/ 908050 h 1558131"/>
                <a:gd name="connsiteX10" fmla="*/ 973931 w 1300956"/>
                <a:gd name="connsiteY10" fmla="*/ 871538 h 1558131"/>
                <a:gd name="connsiteX11" fmla="*/ 1185068 w 1300956"/>
                <a:gd name="connsiteY11" fmla="*/ 965200 h 1558131"/>
                <a:gd name="connsiteX12" fmla="*/ 1199356 w 1300956"/>
                <a:gd name="connsiteY12" fmla="*/ 921543 h 1558131"/>
                <a:gd name="connsiteX13" fmla="*/ 1214437 w 1300956"/>
                <a:gd name="connsiteY13" fmla="*/ 869156 h 1558131"/>
                <a:gd name="connsiteX14" fmla="*/ 1253331 w 1300956"/>
                <a:gd name="connsiteY14" fmla="*/ 839788 h 1558131"/>
                <a:gd name="connsiteX15" fmla="*/ 1300956 w 1300956"/>
                <a:gd name="connsiteY15" fmla="*/ 812800 h 1558131"/>
                <a:gd name="connsiteX16" fmla="*/ 1251743 w 1300956"/>
                <a:gd name="connsiteY16" fmla="*/ 685006 h 1558131"/>
                <a:gd name="connsiteX17" fmla="*/ 1177131 w 1300956"/>
                <a:gd name="connsiteY17" fmla="*/ 642937 h 1558131"/>
                <a:gd name="connsiteX18" fmla="*/ 1180306 w 1300956"/>
                <a:gd name="connsiteY18" fmla="*/ 571500 h 1558131"/>
                <a:gd name="connsiteX19" fmla="*/ 1156493 w 1300956"/>
                <a:gd name="connsiteY19" fmla="*/ 523081 h 1558131"/>
                <a:gd name="connsiteX20" fmla="*/ 1166019 w 1300956"/>
                <a:gd name="connsiteY20" fmla="*/ 460375 h 1558131"/>
                <a:gd name="connsiteX21" fmla="*/ 1076326 w 1300956"/>
                <a:gd name="connsiteY21" fmla="*/ 486568 h 1558131"/>
                <a:gd name="connsiteX22" fmla="*/ 1018381 w 1300956"/>
                <a:gd name="connsiteY22" fmla="*/ 372269 h 1558131"/>
                <a:gd name="connsiteX23" fmla="*/ 1068387 w 1300956"/>
                <a:gd name="connsiteY23" fmla="*/ 284956 h 1558131"/>
                <a:gd name="connsiteX24" fmla="*/ 1081881 w 1300956"/>
                <a:gd name="connsiteY24" fmla="*/ 209550 h 1558131"/>
                <a:gd name="connsiteX25" fmla="*/ 1126331 w 1300956"/>
                <a:gd name="connsiteY25" fmla="*/ 171450 h 1558131"/>
                <a:gd name="connsiteX26" fmla="*/ 1180306 w 1300956"/>
                <a:gd name="connsiteY26" fmla="*/ 178594 h 1558131"/>
                <a:gd name="connsiteX27" fmla="*/ 1212056 w 1300956"/>
                <a:gd name="connsiteY27" fmla="*/ 123825 h 1558131"/>
                <a:gd name="connsiteX28" fmla="*/ 1164431 w 1300956"/>
                <a:gd name="connsiteY28" fmla="*/ 15875 h 1558131"/>
                <a:gd name="connsiteX29" fmla="*/ 1110456 w 1300956"/>
                <a:gd name="connsiteY29" fmla="*/ 0 h 1558131"/>
                <a:gd name="connsiteX30" fmla="*/ 1059656 w 1300956"/>
                <a:gd name="connsiteY30" fmla="*/ 6350 h 1558131"/>
                <a:gd name="connsiteX31" fmla="*/ 1033463 w 1300956"/>
                <a:gd name="connsiteY31" fmla="*/ 36512 h 1558131"/>
                <a:gd name="connsiteX32" fmla="*/ 986631 w 1300956"/>
                <a:gd name="connsiteY32" fmla="*/ 57151 h 1558131"/>
                <a:gd name="connsiteX33" fmla="*/ 815974 w 1300956"/>
                <a:gd name="connsiteY33" fmla="*/ 61912 h 1558131"/>
                <a:gd name="connsiteX34" fmla="*/ 728662 w 1300956"/>
                <a:gd name="connsiteY34" fmla="*/ 214312 h 1558131"/>
                <a:gd name="connsiteX35" fmla="*/ 681831 w 1300956"/>
                <a:gd name="connsiteY35" fmla="*/ 231775 h 1558131"/>
                <a:gd name="connsiteX36" fmla="*/ 662781 w 1300956"/>
                <a:gd name="connsiteY36" fmla="*/ 228600 h 1558131"/>
                <a:gd name="connsiteX37" fmla="*/ 661193 w 1300956"/>
                <a:gd name="connsiteY37" fmla="*/ 450850 h 1558131"/>
                <a:gd name="connsiteX38" fmla="*/ 643731 w 1300956"/>
                <a:gd name="connsiteY38" fmla="*/ 468312 h 1558131"/>
                <a:gd name="connsiteX39" fmla="*/ 592931 w 1300956"/>
                <a:gd name="connsiteY39" fmla="*/ 438150 h 1558131"/>
                <a:gd name="connsiteX40" fmla="*/ 545306 w 1300956"/>
                <a:gd name="connsiteY40" fmla="*/ 482600 h 1558131"/>
                <a:gd name="connsiteX41" fmla="*/ 513556 w 1300956"/>
                <a:gd name="connsiteY41" fmla="*/ 568325 h 1558131"/>
                <a:gd name="connsiteX42" fmla="*/ 427831 w 1300956"/>
                <a:gd name="connsiteY42" fmla="*/ 603250 h 1558131"/>
                <a:gd name="connsiteX43" fmla="*/ 402431 w 1300956"/>
                <a:gd name="connsiteY43" fmla="*/ 628650 h 1558131"/>
                <a:gd name="connsiteX44" fmla="*/ 361156 w 1300956"/>
                <a:gd name="connsiteY44" fmla="*/ 650875 h 1558131"/>
                <a:gd name="connsiteX45" fmla="*/ 237331 w 1300956"/>
                <a:gd name="connsiteY45" fmla="*/ 682625 h 1558131"/>
                <a:gd name="connsiteX46" fmla="*/ 113506 w 1300956"/>
                <a:gd name="connsiteY46" fmla="*/ 666750 h 1558131"/>
                <a:gd name="connsiteX47" fmla="*/ 72231 w 1300956"/>
                <a:gd name="connsiteY47" fmla="*/ 688181 h 1558131"/>
                <a:gd name="connsiteX48" fmla="*/ 34131 w 1300956"/>
                <a:gd name="connsiteY48" fmla="*/ 742950 h 1558131"/>
                <a:gd name="connsiteX49" fmla="*/ 22225 w 1300956"/>
                <a:gd name="connsiteY49" fmla="*/ 836613 h 1558131"/>
                <a:gd name="connsiteX50" fmla="*/ 0 w 1300956"/>
                <a:gd name="connsiteY50" fmla="*/ 982662 h 1558131"/>
                <a:gd name="connsiteX51" fmla="*/ 92868 w 1300956"/>
                <a:gd name="connsiteY51" fmla="*/ 1045369 h 1558131"/>
                <a:gd name="connsiteX52" fmla="*/ 153987 w 1300956"/>
                <a:gd name="connsiteY52" fmla="*/ 1119188 h 1558131"/>
                <a:gd name="connsiteX53" fmla="*/ 240506 w 1300956"/>
                <a:gd name="connsiteY53" fmla="*/ 1314450 h 1558131"/>
                <a:gd name="connsiteX54" fmla="*/ 300831 w 1300956"/>
                <a:gd name="connsiteY54" fmla="*/ 1387475 h 1558131"/>
                <a:gd name="connsiteX55" fmla="*/ 332581 w 1300956"/>
                <a:gd name="connsiteY55" fmla="*/ 1498600 h 1558131"/>
                <a:gd name="connsiteX56" fmla="*/ 412750 w 1300956"/>
                <a:gd name="connsiteY56" fmla="*/ 1558131 h 1558131"/>
                <a:gd name="connsiteX57" fmla="*/ 453231 w 1300956"/>
                <a:gd name="connsiteY57" fmla="*/ 1543050 h 155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00956" h="1558131">
                  <a:moveTo>
                    <a:pt x="453231" y="1543050"/>
                  </a:moveTo>
                  <a:lnTo>
                    <a:pt x="461963" y="1466850"/>
                  </a:lnTo>
                  <a:lnTo>
                    <a:pt x="484981" y="1371600"/>
                  </a:lnTo>
                  <a:lnTo>
                    <a:pt x="440531" y="1322387"/>
                  </a:lnTo>
                  <a:cubicBezTo>
                    <a:pt x="439473" y="1280583"/>
                    <a:pt x="440795" y="1250685"/>
                    <a:pt x="439737" y="1208881"/>
                  </a:cubicBezTo>
                  <a:lnTo>
                    <a:pt x="486569" y="1192212"/>
                  </a:lnTo>
                  <a:lnTo>
                    <a:pt x="742156" y="1171575"/>
                  </a:lnTo>
                  <a:cubicBezTo>
                    <a:pt x="743214" y="1121833"/>
                    <a:pt x="744273" y="1072092"/>
                    <a:pt x="745331" y="1022350"/>
                  </a:cubicBezTo>
                  <a:lnTo>
                    <a:pt x="786606" y="1000125"/>
                  </a:lnTo>
                  <a:lnTo>
                    <a:pt x="872331" y="908050"/>
                  </a:lnTo>
                  <a:lnTo>
                    <a:pt x="973931" y="871538"/>
                  </a:lnTo>
                  <a:lnTo>
                    <a:pt x="1185068" y="965200"/>
                  </a:lnTo>
                  <a:lnTo>
                    <a:pt x="1199356" y="921543"/>
                  </a:lnTo>
                  <a:lnTo>
                    <a:pt x="1214437" y="869156"/>
                  </a:lnTo>
                  <a:lnTo>
                    <a:pt x="1253331" y="839788"/>
                  </a:lnTo>
                  <a:lnTo>
                    <a:pt x="1300956" y="812800"/>
                  </a:lnTo>
                  <a:lnTo>
                    <a:pt x="1251743" y="685006"/>
                  </a:lnTo>
                  <a:lnTo>
                    <a:pt x="1177131" y="642937"/>
                  </a:lnTo>
                  <a:lnTo>
                    <a:pt x="1180306" y="571500"/>
                  </a:lnTo>
                  <a:lnTo>
                    <a:pt x="1156493" y="523081"/>
                  </a:lnTo>
                  <a:lnTo>
                    <a:pt x="1166019" y="460375"/>
                  </a:lnTo>
                  <a:lnTo>
                    <a:pt x="1076326" y="486568"/>
                  </a:lnTo>
                  <a:lnTo>
                    <a:pt x="1018381" y="372269"/>
                  </a:lnTo>
                  <a:lnTo>
                    <a:pt x="1068387" y="284956"/>
                  </a:lnTo>
                  <a:lnTo>
                    <a:pt x="1081881" y="209550"/>
                  </a:lnTo>
                  <a:lnTo>
                    <a:pt x="1126331" y="171450"/>
                  </a:lnTo>
                  <a:lnTo>
                    <a:pt x="1180306" y="178594"/>
                  </a:lnTo>
                  <a:lnTo>
                    <a:pt x="1212056" y="123825"/>
                  </a:lnTo>
                  <a:lnTo>
                    <a:pt x="1164431" y="15875"/>
                  </a:lnTo>
                  <a:lnTo>
                    <a:pt x="1110456" y="0"/>
                  </a:lnTo>
                  <a:lnTo>
                    <a:pt x="1059656" y="6350"/>
                  </a:lnTo>
                  <a:lnTo>
                    <a:pt x="1033463" y="36512"/>
                  </a:lnTo>
                  <a:lnTo>
                    <a:pt x="986631" y="57151"/>
                  </a:lnTo>
                  <a:lnTo>
                    <a:pt x="815974" y="61912"/>
                  </a:lnTo>
                  <a:lnTo>
                    <a:pt x="728662" y="214312"/>
                  </a:lnTo>
                  <a:lnTo>
                    <a:pt x="681831" y="231775"/>
                  </a:lnTo>
                  <a:lnTo>
                    <a:pt x="662781" y="228600"/>
                  </a:lnTo>
                  <a:cubicBezTo>
                    <a:pt x="662252" y="302683"/>
                    <a:pt x="661722" y="376767"/>
                    <a:pt x="661193" y="450850"/>
                  </a:cubicBezTo>
                  <a:lnTo>
                    <a:pt x="643731" y="468312"/>
                  </a:lnTo>
                  <a:lnTo>
                    <a:pt x="592931" y="438150"/>
                  </a:lnTo>
                  <a:lnTo>
                    <a:pt x="545306" y="482600"/>
                  </a:lnTo>
                  <a:lnTo>
                    <a:pt x="513556" y="568325"/>
                  </a:lnTo>
                  <a:lnTo>
                    <a:pt x="427831" y="603250"/>
                  </a:lnTo>
                  <a:lnTo>
                    <a:pt x="402431" y="628650"/>
                  </a:lnTo>
                  <a:lnTo>
                    <a:pt x="361156" y="650875"/>
                  </a:lnTo>
                  <a:lnTo>
                    <a:pt x="237331" y="682625"/>
                  </a:lnTo>
                  <a:lnTo>
                    <a:pt x="113506" y="666750"/>
                  </a:lnTo>
                  <a:lnTo>
                    <a:pt x="72231" y="688181"/>
                  </a:lnTo>
                  <a:lnTo>
                    <a:pt x="34131" y="742950"/>
                  </a:lnTo>
                  <a:lnTo>
                    <a:pt x="22225" y="836613"/>
                  </a:lnTo>
                  <a:cubicBezTo>
                    <a:pt x="21960" y="896409"/>
                    <a:pt x="265" y="922866"/>
                    <a:pt x="0" y="982662"/>
                  </a:cubicBezTo>
                  <a:lnTo>
                    <a:pt x="92868" y="1045369"/>
                  </a:lnTo>
                  <a:lnTo>
                    <a:pt x="153987" y="1119188"/>
                  </a:lnTo>
                  <a:lnTo>
                    <a:pt x="240506" y="1314450"/>
                  </a:lnTo>
                  <a:lnTo>
                    <a:pt x="300831" y="1387475"/>
                  </a:lnTo>
                  <a:lnTo>
                    <a:pt x="332581" y="1498600"/>
                  </a:lnTo>
                  <a:lnTo>
                    <a:pt x="412750" y="1558131"/>
                  </a:lnTo>
                  <a:lnTo>
                    <a:pt x="453231" y="1543050"/>
                  </a:ln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6" name="Freeform 5"/>
            <p:cNvSpPr/>
            <p:nvPr/>
          </p:nvSpPr>
          <p:spPr>
            <a:xfrm>
              <a:off x="2599765" y="469832"/>
              <a:ext cx="570203" cy="474867"/>
            </a:xfrm>
            <a:custGeom>
              <a:avLst/>
              <a:gdLst>
                <a:gd name="connsiteX0" fmla="*/ 211931 w 623888"/>
                <a:gd name="connsiteY0" fmla="*/ 500062 h 507206"/>
                <a:gd name="connsiteX1" fmla="*/ 238125 w 623888"/>
                <a:gd name="connsiteY1" fmla="*/ 438150 h 507206"/>
                <a:gd name="connsiteX2" fmla="*/ 373856 w 623888"/>
                <a:gd name="connsiteY2" fmla="*/ 433387 h 507206"/>
                <a:gd name="connsiteX3" fmla="*/ 490538 w 623888"/>
                <a:gd name="connsiteY3" fmla="*/ 507206 h 507206"/>
                <a:gd name="connsiteX4" fmla="*/ 552450 w 623888"/>
                <a:gd name="connsiteY4" fmla="*/ 500062 h 507206"/>
                <a:gd name="connsiteX5" fmla="*/ 561975 w 623888"/>
                <a:gd name="connsiteY5" fmla="*/ 423862 h 507206"/>
                <a:gd name="connsiteX6" fmla="*/ 602456 w 623888"/>
                <a:gd name="connsiteY6" fmla="*/ 428625 h 507206"/>
                <a:gd name="connsiteX7" fmla="*/ 609600 w 623888"/>
                <a:gd name="connsiteY7" fmla="*/ 390525 h 507206"/>
                <a:gd name="connsiteX8" fmla="*/ 581025 w 623888"/>
                <a:gd name="connsiteY8" fmla="*/ 361950 h 507206"/>
                <a:gd name="connsiteX9" fmla="*/ 597694 w 623888"/>
                <a:gd name="connsiteY9" fmla="*/ 328612 h 507206"/>
                <a:gd name="connsiteX10" fmla="*/ 623888 w 623888"/>
                <a:gd name="connsiteY10" fmla="*/ 328612 h 507206"/>
                <a:gd name="connsiteX11" fmla="*/ 611981 w 623888"/>
                <a:gd name="connsiteY11" fmla="*/ 180975 h 507206"/>
                <a:gd name="connsiteX12" fmla="*/ 552450 w 623888"/>
                <a:gd name="connsiteY12" fmla="*/ 133350 h 507206"/>
                <a:gd name="connsiteX13" fmla="*/ 450056 w 623888"/>
                <a:gd name="connsiteY13" fmla="*/ 104775 h 507206"/>
                <a:gd name="connsiteX14" fmla="*/ 411956 w 623888"/>
                <a:gd name="connsiteY14" fmla="*/ 97631 h 507206"/>
                <a:gd name="connsiteX15" fmla="*/ 383381 w 623888"/>
                <a:gd name="connsiteY15" fmla="*/ 97631 h 507206"/>
                <a:gd name="connsiteX16" fmla="*/ 326231 w 623888"/>
                <a:gd name="connsiteY16" fmla="*/ 4762 h 507206"/>
                <a:gd name="connsiteX17" fmla="*/ 278606 w 623888"/>
                <a:gd name="connsiteY17" fmla="*/ 28575 h 507206"/>
                <a:gd name="connsiteX18" fmla="*/ 219075 w 623888"/>
                <a:gd name="connsiteY18" fmla="*/ 0 h 507206"/>
                <a:gd name="connsiteX19" fmla="*/ 200025 w 623888"/>
                <a:gd name="connsiteY19" fmla="*/ 2381 h 507206"/>
                <a:gd name="connsiteX20" fmla="*/ 190500 w 623888"/>
                <a:gd name="connsiteY20" fmla="*/ 9525 h 507206"/>
                <a:gd name="connsiteX21" fmla="*/ 135731 w 623888"/>
                <a:gd name="connsiteY21" fmla="*/ 11906 h 507206"/>
                <a:gd name="connsiteX22" fmla="*/ 114300 w 623888"/>
                <a:gd name="connsiteY22" fmla="*/ 30956 h 507206"/>
                <a:gd name="connsiteX23" fmla="*/ 114300 w 623888"/>
                <a:gd name="connsiteY23" fmla="*/ 52387 h 507206"/>
                <a:gd name="connsiteX24" fmla="*/ 88106 w 623888"/>
                <a:gd name="connsiteY24" fmla="*/ 80962 h 507206"/>
                <a:gd name="connsiteX25" fmla="*/ 64294 w 623888"/>
                <a:gd name="connsiteY25" fmla="*/ 171450 h 507206"/>
                <a:gd name="connsiteX26" fmla="*/ 100013 w 623888"/>
                <a:gd name="connsiteY26" fmla="*/ 200025 h 507206"/>
                <a:gd name="connsiteX27" fmla="*/ 102394 w 623888"/>
                <a:gd name="connsiteY27" fmla="*/ 219075 h 507206"/>
                <a:gd name="connsiteX28" fmla="*/ 4763 w 623888"/>
                <a:gd name="connsiteY28" fmla="*/ 266700 h 507206"/>
                <a:gd name="connsiteX29" fmla="*/ 0 w 623888"/>
                <a:gd name="connsiteY29" fmla="*/ 300037 h 507206"/>
                <a:gd name="connsiteX30" fmla="*/ 38100 w 623888"/>
                <a:gd name="connsiteY30" fmla="*/ 352425 h 507206"/>
                <a:gd name="connsiteX31" fmla="*/ 76200 w 623888"/>
                <a:gd name="connsiteY31" fmla="*/ 352425 h 507206"/>
                <a:gd name="connsiteX32" fmla="*/ 59531 w 623888"/>
                <a:gd name="connsiteY32" fmla="*/ 428625 h 507206"/>
                <a:gd name="connsiteX33" fmla="*/ 59531 w 623888"/>
                <a:gd name="connsiteY33" fmla="*/ 454819 h 507206"/>
                <a:gd name="connsiteX34" fmla="*/ 128588 w 623888"/>
                <a:gd name="connsiteY34" fmla="*/ 500062 h 507206"/>
                <a:gd name="connsiteX35" fmla="*/ 159544 w 623888"/>
                <a:gd name="connsiteY35" fmla="*/ 504825 h 507206"/>
                <a:gd name="connsiteX36" fmla="*/ 211931 w 623888"/>
                <a:gd name="connsiteY36" fmla="*/ 500062 h 507206"/>
                <a:gd name="connsiteX0" fmla="*/ 211931 w 611981"/>
                <a:gd name="connsiteY0" fmla="*/ 500062 h 507206"/>
                <a:gd name="connsiteX1" fmla="*/ 238125 w 611981"/>
                <a:gd name="connsiteY1" fmla="*/ 438150 h 507206"/>
                <a:gd name="connsiteX2" fmla="*/ 373856 w 611981"/>
                <a:gd name="connsiteY2" fmla="*/ 433387 h 507206"/>
                <a:gd name="connsiteX3" fmla="*/ 490538 w 611981"/>
                <a:gd name="connsiteY3" fmla="*/ 507206 h 507206"/>
                <a:gd name="connsiteX4" fmla="*/ 552450 w 611981"/>
                <a:gd name="connsiteY4" fmla="*/ 500062 h 507206"/>
                <a:gd name="connsiteX5" fmla="*/ 561975 w 611981"/>
                <a:gd name="connsiteY5" fmla="*/ 423862 h 507206"/>
                <a:gd name="connsiteX6" fmla="*/ 602456 w 611981"/>
                <a:gd name="connsiteY6" fmla="*/ 428625 h 507206"/>
                <a:gd name="connsiteX7" fmla="*/ 609600 w 611981"/>
                <a:gd name="connsiteY7" fmla="*/ 390525 h 507206"/>
                <a:gd name="connsiteX8" fmla="*/ 581025 w 611981"/>
                <a:gd name="connsiteY8" fmla="*/ 361950 h 507206"/>
                <a:gd name="connsiteX9" fmla="*/ 597694 w 611981"/>
                <a:gd name="connsiteY9" fmla="*/ 328612 h 507206"/>
                <a:gd name="connsiteX10" fmla="*/ 595313 w 611981"/>
                <a:gd name="connsiteY10" fmla="*/ 183356 h 507206"/>
                <a:gd name="connsiteX11" fmla="*/ 611981 w 611981"/>
                <a:gd name="connsiteY11" fmla="*/ 180975 h 507206"/>
                <a:gd name="connsiteX12" fmla="*/ 552450 w 611981"/>
                <a:gd name="connsiteY12" fmla="*/ 133350 h 507206"/>
                <a:gd name="connsiteX13" fmla="*/ 450056 w 611981"/>
                <a:gd name="connsiteY13" fmla="*/ 104775 h 507206"/>
                <a:gd name="connsiteX14" fmla="*/ 411956 w 611981"/>
                <a:gd name="connsiteY14" fmla="*/ 97631 h 507206"/>
                <a:gd name="connsiteX15" fmla="*/ 383381 w 611981"/>
                <a:gd name="connsiteY15" fmla="*/ 97631 h 507206"/>
                <a:gd name="connsiteX16" fmla="*/ 326231 w 611981"/>
                <a:gd name="connsiteY16" fmla="*/ 4762 h 507206"/>
                <a:gd name="connsiteX17" fmla="*/ 278606 w 611981"/>
                <a:gd name="connsiteY17" fmla="*/ 28575 h 507206"/>
                <a:gd name="connsiteX18" fmla="*/ 219075 w 611981"/>
                <a:gd name="connsiteY18" fmla="*/ 0 h 507206"/>
                <a:gd name="connsiteX19" fmla="*/ 200025 w 611981"/>
                <a:gd name="connsiteY19" fmla="*/ 2381 h 507206"/>
                <a:gd name="connsiteX20" fmla="*/ 190500 w 611981"/>
                <a:gd name="connsiteY20" fmla="*/ 9525 h 507206"/>
                <a:gd name="connsiteX21" fmla="*/ 135731 w 611981"/>
                <a:gd name="connsiteY21" fmla="*/ 11906 h 507206"/>
                <a:gd name="connsiteX22" fmla="*/ 114300 w 611981"/>
                <a:gd name="connsiteY22" fmla="*/ 30956 h 507206"/>
                <a:gd name="connsiteX23" fmla="*/ 114300 w 611981"/>
                <a:gd name="connsiteY23" fmla="*/ 52387 h 507206"/>
                <a:gd name="connsiteX24" fmla="*/ 88106 w 611981"/>
                <a:gd name="connsiteY24" fmla="*/ 80962 h 507206"/>
                <a:gd name="connsiteX25" fmla="*/ 64294 w 611981"/>
                <a:gd name="connsiteY25" fmla="*/ 171450 h 507206"/>
                <a:gd name="connsiteX26" fmla="*/ 100013 w 611981"/>
                <a:gd name="connsiteY26" fmla="*/ 200025 h 507206"/>
                <a:gd name="connsiteX27" fmla="*/ 102394 w 611981"/>
                <a:gd name="connsiteY27" fmla="*/ 219075 h 507206"/>
                <a:gd name="connsiteX28" fmla="*/ 4763 w 611981"/>
                <a:gd name="connsiteY28" fmla="*/ 266700 h 507206"/>
                <a:gd name="connsiteX29" fmla="*/ 0 w 611981"/>
                <a:gd name="connsiteY29" fmla="*/ 300037 h 507206"/>
                <a:gd name="connsiteX30" fmla="*/ 38100 w 611981"/>
                <a:gd name="connsiteY30" fmla="*/ 352425 h 507206"/>
                <a:gd name="connsiteX31" fmla="*/ 76200 w 611981"/>
                <a:gd name="connsiteY31" fmla="*/ 352425 h 507206"/>
                <a:gd name="connsiteX32" fmla="*/ 59531 w 611981"/>
                <a:gd name="connsiteY32" fmla="*/ 428625 h 507206"/>
                <a:gd name="connsiteX33" fmla="*/ 59531 w 611981"/>
                <a:gd name="connsiteY33" fmla="*/ 454819 h 507206"/>
                <a:gd name="connsiteX34" fmla="*/ 128588 w 611981"/>
                <a:gd name="connsiteY34" fmla="*/ 500062 h 507206"/>
                <a:gd name="connsiteX35" fmla="*/ 159544 w 611981"/>
                <a:gd name="connsiteY35" fmla="*/ 504825 h 507206"/>
                <a:gd name="connsiteX36" fmla="*/ 211931 w 611981"/>
                <a:gd name="connsiteY36" fmla="*/ 500062 h 507206"/>
                <a:gd name="connsiteX0" fmla="*/ 211931 w 611981"/>
                <a:gd name="connsiteY0" fmla="*/ 500062 h 507206"/>
                <a:gd name="connsiteX1" fmla="*/ 238125 w 611981"/>
                <a:gd name="connsiteY1" fmla="*/ 438150 h 507206"/>
                <a:gd name="connsiteX2" fmla="*/ 373856 w 611981"/>
                <a:gd name="connsiteY2" fmla="*/ 433387 h 507206"/>
                <a:gd name="connsiteX3" fmla="*/ 490538 w 611981"/>
                <a:gd name="connsiteY3" fmla="*/ 507206 h 507206"/>
                <a:gd name="connsiteX4" fmla="*/ 552450 w 611981"/>
                <a:gd name="connsiteY4" fmla="*/ 500062 h 507206"/>
                <a:gd name="connsiteX5" fmla="*/ 561975 w 611981"/>
                <a:gd name="connsiteY5" fmla="*/ 423862 h 507206"/>
                <a:gd name="connsiteX6" fmla="*/ 602456 w 611981"/>
                <a:gd name="connsiteY6" fmla="*/ 428625 h 507206"/>
                <a:gd name="connsiteX7" fmla="*/ 609600 w 611981"/>
                <a:gd name="connsiteY7" fmla="*/ 390525 h 507206"/>
                <a:gd name="connsiteX8" fmla="*/ 581025 w 611981"/>
                <a:gd name="connsiteY8" fmla="*/ 361950 h 507206"/>
                <a:gd name="connsiteX9" fmla="*/ 597694 w 611981"/>
                <a:gd name="connsiteY9" fmla="*/ 328612 h 507206"/>
                <a:gd name="connsiteX10" fmla="*/ 597695 w 611981"/>
                <a:gd name="connsiteY10" fmla="*/ 288131 h 507206"/>
                <a:gd name="connsiteX11" fmla="*/ 595313 w 611981"/>
                <a:gd name="connsiteY11" fmla="*/ 183356 h 507206"/>
                <a:gd name="connsiteX12" fmla="*/ 611981 w 611981"/>
                <a:gd name="connsiteY12" fmla="*/ 180975 h 507206"/>
                <a:gd name="connsiteX13" fmla="*/ 552450 w 611981"/>
                <a:gd name="connsiteY13" fmla="*/ 133350 h 507206"/>
                <a:gd name="connsiteX14" fmla="*/ 450056 w 611981"/>
                <a:gd name="connsiteY14" fmla="*/ 104775 h 507206"/>
                <a:gd name="connsiteX15" fmla="*/ 411956 w 611981"/>
                <a:gd name="connsiteY15" fmla="*/ 97631 h 507206"/>
                <a:gd name="connsiteX16" fmla="*/ 383381 w 611981"/>
                <a:gd name="connsiteY16" fmla="*/ 97631 h 507206"/>
                <a:gd name="connsiteX17" fmla="*/ 326231 w 611981"/>
                <a:gd name="connsiteY17" fmla="*/ 4762 h 507206"/>
                <a:gd name="connsiteX18" fmla="*/ 278606 w 611981"/>
                <a:gd name="connsiteY18" fmla="*/ 28575 h 507206"/>
                <a:gd name="connsiteX19" fmla="*/ 219075 w 611981"/>
                <a:gd name="connsiteY19" fmla="*/ 0 h 507206"/>
                <a:gd name="connsiteX20" fmla="*/ 200025 w 611981"/>
                <a:gd name="connsiteY20" fmla="*/ 2381 h 507206"/>
                <a:gd name="connsiteX21" fmla="*/ 190500 w 611981"/>
                <a:gd name="connsiteY21" fmla="*/ 9525 h 507206"/>
                <a:gd name="connsiteX22" fmla="*/ 135731 w 611981"/>
                <a:gd name="connsiteY22" fmla="*/ 11906 h 507206"/>
                <a:gd name="connsiteX23" fmla="*/ 114300 w 611981"/>
                <a:gd name="connsiteY23" fmla="*/ 30956 h 507206"/>
                <a:gd name="connsiteX24" fmla="*/ 114300 w 611981"/>
                <a:gd name="connsiteY24" fmla="*/ 52387 h 507206"/>
                <a:gd name="connsiteX25" fmla="*/ 88106 w 611981"/>
                <a:gd name="connsiteY25" fmla="*/ 80962 h 507206"/>
                <a:gd name="connsiteX26" fmla="*/ 64294 w 611981"/>
                <a:gd name="connsiteY26" fmla="*/ 171450 h 507206"/>
                <a:gd name="connsiteX27" fmla="*/ 100013 w 611981"/>
                <a:gd name="connsiteY27" fmla="*/ 200025 h 507206"/>
                <a:gd name="connsiteX28" fmla="*/ 102394 w 611981"/>
                <a:gd name="connsiteY28" fmla="*/ 219075 h 507206"/>
                <a:gd name="connsiteX29" fmla="*/ 4763 w 611981"/>
                <a:gd name="connsiteY29" fmla="*/ 266700 h 507206"/>
                <a:gd name="connsiteX30" fmla="*/ 0 w 611981"/>
                <a:gd name="connsiteY30" fmla="*/ 300037 h 507206"/>
                <a:gd name="connsiteX31" fmla="*/ 38100 w 611981"/>
                <a:gd name="connsiteY31" fmla="*/ 352425 h 507206"/>
                <a:gd name="connsiteX32" fmla="*/ 76200 w 611981"/>
                <a:gd name="connsiteY32" fmla="*/ 352425 h 507206"/>
                <a:gd name="connsiteX33" fmla="*/ 59531 w 611981"/>
                <a:gd name="connsiteY33" fmla="*/ 428625 h 507206"/>
                <a:gd name="connsiteX34" fmla="*/ 59531 w 611981"/>
                <a:gd name="connsiteY34" fmla="*/ 454819 h 507206"/>
                <a:gd name="connsiteX35" fmla="*/ 128588 w 611981"/>
                <a:gd name="connsiteY35" fmla="*/ 500062 h 507206"/>
                <a:gd name="connsiteX36" fmla="*/ 159544 w 611981"/>
                <a:gd name="connsiteY36" fmla="*/ 504825 h 507206"/>
                <a:gd name="connsiteX37" fmla="*/ 211931 w 611981"/>
                <a:gd name="connsiteY37" fmla="*/ 500062 h 507206"/>
                <a:gd name="connsiteX0" fmla="*/ 211931 w 629049"/>
                <a:gd name="connsiteY0" fmla="*/ 500062 h 507206"/>
                <a:gd name="connsiteX1" fmla="*/ 238125 w 629049"/>
                <a:gd name="connsiteY1" fmla="*/ 438150 h 507206"/>
                <a:gd name="connsiteX2" fmla="*/ 373856 w 629049"/>
                <a:gd name="connsiteY2" fmla="*/ 433387 h 507206"/>
                <a:gd name="connsiteX3" fmla="*/ 490538 w 629049"/>
                <a:gd name="connsiteY3" fmla="*/ 507206 h 507206"/>
                <a:gd name="connsiteX4" fmla="*/ 552450 w 629049"/>
                <a:gd name="connsiteY4" fmla="*/ 500062 h 507206"/>
                <a:gd name="connsiteX5" fmla="*/ 561975 w 629049"/>
                <a:gd name="connsiteY5" fmla="*/ 423862 h 507206"/>
                <a:gd name="connsiteX6" fmla="*/ 602456 w 629049"/>
                <a:gd name="connsiteY6" fmla="*/ 428625 h 507206"/>
                <a:gd name="connsiteX7" fmla="*/ 609600 w 629049"/>
                <a:gd name="connsiteY7" fmla="*/ 390525 h 507206"/>
                <a:gd name="connsiteX8" fmla="*/ 581025 w 629049"/>
                <a:gd name="connsiteY8" fmla="*/ 361950 h 507206"/>
                <a:gd name="connsiteX9" fmla="*/ 597694 w 629049"/>
                <a:gd name="connsiteY9" fmla="*/ 328612 h 507206"/>
                <a:gd name="connsiteX10" fmla="*/ 628652 w 629049"/>
                <a:gd name="connsiteY10" fmla="*/ 319087 h 507206"/>
                <a:gd name="connsiteX11" fmla="*/ 595313 w 629049"/>
                <a:gd name="connsiteY11" fmla="*/ 183356 h 507206"/>
                <a:gd name="connsiteX12" fmla="*/ 611981 w 629049"/>
                <a:gd name="connsiteY12" fmla="*/ 180975 h 507206"/>
                <a:gd name="connsiteX13" fmla="*/ 552450 w 629049"/>
                <a:gd name="connsiteY13" fmla="*/ 133350 h 507206"/>
                <a:gd name="connsiteX14" fmla="*/ 450056 w 629049"/>
                <a:gd name="connsiteY14" fmla="*/ 104775 h 507206"/>
                <a:gd name="connsiteX15" fmla="*/ 411956 w 629049"/>
                <a:gd name="connsiteY15" fmla="*/ 97631 h 507206"/>
                <a:gd name="connsiteX16" fmla="*/ 383381 w 629049"/>
                <a:gd name="connsiteY16" fmla="*/ 97631 h 507206"/>
                <a:gd name="connsiteX17" fmla="*/ 326231 w 629049"/>
                <a:gd name="connsiteY17" fmla="*/ 4762 h 507206"/>
                <a:gd name="connsiteX18" fmla="*/ 278606 w 629049"/>
                <a:gd name="connsiteY18" fmla="*/ 28575 h 507206"/>
                <a:gd name="connsiteX19" fmla="*/ 219075 w 629049"/>
                <a:gd name="connsiteY19" fmla="*/ 0 h 507206"/>
                <a:gd name="connsiteX20" fmla="*/ 200025 w 629049"/>
                <a:gd name="connsiteY20" fmla="*/ 2381 h 507206"/>
                <a:gd name="connsiteX21" fmla="*/ 190500 w 629049"/>
                <a:gd name="connsiteY21" fmla="*/ 9525 h 507206"/>
                <a:gd name="connsiteX22" fmla="*/ 135731 w 629049"/>
                <a:gd name="connsiteY22" fmla="*/ 11906 h 507206"/>
                <a:gd name="connsiteX23" fmla="*/ 114300 w 629049"/>
                <a:gd name="connsiteY23" fmla="*/ 30956 h 507206"/>
                <a:gd name="connsiteX24" fmla="*/ 114300 w 629049"/>
                <a:gd name="connsiteY24" fmla="*/ 52387 h 507206"/>
                <a:gd name="connsiteX25" fmla="*/ 88106 w 629049"/>
                <a:gd name="connsiteY25" fmla="*/ 80962 h 507206"/>
                <a:gd name="connsiteX26" fmla="*/ 64294 w 629049"/>
                <a:gd name="connsiteY26" fmla="*/ 171450 h 507206"/>
                <a:gd name="connsiteX27" fmla="*/ 100013 w 629049"/>
                <a:gd name="connsiteY27" fmla="*/ 200025 h 507206"/>
                <a:gd name="connsiteX28" fmla="*/ 102394 w 629049"/>
                <a:gd name="connsiteY28" fmla="*/ 219075 h 507206"/>
                <a:gd name="connsiteX29" fmla="*/ 4763 w 629049"/>
                <a:gd name="connsiteY29" fmla="*/ 266700 h 507206"/>
                <a:gd name="connsiteX30" fmla="*/ 0 w 629049"/>
                <a:gd name="connsiteY30" fmla="*/ 300037 h 507206"/>
                <a:gd name="connsiteX31" fmla="*/ 38100 w 629049"/>
                <a:gd name="connsiteY31" fmla="*/ 352425 h 507206"/>
                <a:gd name="connsiteX32" fmla="*/ 76200 w 629049"/>
                <a:gd name="connsiteY32" fmla="*/ 352425 h 507206"/>
                <a:gd name="connsiteX33" fmla="*/ 59531 w 629049"/>
                <a:gd name="connsiteY33" fmla="*/ 428625 h 507206"/>
                <a:gd name="connsiteX34" fmla="*/ 59531 w 629049"/>
                <a:gd name="connsiteY34" fmla="*/ 454819 h 507206"/>
                <a:gd name="connsiteX35" fmla="*/ 128588 w 629049"/>
                <a:gd name="connsiteY35" fmla="*/ 500062 h 507206"/>
                <a:gd name="connsiteX36" fmla="*/ 159544 w 629049"/>
                <a:gd name="connsiteY36" fmla="*/ 504825 h 507206"/>
                <a:gd name="connsiteX37" fmla="*/ 211931 w 629049"/>
                <a:gd name="connsiteY37" fmla="*/ 500062 h 507206"/>
                <a:gd name="connsiteX0" fmla="*/ 211931 w 629049"/>
                <a:gd name="connsiteY0" fmla="*/ 500062 h 507206"/>
                <a:gd name="connsiteX1" fmla="*/ 238125 w 629049"/>
                <a:gd name="connsiteY1" fmla="*/ 438150 h 507206"/>
                <a:gd name="connsiteX2" fmla="*/ 373856 w 629049"/>
                <a:gd name="connsiteY2" fmla="*/ 433387 h 507206"/>
                <a:gd name="connsiteX3" fmla="*/ 490538 w 629049"/>
                <a:gd name="connsiteY3" fmla="*/ 507206 h 507206"/>
                <a:gd name="connsiteX4" fmla="*/ 552450 w 629049"/>
                <a:gd name="connsiteY4" fmla="*/ 500062 h 507206"/>
                <a:gd name="connsiteX5" fmla="*/ 561975 w 629049"/>
                <a:gd name="connsiteY5" fmla="*/ 423862 h 507206"/>
                <a:gd name="connsiteX6" fmla="*/ 602456 w 629049"/>
                <a:gd name="connsiteY6" fmla="*/ 428625 h 507206"/>
                <a:gd name="connsiteX7" fmla="*/ 626269 w 629049"/>
                <a:gd name="connsiteY7" fmla="*/ 390525 h 507206"/>
                <a:gd name="connsiteX8" fmla="*/ 581025 w 629049"/>
                <a:gd name="connsiteY8" fmla="*/ 361950 h 507206"/>
                <a:gd name="connsiteX9" fmla="*/ 597694 w 629049"/>
                <a:gd name="connsiteY9" fmla="*/ 328612 h 507206"/>
                <a:gd name="connsiteX10" fmla="*/ 628652 w 629049"/>
                <a:gd name="connsiteY10" fmla="*/ 319087 h 507206"/>
                <a:gd name="connsiteX11" fmla="*/ 595313 w 629049"/>
                <a:gd name="connsiteY11" fmla="*/ 183356 h 507206"/>
                <a:gd name="connsiteX12" fmla="*/ 611981 w 629049"/>
                <a:gd name="connsiteY12" fmla="*/ 180975 h 507206"/>
                <a:gd name="connsiteX13" fmla="*/ 552450 w 629049"/>
                <a:gd name="connsiteY13" fmla="*/ 133350 h 507206"/>
                <a:gd name="connsiteX14" fmla="*/ 450056 w 629049"/>
                <a:gd name="connsiteY14" fmla="*/ 104775 h 507206"/>
                <a:gd name="connsiteX15" fmla="*/ 411956 w 629049"/>
                <a:gd name="connsiteY15" fmla="*/ 97631 h 507206"/>
                <a:gd name="connsiteX16" fmla="*/ 383381 w 629049"/>
                <a:gd name="connsiteY16" fmla="*/ 97631 h 507206"/>
                <a:gd name="connsiteX17" fmla="*/ 326231 w 629049"/>
                <a:gd name="connsiteY17" fmla="*/ 4762 h 507206"/>
                <a:gd name="connsiteX18" fmla="*/ 278606 w 629049"/>
                <a:gd name="connsiteY18" fmla="*/ 28575 h 507206"/>
                <a:gd name="connsiteX19" fmla="*/ 219075 w 629049"/>
                <a:gd name="connsiteY19" fmla="*/ 0 h 507206"/>
                <a:gd name="connsiteX20" fmla="*/ 200025 w 629049"/>
                <a:gd name="connsiteY20" fmla="*/ 2381 h 507206"/>
                <a:gd name="connsiteX21" fmla="*/ 190500 w 629049"/>
                <a:gd name="connsiteY21" fmla="*/ 9525 h 507206"/>
                <a:gd name="connsiteX22" fmla="*/ 135731 w 629049"/>
                <a:gd name="connsiteY22" fmla="*/ 11906 h 507206"/>
                <a:gd name="connsiteX23" fmla="*/ 114300 w 629049"/>
                <a:gd name="connsiteY23" fmla="*/ 30956 h 507206"/>
                <a:gd name="connsiteX24" fmla="*/ 114300 w 629049"/>
                <a:gd name="connsiteY24" fmla="*/ 52387 h 507206"/>
                <a:gd name="connsiteX25" fmla="*/ 88106 w 629049"/>
                <a:gd name="connsiteY25" fmla="*/ 80962 h 507206"/>
                <a:gd name="connsiteX26" fmla="*/ 64294 w 629049"/>
                <a:gd name="connsiteY26" fmla="*/ 171450 h 507206"/>
                <a:gd name="connsiteX27" fmla="*/ 100013 w 629049"/>
                <a:gd name="connsiteY27" fmla="*/ 200025 h 507206"/>
                <a:gd name="connsiteX28" fmla="*/ 102394 w 629049"/>
                <a:gd name="connsiteY28" fmla="*/ 219075 h 507206"/>
                <a:gd name="connsiteX29" fmla="*/ 4763 w 629049"/>
                <a:gd name="connsiteY29" fmla="*/ 266700 h 507206"/>
                <a:gd name="connsiteX30" fmla="*/ 0 w 629049"/>
                <a:gd name="connsiteY30" fmla="*/ 300037 h 507206"/>
                <a:gd name="connsiteX31" fmla="*/ 38100 w 629049"/>
                <a:gd name="connsiteY31" fmla="*/ 352425 h 507206"/>
                <a:gd name="connsiteX32" fmla="*/ 76200 w 629049"/>
                <a:gd name="connsiteY32" fmla="*/ 352425 h 507206"/>
                <a:gd name="connsiteX33" fmla="*/ 59531 w 629049"/>
                <a:gd name="connsiteY33" fmla="*/ 428625 h 507206"/>
                <a:gd name="connsiteX34" fmla="*/ 59531 w 629049"/>
                <a:gd name="connsiteY34" fmla="*/ 454819 h 507206"/>
                <a:gd name="connsiteX35" fmla="*/ 128588 w 629049"/>
                <a:gd name="connsiteY35" fmla="*/ 500062 h 507206"/>
                <a:gd name="connsiteX36" fmla="*/ 159544 w 629049"/>
                <a:gd name="connsiteY36" fmla="*/ 504825 h 507206"/>
                <a:gd name="connsiteX37" fmla="*/ 211931 w 629049"/>
                <a:gd name="connsiteY37" fmla="*/ 500062 h 507206"/>
                <a:gd name="connsiteX0" fmla="*/ 211931 w 629049"/>
                <a:gd name="connsiteY0" fmla="*/ 500062 h 507206"/>
                <a:gd name="connsiteX1" fmla="*/ 238125 w 629049"/>
                <a:gd name="connsiteY1" fmla="*/ 438150 h 507206"/>
                <a:gd name="connsiteX2" fmla="*/ 373856 w 629049"/>
                <a:gd name="connsiteY2" fmla="*/ 433387 h 507206"/>
                <a:gd name="connsiteX3" fmla="*/ 490538 w 629049"/>
                <a:gd name="connsiteY3" fmla="*/ 507206 h 507206"/>
                <a:gd name="connsiteX4" fmla="*/ 552450 w 629049"/>
                <a:gd name="connsiteY4" fmla="*/ 500062 h 507206"/>
                <a:gd name="connsiteX5" fmla="*/ 561975 w 629049"/>
                <a:gd name="connsiteY5" fmla="*/ 423862 h 507206"/>
                <a:gd name="connsiteX6" fmla="*/ 604837 w 629049"/>
                <a:gd name="connsiteY6" fmla="*/ 438150 h 507206"/>
                <a:gd name="connsiteX7" fmla="*/ 626269 w 629049"/>
                <a:gd name="connsiteY7" fmla="*/ 390525 h 507206"/>
                <a:gd name="connsiteX8" fmla="*/ 581025 w 629049"/>
                <a:gd name="connsiteY8" fmla="*/ 361950 h 507206"/>
                <a:gd name="connsiteX9" fmla="*/ 597694 w 629049"/>
                <a:gd name="connsiteY9" fmla="*/ 328612 h 507206"/>
                <a:gd name="connsiteX10" fmla="*/ 628652 w 629049"/>
                <a:gd name="connsiteY10" fmla="*/ 319087 h 507206"/>
                <a:gd name="connsiteX11" fmla="*/ 595313 w 629049"/>
                <a:gd name="connsiteY11" fmla="*/ 183356 h 507206"/>
                <a:gd name="connsiteX12" fmla="*/ 611981 w 629049"/>
                <a:gd name="connsiteY12" fmla="*/ 180975 h 507206"/>
                <a:gd name="connsiteX13" fmla="*/ 552450 w 629049"/>
                <a:gd name="connsiteY13" fmla="*/ 133350 h 507206"/>
                <a:gd name="connsiteX14" fmla="*/ 450056 w 629049"/>
                <a:gd name="connsiteY14" fmla="*/ 104775 h 507206"/>
                <a:gd name="connsiteX15" fmla="*/ 411956 w 629049"/>
                <a:gd name="connsiteY15" fmla="*/ 97631 h 507206"/>
                <a:gd name="connsiteX16" fmla="*/ 383381 w 629049"/>
                <a:gd name="connsiteY16" fmla="*/ 97631 h 507206"/>
                <a:gd name="connsiteX17" fmla="*/ 326231 w 629049"/>
                <a:gd name="connsiteY17" fmla="*/ 4762 h 507206"/>
                <a:gd name="connsiteX18" fmla="*/ 278606 w 629049"/>
                <a:gd name="connsiteY18" fmla="*/ 28575 h 507206"/>
                <a:gd name="connsiteX19" fmla="*/ 219075 w 629049"/>
                <a:gd name="connsiteY19" fmla="*/ 0 h 507206"/>
                <a:gd name="connsiteX20" fmla="*/ 200025 w 629049"/>
                <a:gd name="connsiteY20" fmla="*/ 2381 h 507206"/>
                <a:gd name="connsiteX21" fmla="*/ 190500 w 629049"/>
                <a:gd name="connsiteY21" fmla="*/ 9525 h 507206"/>
                <a:gd name="connsiteX22" fmla="*/ 135731 w 629049"/>
                <a:gd name="connsiteY22" fmla="*/ 11906 h 507206"/>
                <a:gd name="connsiteX23" fmla="*/ 114300 w 629049"/>
                <a:gd name="connsiteY23" fmla="*/ 30956 h 507206"/>
                <a:gd name="connsiteX24" fmla="*/ 114300 w 629049"/>
                <a:gd name="connsiteY24" fmla="*/ 52387 h 507206"/>
                <a:gd name="connsiteX25" fmla="*/ 88106 w 629049"/>
                <a:gd name="connsiteY25" fmla="*/ 80962 h 507206"/>
                <a:gd name="connsiteX26" fmla="*/ 64294 w 629049"/>
                <a:gd name="connsiteY26" fmla="*/ 171450 h 507206"/>
                <a:gd name="connsiteX27" fmla="*/ 100013 w 629049"/>
                <a:gd name="connsiteY27" fmla="*/ 200025 h 507206"/>
                <a:gd name="connsiteX28" fmla="*/ 102394 w 629049"/>
                <a:gd name="connsiteY28" fmla="*/ 219075 h 507206"/>
                <a:gd name="connsiteX29" fmla="*/ 4763 w 629049"/>
                <a:gd name="connsiteY29" fmla="*/ 266700 h 507206"/>
                <a:gd name="connsiteX30" fmla="*/ 0 w 629049"/>
                <a:gd name="connsiteY30" fmla="*/ 300037 h 507206"/>
                <a:gd name="connsiteX31" fmla="*/ 38100 w 629049"/>
                <a:gd name="connsiteY31" fmla="*/ 352425 h 507206"/>
                <a:gd name="connsiteX32" fmla="*/ 76200 w 629049"/>
                <a:gd name="connsiteY32" fmla="*/ 352425 h 507206"/>
                <a:gd name="connsiteX33" fmla="*/ 59531 w 629049"/>
                <a:gd name="connsiteY33" fmla="*/ 428625 h 507206"/>
                <a:gd name="connsiteX34" fmla="*/ 59531 w 629049"/>
                <a:gd name="connsiteY34" fmla="*/ 454819 h 507206"/>
                <a:gd name="connsiteX35" fmla="*/ 128588 w 629049"/>
                <a:gd name="connsiteY35" fmla="*/ 500062 h 507206"/>
                <a:gd name="connsiteX36" fmla="*/ 159544 w 629049"/>
                <a:gd name="connsiteY36" fmla="*/ 504825 h 507206"/>
                <a:gd name="connsiteX37" fmla="*/ 211931 w 629049"/>
                <a:gd name="connsiteY37" fmla="*/ 500062 h 507206"/>
                <a:gd name="connsiteX0" fmla="*/ 211931 w 629049"/>
                <a:gd name="connsiteY0" fmla="*/ 500062 h 523874"/>
                <a:gd name="connsiteX1" fmla="*/ 238125 w 629049"/>
                <a:gd name="connsiteY1" fmla="*/ 438150 h 523874"/>
                <a:gd name="connsiteX2" fmla="*/ 373856 w 629049"/>
                <a:gd name="connsiteY2" fmla="*/ 433387 h 523874"/>
                <a:gd name="connsiteX3" fmla="*/ 490538 w 629049"/>
                <a:gd name="connsiteY3" fmla="*/ 523874 h 523874"/>
                <a:gd name="connsiteX4" fmla="*/ 552450 w 629049"/>
                <a:gd name="connsiteY4" fmla="*/ 500062 h 523874"/>
                <a:gd name="connsiteX5" fmla="*/ 561975 w 629049"/>
                <a:gd name="connsiteY5" fmla="*/ 423862 h 523874"/>
                <a:gd name="connsiteX6" fmla="*/ 604837 w 629049"/>
                <a:gd name="connsiteY6" fmla="*/ 438150 h 523874"/>
                <a:gd name="connsiteX7" fmla="*/ 626269 w 629049"/>
                <a:gd name="connsiteY7" fmla="*/ 390525 h 523874"/>
                <a:gd name="connsiteX8" fmla="*/ 581025 w 629049"/>
                <a:gd name="connsiteY8" fmla="*/ 361950 h 523874"/>
                <a:gd name="connsiteX9" fmla="*/ 597694 w 629049"/>
                <a:gd name="connsiteY9" fmla="*/ 328612 h 523874"/>
                <a:gd name="connsiteX10" fmla="*/ 628652 w 629049"/>
                <a:gd name="connsiteY10" fmla="*/ 319087 h 523874"/>
                <a:gd name="connsiteX11" fmla="*/ 595313 w 629049"/>
                <a:gd name="connsiteY11" fmla="*/ 183356 h 523874"/>
                <a:gd name="connsiteX12" fmla="*/ 611981 w 629049"/>
                <a:gd name="connsiteY12" fmla="*/ 180975 h 523874"/>
                <a:gd name="connsiteX13" fmla="*/ 552450 w 629049"/>
                <a:gd name="connsiteY13" fmla="*/ 133350 h 523874"/>
                <a:gd name="connsiteX14" fmla="*/ 450056 w 629049"/>
                <a:gd name="connsiteY14" fmla="*/ 104775 h 523874"/>
                <a:gd name="connsiteX15" fmla="*/ 411956 w 629049"/>
                <a:gd name="connsiteY15" fmla="*/ 97631 h 523874"/>
                <a:gd name="connsiteX16" fmla="*/ 383381 w 629049"/>
                <a:gd name="connsiteY16" fmla="*/ 97631 h 523874"/>
                <a:gd name="connsiteX17" fmla="*/ 326231 w 629049"/>
                <a:gd name="connsiteY17" fmla="*/ 4762 h 523874"/>
                <a:gd name="connsiteX18" fmla="*/ 278606 w 629049"/>
                <a:gd name="connsiteY18" fmla="*/ 28575 h 523874"/>
                <a:gd name="connsiteX19" fmla="*/ 219075 w 629049"/>
                <a:gd name="connsiteY19" fmla="*/ 0 h 523874"/>
                <a:gd name="connsiteX20" fmla="*/ 200025 w 629049"/>
                <a:gd name="connsiteY20" fmla="*/ 2381 h 523874"/>
                <a:gd name="connsiteX21" fmla="*/ 190500 w 629049"/>
                <a:gd name="connsiteY21" fmla="*/ 9525 h 523874"/>
                <a:gd name="connsiteX22" fmla="*/ 135731 w 629049"/>
                <a:gd name="connsiteY22" fmla="*/ 11906 h 523874"/>
                <a:gd name="connsiteX23" fmla="*/ 114300 w 629049"/>
                <a:gd name="connsiteY23" fmla="*/ 30956 h 523874"/>
                <a:gd name="connsiteX24" fmla="*/ 114300 w 629049"/>
                <a:gd name="connsiteY24" fmla="*/ 52387 h 523874"/>
                <a:gd name="connsiteX25" fmla="*/ 88106 w 629049"/>
                <a:gd name="connsiteY25" fmla="*/ 80962 h 523874"/>
                <a:gd name="connsiteX26" fmla="*/ 64294 w 629049"/>
                <a:gd name="connsiteY26" fmla="*/ 171450 h 523874"/>
                <a:gd name="connsiteX27" fmla="*/ 100013 w 629049"/>
                <a:gd name="connsiteY27" fmla="*/ 200025 h 523874"/>
                <a:gd name="connsiteX28" fmla="*/ 102394 w 629049"/>
                <a:gd name="connsiteY28" fmla="*/ 219075 h 523874"/>
                <a:gd name="connsiteX29" fmla="*/ 4763 w 629049"/>
                <a:gd name="connsiteY29" fmla="*/ 266700 h 523874"/>
                <a:gd name="connsiteX30" fmla="*/ 0 w 629049"/>
                <a:gd name="connsiteY30" fmla="*/ 300037 h 523874"/>
                <a:gd name="connsiteX31" fmla="*/ 38100 w 629049"/>
                <a:gd name="connsiteY31" fmla="*/ 352425 h 523874"/>
                <a:gd name="connsiteX32" fmla="*/ 76200 w 629049"/>
                <a:gd name="connsiteY32" fmla="*/ 352425 h 523874"/>
                <a:gd name="connsiteX33" fmla="*/ 59531 w 629049"/>
                <a:gd name="connsiteY33" fmla="*/ 428625 h 523874"/>
                <a:gd name="connsiteX34" fmla="*/ 59531 w 629049"/>
                <a:gd name="connsiteY34" fmla="*/ 454819 h 523874"/>
                <a:gd name="connsiteX35" fmla="*/ 128588 w 629049"/>
                <a:gd name="connsiteY35" fmla="*/ 500062 h 523874"/>
                <a:gd name="connsiteX36" fmla="*/ 159544 w 629049"/>
                <a:gd name="connsiteY36" fmla="*/ 504825 h 523874"/>
                <a:gd name="connsiteX37" fmla="*/ 211931 w 629049"/>
                <a:gd name="connsiteY37" fmla="*/ 500062 h 523874"/>
                <a:gd name="connsiteX0" fmla="*/ 211931 w 629049"/>
                <a:gd name="connsiteY0" fmla="*/ 500062 h 523874"/>
                <a:gd name="connsiteX1" fmla="*/ 238125 w 629049"/>
                <a:gd name="connsiteY1" fmla="*/ 438150 h 523874"/>
                <a:gd name="connsiteX2" fmla="*/ 373856 w 629049"/>
                <a:gd name="connsiteY2" fmla="*/ 433387 h 523874"/>
                <a:gd name="connsiteX3" fmla="*/ 490538 w 629049"/>
                <a:gd name="connsiteY3" fmla="*/ 523874 h 523874"/>
                <a:gd name="connsiteX4" fmla="*/ 564356 w 629049"/>
                <a:gd name="connsiteY4" fmla="*/ 509587 h 523874"/>
                <a:gd name="connsiteX5" fmla="*/ 561975 w 629049"/>
                <a:gd name="connsiteY5" fmla="*/ 423862 h 523874"/>
                <a:gd name="connsiteX6" fmla="*/ 604837 w 629049"/>
                <a:gd name="connsiteY6" fmla="*/ 438150 h 523874"/>
                <a:gd name="connsiteX7" fmla="*/ 626269 w 629049"/>
                <a:gd name="connsiteY7" fmla="*/ 390525 h 523874"/>
                <a:gd name="connsiteX8" fmla="*/ 581025 w 629049"/>
                <a:gd name="connsiteY8" fmla="*/ 361950 h 523874"/>
                <a:gd name="connsiteX9" fmla="*/ 597694 w 629049"/>
                <a:gd name="connsiteY9" fmla="*/ 328612 h 523874"/>
                <a:gd name="connsiteX10" fmla="*/ 628652 w 629049"/>
                <a:gd name="connsiteY10" fmla="*/ 319087 h 523874"/>
                <a:gd name="connsiteX11" fmla="*/ 595313 w 629049"/>
                <a:gd name="connsiteY11" fmla="*/ 183356 h 523874"/>
                <a:gd name="connsiteX12" fmla="*/ 611981 w 629049"/>
                <a:gd name="connsiteY12" fmla="*/ 180975 h 523874"/>
                <a:gd name="connsiteX13" fmla="*/ 552450 w 629049"/>
                <a:gd name="connsiteY13" fmla="*/ 133350 h 523874"/>
                <a:gd name="connsiteX14" fmla="*/ 450056 w 629049"/>
                <a:gd name="connsiteY14" fmla="*/ 104775 h 523874"/>
                <a:gd name="connsiteX15" fmla="*/ 411956 w 629049"/>
                <a:gd name="connsiteY15" fmla="*/ 97631 h 523874"/>
                <a:gd name="connsiteX16" fmla="*/ 383381 w 629049"/>
                <a:gd name="connsiteY16" fmla="*/ 97631 h 523874"/>
                <a:gd name="connsiteX17" fmla="*/ 326231 w 629049"/>
                <a:gd name="connsiteY17" fmla="*/ 4762 h 523874"/>
                <a:gd name="connsiteX18" fmla="*/ 278606 w 629049"/>
                <a:gd name="connsiteY18" fmla="*/ 28575 h 523874"/>
                <a:gd name="connsiteX19" fmla="*/ 219075 w 629049"/>
                <a:gd name="connsiteY19" fmla="*/ 0 h 523874"/>
                <a:gd name="connsiteX20" fmla="*/ 200025 w 629049"/>
                <a:gd name="connsiteY20" fmla="*/ 2381 h 523874"/>
                <a:gd name="connsiteX21" fmla="*/ 190500 w 629049"/>
                <a:gd name="connsiteY21" fmla="*/ 9525 h 523874"/>
                <a:gd name="connsiteX22" fmla="*/ 135731 w 629049"/>
                <a:gd name="connsiteY22" fmla="*/ 11906 h 523874"/>
                <a:gd name="connsiteX23" fmla="*/ 114300 w 629049"/>
                <a:gd name="connsiteY23" fmla="*/ 30956 h 523874"/>
                <a:gd name="connsiteX24" fmla="*/ 114300 w 629049"/>
                <a:gd name="connsiteY24" fmla="*/ 52387 h 523874"/>
                <a:gd name="connsiteX25" fmla="*/ 88106 w 629049"/>
                <a:gd name="connsiteY25" fmla="*/ 80962 h 523874"/>
                <a:gd name="connsiteX26" fmla="*/ 64294 w 629049"/>
                <a:gd name="connsiteY26" fmla="*/ 171450 h 523874"/>
                <a:gd name="connsiteX27" fmla="*/ 100013 w 629049"/>
                <a:gd name="connsiteY27" fmla="*/ 200025 h 523874"/>
                <a:gd name="connsiteX28" fmla="*/ 102394 w 629049"/>
                <a:gd name="connsiteY28" fmla="*/ 219075 h 523874"/>
                <a:gd name="connsiteX29" fmla="*/ 4763 w 629049"/>
                <a:gd name="connsiteY29" fmla="*/ 266700 h 523874"/>
                <a:gd name="connsiteX30" fmla="*/ 0 w 629049"/>
                <a:gd name="connsiteY30" fmla="*/ 300037 h 523874"/>
                <a:gd name="connsiteX31" fmla="*/ 38100 w 629049"/>
                <a:gd name="connsiteY31" fmla="*/ 352425 h 523874"/>
                <a:gd name="connsiteX32" fmla="*/ 76200 w 629049"/>
                <a:gd name="connsiteY32" fmla="*/ 352425 h 523874"/>
                <a:gd name="connsiteX33" fmla="*/ 59531 w 629049"/>
                <a:gd name="connsiteY33" fmla="*/ 428625 h 523874"/>
                <a:gd name="connsiteX34" fmla="*/ 59531 w 629049"/>
                <a:gd name="connsiteY34" fmla="*/ 454819 h 523874"/>
                <a:gd name="connsiteX35" fmla="*/ 128588 w 629049"/>
                <a:gd name="connsiteY35" fmla="*/ 500062 h 523874"/>
                <a:gd name="connsiteX36" fmla="*/ 159544 w 629049"/>
                <a:gd name="connsiteY36" fmla="*/ 504825 h 523874"/>
                <a:gd name="connsiteX37" fmla="*/ 211931 w 629049"/>
                <a:gd name="connsiteY37" fmla="*/ 500062 h 523874"/>
                <a:gd name="connsiteX0" fmla="*/ 211931 w 629049"/>
                <a:gd name="connsiteY0" fmla="*/ 500062 h 523874"/>
                <a:gd name="connsiteX1" fmla="*/ 245269 w 629049"/>
                <a:gd name="connsiteY1" fmla="*/ 447675 h 523874"/>
                <a:gd name="connsiteX2" fmla="*/ 373856 w 629049"/>
                <a:gd name="connsiteY2" fmla="*/ 433387 h 523874"/>
                <a:gd name="connsiteX3" fmla="*/ 490538 w 629049"/>
                <a:gd name="connsiteY3" fmla="*/ 523874 h 523874"/>
                <a:gd name="connsiteX4" fmla="*/ 564356 w 629049"/>
                <a:gd name="connsiteY4" fmla="*/ 509587 h 523874"/>
                <a:gd name="connsiteX5" fmla="*/ 561975 w 629049"/>
                <a:gd name="connsiteY5" fmla="*/ 423862 h 523874"/>
                <a:gd name="connsiteX6" fmla="*/ 604837 w 629049"/>
                <a:gd name="connsiteY6" fmla="*/ 438150 h 523874"/>
                <a:gd name="connsiteX7" fmla="*/ 626269 w 629049"/>
                <a:gd name="connsiteY7" fmla="*/ 390525 h 523874"/>
                <a:gd name="connsiteX8" fmla="*/ 581025 w 629049"/>
                <a:gd name="connsiteY8" fmla="*/ 361950 h 523874"/>
                <a:gd name="connsiteX9" fmla="*/ 597694 w 629049"/>
                <a:gd name="connsiteY9" fmla="*/ 328612 h 523874"/>
                <a:gd name="connsiteX10" fmla="*/ 628652 w 629049"/>
                <a:gd name="connsiteY10" fmla="*/ 319087 h 523874"/>
                <a:gd name="connsiteX11" fmla="*/ 595313 w 629049"/>
                <a:gd name="connsiteY11" fmla="*/ 183356 h 523874"/>
                <a:gd name="connsiteX12" fmla="*/ 611981 w 629049"/>
                <a:gd name="connsiteY12" fmla="*/ 180975 h 523874"/>
                <a:gd name="connsiteX13" fmla="*/ 552450 w 629049"/>
                <a:gd name="connsiteY13" fmla="*/ 133350 h 523874"/>
                <a:gd name="connsiteX14" fmla="*/ 450056 w 629049"/>
                <a:gd name="connsiteY14" fmla="*/ 104775 h 523874"/>
                <a:gd name="connsiteX15" fmla="*/ 411956 w 629049"/>
                <a:gd name="connsiteY15" fmla="*/ 97631 h 523874"/>
                <a:gd name="connsiteX16" fmla="*/ 383381 w 629049"/>
                <a:gd name="connsiteY16" fmla="*/ 97631 h 523874"/>
                <a:gd name="connsiteX17" fmla="*/ 326231 w 629049"/>
                <a:gd name="connsiteY17" fmla="*/ 4762 h 523874"/>
                <a:gd name="connsiteX18" fmla="*/ 278606 w 629049"/>
                <a:gd name="connsiteY18" fmla="*/ 28575 h 523874"/>
                <a:gd name="connsiteX19" fmla="*/ 219075 w 629049"/>
                <a:gd name="connsiteY19" fmla="*/ 0 h 523874"/>
                <a:gd name="connsiteX20" fmla="*/ 200025 w 629049"/>
                <a:gd name="connsiteY20" fmla="*/ 2381 h 523874"/>
                <a:gd name="connsiteX21" fmla="*/ 190500 w 629049"/>
                <a:gd name="connsiteY21" fmla="*/ 9525 h 523874"/>
                <a:gd name="connsiteX22" fmla="*/ 135731 w 629049"/>
                <a:gd name="connsiteY22" fmla="*/ 11906 h 523874"/>
                <a:gd name="connsiteX23" fmla="*/ 114300 w 629049"/>
                <a:gd name="connsiteY23" fmla="*/ 30956 h 523874"/>
                <a:gd name="connsiteX24" fmla="*/ 114300 w 629049"/>
                <a:gd name="connsiteY24" fmla="*/ 52387 h 523874"/>
                <a:gd name="connsiteX25" fmla="*/ 88106 w 629049"/>
                <a:gd name="connsiteY25" fmla="*/ 80962 h 523874"/>
                <a:gd name="connsiteX26" fmla="*/ 64294 w 629049"/>
                <a:gd name="connsiteY26" fmla="*/ 171450 h 523874"/>
                <a:gd name="connsiteX27" fmla="*/ 100013 w 629049"/>
                <a:gd name="connsiteY27" fmla="*/ 200025 h 523874"/>
                <a:gd name="connsiteX28" fmla="*/ 102394 w 629049"/>
                <a:gd name="connsiteY28" fmla="*/ 219075 h 523874"/>
                <a:gd name="connsiteX29" fmla="*/ 4763 w 629049"/>
                <a:gd name="connsiteY29" fmla="*/ 266700 h 523874"/>
                <a:gd name="connsiteX30" fmla="*/ 0 w 629049"/>
                <a:gd name="connsiteY30" fmla="*/ 300037 h 523874"/>
                <a:gd name="connsiteX31" fmla="*/ 38100 w 629049"/>
                <a:gd name="connsiteY31" fmla="*/ 352425 h 523874"/>
                <a:gd name="connsiteX32" fmla="*/ 76200 w 629049"/>
                <a:gd name="connsiteY32" fmla="*/ 352425 h 523874"/>
                <a:gd name="connsiteX33" fmla="*/ 59531 w 629049"/>
                <a:gd name="connsiteY33" fmla="*/ 428625 h 523874"/>
                <a:gd name="connsiteX34" fmla="*/ 59531 w 629049"/>
                <a:gd name="connsiteY34" fmla="*/ 454819 h 523874"/>
                <a:gd name="connsiteX35" fmla="*/ 128588 w 629049"/>
                <a:gd name="connsiteY35" fmla="*/ 500062 h 523874"/>
                <a:gd name="connsiteX36" fmla="*/ 159544 w 629049"/>
                <a:gd name="connsiteY36" fmla="*/ 504825 h 523874"/>
                <a:gd name="connsiteX37" fmla="*/ 211931 w 629049"/>
                <a:gd name="connsiteY37" fmla="*/ 500062 h 523874"/>
                <a:gd name="connsiteX0" fmla="*/ 223837 w 629049"/>
                <a:gd name="connsiteY0" fmla="*/ 500062 h 523874"/>
                <a:gd name="connsiteX1" fmla="*/ 245269 w 629049"/>
                <a:gd name="connsiteY1" fmla="*/ 447675 h 523874"/>
                <a:gd name="connsiteX2" fmla="*/ 373856 w 629049"/>
                <a:gd name="connsiteY2" fmla="*/ 433387 h 523874"/>
                <a:gd name="connsiteX3" fmla="*/ 490538 w 629049"/>
                <a:gd name="connsiteY3" fmla="*/ 523874 h 523874"/>
                <a:gd name="connsiteX4" fmla="*/ 564356 w 629049"/>
                <a:gd name="connsiteY4" fmla="*/ 509587 h 523874"/>
                <a:gd name="connsiteX5" fmla="*/ 561975 w 629049"/>
                <a:gd name="connsiteY5" fmla="*/ 423862 h 523874"/>
                <a:gd name="connsiteX6" fmla="*/ 604837 w 629049"/>
                <a:gd name="connsiteY6" fmla="*/ 438150 h 523874"/>
                <a:gd name="connsiteX7" fmla="*/ 626269 w 629049"/>
                <a:gd name="connsiteY7" fmla="*/ 390525 h 523874"/>
                <a:gd name="connsiteX8" fmla="*/ 581025 w 629049"/>
                <a:gd name="connsiteY8" fmla="*/ 361950 h 523874"/>
                <a:gd name="connsiteX9" fmla="*/ 597694 w 629049"/>
                <a:gd name="connsiteY9" fmla="*/ 328612 h 523874"/>
                <a:gd name="connsiteX10" fmla="*/ 628652 w 629049"/>
                <a:gd name="connsiteY10" fmla="*/ 319087 h 523874"/>
                <a:gd name="connsiteX11" fmla="*/ 595313 w 629049"/>
                <a:gd name="connsiteY11" fmla="*/ 183356 h 523874"/>
                <a:gd name="connsiteX12" fmla="*/ 611981 w 629049"/>
                <a:gd name="connsiteY12" fmla="*/ 180975 h 523874"/>
                <a:gd name="connsiteX13" fmla="*/ 552450 w 629049"/>
                <a:gd name="connsiteY13" fmla="*/ 133350 h 523874"/>
                <a:gd name="connsiteX14" fmla="*/ 450056 w 629049"/>
                <a:gd name="connsiteY14" fmla="*/ 104775 h 523874"/>
                <a:gd name="connsiteX15" fmla="*/ 411956 w 629049"/>
                <a:gd name="connsiteY15" fmla="*/ 97631 h 523874"/>
                <a:gd name="connsiteX16" fmla="*/ 383381 w 629049"/>
                <a:gd name="connsiteY16" fmla="*/ 97631 h 523874"/>
                <a:gd name="connsiteX17" fmla="*/ 326231 w 629049"/>
                <a:gd name="connsiteY17" fmla="*/ 4762 h 523874"/>
                <a:gd name="connsiteX18" fmla="*/ 278606 w 629049"/>
                <a:gd name="connsiteY18" fmla="*/ 28575 h 523874"/>
                <a:gd name="connsiteX19" fmla="*/ 219075 w 629049"/>
                <a:gd name="connsiteY19" fmla="*/ 0 h 523874"/>
                <a:gd name="connsiteX20" fmla="*/ 200025 w 629049"/>
                <a:gd name="connsiteY20" fmla="*/ 2381 h 523874"/>
                <a:gd name="connsiteX21" fmla="*/ 190500 w 629049"/>
                <a:gd name="connsiteY21" fmla="*/ 9525 h 523874"/>
                <a:gd name="connsiteX22" fmla="*/ 135731 w 629049"/>
                <a:gd name="connsiteY22" fmla="*/ 11906 h 523874"/>
                <a:gd name="connsiteX23" fmla="*/ 114300 w 629049"/>
                <a:gd name="connsiteY23" fmla="*/ 30956 h 523874"/>
                <a:gd name="connsiteX24" fmla="*/ 114300 w 629049"/>
                <a:gd name="connsiteY24" fmla="*/ 52387 h 523874"/>
                <a:gd name="connsiteX25" fmla="*/ 88106 w 629049"/>
                <a:gd name="connsiteY25" fmla="*/ 80962 h 523874"/>
                <a:gd name="connsiteX26" fmla="*/ 64294 w 629049"/>
                <a:gd name="connsiteY26" fmla="*/ 171450 h 523874"/>
                <a:gd name="connsiteX27" fmla="*/ 100013 w 629049"/>
                <a:gd name="connsiteY27" fmla="*/ 200025 h 523874"/>
                <a:gd name="connsiteX28" fmla="*/ 102394 w 629049"/>
                <a:gd name="connsiteY28" fmla="*/ 219075 h 523874"/>
                <a:gd name="connsiteX29" fmla="*/ 4763 w 629049"/>
                <a:gd name="connsiteY29" fmla="*/ 266700 h 523874"/>
                <a:gd name="connsiteX30" fmla="*/ 0 w 629049"/>
                <a:gd name="connsiteY30" fmla="*/ 300037 h 523874"/>
                <a:gd name="connsiteX31" fmla="*/ 38100 w 629049"/>
                <a:gd name="connsiteY31" fmla="*/ 352425 h 523874"/>
                <a:gd name="connsiteX32" fmla="*/ 76200 w 629049"/>
                <a:gd name="connsiteY32" fmla="*/ 352425 h 523874"/>
                <a:gd name="connsiteX33" fmla="*/ 59531 w 629049"/>
                <a:gd name="connsiteY33" fmla="*/ 428625 h 523874"/>
                <a:gd name="connsiteX34" fmla="*/ 59531 w 629049"/>
                <a:gd name="connsiteY34" fmla="*/ 454819 h 523874"/>
                <a:gd name="connsiteX35" fmla="*/ 128588 w 629049"/>
                <a:gd name="connsiteY35" fmla="*/ 500062 h 523874"/>
                <a:gd name="connsiteX36" fmla="*/ 159544 w 629049"/>
                <a:gd name="connsiteY36" fmla="*/ 504825 h 523874"/>
                <a:gd name="connsiteX37" fmla="*/ 223837 w 629049"/>
                <a:gd name="connsiteY37" fmla="*/ 500062 h 523874"/>
                <a:gd name="connsiteX0" fmla="*/ 223837 w 629049"/>
                <a:gd name="connsiteY0" fmla="*/ 500062 h 523874"/>
                <a:gd name="connsiteX1" fmla="*/ 245269 w 629049"/>
                <a:gd name="connsiteY1" fmla="*/ 447675 h 523874"/>
                <a:gd name="connsiteX2" fmla="*/ 373856 w 629049"/>
                <a:gd name="connsiteY2" fmla="*/ 433387 h 523874"/>
                <a:gd name="connsiteX3" fmla="*/ 490538 w 629049"/>
                <a:gd name="connsiteY3" fmla="*/ 523874 h 523874"/>
                <a:gd name="connsiteX4" fmla="*/ 564356 w 629049"/>
                <a:gd name="connsiteY4" fmla="*/ 509587 h 523874"/>
                <a:gd name="connsiteX5" fmla="*/ 561975 w 629049"/>
                <a:gd name="connsiteY5" fmla="*/ 423862 h 523874"/>
                <a:gd name="connsiteX6" fmla="*/ 604837 w 629049"/>
                <a:gd name="connsiteY6" fmla="*/ 438150 h 523874"/>
                <a:gd name="connsiteX7" fmla="*/ 626269 w 629049"/>
                <a:gd name="connsiteY7" fmla="*/ 390525 h 523874"/>
                <a:gd name="connsiteX8" fmla="*/ 581025 w 629049"/>
                <a:gd name="connsiteY8" fmla="*/ 361950 h 523874"/>
                <a:gd name="connsiteX9" fmla="*/ 597694 w 629049"/>
                <a:gd name="connsiteY9" fmla="*/ 328612 h 523874"/>
                <a:gd name="connsiteX10" fmla="*/ 628652 w 629049"/>
                <a:gd name="connsiteY10" fmla="*/ 319087 h 523874"/>
                <a:gd name="connsiteX11" fmla="*/ 595313 w 629049"/>
                <a:gd name="connsiteY11" fmla="*/ 183356 h 523874"/>
                <a:gd name="connsiteX12" fmla="*/ 611981 w 629049"/>
                <a:gd name="connsiteY12" fmla="*/ 180975 h 523874"/>
                <a:gd name="connsiteX13" fmla="*/ 552450 w 629049"/>
                <a:gd name="connsiteY13" fmla="*/ 133350 h 523874"/>
                <a:gd name="connsiteX14" fmla="*/ 450056 w 629049"/>
                <a:gd name="connsiteY14" fmla="*/ 104775 h 523874"/>
                <a:gd name="connsiteX15" fmla="*/ 411956 w 629049"/>
                <a:gd name="connsiteY15" fmla="*/ 97631 h 523874"/>
                <a:gd name="connsiteX16" fmla="*/ 383381 w 629049"/>
                <a:gd name="connsiteY16" fmla="*/ 97631 h 523874"/>
                <a:gd name="connsiteX17" fmla="*/ 326231 w 629049"/>
                <a:gd name="connsiteY17" fmla="*/ 4762 h 523874"/>
                <a:gd name="connsiteX18" fmla="*/ 278606 w 629049"/>
                <a:gd name="connsiteY18" fmla="*/ 28575 h 523874"/>
                <a:gd name="connsiteX19" fmla="*/ 219075 w 629049"/>
                <a:gd name="connsiteY19" fmla="*/ 0 h 523874"/>
                <a:gd name="connsiteX20" fmla="*/ 200025 w 629049"/>
                <a:gd name="connsiteY20" fmla="*/ 2381 h 523874"/>
                <a:gd name="connsiteX21" fmla="*/ 190500 w 629049"/>
                <a:gd name="connsiteY21" fmla="*/ 9525 h 523874"/>
                <a:gd name="connsiteX22" fmla="*/ 135731 w 629049"/>
                <a:gd name="connsiteY22" fmla="*/ 11906 h 523874"/>
                <a:gd name="connsiteX23" fmla="*/ 114300 w 629049"/>
                <a:gd name="connsiteY23" fmla="*/ 30956 h 523874"/>
                <a:gd name="connsiteX24" fmla="*/ 114300 w 629049"/>
                <a:gd name="connsiteY24" fmla="*/ 52387 h 523874"/>
                <a:gd name="connsiteX25" fmla="*/ 88106 w 629049"/>
                <a:gd name="connsiteY25" fmla="*/ 80962 h 523874"/>
                <a:gd name="connsiteX26" fmla="*/ 64294 w 629049"/>
                <a:gd name="connsiteY26" fmla="*/ 171450 h 523874"/>
                <a:gd name="connsiteX27" fmla="*/ 100013 w 629049"/>
                <a:gd name="connsiteY27" fmla="*/ 200025 h 523874"/>
                <a:gd name="connsiteX28" fmla="*/ 102394 w 629049"/>
                <a:gd name="connsiteY28" fmla="*/ 219075 h 523874"/>
                <a:gd name="connsiteX29" fmla="*/ 4763 w 629049"/>
                <a:gd name="connsiteY29" fmla="*/ 266700 h 523874"/>
                <a:gd name="connsiteX30" fmla="*/ 0 w 629049"/>
                <a:gd name="connsiteY30" fmla="*/ 300037 h 523874"/>
                <a:gd name="connsiteX31" fmla="*/ 38100 w 629049"/>
                <a:gd name="connsiteY31" fmla="*/ 352425 h 523874"/>
                <a:gd name="connsiteX32" fmla="*/ 76200 w 629049"/>
                <a:gd name="connsiteY32" fmla="*/ 352425 h 523874"/>
                <a:gd name="connsiteX33" fmla="*/ 47625 w 629049"/>
                <a:gd name="connsiteY33" fmla="*/ 428625 h 523874"/>
                <a:gd name="connsiteX34" fmla="*/ 59531 w 629049"/>
                <a:gd name="connsiteY34" fmla="*/ 454819 h 523874"/>
                <a:gd name="connsiteX35" fmla="*/ 128588 w 629049"/>
                <a:gd name="connsiteY35" fmla="*/ 500062 h 523874"/>
                <a:gd name="connsiteX36" fmla="*/ 159544 w 629049"/>
                <a:gd name="connsiteY36" fmla="*/ 504825 h 523874"/>
                <a:gd name="connsiteX37" fmla="*/ 223837 w 629049"/>
                <a:gd name="connsiteY37" fmla="*/ 500062 h 52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9049" h="523874">
                  <a:moveTo>
                    <a:pt x="223837" y="500062"/>
                  </a:moveTo>
                  <a:lnTo>
                    <a:pt x="245269" y="447675"/>
                  </a:lnTo>
                  <a:lnTo>
                    <a:pt x="373856" y="433387"/>
                  </a:lnTo>
                  <a:lnTo>
                    <a:pt x="490538" y="523874"/>
                  </a:lnTo>
                  <a:lnTo>
                    <a:pt x="564356" y="509587"/>
                  </a:lnTo>
                  <a:cubicBezTo>
                    <a:pt x="563562" y="481012"/>
                    <a:pt x="562769" y="452437"/>
                    <a:pt x="561975" y="423862"/>
                  </a:cubicBezTo>
                  <a:lnTo>
                    <a:pt x="604837" y="438150"/>
                  </a:lnTo>
                  <a:lnTo>
                    <a:pt x="626269" y="390525"/>
                  </a:lnTo>
                  <a:lnTo>
                    <a:pt x="581025" y="361950"/>
                  </a:lnTo>
                  <a:lnTo>
                    <a:pt x="597694" y="328612"/>
                  </a:lnTo>
                  <a:cubicBezTo>
                    <a:pt x="600472" y="316309"/>
                    <a:pt x="629049" y="343296"/>
                    <a:pt x="628652" y="319087"/>
                  </a:cubicBezTo>
                  <a:cubicBezTo>
                    <a:pt x="628255" y="294878"/>
                    <a:pt x="592932" y="201215"/>
                    <a:pt x="595313" y="183356"/>
                  </a:cubicBezTo>
                  <a:lnTo>
                    <a:pt x="611981" y="180975"/>
                  </a:lnTo>
                  <a:lnTo>
                    <a:pt x="552450" y="133350"/>
                  </a:lnTo>
                  <a:lnTo>
                    <a:pt x="450056" y="104775"/>
                  </a:lnTo>
                  <a:lnTo>
                    <a:pt x="411956" y="97631"/>
                  </a:lnTo>
                  <a:lnTo>
                    <a:pt x="383381" y="97631"/>
                  </a:lnTo>
                  <a:lnTo>
                    <a:pt x="326231" y="4762"/>
                  </a:lnTo>
                  <a:lnTo>
                    <a:pt x="278606" y="28575"/>
                  </a:lnTo>
                  <a:lnTo>
                    <a:pt x="219075" y="0"/>
                  </a:lnTo>
                  <a:lnTo>
                    <a:pt x="200025" y="2381"/>
                  </a:lnTo>
                  <a:lnTo>
                    <a:pt x="190500" y="9525"/>
                  </a:lnTo>
                  <a:lnTo>
                    <a:pt x="135731" y="11906"/>
                  </a:lnTo>
                  <a:lnTo>
                    <a:pt x="114300" y="30956"/>
                  </a:lnTo>
                  <a:lnTo>
                    <a:pt x="114300" y="52387"/>
                  </a:lnTo>
                  <a:lnTo>
                    <a:pt x="88106" y="80962"/>
                  </a:lnTo>
                  <a:lnTo>
                    <a:pt x="64294" y="171450"/>
                  </a:lnTo>
                  <a:lnTo>
                    <a:pt x="100013" y="200025"/>
                  </a:lnTo>
                  <a:lnTo>
                    <a:pt x="102394" y="219075"/>
                  </a:lnTo>
                  <a:lnTo>
                    <a:pt x="4763" y="266700"/>
                  </a:lnTo>
                  <a:lnTo>
                    <a:pt x="0" y="300037"/>
                  </a:lnTo>
                  <a:lnTo>
                    <a:pt x="38100" y="352425"/>
                  </a:lnTo>
                  <a:lnTo>
                    <a:pt x="76200" y="352425"/>
                  </a:lnTo>
                  <a:lnTo>
                    <a:pt x="47625" y="428625"/>
                  </a:lnTo>
                  <a:lnTo>
                    <a:pt x="59531" y="454819"/>
                  </a:lnTo>
                  <a:lnTo>
                    <a:pt x="128588" y="500062"/>
                  </a:lnTo>
                  <a:lnTo>
                    <a:pt x="159544" y="504825"/>
                  </a:lnTo>
                  <a:lnTo>
                    <a:pt x="223837" y="500062"/>
                  </a:lnTo>
                  <a:close/>
                </a:path>
              </a:pathLst>
            </a:custGeom>
            <a:solidFill>
              <a:srgbClr val="00B0F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7" name="Freeform 6"/>
            <p:cNvSpPr/>
            <p:nvPr/>
          </p:nvSpPr>
          <p:spPr>
            <a:xfrm>
              <a:off x="2703374" y="618767"/>
              <a:ext cx="1092197" cy="1040393"/>
            </a:xfrm>
            <a:custGeom>
              <a:avLst/>
              <a:gdLst>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8613 w 1204913"/>
                <a:gd name="connsiteY46" fmla="*/ 852488 h 1147763"/>
                <a:gd name="connsiteX47" fmla="*/ 261938 w 1204913"/>
                <a:gd name="connsiteY47" fmla="*/ 833438 h 1147763"/>
                <a:gd name="connsiteX48" fmla="*/ 200025 w 1204913"/>
                <a:gd name="connsiteY48" fmla="*/ 833438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28588 w 1204913"/>
                <a:gd name="connsiteY54" fmla="*/ 538163 h 1147763"/>
                <a:gd name="connsiteX55" fmla="*/ 114300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8613 w 1204913"/>
                <a:gd name="connsiteY46" fmla="*/ 852488 h 1147763"/>
                <a:gd name="connsiteX47" fmla="*/ 261938 w 1204913"/>
                <a:gd name="connsiteY47" fmla="*/ 83343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28588 w 1204913"/>
                <a:gd name="connsiteY54" fmla="*/ 538163 h 1147763"/>
                <a:gd name="connsiteX55" fmla="*/ 114300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8613 w 1204913"/>
                <a:gd name="connsiteY46" fmla="*/ 852488 h 1147763"/>
                <a:gd name="connsiteX47" fmla="*/ 261938 w 1204913"/>
                <a:gd name="connsiteY47" fmla="*/ 85248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28588 w 1204913"/>
                <a:gd name="connsiteY54" fmla="*/ 538163 h 1147763"/>
                <a:gd name="connsiteX55" fmla="*/ 114300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5438 w 1204913"/>
                <a:gd name="connsiteY46" fmla="*/ 877888 h 1147763"/>
                <a:gd name="connsiteX47" fmla="*/ 261938 w 1204913"/>
                <a:gd name="connsiteY47" fmla="*/ 85248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28588 w 1204913"/>
                <a:gd name="connsiteY54" fmla="*/ 538163 h 1147763"/>
                <a:gd name="connsiteX55" fmla="*/ 114300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5438 w 1204913"/>
                <a:gd name="connsiteY46" fmla="*/ 877888 h 1147763"/>
                <a:gd name="connsiteX47" fmla="*/ 261938 w 1204913"/>
                <a:gd name="connsiteY47" fmla="*/ 85248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14300 w 1204913"/>
                <a:gd name="connsiteY54" fmla="*/ 557213 h 1147763"/>
                <a:gd name="connsiteX55" fmla="*/ 114300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5438 w 1204913"/>
                <a:gd name="connsiteY46" fmla="*/ 877888 h 1147763"/>
                <a:gd name="connsiteX47" fmla="*/ 261938 w 1204913"/>
                <a:gd name="connsiteY47" fmla="*/ 85248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14300 w 1204913"/>
                <a:gd name="connsiteY54" fmla="*/ 557213 h 1147763"/>
                <a:gd name="connsiteX55" fmla="*/ 102394 w 1204913"/>
                <a:gd name="connsiteY55" fmla="*/ 457200 h 1147763"/>
                <a:gd name="connsiteX56" fmla="*/ 109538 w 1204913"/>
                <a:gd name="connsiteY56" fmla="*/ 390525 h 1147763"/>
                <a:gd name="connsiteX57" fmla="*/ 100013 w 1204913"/>
                <a:gd name="connsiteY57" fmla="*/ 333375 h 1147763"/>
                <a:gd name="connsiteX0" fmla="*/ 100013 w 1204913"/>
                <a:gd name="connsiteY0" fmla="*/ 333375 h 1147763"/>
                <a:gd name="connsiteX1" fmla="*/ 128588 w 1204913"/>
                <a:gd name="connsiteY1" fmla="*/ 271463 h 1147763"/>
                <a:gd name="connsiteX2" fmla="*/ 261938 w 1204913"/>
                <a:gd name="connsiteY2" fmla="*/ 266700 h 1147763"/>
                <a:gd name="connsiteX3" fmla="*/ 376238 w 1204913"/>
                <a:gd name="connsiteY3" fmla="*/ 347663 h 1147763"/>
                <a:gd name="connsiteX4" fmla="*/ 438150 w 1204913"/>
                <a:gd name="connsiteY4" fmla="*/ 338138 h 1147763"/>
                <a:gd name="connsiteX5" fmla="*/ 442913 w 1204913"/>
                <a:gd name="connsiteY5" fmla="*/ 257175 h 1147763"/>
                <a:gd name="connsiteX6" fmla="*/ 490538 w 1204913"/>
                <a:gd name="connsiteY6" fmla="*/ 271463 h 1147763"/>
                <a:gd name="connsiteX7" fmla="*/ 504825 w 1204913"/>
                <a:gd name="connsiteY7" fmla="*/ 228600 h 1147763"/>
                <a:gd name="connsiteX8" fmla="*/ 466725 w 1204913"/>
                <a:gd name="connsiteY8" fmla="*/ 195263 h 1147763"/>
                <a:gd name="connsiteX9" fmla="*/ 481013 w 1204913"/>
                <a:gd name="connsiteY9" fmla="*/ 157163 h 1147763"/>
                <a:gd name="connsiteX10" fmla="*/ 509588 w 1204913"/>
                <a:gd name="connsiteY10" fmla="*/ 157163 h 1147763"/>
                <a:gd name="connsiteX11" fmla="*/ 481013 w 1204913"/>
                <a:gd name="connsiteY11" fmla="*/ 19050 h 1147763"/>
                <a:gd name="connsiteX12" fmla="*/ 542925 w 1204913"/>
                <a:gd name="connsiteY12" fmla="*/ 19050 h 1147763"/>
                <a:gd name="connsiteX13" fmla="*/ 571500 w 1204913"/>
                <a:gd name="connsiteY13" fmla="*/ 9525 h 1147763"/>
                <a:gd name="connsiteX14" fmla="*/ 609600 w 1204913"/>
                <a:gd name="connsiteY14" fmla="*/ 0 h 1147763"/>
                <a:gd name="connsiteX15" fmla="*/ 733425 w 1204913"/>
                <a:gd name="connsiteY15" fmla="*/ 47625 h 1147763"/>
                <a:gd name="connsiteX16" fmla="*/ 733425 w 1204913"/>
                <a:gd name="connsiteY16" fmla="*/ 104775 h 1147763"/>
                <a:gd name="connsiteX17" fmla="*/ 781050 w 1204913"/>
                <a:gd name="connsiteY17" fmla="*/ 147638 h 1147763"/>
                <a:gd name="connsiteX18" fmla="*/ 885825 w 1204913"/>
                <a:gd name="connsiteY18" fmla="*/ 185738 h 1147763"/>
                <a:gd name="connsiteX19" fmla="*/ 985838 w 1204913"/>
                <a:gd name="connsiteY19" fmla="*/ 300038 h 1147763"/>
                <a:gd name="connsiteX20" fmla="*/ 1162050 w 1204913"/>
                <a:gd name="connsiteY20" fmla="*/ 295275 h 1147763"/>
                <a:gd name="connsiteX21" fmla="*/ 1176338 w 1204913"/>
                <a:gd name="connsiteY21" fmla="*/ 352425 h 1147763"/>
                <a:gd name="connsiteX22" fmla="*/ 1166813 w 1204913"/>
                <a:gd name="connsiteY22" fmla="*/ 376238 h 1147763"/>
                <a:gd name="connsiteX23" fmla="*/ 1195388 w 1204913"/>
                <a:gd name="connsiteY23" fmla="*/ 414338 h 1147763"/>
                <a:gd name="connsiteX24" fmla="*/ 1190625 w 1204913"/>
                <a:gd name="connsiteY24" fmla="*/ 457200 h 1147763"/>
                <a:gd name="connsiteX25" fmla="*/ 1171575 w 1204913"/>
                <a:gd name="connsiteY25" fmla="*/ 485775 h 1147763"/>
                <a:gd name="connsiteX26" fmla="*/ 1204913 w 1204913"/>
                <a:gd name="connsiteY26" fmla="*/ 547688 h 1147763"/>
                <a:gd name="connsiteX27" fmla="*/ 1204913 w 1204913"/>
                <a:gd name="connsiteY27" fmla="*/ 600075 h 1147763"/>
                <a:gd name="connsiteX28" fmla="*/ 1185863 w 1204913"/>
                <a:gd name="connsiteY28" fmla="*/ 700088 h 1147763"/>
                <a:gd name="connsiteX29" fmla="*/ 1185863 w 1204913"/>
                <a:gd name="connsiteY29" fmla="*/ 795338 h 1147763"/>
                <a:gd name="connsiteX30" fmla="*/ 1143000 w 1204913"/>
                <a:gd name="connsiteY30" fmla="*/ 900113 h 1147763"/>
                <a:gd name="connsiteX31" fmla="*/ 1114425 w 1204913"/>
                <a:gd name="connsiteY31" fmla="*/ 938213 h 1147763"/>
                <a:gd name="connsiteX32" fmla="*/ 1114425 w 1204913"/>
                <a:gd name="connsiteY32" fmla="*/ 938213 h 1147763"/>
                <a:gd name="connsiteX33" fmla="*/ 1133475 w 1204913"/>
                <a:gd name="connsiteY33" fmla="*/ 985838 h 1147763"/>
                <a:gd name="connsiteX34" fmla="*/ 1081088 w 1204913"/>
                <a:gd name="connsiteY34" fmla="*/ 1014413 h 1147763"/>
                <a:gd name="connsiteX35" fmla="*/ 1047750 w 1204913"/>
                <a:gd name="connsiteY35" fmla="*/ 1038225 h 1147763"/>
                <a:gd name="connsiteX36" fmla="*/ 1033463 w 1204913"/>
                <a:gd name="connsiteY36" fmla="*/ 1071563 h 1147763"/>
                <a:gd name="connsiteX37" fmla="*/ 981075 w 1204913"/>
                <a:gd name="connsiteY37" fmla="*/ 1147763 h 1147763"/>
                <a:gd name="connsiteX38" fmla="*/ 919163 w 1204913"/>
                <a:gd name="connsiteY38" fmla="*/ 1100138 h 1147763"/>
                <a:gd name="connsiteX39" fmla="*/ 552450 w 1204913"/>
                <a:gd name="connsiteY39" fmla="*/ 1095375 h 1147763"/>
                <a:gd name="connsiteX40" fmla="*/ 514350 w 1204913"/>
                <a:gd name="connsiteY40" fmla="*/ 1119188 h 1147763"/>
                <a:gd name="connsiteX41" fmla="*/ 476250 w 1204913"/>
                <a:gd name="connsiteY41" fmla="*/ 1076325 h 1147763"/>
                <a:gd name="connsiteX42" fmla="*/ 433388 w 1204913"/>
                <a:gd name="connsiteY42" fmla="*/ 1090613 h 1147763"/>
                <a:gd name="connsiteX43" fmla="*/ 361950 w 1204913"/>
                <a:gd name="connsiteY43" fmla="*/ 1081088 h 1147763"/>
                <a:gd name="connsiteX44" fmla="*/ 371475 w 1204913"/>
                <a:gd name="connsiteY44" fmla="*/ 990600 h 1147763"/>
                <a:gd name="connsiteX45" fmla="*/ 357188 w 1204913"/>
                <a:gd name="connsiteY45" fmla="*/ 962025 h 1147763"/>
                <a:gd name="connsiteX46" fmla="*/ 325438 w 1204913"/>
                <a:gd name="connsiteY46" fmla="*/ 877888 h 1147763"/>
                <a:gd name="connsiteX47" fmla="*/ 261938 w 1204913"/>
                <a:gd name="connsiteY47" fmla="*/ 852488 h 1147763"/>
                <a:gd name="connsiteX48" fmla="*/ 219075 w 1204913"/>
                <a:gd name="connsiteY48" fmla="*/ 900113 h 1147763"/>
                <a:gd name="connsiteX49" fmla="*/ 152400 w 1204913"/>
                <a:gd name="connsiteY49" fmla="*/ 914400 h 1147763"/>
                <a:gd name="connsiteX50" fmla="*/ 0 w 1204913"/>
                <a:gd name="connsiteY50" fmla="*/ 919163 h 1147763"/>
                <a:gd name="connsiteX51" fmla="*/ 38100 w 1204913"/>
                <a:gd name="connsiteY51" fmla="*/ 828675 h 1147763"/>
                <a:gd name="connsiteX52" fmla="*/ 166688 w 1204913"/>
                <a:gd name="connsiteY52" fmla="*/ 781050 h 1147763"/>
                <a:gd name="connsiteX53" fmla="*/ 223838 w 1204913"/>
                <a:gd name="connsiteY53" fmla="*/ 623888 h 1147763"/>
                <a:gd name="connsiteX54" fmla="*/ 114300 w 1204913"/>
                <a:gd name="connsiteY54" fmla="*/ 557213 h 1147763"/>
                <a:gd name="connsiteX55" fmla="*/ 102394 w 1204913"/>
                <a:gd name="connsiteY55" fmla="*/ 457200 h 1147763"/>
                <a:gd name="connsiteX56" fmla="*/ 100013 w 1204913"/>
                <a:gd name="connsiteY56" fmla="*/ 390525 h 1147763"/>
                <a:gd name="connsiteX57" fmla="*/ 100013 w 1204913"/>
                <a:gd name="connsiteY57" fmla="*/ 333375 h 114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4913" h="1147763">
                  <a:moveTo>
                    <a:pt x="100013" y="333375"/>
                  </a:moveTo>
                  <a:lnTo>
                    <a:pt x="128588" y="271463"/>
                  </a:lnTo>
                  <a:lnTo>
                    <a:pt x="261938" y="266700"/>
                  </a:lnTo>
                  <a:lnTo>
                    <a:pt x="376238" y="347663"/>
                  </a:lnTo>
                  <a:lnTo>
                    <a:pt x="438150" y="338138"/>
                  </a:lnTo>
                  <a:lnTo>
                    <a:pt x="442913" y="257175"/>
                  </a:lnTo>
                  <a:lnTo>
                    <a:pt x="490538" y="271463"/>
                  </a:lnTo>
                  <a:lnTo>
                    <a:pt x="504825" y="228600"/>
                  </a:lnTo>
                  <a:lnTo>
                    <a:pt x="466725" y="195263"/>
                  </a:lnTo>
                  <a:lnTo>
                    <a:pt x="481013" y="157163"/>
                  </a:lnTo>
                  <a:lnTo>
                    <a:pt x="509588" y="157163"/>
                  </a:lnTo>
                  <a:lnTo>
                    <a:pt x="481013" y="19050"/>
                  </a:lnTo>
                  <a:lnTo>
                    <a:pt x="542925" y="19050"/>
                  </a:lnTo>
                  <a:lnTo>
                    <a:pt x="571500" y="9525"/>
                  </a:lnTo>
                  <a:lnTo>
                    <a:pt x="609600" y="0"/>
                  </a:lnTo>
                  <a:lnTo>
                    <a:pt x="733425" y="47625"/>
                  </a:lnTo>
                  <a:lnTo>
                    <a:pt x="733425" y="104775"/>
                  </a:lnTo>
                  <a:lnTo>
                    <a:pt x="781050" y="147638"/>
                  </a:lnTo>
                  <a:lnTo>
                    <a:pt x="885825" y="185738"/>
                  </a:lnTo>
                  <a:lnTo>
                    <a:pt x="985838" y="300038"/>
                  </a:lnTo>
                  <a:lnTo>
                    <a:pt x="1162050" y="295275"/>
                  </a:lnTo>
                  <a:lnTo>
                    <a:pt x="1176338" y="352425"/>
                  </a:lnTo>
                  <a:lnTo>
                    <a:pt x="1166813" y="376238"/>
                  </a:lnTo>
                  <a:lnTo>
                    <a:pt x="1195388" y="414338"/>
                  </a:lnTo>
                  <a:lnTo>
                    <a:pt x="1190625" y="457200"/>
                  </a:lnTo>
                  <a:lnTo>
                    <a:pt x="1171575" y="485775"/>
                  </a:lnTo>
                  <a:lnTo>
                    <a:pt x="1204913" y="547688"/>
                  </a:lnTo>
                  <a:lnTo>
                    <a:pt x="1204913" y="600075"/>
                  </a:lnTo>
                  <a:lnTo>
                    <a:pt x="1185863" y="700088"/>
                  </a:lnTo>
                  <a:lnTo>
                    <a:pt x="1185863" y="795338"/>
                  </a:lnTo>
                  <a:lnTo>
                    <a:pt x="1143000" y="900113"/>
                  </a:lnTo>
                  <a:lnTo>
                    <a:pt x="1114425" y="938213"/>
                  </a:lnTo>
                  <a:lnTo>
                    <a:pt x="1114425" y="938213"/>
                  </a:lnTo>
                  <a:lnTo>
                    <a:pt x="1133475" y="985838"/>
                  </a:lnTo>
                  <a:lnTo>
                    <a:pt x="1081088" y="1014413"/>
                  </a:lnTo>
                  <a:lnTo>
                    <a:pt x="1047750" y="1038225"/>
                  </a:lnTo>
                  <a:lnTo>
                    <a:pt x="1033463" y="1071563"/>
                  </a:lnTo>
                  <a:lnTo>
                    <a:pt x="981075" y="1147763"/>
                  </a:lnTo>
                  <a:lnTo>
                    <a:pt x="919163" y="1100138"/>
                  </a:lnTo>
                  <a:lnTo>
                    <a:pt x="552450" y="1095375"/>
                  </a:lnTo>
                  <a:lnTo>
                    <a:pt x="514350" y="1119188"/>
                  </a:lnTo>
                  <a:lnTo>
                    <a:pt x="476250" y="1076325"/>
                  </a:lnTo>
                  <a:lnTo>
                    <a:pt x="433388" y="1090613"/>
                  </a:lnTo>
                  <a:lnTo>
                    <a:pt x="361950" y="1081088"/>
                  </a:lnTo>
                  <a:lnTo>
                    <a:pt x="371475" y="990600"/>
                  </a:lnTo>
                  <a:lnTo>
                    <a:pt x="357188" y="962025"/>
                  </a:lnTo>
                  <a:lnTo>
                    <a:pt x="325438" y="877888"/>
                  </a:lnTo>
                  <a:lnTo>
                    <a:pt x="261938" y="852488"/>
                  </a:lnTo>
                  <a:lnTo>
                    <a:pt x="219075" y="900113"/>
                  </a:lnTo>
                  <a:lnTo>
                    <a:pt x="152400" y="914400"/>
                  </a:lnTo>
                  <a:lnTo>
                    <a:pt x="0" y="919163"/>
                  </a:lnTo>
                  <a:lnTo>
                    <a:pt x="38100" y="828675"/>
                  </a:lnTo>
                  <a:lnTo>
                    <a:pt x="166688" y="781050"/>
                  </a:lnTo>
                  <a:lnTo>
                    <a:pt x="223838" y="623888"/>
                  </a:lnTo>
                  <a:lnTo>
                    <a:pt x="114300" y="557213"/>
                  </a:lnTo>
                  <a:lnTo>
                    <a:pt x="102394" y="457200"/>
                  </a:lnTo>
                  <a:cubicBezTo>
                    <a:pt x="101600" y="434975"/>
                    <a:pt x="100807" y="412750"/>
                    <a:pt x="100013" y="390525"/>
                  </a:cubicBezTo>
                  <a:lnTo>
                    <a:pt x="100013" y="333375"/>
                  </a:lnTo>
                  <a:close/>
                </a:path>
              </a:pathLst>
            </a:custGeom>
            <a:solidFill>
              <a:srgbClr val="00B0F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8" name="Freeform 7"/>
            <p:cNvSpPr/>
            <p:nvPr/>
          </p:nvSpPr>
          <p:spPr>
            <a:xfrm>
              <a:off x="2191811" y="523794"/>
              <a:ext cx="502928" cy="453284"/>
            </a:xfrm>
            <a:custGeom>
              <a:avLst/>
              <a:gdLst>
                <a:gd name="connsiteX0" fmla="*/ 542925 w 542925"/>
                <a:gd name="connsiteY0" fmla="*/ 4763 h 500063"/>
                <a:gd name="connsiteX1" fmla="*/ 514350 w 542925"/>
                <a:gd name="connsiteY1" fmla="*/ 95250 h 500063"/>
                <a:gd name="connsiteX2" fmla="*/ 514350 w 542925"/>
                <a:gd name="connsiteY2" fmla="*/ 114300 h 500063"/>
                <a:gd name="connsiteX3" fmla="*/ 542925 w 542925"/>
                <a:gd name="connsiteY3" fmla="*/ 133350 h 500063"/>
                <a:gd name="connsiteX4" fmla="*/ 542925 w 542925"/>
                <a:gd name="connsiteY4" fmla="*/ 161925 h 500063"/>
                <a:gd name="connsiteX5" fmla="*/ 461963 w 542925"/>
                <a:gd name="connsiteY5" fmla="*/ 204788 h 500063"/>
                <a:gd name="connsiteX6" fmla="*/ 409575 w 542925"/>
                <a:gd name="connsiteY6" fmla="*/ 271463 h 500063"/>
                <a:gd name="connsiteX7" fmla="*/ 371475 w 542925"/>
                <a:gd name="connsiteY7" fmla="*/ 338138 h 500063"/>
                <a:gd name="connsiteX8" fmla="*/ 385763 w 542925"/>
                <a:gd name="connsiteY8" fmla="*/ 409575 h 500063"/>
                <a:gd name="connsiteX9" fmla="*/ 385763 w 542925"/>
                <a:gd name="connsiteY9" fmla="*/ 409575 h 500063"/>
                <a:gd name="connsiteX10" fmla="*/ 285750 w 542925"/>
                <a:gd name="connsiteY10" fmla="*/ 404813 h 500063"/>
                <a:gd name="connsiteX11" fmla="*/ 242888 w 542925"/>
                <a:gd name="connsiteY11" fmla="*/ 409575 h 500063"/>
                <a:gd name="connsiteX12" fmla="*/ 157163 w 542925"/>
                <a:gd name="connsiteY12" fmla="*/ 495300 h 500063"/>
                <a:gd name="connsiteX13" fmla="*/ 133350 w 542925"/>
                <a:gd name="connsiteY13" fmla="*/ 500063 h 500063"/>
                <a:gd name="connsiteX14" fmla="*/ 95250 w 542925"/>
                <a:gd name="connsiteY14" fmla="*/ 500063 h 500063"/>
                <a:gd name="connsiteX15" fmla="*/ 57150 w 542925"/>
                <a:gd name="connsiteY15" fmla="*/ 442913 h 500063"/>
                <a:gd name="connsiteX16" fmla="*/ 4763 w 542925"/>
                <a:gd name="connsiteY16" fmla="*/ 442913 h 500063"/>
                <a:gd name="connsiteX17" fmla="*/ 4763 w 542925"/>
                <a:gd name="connsiteY17" fmla="*/ 395288 h 500063"/>
                <a:gd name="connsiteX18" fmla="*/ 28575 w 542925"/>
                <a:gd name="connsiteY18" fmla="*/ 376238 h 500063"/>
                <a:gd name="connsiteX19" fmla="*/ 0 w 542925"/>
                <a:gd name="connsiteY19" fmla="*/ 238125 h 500063"/>
                <a:gd name="connsiteX20" fmla="*/ 95250 w 542925"/>
                <a:gd name="connsiteY20" fmla="*/ 238125 h 500063"/>
                <a:gd name="connsiteX21" fmla="*/ 147638 w 542925"/>
                <a:gd name="connsiteY21" fmla="*/ 209550 h 500063"/>
                <a:gd name="connsiteX22" fmla="*/ 180975 w 542925"/>
                <a:gd name="connsiteY22" fmla="*/ 200025 h 500063"/>
                <a:gd name="connsiteX23" fmla="*/ 204788 w 542925"/>
                <a:gd name="connsiteY23" fmla="*/ 185738 h 500063"/>
                <a:gd name="connsiteX24" fmla="*/ 219075 w 542925"/>
                <a:gd name="connsiteY24" fmla="*/ 171450 h 500063"/>
                <a:gd name="connsiteX25" fmla="*/ 209550 w 542925"/>
                <a:gd name="connsiteY25" fmla="*/ 119063 h 500063"/>
                <a:gd name="connsiteX26" fmla="*/ 280988 w 542925"/>
                <a:gd name="connsiteY26" fmla="*/ 52388 h 500063"/>
                <a:gd name="connsiteX27" fmla="*/ 361950 w 542925"/>
                <a:gd name="connsiteY27" fmla="*/ 0 h 500063"/>
                <a:gd name="connsiteX28" fmla="*/ 476250 w 542925"/>
                <a:gd name="connsiteY28" fmla="*/ 0 h 500063"/>
                <a:gd name="connsiteX29" fmla="*/ 542925 w 542925"/>
                <a:gd name="connsiteY29" fmla="*/ 4763 h 500063"/>
                <a:gd name="connsiteX0" fmla="*/ 542925 w 542925"/>
                <a:gd name="connsiteY0" fmla="*/ 4763 h 500063"/>
                <a:gd name="connsiteX1" fmla="*/ 514350 w 542925"/>
                <a:gd name="connsiteY1" fmla="*/ 95250 h 500063"/>
                <a:gd name="connsiteX2" fmla="*/ 514350 w 542925"/>
                <a:gd name="connsiteY2" fmla="*/ 114300 h 500063"/>
                <a:gd name="connsiteX3" fmla="*/ 542925 w 542925"/>
                <a:gd name="connsiteY3" fmla="*/ 133350 h 500063"/>
                <a:gd name="connsiteX4" fmla="*/ 542925 w 542925"/>
                <a:gd name="connsiteY4" fmla="*/ 161925 h 500063"/>
                <a:gd name="connsiteX5" fmla="*/ 461963 w 542925"/>
                <a:gd name="connsiteY5" fmla="*/ 204788 h 500063"/>
                <a:gd name="connsiteX6" fmla="*/ 409575 w 542925"/>
                <a:gd name="connsiteY6" fmla="*/ 271463 h 500063"/>
                <a:gd name="connsiteX7" fmla="*/ 371475 w 542925"/>
                <a:gd name="connsiteY7" fmla="*/ 338138 h 500063"/>
                <a:gd name="connsiteX8" fmla="*/ 385763 w 542925"/>
                <a:gd name="connsiteY8" fmla="*/ 409575 h 500063"/>
                <a:gd name="connsiteX9" fmla="*/ 385763 w 542925"/>
                <a:gd name="connsiteY9" fmla="*/ 409575 h 500063"/>
                <a:gd name="connsiteX10" fmla="*/ 285750 w 542925"/>
                <a:gd name="connsiteY10" fmla="*/ 404813 h 500063"/>
                <a:gd name="connsiteX11" fmla="*/ 242888 w 542925"/>
                <a:gd name="connsiteY11" fmla="*/ 409575 h 500063"/>
                <a:gd name="connsiteX12" fmla="*/ 157163 w 542925"/>
                <a:gd name="connsiteY12" fmla="*/ 495300 h 500063"/>
                <a:gd name="connsiteX13" fmla="*/ 133350 w 542925"/>
                <a:gd name="connsiteY13" fmla="*/ 500063 h 500063"/>
                <a:gd name="connsiteX14" fmla="*/ 95250 w 542925"/>
                <a:gd name="connsiteY14" fmla="*/ 500063 h 500063"/>
                <a:gd name="connsiteX15" fmla="*/ 57150 w 542925"/>
                <a:gd name="connsiteY15" fmla="*/ 442913 h 500063"/>
                <a:gd name="connsiteX16" fmla="*/ 4763 w 542925"/>
                <a:gd name="connsiteY16" fmla="*/ 442913 h 500063"/>
                <a:gd name="connsiteX17" fmla="*/ 4763 w 542925"/>
                <a:gd name="connsiteY17" fmla="*/ 395288 h 500063"/>
                <a:gd name="connsiteX18" fmla="*/ 28575 w 542925"/>
                <a:gd name="connsiteY18" fmla="*/ 376238 h 500063"/>
                <a:gd name="connsiteX19" fmla="*/ 6350 w 542925"/>
                <a:gd name="connsiteY19" fmla="*/ 295275 h 500063"/>
                <a:gd name="connsiteX20" fmla="*/ 0 w 542925"/>
                <a:gd name="connsiteY20" fmla="*/ 238125 h 500063"/>
                <a:gd name="connsiteX21" fmla="*/ 95250 w 542925"/>
                <a:gd name="connsiteY21" fmla="*/ 238125 h 500063"/>
                <a:gd name="connsiteX22" fmla="*/ 147638 w 542925"/>
                <a:gd name="connsiteY22" fmla="*/ 209550 h 500063"/>
                <a:gd name="connsiteX23" fmla="*/ 180975 w 542925"/>
                <a:gd name="connsiteY23" fmla="*/ 200025 h 500063"/>
                <a:gd name="connsiteX24" fmla="*/ 204788 w 542925"/>
                <a:gd name="connsiteY24" fmla="*/ 185738 h 500063"/>
                <a:gd name="connsiteX25" fmla="*/ 219075 w 542925"/>
                <a:gd name="connsiteY25" fmla="*/ 171450 h 500063"/>
                <a:gd name="connsiteX26" fmla="*/ 209550 w 542925"/>
                <a:gd name="connsiteY26" fmla="*/ 119063 h 500063"/>
                <a:gd name="connsiteX27" fmla="*/ 280988 w 542925"/>
                <a:gd name="connsiteY27" fmla="*/ 52388 h 500063"/>
                <a:gd name="connsiteX28" fmla="*/ 361950 w 542925"/>
                <a:gd name="connsiteY28" fmla="*/ 0 h 500063"/>
                <a:gd name="connsiteX29" fmla="*/ 476250 w 542925"/>
                <a:gd name="connsiteY29" fmla="*/ 0 h 500063"/>
                <a:gd name="connsiteX30" fmla="*/ 542925 w 542925"/>
                <a:gd name="connsiteY30" fmla="*/ 4763 h 500063"/>
                <a:gd name="connsiteX0" fmla="*/ 542925 w 542925"/>
                <a:gd name="connsiteY0" fmla="*/ 4763 h 500063"/>
                <a:gd name="connsiteX1" fmla="*/ 514350 w 542925"/>
                <a:gd name="connsiteY1" fmla="*/ 95250 h 500063"/>
                <a:gd name="connsiteX2" fmla="*/ 514350 w 542925"/>
                <a:gd name="connsiteY2" fmla="*/ 114300 h 500063"/>
                <a:gd name="connsiteX3" fmla="*/ 542925 w 542925"/>
                <a:gd name="connsiteY3" fmla="*/ 133350 h 500063"/>
                <a:gd name="connsiteX4" fmla="*/ 542925 w 542925"/>
                <a:gd name="connsiteY4" fmla="*/ 161925 h 500063"/>
                <a:gd name="connsiteX5" fmla="*/ 461963 w 542925"/>
                <a:gd name="connsiteY5" fmla="*/ 204788 h 500063"/>
                <a:gd name="connsiteX6" fmla="*/ 409575 w 542925"/>
                <a:gd name="connsiteY6" fmla="*/ 271463 h 500063"/>
                <a:gd name="connsiteX7" fmla="*/ 371475 w 542925"/>
                <a:gd name="connsiteY7" fmla="*/ 338138 h 500063"/>
                <a:gd name="connsiteX8" fmla="*/ 385763 w 542925"/>
                <a:gd name="connsiteY8" fmla="*/ 409575 h 500063"/>
                <a:gd name="connsiteX9" fmla="*/ 385763 w 542925"/>
                <a:gd name="connsiteY9" fmla="*/ 409575 h 500063"/>
                <a:gd name="connsiteX10" fmla="*/ 285750 w 542925"/>
                <a:gd name="connsiteY10" fmla="*/ 404813 h 500063"/>
                <a:gd name="connsiteX11" fmla="*/ 242888 w 542925"/>
                <a:gd name="connsiteY11" fmla="*/ 409575 h 500063"/>
                <a:gd name="connsiteX12" fmla="*/ 157163 w 542925"/>
                <a:gd name="connsiteY12" fmla="*/ 495300 h 500063"/>
                <a:gd name="connsiteX13" fmla="*/ 133350 w 542925"/>
                <a:gd name="connsiteY13" fmla="*/ 500063 h 500063"/>
                <a:gd name="connsiteX14" fmla="*/ 95250 w 542925"/>
                <a:gd name="connsiteY14" fmla="*/ 500063 h 500063"/>
                <a:gd name="connsiteX15" fmla="*/ 57150 w 542925"/>
                <a:gd name="connsiteY15" fmla="*/ 442913 h 500063"/>
                <a:gd name="connsiteX16" fmla="*/ 4763 w 542925"/>
                <a:gd name="connsiteY16" fmla="*/ 442913 h 500063"/>
                <a:gd name="connsiteX17" fmla="*/ 4763 w 542925"/>
                <a:gd name="connsiteY17" fmla="*/ 395288 h 500063"/>
                <a:gd name="connsiteX18" fmla="*/ 28575 w 542925"/>
                <a:gd name="connsiteY18" fmla="*/ 376238 h 500063"/>
                <a:gd name="connsiteX19" fmla="*/ 0 w 542925"/>
                <a:gd name="connsiteY19" fmla="*/ 342900 h 500063"/>
                <a:gd name="connsiteX20" fmla="*/ 0 w 542925"/>
                <a:gd name="connsiteY20" fmla="*/ 238125 h 500063"/>
                <a:gd name="connsiteX21" fmla="*/ 95250 w 542925"/>
                <a:gd name="connsiteY21" fmla="*/ 238125 h 500063"/>
                <a:gd name="connsiteX22" fmla="*/ 147638 w 542925"/>
                <a:gd name="connsiteY22" fmla="*/ 209550 h 500063"/>
                <a:gd name="connsiteX23" fmla="*/ 180975 w 542925"/>
                <a:gd name="connsiteY23" fmla="*/ 200025 h 500063"/>
                <a:gd name="connsiteX24" fmla="*/ 204788 w 542925"/>
                <a:gd name="connsiteY24" fmla="*/ 185738 h 500063"/>
                <a:gd name="connsiteX25" fmla="*/ 219075 w 542925"/>
                <a:gd name="connsiteY25" fmla="*/ 171450 h 500063"/>
                <a:gd name="connsiteX26" fmla="*/ 209550 w 542925"/>
                <a:gd name="connsiteY26" fmla="*/ 119063 h 500063"/>
                <a:gd name="connsiteX27" fmla="*/ 280988 w 542925"/>
                <a:gd name="connsiteY27" fmla="*/ 52388 h 500063"/>
                <a:gd name="connsiteX28" fmla="*/ 361950 w 542925"/>
                <a:gd name="connsiteY28" fmla="*/ 0 h 500063"/>
                <a:gd name="connsiteX29" fmla="*/ 476250 w 542925"/>
                <a:gd name="connsiteY29" fmla="*/ 0 h 500063"/>
                <a:gd name="connsiteX30" fmla="*/ 542925 w 542925"/>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100012 w 547687"/>
                <a:gd name="connsiteY21" fmla="*/ 238125 h 500063"/>
                <a:gd name="connsiteX22" fmla="*/ 152400 w 547687"/>
                <a:gd name="connsiteY22" fmla="*/ 209550 h 500063"/>
                <a:gd name="connsiteX23" fmla="*/ 185737 w 547687"/>
                <a:gd name="connsiteY23" fmla="*/ 200025 h 500063"/>
                <a:gd name="connsiteX24" fmla="*/ 209550 w 547687"/>
                <a:gd name="connsiteY24" fmla="*/ 185738 h 500063"/>
                <a:gd name="connsiteX25" fmla="*/ 223837 w 547687"/>
                <a:gd name="connsiteY25" fmla="*/ 1714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85737 w 547687"/>
                <a:gd name="connsiteY23" fmla="*/ 200025 h 500063"/>
                <a:gd name="connsiteX24" fmla="*/ 209550 w 547687"/>
                <a:gd name="connsiteY24" fmla="*/ 185738 h 500063"/>
                <a:gd name="connsiteX25" fmla="*/ 223837 w 547687"/>
                <a:gd name="connsiteY25" fmla="*/ 1714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209550 w 547687"/>
                <a:gd name="connsiteY24" fmla="*/ 185738 h 500063"/>
                <a:gd name="connsiteX25" fmla="*/ 223837 w 547687"/>
                <a:gd name="connsiteY25" fmla="*/ 1714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209550 w 547687"/>
                <a:gd name="connsiteY24" fmla="*/ 185738 h 500063"/>
                <a:gd name="connsiteX25" fmla="*/ 211137 w 547687"/>
                <a:gd name="connsiteY25" fmla="*/ 1587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187325 w 547687"/>
                <a:gd name="connsiteY24" fmla="*/ 166688 h 500063"/>
                <a:gd name="connsiteX25" fmla="*/ 211137 w 547687"/>
                <a:gd name="connsiteY25" fmla="*/ 1587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187325 w 547687"/>
                <a:gd name="connsiteY24" fmla="*/ 166688 h 500063"/>
                <a:gd name="connsiteX25" fmla="*/ 192087 w 547687"/>
                <a:gd name="connsiteY25" fmla="*/ 133350 h 500063"/>
                <a:gd name="connsiteX26" fmla="*/ 214312 w 547687"/>
                <a:gd name="connsiteY26" fmla="*/ 1190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187325 w 547687"/>
                <a:gd name="connsiteY24" fmla="*/ 166688 h 500063"/>
                <a:gd name="connsiteX25" fmla="*/ 192087 w 547687"/>
                <a:gd name="connsiteY25" fmla="*/ 133350 h 500063"/>
                <a:gd name="connsiteX26" fmla="*/ 211137 w 547687"/>
                <a:gd name="connsiteY26" fmla="*/ 106363 h 500063"/>
                <a:gd name="connsiteX27" fmla="*/ 285750 w 547687"/>
                <a:gd name="connsiteY27" fmla="*/ 52388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61912 w 547687"/>
                <a:gd name="connsiteY15" fmla="*/ 4429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187325 w 547687"/>
                <a:gd name="connsiteY24" fmla="*/ 166688 h 500063"/>
                <a:gd name="connsiteX25" fmla="*/ 192087 w 547687"/>
                <a:gd name="connsiteY25" fmla="*/ 133350 h 500063"/>
                <a:gd name="connsiteX26" fmla="*/ 211137 w 547687"/>
                <a:gd name="connsiteY26" fmla="*/ 106363 h 500063"/>
                <a:gd name="connsiteX27" fmla="*/ 276225 w 547687"/>
                <a:gd name="connsiteY27" fmla="*/ 42863 h 500063"/>
                <a:gd name="connsiteX28" fmla="*/ 366712 w 547687"/>
                <a:gd name="connsiteY28" fmla="*/ 0 h 500063"/>
                <a:gd name="connsiteX29" fmla="*/ 481012 w 547687"/>
                <a:gd name="connsiteY29" fmla="*/ 0 h 500063"/>
                <a:gd name="connsiteX30" fmla="*/ 547687 w 547687"/>
                <a:gd name="connsiteY30" fmla="*/ 4763 h 500063"/>
                <a:gd name="connsiteX0" fmla="*/ 547687 w 547687"/>
                <a:gd name="connsiteY0" fmla="*/ 4763 h 500063"/>
                <a:gd name="connsiteX1" fmla="*/ 519112 w 547687"/>
                <a:gd name="connsiteY1" fmla="*/ 95250 h 500063"/>
                <a:gd name="connsiteX2" fmla="*/ 519112 w 547687"/>
                <a:gd name="connsiteY2" fmla="*/ 114300 h 500063"/>
                <a:gd name="connsiteX3" fmla="*/ 547687 w 547687"/>
                <a:gd name="connsiteY3" fmla="*/ 133350 h 500063"/>
                <a:gd name="connsiteX4" fmla="*/ 547687 w 547687"/>
                <a:gd name="connsiteY4" fmla="*/ 161925 h 500063"/>
                <a:gd name="connsiteX5" fmla="*/ 466725 w 547687"/>
                <a:gd name="connsiteY5" fmla="*/ 204788 h 500063"/>
                <a:gd name="connsiteX6" fmla="*/ 414337 w 547687"/>
                <a:gd name="connsiteY6" fmla="*/ 271463 h 500063"/>
                <a:gd name="connsiteX7" fmla="*/ 376237 w 547687"/>
                <a:gd name="connsiteY7" fmla="*/ 338138 h 500063"/>
                <a:gd name="connsiteX8" fmla="*/ 390525 w 547687"/>
                <a:gd name="connsiteY8" fmla="*/ 409575 h 500063"/>
                <a:gd name="connsiteX9" fmla="*/ 390525 w 547687"/>
                <a:gd name="connsiteY9" fmla="*/ 409575 h 500063"/>
                <a:gd name="connsiteX10" fmla="*/ 290512 w 547687"/>
                <a:gd name="connsiteY10" fmla="*/ 404813 h 500063"/>
                <a:gd name="connsiteX11" fmla="*/ 247650 w 547687"/>
                <a:gd name="connsiteY11" fmla="*/ 409575 h 500063"/>
                <a:gd name="connsiteX12" fmla="*/ 161925 w 547687"/>
                <a:gd name="connsiteY12" fmla="*/ 495300 h 500063"/>
                <a:gd name="connsiteX13" fmla="*/ 138112 w 547687"/>
                <a:gd name="connsiteY13" fmla="*/ 500063 h 500063"/>
                <a:gd name="connsiteX14" fmla="*/ 100012 w 547687"/>
                <a:gd name="connsiteY14" fmla="*/ 500063 h 500063"/>
                <a:gd name="connsiteX15" fmla="*/ 58737 w 547687"/>
                <a:gd name="connsiteY15" fmla="*/ 455613 h 500063"/>
                <a:gd name="connsiteX16" fmla="*/ 9525 w 547687"/>
                <a:gd name="connsiteY16" fmla="*/ 442913 h 500063"/>
                <a:gd name="connsiteX17" fmla="*/ 0 w 547687"/>
                <a:gd name="connsiteY17" fmla="*/ 392113 h 500063"/>
                <a:gd name="connsiteX18" fmla="*/ 33337 w 547687"/>
                <a:gd name="connsiteY18" fmla="*/ 376238 h 500063"/>
                <a:gd name="connsiteX19" fmla="*/ 4762 w 547687"/>
                <a:gd name="connsiteY19" fmla="*/ 342900 h 500063"/>
                <a:gd name="connsiteX20" fmla="*/ 4762 w 547687"/>
                <a:gd name="connsiteY20" fmla="*/ 238125 h 500063"/>
                <a:gd name="connsiteX21" fmla="*/ 96837 w 547687"/>
                <a:gd name="connsiteY21" fmla="*/ 228600 h 500063"/>
                <a:gd name="connsiteX22" fmla="*/ 152400 w 547687"/>
                <a:gd name="connsiteY22" fmla="*/ 209550 h 500063"/>
                <a:gd name="connsiteX23" fmla="*/ 176212 w 547687"/>
                <a:gd name="connsiteY23" fmla="*/ 187325 h 500063"/>
                <a:gd name="connsiteX24" fmla="*/ 187325 w 547687"/>
                <a:gd name="connsiteY24" fmla="*/ 166688 h 500063"/>
                <a:gd name="connsiteX25" fmla="*/ 192087 w 547687"/>
                <a:gd name="connsiteY25" fmla="*/ 133350 h 500063"/>
                <a:gd name="connsiteX26" fmla="*/ 211137 w 547687"/>
                <a:gd name="connsiteY26" fmla="*/ 106363 h 500063"/>
                <a:gd name="connsiteX27" fmla="*/ 276225 w 547687"/>
                <a:gd name="connsiteY27" fmla="*/ 42863 h 500063"/>
                <a:gd name="connsiteX28" fmla="*/ 366712 w 547687"/>
                <a:gd name="connsiteY28" fmla="*/ 0 h 500063"/>
                <a:gd name="connsiteX29" fmla="*/ 481012 w 547687"/>
                <a:gd name="connsiteY29" fmla="*/ 0 h 500063"/>
                <a:gd name="connsiteX30" fmla="*/ 547687 w 547687"/>
                <a:gd name="connsiteY30" fmla="*/ 4763 h 500063"/>
                <a:gd name="connsiteX0" fmla="*/ 554831 w 554831"/>
                <a:gd name="connsiteY0" fmla="*/ 4763 h 500063"/>
                <a:gd name="connsiteX1" fmla="*/ 526256 w 554831"/>
                <a:gd name="connsiteY1" fmla="*/ 95250 h 500063"/>
                <a:gd name="connsiteX2" fmla="*/ 526256 w 554831"/>
                <a:gd name="connsiteY2" fmla="*/ 114300 h 500063"/>
                <a:gd name="connsiteX3" fmla="*/ 554831 w 554831"/>
                <a:gd name="connsiteY3" fmla="*/ 133350 h 500063"/>
                <a:gd name="connsiteX4" fmla="*/ 554831 w 554831"/>
                <a:gd name="connsiteY4" fmla="*/ 161925 h 500063"/>
                <a:gd name="connsiteX5" fmla="*/ 473869 w 554831"/>
                <a:gd name="connsiteY5" fmla="*/ 204788 h 500063"/>
                <a:gd name="connsiteX6" fmla="*/ 421481 w 554831"/>
                <a:gd name="connsiteY6" fmla="*/ 271463 h 500063"/>
                <a:gd name="connsiteX7" fmla="*/ 383381 w 554831"/>
                <a:gd name="connsiteY7" fmla="*/ 338138 h 500063"/>
                <a:gd name="connsiteX8" fmla="*/ 397669 w 554831"/>
                <a:gd name="connsiteY8" fmla="*/ 409575 h 500063"/>
                <a:gd name="connsiteX9" fmla="*/ 397669 w 554831"/>
                <a:gd name="connsiteY9" fmla="*/ 409575 h 500063"/>
                <a:gd name="connsiteX10" fmla="*/ 297656 w 554831"/>
                <a:gd name="connsiteY10" fmla="*/ 404813 h 500063"/>
                <a:gd name="connsiteX11" fmla="*/ 254794 w 554831"/>
                <a:gd name="connsiteY11" fmla="*/ 409575 h 500063"/>
                <a:gd name="connsiteX12" fmla="*/ 169069 w 554831"/>
                <a:gd name="connsiteY12" fmla="*/ 495300 h 500063"/>
                <a:gd name="connsiteX13" fmla="*/ 145256 w 554831"/>
                <a:gd name="connsiteY13" fmla="*/ 500063 h 500063"/>
                <a:gd name="connsiteX14" fmla="*/ 107156 w 554831"/>
                <a:gd name="connsiteY14" fmla="*/ 500063 h 500063"/>
                <a:gd name="connsiteX15" fmla="*/ 65881 w 554831"/>
                <a:gd name="connsiteY15" fmla="*/ 455613 h 500063"/>
                <a:gd name="connsiteX16" fmla="*/ 16669 w 554831"/>
                <a:gd name="connsiteY16" fmla="*/ 442913 h 500063"/>
                <a:gd name="connsiteX17" fmla="*/ 0 w 554831"/>
                <a:gd name="connsiteY17" fmla="*/ 389732 h 500063"/>
                <a:gd name="connsiteX18" fmla="*/ 40481 w 554831"/>
                <a:gd name="connsiteY18" fmla="*/ 376238 h 500063"/>
                <a:gd name="connsiteX19" fmla="*/ 11906 w 554831"/>
                <a:gd name="connsiteY19" fmla="*/ 342900 h 500063"/>
                <a:gd name="connsiteX20" fmla="*/ 11906 w 554831"/>
                <a:gd name="connsiteY20" fmla="*/ 238125 h 500063"/>
                <a:gd name="connsiteX21" fmla="*/ 103981 w 554831"/>
                <a:gd name="connsiteY21" fmla="*/ 228600 h 500063"/>
                <a:gd name="connsiteX22" fmla="*/ 159544 w 554831"/>
                <a:gd name="connsiteY22" fmla="*/ 209550 h 500063"/>
                <a:gd name="connsiteX23" fmla="*/ 183356 w 554831"/>
                <a:gd name="connsiteY23" fmla="*/ 187325 h 500063"/>
                <a:gd name="connsiteX24" fmla="*/ 194469 w 554831"/>
                <a:gd name="connsiteY24" fmla="*/ 166688 h 500063"/>
                <a:gd name="connsiteX25" fmla="*/ 199231 w 554831"/>
                <a:gd name="connsiteY25" fmla="*/ 133350 h 500063"/>
                <a:gd name="connsiteX26" fmla="*/ 218281 w 554831"/>
                <a:gd name="connsiteY26" fmla="*/ 106363 h 500063"/>
                <a:gd name="connsiteX27" fmla="*/ 283369 w 554831"/>
                <a:gd name="connsiteY27" fmla="*/ 42863 h 500063"/>
                <a:gd name="connsiteX28" fmla="*/ 373856 w 554831"/>
                <a:gd name="connsiteY28" fmla="*/ 0 h 500063"/>
                <a:gd name="connsiteX29" fmla="*/ 488156 w 554831"/>
                <a:gd name="connsiteY29" fmla="*/ 0 h 500063"/>
                <a:gd name="connsiteX30" fmla="*/ 554831 w 554831"/>
                <a:gd name="connsiteY30" fmla="*/ 4763 h 5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4831" h="500063">
                  <a:moveTo>
                    <a:pt x="554831" y="4763"/>
                  </a:moveTo>
                  <a:lnTo>
                    <a:pt x="526256" y="95250"/>
                  </a:lnTo>
                  <a:lnTo>
                    <a:pt x="526256" y="114300"/>
                  </a:lnTo>
                  <a:lnTo>
                    <a:pt x="554831" y="133350"/>
                  </a:lnTo>
                  <a:lnTo>
                    <a:pt x="554831" y="161925"/>
                  </a:lnTo>
                  <a:lnTo>
                    <a:pt x="473869" y="204788"/>
                  </a:lnTo>
                  <a:lnTo>
                    <a:pt x="421481" y="271463"/>
                  </a:lnTo>
                  <a:lnTo>
                    <a:pt x="383381" y="338138"/>
                  </a:lnTo>
                  <a:lnTo>
                    <a:pt x="397669" y="409575"/>
                  </a:lnTo>
                  <a:lnTo>
                    <a:pt x="397669" y="409575"/>
                  </a:lnTo>
                  <a:lnTo>
                    <a:pt x="297656" y="404813"/>
                  </a:lnTo>
                  <a:lnTo>
                    <a:pt x="254794" y="409575"/>
                  </a:lnTo>
                  <a:lnTo>
                    <a:pt x="169069" y="495300"/>
                  </a:lnTo>
                  <a:lnTo>
                    <a:pt x="145256" y="500063"/>
                  </a:lnTo>
                  <a:lnTo>
                    <a:pt x="107156" y="500063"/>
                  </a:lnTo>
                  <a:lnTo>
                    <a:pt x="65881" y="455613"/>
                  </a:lnTo>
                  <a:lnTo>
                    <a:pt x="16669" y="442913"/>
                  </a:lnTo>
                  <a:lnTo>
                    <a:pt x="0" y="389732"/>
                  </a:lnTo>
                  <a:lnTo>
                    <a:pt x="40481" y="376238"/>
                  </a:lnTo>
                  <a:lnTo>
                    <a:pt x="11906" y="342900"/>
                  </a:lnTo>
                  <a:lnTo>
                    <a:pt x="11906" y="238125"/>
                  </a:lnTo>
                  <a:lnTo>
                    <a:pt x="103981" y="228600"/>
                  </a:lnTo>
                  <a:lnTo>
                    <a:pt x="159544" y="209550"/>
                  </a:lnTo>
                  <a:lnTo>
                    <a:pt x="183356" y="187325"/>
                  </a:lnTo>
                  <a:lnTo>
                    <a:pt x="194469" y="166688"/>
                  </a:lnTo>
                  <a:lnTo>
                    <a:pt x="199231" y="133350"/>
                  </a:lnTo>
                  <a:lnTo>
                    <a:pt x="218281" y="106363"/>
                  </a:lnTo>
                  <a:lnTo>
                    <a:pt x="283369" y="42863"/>
                  </a:lnTo>
                  <a:lnTo>
                    <a:pt x="373856" y="0"/>
                  </a:lnTo>
                  <a:lnTo>
                    <a:pt x="488156" y="0"/>
                  </a:lnTo>
                  <a:lnTo>
                    <a:pt x="554831" y="4763"/>
                  </a:lnTo>
                  <a:close/>
                </a:path>
              </a:pathLst>
            </a:custGeom>
            <a:solidFill>
              <a:srgbClr val="00B0F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9" name="Freeform 8"/>
            <p:cNvSpPr/>
            <p:nvPr/>
          </p:nvSpPr>
          <p:spPr>
            <a:xfrm>
              <a:off x="1736370" y="735326"/>
              <a:ext cx="1174219" cy="884981"/>
            </a:xfrm>
            <a:custGeom>
              <a:avLst/>
              <a:gdLst>
                <a:gd name="connsiteX0" fmla="*/ 609600 w 1295400"/>
                <a:gd name="connsiteY0" fmla="*/ 261937 h 976312"/>
                <a:gd name="connsiteX1" fmla="*/ 671513 w 1295400"/>
                <a:gd name="connsiteY1" fmla="*/ 261937 h 976312"/>
                <a:gd name="connsiteX2" fmla="*/ 757238 w 1295400"/>
                <a:gd name="connsiteY2" fmla="*/ 171450 h 976312"/>
                <a:gd name="connsiteX3" fmla="*/ 890588 w 1295400"/>
                <a:gd name="connsiteY3" fmla="*/ 180975 h 976312"/>
                <a:gd name="connsiteX4" fmla="*/ 895350 w 1295400"/>
                <a:gd name="connsiteY4" fmla="*/ 119062 h 976312"/>
                <a:gd name="connsiteX5" fmla="*/ 885825 w 1295400"/>
                <a:gd name="connsiteY5" fmla="*/ 100012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57238 w 1295400"/>
                <a:gd name="connsiteY2" fmla="*/ 171450 h 976312"/>
                <a:gd name="connsiteX3" fmla="*/ 878682 w 1295400"/>
                <a:gd name="connsiteY3" fmla="*/ 161925 h 976312"/>
                <a:gd name="connsiteX4" fmla="*/ 895350 w 1295400"/>
                <a:gd name="connsiteY4" fmla="*/ 119062 h 976312"/>
                <a:gd name="connsiteX5" fmla="*/ 885825 w 1295400"/>
                <a:gd name="connsiteY5" fmla="*/ 100012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73907 w 1295400"/>
                <a:gd name="connsiteY2" fmla="*/ 159543 h 976312"/>
                <a:gd name="connsiteX3" fmla="*/ 878682 w 1295400"/>
                <a:gd name="connsiteY3" fmla="*/ 161925 h 976312"/>
                <a:gd name="connsiteX4" fmla="*/ 895350 w 1295400"/>
                <a:gd name="connsiteY4" fmla="*/ 119062 h 976312"/>
                <a:gd name="connsiteX5" fmla="*/ 885825 w 1295400"/>
                <a:gd name="connsiteY5" fmla="*/ 100012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73907 w 1295400"/>
                <a:gd name="connsiteY2" fmla="*/ 159543 h 976312"/>
                <a:gd name="connsiteX3" fmla="*/ 878682 w 1295400"/>
                <a:gd name="connsiteY3" fmla="*/ 161925 h 976312"/>
                <a:gd name="connsiteX4" fmla="*/ 895350 w 1295400"/>
                <a:gd name="connsiteY4" fmla="*/ 119062 h 976312"/>
                <a:gd name="connsiteX5" fmla="*/ 876300 w 1295400"/>
                <a:gd name="connsiteY5" fmla="*/ 114300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73907 w 1295400"/>
                <a:gd name="connsiteY2" fmla="*/ 159543 h 976312"/>
                <a:gd name="connsiteX3" fmla="*/ 878682 w 1295400"/>
                <a:gd name="connsiteY3" fmla="*/ 161925 h 976312"/>
                <a:gd name="connsiteX4" fmla="*/ 895350 w 1295400"/>
                <a:gd name="connsiteY4" fmla="*/ 119062 h 976312"/>
                <a:gd name="connsiteX5" fmla="*/ 859631 w 1295400"/>
                <a:gd name="connsiteY5" fmla="*/ 104775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73907 w 1295400"/>
                <a:gd name="connsiteY2" fmla="*/ 159543 h 976312"/>
                <a:gd name="connsiteX3" fmla="*/ 878682 w 1295400"/>
                <a:gd name="connsiteY3" fmla="*/ 161925 h 976312"/>
                <a:gd name="connsiteX4" fmla="*/ 885825 w 1295400"/>
                <a:gd name="connsiteY4" fmla="*/ 123824 h 976312"/>
                <a:gd name="connsiteX5" fmla="*/ 859631 w 1295400"/>
                <a:gd name="connsiteY5" fmla="*/ 104775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 name="connsiteX0" fmla="*/ 609600 w 1295400"/>
                <a:gd name="connsiteY0" fmla="*/ 261937 h 976312"/>
                <a:gd name="connsiteX1" fmla="*/ 671513 w 1295400"/>
                <a:gd name="connsiteY1" fmla="*/ 261937 h 976312"/>
                <a:gd name="connsiteX2" fmla="*/ 773907 w 1295400"/>
                <a:gd name="connsiteY2" fmla="*/ 159543 h 976312"/>
                <a:gd name="connsiteX3" fmla="*/ 878682 w 1295400"/>
                <a:gd name="connsiteY3" fmla="*/ 161925 h 976312"/>
                <a:gd name="connsiteX4" fmla="*/ 885825 w 1295400"/>
                <a:gd name="connsiteY4" fmla="*/ 123824 h 976312"/>
                <a:gd name="connsiteX5" fmla="*/ 866775 w 1295400"/>
                <a:gd name="connsiteY5" fmla="*/ 97631 h 976312"/>
                <a:gd name="connsiteX6" fmla="*/ 947738 w 1295400"/>
                <a:gd name="connsiteY6" fmla="*/ 0 h 976312"/>
                <a:gd name="connsiteX7" fmla="*/ 990600 w 1295400"/>
                <a:gd name="connsiteY7" fmla="*/ 47625 h 976312"/>
                <a:gd name="connsiteX8" fmla="*/ 1042988 w 1295400"/>
                <a:gd name="connsiteY8" fmla="*/ 47625 h 976312"/>
                <a:gd name="connsiteX9" fmla="*/ 1009650 w 1295400"/>
                <a:gd name="connsiteY9" fmla="*/ 138112 h 976312"/>
                <a:gd name="connsiteX10" fmla="*/ 1019175 w 1295400"/>
                <a:gd name="connsiteY10" fmla="*/ 161925 h 976312"/>
                <a:gd name="connsiteX11" fmla="*/ 1100138 w 1295400"/>
                <a:gd name="connsiteY11" fmla="*/ 204787 h 976312"/>
                <a:gd name="connsiteX12" fmla="*/ 1181100 w 1295400"/>
                <a:gd name="connsiteY12" fmla="*/ 200025 h 976312"/>
                <a:gd name="connsiteX13" fmla="*/ 1176338 w 1295400"/>
                <a:gd name="connsiteY13" fmla="*/ 290512 h 976312"/>
                <a:gd name="connsiteX14" fmla="*/ 1195388 w 1295400"/>
                <a:gd name="connsiteY14" fmla="*/ 419100 h 976312"/>
                <a:gd name="connsiteX15" fmla="*/ 1295400 w 1295400"/>
                <a:gd name="connsiteY15" fmla="*/ 490537 h 976312"/>
                <a:gd name="connsiteX16" fmla="*/ 1247775 w 1295400"/>
                <a:gd name="connsiteY16" fmla="*/ 652462 h 976312"/>
                <a:gd name="connsiteX17" fmla="*/ 1100138 w 1295400"/>
                <a:gd name="connsiteY17" fmla="*/ 709612 h 976312"/>
                <a:gd name="connsiteX18" fmla="*/ 1071563 w 1295400"/>
                <a:gd name="connsiteY18" fmla="*/ 776287 h 976312"/>
                <a:gd name="connsiteX19" fmla="*/ 966788 w 1295400"/>
                <a:gd name="connsiteY19" fmla="*/ 962025 h 976312"/>
                <a:gd name="connsiteX20" fmla="*/ 542925 w 1295400"/>
                <a:gd name="connsiteY20" fmla="*/ 976312 h 976312"/>
                <a:gd name="connsiteX21" fmla="*/ 290513 w 1295400"/>
                <a:gd name="connsiteY21" fmla="*/ 942975 h 976312"/>
                <a:gd name="connsiteX22" fmla="*/ 242888 w 1295400"/>
                <a:gd name="connsiteY22" fmla="*/ 881062 h 976312"/>
                <a:gd name="connsiteX23" fmla="*/ 128588 w 1295400"/>
                <a:gd name="connsiteY23" fmla="*/ 852487 h 976312"/>
                <a:gd name="connsiteX24" fmla="*/ 52388 w 1295400"/>
                <a:gd name="connsiteY24" fmla="*/ 852487 h 976312"/>
                <a:gd name="connsiteX25" fmla="*/ 0 w 1295400"/>
                <a:gd name="connsiteY25" fmla="*/ 847725 h 976312"/>
                <a:gd name="connsiteX26" fmla="*/ 38100 w 1295400"/>
                <a:gd name="connsiteY26" fmla="*/ 728662 h 976312"/>
                <a:gd name="connsiteX27" fmla="*/ 38100 w 1295400"/>
                <a:gd name="connsiteY27" fmla="*/ 728662 h 976312"/>
                <a:gd name="connsiteX28" fmla="*/ 61913 w 1295400"/>
                <a:gd name="connsiteY28" fmla="*/ 661987 h 976312"/>
                <a:gd name="connsiteX29" fmla="*/ 19050 w 1295400"/>
                <a:gd name="connsiteY29" fmla="*/ 600075 h 976312"/>
                <a:gd name="connsiteX30" fmla="*/ 28575 w 1295400"/>
                <a:gd name="connsiteY30" fmla="*/ 528637 h 976312"/>
                <a:gd name="connsiteX31" fmla="*/ 104775 w 1295400"/>
                <a:gd name="connsiteY31" fmla="*/ 571500 h 976312"/>
                <a:gd name="connsiteX32" fmla="*/ 147638 w 1295400"/>
                <a:gd name="connsiteY32" fmla="*/ 576262 h 976312"/>
                <a:gd name="connsiteX33" fmla="*/ 223838 w 1295400"/>
                <a:gd name="connsiteY33" fmla="*/ 609600 h 976312"/>
                <a:gd name="connsiteX34" fmla="*/ 300038 w 1295400"/>
                <a:gd name="connsiteY34" fmla="*/ 561975 h 976312"/>
                <a:gd name="connsiteX35" fmla="*/ 347663 w 1295400"/>
                <a:gd name="connsiteY35" fmla="*/ 519112 h 976312"/>
                <a:gd name="connsiteX36" fmla="*/ 314325 w 1295400"/>
                <a:gd name="connsiteY36" fmla="*/ 438150 h 976312"/>
                <a:gd name="connsiteX37" fmla="*/ 419100 w 1295400"/>
                <a:gd name="connsiteY37" fmla="*/ 433387 h 976312"/>
                <a:gd name="connsiteX38" fmla="*/ 519113 w 1295400"/>
                <a:gd name="connsiteY38" fmla="*/ 342900 h 976312"/>
                <a:gd name="connsiteX39" fmla="*/ 509588 w 1295400"/>
                <a:gd name="connsiteY39" fmla="*/ 304800 h 976312"/>
                <a:gd name="connsiteX40" fmla="*/ 557213 w 1295400"/>
                <a:gd name="connsiteY40" fmla="*/ 261937 h 976312"/>
                <a:gd name="connsiteX41" fmla="*/ 609600 w 1295400"/>
                <a:gd name="connsiteY41" fmla="*/ 261937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95400" h="976312">
                  <a:moveTo>
                    <a:pt x="609600" y="261937"/>
                  </a:moveTo>
                  <a:lnTo>
                    <a:pt x="671513" y="261937"/>
                  </a:lnTo>
                  <a:lnTo>
                    <a:pt x="773907" y="159543"/>
                  </a:lnTo>
                  <a:lnTo>
                    <a:pt x="878682" y="161925"/>
                  </a:lnTo>
                  <a:lnTo>
                    <a:pt x="885825" y="123824"/>
                  </a:lnTo>
                  <a:lnTo>
                    <a:pt x="866775" y="97631"/>
                  </a:lnTo>
                  <a:lnTo>
                    <a:pt x="947738" y="0"/>
                  </a:lnTo>
                  <a:lnTo>
                    <a:pt x="990600" y="47625"/>
                  </a:lnTo>
                  <a:lnTo>
                    <a:pt x="1042988" y="47625"/>
                  </a:lnTo>
                  <a:lnTo>
                    <a:pt x="1009650" y="138112"/>
                  </a:lnTo>
                  <a:lnTo>
                    <a:pt x="1019175" y="161925"/>
                  </a:lnTo>
                  <a:lnTo>
                    <a:pt x="1100138" y="204787"/>
                  </a:lnTo>
                  <a:lnTo>
                    <a:pt x="1181100" y="200025"/>
                  </a:lnTo>
                  <a:lnTo>
                    <a:pt x="1176338" y="290512"/>
                  </a:lnTo>
                  <a:lnTo>
                    <a:pt x="1195388" y="419100"/>
                  </a:lnTo>
                  <a:lnTo>
                    <a:pt x="1295400" y="490537"/>
                  </a:lnTo>
                  <a:lnTo>
                    <a:pt x="1247775" y="652462"/>
                  </a:lnTo>
                  <a:lnTo>
                    <a:pt x="1100138" y="709612"/>
                  </a:lnTo>
                  <a:lnTo>
                    <a:pt x="1071563" y="776287"/>
                  </a:lnTo>
                  <a:lnTo>
                    <a:pt x="966788" y="962025"/>
                  </a:lnTo>
                  <a:lnTo>
                    <a:pt x="542925" y="976312"/>
                  </a:lnTo>
                  <a:lnTo>
                    <a:pt x="290513" y="942975"/>
                  </a:lnTo>
                  <a:lnTo>
                    <a:pt x="242888" y="881062"/>
                  </a:lnTo>
                  <a:lnTo>
                    <a:pt x="128588" y="852487"/>
                  </a:lnTo>
                  <a:lnTo>
                    <a:pt x="52388" y="852487"/>
                  </a:lnTo>
                  <a:lnTo>
                    <a:pt x="0" y="847725"/>
                  </a:lnTo>
                  <a:lnTo>
                    <a:pt x="38100" y="728662"/>
                  </a:lnTo>
                  <a:lnTo>
                    <a:pt x="38100" y="728662"/>
                  </a:lnTo>
                  <a:lnTo>
                    <a:pt x="61913" y="661987"/>
                  </a:lnTo>
                  <a:lnTo>
                    <a:pt x="19050" y="600075"/>
                  </a:lnTo>
                  <a:lnTo>
                    <a:pt x="28575" y="528637"/>
                  </a:lnTo>
                  <a:lnTo>
                    <a:pt x="104775" y="571500"/>
                  </a:lnTo>
                  <a:lnTo>
                    <a:pt x="147638" y="576262"/>
                  </a:lnTo>
                  <a:lnTo>
                    <a:pt x="223838" y="609600"/>
                  </a:lnTo>
                  <a:lnTo>
                    <a:pt x="300038" y="561975"/>
                  </a:lnTo>
                  <a:lnTo>
                    <a:pt x="347663" y="519112"/>
                  </a:lnTo>
                  <a:lnTo>
                    <a:pt x="314325" y="438150"/>
                  </a:lnTo>
                  <a:lnTo>
                    <a:pt x="419100" y="433387"/>
                  </a:lnTo>
                  <a:lnTo>
                    <a:pt x="519113" y="342900"/>
                  </a:lnTo>
                  <a:lnTo>
                    <a:pt x="509588" y="304800"/>
                  </a:lnTo>
                  <a:lnTo>
                    <a:pt x="557213" y="261937"/>
                  </a:lnTo>
                  <a:lnTo>
                    <a:pt x="609600" y="261937"/>
                  </a:ln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0" name="Freeform 9"/>
            <p:cNvSpPr/>
            <p:nvPr/>
          </p:nvSpPr>
          <p:spPr>
            <a:xfrm>
              <a:off x="2863102" y="1495115"/>
              <a:ext cx="962687" cy="1105147"/>
            </a:xfrm>
            <a:custGeom>
              <a:avLst/>
              <a:gdLst>
                <a:gd name="connsiteX0" fmla="*/ 657225 w 1062037"/>
                <a:gd name="connsiteY0" fmla="*/ 1171575 h 1219200"/>
                <a:gd name="connsiteX1" fmla="*/ 871537 w 1062037"/>
                <a:gd name="connsiteY1" fmla="*/ 1085850 h 1219200"/>
                <a:gd name="connsiteX2" fmla="*/ 904875 w 1062037"/>
                <a:gd name="connsiteY2" fmla="*/ 1123950 h 1219200"/>
                <a:gd name="connsiteX3" fmla="*/ 952500 w 1062037"/>
                <a:gd name="connsiteY3" fmla="*/ 1138237 h 1219200"/>
                <a:gd name="connsiteX4" fmla="*/ 957262 w 1062037"/>
                <a:gd name="connsiteY4" fmla="*/ 1181100 h 1219200"/>
                <a:gd name="connsiteX5" fmla="*/ 1004887 w 1062037"/>
                <a:gd name="connsiteY5" fmla="*/ 1219200 h 1219200"/>
                <a:gd name="connsiteX6" fmla="*/ 1042987 w 1062037"/>
                <a:gd name="connsiteY6" fmla="*/ 1209675 h 1219200"/>
                <a:gd name="connsiteX7" fmla="*/ 1042987 w 1062037"/>
                <a:gd name="connsiteY7" fmla="*/ 1109662 h 1219200"/>
                <a:gd name="connsiteX8" fmla="*/ 1023937 w 1062037"/>
                <a:gd name="connsiteY8" fmla="*/ 1028700 h 1219200"/>
                <a:gd name="connsiteX9" fmla="*/ 1057275 w 1062037"/>
                <a:gd name="connsiteY9" fmla="*/ 923925 h 1219200"/>
                <a:gd name="connsiteX10" fmla="*/ 1062037 w 1062037"/>
                <a:gd name="connsiteY10" fmla="*/ 871537 h 1219200"/>
                <a:gd name="connsiteX11" fmla="*/ 995362 w 1062037"/>
                <a:gd name="connsiteY11" fmla="*/ 871537 h 1219200"/>
                <a:gd name="connsiteX12" fmla="*/ 976312 w 1062037"/>
                <a:gd name="connsiteY12" fmla="*/ 642937 h 1219200"/>
                <a:gd name="connsiteX13" fmla="*/ 976312 w 1062037"/>
                <a:gd name="connsiteY13" fmla="*/ 619125 h 1219200"/>
                <a:gd name="connsiteX14" fmla="*/ 900112 w 1062037"/>
                <a:gd name="connsiteY14" fmla="*/ 385762 h 1219200"/>
                <a:gd name="connsiteX15" fmla="*/ 966787 w 1062037"/>
                <a:gd name="connsiteY15" fmla="*/ 304800 h 1219200"/>
                <a:gd name="connsiteX16" fmla="*/ 985837 w 1062037"/>
                <a:gd name="connsiteY16" fmla="*/ 257175 h 1219200"/>
                <a:gd name="connsiteX17" fmla="*/ 985837 w 1062037"/>
                <a:gd name="connsiteY17" fmla="*/ 257175 h 1219200"/>
                <a:gd name="connsiteX18" fmla="*/ 871537 w 1062037"/>
                <a:gd name="connsiteY18" fmla="*/ 228600 h 1219200"/>
                <a:gd name="connsiteX19" fmla="*/ 881062 w 1062037"/>
                <a:gd name="connsiteY19" fmla="*/ 61912 h 1219200"/>
                <a:gd name="connsiteX20" fmla="*/ 809625 w 1062037"/>
                <a:gd name="connsiteY20" fmla="*/ 171450 h 1219200"/>
                <a:gd name="connsiteX21" fmla="*/ 742950 w 1062037"/>
                <a:gd name="connsiteY21" fmla="*/ 123825 h 1219200"/>
                <a:gd name="connsiteX22" fmla="*/ 366712 w 1062037"/>
                <a:gd name="connsiteY22" fmla="*/ 119062 h 1219200"/>
                <a:gd name="connsiteX23" fmla="*/ 342900 w 1062037"/>
                <a:gd name="connsiteY23" fmla="*/ 142875 h 1219200"/>
                <a:gd name="connsiteX24" fmla="*/ 304800 w 1062037"/>
                <a:gd name="connsiteY24" fmla="*/ 104775 h 1219200"/>
                <a:gd name="connsiteX25" fmla="*/ 252412 w 1062037"/>
                <a:gd name="connsiteY25" fmla="*/ 114300 h 1219200"/>
                <a:gd name="connsiteX26" fmla="*/ 190500 w 1062037"/>
                <a:gd name="connsiteY26" fmla="*/ 109537 h 1219200"/>
                <a:gd name="connsiteX27" fmla="*/ 209550 w 1062037"/>
                <a:gd name="connsiteY27" fmla="*/ 0 h 1219200"/>
                <a:gd name="connsiteX28" fmla="*/ 185737 w 1062037"/>
                <a:gd name="connsiteY28" fmla="*/ 0 h 1219200"/>
                <a:gd name="connsiteX29" fmla="*/ 166687 w 1062037"/>
                <a:gd name="connsiteY29" fmla="*/ 42862 h 1219200"/>
                <a:gd name="connsiteX30" fmla="*/ 109537 w 1062037"/>
                <a:gd name="connsiteY30" fmla="*/ 47625 h 1219200"/>
                <a:gd name="connsiteX31" fmla="*/ 61912 w 1062037"/>
                <a:gd name="connsiteY31" fmla="*/ 80962 h 1219200"/>
                <a:gd name="connsiteX32" fmla="*/ 47625 w 1062037"/>
                <a:gd name="connsiteY32" fmla="*/ 171450 h 1219200"/>
                <a:gd name="connsiteX33" fmla="*/ 0 w 1062037"/>
                <a:gd name="connsiteY33" fmla="*/ 252412 h 1219200"/>
                <a:gd name="connsiteX34" fmla="*/ 66675 w 1062037"/>
                <a:gd name="connsiteY34" fmla="*/ 376237 h 1219200"/>
                <a:gd name="connsiteX35" fmla="*/ 147637 w 1062037"/>
                <a:gd name="connsiteY35" fmla="*/ 357187 h 1219200"/>
                <a:gd name="connsiteX36" fmla="*/ 138112 w 1062037"/>
                <a:gd name="connsiteY36" fmla="*/ 404812 h 1219200"/>
                <a:gd name="connsiteX37" fmla="*/ 166687 w 1062037"/>
                <a:gd name="connsiteY37" fmla="*/ 452437 h 1219200"/>
                <a:gd name="connsiteX38" fmla="*/ 147637 w 1062037"/>
                <a:gd name="connsiteY38" fmla="*/ 533400 h 1219200"/>
                <a:gd name="connsiteX39" fmla="*/ 228600 w 1062037"/>
                <a:gd name="connsiteY39" fmla="*/ 571500 h 1219200"/>
                <a:gd name="connsiteX40" fmla="*/ 280987 w 1062037"/>
                <a:gd name="connsiteY40" fmla="*/ 690562 h 1219200"/>
                <a:gd name="connsiteX41" fmla="*/ 219075 w 1062037"/>
                <a:gd name="connsiteY41" fmla="*/ 719137 h 1219200"/>
                <a:gd name="connsiteX42" fmla="*/ 180975 w 1062037"/>
                <a:gd name="connsiteY42" fmla="*/ 776287 h 1219200"/>
                <a:gd name="connsiteX43" fmla="*/ 180975 w 1062037"/>
                <a:gd name="connsiteY43" fmla="*/ 838200 h 1219200"/>
                <a:gd name="connsiteX44" fmla="*/ 419100 w 1062037"/>
                <a:gd name="connsiteY44" fmla="*/ 938212 h 1219200"/>
                <a:gd name="connsiteX45" fmla="*/ 519112 w 1062037"/>
                <a:gd name="connsiteY45" fmla="*/ 981075 h 1219200"/>
                <a:gd name="connsiteX46" fmla="*/ 585787 w 1062037"/>
                <a:gd name="connsiteY46" fmla="*/ 1014412 h 1219200"/>
                <a:gd name="connsiteX47" fmla="*/ 604837 w 1062037"/>
                <a:gd name="connsiteY47" fmla="*/ 1109662 h 1219200"/>
                <a:gd name="connsiteX48" fmla="*/ 657225 w 1062037"/>
                <a:gd name="connsiteY48" fmla="*/ 1171575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2037" h="1219200">
                  <a:moveTo>
                    <a:pt x="657225" y="1171575"/>
                  </a:moveTo>
                  <a:lnTo>
                    <a:pt x="871537" y="1085850"/>
                  </a:lnTo>
                  <a:lnTo>
                    <a:pt x="904875" y="1123950"/>
                  </a:lnTo>
                  <a:lnTo>
                    <a:pt x="952500" y="1138237"/>
                  </a:lnTo>
                  <a:lnTo>
                    <a:pt x="957262" y="1181100"/>
                  </a:lnTo>
                  <a:lnTo>
                    <a:pt x="1004887" y="1219200"/>
                  </a:lnTo>
                  <a:lnTo>
                    <a:pt x="1042987" y="1209675"/>
                  </a:lnTo>
                  <a:lnTo>
                    <a:pt x="1042987" y="1109662"/>
                  </a:lnTo>
                  <a:lnTo>
                    <a:pt x="1023937" y="1028700"/>
                  </a:lnTo>
                  <a:lnTo>
                    <a:pt x="1057275" y="923925"/>
                  </a:lnTo>
                  <a:lnTo>
                    <a:pt x="1062037" y="871537"/>
                  </a:lnTo>
                  <a:lnTo>
                    <a:pt x="995362" y="871537"/>
                  </a:lnTo>
                  <a:lnTo>
                    <a:pt x="976312" y="642937"/>
                  </a:lnTo>
                  <a:lnTo>
                    <a:pt x="976312" y="619125"/>
                  </a:lnTo>
                  <a:lnTo>
                    <a:pt x="900112" y="385762"/>
                  </a:lnTo>
                  <a:lnTo>
                    <a:pt x="966787" y="304800"/>
                  </a:lnTo>
                  <a:lnTo>
                    <a:pt x="985837" y="257175"/>
                  </a:lnTo>
                  <a:lnTo>
                    <a:pt x="985837" y="257175"/>
                  </a:lnTo>
                  <a:lnTo>
                    <a:pt x="871537" y="228600"/>
                  </a:lnTo>
                  <a:lnTo>
                    <a:pt x="881062" y="61912"/>
                  </a:lnTo>
                  <a:lnTo>
                    <a:pt x="809625" y="171450"/>
                  </a:lnTo>
                  <a:lnTo>
                    <a:pt x="742950" y="123825"/>
                  </a:lnTo>
                  <a:lnTo>
                    <a:pt x="366712" y="119062"/>
                  </a:lnTo>
                  <a:lnTo>
                    <a:pt x="342900" y="142875"/>
                  </a:lnTo>
                  <a:lnTo>
                    <a:pt x="304800" y="104775"/>
                  </a:lnTo>
                  <a:lnTo>
                    <a:pt x="252412" y="114300"/>
                  </a:lnTo>
                  <a:lnTo>
                    <a:pt x="190500" y="109537"/>
                  </a:lnTo>
                  <a:lnTo>
                    <a:pt x="209550" y="0"/>
                  </a:lnTo>
                  <a:lnTo>
                    <a:pt x="185737" y="0"/>
                  </a:lnTo>
                  <a:lnTo>
                    <a:pt x="166687" y="42862"/>
                  </a:lnTo>
                  <a:lnTo>
                    <a:pt x="109537" y="47625"/>
                  </a:lnTo>
                  <a:lnTo>
                    <a:pt x="61912" y="80962"/>
                  </a:lnTo>
                  <a:lnTo>
                    <a:pt x="47625" y="171450"/>
                  </a:lnTo>
                  <a:lnTo>
                    <a:pt x="0" y="252412"/>
                  </a:lnTo>
                  <a:lnTo>
                    <a:pt x="66675" y="376237"/>
                  </a:lnTo>
                  <a:lnTo>
                    <a:pt x="147637" y="357187"/>
                  </a:lnTo>
                  <a:lnTo>
                    <a:pt x="138112" y="404812"/>
                  </a:lnTo>
                  <a:lnTo>
                    <a:pt x="166687" y="452437"/>
                  </a:lnTo>
                  <a:lnTo>
                    <a:pt x="147637" y="533400"/>
                  </a:lnTo>
                  <a:lnTo>
                    <a:pt x="228600" y="571500"/>
                  </a:lnTo>
                  <a:lnTo>
                    <a:pt x="280987" y="690562"/>
                  </a:lnTo>
                  <a:lnTo>
                    <a:pt x="219075" y="719137"/>
                  </a:lnTo>
                  <a:lnTo>
                    <a:pt x="180975" y="776287"/>
                  </a:lnTo>
                  <a:lnTo>
                    <a:pt x="180975" y="838200"/>
                  </a:lnTo>
                  <a:lnTo>
                    <a:pt x="419100" y="938212"/>
                  </a:lnTo>
                  <a:lnTo>
                    <a:pt x="519112" y="981075"/>
                  </a:lnTo>
                  <a:lnTo>
                    <a:pt x="585787" y="1014412"/>
                  </a:lnTo>
                  <a:lnTo>
                    <a:pt x="604837" y="1109662"/>
                  </a:lnTo>
                  <a:lnTo>
                    <a:pt x="657225" y="1171575"/>
                  </a:lnTo>
                  <a:close/>
                </a:path>
              </a:pathLst>
            </a:custGeom>
            <a:solidFill>
              <a:srgbClr val="00B0F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prstClr val="white"/>
                </a:solidFill>
                <a:latin typeface="Calibri"/>
              </a:endParaRPr>
            </a:p>
          </p:txBody>
        </p:sp>
        <p:sp>
          <p:nvSpPr>
            <p:cNvPr id="11" name="Freeform 10"/>
            <p:cNvSpPr/>
            <p:nvPr/>
          </p:nvSpPr>
          <p:spPr>
            <a:xfrm>
              <a:off x="3333653" y="2289440"/>
              <a:ext cx="1066295" cy="1748377"/>
            </a:xfrm>
            <a:custGeom>
              <a:avLst/>
              <a:gdLst>
                <a:gd name="connsiteX0" fmla="*/ 542925 w 1176338"/>
                <a:gd name="connsiteY0" fmla="*/ 0 h 1928812"/>
                <a:gd name="connsiteX1" fmla="*/ 695325 w 1176338"/>
                <a:gd name="connsiteY1" fmla="*/ 19050 h 1928812"/>
                <a:gd name="connsiteX2" fmla="*/ 728663 w 1176338"/>
                <a:gd name="connsiteY2" fmla="*/ 123825 h 1928812"/>
                <a:gd name="connsiteX3" fmla="*/ 719138 w 1176338"/>
                <a:gd name="connsiteY3" fmla="*/ 171450 h 1928812"/>
                <a:gd name="connsiteX4" fmla="*/ 509588 w 1176338"/>
                <a:gd name="connsiteY4" fmla="*/ 471487 h 1928812"/>
                <a:gd name="connsiteX5" fmla="*/ 504825 w 1176338"/>
                <a:gd name="connsiteY5" fmla="*/ 504825 h 1928812"/>
                <a:gd name="connsiteX6" fmla="*/ 614363 w 1176338"/>
                <a:gd name="connsiteY6" fmla="*/ 633412 h 1928812"/>
                <a:gd name="connsiteX7" fmla="*/ 647700 w 1176338"/>
                <a:gd name="connsiteY7" fmla="*/ 647700 h 1928812"/>
                <a:gd name="connsiteX8" fmla="*/ 681038 w 1176338"/>
                <a:gd name="connsiteY8" fmla="*/ 766762 h 1928812"/>
                <a:gd name="connsiteX9" fmla="*/ 757238 w 1176338"/>
                <a:gd name="connsiteY9" fmla="*/ 847725 h 1928812"/>
                <a:gd name="connsiteX10" fmla="*/ 819150 w 1176338"/>
                <a:gd name="connsiteY10" fmla="*/ 885825 h 1928812"/>
                <a:gd name="connsiteX11" fmla="*/ 909638 w 1176338"/>
                <a:gd name="connsiteY11" fmla="*/ 904875 h 1928812"/>
                <a:gd name="connsiteX12" fmla="*/ 962025 w 1176338"/>
                <a:gd name="connsiteY12" fmla="*/ 966787 h 1928812"/>
                <a:gd name="connsiteX13" fmla="*/ 1014413 w 1176338"/>
                <a:gd name="connsiteY13" fmla="*/ 957262 h 1928812"/>
                <a:gd name="connsiteX14" fmla="*/ 1019175 w 1176338"/>
                <a:gd name="connsiteY14" fmla="*/ 1042987 h 1928812"/>
                <a:gd name="connsiteX15" fmla="*/ 1047750 w 1176338"/>
                <a:gd name="connsiteY15" fmla="*/ 1162050 h 1928812"/>
                <a:gd name="connsiteX16" fmla="*/ 1033463 w 1176338"/>
                <a:gd name="connsiteY16" fmla="*/ 1243012 h 1928812"/>
                <a:gd name="connsiteX17" fmla="*/ 1033463 w 1176338"/>
                <a:gd name="connsiteY17" fmla="*/ 1276350 h 1928812"/>
                <a:gd name="connsiteX18" fmla="*/ 1133475 w 1176338"/>
                <a:gd name="connsiteY18" fmla="*/ 1262062 h 1928812"/>
                <a:gd name="connsiteX19" fmla="*/ 1176338 w 1176338"/>
                <a:gd name="connsiteY19" fmla="*/ 1257300 h 1928812"/>
                <a:gd name="connsiteX20" fmla="*/ 1166813 w 1176338"/>
                <a:gd name="connsiteY20" fmla="*/ 1309687 h 1928812"/>
                <a:gd name="connsiteX21" fmla="*/ 1166813 w 1176338"/>
                <a:gd name="connsiteY21" fmla="*/ 1366837 h 1928812"/>
                <a:gd name="connsiteX22" fmla="*/ 1128713 w 1176338"/>
                <a:gd name="connsiteY22" fmla="*/ 1443037 h 1928812"/>
                <a:gd name="connsiteX23" fmla="*/ 1052513 w 1176338"/>
                <a:gd name="connsiteY23" fmla="*/ 1443037 h 1928812"/>
                <a:gd name="connsiteX24" fmla="*/ 957263 w 1176338"/>
                <a:gd name="connsiteY24" fmla="*/ 1476375 h 1928812"/>
                <a:gd name="connsiteX25" fmla="*/ 947738 w 1176338"/>
                <a:gd name="connsiteY25" fmla="*/ 1538287 h 1928812"/>
                <a:gd name="connsiteX26" fmla="*/ 895350 w 1176338"/>
                <a:gd name="connsiteY26" fmla="*/ 1543050 h 1928812"/>
                <a:gd name="connsiteX27" fmla="*/ 809625 w 1176338"/>
                <a:gd name="connsiteY27" fmla="*/ 1604962 h 1928812"/>
                <a:gd name="connsiteX28" fmla="*/ 809625 w 1176338"/>
                <a:gd name="connsiteY28" fmla="*/ 1681162 h 1928812"/>
                <a:gd name="connsiteX29" fmla="*/ 790575 w 1176338"/>
                <a:gd name="connsiteY29" fmla="*/ 1724025 h 1928812"/>
                <a:gd name="connsiteX30" fmla="*/ 776288 w 1176338"/>
                <a:gd name="connsiteY30" fmla="*/ 1833562 h 1928812"/>
                <a:gd name="connsiteX31" fmla="*/ 771525 w 1176338"/>
                <a:gd name="connsiteY31" fmla="*/ 1890712 h 1928812"/>
                <a:gd name="connsiteX32" fmla="*/ 757238 w 1176338"/>
                <a:gd name="connsiteY32" fmla="*/ 1900237 h 1928812"/>
                <a:gd name="connsiteX33" fmla="*/ 752475 w 1176338"/>
                <a:gd name="connsiteY33" fmla="*/ 1885950 h 1928812"/>
                <a:gd name="connsiteX34" fmla="*/ 738188 w 1176338"/>
                <a:gd name="connsiteY34" fmla="*/ 1905000 h 1928812"/>
                <a:gd name="connsiteX35" fmla="*/ 738188 w 1176338"/>
                <a:gd name="connsiteY35" fmla="*/ 1928812 h 1928812"/>
                <a:gd name="connsiteX36" fmla="*/ 685800 w 1176338"/>
                <a:gd name="connsiteY36" fmla="*/ 1928812 h 1928812"/>
                <a:gd name="connsiteX37" fmla="*/ 638175 w 1176338"/>
                <a:gd name="connsiteY37" fmla="*/ 1900237 h 1928812"/>
                <a:gd name="connsiteX38" fmla="*/ 595313 w 1176338"/>
                <a:gd name="connsiteY38" fmla="*/ 1895475 h 1928812"/>
                <a:gd name="connsiteX39" fmla="*/ 533400 w 1176338"/>
                <a:gd name="connsiteY39" fmla="*/ 1895475 h 1928812"/>
                <a:gd name="connsiteX40" fmla="*/ 509588 w 1176338"/>
                <a:gd name="connsiteY40" fmla="*/ 1885950 h 1928812"/>
                <a:gd name="connsiteX41" fmla="*/ 490538 w 1176338"/>
                <a:gd name="connsiteY41" fmla="*/ 1833562 h 1928812"/>
                <a:gd name="connsiteX42" fmla="*/ 466725 w 1176338"/>
                <a:gd name="connsiteY42" fmla="*/ 1833562 h 1928812"/>
                <a:gd name="connsiteX43" fmla="*/ 447675 w 1176338"/>
                <a:gd name="connsiteY43" fmla="*/ 1862137 h 1928812"/>
                <a:gd name="connsiteX44" fmla="*/ 457200 w 1176338"/>
                <a:gd name="connsiteY44" fmla="*/ 1885950 h 1928812"/>
                <a:gd name="connsiteX45" fmla="*/ 419100 w 1176338"/>
                <a:gd name="connsiteY45" fmla="*/ 1866900 h 1928812"/>
                <a:gd name="connsiteX46" fmla="*/ 400050 w 1176338"/>
                <a:gd name="connsiteY46" fmla="*/ 1857375 h 1928812"/>
                <a:gd name="connsiteX47" fmla="*/ 400050 w 1176338"/>
                <a:gd name="connsiteY47" fmla="*/ 1857375 h 1928812"/>
                <a:gd name="connsiteX48" fmla="*/ 342900 w 1176338"/>
                <a:gd name="connsiteY48" fmla="*/ 1862137 h 1928812"/>
                <a:gd name="connsiteX49" fmla="*/ 295275 w 1176338"/>
                <a:gd name="connsiteY49" fmla="*/ 1862137 h 1928812"/>
                <a:gd name="connsiteX50" fmla="*/ 261938 w 1176338"/>
                <a:gd name="connsiteY50" fmla="*/ 1852612 h 1928812"/>
                <a:gd name="connsiteX51" fmla="*/ 214313 w 1176338"/>
                <a:gd name="connsiteY51" fmla="*/ 1852612 h 1928812"/>
                <a:gd name="connsiteX52" fmla="*/ 209550 w 1176338"/>
                <a:gd name="connsiteY52" fmla="*/ 1828800 h 1928812"/>
                <a:gd name="connsiteX53" fmla="*/ 171450 w 1176338"/>
                <a:gd name="connsiteY53" fmla="*/ 1843087 h 1928812"/>
                <a:gd name="connsiteX54" fmla="*/ 147638 w 1176338"/>
                <a:gd name="connsiteY54" fmla="*/ 1852612 h 1928812"/>
                <a:gd name="connsiteX55" fmla="*/ 85725 w 1176338"/>
                <a:gd name="connsiteY55" fmla="*/ 1762125 h 1928812"/>
                <a:gd name="connsiteX56" fmla="*/ 33338 w 1176338"/>
                <a:gd name="connsiteY56" fmla="*/ 1709737 h 1928812"/>
                <a:gd name="connsiteX57" fmla="*/ 52388 w 1176338"/>
                <a:gd name="connsiteY57" fmla="*/ 1619250 h 1928812"/>
                <a:gd name="connsiteX58" fmla="*/ 52388 w 1176338"/>
                <a:gd name="connsiteY58" fmla="*/ 1547812 h 1928812"/>
                <a:gd name="connsiteX59" fmla="*/ 52388 w 1176338"/>
                <a:gd name="connsiteY59" fmla="*/ 1471612 h 1928812"/>
                <a:gd name="connsiteX60" fmla="*/ 57150 w 1176338"/>
                <a:gd name="connsiteY60" fmla="*/ 1433512 h 1928812"/>
                <a:gd name="connsiteX61" fmla="*/ 19050 w 1176338"/>
                <a:gd name="connsiteY61" fmla="*/ 1404937 h 1928812"/>
                <a:gd name="connsiteX62" fmla="*/ 4763 w 1176338"/>
                <a:gd name="connsiteY62" fmla="*/ 1314450 h 1928812"/>
                <a:gd name="connsiteX63" fmla="*/ 28575 w 1176338"/>
                <a:gd name="connsiteY63" fmla="*/ 1162050 h 1928812"/>
                <a:gd name="connsiteX64" fmla="*/ 28575 w 1176338"/>
                <a:gd name="connsiteY64" fmla="*/ 1095375 h 1928812"/>
                <a:gd name="connsiteX65" fmla="*/ 23813 w 1176338"/>
                <a:gd name="connsiteY65" fmla="*/ 1033462 h 1928812"/>
                <a:gd name="connsiteX66" fmla="*/ 57150 w 1176338"/>
                <a:gd name="connsiteY66" fmla="*/ 1000125 h 1928812"/>
                <a:gd name="connsiteX67" fmla="*/ 57150 w 1176338"/>
                <a:gd name="connsiteY67" fmla="*/ 962025 h 1928812"/>
                <a:gd name="connsiteX68" fmla="*/ 0 w 1176338"/>
                <a:gd name="connsiteY68" fmla="*/ 928687 h 1928812"/>
                <a:gd name="connsiteX69" fmla="*/ 90488 w 1176338"/>
                <a:gd name="connsiteY69" fmla="*/ 895350 h 1928812"/>
                <a:gd name="connsiteX70" fmla="*/ 133350 w 1176338"/>
                <a:gd name="connsiteY70" fmla="*/ 862012 h 1928812"/>
                <a:gd name="connsiteX71" fmla="*/ 100013 w 1176338"/>
                <a:gd name="connsiteY71" fmla="*/ 752475 h 1928812"/>
                <a:gd name="connsiteX72" fmla="*/ 147638 w 1176338"/>
                <a:gd name="connsiteY72" fmla="*/ 709612 h 1928812"/>
                <a:gd name="connsiteX73" fmla="*/ 123825 w 1176338"/>
                <a:gd name="connsiteY73" fmla="*/ 571500 h 1928812"/>
                <a:gd name="connsiteX74" fmla="*/ 90488 w 1176338"/>
                <a:gd name="connsiteY74" fmla="*/ 547687 h 1928812"/>
                <a:gd name="connsiteX75" fmla="*/ 147638 w 1176338"/>
                <a:gd name="connsiteY75" fmla="*/ 271462 h 1928812"/>
                <a:gd name="connsiteX76" fmla="*/ 352425 w 1176338"/>
                <a:gd name="connsiteY76" fmla="*/ 200025 h 1928812"/>
                <a:gd name="connsiteX77" fmla="*/ 409575 w 1176338"/>
                <a:gd name="connsiteY77" fmla="*/ 242887 h 1928812"/>
                <a:gd name="connsiteX78" fmla="*/ 447675 w 1176338"/>
                <a:gd name="connsiteY78" fmla="*/ 252412 h 1928812"/>
                <a:gd name="connsiteX79" fmla="*/ 442913 w 1176338"/>
                <a:gd name="connsiteY79" fmla="*/ 295275 h 1928812"/>
                <a:gd name="connsiteX80" fmla="*/ 476250 w 1176338"/>
                <a:gd name="connsiteY80" fmla="*/ 328612 h 1928812"/>
                <a:gd name="connsiteX81" fmla="*/ 514350 w 1176338"/>
                <a:gd name="connsiteY81" fmla="*/ 328612 h 1928812"/>
                <a:gd name="connsiteX82" fmla="*/ 495300 w 1176338"/>
                <a:gd name="connsiteY82" fmla="*/ 138112 h 1928812"/>
                <a:gd name="connsiteX83" fmla="*/ 542925 w 1176338"/>
                <a:gd name="connsiteY83" fmla="*/ 0 h 1928812"/>
                <a:gd name="connsiteX0" fmla="*/ 542925 w 1176338"/>
                <a:gd name="connsiteY0" fmla="*/ 0 h 1928812"/>
                <a:gd name="connsiteX1" fmla="*/ 695325 w 1176338"/>
                <a:gd name="connsiteY1" fmla="*/ 19050 h 1928812"/>
                <a:gd name="connsiteX2" fmla="*/ 728663 w 1176338"/>
                <a:gd name="connsiteY2" fmla="*/ 123825 h 1928812"/>
                <a:gd name="connsiteX3" fmla="*/ 719138 w 1176338"/>
                <a:gd name="connsiteY3" fmla="*/ 171450 h 1928812"/>
                <a:gd name="connsiteX4" fmla="*/ 509588 w 1176338"/>
                <a:gd name="connsiteY4" fmla="*/ 471487 h 1928812"/>
                <a:gd name="connsiteX5" fmla="*/ 504825 w 1176338"/>
                <a:gd name="connsiteY5" fmla="*/ 504825 h 1928812"/>
                <a:gd name="connsiteX6" fmla="*/ 614363 w 1176338"/>
                <a:gd name="connsiteY6" fmla="*/ 633412 h 1928812"/>
                <a:gd name="connsiteX7" fmla="*/ 647700 w 1176338"/>
                <a:gd name="connsiteY7" fmla="*/ 647700 h 1928812"/>
                <a:gd name="connsiteX8" fmla="*/ 681038 w 1176338"/>
                <a:gd name="connsiteY8" fmla="*/ 766762 h 1928812"/>
                <a:gd name="connsiteX9" fmla="*/ 757238 w 1176338"/>
                <a:gd name="connsiteY9" fmla="*/ 847725 h 1928812"/>
                <a:gd name="connsiteX10" fmla="*/ 819150 w 1176338"/>
                <a:gd name="connsiteY10" fmla="*/ 885825 h 1928812"/>
                <a:gd name="connsiteX11" fmla="*/ 909638 w 1176338"/>
                <a:gd name="connsiteY11" fmla="*/ 904875 h 1928812"/>
                <a:gd name="connsiteX12" fmla="*/ 962025 w 1176338"/>
                <a:gd name="connsiteY12" fmla="*/ 966787 h 1928812"/>
                <a:gd name="connsiteX13" fmla="*/ 1014413 w 1176338"/>
                <a:gd name="connsiteY13" fmla="*/ 957262 h 1928812"/>
                <a:gd name="connsiteX14" fmla="*/ 1019175 w 1176338"/>
                <a:gd name="connsiteY14" fmla="*/ 1042987 h 1928812"/>
                <a:gd name="connsiteX15" fmla="*/ 1047750 w 1176338"/>
                <a:gd name="connsiteY15" fmla="*/ 1162050 h 1928812"/>
                <a:gd name="connsiteX16" fmla="*/ 1033463 w 1176338"/>
                <a:gd name="connsiteY16" fmla="*/ 1243012 h 1928812"/>
                <a:gd name="connsiteX17" fmla="*/ 1033463 w 1176338"/>
                <a:gd name="connsiteY17" fmla="*/ 1276350 h 1928812"/>
                <a:gd name="connsiteX18" fmla="*/ 1133475 w 1176338"/>
                <a:gd name="connsiteY18" fmla="*/ 1262062 h 1928812"/>
                <a:gd name="connsiteX19" fmla="*/ 1176338 w 1176338"/>
                <a:gd name="connsiteY19" fmla="*/ 1257300 h 1928812"/>
                <a:gd name="connsiteX20" fmla="*/ 1166813 w 1176338"/>
                <a:gd name="connsiteY20" fmla="*/ 1309687 h 1928812"/>
                <a:gd name="connsiteX21" fmla="*/ 1166813 w 1176338"/>
                <a:gd name="connsiteY21" fmla="*/ 1366837 h 1928812"/>
                <a:gd name="connsiteX22" fmla="*/ 1128713 w 1176338"/>
                <a:gd name="connsiteY22" fmla="*/ 1443037 h 1928812"/>
                <a:gd name="connsiteX23" fmla="*/ 1052513 w 1176338"/>
                <a:gd name="connsiteY23" fmla="*/ 1443037 h 1928812"/>
                <a:gd name="connsiteX24" fmla="*/ 957263 w 1176338"/>
                <a:gd name="connsiteY24" fmla="*/ 1476375 h 1928812"/>
                <a:gd name="connsiteX25" fmla="*/ 947738 w 1176338"/>
                <a:gd name="connsiteY25" fmla="*/ 1538287 h 1928812"/>
                <a:gd name="connsiteX26" fmla="*/ 895350 w 1176338"/>
                <a:gd name="connsiteY26" fmla="*/ 1543050 h 1928812"/>
                <a:gd name="connsiteX27" fmla="*/ 809625 w 1176338"/>
                <a:gd name="connsiteY27" fmla="*/ 1604962 h 1928812"/>
                <a:gd name="connsiteX28" fmla="*/ 809625 w 1176338"/>
                <a:gd name="connsiteY28" fmla="*/ 1681162 h 1928812"/>
                <a:gd name="connsiteX29" fmla="*/ 790575 w 1176338"/>
                <a:gd name="connsiteY29" fmla="*/ 1724025 h 1928812"/>
                <a:gd name="connsiteX30" fmla="*/ 776288 w 1176338"/>
                <a:gd name="connsiteY30" fmla="*/ 1833562 h 1928812"/>
                <a:gd name="connsiteX31" fmla="*/ 771525 w 1176338"/>
                <a:gd name="connsiteY31" fmla="*/ 1890712 h 1928812"/>
                <a:gd name="connsiteX32" fmla="*/ 757238 w 1176338"/>
                <a:gd name="connsiteY32" fmla="*/ 1900237 h 1928812"/>
                <a:gd name="connsiteX33" fmla="*/ 752475 w 1176338"/>
                <a:gd name="connsiteY33" fmla="*/ 1885950 h 1928812"/>
                <a:gd name="connsiteX34" fmla="*/ 738188 w 1176338"/>
                <a:gd name="connsiteY34" fmla="*/ 1905000 h 1928812"/>
                <a:gd name="connsiteX35" fmla="*/ 738188 w 1176338"/>
                <a:gd name="connsiteY35" fmla="*/ 1928812 h 1928812"/>
                <a:gd name="connsiteX36" fmla="*/ 685800 w 1176338"/>
                <a:gd name="connsiteY36" fmla="*/ 1928812 h 1928812"/>
                <a:gd name="connsiteX37" fmla="*/ 638175 w 1176338"/>
                <a:gd name="connsiteY37" fmla="*/ 1900237 h 1928812"/>
                <a:gd name="connsiteX38" fmla="*/ 595313 w 1176338"/>
                <a:gd name="connsiteY38" fmla="*/ 1895475 h 1928812"/>
                <a:gd name="connsiteX39" fmla="*/ 533400 w 1176338"/>
                <a:gd name="connsiteY39" fmla="*/ 1895475 h 1928812"/>
                <a:gd name="connsiteX40" fmla="*/ 509588 w 1176338"/>
                <a:gd name="connsiteY40" fmla="*/ 1885950 h 1928812"/>
                <a:gd name="connsiteX41" fmla="*/ 490538 w 1176338"/>
                <a:gd name="connsiteY41" fmla="*/ 1833562 h 1928812"/>
                <a:gd name="connsiteX42" fmla="*/ 466725 w 1176338"/>
                <a:gd name="connsiteY42" fmla="*/ 1833562 h 1928812"/>
                <a:gd name="connsiteX43" fmla="*/ 447675 w 1176338"/>
                <a:gd name="connsiteY43" fmla="*/ 1862137 h 1928812"/>
                <a:gd name="connsiteX44" fmla="*/ 457200 w 1176338"/>
                <a:gd name="connsiteY44" fmla="*/ 1885950 h 1928812"/>
                <a:gd name="connsiteX45" fmla="*/ 419100 w 1176338"/>
                <a:gd name="connsiteY45" fmla="*/ 1866900 h 1928812"/>
                <a:gd name="connsiteX46" fmla="*/ 400050 w 1176338"/>
                <a:gd name="connsiteY46" fmla="*/ 1857375 h 1928812"/>
                <a:gd name="connsiteX47" fmla="*/ 400050 w 1176338"/>
                <a:gd name="connsiteY47" fmla="*/ 1857375 h 1928812"/>
                <a:gd name="connsiteX48" fmla="*/ 342900 w 1176338"/>
                <a:gd name="connsiteY48" fmla="*/ 1862137 h 1928812"/>
                <a:gd name="connsiteX49" fmla="*/ 295275 w 1176338"/>
                <a:gd name="connsiteY49" fmla="*/ 1862137 h 1928812"/>
                <a:gd name="connsiteX50" fmla="*/ 261938 w 1176338"/>
                <a:gd name="connsiteY50" fmla="*/ 1852612 h 1928812"/>
                <a:gd name="connsiteX51" fmla="*/ 214313 w 1176338"/>
                <a:gd name="connsiteY51" fmla="*/ 1852612 h 1928812"/>
                <a:gd name="connsiteX52" fmla="*/ 209550 w 1176338"/>
                <a:gd name="connsiteY52" fmla="*/ 1828800 h 1928812"/>
                <a:gd name="connsiteX53" fmla="*/ 171450 w 1176338"/>
                <a:gd name="connsiteY53" fmla="*/ 1843087 h 1928812"/>
                <a:gd name="connsiteX54" fmla="*/ 147638 w 1176338"/>
                <a:gd name="connsiteY54" fmla="*/ 1852612 h 1928812"/>
                <a:gd name="connsiteX55" fmla="*/ 85725 w 1176338"/>
                <a:gd name="connsiteY55" fmla="*/ 1762125 h 1928812"/>
                <a:gd name="connsiteX56" fmla="*/ 33338 w 1176338"/>
                <a:gd name="connsiteY56" fmla="*/ 1709737 h 1928812"/>
                <a:gd name="connsiteX57" fmla="*/ 52388 w 1176338"/>
                <a:gd name="connsiteY57" fmla="*/ 1619250 h 1928812"/>
                <a:gd name="connsiteX58" fmla="*/ 52388 w 1176338"/>
                <a:gd name="connsiteY58" fmla="*/ 1547812 h 1928812"/>
                <a:gd name="connsiteX59" fmla="*/ 52388 w 1176338"/>
                <a:gd name="connsiteY59" fmla="*/ 1471612 h 1928812"/>
                <a:gd name="connsiteX60" fmla="*/ 57150 w 1176338"/>
                <a:gd name="connsiteY60" fmla="*/ 1433512 h 1928812"/>
                <a:gd name="connsiteX61" fmla="*/ 11906 w 1176338"/>
                <a:gd name="connsiteY61" fmla="*/ 1409700 h 1928812"/>
                <a:gd name="connsiteX62" fmla="*/ 4763 w 1176338"/>
                <a:gd name="connsiteY62" fmla="*/ 1314450 h 1928812"/>
                <a:gd name="connsiteX63" fmla="*/ 28575 w 1176338"/>
                <a:gd name="connsiteY63" fmla="*/ 1162050 h 1928812"/>
                <a:gd name="connsiteX64" fmla="*/ 28575 w 1176338"/>
                <a:gd name="connsiteY64" fmla="*/ 1095375 h 1928812"/>
                <a:gd name="connsiteX65" fmla="*/ 23813 w 1176338"/>
                <a:gd name="connsiteY65" fmla="*/ 1033462 h 1928812"/>
                <a:gd name="connsiteX66" fmla="*/ 57150 w 1176338"/>
                <a:gd name="connsiteY66" fmla="*/ 1000125 h 1928812"/>
                <a:gd name="connsiteX67" fmla="*/ 57150 w 1176338"/>
                <a:gd name="connsiteY67" fmla="*/ 962025 h 1928812"/>
                <a:gd name="connsiteX68" fmla="*/ 0 w 1176338"/>
                <a:gd name="connsiteY68" fmla="*/ 928687 h 1928812"/>
                <a:gd name="connsiteX69" fmla="*/ 90488 w 1176338"/>
                <a:gd name="connsiteY69" fmla="*/ 895350 h 1928812"/>
                <a:gd name="connsiteX70" fmla="*/ 133350 w 1176338"/>
                <a:gd name="connsiteY70" fmla="*/ 862012 h 1928812"/>
                <a:gd name="connsiteX71" fmla="*/ 100013 w 1176338"/>
                <a:gd name="connsiteY71" fmla="*/ 752475 h 1928812"/>
                <a:gd name="connsiteX72" fmla="*/ 147638 w 1176338"/>
                <a:gd name="connsiteY72" fmla="*/ 709612 h 1928812"/>
                <a:gd name="connsiteX73" fmla="*/ 123825 w 1176338"/>
                <a:gd name="connsiteY73" fmla="*/ 571500 h 1928812"/>
                <a:gd name="connsiteX74" fmla="*/ 90488 w 1176338"/>
                <a:gd name="connsiteY74" fmla="*/ 547687 h 1928812"/>
                <a:gd name="connsiteX75" fmla="*/ 147638 w 1176338"/>
                <a:gd name="connsiteY75" fmla="*/ 271462 h 1928812"/>
                <a:gd name="connsiteX76" fmla="*/ 352425 w 1176338"/>
                <a:gd name="connsiteY76" fmla="*/ 200025 h 1928812"/>
                <a:gd name="connsiteX77" fmla="*/ 409575 w 1176338"/>
                <a:gd name="connsiteY77" fmla="*/ 242887 h 1928812"/>
                <a:gd name="connsiteX78" fmla="*/ 447675 w 1176338"/>
                <a:gd name="connsiteY78" fmla="*/ 252412 h 1928812"/>
                <a:gd name="connsiteX79" fmla="*/ 442913 w 1176338"/>
                <a:gd name="connsiteY79" fmla="*/ 295275 h 1928812"/>
                <a:gd name="connsiteX80" fmla="*/ 476250 w 1176338"/>
                <a:gd name="connsiteY80" fmla="*/ 328612 h 1928812"/>
                <a:gd name="connsiteX81" fmla="*/ 514350 w 1176338"/>
                <a:gd name="connsiteY81" fmla="*/ 328612 h 1928812"/>
                <a:gd name="connsiteX82" fmla="*/ 495300 w 1176338"/>
                <a:gd name="connsiteY82" fmla="*/ 138112 h 1928812"/>
                <a:gd name="connsiteX83" fmla="*/ 542925 w 1176338"/>
                <a:gd name="connsiteY83" fmla="*/ 0 h 1928812"/>
                <a:gd name="connsiteX0" fmla="*/ 542925 w 1176338"/>
                <a:gd name="connsiteY0" fmla="*/ 0 h 1928812"/>
                <a:gd name="connsiteX1" fmla="*/ 695325 w 1176338"/>
                <a:gd name="connsiteY1" fmla="*/ 19050 h 1928812"/>
                <a:gd name="connsiteX2" fmla="*/ 728663 w 1176338"/>
                <a:gd name="connsiteY2" fmla="*/ 123825 h 1928812"/>
                <a:gd name="connsiteX3" fmla="*/ 719138 w 1176338"/>
                <a:gd name="connsiteY3" fmla="*/ 171450 h 1928812"/>
                <a:gd name="connsiteX4" fmla="*/ 509588 w 1176338"/>
                <a:gd name="connsiteY4" fmla="*/ 471487 h 1928812"/>
                <a:gd name="connsiteX5" fmla="*/ 504825 w 1176338"/>
                <a:gd name="connsiteY5" fmla="*/ 504825 h 1928812"/>
                <a:gd name="connsiteX6" fmla="*/ 614363 w 1176338"/>
                <a:gd name="connsiteY6" fmla="*/ 633412 h 1928812"/>
                <a:gd name="connsiteX7" fmla="*/ 647700 w 1176338"/>
                <a:gd name="connsiteY7" fmla="*/ 647700 h 1928812"/>
                <a:gd name="connsiteX8" fmla="*/ 681038 w 1176338"/>
                <a:gd name="connsiteY8" fmla="*/ 766762 h 1928812"/>
                <a:gd name="connsiteX9" fmla="*/ 757238 w 1176338"/>
                <a:gd name="connsiteY9" fmla="*/ 847725 h 1928812"/>
                <a:gd name="connsiteX10" fmla="*/ 819150 w 1176338"/>
                <a:gd name="connsiteY10" fmla="*/ 885825 h 1928812"/>
                <a:gd name="connsiteX11" fmla="*/ 909638 w 1176338"/>
                <a:gd name="connsiteY11" fmla="*/ 904875 h 1928812"/>
                <a:gd name="connsiteX12" fmla="*/ 962025 w 1176338"/>
                <a:gd name="connsiteY12" fmla="*/ 966787 h 1928812"/>
                <a:gd name="connsiteX13" fmla="*/ 1014413 w 1176338"/>
                <a:gd name="connsiteY13" fmla="*/ 957262 h 1928812"/>
                <a:gd name="connsiteX14" fmla="*/ 1019175 w 1176338"/>
                <a:gd name="connsiteY14" fmla="*/ 1042987 h 1928812"/>
                <a:gd name="connsiteX15" fmla="*/ 1047750 w 1176338"/>
                <a:gd name="connsiteY15" fmla="*/ 1162050 h 1928812"/>
                <a:gd name="connsiteX16" fmla="*/ 1033463 w 1176338"/>
                <a:gd name="connsiteY16" fmla="*/ 1243012 h 1928812"/>
                <a:gd name="connsiteX17" fmla="*/ 1033463 w 1176338"/>
                <a:gd name="connsiteY17" fmla="*/ 1276350 h 1928812"/>
                <a:gd name="connsiteX18" fmla="*/ 1133475 w 1176338"/>
                <a:gd name="connsiteY18" fmla="*/ 1262062 h 1928812"/>
                <a:gd name="connsiteX19" fmla="*/ 1176338 w 1176338"/>
                <a:gd name="connsiteY19" fmla="*/ 1257300 h 1928812"/>
                <a:gd name="connsiteX20" fmla="*/ 1166813 w 1176338"/>
                <a:gd name="connsiteY20" fmla="*/ 1309687 h 1928812"/>
                <a:gd name="connsiteX21" fmla="*/ 1166813 w 1176338"/>
                <a:gd name="connsiteY21" fmla="*/ 1366837 h 1928812"/>
                <a:gd name="connsiteX22" fmla="*/ 1128713 w 1176338"/>
                <a:gd name="connsiteY22" fmla="*/ 1443037 h 1928812"/>
                <a:gd name="connsiteX23" fmla="*/ 1052513 w 1176338"/>
                <a:gd name="connsiteY23" fmla="*/ 1443037 h 1928812"/>
                <a:gd name="connsiteX24" fmla="*/ 957263 w 1176338"/>
                <a:gd name="connsiteY24" fmla="*/ 1476375 h 1928812"/>
                <a:gd name="connsiteX25" fmla="*/ 947738 w 1176338"/>
                <a:gd name="connsiteY25" fmla="*/ 1538287 h 1928812"/>
                <a:gd name="connsiteX26" fmla="*/ 895350 w 1176338"/>
                <a:gd name="connsiteY26" fmla="*/ 1543050 h 1928812"/>
                <a:gd name="connsiteX27" fmla="*/ 809625 w 1176338"/>
                <a:gd name="connsiteY27" fmla="*/ 1604962 h 1928812"/>
                <a:gd name="connsiteX28" fmla="*/ 809625 w 1176338"/>
                <a:gd name="connsiteY28" fmla="*/ 1681162 h 1928812"/>
                <a:gd name="connsiteX29" fmla="*/ 790575 w 1176338"/>
                <a:gd name="connsiteY29" fmla="*/ 1724025 h 1928812"/>
                <a:gd name="connsiteX30" fmla="*/ 776288 w 1176338"/>
                <a:gd name="connsiteY30" fmla="*/ 1833562 h 1928812"/>
                <a:gd name="connsiteX31" fmla="*/ 771525 w 1176338"/>
                <a:gd name="connsiteY31" fmla="*/ 1890712 h 1928812"/>
                <a:gd name="connsiteX32" fmla="*/ 757238 w 1176338"/>
                <a:gd name="connsiteY32" fmla="*/ 1900237 h 1928812"/>
                <a:gd name="connsiteX33" fmla="*/ 752475 w 1176338"/>
                <a:gd name="connsiteY33" fmla="*/ 1885950 h 1928812"/>
                <a:gd name="connsiteX34" fmla="*/ 738188 w 1176338"/>
                <a:gd name="connsiteY34" fmla="*/ 1905000 h 1928812"/>
                <a:gd name="connsiteX35" fmla="*/ 738188 w 1176338"/>
                <a:gd name="connsiteY35" fmla="*/ 1928812 h 1928812"/>
                <a:gd name="connsiteX36" fmla="*/ 685800 w 1176338"/>
                <a:gd name="connsiteY36" fmla="*/ 1928812 h 1928812"/>
                <a:gd name="connsiteX37" fmla="*/ 638175 w 1176338"/>
                <a:gd name="connsiteY37" fmla="*/ 1900237 h 1928812"/>
                <a:gd name="connsiteX38" fmla="*/ 595313 w 1176338"/>
                <a:gd name="connsiteY38" fmla="*/ 1895475 h 1928812"/>
                <a:gd name="connsiteX39" fmla="*/ 533400 w 1176338"/>
                <a:gd name="connsiteY39" fmla="*/ 1895475 h 1928812"/>
                <a:gd name="connsiteX40" fmla="*/ 509588 w 1176338"/>
                <a:gd name="connsiteY40" fmla="*/ 1885950 h 1928812"/>
                <a:gd name="connsiteX41" fmla="*/ 490538 w 1176338"/>
                <a:gd name="connsiteY41" fmla="*/ 1833562 h 1928812"/>
                <a:gd name="connsiteX42" fmla="*/ 466725 w 1176338"/>
                <a:gd name="connsiteY42" fmla="*/ 1833562 h 1928812"/>
                <a:gd name="connsiteX43" fmla="*/ 447675 w 1176338"/>
                <a:gd name="connsiteY43" fmla="*/ 1862137 h 1928812"/>
                <a:gd name="connsiteX44" fmla="*/ 457200 w 1176338"/>
                <a:gd name="connsiteY44" fmla="*/ 1885950 h 1928812"/>
                <a:gd name="connsiteX45" fmla="*/ 419100 w 1176338"/>
                <a:gd name="connsiteY45" fmla="*/ 1866900 h 1928812"/>
                <a:gd name="connsiteX46" fmla="*/ 400050 w 1176338"/>
                <a:gd name="connsiteY46" fmla="*/ 1857375 h 1928812"/>
                <a:gd name="connsiteX47" fmla="*/ 400050 w 1176338"/>
                <a:gd name="connsiteY47" fmla="*/ 1857375 h 1928812"/>
                <a:gd name="connsiteX48" fmla="*/ 342900 w 1176338"/>
                <a:gd name="connsiteY48" fmla="*/ 1862137 h 1928812"/>
                <a:gd name="connsiteX49" fmla="*/ 295275 w 1176338"/>
                <a:gd name="connsiteY49" fmla="*/ 1862137 h 1928812"/>
                <a:gd name="connsiteX50" fmla="*/ 261938 w 1176338"/>
                <a:gd name="connsiteY50" fmla="*/ 1852612 h 1928812"/>
                <a:gd name="connsiteX51" fmla="*/ 214313 w 1176338"/>
                <a:gd name="connsiteY51" fmla="*/ 1852612 h 1928812"/>
                <a:gd name="connsiteX52" fmla="*/ 209550 w 1176338"/>
                <a:gd name="connsiteY52" fmla="*/ 1828800 h 1928812"/>
                <a:gd name="connsiteX53" fmla="*/ 171450 w 1176338"/>
                <a:gd name="connsiteY53" fmla="*/ 1843087 h 1928812"/>
                <a:gd name="connsiteX54" fmla="*/ 147638 w 1176338"/>
                <a:gd name="connsiteY54" fmla="*/ 1852612 h 1928812"/>
                <a:gd name="connsiteX55" fmla="*/ 85725 w 1176338"/>
                <a:gd name="connsiteY55" fmla="*/ 1762125 h 1928812"/>
                <a:gd name="connsiteX56" fmla="*/ 33338 w 1176338"/>
                <a:gd name="connsiteY56" fmla="*/ 1709737 h 1928812"/>
                <a:gd name="connsiteX57" fmla="*/ 52388 w 1176338"/>
                <a:gd name="connsiteY57" fmla="*/ 1619250 h 1928812"/>
                <a:gd name="connsiteX58" fmla="*/ 52388 w 1176338"/>
                <a:gd name="connsiteY58" fmla="*/ 1547812 h 1928812"/>
                <a:gd name="connsiteX59" fmla="*/ 52388 w 1176338"/>
                <a:gd name="connsiteY59" fmla="*/ 1471612 h 1928812"/>
                <a:gd name="connsiteX60" fmla="*/ 57150 w 1176338"/>
                <a:gd name="connsiteY60" fmla="*/ 1433512 h 1928812"/>
                <a:gd name="connsiteX61" fmla="*/ 11906 w 1176338"/>
                <a:gd name="connsiteY61" fmla="*/ 1409700 h 1928812"/>
                <a:gd name="connsiteX62" fmla="*/ 4763 w 1176338"/>
                <a:gd name="connsiteY62" fmla="*/ 1314450 h 1928812"/>
                <a:gd name="connsiteX63" fmla="*/ 28575 w 1176338"/>
                <a:gd name="connsiteY63" fmla="*/ 1162050 h 1928812"/>
                <a:gd name="connsiteX64" fmla="*/ 28575 w 1176338"/>
                <a:gd name="connsiteY64" fmla="*/ 1095375 h 1928812"/>
                <a:gd name="connsiteX65" fmla="*/ 23813 w 1176338"/>
                <a:gd name="connsiteY65" fmla="*/ 1033462 h 1928812"/>
                <a:gd name="connsiteX66" fmla="*/ 57150 w 1176338"/>
                <a:gd name="connsiteY66" fmla="*/ 1000125 h 1928812"/>
                <a:gd name="connsiteX67" fmla="*/ 57150 w 1176338"/>
                <a:gd name="connsiteY67" fmla="*/ 962025 h 1928812"/>
                <a:gd name="connsiteX68" fmla="*/ 0 w 1176338"/>
                <a:gd name="connsiteY68" fmla="*/ 928687 h 1928812"/>
                <a:gd name="connsiteX69" fmla="*/ 90488 w 1176338"/>
                <a:gd name="connsiteY69" fmla="*/ 895350 h 1928812"/>
                <a:gd name="connsiteX70" fmla="*/ 133350 w 1176338"/>
                <a:gd name="connsiteY70" fmla="*/ 862012 h 1928812"/>
                <a:gd name="connsiteX71" fmla="*/ 100013 w 1176338"/>
                <a:gd name="connsiteY71" fmla="*/ 752475 h 1928812"/>
                <a:gd name="connsiteX72" fmla="*/ 147638 w 1176338"/>
                <a:gd name="connsiteY72" fmla="*/ 709612 h 1928812"/>
                <a:gd name="connsiteX73" fmla="*/ 123825 w 1176338"/>
                <a:gd name="connsiteY73" fmla="*/ 571500 h 1928812"/>
                <a:gd name="connsiteX74" fmla="*/ 85725 w 1176338"/>
                <a:gd name="connsiteY74" fmla="*/ 576262 h 1928812"/>
                <a:gd name="connsiteX75" fmla="*/ 147638 w 1176338"/>
                <a:gd name="connsiteY75" fmla="*/ 271462 h 1928812"/>
                <a:gd name="connsiteX76" fmla="*/ 352425 w 1176338"/>
                <a:gd name="connsiteY76" fmla="*/ 200025 h 1928812"/>
                <a:gd name="connsiteX77" fmla="*/ 409575 w 1176338"/>
                <a:gd name="connsiteY77" fmla="*/ 242887 h 1928812"/>
                <a:gd name="connsiteX78" fmla="*/ 447675 w 1176338"/>
                <a:gd name="connsiteY78" fmla="*/ 252412 h 1928812"/>
                <a:gd name="connsiteX79" fmla="*/ 442913 w 1176338"/>
                <a:gd name="connsiteY79" fmla="*/ 295275 h 1928812"/>
                <a:gd name="connsiteX80" fmla="*/ 476250 w 1176338"/>
                <a:gd name="connsiteY80" fmla="*/ 328612 h 1928812"/>
                <a:gd name="connsiteX81" fmla="*/ 514350 w 1176338"/>
                <a:gd name="connsiteY81" fmla="*/ 328612 h 1928812"/>
                <a:gd name="connsiteX82" fmla="*/ 495300 w 1176338"/>
                <a:gd name="connsiteY82" fmla="*/ 138112 h 1928812"/>
                <a:gd name="connsiteX83" fmla="*/ 542925 w 1176338"/>
                <a:gd name="connsiteY83" fmla="*/ 0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76338" h="1928812">
                  <a:moveTo>
                    <a:pt x="542925" y="0"/>
                  </a:moveTo>
                  <a:lnTo>
                    <a:pt x="695325" y="19050"/>
                  </a:lnTo>
                  <a:lnTo>
                    <a:pt x="728663" y="123825"/>
                  </a:lnTo>
                  <a:lnTo>
                    <a:pt x="719138" y="171450"/>
                  </a:lnTo>
                  <a:lnTo>
                    <a:pt x="509588" y="471487"/>
                  </a:lnTo>
                  <a:lnTo>
                    <a:pt x="504825" y="504825"/>
                  </a:lnTo>
                  <a:lnTo>
                    <a:pt x="614363" y="633412"/>
                  </a:lnTo>
                  <a:lnTo>
                    <a:pt x="647700" y="647700"/>
                  </a:lnTo>
                  <a:lnTo>
                    <a:pt x="681038" y="766762"/>
                  </a:lnTo>
                  <a:lnTo>
                    <a:pt x="757238" y="847725"/>
                  </a:lnTo>
                  <a:lnTo>
                    <a:pt x="819150" y="885825"/>
                  </a:lnTo>
                  <a:lnTo>
                    <a:pt x="909638" y="904875"/>
                  </a:lnTo>
                  <a:lnTo>
                    <a:pt x="962025" y="966787"/>
                  </a:lnTo>
                  <a:lnTo>
                    <a:pt x="1014413" y="957262"/>
                  </a:lnTo>
                  <a:lnTo>
                    <a:pt x="1019175" y="1042987"/>
                  </a:lnTo>
                  <a:lnTo>
                    <a:pt x="1047750" y="1162050"/>
                  </a:lnTo>
                  <a:lnTo>
                    <a:pt x="1033463" y="1243012"/>
                  </a:lnTo>
                  <a:lnTo>
                    <a:pt x="1033463" y="1276350"/>
                  </a:lnTo>
                  <a:lnTo>
                    <a:pt x="1133475" y="1262062"/>
                  </a:lnTo>
                  <a:lnTo>
                    <a:pt x="1176338" y="1257300"/>
                  </a:lnTo>
                  <a:lnTo>
                    <a:pt x="1166813" y="1309687"/>
                  </a:lnTo>
                  <a:lnTo>
                    <a:pt x="1166813" y="1366837"/>
                  </a:lnTo>
                  <a:lnTo>
                    <a:pt x="1128713" y="1443037"/>
                  </a:lnTo>
                  <a:lnTo>
                    <a:pt x="1052513" y="1443037"/>
                  </a:lnTo>
                  <a:lnTo>
                    <a:pt x="957263" y="1476375"/>
                  </a:lnTo>
                  <a:lnTo>
                    <a:pt x="947738" y="1538287"/>
                  </a:lnTo>
                  <a:lnTo>
                    <a:pt x="895350" y="1543050"/>
                  </a:lnTo>
                  <a:lnTo>
                    <a:pt x="809625" y="1604962"/>
                  </a:lnTo>
                  <a:lnTo>
                    <a:pt x="809625" y="1681162"/>
                  </a:lnTo>
                  <a:lnTo>
                    <a:pt x="790575" y="1724025"/>
                  </a:lnTo>
                  <a:lnTo>
                    <a:pt x="776288" y="1833562"/>
                  </a:lnTo>
                  <a:lnTo>
                    <a:pt x="771525" y="1890712"/>
                  </a:lnTo>
                  <a:lnTo>
                    <a:pt x="757238" y="1900237"/>
                  </a:lnTo>
                  <a:lnTo>
                    <a:pt x="752475" y="1885950"/>
                  </a:lnTo>
                  <a:lnTo>
                    <a:pt x="738188" y="1905000"/>
                  </a:lnTo>
                  <a:lnTo>
                    <a:pt x="738188" y="1928812"/>
                  </a:lnTo>
                  <a:lnTo>
                    <a:pt x="685800" y="1928812"/>
                  </a:lnTo>
                  <a:lnTo>
                    <a:pt x="638175" y="1900237"/>
                  </a:lnTo>
                  <a:lnTo>
                    <a:pt x="595313" y="1895475"/>
                  </a:lnTo>
                  <a:lnTo>
                    <a:pt x="533400" y="1895475"/>
                  </a:lnTo>
                  <a:lnTo>
                    <a:pt x="509588" y="1885950"/>
                  </a:lnTo>
                  <a:lnTo>
                    <a:pt x="490538" y="1833562"/>
                  </a:lnTo>
                  <a:lnTo>
                    <a:pt x="466725" y="1833562"/>
                  </a:lnTo>
                  <a:lnTo>
                    <a:pt x="447675" y="1862137"/>
                  </a:lnTo>
                  <a:lnTo>
                    <a:pt x="457200" y="1885950"/>
                  </a:lnTo>
                  <a:lnTo>
                    <a:pt x="419100" y="1866900"/>
                  </a:lnTo>
                  <a:lnTo>
                    <a:pt x="400050" y="1857375"/>
                  </a:lnTo>
                  <a:lnTo>
                    <a:pt x="400050" y="1857375"/>
                  </a:lnTo>
                  <a:lnTo>
                    <a:pt x="342900" y="1862137"/>
                  </a:lnTo>
                  <a:lnTo>
                    <a:pt x="295275" y="1862137"/>
                  </a:lnTo>
                  <a:lnTo>
                    <a:pt x="261938" y="1852612"/>
                  </a:lnTo>
                  <a:lnTo>
                    <a:pt x="214313" y="1852612"/>
                  </a:lnTo>
                  <a:lnTo>
                    <a:pt x="209550" y="1828800"/>
                  </a:lnTo>
                  <a:lnTo>
                    <a:pt x="171450" y="1843087"/>
                  </a:lnTo>
                  <a:lnTo>
                    <a:pt x="147638" y="1852612"/>
                  </a:lnTo>
                  <a:lnTo>
                    <a:pt x="85725" y="1762125"/>
                  </a:lnTo>
                  <a:lnTo>
                    <a:pt x="33338" y="1709737"/>
                  </a:lnTo>
                  <a:lnTo>
                    <a:pt x="52388" y="1619250"/>
                  </a:lnTo>
                  <a:lnTo>
                    <a:pt x="52388" y="1547812"/>
                  </a:lnTo>
                  <a:lnTo>
                    <a:pt x="52388" y="1471612"/>
                  </a:lnTo>
                  <a:lnTo>
                    <a:pt x="57150" y="1433512"/>
                  </a:lnTo>
                  <a:lnTo>
                    <a:pt x="11906" y="1409700"/>
                  </a:lnTo>
                  <a:lnTo>
                    <a:pt x="4763" y="1314450"/>
                  </a:lnTo>
                  <a:lnTo>
                    <a:pt x="28575" y="1162050"/>
                  </a:lnTo>
                  <a:lnTo>
                    <a:pt x="28575" y="1095375"/>
                  </a:lnTo>
                  <a:lnTo>
                    <a:pt x="23813" y="1033462"/>
                  </a:lnTo>
                  <a:lnTo>
                    <a:pt x="57150" y="1000125"/>
                  </a:lnTo>
                  <a:lnTo>
                    <a:pt x="57150" y="962025"/>
                  </a:lnTo>
                  <a:lnTo>
                    <a:pt x="0" y="928687"/>
                  </a:lnTo>
                  <a:lnTo>
                    <a:pt x="90488" y="895350"/>
                  </a:lnTo>
                  <a:lnTo>
                    <a:pt x="133350" y="862012"/>
                  </a:lnTo>
                  <a:lnTo>
                    <a:pt x="100013" y="752475"/>
                  </a:lnTo>
                  <a:lnTo>
                    <a:pt x="147638" y="709612"/>
                  </a:lnTo>
                  <a:lnTo>
                    <a:pt x="123825" y="571500"/>
                  </a:lnTo>
                  <a:lnTo>
                    <a:pt x="85725" y="576262"/>
                  </a:lnTo>
                  <a:lnTo>
                    <a:pt x="147638" y="271462"/>
                  </a:lnTo>
                  <a:lnTo>
                    <a:pt x="352425" y="200025"/>
                  </a:lnTo>
                  <a:lnTo>
                    <a:pt x="409575" y="242887"/>
                  </a:lnTo>
                  <a:lnTo>
                    <a:pt x="447675" y="252412"/>
                  </a:lnTo>
                  <a:lnTo>
                    <a:pt x="442913" y="295275"/>
                  </a:lnTo>
                  <a:lnTo>
                    <a:pt x="476250" y="328612"/>
                  </a:lnTo>
                  <a:lnTo>
                    <a:pt x="514350" y="328612"/>
                  </a:lnTo>
                  <a:lnTo>
                    <a:pt x="495300" y="138112"/>
                  </a:lnTo>
                  <a:lnTo>
                    <a:pt x="542925" y="0"/>
                  </a:lnTo>
                  <a:close/>
                </a:path>
              </a:pathLst>
            </a:custGeom>
            <a:solidFill>
              <a:srgbClr val="00B0F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prstClr val="black"/>
                </a:solidFill>
                <a:latin typeface="Calibri"/>
              </a:endParaRPr>
            </a:p>
          </p:txBody>
        </p:sp>
        <p:sp>
          <p:nvSpPr>
            <p:cNvPr id="12" name="Freeform 11"/>
            <p:cNvSpPr/>
            <p:nvPr/>
          </p:nvSpPr>
          <p:spPr>
            <a:xfrm>
              <a:off x="2314845" y="2167766"/>
              <a:ext cx="1161269" cy="1598082"/>
            </a:xfrm>
            <a:custGeom>
              <a:avLst/>
              <a:gdLst>
                <a:gd name="connsiteX0" fmla="*/ 561975 w 1281113"/>
                <a:gd name="connsiteY0" fmla="*/ 0 h 1771650"/>
                <a:gd name="connsiteX1" fmla="*/ 1200150 w 1281113"/>
                <a:gd name="connsiteY1" fmla="*/ 271462 h 1771650"/>
                <a:gd name="connsiteX2" fmla="*/ 1219200 w 1281113"/>
                <a:gd name="connsiteY2" fmla="*/ 352425 h 1771650"/>
                <a:gd name="connsiteX3" fmla="*/ 1219200 w 1281113"/>
                <a:gd name="connsiteY3" fmla="*/ 385762 h 1771650"/>
                <a:gd name="connsiteX4" fmla="*/ 1276350 w 1281113"/>
                <a:gd name="connsiteY4" fmla="*/ 438150 h 1771650"/>
                <a:gd name="connsiteX5" fmla="*/ 1223963 w 1281113"/>
                <a:gd name="connsiteY5" fmla="*/ 704850 h 1771650"/>
                <a:gd name="connsiteX6" fmla="*/ 1266825 w 1281113"/>
                <a:gd name="connsiteY6" fmla="*/ 714375 h 1771650"/>
                <a:gd name="connsiteX7" fmla="*/ 1281113 w 1281113"/>
                <a:gd name="connsiteY7" fmla="*/ 866775 h 1771650"/>
                <a:gd name="connsiteX8" fmla="*/ 1228725 w 1281113"/>
                <a:gd name="connsiteY8" fmla="*/ 900112 h 1771650"/>
                <a:gd name="connsiteX9" fmla="*/ 1266825 w 1281113"/>
                <a:gd name="connsiteY9" fmla="*/ 1009650 h 1771650"/>
                <a:gd name="connsiteX10" fmla="*/ 1190625 w 1281113"/>
                <a:gd name="connsiteY10" fmla="*/ 1057275 h 1771650"/>
                <a:gd name="connsiteX11" fmla="*/ 1123950 w 1281113"/>
                <a:gd name="connsiteY11" fmla="*/ 1071562 h 1771650"/>
                <a:gd name="connsiteX12" fmla="*/ 1195388 w 1281113"/>
                <a:gd name="connsiteY12" fmla="*/ 1095375 h 1771650"/>
                <a:gd name="connsiteX13" fmla="*/ 1195388 w 1281113"/>
                <a:gd name="connsiteY13" fmla="*/ 1152525 h 1771650"/>
                <a:gd name="connsiteX14" fmla="*/ 1152525 w 1281113"/>
                <a:gd name="connsiteY14" fmla="*/ 1176337 h 1771650"/>
                <a:gd name="connsiteX15" fmla="*/ 1157288 w 1281113"/>
                <a:gd name="connsiteY15" fmla="*/ 1352550 h 1771650"/>
                <a:gd name="connsiteX16" fmla="*/ 1162050 w 1281113"/>
                <a:gd name="connsiteY16" fmla="*/ 1338262 h 1771650"/>
                <a:gd name="connsiteX17" fmla="*/ 1143000 w 1281113"/>
                <a:gd name="connsiteY17" fmla="*/ 1409700 h 1771650"/>
                <a:gd name="connsiteX18" fmla="*/ 1138238 w 1281113"/>
                <a:gd name="connsiteY18" fmla="*/ 1524000 h 1771650"/>
                <a:gd name="connsiteX19" fmla="*/ 1195388 w 1281113"/>
                <a:gd name="connsiteY19" fmla="*/ 1585912 h 1771650"/>
                <a:gd name="connsiteX20" fmla="*/ 1185863 w 1281113"/>
                <a:gd name="connsiteY20" fmla="*/ 1690687 h 1771650"/>
                <a:gd name="connsiteX21" fmla="*/ 1171575 w 1281113"/>
                <a:gd name="connsiteY21" fmla="*/ 1714500 h 1771650"/>
                <a:gd name="connsiteX22" fmla="*/ 1176338 w 1281113"/>
                <a:gd name="connsiteY22" fmla="*/ 1771650 h 1771650"/>
                <a:gd name="connsiteX23" fmla="*/ 1195388 w 1281113"/>
                <a:gd name="connsiteY23" fmla="*/ 1614487 h 1771650"/>
                <a:gd name="connsiteX24" fmla="*/ 1057275 w 1281113"/>
                <a:gd name="connsiteY24" fmla="*/ 1638300 h 1771650"/>
                <a:gd name="connsiteX25" fmla="*/ 1023938 w 1281113"/>
                <a:gd name="connsiteY25" fmla="*/ 1638300 h 1771650"/>
                <a:gd name="connsiteX26" fmla="*/ 957263 w 1281113"/>
                <a:gd name="connsiteY26" fmla="*/ 1543050 h 1771650"/>
                <a:gd name="connsiteX27" fmla="*/ 919163 w 1281113"/>
                <a:gd name="connsiteY27" fmla="*/ 1538287 h 1771650"/>
                <a:gd name="connsiteX28" fmla="*/ 895350 w 1281113"/>
                <a:gd name="connsiteY28" fmla="*/ 1557337 h 1771650"/>
                <a:gd name="connsiteX29" fmla="*/ 876300 w 1281113"/>
                <a:gd name="connsiteY29" fmla="*/ 1562100 h 1771650"/>
                <a:gd name="connsiteX30" fmla="*/ 795338 w 1281113"/>
                <a:gd name="connsiteY30" fmla="*/ 1514475 h 1771650"/>
                <a:gd name="connsiteX31" fmla="*/ 752475 w 1281113"/>
                <a:gd name="connsiteY31" fmla="*/ 1328737 h 1771650"/>
                <a:gd name="connsiteX32" fmla="*/ 752475 w 1281113"/>
                <a:gd name="connsiteY32" fmla="*/ 1285875 h 1771650"/>
                <a:gd name="connsiteX33" fmla="*/ 661988 w 1281113"/>
                <a:gd name="connsiteY33" fmla="*/ 1233487 h 1771650"/>
                <a:gd name="connsiteX34" fmla="*/ 657225 w 1281113"/>
                <a:gd name="connsiteY34" fmla="*/ 1147762 h 1771650"/>
                <a:gd name="connsiteX35" fmla="*/ 657225 w 1281113"/>
                <a:gd name="connsiteY35" fmla="*/ 1147762 h 1771650"/>
                <a:gd name="connsiteX36" fmla="*/ 557213 w 1281113"/>
                <a:gd name="connsiteY36" fmla="*/ 1204912 h 1771650"/>
                <a:gd name="connsiteX37" fmla="*/ 490538 w 1281113"/>
                <a:gd name="connsiteY37" fmla="*/ 1181100 h 1771650"/>
                <a:gd name="connsiteX38" fmla="*/ 433388 w 1281113"/>
                <a:gd name="connsiteY38" fmla="*/ 1128712 h 1771650"/>
                <a:gd name="connsiteX39" fmla="*/ 419100 w 1281113"/>
                <a:gd name="connsiteY39" fmla="*/ 923925 h 1771650"/>
                <a:gd name="connsiteX40" fmla="*/ 366713 w 1281113"/>
                <a:gd name="connsiteY40" fmla="*/ 966787 h 1771650"/>
                <a:gd name="connsiteX41" fmla="*/ 319088 w 1281113"/>
                <a:gd name="connsiteY41" fmla="*/ 1019175 h 1771650"/>
                <a:gd name="connsiteX42" fmla="*/ 290513 w 1281113"/>
                <a:gd name="connsiteY42" fmla="*/ 985837 h 1771650"/>
                <a:gd name="connsiteX43" fmla="*/ 266700 w 1281113"/>
                <a:gd name="connsiteY43" fmla="*/ 966787 h 1771650"/>
                <a:gd name="connsiteX44" fmla="*/ 204788 w 1281113"/>
                <a:gd name="connsiteY44" fmla="*/ 962025 h 1771650"/>
                <a:gd name="connsiteX45" fmla="*/ 195263 w 1281113"/>
                <a:gd name="connsiteY45" fmla="*/ 947737 h 1771650"/>
                <a:gd name="connsiteX46" fmla="*/ 190500 w 1281113"/>
                <a:gd name="connsiteY46" fmla="*/ 914400 h 1771650"/>
                <a:gd name="connsiteX47" fmla="*/ 185738 w 1281113"/>
                <a:gd name="connsiteY47" fmla="*/ 895350 h 1771650"/>
                <a:gd name="connsiteX48" fmla="*/ 180975 w 1281113"/>
                <a:gd name="connsiteY48" fmla="*/ 871537 h 1771650"/>
                <a:gd name="connsiteX49" fmla="*/ 166688 w 1281113"/>
                <a:gd name="connsiteY49" fmla="*/ 857250 h 1771650"/>
                <a:gd name="connsiteX50" fmla="*/ 157163 w 1281113"/>
                <a:gd name="connsiteY50" fmla="*/ 828675 h 1771650"/>
                <a:gd name="connsiteX51" fmla="*/ 128588 w 1281113"/>
                <a:gd name="connsiteY51" fmla="*/ 819150 h 1771650"/>
                <a:gd name="connsiteX52" fmla="*/ 100013 w 1281113"/>
                <a:gd name="connsiteY52" fmla="*/ 809625 h 1771650"/>
                <a:gd name="connsiteX53" fmla="*/ 71438 w 1281113"/>
                <a:gd name="connsiteY53" fmla="*/ 800100 h 1771650"/>
                <a:gd name="connsiteX54" fmla="*/ 57150 w 1281113"/>
                <a:gd name="connsiteY54" fmla="*/ 795337 h 1771650"/>
                <a:gd name="connsiteX55" fmla="*/ 52388 w 1281113"/>
                <a:gd name="connsiteY55" fmla="*/ 781050 h 1771650"/>
                <a:gd name="connsiteX56" fmla="*/ 33338 w 1281113"/>
                <a:gd name="connsiteY56" fmla="*/ 752475 h 1771650"/>
                <a:gd name="connsiteX57" fmla="*/ 9525 w 1281113"/>
                <a:gd name="connsiteY57" fmla="*/ 704850 h 1771650"/>
                <a:gd name="connsiteX58" fmla="*/ 0 w 1281113"/>
                <a:gd name="connsiteY58" fmla="*/ 690562 h 1771650"/>
                <a:gd name="connsiteX59" fmla="*/ 33338 w 1281113"/>
                <a:gd name="connsiteY59" fmla="*/ 685800 h 1771650"/>
                <a:gd name="connsiteX60" fmla="*/ 38100 w 1281113"/>
                <a:gd name="connsiteY60" fmla="*/ 671512 h 1771650"/>
                <a:gd name="connsiteX61" fmla="*/ 47625 w 1281113"/>
                <a:gd name="connsiteY61" fmla="*/ 600075 h 1771650"/>
                <a:gd name="connsiteX62" fmla="*/ 57150 w 1281113"/>
                <a:gd name="connsiteY62" fmla="*/ 585787 h 1771650"/>
                <a:gd name="connsiteX63" fmla="*/ 57150 w 1281113"/>
                <a:gd name="connsiteY63" fmla="*/ 500062 h 1771650"/>
                <a:gd name="connsiteX64" fmla="*/ 42863 w 1281113"/>
                <a:gd name="connsiteY64" fmla="*/ 490537 h 1771650"/>
                <a:gd name="connsiteX65" fmla="*/ 28575 w 1281113"/>
                <a:gd name="connsiteY65" fmla="*/ 476250 h 1771650"/>
                <a:gd name="connsiteX66" fmla="*/ 14288 w 1281113"/>
                <a:gd name="connsiteY66" fmla="*/ 442912 h 1771650"/>
                <a:gd name="connsiteX67" fmla="*/ 23813 w 1281113"/>
                <a:gd name="connsiteY67" fmla="*/ 366712 h 1771650"/>
                <a:gd name="connsiteX68" fmla="*/ 28575 w 1281113"/>
                <a:gd name="connsiteY68" fmla="*/ 352425 h 1771650"/>
                <a:gd name="connsiteX69" fmla="*/ 61913 w 1281113"/>
                <a:gd name="connsiteY69" fmla="*/ 328612 h 1771650"/>
                <a:gd name="connsiteX70" fmla="*/ 76200 w 1281113"/>
                <a:gd name="connsiteY70" fmla="*/ 323850 h 1771650"/>
                <a:gd name="connsiteX71" fmla="*/ 285750 w 1281113"/>
                <a:gd name="connsiteY71" fmla="*/ 309562 h 1771650"/>
                <a:gd name="connsiteX72" fmla="*/ 314325 w 1281113"/>
                <a:gd name="connsiteY72" fmla="*/ 304800 h 1771650"/>
                <a:gd name="connsiteX73" fmla="*/ 319088 w 1281113"/>
                <a:gd name="connsiteY73" fmla="*/ 290512 h 1771650"/>
                <a:gd name="connsiteX74" fmla="*/ 323850 w 1281113"/>
                <a:gd name="connsiteY74" fmla="*/ 271462 h 1771650"/>
                <a:gd name="connsiteX75" fmla="*/ 333375 w 1281113"/>
                <a:gd name="connsiteY75" fmla="*/ 166687 h 1771650"/>
                <a:gd name="connsiteX76" fmla="*/ 342900 w 1281113"/>
                <a:gd name="connsiteY76" fmla="*/ 152400 h 1771650"/>
                <a:gd name="connsiteX77" fmla="*/ 371475 w 1281113"/>
                <a:gd name="connsiteY77" fmla="*/ 142875 h 1771650"/>
                <a:gd name="connsiteX78" fmla="*/ 395288 w 1281113"/>
                <a:gd name="connsiteY78" fmla="*/ 109537 h 1771650"/>
                <a:gd name="connsiteX79" fmla="*/ 438150 w 1281113"/>
                <a:gd name="connsiteY79" fmla="*/ 71437 h 1771650"/>
                <a:gd name="connsiteX80" fmla="*/ 452438 w 1281113"/>
                <a:gd name="connsiteY80" fmla="*/ 57150 h 1771650"/>
                <a:gd name="connsiteX81" fmla="*/ 466725 w 1281113"/>
                <a:gd name="connsiteY81" fmla="*/ 52387 h 1771650"/>
                <a:gd name="connsiteX82" fmla="*/ 481013 w 1281113"/>
                <a:gd name="connsiteY82" fmla="*/ 42862 h 1771650"/>
                <a:gd name="connsiteX83" fmla="*/ 523875 w 1281113"/>
                <a:gd name="connsiteY83" fmla="*/ 28575 h 1771650"/>
                <a:gd name="connsiteX84" fmla="*/ 538163 w 1281113"/>
                <a:gd name="connsiteY84" fmla="*/ 23812 h 1771650"/>
                <a:gd name="connsiteX85" fmla="*/ 552450 w 1281113"/>
                <a:gd name="connsiteY85" fmla="*/ 19050 h 1771650"/>
                <a:gd name="connsiteX86" fmla="*/ 561975 w 1281113"/>
                <a:gd name="connsiteY86" fmla="*/ 0 h 1771650"/>
                <a:gd name="connsiteX0" fmla="*/ 561975 w 1281113"/>
                <a:gd name="connsiteY0" fmla="*/ 0 h 1771650"/>
                <a:gd name="connsiteX1" fmla="*/ 1200150 w 1281113"/>
                <a:gd name="connsiteY1" fmla="*/ 271462 h 1771650"/>
                <a:gd name="connsiteX2" fmla="*/ 1219200 w 1281113"/>
                <a:gd name="connsiteY2" fmla="*/ 352425 h 1771650"/>
                <a:gd name="connsiteX3" fmla="*/ 1219200 w 1281113"/>
                <a:gd name="connsiteY3" fmla="*/ 385762 h 1771650"/>
                <a:gd name="connsiteX4" fmla="*/ 1276350 w 1281113"/>
                <a:gd name="connsiteY4" fmla="*/ 438150 h 1771650"/>
                <a:gd name="connsiteX5" fmla="*/ 1223963 w 1281113"/>
                <a:gd name="connsiteY5" fmla="*/ 704850 h 1771650"/>
                <a:gd name="connsiteX6" fmla="*/ 1266825 w 1281113"/>
                <a:gd name="connsiteY6" fmla="*/ 714375 h 1771650"/>
                <a:gd name="connsiteX7" fmla="*/ 1281113 w 1281113"/>
                <a:gd name="connsiteY7" fmla="*/ 866775 h 1771650"/>
                <a:gd name="connsiteX8" fmla="*/ 1228725 w 1281113"/>
                <a:gd name="connsiteY8" fmla="*/ 900112 h 1771650"/>
                <a:gd name="connsiteX9" fmla="*/ 1266825 w 1281113"/>
                <a:gd name="connsiteY9" fmla="*/ 1009650 h 1771650"/>
                <a:gd name="connsiteX10" fmla="*/ 1190625 w 1281113"/>
                <a:gd name="connsiteY10" fmla="*/ 1057275 h 1771650"/>
                <a:gd name="connsiteX11" fmla="*/ 1123950 w 1281113"/>
                <a:gd name="connsiteY11" fmla="*/ 1071562 h 1771650"/>
                <a:gd name="connsiteX12" fmla="*/ 1195388 w 1281113"/>
                <a:gd name="connsiteY12" fmla="*/ 1095375 h 1771650"/>
                <a:gd name="connsiteX13" fmla="*/ 1195388 w 1281113"/>
                <a:gd name="connsiteY13" fmla="*/ 1152525 h 1771650"/>
                <a:gd name="connsiteX14" fmla="*/ 1152525 w 1281113"/>
                <a:gd name="connsiteY14" fmla="*/ 1176337 h 1771650"/>
                <a:gd name="connsiteX15" fmla="*/ 1157288 w 1281113"/>
                <a:gd name="connsiteY15" fmla="*/ 1352550 h 1771650"/>
                <a:gd name="connsiteX16" fmla="*/ 1162050 w 1281113"/>
                <a:gd name="connsiteY16" fmla="*/ 1338262 h 1771650"/>
                <a:gd name="connsiteX17" fmla="*/ 1143000 w 1281113"/>
                <a:gd name="connsiteY17" fmla="*/ 1409700 h 1771650"/>
                <a:gd name="connsiteX18" fmla="*/ 1138238 w 1281113"/>
                <a:gd name="connsiteY18" fmla="*/ 1524000 h 1771650"/>
                <a:gd name="connsiteX19" fmla="*/ 1195388 w 1281113"/>
                <a:gd name="connsiteY19" fmla="*/ 1585912 h 1771650"/>
                <a:gd name="connsiteX20" fmla="*/ 1185863 w 1281113"/>
                <a:gd name="connsiteY20" fmla="*/ 1690687 h 1771650"/>
                <a:gd name="connsiteX21" fmla="*/ 1171575 w 1281113"/>
                <a:gd name="connsiteY21" fmla="*/ 1714500 h 1771650"/>
                <a:gd name="connsiteX22" fmla="*/ 1176338 w 1281113"/>
                <a:gd name="connsiteY22" fmla="*/ 1771650 h 1771650"/>
                <a:gd name="connsiteX23" fmla="*/ 1195388 w 1281113"/>
                <a:gd name="connsiteY23" fmla="*/ 1614487 h 1771650"/>
                <a:gd name="connsiteX24" fmla="*/ 1057275 w 1281113"/>
                <a:gd name="connsiteY24" fmla="*/ 1638300 h 1771650"/>
                <a:gd name="connsiteX25" fmla="*/ 1017588 w 1281113"/>
                <a:gd name="connsiteY25" fmla="*/ 1654175 h 1771650"/>
                <a:gd name="connsiteX26" fmla="*/ 957263 w 1281113"/>
                <a:gd name="connsiteY26" fmla="*/ 1543050 h 1771650"/>
                <a:gd name="connsiteX27" fmla="*/ 919163 w 1281113"/>
                <a:gd name="connsiteY27" fmla="*/ 1538287 h 1771650"/>
                <a:gd name="connsiteX28" fmla="*/ 895350 w 1281113"/>
                <a:gd name="connsiteY28" fmla="*/ 1557337 h 1771650"/>
                <a:gd name="connsiteX29" fmla="*/ 876300 w 1281113"/>
                <a:gd name="connsiteY29" fmla="*/ 1562100 h 1771650"/>
                <a:gd name="connsiteX30" fmla="*/ 795338 w 1281113"/>
                <a:gd name="connsiteY30" fmla="*/ 1514475 h 1771650"/>
                <a:gd name="connsiteX31" fmla="*/ 752475 w 1281113"/>
                <a:gd name="connsiteY31" fmla="*/ 1328737 h 1771650"/>
                <a:gd name="connsiteX32" fmla="*/ 752475 w 1281113"/>
                <a:gd name="connsiteY32" fmla="*/ 1285875 h 1771650"/>
                <a:gd name="connsiteX33" fmla="*/ 661988 w 1281113"/>
                <a:gd name="connsiteY33" fmla="*/ 1233487 h 1771650"/>
                <a:gd name="connsiteX34" fmla="*/ 657225 w 1281113"/>
                <a:gd name="connsiteY34" fmla="*/ 1147762 h 1771650"/>
                <a:gd name="connsiteX35" fmla="*/ 657225 w 1281113"/>
                <a:gd name="connsiteY35" fmla="*/ 1147762 h 1771650"/>
                <a:gd name="connsiteX36" fmla="*/ 557213 w 1281113"/>
                <a:gd name="connsiteY36" fmla="*/ 1204912 h 1771650"/>
                <a:gd name="connsiteX37" fmla="*/ 490538 w 1281113"/>
                <a:gd name="connsiteY37" fmla="*/ 1181100 h 1771650"/>
                <a:gd name="connsiteX38" fmla="*/ 433388 w 1281113"/>
                <a:gd name="connsiteY38" fmla="*/ 1128712 h 1771650"/>
                <a:gd name="connsiteX39" fmla="*/ 419100 w 1281113"/>
                <a:gd name="connsiteY39" fmla="*/ 923925 h 1771650"/>
                <a:gd name="connsiteX40" fmla="*/ 366713 w 1281113"/>
                <a:gd name="connsiteY40" fmla="*/ 966787 h 1771650"/>
                <a:gd name="connsiteX41" fmla="*/ 319088 w 1281113"/>
                <a:gd name="connsiteY41" fmla="*/ 1019175 h 1771650"/>
                <a:gd name="connsiteX42" fmla="*/ 290513 w 1281113"/>
                <a:gd name="connsiteY42" fmla="*/ 985837 h 1771650"/>
                <a:gd name="connsiteX43" fmla="*/ 266700 w 1281113"/>
                <a:gd name="connsiteY43" fmla="*/ 966787 h 1771650"/>
                <a:gd name="connsiteX44" fmla="*/ 204788 w 1281113"/>
                <a:gd name="connsiteY44" fmla="*/ 962025 h 1771650"/>
                <a:gd name="connsiteX45" fmla="*/ 195263 w 1281113"/>
                <a:gd name="connsiteY45" fmla="*/ 947737 h 1771650"/>
                <a:gd name="connsiteX46" fmla="*/ 190500 w 1281113"/>
                <a:gd name="connsiteY46" fmla="*/ 914400 h 1771650"/>
                <a:gd name="connsiteX47" fmla="*/ 185738 w 1281113"/>
                <a:gd name="connsiteY47" fmla="*/ 895350 h 1771650"/>
                <a:gd name="connsiteX48" fmla="*/ 180975 w 1281113"/>
                <a:gd name="connsiteY48" fmla="*/ 871537 h 1771650"/>
                <a:gd name="connsiteX49" fmla="*/ 166688 w 1281113"/>
                <a:gd name="connsiteY49" fmla="*/ 857250 h 1771650"/>
                <a:gd name="connsiteX50" fmla="*/ 157163 w 1281113"/>
                <a:gd name="connsiteY50" fmla="*/ 828675 h 1771650"/>
                <a:gd name="connsiteX51" fmla="*/ 128588 w 1281113"/>
                <a:gd name="connsiteY51" fmla="*/ 819150 h 1771650"/>
                <a:gd name="connsiteX52" fmla="*/ 100013 w 1281113"/>
                <a:gd name="connsiteY52" fmla="*/ 809625 h 1771650"/>
                <a:gd name="connsiteX53" fmla="*/ 71438 w 1281113"/>
                <a:gd name="connsiteY53" fmla="*/ 800100 h 1771650"/>
                <a:gd name="connsiteX54" fmla="*/ 57150 w 1281113"/>
                <a:gd name="connsiteY54" fmla="*/ 795337 h 1771650"/>
                <a:gd name="connsiteX55" fmla="*/ 52388 w 1281113"/>
                <a:gd name="connsiteY55" fmla="*/ 781050 h 1771650"/>
                <a:gd name="connsiteX56" fmla="*/ 33338 w 1281113"/>
                <a:gd name="connsiteY56" fmla="*/ 752475 h 1771650"/>
                <a:gd name="connsiteX57" fmla="*/ 9525 w 1281113"/>
                <a:gd name="connsiteY57" fmla="*/ 704850 h 1771650"/>
                <a:gd name="connsiteX58" fmla="*/ 0 w 1281113"/>
                <a:gd name="connsiteY58" fmla="*/ 690562 h 1771650"/>
                <a:gd name="connsiteX59" fmla="*/ 33338 w 1281113"/>
                <a:gd name="connsiteY59" fmla="*/ 685800 h 1771650"/>
                <a:gd name="connsiteX60" fmla="*/ 38100 w 1281113"/>
                <a:gd name="connsiteY60" fmla="*/ 671512 h 1771650"/>
                <a:gd name="connsiteX61" fmla="*/ 47625 w 1281113"/>
                <a:gd name="connsiteY61" fmla="*/ 600075 h 1771650"/>
                <a:gd name="connsiteX62" fmla="*/ 57150 w 1281113"/>
                <a:gd name="connsiteY62" fmla="*/ 585787 h 1771650"/>
                <a:gd name="connsiteX63" fmla="*/ 57150 w 1281113"/>
                <a:gd name="connsiteY63" fmla="*/ 500062 h 1771650"/>
                <a:gd name="connsiteX64" fmla="*/ 42863 w 1281113"/>
                <a:gd name="connsiteY64" fmla="*/ 490537 h 1771650"/>
                <a:gd name="connsiteX65" fmla="*/ 28575 w 1281113"/>
                <a:gd name="connsiteY65" fmla="*/ 476250 h 1771650"/>
                <a:gd name="connsiteX66" fmla="*/ 14288 w 1281113"/>
                <a:gd name="connsiteY66" fmla="*/ 442912 h 1771650"/>
                <a:gd name="connsiteX67" fmla="*/ 23813 w 1281113"/>
                <a:gd name="connsiteY67" fmla="*/ 366712 h 1771650"/>
                <a:gd name="connsiteX68" fmla="*/ 28575 w 1281113"/>
                <a:gd name="connsiteY68" fmla="*/ 352425 h 1771650"/>
                <a:gd name="connsiteX69" fmla="*/ 61913 w 1281113"/>
                <a:gd name="connsiteY69" fmla="*/ 328612 h 1771650"/>
                <a:gd name="connsiteX70" fmla="*/ 76200 w 1281113"/>
                <a:gd name="connsiteY70" fmla="*/ 323850 h 1771650"/>
                <a:gd name="connsiteX71" fmla="*/ 285750 w 1281113"/>
                <a:gd name="connsiteY71" fmla="*/ 309562 h 1771650"/>
                <a:gd name="connsiteX72" fmla="*/ 314325 w 1281113"/>
                <a:gd name="connsiteY72" fmla="*/ 304800 h 1771650"/>
                <a:gd name="connsiteX73" fmla="*/ 319088 w 1281113"/>
                <a:gd name="connsiteY73" fmla="*/ 290512 h 1771650"/>
                <a:gd name="connsiteX74" fmla="*/ 323850 w 1281113"/>
                <a:gd name="connsiteY74" fmla="*/ 271462 h 1771650"/>
                <a:gd name="connsiteX75" fmla="*/ 333375 w 1281113"/>
                <a:gd name="connsiteY75" fmla="*/ 166687 h 1771650"/>
                <a:gd name="connsiteX76" fmla="*/ 342900 w 1281113"/>
                <a:gd name="connsiteY76" fmla="*/ 152400 h 1771650"/>
                <a:gd name="connsiteX77" fmla="*/ 371475 w 1281113"/>
                <a:gd name="connsiteY77" fmla="*/ 142875 h 1771650"/>
                <a:gd name="connsiteX78" fmla="*/ 395288 w 1281113"/>
                <a:gd name="connsiteY78" fmla="*/ 109537 h 1771650"/>
                <a:gd name="connsiteX79" fmla="*/ 438150 w 1281113"/>
                <a:gd name="connsiteY79" fmla="*/ 71437 h 1771650"/>
                <a:gd name="connsiteX80" fmla="*/ 452438 w 1281113"/>
                <a:gd name="connsiteY80" fmla="*/ 57150 h 1771650"/>
                <a:gd name="connsiteX81" fmla="*/ 466725 w 1281113"/>
                <a:gd name="connsiteY81" fmla="*/ 52387 h 1771650"/>
                <a:gd name="connsiteX82" fmla="*/ 481013 w 1281113"/>
                <a:gd name="connsiteY82" fmla="*/ 42862 h 1771650"/>
                <a:gd name="connsiteX83" fmla="*/ 523875 w 1281113"/>
                <a:gd name="connsiteY83" fmla="*/ 28575 h 1771650"/>
                <a:gd name="connsiteX84" fmla="*/ 538163 w 1281113"/>
                <a:gd name="connsiteY84" fmla="*/ 23812 h 1771650"/>
                <a:gd name="connsiteX85" fmla="*/ 552450 w 1281113"/>
                <a:gd name="connsiteY85" fmla="*/ 19050 h 1771650"/>
                <a:gd name="connsiteX86" fmla="*/ 561975 w 1281113"/>
                <a:gd name="connsiteY86" fmla="*/ 0 h 1771650"/>
                <a:gd name="connsiteX0" fmla="*/ 576263 w 1281113"/>
                <a:gd name="connsiteY0" fmla="*/ 5644 h 1763006"/>
                <a:gd name="connsiteX1" fmla="*/ 1200150 w 1281113"/>
                <a:gd name="connsiteY1" fmla="*/ 262818 h 1763006"/>
                <a:gd name="connsiteX2" fmla="*/ 1219200 w 1281113"/>
                <a:gd name="connsiteY2" fmla="*/ 343781 h 1763006"/>
                <a:gd name="connsiteX3" fmla="*/ 1219200 w 1281113"/>
                <a:gd name="connsiteY3" fmla="*/ 377118 h 1763006"/>
                <a:gd name="connsiteX4" fmla="*/ 1276350 w 1281113"/>
                <a:gd name="connsiteY4" fmla="*/ 429506 h 1763006"/>
                <a:gd name="connsiteX5" fmla="*/ 1223963 w 1281113"/>
                <a:gd name="connsiteY5" fmla="*/ 696206 h 1763006"/>
                <a:gd name="connsiteX6" fmla="*/ 1266825 w 1281113"/>
                <a:gd name="connsiteY6" fmla="*/ 705731 h 1763006"/>
                <a:gd name="connsiteX7" fmla="*/ 1281113 w 1281113"/>
                <a:gd name="connsiteY7" fmla="*/ 858131 h 1763006"/>
                <a:gd name="connsiteX8" fmla="*/ 1228725 w 1281113"/>
                <a:gd name="connsiteY8" fmla="*/ 891468 h 1763006"/>
                <a:gd name="connsiteX9" fmla="*/ 1266825 w 1281113"/>
                <a:gd name="connsiteY9" fmla="*/ 1001006 h 1763006"/>
                <a:gd name="connsiteX10" fmla="*/ 1190625 w 1281113"/>
                <a:gd name="connsiteY10" fmla="*/ 1048631 h 1763006"/>
                <a:gd name="connsiteX11" fmla="*/ 1123950 w 1281113"/>
                <a:gd name="connsiteY11" fmla="*/ 1062918 h 1763006"/>
                <a:gd name="connsiteX12" fmla="*/ 1195388 w 1281113"/>
                <a:gd name="connsiteY12" fmla="*/ 1086731 h 1763006"/>
                <a:gd name="connsiteX13" fmla="*/ 1195388 w 1281113"/>
                <a:gd name="connsiteY13" fmla="*/ 1143881 h 1763006"/>
                <a:gd name="connsiteX14" fmla="*/ 1152525 w 1281113"/>
                <a:gd name="connsiteY14" fmla="*/ 1167693 h 1763006"/>
                <a:gd name="connsiteX15" fmla="*/ 1157288 w 1281113"/>
                <a:gd name="connsiteY15" fmla="*/ 1343906 h 1763006"/>
                <a:gd name="connsiteX16" fmla="*/ 1162050 w 1281113"/>
                <a:gd name="connsiteY16" fmla="*/ 1329618 h 1763006"/>
                <a:gd name="connsiteX17" fmla="*/ 1143000 w 1281113"/>
                <a:gd name="connsiteY17" fmla="*/ 1401056 h 1763006"/>
                <a:gd name="connsiteX18" fmla="*/ 1138238 w 1281113"/>
                <a:gd name="connsiteY18" fmla="*/ 1515356 h 1763006"/>
                <a:gd name="connsiteX19" fmla="*/ 1195388 w 1281113"/>
                <a:gd name="connsiteY19" fmla="*/ 1577268 h 1763006"/>
                <a:gd name="connsiteX20" fmla="*/ 1185863 w 1281113"/>
                <a:gd name="connsiteY20" fmla="*/ 1682043 h 1763006"/>
                <a:gd name="connsiteX21" fmla="*/ 1171575 w 1281113"/>
                <a:gd name="connsiteY21" fmla="*/ 1705856 h 1763006"/>
                <a:gd name="connsiteX22" fmla="*/ 1176338 w 1281113"/>
                <a:gd name="connsiteY22" fmla="*/ 1763006 h 1763006"/>
                <a:gd name="connsiteX23" fmla="*/ 1195388 w 1281113"/>
                <a:gd name="connsiteY23" fmla="*/ 1605843 h 1763006"/>
                <a:gd name="connsiteX24" fmla="*/ 1057275 w 1281113"/>
                <a:gd name="connsiteY24" fmla="*/ 1629656 h 1763006"/>
                <a:gd name="connsiteX25" fmla="*/ 1017588 w 1281113"/>
                <a:gd name="connsiteY25" fmla="*/ 1645531 h 1763006"/>
                <a:gd name="connsiteX26" fmla="*/ 957263 w 1281113"/>
                <a:gd name="connsiteY26" fmla="*/ 1534406 h 1763006"/>
                <a:gd name="connsiteX27" fmla="*/ 919163 w 1281113"/>
                <a:gd name="connsiteY27" fmla="*/ 1529643 h 1763006"/>
                <a:gd name="connsiteX28" fmla="*/ 895350 w 1281113"/>
                <a:gd name="connsiteY28" fmla="*/ 1548693 h 1763006"/>
                <a:gd name="connsiteX29" fmla="*/ 876300 w 1281113"/>
                <a:gd name="connsiteY29" fmla="*/ 1553456 h 1763006"/>
                <a:gd name="connsiteX30" fmla="*/ 795338 w 1281113"/>
                <a:gd name="connsiteY30" fmla="*/ 1505831 h 1763006"/>
                <a:gd name="connsiteX31" fmla="*/ 752475 w 1281113"/>
                <a:gd name="connsiteY31" fmla="*/ 1320093 h 1763006"/>
                <a:gd name="connsiteX32" fmla="*/ 752475 w 1281113"/>
                <a:gd name="connsiteY32" fmla="*/ 1277231 h 1763006"/>
                <a:gd name="connsiteX33" fmla="*/ 661988 w 1281113"/>
                <a:gd name="connsiteY33" fmla="*/ 1224843 h 1763006"/>
                <a:gd name="connsiteX34" fmla="*/ 657225 w 1281113"/>
                <a:gd name="connsiteY34" fmla="*/ 1139118 h 1763006"/>
                <a:gd name="connsiteX35" fmla="*/ 657225 w 1281113"/>
                <a:gd name="connsiteY35" fmla="*/ 1139118 h 1763006"/>
                <a:gd name="connsiteX36" fmla="*/ 557213 w 1281113"/>
                <a:gd name="connsiteY36" fmla="*/ 1196268 h 1763006"/>
                <a:gd name="connsiteX37" fmla="*/ 490538 w 1281113"/>
                <a:gd name="connsiteY37" fmla="*/ 1172456 h 1763006"/>
                <a:gd name="connsiteX38" fmla="*/ 433388 w 1281113"/>
                <a:gd name="connsiteY38" fmla="*/ 1120068 h 1763006"/>
                <a:gd name="connsiteX39" fmla="*/ 419100 w 1281113"/>
                <a:gd name="connsiteY39" fmla="*/ 915281 h 1763006"/>
                <a:gd name="connsiteX40" fmla="*/ 366713 w 1281113"/>
                <a:gd name="connsiteY40" fmla="*/ 958143 h 1763006"/>
                <a:gd name="connsiteX41" fmla="*/ 319088 w 1281113"/>
                <a:gd name="connsiteY41" fmla="*/ 1010531 h 1763006"/>
                <a:gd name="connsiteX42" fmla="*/ 290513 w 1281113"/>
                <a:gd name="connsiteY42" fmla="*/ 977193 h 1763006"/>
                <a:gd name="connsiteX43" fmla="*/ 266700 w 1281113"/>
                <a:gd name="connsiteY43" fmla="*/ 958143 h 1763006"/>
                <a:gd name="connsiteX44" fmla="*/ 204788 w 1281113"/>
                <a:gd name="connsiteY44" fmla="*/ 953381 h 1763006"/>
                <a:gd name="connsiteX45" fmla="*/ 195263 w 1281113"/>
                <a:gd name="connsiteY45" fmla="*/ 939093 h 1763006"/>
                <a:gd name="connsiteX46" fmla="*/ 190500 w 1281113"/>
                <a:gd name="connsiteY46" fmla="*/ 905756 h 1763006"/>
                <a:gd name="connsiteX47" fmla="*/ 185738 w 1281113"/>
                <a:gd name="connsiteY47" fmla="*/ 886706 h 1763006"/>
                <a:gd name="connsiteX48" fmla="*/ 180975 w 1281113"/>
                <a:gd name="connsiteY48" fmla="*/ 862893 h 1763006"/>
                <a:gd name="connsiteX49" fmla="*/ 166688 w 1281113"/>
                <a:gd name="connsiteY49" fmla="*/ 848606 h 1763006"/>
                <a:gd name="connsiteX50" fmla="*/ 157163 w 1281113"/>
                <a:gd name="connsiteY50" fmla="*/ 820031 h 1763006"/>
                <a:gd name="connsiteX51" fmla="*/ 128588 w 1281113"/>
                <a:gd name="connsiteY51" fmla="*/ 810506 h 1763006"/>
                <a:gd name="connsiteX52" fmla="*/ 100013 w 1281113"/>
                <a:gd name="connsiteY52" fmla="*/ 800981 h 1763006"/>
                <a:gd name="connsiteX53" fmla="*/ 71438 w 1281113"/>
                <a:gd name="connsiteY53" fmla="*/ 791456 h 1763006"/>
                <a:gd name="connsiteX54" fmla="*/ 57150 w 1281113"/>
                <a:gd name="connsiteY54" fmla="*/ 786693 h 1763006"/>
                <a:gd name="connsiteX55" fmla="*/ 52388 w 1281113"/>
                <a:gd name="connsiteY55" fmla="*/ 772406 h 1763006"/>
                <a:gd name="connsiteX56" fmla="*/ 33338 w 1281113"/>
                <a:gd name="connsiteY56" fmla="*/ 743831 h 1763006"/>
                <a:gd name="connsiteX57" fmla="*/ 9525 w 1281113"/>
                <a:gd name="connsiteY57" fmla="*/ 696206 h 1763006"/>
                <a:gd name="connsiteX58" fmla="*/ 0 w 1281113"/>
                <a:gd name="connsiteY58" fmla="*/ 681918 h 1763006"/>
                <a:gd name="connsiteX59" fmla="*/ 33338 w 1281113"/>
                <a:gd name="connsiteY59" fmla="*/ 677156 h 1763006"/>
                <a:gd name="connsiteX60" fmla="*/ 38100 w 1281113"/>
                <a:gd name="connsiteY60" fmla="*/ 662868 h 1763006"/>
                <a:gd name="connsiteX61" fmla="*/ 47625 w 1281113"/>
                <a:gd name="connsiteY61" fmla="*/ 591431 h 1763006"/>
                <a:gd name="connsiteX62" fmla="*/ 57150 w 1281113"/>
                <a:gd name="connsiteY62" fmla="*/ 577143 h 1763006"/>
                <a:gd name="connsiteX63" fmla="*/ 57150 w 1281113"/>
                <a:gd name="connsiteY63" fmla="*/ 491418 h 1763006"/>
                <a:gd name="connsiteX64" fmla="*/ 42863 w 1281113"/>
                <a:gd name="connsiteY64" fmla="*/ 481893 h 1763006"/>
                <a:gd name="connsiteX65" fmla="*/ 28575 w 1281113"/>
                <a:gd name="connsiteY65" fmla="*/ 467606 h 1763006"/>
                <a:gd name="connsiteX66" fmla="*/ 14288 w 1281113"/>
                <a:gd name="connsiteY66" fmla="*/ 434268 h 1763006"/>
                <a:gd name="connsiteX67" fmla="*/ 23813 w 1281113"/>
                <a:gd name="connsiteY67" fmla="*/ 358068 h 1763006"/>
                <a:gd name="connsiteX68" fmla="*/ 28575 w 1281113"/>
                <a:gd name="connsiteY68" fmla="*/ 343781 h 1763006"/>
                <a:gd name="connsiteX69" fmla="*/ 61913 w 1281113"/>
                <a:gd name="connsiteY69" fmla="*/ 319968 h 1763006"/>
                <a:gd name="connsiteX70" fmla="*/ 76200 w 1281113"/>
                <a:gd name="connsiteY70" fmla="*/ 315206 h 1763006"/>
                <a:gd name="connsiteX71" fmla="*/ 285750 w 1281113"/>
                <a:gd name="connsiteY71" fmla="*/ 300918 h 1763006"/>
                <a:gd name="connsiteX72" fmla="*/ 314325 w 1281113"/>
                <a:gd name="connsiteY72" fmla="*/ 296156 h 1763006"/>
                <a:gd name="connsiteX73" fmla="*/ 319088 w 1281113"/>
                <a:gd name="connsiteY73" fmla="*/ 281868 h 1763006"/>
                <a:gd name="connsiteX74" fmla="*/ 323850 w 1281113"/>
                <a:gd name="connsiteY74" fmla="*/ 262818 h 1763006"/>
                <a:gd name="connsiteX75" fmla="*/ 333375 w 1281113"/>
                <a:gd name="connsiteY75" fmla="*/ 158043 h 1763006"/>
                <a:gd name="connsiteX76" fmla="*/ 342900 w 1281113"/>
                <a:gd name="connsiteY76" fmla="*/ 143756 h 1763006"/>
                <a:gd name="connsiteX77" fmla="*/ 371475 w 1281113"/>
                <a:gd name="connsiteY77" fmla="*/ 134231 h 1763006"/>
                <a:gd name="connsiteX78" fmla="*/ 395288 w 1281113"/>
                <a:gd name="connsiteY78" fmla="*/ 100893 h 1763006"/>
                <a:gd name="connsiteX79" fmla="*/ 438150 w 1281113"/>
                <a:gd name="connsiteY79" fmla="*/ 62793 h 1763006"/>
                <a:gd name="connsiteX80" fmla="*/ 452438 w 1281113"/>
                <a:gd name="connsiteY80" fmla="*/ 48506 h 1763006"/>
                <a:gd name="connsiteX81" fmla="*/ 466725 w 1281113"/>
                <a:gd name="connsiteY81" fmla="*/ 43743 h 1763006"/>
                <a:gd name="connsiteX82" fmla="*/ 481013 w 1281113"/>
                <a:gd name="connsiteY82" fmla="*/ 34218 h 1763006"/>
                <a:gd name="connsiteX83" fmla="*/ 523875 w 1281113"/>
                <a:gd name="connsiteY83" fmla="*/ 19931 h 1763006"/>
                <a:gd name="connsiteX84" fmla="*/ 538163 w 1281113"/>
                <a:gd name="connsiteY84" fmla="*/ 15168 h 1763006"/>
                <a:gd name="connsiteX85" fmla="*/ 552450 w 1281113"/>
                <a:gd name="connsiteY85" fmla="*/ 10406 h 1763006"/>
                <a:gd name="connsiteX86" fmla="*/ 576263 w 1281113"/>
                <a:gd name="connsiteY86" fmla="*/ 5644 h 176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81113" h="1763006">
                  <a:moveTo>
                    <a:pt x="576263" y="5644"/>
                  </a:moveTo>
                  <a:lnTo>
                    <a:pt x="1200150" y="262818"/>
                  </a:lnTo>
                  <a:lnTo>
                    <a:pt x="1219200" y="343781"/>
                  </a:lnTo>
                  <a:lnTo>
                    <a:pt x="1219200" y="377118"/>
                  </a:lnTo>
                  <a:lnTo>
                    <a:pt x="1276350" y="429506"/>
                  </a:lnTo>
                  <a:lnTo>
                    <a:pt x="1223963" y="696206"/>
                  </a:lnTo>
                  <a:lnTo>
                    <a:pt x="1266825" y="705731"/>
                  </a:lnTo>
                  <a:lnTo>
                    <a:pt x="1281113" y="858131"/>
                  </a:lnTo>
                  <a:lnTo>
                    <a:pt x="1228725" y="891468"/>
                  </a:lnTo>
                  <a:lnTo>
                    <a:pt x="1266825" y="1001006"/>
                  </a:lnTo>
                  <a:lnTo>
                    <a:pt x="1190625" y="1048631"/>
                  </a:lnTo>
                  <a:lnTo>
                    <a:pt x="1123950" y="1062918"/>
                  </a:lnTo>
                  <a:lnTo>
                    <a:pt x="1195388" y="1086731"/>
                  </a:lnTo>
                  <a:lnTo>
                    <a:pt x="1195388" y="1143881"/>
                  </a:lnTo>
                  <a:lnTo>
                    <a:pt x="1152525" y="1167693"/>
                  </a:lnTo>
                  <a:lnTo>
                    <a:pt x="1157288" y="1343906"/>
                  </a:lnTo>
                  <a:lnTo>
                    <a:pt x="1162050" y="1329618"/>
                  </a:lnTo>
                  <a:lnTo>
                    <a:pt x="1143000" y="1401056"/>
                  </a:lnTo>
                  <a:lnTo>
                    <a:pt x="1138238" y="1515356"/>
                  </a:lnTo>
                  <a:lnTo>
                    <a:pt x="1195388" y="1577268"/>
                  </a:lnTo>
                  <a:lnTo>
                    <a:pt x="1185863" y="1682043"/>
                  </a:lnTo>
                  <a:lnTo>
                    <a:pt x="1171575" y="1705856"/>
                  </a:lnTo>
                  <a:lnTo>
                    <a:pt x="1176338" y="1763006"/>
                  </a:lnTo>
                  <a:lnTo>
                    <a:pt x="1195388" y="1605843"/>
                  </a:lnTo>
                  <a:lnTo>
                    <a:pt x="1057275" y="1629656"/>
                  </a:lnTo>
                  <a:lnTo>
                    <a:pt x="1017588" y="1645531"/>
                  </a:lnTo>
                  <a:lnTo>
                    <a:pt x="957263" y="1534406"/>
                  </a:lnTo>
                  <a:lnTo>
                    <a:pt x="919163" y="1529643"/>
                  </a:lnTo>
                  <a:lnTo>
                    <a:pt x="895350" y="1548693"/>
                  </a:lnTo>
                  <a:lnTo>
                    <a:pt x="876300" y="1553456"/>
                  </a:lnTo>
                  <a:lnTo>
                    <a:pt x="795338" y="1505831"/>
                  </a:lnTo>
                  <a:lnTo>
                    <a:pt x="752475" y="1320093"/>
                  </a:lnTo>
                  <a:lnTo>
                    <a:pt x="752475" y="1277231"/>
                  </a:lnTo>
                  <a:lnTo>
                    <a:pt x="661988" y="1224843"/>
                  </a:lnTo>
                  <a:lnTo>
                    <a:pt x="657225" y="1139118"/>
                  </a:lnTo>
                  <a:lnTo>
                    <a:pt x="657225" y="1139118"/>
                  </a:lnTo>
                  <a:lnTo>
                    <a:pt x="557213" y="1196268"/>
                  </a:lnTo>
                  <a:lnTo>
                    <a:pt x="490538" y="1172456"/>
                  </a:lnTo>
                  <a:lnTo>
                    <a:pt x="433388" y="1120068"/>
                  </a:lnTo>
                  <a:lnTo>
                    <a:pt x="419100" y="915281"/>
                  </a:lnTo>
                  <a:lnTo>
                    <a:pt x="366713" y="958143"/>
                  </a:lnTo>
                  <a:lnTo>
                    <a:pt x="319088" y="1010531"/>
                  </a:lnTo>
                  <a:cubicBezTo>
                    <a:pt x="309563" y="999418"/>
                    <a:pt x="299656" y="988622"/>
                    <a:pt x="290513" y="977193"/>
                  </a:cubicBezTo>
                  <a:cubicBezTo>
                    <a:pt x="279632" y="963591"/>
                    <a:pt x="285165" y="960451"/>
                    <a:pt x="266700" y="958143"/>
                  </a:cubicBezTo>
                  <a:cubicBezTo>
                    <a:pt x="246162" y="955576"/>
                    <a:pt x="225425" y="954968"/>
                    <a:pt x="204788" y="953381"/>
                  </a:cubicBezTo>
                  <a:cubicBezTo>
                    <a:pt x="201613" y="948618"/>
                    <a:pt x="196908" y="944576"/>
                    <a:pt x="195263" y="939093"/>
                  </a:cubicBezTo>
                  <a:cubicBezTo>
                    <a:pt x="192037" y="928341"/>
                    <a:pt x="192508" y="916800"/>
                    <a:pt x="190500" y="905756"/>
                  </a:cubicBezTo>
                  <a:cubicBezTo>
                    <a:pt x="189329" y="899316"/>
                    <a:pt x="187158" y="893096"/>
                    <a:pt x="185738" y="886706"/>
                  </a:cubicBezTo>
                  <a:cubicBezTo>
                    <a:pt x="183982" y="878804"/>
                    <a:pt x="184595" y="870133"/>
                    <a:pt x="180975" y="862893"/>
                  </a:cubicBezTo>
                  <a:cubicBezTo>
                    <a:pt x="177963" y="856869"/>
                    <a:pt x="171450" y="853368"/>
                    <a:pt x="166688" y="848606"/>
                  </a:cubicBezTo>
                  <a:lnTo>
                    <a:pt x="157163" y="820031"/>
                  </a:lnTo>
                  <a:cubicBezTo>
                    <a:pt x="153988" y="810506"/>
                    <a:pt x="138113" y="813681"/>
                    <a:pt x="128588" y="810506"/>
                  </a:cubicBezTo>
                  <a:lnTo>
                    <a:pt x="100013" y="800981"/>
                  </a:lnTo>
                  <a:lnTo>
                    <a:pt x="71438" y="791456"/>
                  </a:lnTo>
                  <a:lnTo>
                    <a:pt x="57150" y="786693"/>
                  </a:lnTo>
                  <a:cubicBezTo>
                    <a:pt x="55563" y="781931"/>
                    <a:pt x="54826" y="776794"/>
                    <a:pt x="52388" y="772406"/>
                  </a:cubicBezTo>
                  <a:cubicBezTo>
                    <a:pt x="46829" y="762399"/>
                    <a:pt x="33338" y="743831"/>
                    <a:pt x="33338" y="743831"/>
                  </a:cubicBezTo>
                  <a:cubicBezTo>
                    <a:pt x="25798" y="713675"/>
                    <a:pt x="32206" y="730228"/>
                    <a:pt x="9525" y="696206"/>
                  </a:cubicBezTo>
                  <a:lnTo>
                    <a:pt x="0" y="681918"/>
                  </a:lnTo>
                  <a:cubicBezTo>
                    <a:pt x="11113" y="680331"/>
                    <a:pt x="23298" y="682176"/>
                    <a:pt x="33338" y="677156"/>
                  </a:cubicBezTo>
                  <a:cubicBezTo>
                    <a:pt x="37828" y="674911"/>
                    <a:pt x="37390" y="667838"/>
                    <a:pt x="38100" y="662868"/>
                  </a:cubicBezTo>
                  <a:cubicBezTo>
                    <a:pt x="39419" y="653637"/>
                    <a:pt x="40118" y="608949"/>
                    <a:pt x="47625" y="591431"/>
                  </a:cubicBezTo>
                  <a:cubicBezTo>
                    <a:pt x="49880" y="586170"/>
                    <a:pt x="53975" y="581906"/>
                    <a:pt x="57150" y="577143"/>
                  </a:cubicBezTo>
                  <a:cubicBezTo>
                    <a:pt x="60123" y="550389"/>
                    <a:pt x="66878" y="518171"/>
                    <a:pt x="57150" y="491418"/>
                  </a:cubicBezTo>
                  <a:cubicBezTo>
                    <a:pt x="55194" y="486039"/>
                    <a:pt x="47260" y="485557"/>
                    <a:pt x="42863" y="481893"/>
                  </a:cubicBezTo>
                  <a:cubicBezTo>
                    <a:pt x="37689" y="477581"/>
                    <a:pt x="33338" y="472368"/>
                    <a:pt x="28575" y="467606"/>
                  </a:cubicBezTo>
                  <a:cubicBezTo>
                    <a:pt x="27186" y="464828"/>
                    <a:pt x="13954" y="440610"/>
                    <a:pt x="14288" y="434268"/>
                  </a:cubicBezTo>
                  <a:cubicBezTo>
                    <a:pt x="15634" y="408706"/>
                    <a:pt x="19821" y="383352"/>
                    <a:pt x="23813" y="358068"/>
                  </a:cubicBezTo>
                  <a:cubicBezTo>
                    <a:pt x="24596" y="353110"/>
                    <a:pt x="25790" y="347958"/>
                    <a:pt x="28575" y="343781"/>
                  </a:cubicBezTo>
                  <a:cubicBezTo>
                    <a:pt x="37287" y="330714"/>
                    <a:pt x="48008" y="325927"/>
                    <a:pt x="61913" y="319968"/>
                  </a:cubicBezTo>
                  <a:cubicBezTo>
                    <a:pt x="66527" y="317991"/>
                    <a:pt x="71205" y="315705"/>
                    <a:pt x="76200" y="315206"/>
                  </a:cubicBezTo>
                  <a:cubicBezTo>
                    <a:pt x="133799" y="309446"/>
                    <a:pt x="223491" y="304581"/>
                    <a:pt x="285750" y="300918"/>
                  </a:cubicBezTo>
                  <a:cubicBezTo>
                    <a:pt x="295275" y="299331"/>
                    <a:pt x="305941" y="300947"/>
                    <a:pt x="314325" y="296156"/>
                  </a:cubicBezTo>
                  <a:cubicBezTo>
                    <a:pt x="318684" y="293665"/>
                    <a:pt x="317709" y="286695"/>
                    <a:pt x="319088" y="281868"/>
                  </a:cubicBezTo>
                  <a:cubicBezTo>
                    <a:pt x="320886" y="275574"/>
                    <a:pt x="322263" y="269168"/>
                    <a:pt x="323850" y="262818"/>
                  </a:cubicBezTo>
                  <a:cubicBezTo>
                    <a:pt x="327025" y="227893"/>
                    <a:pt x="313922" y="187222"/>
                    <a:pt x="333375" y="158043"/>
                  </a:cubicBezTo>
                  <a:cubicBezTo>
                    <a:pt x="336550" y="153281"/>
                    <a:pt x="338046" y="146789"/>
                    <a:pt x="342900" y="143756"/>
                  </a:cubicBezTo>
                  <a:cubicBezTo>
                    <a:pt x="351414" y="138435"/>
                    <a:pt x="371475" y="134231"/>
                    <a:pt x="371475" y="134231"/>
                  </a:cubicBezTo>
                  <a:cubicBezTo>
                    <a:pt x="426466" y="79240"/>
                    <a:pt x="345139" y="163579"/>
                    <a:pt x="395288" y="100893"/>
                  </a:cubicBezTo>
                  <a:cubicBezTo>
                    <a:pt x="432331" y="54589"/>
                    <a:pt x="410777" y="85604"/>
                    <a:pt x="438150" y="62793"/>
                  </a:cubicBezTo>
                  <a:cubicBezTo>
                    <a:pt x="443324" y="58481"/>
                    <a:pt x="446834" y="52242"/>
                    <a:pt x="452438" y="48506"/>
                  </a:cubicBezTo>
                  <a:cubicBezTo>
                    <a:pt x="456615" y="45721"/>
                    <a:pt x="462235" y="45988"/>
                    <a:pt x="466725" y="43743"/>
                  </a:cubicBezTo>
                  <a:cubicBezTo>
                    <a:pt x="471845" y="41183"/>
                    <a:pt x="475782" y="36543"/>
                    <a:pt x="481013" y="34218"/>
                  </a:cubicBezTo>
                  <a:cubicBezTo>
                    <a:pt x="481023" y="34214"/>
                    <a:pt x="516726" y="22314"/>
                    <a:pt x="523875" y="19931"/>
                  </a:cubicBezTo>
                  <a:lnTo>
                    <a:pt x="538163" y="15168"/>
                  </a:lnTo>
                  <a:lnTo>
                    <a:pt x="552450" y="10406"/>
                  </a:lnTo>
                  <a:cubicBezTo>
                    <a:pt x="568059" y="0"/>
                    <a:pt x="581026" y="20893"/>
                    <a:pt x="576263" y="5644"/>
                  </a:cubicBez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prstClr val="white"/>
                </a:solidFill>
                <a:latin typeface="Calibri"/>
              </a:endParaRPr>
            </a:p>
          </p:txBody>
        </p:sp>
        <p:sp>
          <p:nvSpPr>
            <p:cNvPr id="13" name="Freeform 12"/>
            <p:cNvSpPr/>
            <p:nvPr/>
          </p:nvSpPr>
          <p:spPr>
            <a:xfrm>
              <a:off x="1209698" y="1495115"/>
              <a:ext cx="1351216" cy="1028144"/>
            </a:xfrm>
            <a:custGeom>
              <a:avLst/>
              <a:gdLst>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14338 w 1490663"/>
                <a:gd name="connsiteY43" fmla="*/ 895350 h 1134250"/>
                <a:gd name="connsiteX44" fmla="*/ 400050 w 1490663"/>
                <a:gd name="connsiteY44" fmla="*/ 866775 h 1134250"/>
                <a:gd name="connsiteX45" fmla="*/ 400050 w 1490663"/>
                <a:gd name="connsiteY45" fmla="*/ 852487 h 1134250"/>
                <a:gd name="connsiteX46" fmla="*/ 428625 w 1490663"/>
                <a:gd name="connsiteY46" fmla="*/ 895350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14338 w 1490663"/>
                <a:gd name="connsiteY43" fmla="*/ 895350 h 1134250"/>
                <a:gd name="connsiteX44" fmla="*/ 400050 w 1490663"/>
                <a:gd name="connsiteY44" fmla="*/ 866775 h 1134250"/>
                <a:gd name="connsiteX45" fmla="*/ 435768 w 1490663"/>
                <a:gd name="connsiteY45" fmla="*/ 895350 h 1134250"/>
                <a:gd name="connsiteX46" fmla="*/ 428625 w 1490663"/>
                <a:gd name="connsiteY46" fmla="*/ 895350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14338 w 1490663"/>
                <a:gd name="connsiteY43" fmla="*/ 895350 h 1134250"/>
                <a:gd name="connsiteX44" fmla="*/ 400050 w 1490663"/>
                <a:gd name="connsiteY44" fmla="*/ 866775 h 1134250"/>
                <a:gd name="connsiteX45" fmla="*/ 435768 w 1490663"/>
                <a:gd name="connsiteY45" fmla="*/ 895350 h 1134250"/>
                <a:gd name="connsiteX46" fmla="*/ 426244 w 1490663"/>
                <a:gd name="connsiteY46" fmla="*/ 871538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00050 w 1490663"/>
                <a:gd name="connsiteY44" fmla="*/ 866775 h 1134250"/>
                <a:gd name="connsiteX45" fmla="*/ 435768 w 1490663"/>
                <a:gd name="connsiteY45" fmla="*/ 895350 h 1134250"/>
                <a:gd name="connsiteX46" fmla="*/ 426244 w 1490663"/>
                <a:gd name="connsiteY46" fmla="*/ 871538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23863 w 1490663"/>
                <a:gd name="connsiteY44" fmla="*/ 895350 h 1134250"/>
                <a:gd name="connsiteX45" fmla="*/ 435768 w 1490663"/>
                <a:gd name="connsiteY45" fmla="*/ 895350 h 1134250"/>
                <a:gd name="connsiteX46" fmla="*/ 426244 w 1490663"/>
                <a:gd name="connsiteY46" fmla="*/ 871538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23863 w 1490663"/>
                <a:gd name="connsiteY44" fmla="*/ 895350 h 1134250"/>
                <a:gd name="connsiteX45" fmla="*/ 435768 w 1490663"/>
                <a:gd name="connsiteY45" fmla="*/ 895350 h 1134250"/>
                <a:gd name="connsiteX46" fmla="*/ 423863 w 1490663"/>
                <a:gd name="connsiteY46" fmla="*/ 850107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33400 w 1490663"/>
                <a:gd name="connsiteY30" fmla="*/ 938212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23863 w 1490663"/>
                <a:gd name="connsiteY44" fmla="*/ 895350 h 1134250"/>
                <a:gd name="connsiteX45" fmla="*/ 423861 w 1490663"/>
                <a:gd name="connsiteY45" fmla="*/ 878682 h 1134250"/>
                <a:gd name="connsiteX46" fmla="*/ 423863 w 1490663"/>
                <a:gd name="connsiteY46" fmla="*/ 850107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52450 w 1490663"/>
                <a:gd name="connsiteY30" fmla="*/ 933449 h 1134250"/>
                <a:gd name="connsiteX31" fmla="*/ 571500 w 1490663"/>
                <a:gd name="connsiteY31" fmla="*/ 957262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23863 w 1490663"/>
                <a:gd name="connsiteY44" fmla="*/ 895350 h 1134250"/>
                <a:gd name="connsiteX45" fmla="*/ 423861 w 1490663"/>
                <a:gd name="connsiteY45" fmla="*/ 878682 h 1134250"/>
                <a:gd name="connsiteX46" fmla="*/ 423863 w 1490663"/>
                <a:gd name="connsiteY46" fmla="*/ 850107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 name="connsiteX0" fmla="*/ 595313 w 1490663"/>
                <a:gd name="connsiteY0" fmla="*/ 0 h 1134250"/>
                <a:gd name="connsiteX1" fmla="*/ 661988 w 1490663"/>
                <a:gd name="connsiteY1" fmla="*/ 14287 h 1134250"/>
                <a:gd name="connsiteX2" fmla="*/ 752475 w 1490663"/>
                <a:gd name="connsiteY2" fmla="*/ 14287 h 1134250"/>
                <a:gd name="connsiteX3" fmla="*/ 866775 w 1490663"/>
                <a:gd name="connsiteY3" fmla="*/ 57150 h 1134250"/>
                <a:gd name="connsiteX4" fmla="*/ 871538 w 1490663"/>
                <a:gd name="connsiteY4" fmla="*/ 95250 h 1134250"/>
                <a:gd name="connsiteX5" fmla="*/ 1138238 w 1490663"/>
                <a:gd name="connsiteY5" fmla="*/ 133350 h 1134250"/>
                <a:gd name="connsiteX6" fmla="*/ 1490663 w 1490663"/>
                <a:gd name="connsiteY6" fmla="*/ 109537 h 1134250"/>
                <a:gd name="connsiteX7" fmla="*/ 1490663 w 1490663"/>
                <a:gd name="connsiteY7" fmla="*/ 319087 h 1134250"/>
                <a:gd name="connsiteX8" fmla="*/ 1490663 w 1490663"/>
                <a:gd name="connsiteY8" fmla="*/ 347662 h 1134250"/>
                <a:gd name="connsiteX9" fmla="*/ 1462088 w 1490663"/>
                <a:gd name="connsiteY9" fmla="*/ 366712 h 1134250"/>
                <a:gd name="connsiteX10" fmla="*/ 1423988 w 1490663"/>
                <a:gd name="connsiteY10" fmla="*/ 338137 h 1134250"/>
                <a:gd name="connsiteX11" fmla="*/ 1385888 w 1490663"/>
                <a:gd name="connsiteY11" fmla="*/ 347662 h 1134250"/>
                <a:gd name="connsiteX12" fmla="*/ 1347788 w 1490663"/>
                <a:gd name="connsiteY12" fmla="*/ 447675 h 1134250"/>
                <a:gd name="connsiteX13" fmla="*/ 1204913 w 1490663"/>
                <a:gd name="connsiteY13" fmla="*/ 523875 h 1134250"/>
                <a:gd name="connsiteX14" fmla="*/ 1204913 w 1490663"/>
                <a:gd name="connsiteY14" fmla="*/ 523875 h 1134250"/>
                <a:gd name="connsiteX15" fmla="*/ 1052513 w 1490663"/>
                <a:gd name="connsiteY15" fmla="*/ 576262 h 1134250"/>
                <a:gd name="connsiteX16" fmla="*/ 923925 w 1490663"/>
                <a:gd name="connsiteY16" fmla="*/ 557212 h 1134250"/>
                <a:gd name="connsiteX17" fmla="*/ 866775 w 1490663"/>
                <a:gd name="connsiteY17" fmla="*/ 604837 h 1134250"/>
                <a:gd name="connsiteX18" fmla="*/ 866775 w 1490663"/>
                <a:gd name="connsiteY18" fmla="*/ 657225 h 1134250"/>
                <a:gd name="connsiteX19" fmla="*/ 828675 w 1490663"/>
                <a:gd name="connsiteY19" fmla="*/ 876300 h 1134250"/>
                <a:gd name="connsiteX20" fmla="*/ 790575 w 1490663"/>
                <a:gd name="connsiteY20" fmla="*/ 890587 h 1134250"/>
                <a:gd name="connsiteX21" fmla="*/ 738188 w 1490663"/>
                <a:gd name="connsiteY21" fmla="*/ 904875 h 1134250"/>
                <a:gd name="connsiteX22" fmla="*/ 681038 w 1490663"/>
                <a:gd name="connsiteY22" fmla="*/ 890587 h 1134250"/>
                <a:gd name="connsiteX23" fmla="*/ 661988 w 1490663"/>
                <a:gd name="connsiteY23" fmla="*/ 876300 h 1134250"/>
                <a:gd name="connsiteX24" fmla="*/ 661988 w 1490663"/>
                <a:gd name="connsiteY24" fmla="*/ 876300 h 1134250"/>
                <a:gd name="connsiteX25" fmla="*/ 661988 w 1490663"/>
                <a:gd name="connsiteY25" fmla="*/ 876300 h 1134250"/>
                <a:gd name="connsiteX26" fmla="*/ 585788 w 1490663"/>
                <a:gd name="connsiteY26" fmla="*/ 881062 h 1134250"/>
                <a:gd name="connsiteX27" fmla="*/ 585788 w 1490663"/>
                <a:gd name="connsiteY27" fmla="*/ 881062 h 1134250"/>
                <a:gd name="connsiteX28" fmla="*/ 528638 w 1490663"/>
                <a:gd name="connsiteY28" fmla="*/ 900112 h 1134250"/>
                <a:gd name="connsiteX29" fmla="*/ 519113 w 1490663"/>
                <a:gd name="connsiteY29" fmla="*/ 900112 h 1134250"/>
                <a:gd name="connsiteX30" fmla="*/ 552450 w 1490663"/>
                <a:gd name="connsiteY30" fmla="*/ 933449 h 1134250"/>
                <a:gd name="connsiteX31" fmla="*/ 588168 w 1490663"/>
                <a:gd name="connsiteY31" fmla="*/ 950118 h 1134250"/>
                <a:gd name="connsiteX32" fmla="*/ 557213 w 1490663"/>
                <a:gd name="connsiteY32" fmla="*/ 1004887 h 1134250"/>
                <a:gd name="connsiteX33" fmla="*/ 552450 w 1490663"/>
                <a:gd name="connsiteY33" fmla="*/ 1023937 h 1134250"/>
                <a:gd name="connsiteX34" fmla="*/ 542925 w 1490663"/>
                <a:gd name="connsiteY34" fmla="*/ 1052512 h 1134250"/>
                <a:gd name="connsiteX35" fmla="*/ 538163 w 1490663"/>
                <a:gd name="connsiteY35" fmla="*/ 1100137 h 1134250"/>
                <a:gd name="connsiteX36" fmla="*/ 533400 w 1490663"/>
                <a:gd name="connsiteY36" fmla="*/ 1128712 h 1134250"/>
                <a:gd name="connsiteX37" fmla="*/ 519113 w 1490663"/>
                <a:gd name="connsiteY37" fmla="*/ 1133475 h 1134250"/>
                <a:gd name="connsiteX38" fmla="*/ 490538 w 1490663"/>
                <a:gd name="connsiteY38" fmla="*/ 1128712 h 1134250"/>
                <a:gd name="connsiteX39" fmla="*/ 466725 w 1490663"/>
                <a:gd name="connsiteY39" fmla="*/ 1085850 h 1134250"/>
                <a:gd name="connsiteX40" fmla="*/ 447675 w 1490663"/>
                <a:gd name="connsiteY40" fmla="*/ 1057275 h 1134250"/>
                <a:gd name="connsiteX41" fmla="*/ 442913 w 1490663"/>
                <a:gd name="connsiteY41" fmla="*/ 976312 h 1134250"/>
                <a:gd name="connsiteX42" fmla="*/ 433388 w 1490663"/>
                <a:gd name="connsiteY42" fmla="*/ 923925 h 1134250"/>
                <a:gd name="connsiteX43" fmla="*/ 426244 w 1490663"/>
                <a:gd name="connsiteY43" fmla="*/ 916781 h 1134250"/>
                <a:gd name="connsiteX44" fmla="*/ 423863 w 1490663"/>
                <a:gd name="connsiteY44" fmla="*/ 895350 h 1134250"/>
                <a:gd name="connsiteX45" fmla="*/ 423861 w 1490663"/>
                <a:gd name="connsiteY45" fmla="*/ 878682 h 1134250"/>
                <a:gd name="connsiteX46" fmla="*/ 423863 w 1490663"/>
                <a:gd name="connsiteY46" fmla="*/ 850107 h 1134250"/>
                <a:gd name="connsiteX47" fmla="*/ 428625 w 1490663"/>
                <a:gd name="connsiteY47" fmla="*/ 833437 h 1134250"/>
                <a:gd name="connsiteX48" fmla="*/ 438150 w 1490663"/>
                <a:gd name="connsiteY48" fmla="*/ 833437 h 1134250"/>
                <a:gd name="connsiteX49" fmla="*/ 438150 w 1490663"/>
                <a:gd name="connsiteY49" fmla="*/ 790575 h 1134250"/>
                <a:gd name="connsiteX50" fmla="*/ 461963 w 1490663"/>
                <a:gd name="connsiteY50" fmla="*/ 752475 h 1134250"/>
                <a:gd name="connsiteX51" fmla="*/ 442913 w 1490663"/>
                <a:gd name="connsiteY51" fmla="*/ 719137 h 1134250"/>
                <a:gd name="connsiteX52" fmla="*/ 357188 w 1490663"/>
                <a:gd name="connsiteY52" fmla="*/ 647700 h 1134250"/>
                <a:gd name="connsiteX53" fmla="*/ 366713 w 1490663"/>
                <a:gd name="connsiteY53" fmla="*/ 657225 h 1134250"/>
                <a:gd name="connsiteX54" fmla="*/ 366713 w 1490663"/>
                <a:gd name="connsiteY54" fmla="*/ 600075 h 1134250"/>
                <a:gd name="connsiteX55" fmla="*/ 366713 w 1490663"/>
                <a:gd name="connsiteY55" fmla="*/ 600075 h 1134250"/>
                <a:gd name="connsiteX56" fmla="*/ 338138 w 1490663"/>
                <a:gd name="connsiteY56" fmla="*/ 547687 h 1134250"/>
                <a:gd name="connsiteX57" fmla="*/ 285750 w 1490663"/>
                <a:gd name="connsiteY57" fmla="*/ 576262 h 1134250"/>
                <a:gd name="connsiteX58" fmla="*/ 261938 w 1490663"/>
                <a:gd name="connsiteY58" fmla="*/ 576262 h 1134250"/>
                <a:gd name="connsiteX59" fmla="*/ 223838 w 1490663"/>
                <a:gd name="connsiteY59" fmla="*/ 590550 h 1134250"/>
                <a:gd name="connsiteX60" fmla="*/ 180975 w 1490663"/>
                <a:gd name="connsiteY60" fmla="*/ 590550 h 1134250"/>
                <a:gd name="connsiteX61" fmla="*/ 152400 w 1490663"/>
                <a:gd name="connsiteY61" fmla="*/ 561975 h 1134250"/>
                <a:gd name="connsiteX62" fmla="*/ 61913 w 1490663"/>
                <a:gd name="connsiteY62" fmla="*/ 566737 h 1134250"/>
                <a:gd name="connsiteX63" fmla="*/ 61913 w 1490663"/>
                <a:gd name="connsiteY63" fmla="*/ 566737 h 1134250"/>
                <a:gd name="connsiteX64" fmla="*/ 0 w 1490663"/>
                <a:gd name="connsiteY64" fmla="*/ 523875 h 1134250"/>
                <a:gd name="connsiteX65" fmla="*/ 0 w 1490663"/>
                <a:gd name="connsiteY65" fmla="*/ 490537 h 1134250"/>
                <a:gd name="connsiteX66" fmla="*/ 47625 w 1490663"/>
                <a:gd name="connsiteY66" fmla="*/ 452437 h 1134250"/>
                <a:gd name="connsiteX67" fmla="*/ 52388 w 1490663"/>
                <a:gd name="connsiteY67" fmla="*/ 428625 h 1134250"/>
                <a:gd name="connsiteX68" fmla="*/ 76200 w 1490663"/>
                <a:gd name="connsiteY68" fmla="*/ 395287 h 1134250"/>
                <a:gd name="connsiteX69" fmla="*/ 138113 w 1490663"/>
                <a:gd name="connsiteY69" fmla="*/ 352425 h 1134250"/>
                <a:gd name="connsiteX70" fmla="*/ 138113 w 1490663"/>
                <a:gd name="connsiteY70" fmla="*/ 280987 h 1134250"/>
                <a:gd name="connsiteX71" fmla="*/ 352425 w 1490663"/>
                <a:gd name="connsiteY71" fmla="*/ 209550 h 1134250"/>
                <a:gd name="connsiteX72" fmla="*/ 390525 w 1490663"/>
                <a:gd name="connsiteY72" fmla="*/ 161925 h 1134250"/>
                <a:gd name="connsiteX73" fmla="*/ 400050 w 1490663"/>
                <a:gd name="connsiteY73" fmla="*/ 95250 h 1134250"/>
                <a:gd name="connsiteX74" fmla="*/ 414338 w 1490663"/>
                <a:gd name="connsiteY74" fmla="*/ 19050 h 1134250"/>
                <a:gd name="connsiteX75" fmla="*/ 533400 w 1490663"/>
                <a:gd name="connsiteY75" fmla="*/ 4762 h 1134250"/>
                <a:gd name="connsiteX76" fmla="*/ 595313 w 1490663"/>
                <a:gd name="connsiteY76" fmla="*/ 0 h 113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90663" h="1134250">
                  <a:moveTo>
                    <a:pt x="595313" y="0"/>
                  </a:moveTo>
                  <a:lnTo>
                    <a:pt x="661988" y="14287"/>
                  </a:lnTo>
                  <a:lnTo>
                    <a:pt x="752475" y="14287"/>
                  </a:lnTo>
                  <a:lnTo>
                    <a:pt x="866775" y="57150"/>
                  </a:lnTo>
                  <a:lnTo>
                    <a:pt x="871538" y="95250"/>
                  </a:lnTo>
                  <a:lnTo>
                    <a:pt x="1138238" y="133350"/>
                  </a:lnTo>
                  <a:lnTo>
                    <a:pt x="1490663" y="109537"/>
                  </a:lnTo>
                  <a:lnTo>
                    <a:pt x="1490663" y="319087"/>
                  </a:lnTo>
                  <a:lnTo>
                    <a:pt x="1490663" y="347662"/>
                  </a:lnTo>
                  <a:lnTo>
                    <a:pt x="1462088" y="366712"/>
                  </a:lnTo>
                  <a:lnTo>
                    <a:pt x="1423988" y="338137"/>
                  </a:lnTo>
                  <a:lnTo>
                    <a:pt x="1385888" y="347662"/>
                  </a:lnTo>
                  <a:lnTo>
                    <a:pt x="1347788" y="447675"/>
                  </a:lnTo>
                  <a:lnTo>
                    <a:pt x="1204913" y="523875"/>
                  </a:lnTo>
                  <a:lnTo>
                    <a:pt x="1204913" y="523875"/>
                  </a:lnTo>
                  <a:lnTo>
                    <a:pt x="1052513" y="576262"/>
                  </a:lnTo>
                  <a:lnTo>
                    <a:pt x="923925" y="557212"/>
                  </a:lnTo>
                  <a:lnTo>
                    <a:pt x="866775" y="604837"/>
                  </a:lnTo>
                  <a:lnTo>
                    <a:pt x="866775" y="657225"/>
                  </a:lnTo>
                  <a:lnTo>
                    <a:pt x="828675" y="876300"/>
                  </a:lnTo>
                  <a:lnTo>
                    <a:pt x="790575" y="890587"/>
                  </a:lnTo>
                  <a:lnTo>
                    <a:pt x="738188" y="904875"/>
                  </a:lnTo>
                  <a:lnTo>
                    <a:pt x="681038" y="890587"/>
                  </a:lnTo>
                  <a:lnTo>
                    <a:pt x="661988" y="876300"/>
                  </a:lnTo>
                  <a:lnTo>
                    <a:pt x="661988" y="876300"/>
                  </a:lnTo>
                  <a:lnTo>
                    <a:pt x="661988" y="876300"/>
                  </a:lnTo>
                  <a:lnTo>
                    <a:pt x="585788" y="881062"/>
                  </a:lnTo>
                  <a:lnTo>
                    <a:pt x="585788" y="881062"/>
                  </a:lnTo>
                  <a:lnTo>
                    <a:pt x="528638" y="900112"/>
                  </a:lnTo>
                  <a:lnTo>
                    <a:pt x="519113" y="900112"/>
                  </a:lnTo>
                  <a:cubicBezTo>
                    <a:pt x="523875" y="912812"/>
                    <a:pt x="542368" y="924375"/>
                    <a:pt x="552450" y="933449"/>
                  </a:cubicBezTo>
                  <a:cubicBezTo>
                    <a:pt x="604568" y="980355"/>
                    <a:pt x="573681" y="906653"/>
                    <a:pt x="588168" y="950118"/>
                  </a:cubicBezTo>
                  <a:cubicBezTo>
                    <a:pt x="580971" y="978909"/>
                    <a:pt x="568808" y="970102"/>
                    <a:pt x="557213" y="1004887"/>
                  </a:cubicBezTo>
                  <a:cubicBezTo>
                    <a:pt x="555143" y="1011097"/>
                    <a:pt x="554331" y="1017668"/>
                    <a:pt x="552450" y="1023937"/>
                  </a:cubicBezTo>
                  <a:cubicBezTo>
                    <a:pt x="549565" y="1033554"/>
                    <a:pt x="542925" y="1052512"/>
                    <a:pt x="542925" y="1052512"/>
                  </a:cubicBezTo>
                  <a:cubicBezTo>
                    <a:pt x="541338" y="1068387"/>
                    <a:pt x="540142" y="1084306"/>
                    <a:pt x="538163" y="1100137"/>
                  </a:cubicBezTo>
                  <a:cubicBezTo>
                    <a:pt x="536965" y="1109719"/>
                    <a:pt x="538191" y="1120328"/>
                    <a:pt x="533400" y="1128712"/>
                  </a:cubicBezTo>
                  <a:cubicBezTo>
                    <a:pt x="530909" y="1133071"/>
                    <a:pt x="523875" y="1131887"/>
                    <a:pt x="519113" y="1133475"/>
                  </a:cubicBezTo>
                  <a:cubicBezTo>
                    <a:pt x="509588" y="1131887"/>
                    <a:pt x="498449" y="1134250"/>
                    <a:pt x="490538" y="1128712"/>
                  </a:cubicBezTo>
                  <a:cubicBezTo>
                    <a:pt x="463733" y="1109948"/>
                    <a:pt x="477288" y="1104863"/>
                    <a:pt x="466725" y="1085850"/>
                  </a:cubicBezTo>
                  <a:cubicBezTo>
                    <a:pt x="461165" y="1075843"/>
                    <a:pt x="447675" y="1057275"/>
                    <a:pt x="447675" y="1057275"/>
                  </a:cubicBezTo>
                  <a:cubicBezTo>
                    <a:pt x="432605" y="1012065"/>
                    <a:pt x="437241" y="1038699"/>
                    <a:pt x="442913" y="976312"/>
                  </a:cubicBezTo>
                  <a:cubicBezTo>
                    <a:pt x="441876" y="968014"/>
                    <a:pt x="440492" y="936712"/>
                    <a:pt x="433388" y="923925"/>
                  </a:cubicBezTo>
                  <a:cubicBezTo>
                    <a:pt x="427829" y="913918"/>
                    <a:pt x="432594" y="926306"/>
                    <a:pt x="426244" y="916781"/>
                  </a:cubicBezTo>
                  <a:cubicBezTo>
                    <a:pt x="418932" y="905812"/>
                    <a:pt x="426054" y="908493"/>
                    <a:pt x="423863" y="895350"/>
                  </a:cubicBezTo>
                  <a:cubicBezTo>
                    <a:pt x="423080" y="890652"/>
                    <a:pt x="423861" y="883445"/>
                    <a:pt x="423861" y="878682"/>
                  </a:cubicBezTo>
                  <a:cubicBezTo>
                    <a:pt x="423862" y="869157"/>
                    <a:pt x="423862" y="859632"/>
                    <a:pt x="423863" y="850107"/>
                  </a:cubicBezTo>
                  <a:lnTo>
                    <a:pt x="428625" y="833437"/>
                  </a:lnTo>
                  <a:lnTo>
                    <a:pt x="438150" y="833437"/>
                  </a:lnTo>
                  <a:lnTo>
                    <a:pt x="438150" y="790575"/>
                  </a:lnTo>
                  <a:lnTo>
                    <a:pt x="461963" y="752475"/>
                  </a:lnTo>
                  <a:lnTo>
                    <a:pt x="442913" y="719137"/>
                  </a:lnTo>
                  <a:lnTo>
                    <a:pt x="357188" y="647700"/>
                  </a:lnTo>
                  <a:lnTo>
                    <a:pt x="366713" y="657225"/>
                  </a:lnTo>
                  <a:lnTo>
                    <a:pt x="366713" y="600075"/>
                  </a:lnTo>
                  <a:lnTo>
                    <a:pt x="366713" y="600075"/>
                  </a:lnTo>
                  <a:lnTo>
                    <a:pt x="338138" y="547687"/>
                  </a:lnTo>
                  <a:lnTo>
                    <a:pt x="285750" y="576262"/>
                  </a:lnTo>
                  <a:lnTo>
                    <a:pt x="261938" y="576262"/>
                  </a:lnTo>
                  <a:lnTo>
                    <a:pt x="223838" y="590550"/>
                  </a:lnTo>
                  <a:lnTo>
                    <a:pt x="180975" y="590550"/>
                  </a:lnTo>
                  <a:lnTo>
                    <a:pt x="152400" y="561975"/>
                  </a:lnTo>
                  <a:lnTo>
                    <a:pt x="61913" y="566737"/>
                  </a:lnTo>
                  <a:lnTo>
                    <a:pt x="61913" y="566737"/>
                  </a:lnTo>
                  <a:lnTo>
                    <a:pt x="0" y="523875"/>
                  </a:lnTo>
                  <a:lnTo>
                    <a:pt x="0" y="490537"/>
                  </a:lnTo>
                  <a:lnTo>
                    <a:pt x="47625" y="452437"/>
                  </a:lnTo>
                  <a:lnTo>
                    <a:pt x="52388" y="428625"/>
                  </a:lnTo>
                  <a:lnTo>
                    <a:pt x="76200" y="395287"/>
                  </a:lnTo>
                  <a:lnTo>
                    <a:pt x="138113" y="352425"/>
                  </a:lnTo>
                  <a:lnTo>
                    <a:pt x="138113" y="280987"/>
                  </a:lnTo>
                  <a:lnTo>
                    <a:pt x="352425" y="209550"/>
                  </a:lnTo>
                  <a:lnTo>
                    <a:pt x="390525" y="161925"/>
                  </a:lnTo>
                  <a:lnTo>
                    <a:pt x="400050" y="95250"/>
                  </a:lnTo>
                  <a:lnTo>
                    <a:pt x="414338" y="19050"/>
                  </a:lnTo>
                  <a:lnTo>
                    <a:pt x="533400" y="4762"/>
                  </a:lnTo>
                  <a:lnTo>
                    <a:pt x="595313" y="0"/>
                  </a:ln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4" name="Freeform 13"/>
            <p:cNvSpPr/>
            <p:nvPr/>
          </p:nvSpPr>
          <p:spPr>
            <a:xfrm>
              <a:off x="1343525" y="1296534"/>
              <a:ext cx="440332" cy="302189"/>
            </a:xfrm>
            <a:custGeom>
              <a:avLst/>
              <a:gdLst>
                <a:gd name="connsiteX0" fmla="*/ 485775 w 485775"/>
                <a:gd name="connsiteY0" fmla="*/ 119062 h 333375"/>
                <a:gd name="connsiteX1" fmla="*/ 433387 w 485775"/>
                <a:gd name="connsiteY1" fmla="*/ 219075 h 333375"/>
                <a:gd name="connsiteX2" fmla="*/ 266700 w 485775"/>
                <a:gd name="connsiteY2" fmla="*/ 242887 h 333375"/>
                <a:gd name="connsiteX3" fmla="*/ 257175 w 485775"/>
                <a:gd name="connsiteY3" fmla="*/ 314325 h 333375"/>
                <a:gd name="connsiteX4" fmla="*/ 176212 w 485775"/>
                <a:gd name="connsiteY4" fmla="*/ 333375 h 333375"/>
                <a:gd name="connsiteX5" fmla="*/ 104775 w 485775"/>
                <a:gd name="connsiteY5" fmla="*/ 285750 h 333375"/>
                <a:gd name="connsiteX6" fmla="*/ 14287 w 485775"/>
                <a:gd name="connsiteY6" fmla="*/ 290512 h 333375"/>
                <a:gd name="connsiteX7" fmla="*/ 0 w 485775"/>
                <a:gd name="connsiteY7" fmla="*/ 223837 h 333375"/>
                <a:gd name="connsiteX8" fmla="*/ 42862 w 485775"/>
                <a:gd name="connsiteY8" fmla="*/ 157162 h 333375"/>
                <a:gd name="connsiteX9" fmla="*/ 47625 w 485775"/>
                <a:gd name="connsiteY9" fmla="*/ 128587 h 333375"/>
                <a:gd name="connsiteX10" fmla="*/ 166687 w 485775"/>
                <a:gd name="connsiteY10" fmla="*/ 90487 h 333375"/>
                <a:gd name="connsiteX11" fmla="*/ 204787 w 485775"/>
                <a:gd name="connsiteY11" fmla="*/ 28575 h 333375"/>
                <a:gd name="connsiteX12" fmla="*/ 209550 w 485775"/>
                <a:gd name="connsiteY12" fmla="*/ 0 h 333375"/>
                <a:gd name="connsiteX13" fmla="*/ 280987 w 485775"/>
                <a:gd name="connsiteY13" fmla="*/ 14287 h 333375"/>
                <a:gd name="connsiteX14" fmla="*/ 409575 w 485775"/>
                <a:gd name="connsiteY14" fmla="*/ 85725 h 333375"/>
                <a:gd name="connsiteX15" fmla="*/ 485775 w 485775"/>
                <a:gd name="connsiteY15" fmla="*/ 119062 h 333375"/>
                <a:gd name="connsiteX0" fmla="*/ 485775 w 485775"/>
                <a:gd name="connsiteY0" fmla="*/ 120650 h 334963"/>
                <a:gd name="connsiteX1" fmla="*/ 433387 w 485775"/>
                <a:gd name="connsiteY1" fmla="*/ 220663 h 334963"/>
                <a:gd name="connsiteX2" fmla="*/ 266700 w 485775"/>
                <a:gd name="connsiteY2" fmla="*/ 244475 h 334963"/>
                <a:gd name="connsiteX3" fmla="*/ 257175 w 485775"/>
                <a:gd name="connsiteY3" fmla="*/ 315913 h 334963"/>
                <a:gd name="connsiteX4" fmla="*/ 176212 w 485775"/>
                <a:gd name="connsiteY4" fmla="*/ 334963 h 334963"/>
                <a:gd name="connsiteX5" fmla="*/ 104775 w 485775"/>
                <a:gd name="connsiteY5" fmla="*/ 287338 h 334963"/>
                <a:gd name="connsiteX6" fmla="*/ 14287 w 485775"/>
                <a:gd name="connsiteY6" fmla="*/ 292100 h 334963"/>
                <a:gd name="connsiteX7" fmla="*/ 0 w 485775"/>
                <a:gd name="connsiteY7" fmla="*/ 225425 h 334963"/>
                <a:gd name="connsiteX8" fmla="*/ 42862 w 485775"/>
                <a:gd name="connsiteY8" fmla="*/ 158750 h 334963"/>
                <a:gd name="connsiteX9" fmla="*/ 47625 w 485775"/>
                <a:gd name="connsiteY9" fmla="*/ 130175 h 334963"/>
                <a:gd name="connsiteX10" fmla="*/ 166687 w 485775"/>
                <a:gd name="connsiteY10" fmla="*/ 92075 h 334963"/>
                <a:gd name="connsiteX11" fmla="*/ 204787 w 485775"/>
                <a:gd name="connsiteY11" fmla="*/ 30163 h 334963"/>
                <a:gd name="connsiteX12" fmla="*/ 209550 w 485775"/>
                <a:gd name="connsiteY12" fmla="*/ 1588 h 334963"/>
                <a:gd name="connsiteX13" fmla="*/ 293687 w 485775"/>
                <a:gd name="connsiteY13" fmla="*/ 0 h 334963"/>
                <a:gd name="connsiteX14" fmla="*/ 409575 w 485775"/>
                <a:gd name="connsiteY14" fmla="*/ 87313 h 334963"/>
                <a:gd name="connsiteX15" fmla="*/ 485775 w 485775"/>
                <a:gd name="connsiteY15" fmla="*/ 120650 h 334963"/>
                <a:gd name="connsiteX0" fmla="*/ 485775 w 485775"/>
                <a:gd name="connsiteY0" fmla="*/ 120650 h 334963"/>
                <a:gd name="connsiteX1" fmla="*/ 433387 w 485775"/>
                <a:gd name="connsiteY1" fmla="*/ 220663 h 334963"/>
                <a:gd name="connsiteX2" fmla="*/ 266700 w 485775"/>
                <a:gd name="connsiteY2" fmla="*/ 244475 h 334963"/>
                <a:gd name="connsiteX3" fmla="*/ 257175 w 485775"/>
                <a:gd name="connsiteY3" fmla="*/ 315913 h 334963"/>
                <a:gd name="connsiteX4" fmla="*/ 176212 w 485775"/>
                <a:gd name="connsiteY4" fmla="*/ 334963 h 334963"/>
                <a:gd name="connsiteX5" fmla="*/ 104775 w 485775"/>
                <a:gd name="connsiteY5" fmla="*/ 287338 h 334963"/>
                <a:gd name="connsiteX6" fmla="*/ 14287 w 485775"/>
                <a:gd name="connsiteY6" fmla="*/ 292100 h 334963"/>
                <a:gd name="connsiteX7" fmla="*/ 0 w 485775"/>
                <a:gd name="connsiteY7" fmla="*/ 225425 h 334963"/>
                <a:gd name="connsiteX8" fmla="*/ 42862 w 485775"/>
                <a:gd name="connsiteY8" fmla="*/ 158750 h 334963"/>
                <a:gd name="connsiteX9" fmla="*/ 47625 w 485775"/>
                <a:gd name="connsiteY9" fmla="*/ 130175 h 334963"/>
                <a:gd name="connsiteX10" fmla="*/ 166687 w 485775"/>
                <a:gd name="connsiteY10" fmla="*/ 92075 h 334963"/>
                <a:gd name="connsiteX11" fmla="*/ 204787 w 485775"/>
                <a:gd name="connsiteY11" fmla="*/ 30163 h 334963"/>
                <a:gd name="connsiteX12" fmla="*/ 209550 w 485775"/>
                <a:gd name="connsiteY12" fmla="*/ 1588 h 334963"/>
                <a:gd name="connsiteX13" fmla="*/ 293687 w 485775"/>
                <a:gd name="connsiteY13" fmla="*/ 0 h 334963"/>
                <a:gd name="connsiteX14" fmla="*/ 425450 w 485775"/>
                <a:gd name="connsiteY14" fmla="*/ 87313 h 334963"/>
                <a:gd name="connsiteX15" fmla="*/ 485775 w 485775"/>
                <a:gd name="connsiteY15" fmla="*/ 120650 h 334963"/>
                <a:gd name="connsiteX0" fmla="*/ 485775 w 485775"/>
                <a:gd name="connsiteY0" fmla="*/ 119062 h 333375"/>
                <a:gd name="connsiteX1" fmla="*/ 433387 w 485775"/>
                <a:gd name="connsiteY1" fmla="*/ 219075 h 333375"/>
                <a:gd name="connsiteX2" fmla="*/ 266700 w 485775"/>
                <a:gd name="connsiteY2" fmla="*/ 242887 h 333375"/>
                <a:gd name="connsiteX3" fmla="*/ 257175 w 485775"/>
                <a:gd name="connsiteY3" fmla="*/ 314325 h 333375"/>
                <a:gd name="connsiteX4" fmla="*/ 176212 w 485775"/>
                <a:gd name="connsiteY4" fmla="*/ 333375 h 333375"/>
                <a:gd name="connsiteX5" fmla="*/ 104775 w 485775"/>
                <a:gd name="connsiteY5" fmla="*/ 285750 h 333375"/>
                <a:gd name="connsiteX6" fmla="*/ 14287 w 485775"/>
                <a:gd name="connsiteY6" fmla="*/ 290512 h 333375"/>
                <a:gd name="connsiteX7" fmla="*/ 0 w 485775"/>
                <a:gd name="connsiteY7" fmla="*/ 223837 h 333375"/>
                <a:gd name="connsiteX8" fmla="*/ 42862 w 485775"/>
                <a:gd name="connsiteY8" fmla="*/ 157162 h 333375"/>
                <a:gd name="connsiteX9" fmla="*/ 47625 w 485775"/>
                <a:gd name="connsiteY9" fmla="*/ 128587 h 333375"/>
                <a:gd name="connsiteX10" fmla="*/ 166687 w 485775"/>
                <a:gd name="connsiteY10" fmla="*/ 90487 h 333375"/>
                <a:gd name="connsiteX11" fmla="*/ 204787 w 485775"/>
                <a:gd name="connsiteY11" fmla="*/ 28575 h 333375"/>
                <a:gd name="connsiteX12" fmla="*/ 209550 w 485775"/>
                <a:gd name="connsiteY12" fmla="*/ 0 h 333375"/>
                <a:gd name="connsiteX13" fmla="*/ 293687 w 485775"/>
                <a:gd name="connsiteY13" fmla="*/ 11112 h 333375"/>
                <a:gd name="connsiteX14" fmla="*/ 425450 w 485775"/>
                <a:gd name="connsiteY14" fmla="*/ 85725 h 333375"/>
                <a:gd name="connsiteX15" fmla="*/ 485775 w 485775"/>
                <a:gd name="connsiteY15" fmla="*/ 119062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775" h="333375">
                  <a:moveTo>
                    <a:pt x="485775" y="119062"/>
                  </a:moveTo>
                  <a:lnTo>
                    <a:pt x="433387" y="219075"/>
                  </a:lnTo>
                  <a:lnTo>
                    <a:pt x="266700" y="242887"/>
                  </a:lnTo>
                  <a:lnTo>
                    <a:pt x="257175" y="314325"/>
                  </a:lnTo>
                  <a:lnTo>
                    <a:pt x="176212" y="333375"/>
                  </a:lnTo>
                  <a:lnTo>
                    <a:pt x="104775" y="285750"/>
                  </a:lnTo>
                  <a:lnTo>
                    <a:pt x="14287" y="290512"/>
                  </a:lnTo>
                  <a:lnTo>
                    <a:pt x="0" y="223837"/>
                  </a:lnTo>
                  <a:lnTo>
                    <a:pt x="42862" y="157162"/>
                  </a:lnTo>
                  <a:lnTo>
                    <a:pt x="47625" y="128587"/>
                  </a:lnTo>
                  <a:lnTo>
                    <a:pt x="166687" y="90487"/>
                  </a:lnTo>
                  <a:lnTo>
                    <a:pt x="204787" y="28575"/>
                  </a:lnTo>
                  <a:lnTo>
                    <a:pt x="209550" y="0"/>
                  </a:lnTo>
                  <a:lnTo>
                    <a:pt x="293687" y="11112"/>
                  </a:lnTo>
                  <a:lnTo>
                    <a:pt x="425450" y="85725"/>
                  </a:lnTo>
                  <a:lnTo>
                    <a:pt x="485775" y="119062"/>
                  </a:ln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5" name="Freeform 14"/>
            <p:cNvSpPr/>
            <p:nvPr/>
          </p:nvSpPr>
          <p:spPr>
            <a:xfrm>
              <a:off x="1529154" y="1075458"/>
              <a:ext cx="530989" cy="329001"/>
            </a:xfrm>
            <a:custGeom>
              <a:avLst/>
              <a:gdLst>
                <a:gd name="connsiteX0" fmla="*/ 142875 w 585788"/>
                <a:gd name="connsiteY0" fmla="*/ 1004 h 353429"/>
                <a:gd name="connsiteX1" fmla="*/ 214313 w 585788"/>
                <a:gd name="connsiteY1" fmla="*/ 10529 h 353429"/>
                <a:gd name="connsiteX2" fmla="*/ 257175 w 585788"/>
                <a:gd name="connsiteY2" fmla="*/ 39104 h 353429"/>
                <a:gd name="connsiteX3" fmla="*/ 285750 w 585788"/>
                <a:gd name="connsiteY3" fmla="*/ 86729 h 353429"/>
                <a:gd name="connsiteX4" fmla="*/ 338138 w 585788"/>
                <a:gd name="connsiteY4" fmla="*/ 91492 h 353429"/>
                <a:gd name="connsiteX5" fmla="*/ 395288 w 585788"/>
                <a:gd name="connsiteY5" fmla="*/ 20054 h 353429"/>
                <a:gd name="connsiteX6" fmla="*/ 471488 w 585788"/>
                <a:gd name="connsiteY6" fmla="*/ 58154 h 353429"/>
                <a:gd name="connsiteX7" fmla="*/ 547688 w 585788"/>
                <a:gd name="connsiteY7" fmla="*/ 58154 h 353429"/>
                <a:gd name="connsiteX8" fmla="*/ 585788 w 585788"/>
                <a:gd name="connsiteY8" fmla="*/ 139117 h 353429"/>
                <a:gd name="connsiteX9" fmla="*/ 457200 w 585788"/>
                <a:gd name="connsiteY9" fmla="*/ 239129 h 353429"/>
                <a:gd name="connsiteX10" fmla="*/ 357188 w 585788"/>
                <a:gd name="connsiteY10" fmla="*/ 196267 h 353429"/>
                <a:gd name="connsiteX11" fmla="*/ 252413 w 585788"/>
                <a:gd name="connsiteY11" fmla="*/ 143879 h 353429"/>
                <a:gd name="connsiteX12" fmla="*/ 242888 w 585788"/>
                <a:gd name="connsiteY12" fmla="*/ 210554 h 353429"/>
                <a:gd name="connsiteX13" fmla="*/ 290513 w 585788"/>
                <a:gd name="connsiteY13" fmla="*/ 291517 h 353429"/>
                <a:gd name="connsiteX14" fmla="*/ 252413 w 585788"/>
                <a:gd name="connsiteY14" fmla="*/ 353429 h 353429"/>
                <a:gd name="connsiteX15" fmla="*/ 76200 w 585788"/>
                <a:gd name="connsiteY15" fmla="*/ 253417 h 353429"/>
                <a:gd name="connsiteX16" fmla="*/ 0 w 585788"/>
                <a:gd name="connsiteY16" fmla="*/ 253417 h 353429"/>
                <a:gd name="connsiteX17" fmla="*/ 0 w 585788"/>
                <a:gd name="connsiteY17" fmla="*/ 224842 h 353429"/>
                <a:gd name="connsiteX18" fmla="*/ 19050 w 585788"/>
                <a:gd name="connsiteY18" fmla="*/ 167692 h 353429"/>
                <a:gd name="connsiteX19" fmla="*/ 4763 w 585788"/>
                <a:gd name="connsiteY19" fmla="*/ 105779 h 353429"/>
                <a:gd name="connsiteX20" fmla="*/ 19050 w 585788"/>
                <a:gd name="connsiteY20" fmla="*/ 101017 h 353429"/>
                <a:gd name="connsiteX21" fmla="*/ 38100 w 585788"/>
                <a:gd name="connsiteY21" fmla="*/ 81967 h 353429"/>
                <a:gd name="connsiteX22" fmla="*/ 66675 w 585788"/>
                <a:gd name="connsiteY22" fmla="*/ 67679 h 353429"/>
                <a:gd name="connsiteX23" fmla="*/ 80963 w 585788"/>
                <a:gd name="connsiteY23" fmla="*/ 58154 h 353429"/>
                <a:gd name="connsiteX24" fmla="*/ 90488 w 585788"/>
                <a:gd name="connsiteY24" fmla="*/ 43867 h 353429"/>
                <a:gd name="connsiteX25" fmla="*/ 95250 w 585788"/>
                <a:gd name="connsiteY25" fmla="*/ 29579 h 353429"/>
                <a:gd name="connsiteX26" fmla="*/ 109538 w 585788"/>
                <a:gd name="connsiteY26" fmla="*/ 20054 h 353429"/>
                <a:gd name="connsiteX27" fmla="*/ 119063 w 585788"/>
                <a:gd name="connsiteY27" fmla="*/ 5767 h 353429"/>
                <a:gd name="connsiteX28" fmla="*/ 142875 w 585788"/>
                <a:gd name="connsiteY28" fmla="*/ 1004 h 353429"/>
                <a:gd name="connsiteX0" fmla="*/ 142875 w 585788"/>
                <a:gd name="connsiteY0" fmla="*/ 1004 h 353429"/>
                <a:gd name="connsiteX1" fmla="*/ 214313 w 585788"/>
                <a:gd name="connsiteY1" fmla="*/ 10529 h 353429"/>
                <a:gd name="connsiteX2" fmla="*/ 230981 w 585788"/>
                <a:gd name="connsiteY2" fmla="*/ 27198 h 353429"/>
                <a:gd name="connsiteX3" fmla="*/ 257175 w 585788"/>
                <a:gd name="connsiteY3" fmla="*/ 39104 h 353429"/>
                <a:gd name="connsiteX4" fmla="*/ 285750 w 585788"/>
                <a:gd name="connsiteY4" fmla="*/ 86729 h 353429"/>
                <a:gd name="connsiteX5" fmla="*/ 338138 w 585788"/>
                <a:gd name="connsiteY5" fmla="*/ 91492 h 353429"/>
                <a:gd name="connsiteX6" fmla="*/ 395288 w 585788"/>
                <a:gd name="connsiteY6" fmla="*/ 20054 h 353429"/>
                <a:gd name="connsiteX7" fmla="*/ 471488 w 585788"/>
                <a:gd name="connsiteY7" fmla="*/ 58154 h 353429"/>
                <a:gd name="connsiteX8" fmla="*/ 547688 w 585788"/>
                <a:gd name="connsiteY8" fmla="*/ 58154 h 353429"/>
                <a:gd name="connsiteX9" fmla="*/ 585788 w 585788"/>
                <a:gd name="connsiteY9" fmla="*/ 139117 h 353429"/>
                <a:gd name="connsiteX10" fmla="*/ 457200 w 585788"/>
                <a:gd name="connsiteY10" fmla="*/ 239129 h 353429"/>
                <a:gd name="connsiteX11" fmla="*/ 357188 w 585788"/>
                <a:gd name="connsiteY11" fmla="*/ 196267 h 353429"/>
                <a:gd name="connsiteX12" fmla="*/ 252413 w 585788"/>
                <a:gd name="connsiteY12" fmla="*/ 143879 h 353429"/>
                <a:gd name="connsiteX13" fmla="*/ 242888 w 585788"/>
                <a:gd name="connsiteY13" fmla="*/ 210554 h 353429"/>
                <a:gd name="connsiteX14" fmla="*/ 290513 w 585788"/>
                <a:gd name="connsiteY14" fmla="*/ 291517 h 353429"/>
                <a:gd name="connsiteX15" fmla="*/ 252413 w 585788"/>
                <a:gd name="connsiteY15" fmla="*/ 353429 h 353429"/>
                <a:gd name="connsiteX16" fmla="*/ 76200 w 585788"/>
                <a:gd name="connsiteY16" fmla="*/ 253417 h 353429"/>
                <a:gd name="connsiteX17" fmla="*/ 0 w 585788"/>
                <a:gd name="connsiteY17" fmla="*/ 253417 h 353429"/>
                <a:gd name="connsiteX18" fmla="*/ 0 w 585788"/>
                <a:gd name="connsiteY18" fmla="*/ 224842 h 353429"/>
                <a:gd name="connsiteX19" fmla="*/ 19050 w 585788"/>
                <a:gd name="connsiteY19" fmla="*/ 167692 h 353429"/>
                <a:gd name="connsiteX20" fmla="*/ 4763 w 585788"/>
                <a:gd name="connsiteY20" fmla="*/ 105779 h 353429"/>
                <a:gd name="connsiteX21" fmla="*/ 19050 w 585788"/>
                <a:gd name="connsiteY21" fmla="*/ 101017 h 353429"/>
                <a:gd name="connsiteX22" fmla="*/ 38100 w 585788"/>
                <a:gd name="connsiteY22" fmla="*/ 81967 h 353429"/>
                <a:gd name="connsiteX23" fmla="*/ 66675 w 585788"/>
                <a:gd name="connsiteY23" fmla="*/ 67679 h 353429"/>
                <a:gd name="connsiteX24" fmla="*/ 80963 w 585788"/>
                <a:gd name="connsiteY24" fmla="*/ 58154 h 353429"/>
                <a:gd name="connsiteX25" fmla="*/ 90488 w 585788"/>
                <a:gd name="connsiteY25" fmla="*/ 43867 h 353429"/>
                <a:gd name="connsiteX26" fmla="*/ 95250 w 585788"/>
                <a:gd name="connsiteY26" fmla="*/ 29579 h 353429"/>
                <a:gd name="connsiteX27" fmla="*/ 109538 w 585788"/>
                <a:gd name="connsiteY27" fmla="*/ 20054 h 353429"/>
                <a:gd name="connsiteX28" fmla="*/ 119063 w 585788"/>
                <a:gd name="connsiteY28" fmla="*/ 5767 h 353429"/>
                <a:gd name="connsiteX29" fmla="*/ 142875 w 585788"/>
                <a:gd name="connsiteY29" fmla="*/ 1004 h 353429"/>
                <a:gd name="connsiteX0" fmla="*/ 142875 w 585788"/>
                <a:gd name="connsiteY0" fmla="*/ 1004 h 353429"/>
                <a:gd name="connsiteX1" fmla="*/ 192882 w 585788"/>
                <a:gd name="connsiteY1" fmla="*/ 8148 h 353429"/>
                <a:gd name="connsiteX2" fmla="*/ 230981 w 585788"/>
                <a:gd name="connsiteY2" fmla="*/ 27198 h 353429"/>
                <a:gd name="connsiteX3" fmla="*/ 257175 w 585788"/>
                <a:gd name="connsiteY3" fmla="*/ 39104 h 353429"/>
                <a:gd name="connsiteX4" fmla="*/ 285750 w 585788"/>
                <a:gd name="connsiteY4" fmla="*/ 86729 h 353429"/>
                <a:gd name="connsiteX5" fmla="*/ 338138 w 585788"/>
                <a:gd name="connsiteY5" fmla="*/ 91492 h 353429"/>
                <a:gd name="connsiteX6" fmla="*/ 395288 w 585788"/>
                <a:gd name="connsiteY6" fmla="*/ 20054 h 353429"/>
                <a:gd name="connsiteX7" fmla="*/ 471488 w 585788"/>
                <a:gd name="connsiteY7" fmla="*/ 58154 h 353429"/>
                <a:gd name="connsiteX8" fmla="*/ 547688 w 585788"/>
                <a:gd name="connsiteY8" fmla="*/ 58154 h 353429"/>
                <a:gd name="connsiteX9" fmla="*/ 585788 w 585788"/>
                <a:gd name="connsiteY9" fmla="*/ 139117 h 353429"/>
                <a:gd name="connsiteX10" fmla="*/ 457200 w 585788"/>
                <a:gd name="connsiteY10" fmla="*/ 239129 h 353429"/>
                <a:gd name="connsiteX11" fmla="*/ 357188 w 585788"/>
                <a:gd name="connsiteY11" fmla="*/ 196267 h 353429"/>
                <a:gd name="connsiteX12" fmla="*/ 252413 w 585788"/>
                <a:gd name="connsiteY12" fmla="*/ 143879 h 353429"/>
                <a:gd name="connsiteX13" fmla="*/ 242888 w 585788"/>
                <a:gd name="connsiteY13" fmla="*/ 210554 h 353429"/>
                <a:gd name="connsiteX14" fmla="*/ 290513 w 585788"/>
                <a:gd name="connsiteY14" fmla="*/ 291517 h 353429"/>
                <a:gd name="connsiteX15" fmla="*/ 252413 w 585788"/>
                <a:gd name="connsiteY15" fmla="*/ 353429 h 353429"/>
                <a:gd name="connsiteX16" fmla="*/ 76200 w 585788"/>
                <a:gd name="connsiteY16" fmla="*/ 253417 h 353429"/>
                <a:gd name="connsiteX17" fmla="*/ 0 w 585788"/>
                <a:gd name="connsiteY17" fmla="*/ 253417 h 353429"/>
                <a:gd name="connsiteX18" fmla="*/ 0 w 585788"/>
                <a:gd name="connsiteY18" fmla="*/ 224842 h 353429"/>
                <a:gd name="connsiteX19" fmla="*/ 19050 w 585788"/>
                <a:gd name="connsiteY19" fmla="*/ 167692 h 353429"/>
                <a:gd name="connsiteX20" fmla="*/ 4763 w 585788"/>
                <a:gd name="connsiteY20" fmla="*/ 105779 h 353429"/>
                <a:gd name="connsiteX21" fmla="*/ 19050 w 585788"/>
                <a:gd name="connsiteY21" fmla="*/ 101017 h 353429"/>
                <a:gd name="connsiteX22" fmla="*/ 38100 w 585788"/>
                <a:gd name="connsiteY22" fmla="*/ 81967 h 353429"/>
                <a:gd name="connsiteX23" fmla="*/ 66675 w 585788"/>
                <a:gd name="connsiteY23" fmla="*/ 67679 h 353429"/>
                <a:gd name="connsiteX24" fmla="*/ 80963 w 585788"/>
                <a:gd name="connsiteY24" fmla="*/ 58154 h 353429"/>
                <a:gd name="connsiteX25" fmla="*/ 90488 w 585788"/>
                <a:gd name="connsiteY25" fmla="*/ 43867 h 353429"/>
                <a:gd name="connsiteX26" fmla="*/ 95250 w 585788"/>
                <a:gd name="connsiteY26" fmla="*/ 29579 h 353429"/>
                <a:gd name="connsiteX27" fmla="*/ 109538 w 585788"/>
                <a:gd name="connsiteY27" fmla="*/ 20054 h 353429"/>
                <a:gd name="connsiteX28" fmla="*/ 119063 w 585788"/>
                <a:gd name="connsiteY28" fmla="*/ 5767 h 353429"/>
                <a:gd name="connsiteX29" fmla="*/ 142875 w 585788"/>
                <a:gd name="connsiteY29" fmla="*/ 1004 h 353429"/>
                <a:gd name="connsiteX0" fmla="*/ 142875 w 585788"/>
                <a:gd name="connsiteY0" fmla="*/ 1004 h 353429"/>
                <a:gd name="connsiteX1" fmla="*/ 192882 w 585788"/>
                <a:gd name="connsiteY1" fmla="*/ 8148 h 353429"/>
                <a:gd name="connsiteX2" fmla="*/ 233362 w 585788"/>
                <a:gd name="connsiteY2" fmla="*/ 5766 h 353429"/>
                <a:gd name="connsiteX3" fmla="*/ 257175 w 585788"/>
                <a:gd name="connsiteY3" fmla="*/ 39104 h 353429"/>
                <a:gd name="connsiteX4" fmla="*/ 285750 w 585788"/>
                <a:gd name="connsiteY4" fmla="*/ 86729 h 353429"/>
                <a:gd name="connsiteX5" fmla="*/ 338138 w 585788"/>
                <a:gd name="connsiteY5" fmla="*/ 91492 h 353429"/>
                <a:gd name="connsiteX6" fmla="*/ 395288 w 585788"/>
                <a:gd name="connsiteY6" fmla="*/ 20054 h 353429"/>
                <a:gd name="connsiteX7" fmla="*/ 471488 w 585788"/>
                <a:gd name="connsiteY7" fmla="*/ 58154 h 353429"/>
                <a:gd name="connsiteX8" fmla="*/ 547688 w 585788"/>
                <a:gd name="connsiteY8" fmla="*/ 58154 h 353429"/>
                <a:gd name="connsiteX9" fmla="*/ 585788 w 585788"/>
                <a:gd name="connsiteY9" fmla="*/ 139117 h 353429"/>
                <a:gd name="connsiteX10" fmla="*/ 457200 w 585788"/>
                <a:gd name="connsiteY10" fmla="*/ 239129 h 353429"/>
                <a:gd name="connsiteX11" fmla="*/ 357188 w 585788"/>
                <a:gd name="connsiteY11" fmla="*/ 196267 h 353429"/>
                <a:gd name="connsiteX12" fmla="*/ 252413 w 585788"/>
                <a:gd name="connsiteY12" fmla="*/ 143879 h 353429"/>
                <a:gd name="connsiteX13" fmla="*/ 242888 w 585788"/>
                <a:gd name="connsiteY13" fmla="*/ 210554 h 353429"/>
                <a:gd name="connsiteX14" fmla="*/ 290513 w 585788"/>
                <a:gd name="connsiteY14" fmla="*/ 291517 h 353429"/>
                <a:gd name="connsiteX15" fmla="*/ 252413 w 585788"/>
                <a:gd name="connsiteY15" fmla="*/ 353429 h 353429"/>
                <a:gd name="connsiteX16" fmla="*/ 76200 w 585788"/>
                <a:gd name="connsiteY16" fmla="*/ 253417 h 353429"/>
                <a:gd name="connsiteX17" fmla="*/ 0 w 585788"/>
                <a:gd name="connsiteY17" fmla="*/ 253417 h 353429"/>
                <a:gd name="connsiteX18" fmla="*/ 0 w 585788"/>
                <a:gd name="connsiteY18" fmla="*/ 224842 h 353429"/>
                <a:gd name="connsiteX19" fmla="*/ 19050 w 585788"/>
                <a:gd name="connsiteY19" fmla="*/ 167692 h 353429"/>
                <a:gd name="connsiteX20" fmla="*/ 4763 w 585788"/>
                <a:gd name="connsiteY20" fmla="*/ 105779 h 353429"/>
                <a:gd name="connsiteX21" fmla="*/ 19050 w 585788"/>
                <a:gd name="connsiteY21" fmla="*/ 101017 h 353429"/>
                <a:gd name="connsiteX22" fmla="*/ 38100 w 585788"/>
                <a:gd name="connsiteY22" fmla="*/ 81967 h 353429"/>
                <a:gd name="connsiteX23" fmla="*/ 66675 w 585788"/>
                <a:gd name="connsiteY23" fmla="*/ 67679 h 353429"/>
                <a:gd name="connsiteX24" fmla="*/ 80963 w 585788"/>
                <a:gd name="connsiteY24" fmla="*/ 58154 h 353429"/>
                <a:gd name="connsiteX25" fmla="*/ 90488 w 585788"/>
                <a:gd name="connsiteY25" fmla="*/ 43867 h 353429"/>
                <a:gd name="connsiteX26" fmla="*/ 95250 w 585788"/>
                <a:gd name="connsiteY26" fmla="*/ 29579 h 353429"/>
                <a:gd name="connsiteX27" fmla="*/ 109538 w 585788"/>
                <a:gd name="connsiteY27" fmla="*/ 20054 h 353429"/>
                <a:gd name="connsiteX28" fmla="*/ 119063 w 585788"/>
                <a:gd name="connsiteY28" fmla="*/ 5767 h 353429"/>
                <a:gd name="connsiteX29" fmla="*/ 142875 w 585788"/>
                <a:gd name="connsiteY29" fmla="*/ 1004 h 353429"/>
                <a:gd name="connsiteX0" fmla="*/ 142875 w 585788"/>
                <a:gd name="connsiteY0" fmla="*/ 1004 h 353429"/>
                <a:gd name="connsiteX1" fmla="*/ 192882 w 585788"/>
                <a:gd name="connsiteY1" fmla="*/ 8148 h 353429"/>
                <a:gd name="connsiteX2" fmla="*/ 233362 w 585788"/>
                <a:gd name="connsiteY2" fmla="*/ 5766 h 353429"/>
                <a:gd name="connsiteX3" fmla="*/ 257175 w 585788"/>
                <a:gd name="connsiteY3" fmla="*/ 39104 h 353429"/>
                <a:gd name="connsiteX4" fmla="*/ 285750 w 585788"/>
                <a:gd name="connsiteY4" fmla="*/ 86729 h 353429"/>
                <a:gd name="connsiteX5" fmla="*/ 338138 w 585788"/>
                <a:gd name="connsiteY5" fmla="*/ 91492 h 353429"/>
                <a:gd name="connsiteX6" fmla="*/ 395288 w 585788"/>
                <a:gd name="connsiteY6" fmla="*/ 20054 h 353429"/>
                <a:gd name="connsiteX7" fmla="*/ 471488 w 585788"/>
                <a:gd name="connsiteY7" fmla="*/ 58154 h 353429"/>
                <a:gd name="connsiteX8" fmla="*/ 547688 w 585788"/>
                <a:gd name="connsiteY8" fmla="*/ 58154 h 353429"/>
                <a:gd name="connsiteX9" fmla="*/ 585788 w 585788"/>
                <a:gd name="connsiteY9" fmla="*/ 139117 h 353429"/>
                <a:gd name="connsiteX10" fmla="*/ 457200 w 585788"/>
                <a:gd name="connsiteY10" fmla="*/ 239129 h 353429"/>
                <a:gd name="connsiteX11" fmla="*/ 357188 w 585788"/>
                <a:gd name="connsiteY11" fmla="*/ 196267 h 353429"/>
                <a:gd name="connsiteX12" fmla="*/ 252413 w 585788"/>
                <a:gd name="connsiteY12" fmla="*/ 143879 h 353429"/>
                <a:gd name="connsiteX13" fmla="*/ 242888 w 585788"/>
                <a:gd name="connsiteY13" fmla="*/ 210554 h 353429"/>
                <a:gd name="connsiteX14" fmla="*/ 303213 w 585788"/>
                <a:gd name="connsiteY14" fmla="*/ 288342 h 353429"/>
                <a:gd name="connsiteX15" fmla="*/ 252413 w 585788"/>
                <a:gd name="connsiteY15" fmla="*/ 353429 h 353429"/>
                <a:gd name="connsiteX16" fmla="*/ 76200 w 585788"/>
                <a:gd name="connsiteY16" fmla="*/ 253417 h 353429"/>
                <a:gd name="connsiteX17" fmla="*/ 0 w 585788"/>
                <a:gd name="connsiteY17" fmla="*/ 253417 h 353429"/>
                <a:gd name="connsiteX18" fmla="*/ 0 w 585788"/>
                <a:gd name="connsiteY18" fmla="*/ 224842 h 353429"/>
                <a:gd name="connsiteX19" fmla="*/ 19050 w 585788"/>
                <a:gd name="connsiteY19" fmla="*/ 167692 h 353429"/>
                <a:gd name="connsiteX20" fmla="*/ 4763 w 585788"/>
                <a:gd name="connsiteY20" fmla="*/ 105779 h 353429"/>
                <a:gd name="connsiteX21" fmla="*/ 19050 w 585788"/>
                <a:gd name="connsiteY21" fmla="*/ 101017 h 353429"/>
                <a:gd name="connsiteX22" fmla="*/ 38100 w 585788"/>
                <a:gd name="connsiteY22" fmla="*/ 81967 h 353429"/>
                <a:gd name="connsiteX23" fmla="*/ 66675 w 585788"/>
                <a:gd name="connsiteY23" fmla="*/ 67679 h 353429"/>
                <a:gd name="connsiteX24" fmla="*/ 80963 w 585788"/>
                <a:gd name="connsiteY24" fmla="*/ 58154 h 353429"/>
                <a:gd name="connsiteX25" fmla="*/ 90488 w 585788"/>
                <a:gd name="connsiteY25" fmla="*/ 43867 h 353429"/>
                <a:gd name="connsiteX26" fmla="*/ 95250 w 585788"/>
                <a:gd name="connsiteY26" fmla="*/ 29579 h 353429"/>
                <a:gd name="connsiteX27" fmla="*/ 109538 w 585788"/>
                <a:gd name="connsiteY27" fmla="*/ 20054 h 353429"/>
                <a:gd name="connsiteX28" fmla="*/ 119063 w 585788"/>
                <a:gd name="connsiteY28" fmla="*/ 5767 h 353429"/>
                <a:gd name="connsiteX29" fmla="*/ 142875 w 585788"/>
                <a:gd name="connsiteY29" fmla="*/ 1004 h 353429"/>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395288 w 585788"/>
                <a:gd name="connsiteY6" fmla="*/ 20054 h 362954"/>
                <a:gd name="connsiteX7" fmla="*/ 471488 w 585788"/>
                <a:gd name="connsiteY7" fmla="*/ 58154 h 362954"/>
                <a:gd name="connsiteX8" fmla="*/ 547688 w 585788"/>
                <a:gd name="connsiteY8" fmla="*/ 58154 h 362954"/>
                <a:gd name="connsiteX9" fmla="*/ 585788 w 585788"/>
                <a:gd name="connsiteY9" fmla="*/ 139117 h 362954"/>
                <a:gd name="connsiteX10" fmla="*/ 457200 w 585788"/>
                <a:gd name="connsiteY10" fmla="*/ 239129 h 362954"/>
                <a:gd name="connsiteX11" fmla="*/ 357188 w 585788"/>
                <a:gd name="connsiteY11" fmla="*/ 196267 h 362954"/>
                <a:gd name="connsiteX12" fmla="*/ 252413 w 585788"/>
                <a:gd name="connsiteY12" fmla="*/ 143879 h 362954"/>
                <a:gd name="connsiteX13" fmla="*/ 242888 w 585788"/>
                <a:gd name="connsiteY13" fmla="*/ 210554 h 362954"/>
                <a:gd name="connsiteX14" fmla="*/ 303213 w 585788"/>
                <a:gd name="connsiteY14" fmla="*/ 288342 h 362954"/>
                <a:gd name="connsiteX15" fmla="*/ 265113 w 585788"/>
                <a:gd name="connsiteY15" fmla="*/ 362954 h 362954"/>
                <a:gd name="connsiteX16" fmla="*/ 76200 w 585788"/>
                <a:gd name="connsiteY16" fmla="*/ 253417 h 362954"/>
                <a:gd name="connsiteX17" fmla="*/ 0 w 585788"/>
                <a:gd name="connsiteY17" fmla="*/ 253417 h 362954"/>
                <a:gd name="connsiteX18" fmla="*/ 0 w 585788"/>
                <a:gd name="connsiteY18" fmla="*/ 224842 h 362954"/>
                <a:gd name="connsiteX19" fmla="*/ 19050 w 585788"/>
                <a:gd name="connsiteY19" fmla="*/ 167692 h 362954"/>
                <a:gd name="connsiteX20" fmla="*/ 4763 w 585788"/>
                <a:gd name="connsiteY20" fmla="*/ 105779 h 362954"/>
                <a:gd name="connsiteX21" fmla="*/ 19050 w 585788"/>
                <a:gd name="connsiteY21" fmla="*/ 101017 h 362954"/>
                <a:gd name="connsiteX22" fmla="*/ 38100 w 585788"/>
                <a:gd name="connsiteY22" fmla="*/ 81967 h 362954"/>
                <a:gd name="connsiteX23" fmla="*/ 66675 w 585788"/>
                <a:gd name="connsiteY23" fmla="*/ 67679 h 362954"/>
                <a:gd name="connsiteX24" fmla="*/ 80963 w 585788"/>
                <a:gd name="connsiteY24" fmla="*/ 58154 h 362954"/>
                <a:gd name="connsiteX25" fmla="*/ 90488 w 585788"/>
                <a:gd name="connsiteY25" fmla="*/ 43867 h 362954"/>
                <a:gd name="connsiteX26" fmla="*/ 95250 w 585788"/>
                <a:gd name="connsiteY26" fmla="*/ 29579 h 362954"/>
                <a:gd name="connsiteX27" fmla="*/ 109538 w 585788"/>
                <a:gd name="connsiteY27" fmla="*/ 20054 h 362954"/>
                <a:gd name="connsiteX28" fmla="*/ 119063 w 585788"/>
                <a:gd name="connsiteY28" fmla="*/ 5767 h 362954"/>
                <a:gd name="connsiteX29" fmla="*/ 142875 w 585788"/>
                <a:gd name="connsiteY29"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395288 w 585788"/>
                <a:gd name="connsiteY6" fmla="*/ 20054 h 362954"/>
                <a:gd name="connsiteX7" fmla="*/ 471488 w 585788"/>
                <a:gd name="connsiteY7" fmla="*/ 58154 h 362954"/>
                <a:gd name="connsiteX8" fmla="*/ 547688 w 585788"/>
                <a:gd name="connsiteY8" fmla="*/ 58154 h 362954"/>
                <a:gd name="connsiteX9" fmla="*/ 585788 w 585788"/>
                <a:gd name="connsiteY9" fmla="*/ 139117 h 362954"/>
                <a:gd name="connsiteX10" fmla="*/ 457200 w 585788"/>
                <a:gd name="connsiteY10" fmla="*/ 239129 h 362954"/>
                <a:gd name="connsiteX11" fmla="*/ 357188 w 585788"/>
                <a:gd name="connsiteY11" fmla="*/ 196267 h 362954"/>
                <a:gd name="connsiteX12" fmla="*/ 255588 w 585788"/>
                <a:gd name="connsiteY12" fmla="*/ 175629 h 362954"/>
                <a:gd name="connsiteX13" fmla="*/ 242888 w 585788"/>
                <a:gd name="connsiteY13" fmla="*/ 210554 h 362954"/>
                <a:gd name="connsiteX14" fmla="*/ 303213 w 585788"/>
                <a:gd name="connsiteY14" fmla="*/ 288342 h 362954"/>
                <a:gd name="connsiteX15" fmla="*/ 265113 w 585788"/>
                <a:gd name="connsiteY15" fmla="*/ 362954 h 362954"/>
                <a:gd name="connsiteX16" fmla="*/ 76200 w 585788"/>
                <a:gd name="connsiteY16" fmla="*/ 253417 h 362954"/>
                <a:gd name="connsiteX17" fmla="*/ 0 w 585788"/>
                <a:gd name="connsiteY17" fmla="*/ 253417 h 362954"/>
                <a:gd name="connsiteX18" fmla="*/ 0 w 585788"/>
                <a:gd name="connsiteY18" fmla="*/ 224842 h 362954"/>
                <a:gd name="connsiteX19" fmla="*/ 19050 w 585788"/>
                <a:gd name="connsiteY19" fmla="*/ 167692 h 362954"/>
                <a:gd name="connsiteX20" fmla="*/ 4763 w 585788"/>
                <a:gd name="connsiteY20" fmla="*/ 105779 h 362954"/>
                <a:gd name="connsiteX21" fmla="*/ 19050 w 585788"/>
                <a:gd name="connsiteY21" fmla="*/ 101017 h 362954"/>
                <a:gd name="connsiteX22" fmla="*/ 38100 w 585788"/>
                <a:gd name="connsiteY22" fmla="*/ 81967 h 362954"/>
                <a:gd name="connsiteX23" fmla="*/ 66675 w 585788"/>
                <a:gd name="connsiteY23" fmla="*/ 67679 h 362954"/>
                <a:gd name="connsiteX24" fmla="*/ 80963 w 585788"/>
                <a:gd name="connsiteY24" fmla="*/ 58154 h 362954"/>
                <a:gd name="connsiteX25" fmla="*/ 90488 w 585788"/>
                <a:gd name="connsiteY25" fmla="*/ 43867 h 362954"/>
                <a:gd name="connsiteX26" fmla="*/ 95250 w 585788"/>
                <a:gd name="connsiteY26" fmla="*/ 29579 h 362954"/>
                <a:gd name="connsiteX27" fmla="*/ 109538 w 585788"/>
                <a:gd name="connsiteY27" fmla="*/ 20054 h 362954"/>
                <a:gd name="connsiteX28" fmla="*/ 119063 w 585788"/>
                <a:gd name="connsiteY28" fmla="*/ 5767 h 362954"/>
                <a:gd name="connsiteX29" fmla="*/ 142875 w 585788"/>
                <a:gd name="connsiteY29"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457200 w 585788"/>
                <a:gd name="connsiteY10" fmla="*/ 239129 h 362954"/>
                <a:gd name="connsiteX11" fmla="*/ 357188 w 585788"/>
                <a:gd name="connsiteY11" fmla="*/ 196267 h 362954"/>
                <a:gd name="connsiteX12" fmla="*/ 255588 w 585788"/>
                <a:gd name="connsiteY12" fmla="*/ 175629 h 362954"/>
                <a:gd name="connsiteX13" fmla="*/ 242888 w 585788"/>
                <a:gd name="connsiteY13" fmla="*/ 210554 h 362954"/>
                <a:gd name="connsiteX14" fmla="*/ 303213 w 585788"/>
                <a:gd name="connsiteY14" fmla="*/ 288342 h 362954"/>
                <a:gd name="connsiteX15" fmla="*/ 265113 w 585788"/>
                <a:gd name="connsiteY15" fmla="*/ 362954 h 362954"/>
                <a:gd name="connsiteX16" fmla="*/ 76200 w 585788"/>
                <a:gd name="connsiteY16" fmla="*/ 253417 h 362954"/>
                <a:gd name="connsiteX17" fmla="*/ 0 w 585788"/>
                <a:gd name="connsiteY17" fmla="*/ 253417 h 362954"/>
                <a:gd name="connsiteX18" fmla="*/ 0 w 585788"/>
                <a:gd name="connsiteY18" fmla="*/ 224842 h 362954"/>
                <a:gd name="connsiteX19" fmla="*/ 19050 w 585788"/>
                <a:gd name="connsiteY19" fmla="*/ 167692 h 362954"/>
                <a:gd name="connsiteX20" fmla="*/ 4763 w 585788"/>
                <a:gd name="connsiteY20" fmla="*/ 105779 h 362954"/>
                <a:gd name="connsiteX21" fmla="*/ 19050 w 585788"/>
                <a:gd name="connsiteY21" fmla="*/ 101017 h 362954"/>
                <a:gd name="connsiteX22" fmla="*/ 38100 w 585788"/>
                <a:gd name="connsiteY22" fmla="*/ 81967 h 362954"/>
                <a:gd name="connsiteX23" fmla="*/ 66675 w 585788"/>
                <a:gd name="connsiteY23" fmla="*/ 67679 h 362954"/>
                <a:gd name="connsiteX24" fmla="*/ 80963 w 585788"/>
                <a:gd name="connsiteY24" fmla="*/ 58154 h 362954"/>
                <a:gd name="connsiteX25" fmla="*/ 90488 w 585788"/>
                <a:gd name="connsiteY25" fmla="*/ 43867 h 362954"/>
                <a:gd name="connsiteX26" fmla="*/ 95250 w 585788"/>
                <a:gd name="connsiteY26" fmla="*/ 29579 h 362954"/>
                <a:gd name="connsiteX27" fmla="*/ 109538 w 585788"/>
                <a:gd name="connsiteY27" fmla="*/ 20054 h 362954"/>
                <a:gd name="connsiteX28" fmla="*/ 119063 w 585788"/>
                <a:gd name="connsiteY28" fmla="*/ 5767 h 362954"/>
                <a:gd name="connsiteX29" fmla="*/ 142875 w 585788"/>
                <a:gd name="connsiteY29"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457200 w 585788"/>
                <a:gd name="connsiteY10" fmla="*/ 239129 h 362954"/>
                <a:gd name="connsiteX11" fmla="*/ 350044 w 585788"/>
                <a:gd name="connsiteY11" fmla="*/ 205792 h 362954"/>
                <a:gd name="connsiteX12" fmla="*/ 255588 w 585788"/>
                <a:gd name="connsiteY12" fmla="*/ 175629 h 362954"/>
                <a:gd name="connsiteX13" fmla="*/ 242888 w 585788"/>
                <a:gd name="connsiteY13" fmla="*/ 210554 h 362954"/>
                <a:gd name="connsiteX14" fmla="*/ 303213 w 585788"/>
                <a:gd name="connsiteY14" fmla="*/ 288342 h 362954"/>
                <a:gd name="connsiteX15" fmla="*/ 265113 w 585788"/>
                <a:gd name="connsiteY15" fmla="*/ 362954 h 362954"/>
                <a:gd name="connsiteX16" fmla="*/ 76200 w 585788"/>
                <a:gd name="connsiteY16" fmla="*/ 253417 h 362954"/>
                <a:gd name="connsiteX17" fmla="*/ 0 w 585788"/>
                <a:gd name="connsiteY17" fmla="*/ 253417 h 362954"/>
                <a:gd name="connsiteX18" fmla="*/ 0 w 585788"/>
                <a:gd name="connsiteY18" fmla="*/ 224842 h 362954"/>
                <a:gd name="connsiteX19" fmla="*/ 19050 w 585788"/>
                <a:gd name="connsiteY19" fmla="*/ 167692 h 362954"/>
                <a:gd name="connsiteX20" fmla="*/ 4763 w 585788"/>
                <a:gd name="connsiteY20" fmla="*/ 105779 h 362954"/>
                <a:gd name="connsiteX21" fmla="*/ 19050 w 585788"/>
                <a:gd name="connsiteY21" fmla="*/ 101017 h 362954"/>
                <a:gd name="connsiteX22" fmla="*/ 38100 w 585788"/>
                <a:gd name="connsiteY22" fmla="*/ 81967 h 362954"/>
                <a:gd name="connsiteX23" fmla="*/ 66675 w 585788"/>
                <a:gd name="connsiteY23" fmla="*/ 67679 h 362954"/>
                <a:gd name="connsiteX24" fmla="*/ 80963 w 585788"/>
                <a:gd name="connsiteY24" fmla="*/ 58154 h 362954"/>
                <a:gd name="connsiteX25" fmla="*/ 90488 w 585788"/>
                <a:gd name="connsiteY25" fmla="*/ 43867 h 362954"/>
                <a:gd name="connsiteX26" fmla="*/ 95250 w 585788"/>
                <a:gd name="connsiteY26" fmla="*/ 29579 h 362954"/>
                <a:gd name="connsiteX27" fmla="*/ 109538 w 585788"/>
                <a:gd name="connsiteY27" fmla="*/ 20054 h 362954"/>
                <a:gd name="connsiteX28" fmla="*/ 119063 w 585788"/>
                <a:gd name="connsiteY28" fmla="*/ 5767 h 362954"/>
                <a:gd name="connsiteX29" fmla="*/ 142875 w 585788"/>
                <a:gd name="connsiteY29"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535781 w 585788"/>
                <a:gd name="connsiteY10" fmla="*/ 179597 h 362954"/>
                <a:gd name="connsiteX11" fmla="*/ 457200 w 585788"/>
                <a:gd name="connsiteY11" fmla="*/ 239129 h 362954"/>
                <a:gd name="connsiteX12" fmla="*/ 350044 w 585788"/>
                <a:gd name="connsiteY12" fmla="*/ 205792 h 362954"/>
                <a:gd name="connsiteX13" fmla="*/ 255588 w 585788"/>
                <a:gd name="connsiteY13" fmla="*/ 175629 h 362954"/>
                <a:gd name="connsiteX14" fmla="*/ 242888 w 585788"/>
                <a:gd name="connsiteY14" fmla="*/ 210554 h 362954"/>
                <a:gd name="connsiteX15" fmla="*/ 303213 w 585788"/>
                <a:gd name="connsiteY15" fmla="*/ 288342 h 362954"/>
                <a:gd name="connsiteX16" fmla="*/ 265113 w 585788"/>
                <a:gd name="connsiteY16" fmla="*/ 362954 h 362954"/>
                <a:gd name="connsiteX17" fmla="*/ 76200 w 585788"/>
                <a:gd name="connsiteY17" fmla="*/ 253417 h 362954"/>
                <a:gd name="connsiteX18" fmla="*/ 0 w 585788"/>
                <a:gd name="connsiteY18" fmla="*/ 253417 h 362954"/>
                <a:gd name="connsiteX19" fmla="*/ 0 w 585788"/>
                <a:gd name="connsiteY19" fmla="*/ 224842 h 362954"/>
                <a:gd name="connsiteX20" fmla="*/ 19050 w 585788"/>
                <a:gd name="connsiteY20" fmla="*/ 167692 h 362954"/>
                <a:gd name="connsiteX21" fmla="*/ 4763 w 585788"/>
                <a:gd name="connsiteY21" fmla="*/ 105779 h 362954"/>
                <a:gd name="connsiteX22" fmla="*/ 19050 w 585788"/>
                <a:gd name="connsiteY22" fmla="*/ 101017 h 362954"/>
                <a:gd name="connsiteX23" fmla="*/ 38100 w 585788"/>
                <a:gd name="connsiteY23" fmla="*/ 81967 h 362954"/>
                <a:gd name="connsiteX24" fmla="*/ 66675 w 585788"/>
                <a:gd name="connsiteY24" fmla="*/ 67679 h 362954"/>
                <a:gd name="connsiteX25" fmla="*/ 80963 w 585788"/>
                <a:gd name="connsiteY25" fmla="*/ 58154 h 362954"/>
                <a:gd name="connsiteX26" fmla="*/ 90488 w 585788"/>
                <a:gd name="connsiteY26" fmla="*/ 43867 h 362954"/>
                <a:gd name="connsiteX27" fmla="*/ 95250 w 585788"/>
                <a:gd name="connsiteY27" fmla="*/ 29579 h 362954"/>
                <a:gd name="connsiteX28" fmla="*/ 109538 w 585788"/>
                <a:gd name="connsiteY28" fmla="*/ 20054 h 362954"/>
                <a:gd name="connsiteX29" fmla="*/ 119063 w 585788"/>
                <a:gd name="connsiteY29" fmla="*/ 5767 h 362954"/>
                <a:gd name="connsiteX30" fmla="*/ 142875 w 585788"/>
                <a:gd name="connsiteY30"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538162 w 585788"/>
                <a:gd name="connsiteY10" fmla="*/ 191503 h 362954"/>
                <a:gd name="connsiteX11" fmla="*/ 457200 w 585788"/>
                <a:gd name="connsiteY11" fmla="*/ 239129 h 362954"/>
                <a:gd name="connsiteX12" fmla="*/ 350044 w 585788"/>
                <a:gd name="connsiteY12" fmla="*/ 205792 h 362954"/>
                <a:gd name="connsiteX13" fmla="*/ 255588 w 585788"/>
                <a:gd name="connsiteY13" fmla="*/ 175629 h 362954"/>
                <a:gd name="connsiteX14" fmla="*/ 242888 w 585788"/>
                <a:gd name="connsiteY14" fmla="*/ 210554 h 362954"/>
                <a:gd name="connsiteX15" fmla="*/ 303213 w 585788"/>
                <a:gd name="connsiteY15" fmla="*/ 288342 h 362954"/>
                <a:gd name="connsiteX16" fmla="*/ 265113 w 585788"/>
                <a:gd name="connsiteY16" fmla="*/ 362954 h 362954"/>
                <a:gd name="connsiteX17" fmla="*/ 76200 w 585788"/>
                <a:gd name="connsiteY17" fmla="*/ 253417 h 362954"/>
                <a:gd name="connsiteX18" fmla="*/ 0 w 585788"/>
                <a:gd name="connsiteY18" fmla="*/ 253417 h 362954"/>
                <a:gd name="connsiteX19" fmla="*/ 0 w 585788"/>
                <a:gd name="connsiteY19" fmla="*/ 224842 h 362954"/>
                <a:gd name="connsiteX20" fmla="*/ 19050 w 585788"/>
                <a:gd name="connsiteY20" fmla="*/ 167692 h 362954"/>
                <a:gd name="connsiteX21" fmla="*/ 4763 w 585788"/>
                <a:gd name="connsiteY21" fmla="*/ 105779 h 362954"/>
                <a:gd name="connsiteX22" fmla="*/ 19050 w 585788"/>
                <a:gd name="connsiteY22" fmla="*/ 101017 h 362954"/>
                <a:gd name="connsiteX23" fmla="*/ 38100 w 585788"/>
                <a:gd name="connsiteY23" fmla="*/ 81967 h 362954"/>
                <a:gd name="connsiteX24" fmla="*/ 66675 w 585788"/>
                <a:gd name="connsiteY24" fmla="*/ 67679 h 362954"/>
                <a:gd name="connsiteX25" fmla="*/ 80963 w 585788"/>
                <a:gd name="connsiteY25" fmla="*/ 58154 h 362954"/>
                <a:gd name="connsiteX26" fmla="*/ 90488 w 585788"/>
                <a:gd name="connsiteY26" fmla="*/ 43867 h 362954"/>
                <a:gd name="connsiteX27" fmla="*/ 95250 w 585788"/>
                <a:gd name="connsiteY27" fmla="*/ 29579 h 362954"/>
                <a:gd name="connsiteX28" fmla="*/ 109538 w 585788"/>
                <a:gd name="connsiteY28" fmla="*/ 20054 h 362954"/>
                <a:gd name="connsiteX29" fmla="*/ 119063 w 585788"/>
                <a:gd name="connsiteY29" fmla="*/ 5767 h 362954"/>
                <a:gd name="connsiteX30" fmla="*/ 142875 w 585788"/>
                <a:gd name="connsiteY30"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538162 w 585788"/>
                <a:gd name="connsiteY10" fmla="*/ 191503 h 362954"/>
                <a:gd name="connsiteX11" fmla="*/ 457200 w 585788"/>
                <a:gd name="connsiteY11" fmla="*/ 239129 h 362954"/>
                <a:gd name="connsiteX12" fmla="*/ 350044 w 585788"/>
                <a:gd name="connsiteY12" fmla="*/ 205792 h 362954"/>
                <a:gd name="connsiteX13" fmla="*/ 269875 w 585788"/>
                <a:gd name="connsiteY13" fmla="*/ 187535 h 362954"/>
                <a:gd name="connsiteX14" fmla="*/ 242888 w 585788"/>
                <a:gd name="connsiteY14" fmla="*/ 210554 h 362954"/>
                <a:gd name="connsiteX15" fmla="*/ 303213 w 585788"/>
                <a:gd name="connsiteY15" fmla="*/ 288342 h 362954"/>
                <a:gd name="connsiteX16" fmla="*/ 265113 w 585788"/>
                <a:gd name="connsiteY16" fmla="*/ 362954 h 362954"/>
                <a:gd name="connsiteX17" fmla="*/ 76200 w 585788"/>
                <a:gd name="connsiteY17" fmla="*/ 253417 h 362954"/>
                <a:gd name="connsiteX18" fmla="*/ 0 w 585788"/>
                <a:gd name="connsiteY18" fmla="*/ 253417 h 362954"/>
                <a:gd name="connsiteX19" fmla="*/ 0 w 585788"/>
                <a:gd name="connsiteY19" fmla="*/ 224842 h 362954"/>
                <a:gd name="connsiteX20" fmla="*/ 19050 w 585788"/>
                <a:gd name="connsiteY20" fmla="*/ 167692 h 362954"/>
                <a:gd name="connsiteX21" fmla="*/ 4763 w 585788"/>
                <a:gd name="connsiteY21" fmla="*/ 105779 h 362954"/>
                <a:gd name="connsiteX22" fmla="*/ 19050 w 585788"/>
                <a:gd name="connsiteY22" fmla="*/ 101017 h 362954"/>
                <a:gd name="connsiteX23" fmla="*/ 38100 w 585788"/>
                <a:gd name="connsiteY23" fmla="*/ 81967 h 362954"/>
                <a:gd name="connsiteX24" fmla="*/ 66675 w 585788"/>
                <a:gd name="connsiteY24" fmla="*/ 67679 h 362954"/>
                <a:gd name="connsiteX25" fmla="*/ 80963 w 585788"/>
                <a:gd name="connsiteY25" fmla="*/ 58154 h 362954"/>
                <a:gd name="connsiteX26" fmla="*/ 90488 w 585788"/>
                <a:gd name="connsiteY26" fmla="*/ 43867 h 362954"/>
                <a:gd name="connsiteX27" fmla="*/ 95250 w 585788"/>
                <a:gd name="connsiteY27" fmla="*/ 29579 h 362954"/>
                <a:gd name="connsiteX28" fmla="*/ 109538 w 585788"/>
                <a:gd name="connsiteY28" fmla="*/ 20054 h 362954"/>
                <a:gd name="connsiteX29" fmla="*/ 119063 w 585788"/>
                <a:gd name="connsiteY29" fmla="*/ 5767 h 362954"/>
                <a:gd name="connsiteX30" fmla="*/ 142875 w 585788"/>
                <a:gd name="connsiteY30" fmla="*/ 1004 h 362954"/>
                <a:gd name="connsiteX0" fmla="*/ 142875 w 585788"/>
                <a:gd name="connsiteY0" fmla="*/ 1004 h 362954"/>
                <a:gd name="connsiteX1" fmla="*/ 192882 w 585788"/>
                <a:gd name="connsiteY1" fmla="*/ 8148 h 362954"/>
                <a:gd name="connsiteX2" fmla="*/ 233362 w 585788"/>
                <a:gd name="connsiteY2" fmla="*/ 5766 h 362954"/>
                <a:gd name="connsiteX3" fmla="*/ 257175 w 585788"/>
                <a:gd name="connsiteY3" fmla="*/ 39104 h 362954"/>
                <a:gd name="connsiteX4" fmla="*/ 285750 w 585788"/>
                <a:gd name="connsiteY4" fmla="*/ 86729 h 362954"/>
                <a:gd name="connsiteX5" fmla="*/ 338138 w 585788"/>
                <a:gd name="connsiteY5" fmla="*/ 91492 h 362954"/>
                <a:gd name="connsiteX6" fmla="*/ 401638 w 585788"/>
                <a:gd name="connsiteY6" fmla="*/ 32754 h 362954"/>
                <a:gd name="connsiteX7" fmla="*/ 471488 w 585788"/>
                <a:gd name="connsiteY7" fmla="*/ 58154 h 362954"/>
                <a:gd name="connsiteX8" fmla="*/ 547688 w 585788"/>
                <a:gd name="connsiteY8" fmla="*/ 58154 h 362954"/>
                <a:gd name="connsiteX9" fmla="*/ 585788 w 585788"/>
                <a:gd name="connsiteY9" fmla="*/ 139117 h 362954"/>
                <a:gd name="connsiteX10" fmla="*/ 538162 w 585788"/>
                <a:gd name="connsiteY10" fmla="*/ 191503 h 362954"/>
                <a:gd name="connsiteX11" fmla="*/ 457200 w 585788"/>
                <a:gd name="connsiteY11" fmla="*/ 239129 h 362954"/>
                <a:gd name="connsiteX12" fmla="*/ 350044 w 585788"/>
                <a:gd name="connsiteY12" fmla="*/ 205792 h 362954"/>
                <a:gd name="connsiteX13" fmla="*/ 269875 w 585788"/>
                <a:gd name="connsiteY13" fmla="*/ 187535 h 362954"/>
                <a:gd name="connsiteX14" fmla="*/ 254795 w 585788"/>
                <a:gd name="connsiteY14" fmla="*/ 208173 h 362954"/>
                <a:gd name="connsiteX15" fmla="*/ 303213 w 585788"/>
                <a:gd name="connsiteY15" fmla="*/ 288342 h 362954"/>
                <a:gd name="connsiteX16" fmla="*/ 265113 w 585788"/>
                <a:gd name="connsiteY16" fmla="*/ 362954 h 362954"/>
                <a:gd name="connsiteX17" fmla="*/ 76200 w 585788"/>
                <a:gd name="connsiteY17" fmla="*/ 253417 h 362954"/>
                <a:gd name="connsiteX18" fmla="*/ 0 w 585788"/>
                <a:gd name="connsiteY18" fmla="*/ 253417 h 362954"/>
                <a:gd name="connsiteX19" fmla="*/ 0 w 585788"/>
                <a:gd name="connsiteY19" fmla="*/ 224842 h 362954"/>
                <a:gd name="connsiteX20" fmla="*/ 19050 w 585788"/>
                <a:gd name="connsiteY20" fmla="*/ 167692 h 362954"/>
                <a:gd name="connsiteX21" fmla="*/ 4763 w 585788"/>
                <a:gd name="connsiteY21" fmla="*/ 105779 h 362954"/>
                <a:gd name="connsiteX22" fmla="*/ 19050 w 585788"/>
                <a:gd name="connsiteY22" fmla="*/ 101017 h 362954"/>
                <a:gd name="connsiteX23" fmla="*/ 38100 w 585788"/>
                <a:gd name="connsiteY23" fmla="*/ 81967 h 362954"/>
                <a:gd name="connsiteX24" fmla="*/ 66675 w 585788"/>
                <a:gd name="connsiteY24" fmla="*/ 67679 h 362954"/>
                <a:gd name="connsiteX25" fmla="*/ 80963 w 585788"/>
                <a:gd name="connsiteY25" fmla="*/ 58154 h 362954"/>
                <a:gd name="connsiteX26" fmla="*/ 90488 w 585788"/>
                <a:gd name="connsiteY26" fmla="*/ 43867 h 362954"/>
                <a:gd name="connsiteX27" fmla="*/ 95250 w 585788"/>
                <a:gd name="connsiteY27" fmla="*/ 29579 h 362954"/>
                <a:gd name="connsiteX28" fmla="*/ 109538 w 585788"/>
                <a:gd name="connsiteY28" fmla="*/ 20054 h 362954"/>
                <a:gd name="connsiteX29" fmla="*/ 119063 w 585788"/>
                <a:gd name="connsiteY29" fmla="*/ 5767 h 362954"/>
                <a:gd name="connsiteX30" fmla="*/ 142875 w 585788"/>
                <a:gd name="connsiteY30" fmla="*/ 1004 h 36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5788" h="362954">
                  <a:moveTo>
                    <a:pt x="142875" y="1004"/>
                  </a:moveTo>
                  <a:lnTo>
                    <a:pt x="192882" y="8148"/>
                  </a:lnTo>
                  <a:lnTo>
                    <a:pt x="233362" y="5766"/>
                  </a:lnTo>
                  <a:lnTo>
                    <a:pt x="257175" y="39104"/>
                  </a:lnTo>
                  <a:lnTo>
                    <a:pt x="285750" y="86729"/>
                  </a:lnTo>
                  <a:lnTo>
                    <a:pt x="338138" y="91492"/>
                  </a:lnTo>
                  <a:lnTo>
                    <a:pt x="401638" y="32754"/>
                  </a:lnTo>
                  <a:lnTo>
                    <a:pt x="471488" y="58154"/>
                  </a:lnTo>
                  <a:lnTo>
                    <a:pt x="547688" y="58154"/>
                  </a:lnTo>
                  <a:lnTo>
                    <a:pt x="585788" y="139117"/>
                  </a:lnTo>
                  <a:lnTo>
                    <a:pt x="538162" y="191503"/>
                  </a:lnTo>
                  <a:lnTo>
                    <a:pt x="457200" y="239129"/>
                  </a:lnTo>
                  <a:lnTo>
                    <a:pt x="350044" y="205792"/>
                  </a:lnTo>
                  <a:lnTo>
                    <a:pt x="269875" y="187535"/>
                  </a:lnTo>
                  <a:lnTo>
                    <a:pt x="254795" y="208173"/>
                  </a:lnTo>
                  <a:lnTo>
                    <a:pt x="303213" y="288342"/>
                  </a:lnTo>
                  <a:lnTo>
                    <a:pt x="265113" y="362954"/>
                  </a:lnTo>
                  <a:lnTo>
                    <a:pt x="76200" y="253417"/>
                  </a:lnTo>
                  <a:lnTo>
                    <a:pt x="0" y="253417"/>
                  </a:lnTo>
                  <a:lnTo>
                    <a:pt x="0" y="224842"/>
                  </a:lnTo>
                  <a:lnTo>
                    <a:pt x="19050" y="167692"/>
                  </a:lnTo>
                  <a:cubicBezTo>
                    <a:pt x="22552" y="157185"/>
                    <a:pt x="10299" y="122389"/>
                    <a:pt x="4763" y="105779"/>
                  </a:cubicBezTo>
                  <a:cubicBezTo>
                    <a:pt x="9525" y="104192"/>
                    <a:pt x="15500" y="104567"/>
                    <a:pt x="19050" y="101017"/>
                  </a:cubicBezTo>
                  <a:cubicBezTo>
                    <a:pt x="44449" y="75618"/>
                    <a:pt x="3" y="94665"/>
                    <a:pt x="38100" y="81967"/>
                  </a:cubicBezTo>
                  <a:cubicBezTo>
                    <a:pt x="79049" y="54669"/>
                    <a:pt x="27239" y="87398"/>
                    <a:pt x="66675" y="67679"/>
                  </a:cubicBezTo>
                  <a:cubicBezTo>
                    <a:pt x="71795" y="65119"/>
                    <a:pt x="76200" y="61329"/>
                    <a:pt x="80963" y="58154"/>
                  </a:cubicBezTo>
                  <a:cubicBezTo>
                    <a:pt x="84138" y="53392"/>
                    <a:pt x="87928" y="48986"/>
                    <a:pt x="90488" y="43867"/>
                  </a:cubicBezTo>
                  <a:cubicBezTo>
                    <a:pt x="92733" y="39377"/>
                    <a:pt x="92114" y="33499"/>
                    <a:pt x="95250" y="29579"/>
                  </a:cubicBezTo>
                  <a:cubicBezTo>
                    <a:pt x="98826" y="25109"/>
                    <a:pt x="104775" y="23229"/>
                    <a:pt x="109538" y="20054"/>
                  </a:cubicBezTo>
                  <a:cubicBezTo>
                    <a:pt x="112713" y="15292"/>
                    <a:pt x="114594" y="9343"/>
                    <a:pt x="119063" y="5767"/>
                  </a:cubicBezTo>
                  <a:cubicBezTo>
                    <a:pt x="126272" y="0"/>
                    <a:pt x="134712" y="1004"/>
                    <a:pt x="142875" y="1004"/>
                  </a:cubicBez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6" name="Freeform 15"/>
            <p:cNvSpPr/>
            <p:nvPr/>
          </p:nvSpPr>
          <p:spPr>
            <a:xfrm>
              <a:off x="1425546" y="821666"/>
              <a:ext cx="856922" cy="336725"/>
            </a:xfrm>
            <a:custGeom>
              <a:avLst/>
              <a:gdLst>
                <a:gd name="connsiteX0" fmla="*/ 947738 w 947738"/>
                <a:gd name="connsiteY0" fmla="*/ 147637 h 371475"/>
                <a:gd name="connsiteX1" fmla="*/ 904875 w 947738"/>
                <a:gd name="connsiteY1" fmla="*/ 104775 h 371475"/>
                <a:gd name="connsiteX2" fmla="*/ 862013 w 947738"/>
                <a:gd name="connsiteY2" fmla="*/ 100012 h 371475"/>
                <a:gd name="connsiteX3" fmla="*/ 862013 w 947738"/>
                <a:gd name="connsiteY3" fmla="*/ 57150 h 371475"/>
                <a:gd name="connsiteX4" fmla="*/ 885825 w 947738"/>
                <a:gd name="connsiteY4" fmla="*/ 52387 h 371475"/>
                <a:gd name="connsiteX5" fmla="*/ 885825 w 947738"/>
                <a:gd name="connsiteY5" fmla="*/ 33337 h 371475"/>
                <a:gd name="connsiteX6" fmla="*/ 862013 w 947738"/>
                <a:gd name="connsiteY6" fmla="*/ 19050 h 371475"/>
                <a:gd name="connsiteX7" fmla="*/ 862013 w 947738"/>
                <a:gd name="connsiteY7" fmla="*/ 19050 h 371475"/>
                <a:gd name="connsiteX8" fmla="*/ 795338 w 947738"/>
                <a:gd name="connsiteY8" fmla="*/ 33337 h 371475"/>
                <a:gd name="connsiteX9" fmla="*/ 733425 w 947738"/>
                <a:gd name="connsiteY9" fmla="*/ 42862 h 371475"/>
                <a:gd name="connsiteX10" fmla="*/ 452438 w 947738"/>
                <a:gd name="connsiteY10" fmla="*/ 109537 h 371475"/>
                <a:gd name="connsiteX11" fmla="*/ 409575 w 947738"/>
                <a:gd name="connsiteY11" fmla="*/ 128587 h 371475"/>
                <a:gd name="connsiteX12" fmla="*/ 300038 w 947738"/>
                <a:gd name="connsiteY12" fmla="*/ 119062 h 371475"/>
                <a:gd name="connsiteX13" fmla="*/ 195263 w 947738"/>
                <a:gd name="connsiteY13" fmla="*/ 76200 h 371475"/>
                <a:gd name="connsiteX14" fmla="*/ 90488 w 947738"/>
                <a:gd name="connsiteY14" fmla="*/ 4762 h 371475"/>
                <a:gd name="connsiteX15" fmla="*/ 71438 w 947738"/>
                <a:gd name="connsiteY15" fmla="*/ 0 h 371475"/>
                <a:gd name="connsiteX16" fmla="*/ 19050 w 947738"/>
                <a:gd name="connsiteY16" fmla="*/ 38100 h 371475"/>
                <a:gd name="connsiteX17" fmla="*/ 19050 w 947738"/>
                <a:gd name="connsiteY17" fmla="*/ 71437 h 371475"/>
                <a:gd name="connsiteX18" fmla="*/ 0 w 947738"/>
                <a:gd name="connsiteY18" fmla="*/ 104775 h 371475"/>
                <a:gd name="connsiteX19" fmla="*/ 100013 w 947738"/>
                <a:gd name="connsiteY19" fmla="*/ 180975 h 371475"/>
                <a:gd name="connsiteX20" fmla="*/ 104775 w 947738"/>
                <a:gd name="connsiteY20" fmla="*/ 195262 h 371475"/>
                <a:gd name="connsiteX21" fmla="*/ 185738 w 947738"/>
                <a:gd name="connsiteY21" fmla="*/ 233362 h 371475"/>
                <a:gd name="connsiteX22" fmla="*/ 242888 w 947738"/>
                <a:gd name="connsiteY22" fmla="*/ 247650 h 371475"/>
                <a:gd name="connsiteX23" fmla="*/ 261938 w 947738"/>
                <a:gd name="connsiteY23" fmla="*/ 285750 h 371475"/>
                <a:gd name="connsiteX24" fmla="*/ 338138 w 947738"/>
                <a:gd name="connsiteY24" fmla="*/ 290512 h 371475"/>
                <a:gd name="connsiteX25" fmla="*/ 361950 w 947738"/>
                <a:gd name="connsiteY25" fmla="*/ 304800 h 371475"/>
                <a:gd name="connsiteX26" fmla="*/ 395288 w 947738"/>
                <a:gd name="connsiteY26" fmla="*/ 371475 h 371475"/>
                <a:gd name="connsiteX27" fmla="*/ 461963 w 947738"/>
                <a:gd name="connsiteY27" fmla="*/ 371475 h 371475"/>
                <a:gd name="connsiteX28" fmla="*/ 514350 w 947738"/>
                <a:gd name="connsiteY28" fmla="*/ 319087 h 371475"/>
                <a:gd name="connsiteX29" fmla="*/ 623888 w 947738"/>
                <a:gd name="connsiteY29" fmla="*/ 333375 h 371475"/>
                <a:gd name="connsiteX30" fmla="*/ 704850 w 947738"/>
                <a:gd name="connsiteY30" fmla="*/ 347662 h 371475"/>
                <a:gd name="connsiteX31" fmla="*/ 785813 w 947738"/>
                <a:gd name="connsiteY31" fmla="*/ 347662 h 371475"/>
                <a:gd name="connsiteX32" fmla="*/ 771525 w 947738"/>
                <a:gd name="connsiteY32" fmla="*/ 333375 h 371475"/>
                <a:gd name="connsiteX33" fmla="*/ 852488 w 947738"/>
                <a:gd name="connsiteY33" fmla="*/ 257175 h 371475"/>
                <a:gd name="connsiteX34" fmla="*/ 852488 w 947738"/>
                <a:gd name="connsiteY34" fmla="*/ 214312 h 371475"/>
                <a:gd name="connsiteX35" fmla="*/ 947738 w 947738"/>
                <a:gd name="connsiteY35" fmla="*/ 147637 h 371475"/>
                <a:gd name="connsiteX0" fmla="*/ 947738 w 947738"/>
                <a:gd name="connsiteY0" fmla="*/ 147637 h 371475"/>
                <a:gd name="connsiteX1" fmla="*/ 904875 w 947738"/>
                <a:gd name="connsiteY1" fmla="*/ 104775 h 371475"/>
                <a:gd name="connsiteX2" fmla="*/ 862013 w 947738"/>
                <a:gd name="connsiteY2" fmla="*/ 100012 h 371475"/>
                <a:gd name="connsiteX3" fmla="*/ 862013 w 947738"/>
                <a:gd name="connsiteY3" fmla="*/ 57150 h 371475"/>
                <a:gd name="connsiteX4" fmla="*/ 885825 w 947738"/>
                <a:gd name="connsiteY4" fmla="*/ 52387 h 371475"/>
                <a:gd name="connsiteX5" fmla="*/ 885825 w 947738"/>
                <a:gd name="connsiteY5" fmla="*/ 33337 h 371475"/>
                <a:gd name="connsiteX6" fmla="*/ 862013 w 947738"/>
                <a:gd name="connsiteY6" fmla="*/ 19050 h 371475"/>
                <a:gd name="connsiteX7" fmla="*/ 862013 w 947738"/>
                <a:gd name="connsiteY7" fmla="*/ 19050 h 371475"/>
                <a:gd name="connsiteX8" fmla="*/ 795338 w 947738"/>
                <a:gd name="connsiteY8" fmla="*/ 33337 h 371475"/>
                <a:gd name="connsiteX9" fmla="*/ 733425 w 947738"/>
                <a:gd name="connsiteY9" fmla="*/ 42862 h 371475"/>
                <a:gd name="connsiteX10" fmla="*/ 452438 w 947738"/>
                <a:gd name="connsiteY10" fmla="*/ 109537 h 371475"/>
                <a:gd name="connsiteX11" fmla="*/ 409575 w 947738"/>
                <a:gd name="connsiteY11" fmla="*/ 128587 h 371475"/>
                <a:gd name="connsiteX12" fmla="*/ 300038 w 947738"/>
                <a:gd name="connsiteY12" fmla="*/ 119062 h 371475"/>
                <a:gd name="connsiteX13" fmla="*/ 195263 w 947738"/>
                <a:gd name="connsiteY13" fmla="*/ 76200 h 371475"/>
                <a:gd name="connsiteX14" fmla="*/ 90488 w 947738"/>
                <a:gd name="connsiteY14" fmla="*/ 4762 h 371475"/>
                <a:gd name="connsiteX15" fmla="*/ 71438 w 947738"/>
                <a:gd name="connsiteY15" fmla="*/ 0 h 371475"/>
                <a:gd name="connsiteX16" fmla="*/ 19050 w 947738"/>
                <a:gd name="connsiteY16" fmla="*/ 38100 h 371475"/>
                <a:gd name="connsiteX17" fmla="*/ 19050 w 947738"/>
                <a:gd name="connsiteY17" fmla="*/ 71437 h 371475"/>
                <a:gd name="connsiteX18" fmla="*/ 0 w 947738"/>
                <a:gd name="connsiteY18" fmla="*/ 104775 h 371475"/>
                <a:gd name="connsiteX19" fmla="*/ 100013 w 947738"/>
                <a:gd name="connsiteY19" fmla="*/ 180975 h 371475"/>
                <a:gd name="connsiteX20" fmla="*/ 104775 w 947738"/>
                <a:gd name="connsiteY20" fmla="*/ 195262 h 371475"/>
                <a:gd name="connsiteX21" fmla="*/ 185738 w 947738"/>
                <a:gd name="connsiteY21" fmla="*/ 233362 h 371475"/>
                <a:gd name="connsiteX22" fmla="*/ 242888 w 947738"/>
                <a:gd name="connsiteY22" fmla="*/ 247650 h 371475"/>
                <a:gd name="connsiteX23" fmla="*/ 261938 w 947738"/>
                <a:gd name="connsiteY23" fmla="*/ 285750 h 371475"/>
                <a:gd name="connsiteX24" fmla="*/ 338138 w 947738"/>
                <a:gd name="connsiteY24" fmla="*/ 290512 h 371475"/>
                <a:gd name="connsiteX25" fmla="*/ 361950 w 947738"/>
                <a:gd name="connsiteY25" fmla="*/ 304800 h 371475"/>
                <a:gd name="connsiteX26" fmla="*/ 395288 w 947738"/>
                <a:gd name="connsiteY26" fmla="*/ 371475 h 371475"/>
                <a:gd name="connsiteX27" fmla="*/ 461963 w 947738"/>
                <a:gd name="connsiteY27" fmla="*/ 371475 h 371475"/>
                <a:gd name="connsiteX28" fmla="*/ 514350 w 947738"/>
                <a:gd name="connsiteY28" fmla="*/ 319087 h 371475"/>
                <a:gd name="connsiteX29" fmla="*/ 592931 w 947738"/>
                <a:gd name="connsiteY29" fmla="*/ 345282 h 371475"/>
                <a:gd name="connsiteX30" fmla="*/ 704850 w 947738"/>
                <a:gd name="connsiteY30" fmla="*/ 347662 h 371475"/>
                <a:gd name="connsiteX31" fmla="*/ 785813 w 947738"/>
                <a:gd name="connsiteY31" fmla="*/ 347662 h 371475"/>
                <a:gd name="connsiteX32" fmla="*/ 771525 w 947738"/>
                <a:gd name="connsiteY32" fmla="*/ 333375 h 371475"/>
                <a:gd name="connsiteX33" fmla="*/ 852488 w 947738"/>
                <a:gd name="connsiteY33" fmla="*/ 257175 h 371475"/>
                <a:gd name="connsiteX34" fmla="*/ 852488 w 947738"/>
                <a:gd name="connsiteY34" fmla="*/ 214312 h 371475"/>
                <a:gd name="connsiteX35" fmla="*/ 947738 w 947738"/>
                <a:gd name="connsiteY35" fmla="*/ 147637 h 371475"/>
                <a:gd name="connsiteX0" fmla="*/ 945357 w 945357"/>
                <a:gd name="connsiteY0" fmla="*/ 166687 h 371475"/>
                <a:gd name="connsiteX1" fmla="*/ 904875 w 945357"/>
                <a:gd name="connsiteY1" fmla="*/ 104775 h 371475"/>
                <a:gd name="connsiteX2" fmla="*/ 862013 w 945357"/>
                <a:gd name="connsiteY2" fmla="*/ 100012 h 371475"/>
                <a:gd name="connsiteX3" fmla="*/ 862013 w 945357"/>
                <a:gd name="connsiteY3" fmla="*/ 57150 h 371475"/>
                <a:gd name="connsiteX4" fmla="*/ 885825 w 945357"/>
                <a:gd name="connsiteY4" fmla="*/ 52387 h 371475"/>
                <a:gd name="connsiteX5" fmla="*/ 885825 w 945357"/>
                <a:gd name="connsiteY5" fmla="*/ 33337 h 371475"/>
                <a:gd name="connsiteX6" fmla="*/ 862013 w 945357"/>
                <a:gd name="connsiteY6" fmla="*/ 19050 h 371475"/>
                <a:gd name="connsiteX7" fmla="*/ 862013 w 945357"/>
                <a:gd name="connsiteY7" fmla="*/ 19050 h 371475"/>
                <a:gd name="connsiteX8" fmla="*/ 795338 w 945357"/>
                <a:gd name="connsiteY8" fmla="*/ 33337 h 371475"/>
                <a:gd name="connsiteX9" fmla="*/ 733425 w 945357"/>
                <a:gd name="connsiteY9" fmla="*/ 42862 h 371475"/>
                <a:gd name="connsiteX10" fmla="*/ 452438 w 945357"/>
                <a:gd name="connsiteY10" fmla="*/ 109537 h 371475"/>
                <a:gd name="connsiteX11" fmla="*/ 409575 w 945357"/>
                <a:gd name="connsiteY11" fmla="*/ 128587 h 371475"/>
                <a:gd name="connsiteX12" fmla="*/ 300038 w 945357"/>
                <a:gd name="connsiteY12" fmla="*/ 119062 h 371475"/>
                <a:gd name="connsiteX13" fmla="*/ 195263 w 945357"/>
                <a:gd name="connsiteY13" fmla="*/ 76200 h 371475"/>
                <a:gd name="connsiteX14" fmla="*/ 90488 w 945357"/>
                <a:gd name="connsiteY14" fmla="*/ 4762 h 371475"/>
                <a:gd name="connsiteX15" fmla="*/ 71438 w 945357"/>
                <a:gd name="connsiteY15" fmla="*/ 0 h 371475"/>
                <a:gd name="connsiteX16" fmla="*/ 19050 w 945357"/>
                <a:gd name="connsiteY16" fmla="*/ 38100 h 371475"/>
                <a:gd name="connsiteX17" fmla="*/ 19050 w 945357"/>
                <a:gd name="connsiteY17" fmla="*/ 71437 h 371475"/>
                <a:gd name="connsiteX18" fmla="*/ 0 w 945357"/>
                <a:gd name="connsiteY18" fmla="*/ 104775 h 371475"/>
                <a:gd name="connsiteX19" fmla="*/ 100013 w 945357"/>
                <a:gd name="connsiteY19" fmla="*/ 180975 h 371475"/>
                <a:gd name="connsiteX20" fmla="*/ 104775 w 945357"/>
                <a:gd name="connsiteY20" fmla="*/ 195262 h 371475"/>
                <a:gd name="connsiteX21" fmla="*/ 185738 w 945357"/>
                <a:gd name="connsiteY21" fmla="*/ 233362 h 371475"/>
                <a:gd name="connsiteX22" fmla="*/ 242888 w 945357"/>
                <a:gd name="connsiteY22" fmla="*/ 247650 h 371475"/>
                <a:gd name="connsiteX23" fmla="*/ 261938 w 945357"/>
                <a:gd name="connsiteY23" fmla="*/ 285750 h 371475"/>
                <a:gd name="connsiteX24" fmla="*/ 338138 w 945357"/>
                <a:gd name="connsiteY24" fmla="*/ 290512 h 371475"/>
                <a:gd name="connsiteX25" fmla="*/ 361950 w 945357"/>
                <a:gd name="connsiteY25" fmla="*/ 304800 h 371475"/>
                <a:gd name="connsiteX26" fmla="*/ 395288 w 945357"/>
                <a:gd name="connsiteY26" fmla="*/ 371475 h 371475"/>
                <a:gd name="connsiteX27" fmla="*/ 461963 w 945357"/>
                <a:gd name="connsiteY27" fmla="*/ 371475 h 371475"/>
                <a:gd name="connsiteX28" fmla="*/ 514350 w 945357"/>
                <a:gd name="connsiteY28" fmla="*/ 319087 h 371475"/>
                <a:gd name="connsiteX29" fmla="*/ 592931 w 945357"/>
                <a:gd name="connsiteY29" fmla="*/ 345282 h 371475"/>
                <a:gd name="connsiteX30" fmla="*/ 704850 w 945357"/>
                <a:gd name="connsiteY30" fmla="*/ 347662 h 371475"/>
                <a:gd name="connsiteX31" fmla="*/ 785813 w 945357"/>
                <a:gd name="connsiteY31" fmla="*/ 347662 h 371475"/>
                <a:gd name="connsiteX32" fmla="*/ 771525 w 945357"/>
                <a:gd name="connsiteY32" fmla="*/ 333375 h 371475"/>
                <a:gd name="connsiteX33" fmla="*/ 852488 w 945357"/>
                <a:gd name="connsiteY33" fmla="*/ 257175 h 371475"/>
                <a:gd name="connsiteX34" fmla="*/ 852488 w 945357"/>
                <a:gd name="connsiteY34" fmla="*/ 214312 h 371475"/>
                <a:gd name="connsiteX35" fmla="*/ 945357 w 945357"/>
                <a:gd name="connsiteY35" fmla="*/ 166687 h 371475"/>
                <a:gd name="connsiteX0" fmla="*/ 945357 w 945357"/>
                <a:gd name="connsiteY0" fmla="*/ 166687 h 371475"/>
                <a:gd name="connsiteX1" fmla="*/ 904875 w 945357"/>
                <a:gd name="connsiteY1" fmla="*/ 104775 h 371475"/>
                <a:gd name="connsiteX2" fmla="*/ 862013 w 945357"/>
                <a:gd name="connsiteY2" fmla="*/ 100012 h 371475"/>
                <a:gd name="connsiteX3" fmla="*/ 862013 w 945357"/>
                <a:gd name="connsiteY3" fmla="*/ 57150 h 371475"/>
                <a:gd name="connsiteX4" fmla="*/ 885825 w 945357"/>
                <a:gd name="connsiteY4" fmla="*/ 52387 h 371475"/>
                <a:gd name="connsiteX5" fmla="*/ 885825 w 945357"/>
                <a:gd name="connsiteY5" fmla="*/ 33337 h 371475"/>
                <a:gd name="connsiteX6" fmla="*/ 862013 w 945357"/>
                <a:gd name="connsiteY6" fmla="*/ 19050 h 371475"/>
                <a:gd name="connsiteX7" fmla="*/ 862013 w 945357"/>
                <a:gd name="connsiteY7" fmla="*/ 19050 h 371475"/>
                <a:gd name="connsiteX8" fmla="*/ 795338 w 945357"/>
                <a:gd name="connsiteY8" fmla="*/ 33337 h 371475"/>
                <a:gd name="connsiteX9" fmla="*/ 733425 w 945357"/>
                <a:gd name="connsiteY9" fmla="*/ 42862 h 371475"/>
                <a:gd name="connsiteX10" fmla="*/ 452438 w 945357"/>
                <a:gd name="connsiteY10" fmla="*/ 109537 h 371475"/>
                <a:gd name="connsiteX11" fmla="*/ 409575 w 945357"/>
                <a:gd name="connsiteY11" fmla="*/ 128587 h 371475"/>
                <a:gd name="connsiteX12" fmla="*/ 300038 w 945357"/>
                <a:gd name="connsiteY12" fmla="*/ 119062 h 371475"/>
                <a:gd name="connsiteX13" fmla="*/ 195263 w 945357"/>
                <a:gd name="connsiteY13" fmla="*/ 76200 h 371475"/>
                <a:gd name="connsiteX14" fmla="*/ 90488 w 945357"/>
                <a:gd name="connsiteY14" fmla="*/ 4762 h 371475"/>
                <a:gd name="connsiteX15" fmla="*/ 71438 w 945357"/>
                <a:gd name="connsiteY15" fmla="*/ 0 h 371475"/>
                <a:gd name="connsiteX16" fmla="*/ 19050 w 945357"/>
                <a:gd name="connsiteY16" fmla="*/ 38100 h 371475"/>
                <a:gd name="connsiteX17" fmla="*/ 19050 w 945357"/>
                <a:gd name="connsiteY17" fmla="*/ 71437 h 371475"/>
                <a:gd name="connsiteX18" fmla="*/ 0 w 945357"/>
                <a:gd name="connsiteY18" fmla="*/ 104775 h 371475"/>
                <a:gd name="connsiteX19" fmla="*/ 100013 w 945357"/>
                <a:gd name="connsiteY19" fmla="*/ 180975 h 371475"/>
                <a:gd name="connsiteX20" fmla="*/ 104775 w 945357"/>
                <a:gd name="connsiteY20" fmla="*/ 195262 h 371475"/>
                <a:gd name="connsiteX21" fmla="*/ 185738 w 945357"/>
                <a:gd name="connsiteY21" fmla="*/ 233362 h 371475"/>
                <a:gd name="connsiteX22" fmla="*/ 242888 w 945357"/>
                <a:gd name="connsiteY22" fmla="*/ 247650 h 371475"/>
                <a:gd name="connsiteX23" fmla="*/ 261938 w 945357"/>
                <a:gd name="connsiteY23" fmla="*/ 285750 h 371475"/>
                <a:gd name="connsiteX24" fmla="*/ 338138 w 945357"/>
                <a:gd name="connsiteY24" fmla="*/ 290512 h 371475"/>
                <a:gd name="connsiteX25" fmla="*/ 361950 w 945357"/>
                <a:gd name="connsiteY25" fmla="*/ 304800 h 371475"/>
                <a:gd name="connsiteX26" fmla="*/ 395288 w 945357"/>
                <a:gd name="connsiteY26" fmla="*/ 371475 h 371475"/>
                <a:gd name="connsiteX27" fmla="*/ 461963 w 945357"/>
                <a:gd name="connsiteY27" fmla="*/ 371475 h 371475"/>
                <a:gd name="connsiteX28" fmla="*/ 514350 w 945357"/>
                <a:gd name="connsiteY28" fmla="*/ 319087 h 371475"/>
                <a:gd name="connsiteX29" fmla="*/ 592931 w 945357"/>
                <a:gd name="connsiteY29" fmla="*/ 345282 h 371475"/>
                <a:gd name="connsiteX30" fmla="*/ 704850 w 945357"/>
                <a:gd name="connsiteY30" fmla="*/ 347662 h 371475"/>
                <a:gd name="connsiteX31" fmla="*/ 785813 w 945357"/>
                <a:gd name="connsiteY31" fmla="*/ 347662 h 371475"/>
                <a:gd name="connsiteX32" fmla="*/ 771525 w 945357"/>
                <a:gd name="connsiteY32" fmla="*/ 333375 h 371475"/>
                <a:gd name="connsiteX33" fmla="*/ 871538 w 945357"/>
                <a:gd name="connsiteY33" fmla="*/ 247650 h 371475"/>
                <a:gd name="connsiteX34" fmla="*/ 852488 w 945357"/>
                <a:gd name="connsiteY34" fmla="*/ 214312 h 371475"/>
                <a:gd name="connsiteX35" fmla="*/ 945357 w 945357"/>
                <a:gd name="connsiteY35" fmla="*/ 16668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5357" h="371475">
                  <a:moveTo>
                    <a:pt x="945357" y="166687"/>
                  </a:moveTo>
                  <a:lnTo>
                    <a:pt x="904875" y="104775"/>
                  </a:lnTo>
                  <a:lnTo>
                    <a:pt x="862013" y="100012"/>
                  </a:lnTo>
                  <a:lnTo>
                    <a:pt x="862013" y="57150"/>
                  </a:lnTo>
                  <a:lnTo>
                    <a:pt x="885825" y="52387"/>
                  </a:lnTo>
                  <a:lnTo>
                    <a:pt x="885825" y="33337"/>
                  </a:lnTo>
                  <a:lnTo>
                    <a:pt x="862013" y="19050"/>
                  </a:lnTo>
                  <a:lnTo>
                    <a:pt x="862013" y="19050"/>
                  </a:lnTo>
                  <a:lnTo>
                    <a:pt x="795338" y="33337"/>
                  </a:lnTo>
                  <a:lnTo>
                    <a:pt x="733425" y="42862"/>
                  </a:lnTo>
                  <a:lnTo>
                    <a:pt x="452438" y="109537"/>
                  </a:lnTo>
                  <a:lnTo>
                    <a:pt x="409575" y="128587"/>
                  </a:lnTo>
                  <a:lnTo>
                    <a:pt x="300038" y="119062"/>
                  </a:lnTo>
                  <a:lnTo>
                    <a:pt x="195263" y="76200"/>
                  </a:lnTo>
                  <a:lnTo>
                    <a:pt x="90488" y="4762"/>
                  </a:lnTo>
                  <a:lnTo>
                    <a:pt x="71438" y="0"/>
                  </a:lnTo>
                  <a:lnTo>
                    <a:pt x="19050" y="38100"/>
                  </a:lnTo>
                  <a:lnTo>
                    <a:pt x="19050" y="71437"/>
                  </a:lnTo>
                  <a:lnTo>
                    <a:pt x="0" y="104775"/>
                  </a:lnTo>
                  <a:lnTo>
                    <a:pt x="100013" y="180975"/>
                  </a:lnTo>
                  <a:lnTo>
                    <a:pt x="104775" y="195262"/>
                  </a:lnTo>
                  <a:lnTo>
                    <a:pt x="185738" y="233362"/>
                  </a:lnTo>
                  <a:lnTo>
                    <a:pt x="242888" y="247650"/>
                  </a:lnTo>
                  <a:lnTo>
                    <a:pt x="261938" y="285750"/>
                  </a:lnTo>
                  <a:lnTo>
                    <a:pt x="338138" y="290512"/>
                  </a:lnTo>
                  <a:lnTo>
                    <a:pt x="361950" y="304800"/>
                  </a:lnTo>
                  <a:lnTo>
                    <a:pt x="395288" y="371475"/>
                  </a:lnTo>
                  <a:lnTo>
                    <a:pt x="461963" y="371475"/>
                  </a:lnTo>
                  <a:lnTo>
                    <a:pt x="514350" y="319087"/>
                  </a:lnTo>
                  <a:lnTo>
                    <a:pt x="592931" y="345282"/>
                  </a:lnTo>
                  <a:lnTo>
                    <a:pt x="704850" y="347662"/>
                  </a:lnTo>
                  <a:lnTo>
                    <a:pt x="785813" y="347662"/>
                  </a:lnTo>
                  <a:lnTo>
                    <a:pt x="771525" y="333375"/>
                  </a:lnTo>
                  <a:lnTo>
                    <a:pt x="871538" y="247650"/>
                  </a:lnTo>
                  <a:lnTo>
                    <a:pt x="852488" y="214312"/>
                  </a:lnTo>
                  <a:lnTo>
                    <a:pt x="945357" y="166687"/>
                  </a:ln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7" name="Freeform 16"/>
            <p:cNvSpPr/>
            <p:nvPr/>
          </p:nvSpPr>
          <p:spPr>
            <a:xfrm>
              <a:off x="1393169" y="983552"/>
              <a:ext cx="276287" cy="291396"/>
            </a:xfrm>
            <a:custGeom>
              <a:avLst/>
              <a:gdLst>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102394 w 304800"/>
                <a:gd name="connsiteY8" fmla="*/ 64294 h 321469"/>
                <a:gd name="connsiteX9" fmla="*/ 102394 w 304800"/>
                <a:gd name="connsiteY9" fmla="*/ 83344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83344 w 304800"/>
                <a:gd name="connsiteY16" fmla="*/ 214313 h 321469"/>
                <a:gd name="connsiteX17" fmla="*/ 104775 w 304800"/>
                <a:gd name="connsiteY17" fmla="*/ 209550 h 321469"/>
                <a:gd name="connsiteX18" fmla="*/ 116682 w 304800"/>
                <a:gd name="connsiteY18" fmla="*/ 211932 h 321469"/>
                <a:gd name="connsiteX19" fmla="*/ 126207 w 304800"/>
                <a:gd name="connsiteY19" fmla="*/ 242888 h 321469"/>
                <a:gd name="connsiteX20" fmla="*/ 135732 w 304800"/>
                <a:gd name="connsiteY20" fmla="*/ 240507 h 321469"/>
                <a:gd name="connsiteX21" fmla="*/ 150019 w 304800"/>
                <a:gd name="connsiteY21" fmla="*/ 230982 h 321469"/>
                <a:gd name="connsiteX22" fmla="*/ 152400 w 304800"/>
                <a:gd name="connsiteY22" fmla="*/ 250032 h 321469"/>
                <a:gd name="connsiteX23" fmla="*/ 159544 w 304800"/>
                <a:gd name="connsiteY23" fmla="*/ 252413 h 321469"/>
                <a:gd name="connsiteX24" fmla="*/ 157163 w 304800"/>
                <a:gd name="connsiteY24" fmla="*/ 290513 h 321469"/>
                <a:gd name="connsiteX25" fmla="*/ 154782 w 304800"/>
                <a:gd name="connsiteY25" fmla="*/ 300038 h 321469"/>
                <a:gd name="connsiteX26" fmla="*/ 150019 w 304800"/>
                <a:gd name="connsiteY26" fmla="*/ 314325 h 321469"/>
                <a:gd name="connsiteX27" fmla="*/ 152400 w 304800"/>
                <a:gd name="connsiteY27" fmla="*/ 321469 h 321469"/>
                <a:gd name="connsiteX28" fmla="*/ 157163 w 304800"/>
                <a:gd name="connsiteY28" fmla="*/ 314325 h 321469"/>
                <a:gd name="connsiteX29" fmla="*/ 159544 w 304800"/>
                <a:gd name="connsiteY29" fmla="*/ 307182 h 321469"/>
                <a:gd name="connsiteX30" fmla="*/ 171450 w 304800"/>
                <a:gd name="connsiteY30" fmla="*/ 285750 h 321469"/>
                <a:gd name="connsiteX31" fmla="*/ 164307 w 304800"/>
                <a:gd name="connsiteY31" fmla="*/ 235744 h 321469"/>
                <a:gd name="connsiteX32" fmla="*/ 159544 w 304800"/>
                <a:gd name="connsiteY32" fmla="*/ 228600 h 321469"/>
                <a:gd name="connsiteX33" fmla="*/ 157163 w 304800"/>
                <a:gd name="connsiteY33" fmla="*/ 221457 h 321469"/>
                <a:gd name="connsiteX34" fmla="*/ 164307 w 304800"/>
                <a:gd name="connsiteY34" fmla="*/ 214313 h 321469"/>
                <a:gd name="connsiteX35" fmla="*/ 176213 w 304800"/>
                <a:gd name="connsiteY35" fmla="*/ 202407 h 321469"/>
                <a:gd name="connsiteX36" fmla="*/ 195263 w 304800"/>
                <a:gd name="connsiteY36" fmla="*/ 190500 h 321469"/>
                <a:gd name="connsiteX37" fmla="*/ 202407 w 304800"/>
                <a:gd name="connsiteY37" fmla="*/ 188119 h 321469"/>
                <a:gd name="connsiteX38" fmla="*/ 209550 w 304800"/>
                <a:gd name="connsiteY38" fmla="*/ 185738 h 321469"/>
                <a:gd name="connsiteX39" fmla="*/ 221457 w 304800"/>
                <a:gd name="connsiteY39" fmla="*/ 173832 h 321469"/>
                <a:gd name="connsiteX40" fmla="*/ 233363 w 304800"/>
                <a:gd name="connsiteY40" fmla="*/ 164307 h 321469"/>
                <a:gd name="connsiteX41" fmla="*/ 242888 w 304800"/>
                <a:gd name="connsiteY41" fmla="*/ 150019 h 321469"/>
                <a:gd name="connsiteX42" fmla="*/ 245269 w 304800"/>
                <a:gd name="connsiteY42" fmla="*/ 142875 h 321469"/>
                <a:gd name="connsiteX43" fmla="*/ 259557 w 304800"/>
                <a:gd name="connsiteY43" fmla="*/ 130969 h 321469"/>
                <a:gd name="connsiteX44" fmla="*/ 261938 w 304800"/>
                <a:gd name="connsiteY44" fmla="*/ 123825 h 321469"/>
                <a:gd name="connsiteX45" fmla="*/ 290513 w 304800"/>
                <a:gd name="connsiteY45" fmla="*/ 109538 h 321469"/>
                <a:gd name="connsiteX46" fmla="*/ 304800 w 304800"/>
                <a:gd name="connsiteY46" fmla="*/ 104775 h 321469"/>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102394 w 304800"/>
                <a:gd name="connsiteY8" fmla="*/ 64294 h 321469"/>
                <a:gd name="connsiteX9" fmla="*/ 102394 w 304800"/>
                <a:gd name="connsiteY9" fmla="*/ 83344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83344 w 304800"/>
                <a:gd name="connsiteY16" fmla="*/ 214313 h 321469"/>
                <a:gd name="connsiteX17" fmla="*/ 104775 w 304800"/>
                <a:gd name="connsiteY17" fmla="*/ 209550 h 321469"/>
                <a:gd name="connsiteX18" fmla="*/ 126207 w 304800"/>
                <a:gd name="connsiteY18" fmla="*/ 242888 h 321469"/>
                <a:gd name="connsiteX19" fmla="*/ 135732 w 304800"/>
                <a:gd name="connsiteY19" fmla="*/ 240507 h 321469"/>
                <a:gd name="connsiteX20" fmla="*/ 150019 w 304800"/>
                <a:gd name="connsiteY20" fmla="*/ 230982 h 321469"/>
                <a:gd name="connsiteX21" fmla="*/ 152400 w 304800"/>
                <a:gd name="connsiteY21" fmla="*/ 250032 h 321469"/>
                <a:gd name="connsiteX22" fmla="*/ 159544 w 304800"/>
                <a:gd name="connsiteY22" fmla="*/ 252413 h 321469"/>
                <a:gd name="connsiteX23" fmla="*/ 157163 w 304800"/>
                <a:gd name="connsiteY23" fmla="*/ 290513 h 321469"/>
                <a:gd name="connsiteX24" fmla="*/ 154782 w 304800"/>
                <a:gd name="connsiteY24" fmla="*/ 300038 h 321469"/>
                <a:gd name="connsiteX25" fmla="*/ 150019 w 304800"/>
                <a:gd name="connsiteY25" fmla="*/ 314325 h 321469"/>
                <a:gd name="connsiteX26" fmla="*/ 152400 w 304800"/>
                <a:gd name="connsiteY26" fmla="*/ 321469 h 321469"/>
                <a:gd name="connsiteX27" fmla="*/ 157163 w 304800"/>
                <a:gd name="connsiteY27" fmla="*/ 314325 h 321469"/>
                <a:gd name="connsiteX28" fmla="*/ 159544 w 304800"/>
                <a:gd name="connsiteY28" fmla="*/ 307182 h 321469"/>
                <a:gd name="connsiteX29" fmla="*/ 171450 w 304800"/>
                <a:gd name="connsiteY29" fmla="*/ 285750 h 321469"/>
                <a:gd name="connsiteX30" fmla="*/ 164307 w 304800"/>
                <a:gd name="connsiteY30" fmla="*/ 235744 h 321469"/>
                <a:gd name="connsiteX31" fmla="*/ 159544 w 304800"/>
                <a:gd name="connsiteY31" fmla="*/ 228600 h 321469"/>
                <a:gd name="connsiteX32" fmla="*/ 157163 w 304800"/>
                <a:gd name="connsiteY32" fmla="*/ 221457 h 321469"/>
                <a:gd name="connsiteX33" fmla="*/ 164307 w 304800"/>
                <a:gd name="connsiteY33" fmla="*/ 214313 h 321469"/>
                <a:gd name="connsiteX34" fmla="*/ 176213 w 304800"/>
                <a:gd name="connsiteY34" fmla="*/ 202407 h 321469"/>
                <a:gd name="connsiteX35" fmla="*/ 195263 w 304800"/>
                <a:gd name="connsiteY35" fmla="*/ 190500 h 321469"/>
                <a:gd name="connsiteX36" fmla="*/ 202407 w 304800"/>
                <a:gd name="connsiteY36" fmla="*/ 188119 h 321469"/>
                <a:gd name="connsiteX37" fmla="*/ 209550 w 304800"/>
                <a:gd name="connsiteY37" fmla="*/ 185738 h 321469"/>
                <a:gd name="connsiteX38" fmla="*/ 221457 w 304800"/>
                <a:gd name="connsiteY38" fmla="*/ 173832 h 321469"/>
                <a:gd name="connsiteX39" fmla="*/ 233363 w 304800"/>
                <a:gd name="connsiteY39" fmla="*/ 164307 h 321469"/>
                <a:gd name="connsiteX40" fmla="*/ 242888 w 304800"/>
                <a:gd name="connsiteY40" fmla="*/ 150019 h 321469"/>
                <a:gd name="connsiteX41" fmla="*/ 245269 w 304800"/>
                <a:gd name="connsiteY41" fmla="*/ 142875 h 321469"/>
                <a:gd name="connsiteX42" fmla="*/ 259557 w 304800"/>
                <a:gd name="connsiteY42" fmla="*/ 130969 h 321469"/>
                <a:gd name="connsiteX43" fmla="*/ 261938 w 304800"/>
                <a:gd name="connsiteY43" fmla="*/ 123825 h 321469"/>
                <a:gd name="connsiteX44" fmla="*/ 290513 w 304800"/>
                <a:gd name="connsiteY44" fmla="*/ 109538 h 321469"/>
                <a:gd name="connsiteX45" fmla="*/ 304800 w 304800"/>
                <a:gd name="connsiteY45" fmla="*/ 104775 h 321469"/>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102394 w 304800"/>
                <a:gd name="connsiteY8" fmla="*/ 64294 h 321469"/>
                <a:gd name="connsiteX9" fmla="*/ 102394 w 304800"/>
                <a:gd name="connsiteY9" fmla="*/ 83344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83344 w 304800"/>
                <a:gd name="connsiteY16" fmla="*/ 214313 h 321469"/>
                <a:gd name="connsiteX17" fmla="*/ 107156 w 304800"/>
                <a:gd name="connsiteY17" fmla="*/ 223838 h 321469"/>
                <a:gd name="connsiteX18" fmla="*/ 126207 w 304800"/>
                <a:gd name="connsiteY18" fmla="*/ 242888 h 321469"/>
                <a:gd name="connsiteX19" fmla="*/ 135732 w 304800"/>
                <a:gd name="connsiteY19" fmla="*/ 240507 h 321469"/>
                <a:gd name="connsiteX20" fmla="*/ 150019 w 304800"/>
                <a:gd name="connsiteY20" fmla="*/ 230982 h 321469"/>
                <a:gd name="connsiteX21" fmla="*/ 152400 w 304800"/>
                <a:gd name="connsiteY21" fmla="*/ 250032 h 321469"/>
                <a:gd name="connsiteX22" fmla="*/ 159544 w 304800"/>
                <a:gd name="connsiteY22" fmla="*/ 252413 h 321469"/>
                <a:gd name="connsiteX23" fmla="*/ 157163 w 304800"/>
                <a:gd name="connsiteY23" fmla="*/ 290513 h 321469"/>
                <a:gd name="connsiteX24" fmla="*/ 154782 w 304800"/>
                <a:gd name="connsiteY24" fmla="*/ 300038 h 321469"/>
                <a:gd name="connsiteX25" fmla="*/ 150019 w 304800"/>
                <a:gd name="connsiteY25" fmla="*/ 314325 h 321469"/>
                <a:gd name="connsiteX26" fmla="*/ 152400 w 304800"/>
                <a:gd name="connsiteY26" fmla="*/ 321469 h 321469"/>
                <a:gd name="connsiteX27" fmla="*/ 157163 w 304800"/>
                <a:gd name="connsiteY27" fmla="*/ 314325 h 321469"/>
                <a:gd name="connsiteX28" fmla="*/ 159544 w 304800"/>
                <a:gd name="connsiteY28" fmla="*/ 307182 h 321469"/>
                <a:gd name="connsiteX29" fmla="*/ 171450 w 304800"/>
                <a:gd name="connsiteY29" fmla="*/ 285750 h 321469"/>
                <a:gd name="connsiteX30" fmla="*/ 164307 w 304800"/>
                <a:gd name="connsiteY30" fmla="*/ 235744 h 321469"/>
                <a:gd name="connsiteX31" fmla="*/ 159544 w 304800"/>
                <a:gd name="connsiteY31" fmla="*/ 228600 h 321469"/>
                <a:gd name="connsiteX32" fmla="*/ 157163 w 304800"/>
                <a:gd name="connsiteY32" fmla="*/ 221457 h 321469"/>
                <a:gd name="connsiteX33" fmla="*/ 164307 w 304800"/>
                <a:gd name="connsiteY33" fmla="*/ 214313 h 321469"/>
                <a:gd name="connsiteX34" fmla="*/ 176213 w 304800"/>
                <a:gd name="connsiteY34" fmla="*/ 202407 h 321469"/>
                <a:gd name="connsiteX35" fmla="*/ 195263 w 304800"/>
                <a:gd name="connsiteY35" fmla="*/ 190500 h 321469"/>
                <a:gd name="connsiteX36" fmla="*/ 202407 w 304800"/>
                <a:gd name="connsiteY36" fmla="*/ 188119 h 321469"/>
                <a:gd name="connsiteX37" fmla="*/ 209550 w 304800"/>
                <a:gd name="connsiteY37" fmla="*/ 185738 h 321469"/>
                <a:gd name="connsiteX38" fmla="*/ 221457 w 304800"/>
                <a:gd name="connsiteY38" fmla="*/ 173832 h 321469"/>
                <a:gd name="connsiteX39" fmla="*/ 233363 w 304800"/>
                <a:gd name="connsiteY39" fmla="*/ 164307 h 321469"/>
                <a:gd name="connsiteX40" fmla="*/ 242888 w 304800"/>
                <a:gd name="connsiteY40" fmla="*/ 150019 h 321469"/>
                <a:gd name="connsiteX41" fmla="*/ 245269 w 304800"/>
                <a:gd name="connsiteY41" fmla="*/ 142875 h 321469"/>
                <a:gd name="connsiteX42" fmla="*/ 259557 w 304800"/>
                <a:gd name="connsiteY42" fmla="*/ 130969 h 321469"/>
                <a:gd name="connsiteX43" fmla="*/ 261938 w 304800"/>
                <a:gd name="connsiteY43" fmla="*/ 123825 h 321469"/>
                <a:gd name="connsiteX44" fmla="*/ 290513 w 304800"/>
                <a:gd name="connsiteY44" fmla="*/ 109538 h 321469"/>
                <a:gd name="connsiteX45" fmla="*/ 304800 w 304800"/>
                <a:gd name="connsiteY45" fmla="*/ 104775 h 321469"/>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102394 w 304800"/>
                <a:gd name="connsiteY8" fmla="*/ 64294 h 321469"/>
                <a:gd name="connsiteX9" fmla="*/ 102394 w 304800"/>
                <a:gd name="connsiteY9" fmla="*/ 83344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78582 w 304800"/>
                <a:gd name="connsiteY16" fmla="*/ 223838 h 321469"/>
                <a:gd name="connsiteX17" fmla="*/ 107156 w 304800"/>
                <a:gd name="connsiteY17" fmla="*/ 223838 h 321469"/>
                <a:gd name="connsiteX18" fmla="*/ 126207 w 304800"/>
                <a:gd name="connsiteY18" fmla="*/ 242888 h 321469"/>
                <a:gd name="connsiteX19" fmla="*/ 135732 w 304800"/>
                <a:gd name="connsiteY19" fmla="*/ 240507 h 321469"/>
                <a:gd name="connsiteX20" fmla="*/ 150019 w 304800"/>
                <a:gd name="connsiteY20" fmla="*/ 230982 h 321469"/>
                <a:gd name="connsiteX21" fmla="*/ 152400 w 304800"/>
                <a:gd name="connsiteY21" fmla="*/ 250032 h 321469"/>
                <a:gd name="connsiteX22" fmla="*/ 159544 w 304800"/>
                <a:gd name="connsiteY22" fmla="*/ 252413 h 321469"/>
                <a:gd name="connsiteX23" fmla="*/ 157163 w 304800"/>
                <a:gd name="connsiteY23" fmla="*/ 290513 h 321469"/>
                <a:gd name="connsiteX24" fmla="*/ 154782 w 304800"/>
                <a:gd name="connsiteY24" fmla="*/ 300038 h 321469"/>
                <a:gd name="connsiteX25" fmla="*/ 150019 w 304800"/>
                <a:gd name="connsiteY25" fmla="*/ 314325 h 321469"/>
                <a:gd name="connsiteX26" fmla="*/ 152400 w 304800"/>
                <a:gd name="connsiteY26" fmla="*/ 321469 h 321469"/>
                <a:gd name="connsiteX27" fmla="*/ 157163 w 304800"/>
                <a:gd name="connsiteY27" fmla="*/ 314325 h 321469"/>
                <a:gd name="connsiteX28" fmla="*/ 159544 w 304800"/>
                <a:gd name="connsiteY28" fmla="*/ 307182 h 321469"/>
                <a:gd name="connsiteX29" fmla="*/ 171450 w 304800"/>
                <a:gd name="connsiteY29" fmla="*/ 285750 h 321469"/>
                <a:gd name="connsiteX30" fmla="*/ 164307 w 304800"/>
                <a:gd name="connsiteY30" fmla="*/ 235744 h 321469"/>
                <a:gd name="connsiteX31" fmla="*/ 159544 w 304800"/>
                <a:gd name="connsiteY31" fmla="*/ 228600 h 321469"/>
                <a:gd name="connsiteX32" fmla="*/ 157163 w 304800"/>
                <a:gd name="connsiteY32" fmla="*/ 221457 h 321469"/>
                <a:gd name="connsiteX33" fmla="*/ 164307 w 304800"/>
                <a:gd name="connsiteY33" fmla="*/ 214313 h 321469"/>
                <a:gd name="connsiteX34" fmla="*/ 176213 w 304800"/>
                <a:gd name="connsiteY34" fmla="*/ 202407 h 321469"/>
                <a:gd name="connsiteX35" fmla="*/ 195263 w 304800"/>
                <a:gd name="connsiteY35" fmla="*/ 190500 h 321469"/>
                <a:gd name="connsiteX36" fmla="*/ 202407 w 304800"/>
                <a:gd name="connsiteY36" fmla="*/ 188119 h 321469"/>
                <a:gd name="connsiteX37" fmla="*/ 209550 w 304800"/>
                <a:gd name="connsiteY37" fmla="*/ 185738 h 321469"/>
                <a:gd name="connsiteX38" fmla="*/ 221457 w 304800"/>
                <a:gd name="connsiteY38" fmla="*/ 173832 h 321469"/>
                <a:gd name="connsiteX39" fmla="*/ 233363 w 304800"/>
                <a:gd name="connsiteY39" fmla="*/ 164307 h 321469"/>
                <a:gd name="connsiteX40" fmla="*/ 242888 w 304800"/>
                <a:gd name="connsiteY40" fmla="*/ 150019 h 321469"/>
                <a:gd name="connsiteX41" fmla="*/ 245269 w 304800"/>
                <a:gd name="connsiteY41" fmla="*/ 142875 h 321469"/>
                <a:gd name="connsiteX42" fmla="*/ 259557 w 304800"/>
                <a:gd name="connsiteY42" fmla="*/ 130969 h 321469"/>
                <a:gd name="connsiteX43" fmla="*/ 261938 w 304800"/>
                <a:gd name="connsiteY43" fmla="*/ 123825 h 321469"/>
                <a:gd name="connsiteX44" fmla="*/ 290513 w 304800"/>
                <a:gd name="connsiteY44" fmla="*/ 109538 h 321469"/>
                <a:gd name="connsiteX45" fmla="*/ 304800 w 304800"/>
                <a:gd name="connsiteY45" fmla="*/ 104775 h 321469"/>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102394 w 304800"/>
                <a:gd name="connsiteY8" fmla="*/ 64294 h 321469"/>
                <a:gd name="connsiteX9" fmla="*/ 95251 w 304800"/>
                <a:gd name="connsiteY9" fmla="*/ 90488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78582 w 304800"/>
                <a:gd name="connsiteY16" fmla="*/ 223838 h 321469"/>
                <a:gd name="connsiteX17" fmla="*/ 107156 w 304800"/>
                <a:gd name="connsiteY17" fmla="*/ 223838 h 321469"/>
                <a:gd name="connsiteX18" fmla="*/ 126207 w 304800"/>
                <a:gd name="connsiteY18" fmla="*/ 242888 h 321469"/>
                <a:gd name="connsiteX19" fmla="*/ 135732 w 304800"/>
                <a:gd name="connsiteY19" fmla="*/ 240507 h 321469"/>
                <a:gd name="connsiteX20" fmla="*/ 150019 w 304800"/>
                <a:gd name="connsiteY20" fmla="*/ 230982 h 321469"/>
                <a:gd name="connsiteX21" fmla="*/ 152400 w 304800"/>
                <a:gd name="connsiteY21" fmla="*/ 250032 h 321469"/>
                <a:gd name="connsiteX22" fmla="*/ 159544 w 304800"/>
                <a:gd name="connsiteY22" fmla="*/ 252413 h 321469"/>
                <a:gd name="connsiteX23" fmla="*/ 157163 w 304800"/>
                <a:gd name="connsiteY23" fmla="*/ 290513 h 321469"/>
                <a:gd name="connsiteX24" fmla="*/ 154782 w 304800"/>
                <a:gd name="connsiteY24" fmla="*/ 300038 h 321469"/>
                <a:gd name="connsiteX25" fmla="*/ 150019 w 304800"/>
                <a:gd name="connsiteY25" fmla="*/ 314325 h 321469"/>
                <a:gd name="connsiteX26" fmla="*/ 152400 w 304800"/>
                <a:gd name="connsiteY26" fmla="*/ 321469 h 321469"/>
                <a:gd name="connsiteX27" fmla="*/ 157163 w 304800"/>
                <a:gd name="connsiteY27" fmla="*/ 314325 h 321469"/>
                <a:gd name="connsiteX28" fmla="*/ 159544 w 304800"/>
                <a:gd name="connsiteY28" fmla="*/ 307182 h 321469"/>
                <a:gd name="connsiteX29" fmla="*/ 171450 w 304800"/>
                <a:gd name="connsiteY29" fmla="*/ 285750 h 321469"/>
                <a:gd name="connsiteX30" fmla="*/ 164307 w 304800"/>
                <a:gd name="connsiteY30" fmla="*/ 235744 h 321469"/>
                <a:gd name="connsiteX31" fmla="*/ 159544 w 304800"/>
                <a:gd name="connsiteY31" fmla="*/ 228600 h 321469"/>
                <a:gd name="connsiteX32" fmla="*/ 157163 w 304800"/>
                <a:gd name="connsiteY32" fmla="*/ 221457 h 321469"/>
                <a:gd name="connsiteX33" fmla="*/ 164307 w 304800"/>
                <a:gd name="connsiteY33" fmla="*/ 214313 h 321469"/>
                <a:gd name="connsiteX34" fmla="*/ 176213 w 304800"/>
                <a:gd name="connsiteY34" fmla="*/ 202407 h 321469"/>
                <a:gd name="connsiteX35" fmla="*/ 195263 w 304800"/>
                <a:gd name="connsiteY35" fmla="*/ 190500 h 321469"/>
                <a:gd name="connsiteX36" fmla="*/ 202407 w 304800"/>
                <a:gd name="connsiteY36" fmla="*/ 188119 h 321469"/>
                <a:gd name="connsiteX37" fmla="*/ 209550 w 304800"/>
                <a:gd name="connsiteY37" fmla="*/ 185738 h 321469"/>
                <a:gd name="connsiteX38" fmla="*/ 221457 w 304800"/>
                <a:gd name="connsiteY38" fmla="*/ 173832 h 321469"/>
                <a:gd name="connsiteX39" fmla="*/ 233363 w 304800"/>
                <a:gd name="connsiteY39" fmla="*/ 164307 h 321469"/>
                <a:gd name="connsiteX40" fmla="*/ 242888 w 304800"/>
                <a:gd name="connsiteY40" fmla="*/ 150019 h 321469"/>
                <a:gd name="connsiteX41" fmla="*/ 245269 w 304800"/>
                <a:gd name="connsiteY41" fmla="*/ 142875 h 321469"/>
                <a:gd name="connsiteX42" fmla="*/ 259557 w 304800"/>
                <a:gd name="connsiteY42" fmla="*/ 130969 h 321469"/>
                <a:gd name="connsiteX43" fmla="*/ 261938 w 304800"/>
                <a:gd name="connsiteY43" fmla="*/ 123825 h 321469"/>
                <a:gd name="connsiteX44" fmla="*/ 290513 w 304800"/>
                <a:gd name="connsiteY44" fmla="*/ 109538 h 321469"/>
                <a:gd name="connsiteX45" fmla="*/ 304800 w 304800"/>
                <a:gd name="connsiteY45" fmla="*/ 104775 h 321469"/>
                <a:gd name="connsiteX0" fmla="*/ 304800 w 304800"/>
                <a:gd name="connsiteY0" fmla="*/ 104775 h 321469"/>
                <a:gd name="connsiteX1" fmla="*/ 273844 w 304800"/>
                <a:gd name="connsiteY1" fmla="*/ 64294 h 321469"/>
                <a:gd name="connsiteX2" fmla="*/ 138113 w 304800"/>
                <a:gd name="connsiteY2" fmla="*/ 11907 h 321469"/>
                <a:gd name="connsiteX3" fmla="*/ 100013 w 304800"/>
                <a:gd name="connsiteY3" fmla="*/ 11907 h 321469"/>
                <a:gd name="connsiteX4" fmla="*/ 73819 w 304800"/>
                <a:gd name="connsiteY4" fmla="*/ 0 h 321469"/>
                <a:gd name="connsiteX5" fmla="*/ 52388 w 304800"/>
                <a:gd name="connsiteY5" fmla="*/ 14288 h 321469"/>
                <a:gd name="connsiteX6" fmla="*/ 59532 w 304800"/>
                <a:gd name="connsiteY6" fmla="*/ 42863 h 321469"/>
                <a:gd name="connsiteX7" fmla="*/ 69057 w 304800"/>
                <a:gd name="connsiteY7" fmla="*/ 54769 h 321469"/>
                <a:gd name="connsiteX8" fmla="*/ 92869 w 304800"/>
                <a:gd name="connsiteY8" fmla="*/ 64294 h 321469"/>
                <a:gd name="connsiteX9" fmla="*/ 95251 w 304800"/>
                <a:gd name="connsiteY9" fmla="*/ 90488 h 321469"/>
                <a:gd name="connsiteX10" fmla="*/ 83344 w 304800"/>
                <a:gd name="connsiteY10" fmla="*/ 114300 h 321469"/>
                <a:gd name="connsiteX11" fmla="*/ 71438 w 304800"/>
                <a:gd name="connsiteY11" fmla="*/ 135732 h 321469"/>
                <a:gd name="connsiteX12" fmla="*/ 33338 w 304800"/>
                <a:gd name="connsiteY12" fmla="*/ 147638 h 321469"/>
                <a:gd name="connsiteX13" fmla="*/ 0 w 304800"/>
                <a:gd name="connsiteY13" fmla="*/ 169069 h 321469"/>
                <a:gd name="connsiteX14" fmla="*/ 0 w 304800"/>
                <a:gd name="connsiteY14" fmla="*/ 197644 h 321469"/>
                <a:gd name="connsiteX15" fmla="*/ 16669 w 304800"/>
                <a:gd name="connsiteY15" fmla="*/ 216694 h 321469"/>
                <a:gd name="connsiteX16" fmla="*/ 78582 w 304800"/>
                <a:gd name="connsiteY16" fmla="*/ 223838 h 321469"/>
                <a:gd name="connsiteX17" fmla="*/ 107156 w 304800"/>
                <a:gd name="connsiteY17" fmla="*/ 223838 h 321469"/>
                <a:gd name="connsiteX18" fmla="*/ 126207 w 304800"/>
                <a:gd name="connsiteY18" fmla="*/ 242888 h 321469"/>
                <a:gd name="connsiteX19" fmla="*/ 135732 w 304800"/>
                <a:gd name="connsiteY19" fmla="*/ 240507 h 321469"/>
                <a:gd name="connsiteX20" fmla="*/ 150019 w 304800"/>
                <a:gd name="connsiteY20" fmla="*/ 230982 h 321469"/>
                <a:gd name="connsiteX21" fmla="*/ 152400 w 304800"/>
                <a:gd name="connsiteY21" fmla="*/ 250032 h 321469"/>
                <a:gd name="connsiteX22" fmla="*/ 159544 w 304800"/>
                <a:gd name="connsiteY22" fmla="*/ 252413 h 321469"/>
                <a:gd name="connsiteX23" fmla="*/ 157163 w 304800"/>
                <a:gd name="connsiteY23" fmla="*/ 290513 h 321469"/>
                <a:gd name="connsiteX24" fmla="*/ 154782 w 304800"/>
                <a:gd name="connsiteY24" fmla="*/ 300038 h 321469"/>
                <a:gd name="connsiteX25" fmla="*/ 150019 w 304800"/>
                <a:gd name="connsiteY25" fmla="*/ 314325 h 321469"/>
                <a:gd name="connsiteX26" fmla="*/ 152400 w 304800"/>
                <a:gd name="connsiteY26" fmla="*/ 321469 h 321469"/>
                <a:gd name="connsiteX27" fmla="*/ 157163 w 304800"/>
                <a:gd name="connsiteY27" fmla="*/ 314325 h 321469"/>
                <a:gd name="connsiteX28" fmla="*/ 159544 w 304800"/>
                <a:gd name="connsiteY28" fmla="*/ 307182 h 321469"/>
                <a:gd name="connsiteX29" fmla="*/ 171450 w 304800"/>
                <a:gd name="connsiteY29" fmla="*/ 285750 h 321469"/>
                <a:gd name="connsiteX30" fmla="*/ 164307 w 304800"/>
                <a:gd name="connsiteY30" fmla="*/ 235744 h 321469"/>
                <a:gd name="connsiteX31" fmla="*/ 159544 w 304800"/>
                <a:gd name="connsiteY31" fmla="*/ 228600 h 321469"/>
                <a:gd name="connsiteX32" fmla="*/ 157163 w 304800"/>
                <a:gd name="connsiteY32" fmla="*/ 221457 h 321469"/>
                <a:gd name="connsiteX33" fmla="*/ 164307 w 304800"/>
                <a:gd name="connsiteY33" fmla="*/ 214313 h 321469"/>
                <a:gd name="connsiteX34" fmla="*/ 176213 w 304800"/>
                <a:gd name="connsiteY34" fmla="*/ 202407 h 321469"/>
                <a:gd name="connsiteX35" fmla="*/ 195263 w 304800"/>
                <a:gd name="connsiteY35" fmla="*/ 190500 h 321469"/>
                <a:gd name="connsiteX36" fmla="*/ 202407 w 304800"/>
                <a:gd name="connsiteY36" fmla="*/ 188119 h 321469"/>
                <a:gd name="connsiteX37" fmla="*/ 209550 w 304800"/>
                <a:gd name="connsiteY37" fmla="*/ 185738 h 321469"/>
                <a:gd name="connsiteX38" fmla="*/ 221457 w 304800"/>
                <a:gd name="connsiteY38" fmla="*/ 173832 h 321469"/>
                <a:gd name="connsiteX39" fmla="*/ 233363 w 304800"/>
                <a:gd name="connsiteY39" fmla="*/ 164307 h 321469"/>
                <a:gd name="connsiteX40" fmla="*/ 242888 w 304800"/>
                <a:gd name="connsiteY40" fmla="*/ 150019 h 321469"/>
                <a:gd name="connsiteX41" fmla="*/ 245269 w 304800"/>
                <a:gd name="connsiteY41" fmla="*/ 142875 h 321469"/>
                <a:gd name="connsiteX42" fmla="*/ 259557 w 304800"/>
                <a:gd name="connsiteY42" fmla="*/ 130969 h 321469"/>
                <a:gd name="connsiteX43" fmla="*/ 261938 w 304800"/>
                <a:gd name="connsiteY43" fmla="*/ 123825 h 321469"/>
                <a:gd name="connsiteX44" fmla="*/ 290513 w 304800"/>
                <a:gd name="connsiteY44" fmla="*/ 109538 h 321469"/>
                <a:gd name="connsiteX45" fmla="*/ 304800 w 304800"/>
                <a:gd name="connsiteY45" fmla="*/ 104775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4800" h="321469">
                  <a:moveTo>
                    <a:pt x="304800" y="104775"/>
                  </a:moveTo>
                  <a:lnTo>
                    <a:pt x="273844" y="64294"/>
                  </a:lnTo>
                  <a:lnTo>
                    <a:pt x="138113" y="11907"/>
                  </a:lnTo>
                  <a:lnTo>
                    <a:pt x="100013" y="11907"/>
                  </a:lnTo>
                  <a:lnTo>
                    <a:pt x="73819" y="0"/>
                  </a:lnTo>
                  <a:lnTo>
                    <a:pt x="52388" y="14288"/>
                  </a:lnTo>
                  <a:lnTo>
                    <a:pt x="59532" y="42863"/>
                  </a:lnTo>
                  <a:lnTo>
                    <a:pt x="69057" y="54769"/>
                  </a:lnTo>
                  <a:lnTo>
                    <a:pt x="92869" y="64294"/>
                  </a:lnTo>
                  <a:lnTo>
                    <a:pt x="95251" y="90488"/>
                  </a:lnTo>
                  <a:lnTo>
                    <a:pt x="83344" y="114300"/>
                  </a:lnTo>
                  <a:lnTo>
                    <a:pt x="71438" y="135732"/>
                  </a:lnTo>
                  <a:lnTo>
                    <a:pt x="33338" y="147638"/>
                  </a:lnTo>
                  <a:lnTo>
                    <a:pt x="0" y="169069"/>
                  </a:lnTo>
                  <a:lnTo>
                    <a:pt x="0" y="197644"/>
                  </a:lnTo>
                  <a:lnTo>
                    <a:pt x="16669" y="216694"/>
                  </a:lnTo>
                  <a:lnTo>
                    <a:pt x="78582" y="223838"/>
                  </a:lnTo>
                  <a:cubicBezTo>
                    <a:pt x="85726" y="222250"/>
                    <a:pt x="99857" y="224359"/>
                    <a:pt x="107156" y="223838"/>
                  </a:cubicBezTo>
                  <a:cubicBezTo>
                    <a:pt x="114300" y="228600"/>
                    <a:pt x="121048" y="237729"/>
                    <a:pt x="126207" y="242888"/>
                  </a:cubicBezTo>
                  <a:cubicBezTo>
                    <a:pt x="129382" y="242094"/>
                    <a:pt x="132891" y="242131"/>
                    <a:pt x="135732" y="240507"/>
                  </a:cubicBezTo>
                  <a:cubicBezTo>
                    <a:pt x="160701" y="226238"/>
                    <a:pt x="127716" y="238415"/>
                    <a:pt x="150019" y="230982"/>
                  </a:cubicBezTo>
                  <a:cubicBezTo>
                    <a:pt x="150813" y="237332"/>
                    <a:pt x="149801" y="244184"/>
                    <a:pt x="152400" y="250032"/>
                  </a:cubicBezTo>
                  <a:cubicBezTo>
                    <a:pt x="153419" y="252326"/>
                    <a:pt x="159251" y="249920"/>
                    <a:pt x="159544" y="252413"/>
                  </a:cubicBezTo>
                  <a:cubicBezTo>
                    <a:pt x="161031" y="265051"/>
                    <a:pt x="158429" y="277851"/>
                    <a:pt x="157163" y="290513"/>
                  </a:cubicBezTo>
                  <a:cubicBezTo>
                    <a:pt x="156837" y="293769"/>
                    <a:pt x="155722" y="296903"/>
                    <a:pt x="154782" y="300038"/>
                  </a:cubicBezTo>
                  <a:cubicBezTo>
                    <a:pt x="153339" y="304846"/>
                    <a:pt x="150019" y="314325"/>
                    <a:pt x="150019" y="314325"/>
                  </a:cubicBezTo>
                  <a:cubicBezTo>
                    <a:pt x="150813" y="316706"/>
                    <a:pt x="149890" y="321469"/>
                    <a:pt x="152400" y="321469"/>
                  </a:cubicBezTo>
                  <a:cubicBezTo>
                    <a:pt x="155262" y="321469"/>
                    <a:pt x="155883" y="316885"/>
                    <a:pt x="157163" y="314325"/>
                  </a:cubicBezTo>
                  <a:cubicBezTo>
                    <a:pt x="158285" y="312080"/>
                    <a:pt x="158325" y="309376"/>
                    <a:pt x="159544" y="307182"/>
                  </a:cubicBezTo>
                  <a:cubicBezTo>
                    <a:pt x="173189" y="282620"/>
                    <a:pt x="166063" y="301914"/>
                    <a:pt x="171450" y="285750"/>
                  </a:cubicBezTo>
                  <a:cubicBezTo>
                    <a:pt x="168735" y="245023"/>
                    <a:pt x="172842" y="261352"/>
                    <a:pt x="164307" y="235744"/>
                  </a:cubicBezTo>
                  <a:cubicBezTo>
                    <a:pt x="163402" y="233029"/>
                    <a:pt x="161132" y="230981"/>
                    <a:pt x="159544" y="228600"/>
                  </a:cubicBezTo>
                  <a:cubicBezTo>
                    <a:pt x="158750" y="226219"/>
                    <a:pt x="156369" y="223838"/>
                    <a:pt x="157163" y="221457"/>
                  </a:cubicBezTo>
                  <a:cubicBezTo>
                    <a:pt x="158228" y="218262"/>
                    <a:pt x="162151" y="216900"/>
                    <a:pt x="164307" y="214313"/>
                  </a:cubicBezTo>
                  <a:cubicBezTo>
                    <a:pt x="174228" y="202407"/>
                    <a:pt x="163116" y="211137"/>
                    <a:pt x="176213" y="202407"/>
                  </a:cubicBezTo>
                  <a:cubicBezTo>
                    <a:pt x="183759" y="191086"/>
                    <a:pt x="178260" y="196168"/>
                    <a:pt x="195263" y="190500"/>
                  </a:cubicBezTo>
                  <a:lnTo>
                    <a:pt x="202407" y="188119"/>
                  </a:lnTo>
                  <a:lnTo>
                    <a:pt x="209550" y="185738"/>
                  </a:lnTo>
                  <a:cubicBezTo>
                    <a:pt x="222254" y="166683"/>
                    <a:pt x="205578" y="189711"/>
                    <a:pt x="221457" y="173832"/>
                  </a:cubicBezTo>
                  <a:cubicBezTo>
                    <a:pt x="232229" y="163060"/>
                    <a:pt x="219454" y="168943"/>
                    <a:pt x="233363" y="164307"/>
                  </a:cubicBezTo>
                  <a:cubicBezTo>
                    <a:pt x="236538" y="159544"/>
                    <a:pt x="241078" y="155449"/>
                    <a:pt x="242888" y="150019"/>
                  </a:cubicBezTo>
                  <a:cubicBezTo>
                    <a:pt x="243682" y="147638"/>
                    <a:pt x="243877" y="144964"/>
                    <a:pt x="245269" y="142875"/>
                  </a:cubicBezTo>
                  <a:cubicBezTo>
                    <a:pt x="248935" y="137377"/>
                    <a:pt x="254288" y="134482"/>
                    <a:pt x="259557" y="130969"/>
                  </a:cubicBezTo>
                  <a:cubicBezTo>
                    <a:pt x="260351" y="128588"/>
                    <a:pt x="260163" y="125600"/>
                    <a:pt x="261938" y="123825"/>
                  </a:cubicBezTo>
                  <a:cubicBezTo>
                    <a:pt x="271170" y="114592"/>
                    <a:pt x="278892" y="113411"/>
                    <a:pt x="290513" y="109538"/>
                  </a:cubicBezTo>
                  <a:cubicBezTo>
                    <a:pt x="299341" y="106596"/>
                    <a:pt x="295412" y="106034"/>
                    <a:pt x="304800" y="104775"/>
                  </a:cubicBez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8" name="Freeform 17"/>
            <p:cNvSpPr/>
            <p:nvPr/>
          </p:nvSpPr>
          <p:spPr>
            <a:xfrm>
              <a:off x="1101774" y="1167025"/>
              <a:ext cx="487819" cy="595743"/>
            </a:xfrm>
            <a:custGeom>
              <a:avLst/>
              <a:gdLst>
                <a:gd name="connsiteX0" fmla="*/ 259556 w 514350"/>
                <a:gd name="connsiteY0" fmla="*/ 642937 h 642937"/>
                <a:gd name="connsiteX1" fmla="*/ 466725 w 514350"/>
                <a:gd name="connsiteY1" fmla="*/ 576262 h 642937"/>
                <a:gd name="connsiteX2" fmla="*/ 514350 w 514350"/>
                <a:gd name="connsiteY2" fmla="*/ 514350 h 642937"/>
                <a:gd name="connsiteX3" fmla="*/ 504825 w 514350"/>
                <a:gd name="connsiteY3" fmla="*/ 450056 h 642937"/>
                <a:gd name="connsiteX4" fmla="*/ 500062 w 514350"/>
                <a:gd name="connsiteY4" fmla="*/ 461962 h 642937"/>
                <a:gd name="connsiteX5" fmla="*/ 450056 w 514350"/>
                <a:gd name="connsiteY5" fmla="*/ 476250 h 642937"/>
                <a:gd name="connsiteX6" fmla="*/ 371475 w 514350"/>
                <a:gd name="connsiteY6" fmla="*/ 423862 h 642937"/>
                <a:gd name="connsiteX7" fmla="*/ 276225 w 514350"/>
                <a:gd name="connsiteY7" fmla="*/ 433387 h 642937"/>
                <a:gd name="connsiteX8" fmla="*/ 276225 w 514350"/>
                <a:gd name="connsiteY8" fmla="*/ 433387 h 642937"/>
                <a:gd name="connsiteX9" fmla="*/ 285750 w 514350"/>
                <a:gd name="connsiteY9" fmla="*/ 428625 h 642937"/>
                <a:gd name="connsiteX10" fmla="*/ 271462 w 514350"/>
                <a:gd name="connsiteY10" fmla="*/ 371475 h 642937"/>
                <a:gd name="connsiteX11" fmla="*/ 314325 w 514350"/>
                <a:gd name="connsiteY11" fmla="*/ 295275 h 642937"/>
                <a:gd name="connsiteX12" fmla="*/ 314325 w 514350"/>
                <a:gd name="connsiteY12" fmla="*/ 276225 h 642937"/>
                <a:gd name="connsiteX13" fmla="*/ 438150 w 514350"/>
                <a:gd name="connsiteY13" fmla="*/ 235743 h 642937"/>
                <a:gd name="connsiteX14" fmla="*/ 483393 w 514350"/>
                <a:gd name="connsiteY14" fmla="*/ 169068 h 642937"/>
                <a:gd name="connsiteX15" fmla="*/ 473868 w 514350"/>
                <a:gd name="connsiteY15" fmla="*/ 109537 h 642937"/>
                <a:gd name="connsiteX16" fmla="*/ 481012 w 514350"/>
                <a:gd name="connsiteY16" fmla="*/ 52387 h 642937"/>
                <a:gd name="connsiteX17" fmla="*/ 476250 w 514350"/>
                <a:gd name="connsiteY17" fmla="*/ 28575 h 642937"/>
                <a:gd name="connsiteX18" fmla="*/ 447675 w 514350"/>
                <a:gd name="connsiteY18" fmla="*/ 42862 h 642937"/>
                <a:gd name="connsiteX19" fmla="*/ 442912 w 514350"/>
                <a:gd name="connsiteY19" fmla="*/ 9525 h 642937"/>
                <a:gd name="connsiteX20" fmla="*/ 347662 w 514350"/>
                <a:gd name="connsiteY20" fmla="*/ 11906 h 642937"/>
                <a:gd name="connsiteX21" fmla="*/ 330993 w 514350"/>
                <a:gd name="connsiteY21" fmla="*/ 0 h 642937"/>
                <a:gd name="connsiteX22" fmla="*/ 226218 w 514350"/>
                <a:gd name="connsiteY22" fmla="*/ 38100 h 642937"/>
                <a:gd name="connsiteX23" fmla="*/ 197643 w 514350"/>
                <a:gd name="connsiteY23" fmla="*/ 42862 h 642937"/>
                <a:gd name="connsiteX24" fmla="*/ 176212 w 514350"/>
                <a:gd name="connsiteY24" fmla="*/ 59531 h 642937"/>
                <a:gd name="connsiteX25" fmla="*/ 130968 w 514350"/>
                <a:gd name="connsiteY25" fmla="*/ 61912 h 642937"/>
                <a:gd name="connsiteX26" fmla="*/ 145256 w 514350"/>
                <a:gd name="connsiteY26" fmla="*/ 90487 h 642937"/>
                <a:gd name="connsiteX27" fmla="*/ 145256 w 514350"/>
                <a:gd name="connsiteY27" fmla="*/ 90487 h 642937"/>
                <a:gd name="connsiteX28" fmla="*/ 128587 w 514350"/>
                <a:gd name="connsiteY28" fmla="*/ 121443 h 642937"/>
                <a:gd name="connsiteX29" fmla="*/ 104775 w 514350"/>
                <a:gd name="connsiteY29" fmla="*/ 88106 h 642937"/>
                <a:gd name="connsiteX30" fmla="*/ 104775 w 514350"/>
                <a:gd name="connsiteY30" fmla="*/ 114300 h 642937"/>
                <a:gd name="connsiteX31" fmla="*/ 123825 w 514350"/>
                <a:gd name="connsiteY31" fmla="*/ 140493 h 642937"/>
                <a:gd name="connsiteX32" fmla="*/ 123825 w 514350"/>
                <a:gd name="connsiteY32" fmla="*/ 169068 h 642937"/>
                <a:gd name="connsiteX33" fmla="*/ 97631 w 514350"/>
                <a:gd name="connsiteY33" fmla="*/ 176212 h 642937"/>
                <a:gd name="connsiteX34" fmla="*/ 85725 w 514350"/>
                <a:gd name="connsiteY34" fmla="*/ 180975 h 642937"/>
                <a:gd name="connsiteX35" fmla="*/ 111918 w 514350"/>
                <a:gd name="connsiteY35" fmla="*/ 200025 h 642937"/>
                <a:gd name="connsiteX36" fmla="*/ 138112 w 514350"/>
                <a:gd name="connsiteY36" fmla="*/ 207168 h 642937"/>
                <a:gd name="connsiteX37" fmla="*/ 159543 w 514350"/>
                <a:gd name="connsiteY37" fmla="*/ 226218 h 642937"/>
                <a:gd name="connsiteX38" fmla="*/ 159543 w 514350"/>
                <a:gd name="connsiteY38" fmla="*/ 257175 h 642937"/>
                <a:gd name="connsiteX39" fmla="*/ 152400 w 514350"/>
                <a:gd name="connsiteY39" fmla="*/ 288131 h 642937"/>
                <a:gd name="connsiteX40" fmla="*/ 140493 w 514350"/>
                <a:gd name="connsiteY40" fmla="*/ 280987 h 642937"/>
                <a:gd name="connsiteX41" fmla="*/ 123825 w 514350"/>
                <a:gd name="connsiteY41" fmla="*/ 269081 h 642937"/>
                <a:gd name="connsiteX42" fmla="*/ 123825 w 514350"/>
                <a:gd name="connsiteY42" fmla="*/ 247650 h 642937"/>
                <a:gd name="connsiteX43" fmla="*/ 128587 w 514350"/>
                <a:gd name="connsiteY43" fmla="*/ 230981 h 642937"/>
                <a:gd name="connsiteX44" fmla="*/ 107156 w 514350"/>
                <a:gd name="connsiteY44" fmla="*/ 219075 h 642937"/>
                <a:gd name="connsiteX45" fmla="*/ 54768 w 514350"/>
                <a:gd name="connsiteY45" fmla="*/ 216693 h 642937"/>
                <a:gd name="connsiteX46" fmla="*/ 54768 w 514350"/>
                <a:gd name="connsiteY46" fmla="*/ 264318 h 642937"/>
                <a:gd name="connsiteX47" fmla="*/ 54768 w 514350"/>
                <a:gd name="connsiteY47" fmla="*/ 264318 h 642937"/>
                <a:gd name="connsiteX48" fmla="*/ 42862 w 514350"/>
                <a:gd name="connsiteY48" fmla="*/ 314325 h 642937"/>
                <a:gd name="connsiteX49" fmla="*/ 52387 w 514350"/>
                <a:gd name="connsiteY49" fmla="*/ 326231 h 642937"/>
                <a:gd name="connsiteX50" fmla="*/ 28575 w 514350"/>
                <a:gd name="connsiteY50" fmla="*/ 319087 h 642937"/>
                <a:gd name="connsiteX51" fmla="*/ 0 w 514350"/>
                <a:gd name="connsiteY51" fmla="*/ 307181 h 642937"/>
                <a:gd name="connsiteX52" fmla="*/ 11906 w 514350"/>
                <a:gd name="connsiteY52" fmla="*/ 323850 h 642937"/>
                <a:gd name="connsiteX53" fmla="*/ 16668 w 514350"/>
                <a:gd name="connsiteY53" fmla="*/ 383381 h 642937"/>
                <a:gd name="connsiteX54" fmla="*/ 40481 w 514350"/>
                <a:gd name="connsiteY54" fmla="*/ 402431 h 642937"/>
                <a:gd name="connsiteX55" fmla="*/ 40481 w 514350"/>
                <a:gd name="connsiteY55" fmla="*/ 438150 h 642937"/>
                <a:gd name="connsiteX56" fmla="*/ 47625 w 514350"/>
                <a:gd name="connsiteY56" fmla="*/ 471487 h 642937"/>
                <a:gd name="connsiteX57" fmla="*/ 9525 w 514350"/>
                <a:gd name="connsiteY57" fmla="*/ 485775 h 642937"/>
                <a:gd name="connsiteX58" fmla="*/ 9525 w 514350"/>
                <a:gd name="connsiteY58" fmla="*/ 531018 h 642937"/>
                <a:gd name="connsiteX59" fmla="*/ 4762 w 514350"/>
                <a:gd name="connsiteY59" fmla="*/ 547687 h 642937"/>
                <a:gd name="connsiteX60" fmla="*/ 2381 w 514350"/>
                <a:gd name="connsiteY60" fmla="*/ 559593 h 642937"/>
                <a:gd name="connsiteX61" fmla="*/ 4762 w 514350"/>
                <a:gd name="connsiteY61" fmla="*/ 583406 h 642937"/>
                <a:gd name="connsiteX62" fmla="*/ 54768 w 514350"/>
                <a:gd name="connsiteY62" fmla="*/ 592931 h 642937"/>
                <a:gd name="connsiteX63" fmla="*/ 88106 w 514350"/>
                <a:gd name="connsiteY63" fmla="*/ 578643 h 642937"/>
                <a:gd name="connsiteX64" fmla="*/ 100012 w 514350"/>
                <a:gd name="connsiteY64" fmla="*/ 535781 h 642937"/>
                <a:gd name="connsiteX65" fmla="*/ 123825 w 514350"/>
                <a:gd name="connsiteY65" fmla="*/ 535781 h 642937"/>
                <a:gd name="connsiteX66" fmla="*/ 157162 w 514350"/>
                <a:gd name="connsiteY66" fmla="*/ 552450 h 642937"/>
                <a:gd name="connsiteX67" fmla="*/ 157162 w 514350"/>
                <a:gd name="connsiteY67" fmla="*/ 552450 h 642937"/>
                <a:gd name="connsiteX68" fmla="*/ 161925 w 514350"/>
                <a:gd name="connsiteY68" fmla="*/ 607218 h 642937"/>
                <a:gd name="connsiteX69" fmla="*/ 190500 w 514350"/>
                <a:gd name="connsiteY69" fmla="*/ 623887 h 642937"/>
                <a:gd name="connsiteX70" fmla="*/ 223837 w 514350"/>
                <a:gd name="connsiteY70" fmla="*/ 607218 h 642937"/>
                <a:gd name="connsiteX71" fmla="*/ 259556 w 514350"/>
                <a:gd name="connsiteY71" fmla="*/ 642937 h 642937"/>
                <a:gd name="connsiteX0" fmla="*/ 259556 w 514350"/>
                <a:gd name="connsiteY0" fmla="*/ 642937 h 642937"/>
                <a:gd name="connsiteX1" fmla="*/ 466725 w 514350"/>
                <a:gd name="connsiteY1" fmla="*/ 590550 h 642937"/>
                <a:gd name="connsiteX2" fmla="*/ 514350 w 514350"/>
                <a:gd name="connsiteY2" fmla="*/ 514350 h 642937"/>
                <a:gd name="connsiteX3" fmla="*/ 504825 w 514350"/>
                <a:gd name="connsiteY3" fmla="*/ 450056 h 642937"/>
                <a:gd name="connsiteX4" fmla="*/ 500062 w 514350"/>
                <a:gd name="connsiteY4" fmla="*/ 461962 h 642937"/>
                <a:gd name="connsiteX5" fmla="*/ 450056 w 514350"/>
                <a:gd name="connsiteY5" fmla="*/ 476250 h 642937"/>
                <a:gd name="connsiteX6" fmla="*/ 371475 w 514350"/>
                <a:gd name="connsiteY6" fmla="*/ 423862 h 642937"/>
                <a:gd name="connsiteX7" fmla="*/ 276225 w 514350"/>
                <a:gd name="connsiteY7" fmla="*/ 433387 h 642937"/>
                <a:gd name="connsiteX8" fmla="*/ 276225 w 514350"/>
                <a:gd name="connsiteY8" fmla="*/ 433387 h 642937"/>
                <a:gd name="connsiteX9" fmla="*/ 285750 w 514350"/>
                <a:gd name="connsiteY9" fmla="*/ 428625 h 642937"/>
                <a:gd name="connsiteX10" fmla="*/ 271462 w 514350"/>
                <a:gd name="connsiteY10" fmla="*/ 371475 h 642937"/>
                <a:gd name="connsiteX11" fmla="*/ 314325 w 514350"/>
                <a:gd name="connsiteY11" fmla="*/ 295275 h 642937"/>
                <a:gd name="connsiteX12" fmla="*/ 314325 w 514350"/>
                <a:gd name="connsiteY12" fmla="*/ 276225 h 642937"/>
                <a:gd name="connsiteX13" fmla="*/ 438150 w 514350"/>
                <a:gd name="connsiteY13" fmla="*/ 235743 h 642937"/>
                <a:gd name="connsiteX14" fmla="*/ 483393 w 514350"/>
                <a:gd name="connsiteY14" fmla="*/ 169068 h 642937"/>
                <a:gd name="connsiteX15" fmla="*/ 473868 w 514350"/>
                <a:gd name="connsiteY15" fmla="*/ 109537 h 642937"/>
                <a:gd name="connsiteX16" fmla="*/ 481012 w 514350"/>
                <a:gd name="connsiteY16" fmla="*/ 52387 h 642937"/>
                <a:gd name="connsiteX17" fmla="*/ 476250 w 514350"/>
                <a:gd name="connsiteY17" fmla="*/ 28575 h 642937"/>
                <a:gd name="connsiteX18" fmla="*/ 447675 w 514350"/>
                <a:gd name="connsiteY18" fmla="*/ 42862 h 642937"/>
                <a:gd name="connsiteX19" fmla="*/ 442912 w 514350"/>
                <a:gd name="connsiteY19" fmla="*/ 9525 h 642937"/>
                <a:gd name="connsiteX20" fmla="*/ 347662 w 514350"/>
                <a:gd name="connsiteY20" fmla="*/ 11906 h 642937"/>
                <a:gd name="connsiteX21" fmla="*/ 330993 w 514350"/>
                <a:gd name="connsiteY21" fmla="*/ 0 h 642937"/>
                <a:gd name="connsiteX22" fmla="*/ 226218 w 514350"/>
                <a:gd name="connsiteY22" fmla="*/ 38100 h 642937"/>
                <a:gd name="connsiteX23" fmla="*/ 197643 w 514350"/>
                <a:gd name="connsiteY23" fmla="*/ 42862 h 642937"/>
                <a:gd name="connsiteX24" fmla="*/ 176212 w 514350"/>
                <a:gd name="connsiteY24" fmla="*/ 59531 h 642937"/>
                <a:gd name="connsiteX25" fmla="*/ 130968 w 514350"/>
                <a:gd name="connsiteY25" fmla="*/ 61912 h 642937"/>
                <a:gd name="connsiteX26" fmla="*/ 145256 w 514350"/>
                <a:gd name="connsiteY26" fmla="*/ 90487 h 642937"/>
                <a:gd name="connsiteX27" fmla="*/ 145256 w 514350"/>
                <a:gd name="connsiteY27" fmla="*/ 90487 h 642937"/>
                <a:gd name="connsiteX28" fmla="*/ 128587 w 514350"/>
                <a:gd name="connsiteY28" fmla="*/ 121443 h 642937"/>
                <a:gd name="connsiteX29" fmla="*/ 104775 w 514350"/>
                <a:gd name="connsiteY29" fmla="*/ 88106 h 642937"/>
                <a:gd name="connsiteX30" fmla="*/ 104775 w 514350"/>
                <a:gd name="connsiteY30" fmla="*/ 114300 h 642937"/>
                <a:gd name="connsiteX31" fmla="*/ 123825 w 514350"/>
                <a:gd name="connsiteY31" fmla="*/ 140493 h 642937"/>
                <a:gd name="connsiteX32" fmla="*/ 123825 w 514350"/>
                <a:gd name="connsiteY32" fmla="*/ 169068 h 642937"/>
                <a:gd name="connsiteX33" fmla="*/ 97631 w 514350"/>
                <a:gd name="connsiteY33" fmla="*/ 176212 h 642937"/>
                <a:gd name="connsiteX34" fmla="*/ 85725 w 514350"/>
                <a:gd name="connsiteY34" fmla="*/ 180975 h 642937"/>
                <a:gd name="connsiteX35" fmla="*/ 111918 w 514350"/>
                <a:gd name="connsiteY35" fmla="*/ 200025 h 642937"/>
                <a:gd name="connsiteX36" fmla="*/ 138112 w 514350"/>
                <a:gd name="connsiteY36" fmla="*/ 207168 h 642937"/>
                <a:gd name="connsiteX37" fmla="*/ 159543 w 514350"/>
                <a:gd name="connsiteY37" fmla="*/ 226218 h 642937"/>
                <a:gd name="connsiteX38" fmla="*/ 159543 w 514350"/>
                <a:gd name="connsiteY38" fmla="*/ 257175 h 642937"/>
                <a:gd name="connsiteX39" fmla="*/ 152400 w 514350"/>
                <a:gd name="connsiteY39" fmla="*/ 288131 h 642937"/>
                <a:gd name="connsiteX40" fmla="*/ 140493 w 514350"/>
                <a:gd name="connsiteY40" fmla="*/ 280987 h 642937"/>
                <a:gd name="connsiteX41" fmla="*/ 123825 w 514350"/>
                <a:gd name="connsiteY41" fmla="*/ 269081 h 642937"/>
                <a:gd name="connsiteX42" fmla="*/ 123825 w 514350"/>
                <a:gd name="connsiteY42" fmla="*/ 247650 h 642937"/>
                <a:gd name="connsiteX43" fmla="*/ 128587 w 514350"/>
                <a:gd name="connsiteY43" fmla="*/ 230981 h 642937"/>
                <a:gd name="connsiteX44" fmla="*/ 107156 w 514350"/>
                <a:gd name="connsiteY44" fmla="*/ 219075 h 642937"/>
                <a:gd name="connsiteX45" fmla="*/ 54768 w 514350"/>
                <a:gd name="connsiteY45" fmla="*/ 216693 h 642937"/>
                <a:gd name="connsiteX46" fmla="*/ 54768 w 514350"/>
                <a:gd name="connsiteY46" fmla="*/ 264318 h 642937"/>
                <a:gd name="connsiteX47" fmla="*/ 54768 w 514350"/>
                <a:gd name="connsiteY47" fmla="*/ 264318 h 642937"/>
                <a:gd name="connsiteX48" fmla="*/ 42862 w 514350"/>
                <a:gd name="connsiteY48" fmla="*/ 314325 h 642937"/>
                <a:gd name="connsiteX49" fmla="*/ 52387 w 514350"/>
                <a:gd name="connsiteY49" fmla="*/ 326231 h 642937"/>
                <a:gd name="connsiteX50" fmla="*/ 28575 w 514350"/>
                <a:gd name="connsiteY50" fmla="*/ 319087 h 642937"/>
                <a:gd name="connsiteX51" fmla="*/ 0 w 514350"/>
                <a:gd name="connsiteY51" fmla="*/ 307181 h 642937"/>
                <a:gd name="connsiteX52" fmla="*/ 11906 w 514350"/>
                <a:gd name="connsiteY52" fmla="*/ 323850 h 642937"/>
                <a:gd name="connsiteX53" fmla="*/ 16668 w 514350"/>
                <a:gd name="connsiteY53" fmla="*/ 383381 h 642937"/>
                <a:gd name="connsiteX54" fmla="*/ 40481 w 514350"/>
                <a:gd name="connsiteY54" fmla="*/ 402431 h 642937"/>
                <a:gd name="connsiteX55" fmla="*/ 40481 w 514350"/>
                <a:gd name="connsiteY55" fmla="*/ 438150 h 642937"/>
                <a:gd name="connsiteX56" fmla="*/ 47625 w 514350"/>
                <a:gd name="connsiteY56" fmla="*/ 471487 h 642937"/>
                <a:gd name="connsiteX57" fmla="*/ 9525 w 514350"/>
                <a:gd name="connsiteY57" fmla="*/ 485775 h 642937"/>
                <a:gd name="connsiteX58" fmla="*/ 9525 w 514350"/>
                <a:gd name="connsiteY58" fmla="*/ 531018 h 642937"/>
                <a:gd name="connsiteX59" fmla="*/ 4762 w 514350"/>
                <a:gd name="connsiteY59" fmla="*/ 547687 h 642937"/>
                <a:gd name="connsiteX60" fmla="*/ 2381 w 514350"/>
                <a:gd name="connsiteY60" fmla="*/ 559593 h 642937"/>
                <a:gd name="connsiteX61" fmla="*/ 4762 w 514350"/>
                <a:gd name="connsiteY61" fmla="*/ 583406 h 642937"/>
                <a:gd name="connsiteX62" fmla="*/ 54768 w 514350"/>
                <a:gd name="connsiteY62" fmla="*/ 592931 h 642937"/>
                <a:gd name="connsiteX63" fmla="*/ 88106 w 514350"/>
                <a:gd name="connsiteY63" fmla="*/ 578643 h 642937"/>
                <a:gd name="connsiteX64" fmla="*/ 100012 w 514350"/>
                <a:gd name="connsiteY64" fmla="*/ 535781 h 642937"/>
                <a:gd name="connsiteX65" fmla="*/ 123825 w 514350"/>
                <a:gd name="connsiteY65" fmla="*/ 535781 h 642937"/>
                <a:gd name="connsiteX66" fmla="*/ 157162 w 514350"/>
                <a:gd name="connsiteY66" fmla="*/ 552450 h 642937"/>
                <a:gd name="connsiteX67" fmla="*/ 157162 w 514350"/>
                <a:gd name="connsiteY67" fmla="*/ 552450 h 642937"/>
                <a:gd name="connsiteX68" fmla="*/ 161925 w 514350"/>
                <a:gd name="connsiteY68" fmla="*/ 607218 h 642937"/>
                <a:gd name="connsiteX69" fmla="*/ 190500 w 514350"/>
                <a:gd name="connsiteY69" fmla="*/ 623887 h 642937"/>
                <a:gd name="connsiteX70" fmla="*/ 223837 w 514350"/>
                <a:gd name="connsiteY70" fmla="*/ 607218 h 642937"/>
                <a:gd name="connsiteX71" fmla="*/ 259556 w 514350"/>
                <a:gd name="connsiteY71" fmla="*/ 642937 h 642937"/>
                <a:gd name="connsiteX0" fmla="*/ 269081 w 514350"/>
                <a:gd name="connsiteY0" fmla="*/ 657224 h 657224"/>
                <a:gd name="connsiteX1" fmla="*/ 466725 w 514350"/>
                <a:gd name="connsiteY1" fmla="*/ 590550 h 657224"/>
                <a:gd name="connsiteX2" fmla="*/ 514350 w 514350"/>
                <a:gd name="connsiteY2" fmla="*/ 514350 h 657224"/>
                <a:gd name="connsiteX3" fmla="*/ 504825 w 514350"/>
                <a:gd name="connsiteY3" fmla="*/ 450056 h 657224"/>
                <a:gd name="connsiteX4" fmla="*/ 500062 w 514350"/>
                <a:gd name="connsiteY4" fmla="*/ 461962 h 657224"/>
                <a:gd name="connsiteX5" fmla="*/ 450056 w 514350"/>
                <a:gd name="connsiteY5" fmla="*/ 476250 h 657224"/>
                <a:gd name="connsiteX6" fmla="*/ 371475 w 514350"/>
                <a:gd name="connsiteY6" fmla="*/ 423862 h 657224"/>
                <a:gd name="connsiteX7" fmla="*/ 276225 w 514350"/>
                <a:gd name="connsiteY7" fmla="*/ 433387 h 657224"/>
                <a:gd name="connsiteX8" fmla="*/ 276225 w 514350"/>
                <a:gd name="connsiteY8" fmla="*/ 433387 h 657224"/>
                <a:gd name="connsiteX9" fmla="*/ 285750 w 514350"/>
                <a:gd name="connsiteY9" fmla="*/ 428625 h 657224"/>
                <a:gd name="connsiteX10" fmla="*/ 271462 w 514350"/>
                <a:gd name="connsiteY10" fmla="*/ 371475 h 657224"/>
                <a:gd name="connsiteX11" fmla="*/ 314325 w 514350"/>
                <a:gd name="connsiteY11" fmla="*/ 295275 h 657224"/>
                <a:gd name="connsiteX12" fmla="*/ 314325 w 514350"/>
                <a:gd name="connsiteY12" fmla="*/ 276225 h 657224"/>
                <a:gd name="connsiteX13" fmla="*/ 438150 w 514350"/>
                <a:gd name="connsiteY13" fmla="*/ 235743 h 657224"/>
                <a:gd name="connsiteX14" fmla="*/ 483393 w 514350"/>
                <a:gd name="connsiteY14" fmla="*/ 169068 h 657224"/>
                <a:gd name="connsiteX15" fmla="*/ 473868 w 514350"/>
                <a:gd name="connsiteY15" fmla="*/ 109537 h 657224"/>
                <a:gd name="connsiteX16" fmla="*/ 481012 w 514350"/>
                <a:gd name="connsiteY16" fmla="*/ 52387 h 657224"/>
                <a:gd name="connsiteX17" fmla="*/ 476250 w 514350"/>
                <a:gd name="connsiteY17" fmla="*/ 28575 h 657224"/>
                <a:gd name="connsiteX18" fmla="*/ 447675 w 514350"/>
                <a:gd name="connsiteY18" fmla="*/ 42862 h 657224"/>
                <a:gd name="connsiteX19" fmla="*/ 442912 w 514350"/>
                <a:gd name="connsiteY19" fmla="*/ 9525 h 657224"/>
                <a:gd name="connsiteX20" fmla="*/ 347662 w 514350"/>
                <a:gd name="connsiteY20" fmla="*/ 11906 h 657224"/>
                <a:gd name="connsiteX21" fmla="*/ 330993 w 514350"/>
                <a:gd name="connsiteY21" fmla="*/ 0 h 657224"/>
                <a:gd name="connsiteX22" fmla="*/ 226218 w 514350"/>
                <a:gd name="connsiteY22" fmla="*/ 38100 h 657224"/>
                <a:gd name="connsiteX23" fmla="*/ 197643 w 514350"/>
                <a:gd name="connsiteY23" fmla="*/ 42862 h 657224"/>
                <a:gd name="connsiteX24" fmla="*/ 176212 w 514350"/>
                <a:gd name="connsiteY24" fmla="*/ 59531 h 657224"/>
                <a:gd name="connsiteX25" fmla="*/ 130968 w 514350"/>
                <a:gd name="connsiteY25" fmla="*/ 61912 h 657224"/>
                <a:gd name="connsiteX26" fmla="*/ 145256 w 514350"/>
                <a:gd name="connsiteY26" fmla="*/ 90487 h 657224"/>
                <a:gd name="connsiteX27" fmla="*/ 145256 w 514350"/>
                <a:gd name="connsiteY27" fmla="*/ 90487 h 657224"/>
                <a:gd name="connsiteX28" fmla="*/ 128587 w 514350"/>
                <a:gd name="connsiteY28" fmla="*/ 121443 h 657224"/>
                <a:gd name="connsiteX29" fmla="*/ 104775 w 514350"/>
                <a:gd name="connsiteY29" fmla="*/ 88106 h 657224"/>
                <a:gd name="connsiteX30" fmla="*/ 104775 w 514350"/>
                <a:gd name="connsiteY30" fmla="*/ 114300 h 657224"/>
                <a:gd name="connsiteX31" fmla="*/ 123825 w 514350"/>
                <a:gd name="connsiteY31" fmla="*/ 140493 h 657224"/>
                <a:gd name="connsiteX32" fmla="*/ 123825 w 514350"/>
                <a:gd name="connsiteY32" fmla="*/ 169068 h 657224"/>
                <a:gd name="connsiteX33" fmla="*/ 97631 w 514350"/>
                <a:gd name="connsiteY33" fmla="*/ 176212 h 657224"/>
                <a:gd name="connsiteX34" fmla="*/ 85725 w 514350"/>
                <a:gd name="connsiteY34" fmla="*/ 180975 h 657224"/>
                <a:gd name="connsiteX35" fmla="*/ 111918 w 514350"/>
                <a:gd name="connsiteY35" fmla="*/ 200025 h 657224"/>
                <a:gd name="connsiteX36" fmla="*/ 138112 w 514350"/>
                <a:gd name="connsiteY36" fmla="*/ 207168 h 657224"/>
                <a:gd name="connsiteX37" fmla="*/ 159543 w 514350"/>
                <a:gd name="connsiteY37" fmla="*/ 226218 h 657224"/>
                <a:gd name="connsiteX38" fmla="*/ 159543 w 514350"/>
                <a:gd name="connsiteY38" fmla="*/ 257175 h 657224"/>
                <a:gd name="connsiteX39" fmla="*/ 152400 w 514350"/>
                <a:gd name="connsiteY39" fmla="*/ 288131 h 657224"/>
                <a:gd name="connsiteX40" fmla="*/ 140493 w 514350"/>
                <a:gd name="connsiteY40" fmla="*/ 280987 h 657224"/>
                <a:gd name="connsiteX41" fmla="*/ 123825 w 514350"/>
                <a:gd name="connsiteY41" fmla="*/ 269081 h 657224"/>
                <a:gd name="connsiteX42" fmla="*/ 123825 w 514350"/>
                <a:gd name="connsiteY42" fmla="*/ 247650 h 657224"/>
                <a:gd name="connsiteX43" fmla="*/ 128587 w 514350"/>
                <a:gd name="connsiteY43" fmla="*/ 230981 h 657224"/>
                <a:gd name="connsiteX44" fmla="*/ 107156 w 514350"/>
                <a:gd name="connsiteY44" fmla="*/ 219075 h 657224"/>
                <a:gd name="connsiteX45" fmla="*/ 54768 w 514350"/>
                <a:gd name="connsiteY45" fmla="*/ 216693 h 657224"/>
                <a:gd name="connsiteX46" fmla="*/ 54768 w 514350"/>
                <a:gd name="connsiteY46" fmla="*/ 264318 h 657224"/>
                <a:gd name="connsiteX47" fmla="*/ 54768 w 514350"/>
                <a:gd name="connsiteY47" fmla="*/ 264318 h 657224"/>
                <a:gd name="connsiteX48" fmla="*/ 42862 w 514350"/>
                <a:gd name="connsiteY48" fmla="*/ 314325 h 657224"/>
                <a:gd name="connsiteX49" fmla="*/ 52387 w 514350"/>
                <a:gd name="connsiteY49" fmla="*/ 326231 h 657224"/>
                <a:gd name="connsiteX50" fmla="*/ 28575 w 514350"/>
                <a:gd name="connsiteY50" fmla="*/ 319087 h 657224"/>
                <a:gd name="connsiteX51" fmla="*/ 0 w 514350"/>
                <a:gd name="connsiteY51" fmla="*/ 307181 h 657224"/>
                <a:gd name="connsiteX52" fmla="*/ 11906 w 514350"/>
                <a:gd name="connsiteY52" fmla="*/ 323850 h 657224"/>
                <a:gd name="connsiteX53" fmla="*/ 16668 w 514350"/>
                <a:gd name="connsiteY53" fmla="*/ 383381 h 657224"/>
                <a:gd name="connsiteX54" fmla="*/ 40481 w 514350"/>
                <a:gd name="connsiteY54" fmla="*/ 402431 h 657224"/>
                <a:gd name="connsiteX55" fmla="*/ 40481 w 514350"/>
                <a:gd name="connsiteY55" fmla="*/ 438150 h 657224"/>
                <a:gd name="connsiteX56" fmla="*/ 47625 w 514350"/>
                <a:gd name="connsiteY56" fmla="*/ 471487 h 657224"/>
                <a:gd name="connsiteX57" fmla="*/ 9525 w 514350"/>
                <a:gd name="connsiteY57" fmla="*/ 485775 h 657224"/>
                <a:gd name="connsiteX58" fmla="*/ 9525 w 514350"/>
                <a:gd name="connsiteY58" fmla="*/ 531018 h 657224"/>
                <a:gd name="connsiteX59" fmla="*/ 4762 w 514350"/>
                <a:gd name="connsiteY59" fmla="*/ 547687 h 657224"/>
                <a:gd name="connsiteX60" fmla="*/ 2381 w 514350"/>
                <a:gd name="connsiteY60" fmla="*/ 559593 h 657224"/>
                <a:gd name="connsiteX61" fmla="*/ 4762 w 514350"/>
                <a:gd name="connsiteY61" fmla="*/ 583406 h 657224"/>
                <a:gd name="connsiteX62" fmla="*/ 54768 w 514350"/>
                <a:gd name="connsiteY62" fmla="*/ 592931 h 657224"/>
                <a:gd name="connsiteX63" fmla="*/ 88106 w 514350"/>
                <a:gd name="connsiteY63" fmla="*/ 578643 h 657224"/>
                <a:gd name="connsiteX64" fmla="*/ 100012 w 514350"/>
                <a:gd name="connsiteY64" fmla="*/ 535781 h 657224"/>
                <a:gd name="connsiteX65" fmla="*/ 123825 w 514350"/>
                <a:gd name="connsiteY65" fmla="*/ 535781 h 657224"/>
                <a:gd name="connsiteX66" fmla="*/ 157162 w 514350"/>
                <a:gd name="connsiteY66" fmla="*/ 552450 h 657224"/>
                <a:gd name="connsiteX67" fmla="*/ 157162 w 514350"/>
                <a:gd name="connsiteY67" fmla="*/ 552450 h 657224"/>
                <a:gd name="connsiteX68" fmla="*/ 161925 w 514350"/>
                <a:gd name="connsiteY68" fmla="*/ 607218 h 657224"/>
                <a:gd name="connsiteX69" fmla="*/ 190500 w 514350"/>
                <a:gd name="connsiteY69" fmla="*/ 623887 h 657224"/>
                <a:gd name="connsiteX70" fmla="*/ 223837 w 514350"/>
                <a:gd name="connsiteY70" fmla="*/ 607218 h 657224"/>
                <a:gd name="connsiteX71" fmla="*/ 269081 w 514350"/>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04825 w 538163"/>
                <a:gd name="connsiteY3" fmla="*/ 450056 h 657224"/>
                <a:gd name="connsiteX4" fmla="*/ 500062 w 538163"/>
                <a:gd name="connsiteY4" fmla="*/ 461962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04825 w 538163"/>
                <a:gd name="connsiteY3" fmla="*/ 450056 h 657224"/>
                <a:gd name="connsiteX4" fmla="*/ 493712 w 538163"/>
                <a:gd name="connsiteY4" fmla="*/ 430212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04825 w 538163"/>
                <a:gd name="connsiteY3" fmla="*/ 450056 h 657224"/>
                <a:gd name="connsiteX4" fmla="*/ 515937 w 538163"/>
                <a:gd name="connsiteY4" fmla="*/ 436562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04825 w 538163"/>
                <a:gd name="connsiteY3" fmla="*/ 450056 h 657224"/>
                <a:gd name="connsiteX4" fmla="*/ 465137 w 538163"/>
                <a:gd name="connsiteY4" fmla="*/ 427037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27050 w 538163"/>
                <a:gd name="connsiteY3" fmla="*/ 453231 h 657224"/>
                <a:gd name="connsiteX4" fmla="*/ 465137 w 538163"/>
                <a:gd name="connsiteY4" fmla="*/ 427037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 name="connsiteX0" fmla="*/ 269081 w 538163"/>
                <a:gd name="connsiteY0" fmla="*/ 657224 h 657224"/>
                <a:gd name="connsiteX1" fmla="*/ 466725 w 538163"/>
                <a:gd name="connsiteY1" fmla="*/ 590550 h 657224"/>
                <a:gd name="connsiteX2" fmla="*/ 538163 w 538163"/>
                <a:gd name="connsiteY2" fmla="*/ 500063 h 657224"/>
                <a:gd name="connsiteX3" fmla="*/ 527050 w 538163"/>
                <a:gd name="connsiteY3" fmla="*/ 453231 h 657224"/>
                <a:gd name="connsiteX4" fmla="*/ 468312 w 538163"/>
                <a:gd name="connsiteY4" fmla="*/ 449262 h 657224"/>
                <a:gd name="connsiteX5" fmla="*/ 450056 w 538163"/>
                <a:gd name="connsiteY5" fmla="*/ 476250 h 657224"/>
                <a:gd name="connsiteX6" fmla="*/ 371475 w 538163"/>
                <a:gd name="connsiteY6" fmla="*/ 423862 h 657224"/>
                <a:gd name="connsiteX7" fmla="*/ 276225 w 538163"/>
                <a:gd name="connsiteY7" fmla="*/ 433387 h 657224"/>
                <a:gd name="connsiteX8" fmla="*/ 276225 w 538163"/>
                <a:gd name="connsiteY8" fmla="*/ 433387 h 657224"/>
                <a:gd name="connsiteX9" fmla="*/ 285750 w 538163"/>
                <a:gd name="connsiteY9" fmla="*/ 428625 h 657224"/>
                <a:gd name="connsiteX10" fmla="*/ 271462 w 538163"/>
                <a:gd name="connsiteY10" fmla="*/ 371475 h 657224"/>
                <a:gd name="connsiteX11" fmla="*/ 314325 w 538163"/>
                <a:gd name="connsiteY11" fmla="*/ 295275 h 657224"/>
                <a:gd name="connsiteX12" fmla="*/ 314325 w 538163"/>
                <a:gd name="connsiteY12" fmla="*/ 276225 h 657224"/>
                <a:gd name="connsiteX13" fmla="*/ 438150 w 538163"/>
                <a:gd name="connsiteY13" fmla="*/ 235743 h 657224"/>
                <a:gd name="connsiteX14" fmla="*/ 483393 w 538163"/>
                <a:gd name="connsiteY14" fmla="*/ 169068 h 657224"/>
                <a:gd name="connsiteX15" fmla="*/ 473868 w 538163"/>
                <a:gd name="connsiteY15" fmla="*/ 109537 h 657224"/>
                <a:gd name="connsiteX16" fmla="*/ 481012 w 538163"/>
                <a:gd name="connsiteY16" fmla="*/ 52387 h 657224"/>
                <a:gd name="connsiteX17" fmla="*/ 476250 w 538163"/>
                <a:gd name="connsiteY17" fmla="*/ 28575 h 657224"/>
                <a:gd name="connsiteX18" fmla="*/ 447675 w 538163"/>
                <a:gd name="connsiteY18" fmla="*/ 42862 h 657224"/>
                <a:gd name="connsiteX19" fmla="*/ 442912 w 538163"/>
                <a:gd name="connsiteY19" fmla="*/ 9525 h 657224"/>
                <a:gd name="connsiteX20" fmla="*/ 347662 w 538163"/>
                <a:gd name="connsiteY20" fmla="*/ 11906 h 657224"/>
                <a:gd name="connsiteX21" fmla="*/ 330993 w 538163"/>
                <a:gd name="connsiteY21" fmla="*/ 0 h 657224"/>
                <a:gd name="connsiteX22" fmla="*/ 226218 w 538163"/>
                <a:gd name="connsiteY22" fmla="*/ 38100 h 657224"/>
                <a:gd name="connsiteX23" fmla="*/ 197643 w 538163"/>
                <a:gd name="connsiteY23" fmla="*/ 42862 h 657224"/>
                <a:gd name="connsiteX24" fmla="*/ 176212 w 538163"/>
                <a:gd name="connsiteY24" fmla="*/ 59531 h 657224"/>
                <a:gd name="connsiteX25" fmla="*/ 130968 w 538163"/>
                <a:gd name="connsiteY25" fmla="*/ 61912 h 657224"/>
                <a:gd name="connsiteX26" fmla="*/ 145256 w 538163"/>
                <a:gd name="connsiteY26" fmla="*/ 90487 h 657224"/>
                <a:gd name="connsiteX27" fmla="*/ 145256 w 538163"/>
                <a:gd name="connsiteY27" fmla="*/ 90487 h 657224"/>
                <a:gd name="connsiteX28" fmla="*/ 128587 w 538163"/>
                <a:gd name="connsiteY28" fmla="*/ 121443 h 657224"/>
                <a:gd name="connsiteX29" fmla="*/ 104775 w 538163"/>
                <a:gd name="connsiteY29" fmla="*/ 88106 h 657224"/>
                <a:gd name="connsiteX30" fmla="*/ 104775 w 538163"/>
                <a:gd name="connsiteY30" fmla="*/ 114300 h 657224"/>
                <a:gd name="connsiteX31" fmla="*/ 123825 w 538163"/>
                <a:gd name="connsiteY31" fmla="*/ 140493 h 657224"/>
                <a:gd name="connsiteX32" fmla="*/ 123825 w 538163"/>
                <a:gd name="connsiteY32" fmla="*/ 169068 h 657224"/>
                <a:gd name="connsiteX33" fmla="*/ 97631 w 538163"/>
                <a:gd name="connsiteY33" fmla="*/ 176212 h 657224"/>
                <a:gd name="connsiteX34" fmla="*/ 85725 w 538163"/>
                <a:gd name="connsiteY34" fmla="*/ 180975 h 657224"/>
                <a:gd name="connsiteX35" fmla="*/ 111918 w 538163"/>
                <a:gd name="connsiteY35" fmla="*/ 200025 h 657224"/>
                <a:gd name="connsiteX36" fmla="*/ 138112 w 538163"/>
                <a:gd name="connsiteY36" fmla="*/ 207168 h 657224"/>
                <a:gd name="connsiteX37" fmla="*/ 159543 w 538163"/>
                <a:gd name="connsiteY37" fmla="*/ 226218 h 657224"/>
                <a:gd name="connsiteX38" fmla="*/ 159543 w 538163"/>
                <a:gd name="connsiteY38" fmla="*/ 257175 h 657224"/>
                <a:gd name="connsiteX39" fmla="*/ 152400 w 538163"/>
                <a:gd name="connsiteY39" fmla="*/ 288131 h 657224"/>
                <a:gd name="connsiteX40" fmla="*/ 140493 w 538163"/>
                <a:gd name="connsiteY40" fmla="*/ 280987 h 657224"/>
                <a:gd name="connsiteX41" fmla="*/ 123825 w 538163"/>
                <a:gd name="connsiteY41" fmla="*/ 269081 h 657224"/>
                <a:gd name="connsiteX42" fmla="*/ 123825 w 538163"/>
                <a:gd name="connsiteY42" fmla="*/ 247650 h 657224"/>
                <a:gd name="connsiteX43" fmla="*/ 128587 w 538163"/>
                <a:gd name="connsiteY43" fmla="*/ 230981 h 657224"/>
                <a:gd name="connsiteX44" fmla="*/ 107156 w 538163"/>
                <a:gd name="connsiteY44" fmla="*/ 219075 h 657224"/>
                <a:gd name="connsiteX45" fmla="*/ 54768 w 538163"/>
                <a:gd name="connsiteY45" fmla="*/ 216693 h 657224"/>
                <a:gd name="connsiteX46" fmla="*/ 54768 w 538163"/>
                <a:gd name="connsiteY46" fmla="*/ 264318 h 657224"/>
                <a:gd name="connsiteX47" fmla="*/ 54768 w 538163"/>
                <a:gd name="connsiteY47" fmla="*/ 264318 h 657224"/>
                <a:gd name="connsiteX48" fmla="*/ 42862 w 538163"/>
                <a:gd name="connsiteY48" fmla="*/ 314325 h 657224"/>
                <a:gd name="connsiteX49" fmla="*/ 52387 w 538163"/>
                <a:gd name="connsiteY49" fmla="*/ 326231 h 657224"/>
                <a:gd name="connsiteX50" fmla="*/ 28575 w 538163"/>
                <a:gd name="connsiteY50" fmla="*/ 319087 h 657224"/>
                <a:gd name="connsiteX51" fmla="*/ 0 w 538163"/>
                <a:gd name="connsiteY51" fmla="*/ 307181 h 657224"/>
                <a:gd name="connsiteX52" fmla="*/ 11906 w 538163"/>
                <a:gd name="connsiteY52" fmla="*/ 323850 h 657224"/>
                <a:gd name="connsiteX53" fmla="*/ 16668 w 538163"/>
                <a:gd name="connsiteY53" fmla="*/ 383381 h 657224"/>
                <a:gd name="connsiteX54" fmla="*/ 40481 w 538163"/>
                <a:gd name="connsiteY54" fmla="*/ 402431 h 657224"/>
                <a:gd name="connsiteX55" fmla="*/ 40481 w 538163"/>
                <a:gd name="connsiteY55" fmla="*/ 438150 h 657224"/>
                <a:gd name="connsiteX56" fmla="*/ 47625 w 538163"/>
                <a:gd name="connsiteY56" fmla="*/ 471487 h 657224"/>
                <a:gd name="connsiteX57" fmla="*/ 9525 w 538163"/>
                <a:gd name="connsiteY57" fmla="*/ 485775 h 657224"/>
                <a:gd name="connsiteX58" fmla="*/ 9525 w 538163"/>
                <a:gd name="connsiteY58" fmla="*/ 531018 h 657224"/>
                <a:gd name="connsiteX59" fmla="*/ 4762 w 538163"/>
                <a:gd name="connsiteY59" fmla="*/ 547687 h 657224"/>
                <a:gd name="connsiteX60" fmla="*/ 2381 w 538163"/>
                <a:gd name="connsiteY60" fmla="*/ 559593 h 657224"/>
                <a:gd name="connsiteX61" fmla="*/ 4762 w 538163"/>
                <a:gd name="connsiteY61" fmla="*/ 583406 h 657224"/>
                <a:gd name="connsiteX62" fmla="*/ 54768 w 538163"/>
                <a:gd name="connsiteY62" fmla="*/ 592931 h 657224"/>
                <a:gd name="connsiteX63" fmla="*/ 88106 w 538163"/>
                <a:gd name="connsiteY63" fmla="*/ 578643 h 657224"/>
                <a:gd name="connsiteX64" fmla="*/ 100012 w 538163"/>
                <a:gd name="connsiteY64" fmla="*/ 535781 h 657224"/>
                <a:gd name="connsiteX65" fmla="*/ 123825 w 538163"/>
                <a:gd name="connsiteY65" fmla="*/ 535781 h 657224"/>
                <a:gd name="connsiteX66" fmla="*/ 157162 w 538163"/>
                <a:gd name="connsiteY66" fmla="*/ 552450 h 657224"/>
                <a:gd name="connsiteX67" fmla="*/ 157162 w 538163"/>
                <a:gd name="connsiteY67" fmla="*/ 552450 h 657224"/>
                <a:gd name="connsiteX68" fmla="*/ 161925 w 538163"/>
                <a:gd name="connsiteY68" fmla="*/ 607218 h 657224"/>
                <a:gd name="connsiteX69" fmla="*/ 190500 w 538163"/>
                <a:gd name="connsiteY69" fmla="*/ 623887 h 657224"/>
                <a:gd name="connsiteX70" fmla="*/ 223837 w 538163"/>
                <a:gd name="connsiteY70" fmla="*/ 607218 h 657224"/>
                <a:gd name="connsiteX71" fmla="*/ 269081 w 538163"/>
                <a:gd name="connsiteY71" fmla="*/ 657224 h 65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38163" h="657224">
                  <a:moveTo>
                    <a:pt x="269081" y="657224"/>
                  </a:moveTo>
                  <a:lnTo>
                    <a:pt x="466725" y="590550"/>
                  </a:lnTo>
                  <a:lnTo>
                    <a:pt x="538163" y="500063"/>
                  </a:lnTo>
                  <a:lnTo>
                    <a:pt x="527050" y="453231"/>
                  </a:lnTo>
                  <a:lnTo>
                    <a:pt x="468312" y="449262"/>
                  </a:lnTo>
                  <a:lnTo>
                    <a:pt x="450056" y="476250"/>
                  </a:lnTo>
                  <a:lnTo>
                    <a:pt x="371475" y="423862"/>
                  </a:lnTo>
                  <a:lnTo>
                    <a:pt x="276225" y="433387"/>
                  </a:lnTo>
                  <a:lnTo>
                    <a:pt x="276225" y="433387"/>
                  </a:lnTo>
                  <a:lnTo>
                    <a:pt x="285750" y="428625"/>
                  </a:lnTo>
                  <a:lnTo>
                    <a:pt x="271462" y="371475"/>
                  </a:lnTo>
                  <a:lnTo>
                    <a:pt x="314325" y="295275"/>
                  </a:lnTo>
                  <a:lnTo>
                    <a:pt x="314325" y="276225"/>
                  </a:lnTo>
                  <a:lnTo>
                    <a:pt x="438150" y="235743"/>
                  </a:lnTo>
                  <a:lnTo>
                    <a:pt x="483393" y="169068"/>
                  </a:lnTo>
                  <a:lnTo>
                    <a:pt x="473868" y="109537"/>
                  </a:lnTo>
                  <a:lnTo>
                    <a:pt x="481012" y="52387"/>
                  </a:lnTo>
                  <a:lnTo>
                    <a:pt x="476250" y="28575"/>
                  </a:lnTo>
                  <a:lnTo>
                    <a:pt x="447675" y="42862"/>
                  </a:lnTo>
                  <a:lnTo>
                    <a:pt x="442912" y="9525"/>
                  </a:lnTo>
                  <a:lnTo>
                    <a:pt x="347662" y="11906"/>
                  </a:lnTo>
                  <a:lnTo>
                    <a:pt x="330993" y="0"/>
                  </a:lnTo>
                  <a:lnTo>
                    <a:pt x="226218" y="38100"/>
                  </a:lnTo>
                  <a:lnTo>
                    <a:pt x="197643" y="42862"/>
                  </a:lnTo>
                  <a:lnTo>
                    <a:pt x="176212" y="59531"/>
                  </a:lnTo>
                  <a:lnTo>
                    <a:pt x="130968" y="61912"/>
                  </a:lnTo>
                  <a:lnTo>
                    <a:pt x="145256" y="90487"/>
                  </a:lnTo>
                  <a:lnTo>
                    <a:pt x="145256" y="90487"/>
                  </a:lnTo>
                  <a:lnTo>
                    <a:pt x="128587" y="121443"/>
                  </a:lnTo>
                  <a:lnTo>
                    <a:pt x="104775" y="88106"/>
                  </a:lnTo>
                  <a:lnTo>
                    <a:pt x="104775" y="114300"/>
                  </a:lnTo>
                  <a:lnTo>
                    <a:pt x="123825" y="140493"/>
                  </a:lnTo>
                  <a:lnTo>
                    <a:pt x="123825" y="169068"/>
                  </a:lnTo>
                  <a:lnTo>
                    <a:pt x="97631" y="176212"/>
                  </a:lnTo>
                  <a:lnTo>
                    <a:pt x="85725" y="180975"/>
                  </a:lnTo>
                  <a:lnTo>
                    <a:pt x="111918" y="200025"/>
                  </a:lnTo>
                  <a:lnTo>
                    <a:pt x="138112" y="207168"/>
                  </a:lnTo>
                  <a:lnTo>
                    <a:pt x="159543" y="226218"/>
                  </a:lnTo>
                  <a:lnTo>
                    <a:pt x="159543" y="257175"/>
                  </a:lnTo>
                  <a:lnTo>
                    <a:pt x="152400" y="288131"/>
                  </a:lnTo>
                  <a:lnTo>
                    <a:pt x="140493" y="280987"/>
                  </a:lnTo>
                  <a:lnTo>
                    <a:pt x="123825" y="269081"/>
                  </a:lnTo>
                  <a:lnTo>
                    <a:pt x="123825" y="247650"/>
                  </a:lnTo>
                  <a:lnTo>
                    <a:pt x="128587" y="230981"/>
                  </a:lnTo>
                  <a:lnTo>
                    <a:pt x="107156" y="219075"/>
                  </a:lnTo>
                  <a:lnTo>
                    <a:pt x="54768" y="216693"/>
                  </a:lnTo>
                  <a:lnTo>
                    <a:pt x="54768" y="264318"/>
                  </a:lnTo>
                  <a:lnTo>
                    <a:pt x="54768" y="264318"/>
                  </a:lnTo>
                  <a:lnTo>
                    <a:pt x="42862" y="314325"/>
                  </a:lnTo>
                  <a:lnTo>
                    <a:pt x="52387" y="326231"/>
                  </a:lnTo>
                  <a:lnTo>
                    <a:pt x="28575" y="319087"/>
                  </a:lnTo>
                  <a:lnTo>
                    <a:pt x="0" y="307181"/>
                  </a:lnTo>
                  <a:lnTo>
                    <a:pt x="11906" y="323850"/>
                  </a:lnTo>
                  <a:lnTo>
                    <a:pt x="16668" y="383381"/>
                  </a:lnTo>
                  <a:lnTo>
                    <a:pt x="40481" y="402431"/>
                  </a:lnTo>
                  <a:lnTo>
                    <a:pt x="40481" y="438150"/>
                  </a:lnTo>
                  <a:lnTo>
                    <a:pt x="47625" y="471487"/>
                  </a:lnTo>
                  <a:lnTo>
                    <a:pt x="9525" y="485775"/>
                  </a:lnTo>
                  <a:lnTo>
                    <a:pt x="9525" y="531018"/>
                  </a:lnTo>
                  <a:lnTo>
                    <a:pt x="4762" y="547687"/>
                  </a:lnTo>
                  <a:lnTo>
                    <a:pt x="2381" y="559593"/>
                  </a:lnTo>
                  <a:lnTo>
                    <a:pt x="4762" y="583406"/>
                  </a:lnTo>
                  <a:lnTo>
                    <a:pt x="54768" y="592931"/>
                  </a:lnTo>
                  <a:lnTo>
                    <a:pt x="88106" y="578643"/>
                  </a:lnTo>
                  <a:lnTo>
                    <a:pt x="100012" y="535781"/>
                  </a:lnTo>
                  <a:lnTo>
                    <a:pt x="123825" y="535781"/>
                  </a:lnTo>
                  <a:lnTo>
                    <a:pt x="157162" y="552450"/>
                  </a:lnTo>
                  <a:lnTo>
                    <a:pt x="157162" y="552450"/>
                  </a:lnTo>
                  <a:lnTo>
                    <a:pt x="161925" y="607218"/>
                  </a:lnTo>
                  <a:lnTo>
                    <a:pt x="190500" y="623887"/>
                  </a:lnTo>
                  <a:lnTo>
                    <a:pt x="223837" y="607218"/>
                  </a:lnTo>
                  <a:lnTo>
                    <a:pt x="269081" y="657224"/>
                  </a:ln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19" name="Freeform 18"/>
            <p:cNvSpPr/>
            <p:nvPr/>
          </p:nvSpPr>
          <p:spPr>
            <a:xfrm>
              <a:off x="652349" y="1499433"/>
              <a:ext cx="684700" cy="512282"/>
            </a:xfrm>
            <a:custGeom>
              <a:avLst/>
              <a:gdLst>
                <a:gd name="connsiteX0" fmla="*/ 612487 w 755362"/>
                <a:gd name="connsiteY0" fmla="*/ 488156 h 542925"/>
                <a:gd name="connsiteX1" fmla="*/ 667256 w 755362"/>
                <a:gd name="connsiteY1" fmla="*/ 450056 h 542925"/>
                <a:gd name="connsiteX2" fmla="*/ 679162 w 755362"/>
                <a:gd name="connsiteY2" fmla="*/ 409575 h 542925"/>
                <a:gd name="connsiteX3" fmla="*/ 755362 w 755362"/>
                <a:gd name="connsiteY3" fmla="*/ 347663 h 542925"/>
                <a:gd name="connsiteX4" fmla="*/ 755362 w 755362"/>
                <a:gd name="connsiteY4" fmla="*/ 273844 h 542925"/>
                <a:gd name="connsiteX5" fmla="*/ 719643 w 755362"/>
                <a:gd name="connsiteY5" fmla="*/ 233363 h 542925"/>
                <a:gd name="connsiteX6" fmla="*/ 688687 w 755362"/>
                <a:gd name="connsiteY6" fmla="*/ 250031 h 542925"/>
                <a:gd name="connsiteX7" fmla="*/ 664874 w 755362"/>
                <a:gd name="connsiteY7" fmla="*/ 238125 h 542925"/>
                <a:gd name="connsiteX8" fmla="*/ 657731 w 755362"/>
                <a:gd name="connsiteY8" fmla="*/ 185738 h 542925"/>
                <a:gd name="connsiteX9" fmla="*/ 612487 w 755362"/>
                <a:gd name="connsiteY9" fmla="*/ 166688 h 542925"/>
                <a:gd name="connsiteX10" fmla="*/ 600581 w 755362"/>
                <a:gd name="connsiteY10" fmla="*/ 166688 h 542925"/>
                <a:gd name="connsiteX11" fmla="*/ 579149 w 755362"/>
                <a:gd name="connsiteY11" fmla="*/ 211931 h 542925"/>
                <a:gd name="connsiteX12" fmla="*/ 560099 w 755362"/>
                <a:gd name="connsiteY12" fmla="*/ 223838 h 542925"/>
                <a:gd name="connsiteX13" fmla="*/ 495806 w 755362"/>
                <a:gd name="connsiteY13" fmla="*/ 207169 h 542925"/>
                <a:gd name="connsiteX14" fmla="*/ 505331 w 755362"/>
                <a:gd name="connsiteY14" fmla="*/ 166688 h 542925"/>
                <a:gd name="connsiteX15" fmla="*/ 507712 w 755362"/>
                <a:gd name="connsiteY15" fmla="*/ 126206 h 542925"/>
                <a:gd name="connsiteX16" fmla="*/ 448181 w 755362"/>
                <a:gd name="connsiteY16" fmla="*/ 85725 h 542925"/>
                <a:gd name="connsiteX17" fmla="*/ 417224 w 755362"/>
                <a:gd name="connsiteY17" fmla="*/ 85725 h 542925"/>
                <a:gd name="connsiteX18" fmla="*/ 412462 w 755362"/>
                <a:gd name="connsiteY18" fmla="*/ 100013 h 542925"/>
                <a:gd name="connsiteX19" fmla="*/ 326737 w 755362"/>
                <a:gd name="connsiteY19" fmla="*/ 102394 h 542925"/>
                <a:gd name="connsiteX20" fmla="*/ 286256 w 755362"/>
                <a:gd name="connsiteY20" fmla="*/ 61913 h 542925"/>
                <a:gd name="connsiteX21" fmla="*/ 286256 w 755362"/>
                <a:gd name="connsiteY21" fmla="*/ 61913 h 542925"/>
                <a:gd name="connsiteX22" fmla="*/ 210056 w 755362"/>
                <a:gd name="connsiteY22" fmla="*/ 0 h 542925"/>
                <a:gd name="connsiteX23" fmla="*/ 186243 w 755362"/>
                <a:gd name="connsiteY23" fmla="*/ 7144 h 542925"/>
                <a:gd name="connsiteX24" fmla="*/ 181481 w 755362"/>
                <a:gd name="connsiteY24" fmla="*/ 19050 h 542925"/>
                <a:gd name="connsiteX25" fmla="*/ 183862 w 755362"/>
                <a:gd name="connsiteY25" fmla="*/ 47625 h 542925"/>
                <a:gd name="connsiteX26" fmla="*/ 183862 w 755362"/>
                <a:gd name="connsiteY26" fmla="*/ 64294 h 542925"/>
                <a:gd name="connsiteX27" fmla="*/ 145762 w 755362"/>
                <a:gd name="connsiteY27" fmla="*/ 66675 h 542925"/>
                <a:gd name="connsiteX28" fmla="*/ 143381 w 755362"/>
                <a:gd name="connsiteY28" fmla="*/ 73819 h 542925"/>
                <a:gd name="connsiteX29" fmla="*/ 138618 w 755362"/>
                <a:gd name="connsiteY29" fmla="*/ 92869 h 542925"/>
                <a:gd name="connsiteX30" fmla="*/ 133856 w 755362"/>
                <a:gd name="connsiteY30" fmla="*/ 100013 h 542925"/>
                <a:gd name="connsiteX31" fmla="*/ 129093 w 755362"/>
                <a:gd name="connsiteY31" fmla="*/ 109538 h 542925"/>
                <a:gd name="connsiteX32" fmla="*/ 121949 w 755362"/>
                <a:gd name="connsiteY32" fmla="*/ 116681 h 542925"/>
                <a:gd name="connsiteX33" fmla="*/ 124331 w 755362"/>
                <a:gd name="connsiteY33" fmla="*/ 128588 h 542925"/>
                <a:gd name="connsiteX34" fmla="*/ 129093 w 755362"/>
                <a:gd name="connsiteY34" fmla="*/ 142875 h 542925"/>
                <a:gd name="connsiteX35" fmla="*/ 119568 w 755362"/>
                <a:gd name="connsiteY35" fmla="*/ 161925 h 542925"/>
                <a:gd name="connsiteX36" fmla="*/ 112424 w 755362"/>
                <a:gd name="connsiteY36" fmla="*/ 176213 h 542925"/>
                <a:gd name="connsiteX37" fmla="*/ 102899 w 755362"/>
                <a:gd name="connsiteY37" fmla="*/ 180975 h 542925"/>
                <a:gd name="connsiteX38" fmla="*/ 62418 w 755362"/>
                <a:gd name="connsiteY38" fmla="*/ 185738 h 542925"/>
                <a:gd name="connsiteX39" fmla="*/ 38606 w 755362"/>
                <a:gd name="connsiteY39" fmla="*/ 192881 h 542925"/>
                <a:gd name="connsiteX40" fmla="*/ 21937 w 755362"/>
                <a:gd name="connsiteY40" fmla="*/ 214313 h 542925"/>
                <a:gd name="connsiteX41" fmla="*/ 14793 w 755362"/>
                <a:gd name="connsiteY41" fmla="*/ 216694 h 542925"/>
                <a:gd name="connsiteX42" fmla="*/ 506 w 755362"/>
                <a:gd name="connsiteY42" fmla="*/ 226219 h 542925"/>
                <a:gd name="connsiteX43" fmla="*/ 2887 w 755362"/>
                <a:gd name="connsiteY43" fmla="*/ 280988 h 542925"/>
                <a:gd name="connsiteX44" fmla="*/ 10031 w 755362"/>
                <a:gd name="connsiteY44" fmla="*/ 285750 h 542925"/>
                <a:gd name="connsiteX45" fmla="*/ 19556 w 755362"/>
                <a:gd name="connsiteY45" fmla="*/ 307181 h 542925"/>
                <a:gd name="connsiteX46" fmla="*/ 24318 w 755362"/>
                <a:gd name="connsiteY46" fmla="*/ 309563 h 542925"/>
                <a:gd name="connsiteX47" fmla="*/ 69562 w 755362"/>
                <a:gd name="connsiteY47" fmla="*/ 335756 h 542925"/>
                <a:gd name="connsiteX48" fmla="*/ 105281 w 755362"/>
                <a:gd name="connsiteY48" fmla="*/ 347663 h 542925"/>
                <a:gd name="connsiteX49" fmla="*/ 198149 w 755362"/>
                <a:gd name="connsiteY49" fmla="*/ 433388 h 542925"/>
                <a:gd name="connsiteX50" fmla="*/ 205293 w 755362"/>
                <a:gd name="connsiteY50" fmla="*/ 466725 h 542925"/>
                <a:gd name="connsiteX51" fmla="*/ 221962 w 755362"/>
                <a:gd name="connsiteY51" fmla="*/ 516731 h 542925"/>
                <a:gd name="connsiteX52" fmla="*/ 236249 w 755362"/>
                <a:gd name="connsiteY52" fmla="*/ 542925 h 542925"/>
                <a:gd name="connsiteX53" fmla="*/ 298162 w 755362"/>
                <a:gd name="connsiteY53" fmla="*/ 423863 h 542925"/>
                <a:gd name="connsiteX54" fmla="*/ 379124 w 755362"/>
                <a:gd name="connsiteY54" fmla="*/ 421481 h 542925"/>
                <a:gd name="connsiteX55" fmla="*/ 412462 w 755362"/>
                <a:gd name="connsiteY55" fmla="*/ 414338 h 542925"/>
                <a:gd name="connsiteX56" fmla="*/ 438656 w 755362"/>
                <a:gd name="connsiteY56" fmla="*/ 433388 h 542925"/>
                <a:gd name="connsiteX57" fmla="*/ 457706 w 755362"/>
                <a:gd name="connsiteY57" fmla="*/ 438150 h 542925"/>
                <a:gd name="connsiteX58" fmla="*/ 498187 w 755362"/>
                <a:gd name="connsiteY58" fmla="*/ 447675 h 542925"/>
                <a:gd name="connsiteX59" fmla="*/ 514856 w 755362"/>
                <a:gd name="connsiteY59" fmla="*/ 447675 h 542925"/>
                <a:gd name="connsiteX60" fmla="*/ 555337 w 755362"/>
                <a:gd name="connsiteY60" fmla="*/ 495300 h 542925"/>
                <a:gd name="connsiteX61" fmla="*/ 612487 w 755362"/>
                <a:gd name="connsiteY61" fmla="*/ 488156 h 542925"/>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98149 w 755362"/>
                <a:gd name="connsiteY49" fmla="*/ 433388 h 565150"/>
                <a:gd name="connsiteX50" fmla="*/ 205293 w 755362"/>
                <a:gd name="connsiteY50" fmla="*/ 466725 h 565150"/>
                <a:gd name="connsiteX51" fmla="*/ 221962 w 755362"/>
                <a:gd name="connsiteY51" fmla="*/ 516731 h 565150"/>
                <a:gd name="connsiteX52" fmla="*/ 233074 w 755362"/>
                <a:gd name="connsiteY52" fmla="*/ 565150 h 565150"/>
                <a:gd name="connsiteX53" fmla="*/ 298162 w 755362"/>
                <a:gd name="connsiteY53" fmla="*/ 423863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4953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98149 w 755362"/>
                <a:gd name="connsiteY49" fmla="*/ 433388 h 565150"/>
                <a:gd name="connsiteX50" fmla="*/ 205293 w 755362"/>
                <a:gd name="connsiteY50" fmla="*/ 466725 h 565150"/>
                <a:gd name="connsiteX51" fmla="*/ 221962 w 755362"/>
                <a:gd name="connsiteY51" fmla="*/ 51673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4953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98149 w 755362"/>
                <a:gd name="connsiteY49" fmla="*/ 433388 h 565150"/>
                <a:gd name="connsiteX50" fmla="*/ 205293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4953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98149 w 755362"/>
                <a:gd name="connsiteY49" fmla="*/ 433388 h 565150"/>
                <a:gd name="connsiteX50" fmla="*/ 195768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4953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82274 w 755362"/>
                <a:gd name="connsiteY49" fmla="*/ 439738 h 565150"/>
                <a:gd name="connsiteX50" fmla="*/ 195768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4953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82274 w 755362"/>
                <a:gd name="connsiteY49" fmla="*/ 439738 h 565150"/>
                <a:gd name="connsiteX50" fmla="*/ 195768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14856 w 755362"/>
                <a:gd name="connsiteY59" fmla="*/ 447675 h 565150"/>
                <a:gd name="connsiteX60" fmla="*/ 555337 w 755362"/>
                <a:gd name="connsiteY60" fmla="*/ 508000 h 565150"/>
                <a:gd name="connsiteX61" fmla="*/ 612487 w 755362"/>
                <a:gd name="connsiteY61"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82274 w 755362"/>
                <a:gd name="connsiteY49" fmla="*/ 439738 h 565150"/>
                <a:gd name="connsiteX50" fmla="*/ 195768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47675 h 565150"/>
                <a:gd name="connsiteX59" fmla="*/ 555337 w 755362"/>
                <a:gd name="connsiteY59" fmla="*/ 508000 h 565150"/>
                <a:gd name="connsiteX60" fmla="*/ 612487 w 755362"/>
                <a:gd name="connsiteY60" fmla="*/ 488156 h 565150"/>
                <a:gd name="connsiteX0" fmla="*/ 612487 w 755362"/>
                <a:gd name="connsiteY0" fmla="*/ 488156 h 565150"/>
                <a:gd name="connsiteX1" fmla="*/ 667256 w 755362"/>
                <a:gd name="connsiteY1" fmla="*/ 450056 h 565150"/>
                <a:gd name="connsiteX2" fmla="*/ 679162 w 755362"/>
                <a:gd name="connsiteY2" fmla="*/ 409575 h 565150"/>
                <a:gd name="connsiteX3" fmla="*/ 755362 w 755362"/>
                <a:gd name="connsiteY3" fmla="*/ 347663 h 565150"/>
                <a:gd name="connsiteX4" fmla="*/ 755362 w 755362"/>
                <a:gd name="connsiteY4" fmla="*/ 273844 h 565150"/>
                <a:gd name="connsiteX5" fmla="*/ 719643 w 755362"/>
                <a:gd name="connsiteY5" fmla="*/ 233363 h 565150"/>
                <a:gd name="connsiteX6" fmla="*/ 688687 w 755362"/>
                <a:gd name="connsiteY6" fmla="*/ 250031 h 565150"/>
                <a:gd name="connsiteX7" fmla="*/ 664874 w 755362"/>
                <a:gd name="connsiteY7" fmla="*/ 238125 h 565150"/>
                <a:gd name="connsiteX8" fmla="*/ 657731 w 755362"/>
                <a:gd name="connsiteY8" fmla="*/ 185738 h 565150"/>
                <a:gd name="connsiteX9" fmla="*/ 612487 w 755362"/>
                <a:gd name="connsiteY9" fmla="*/ 166688 h 565150"/>
                <a:gd name="connsiteX10" fmla="*/ 600581 w 755362"/>
                <a:gd name="connsiteY10" fmla="*/ 166688 h 565150"/>
                <a:gd name="connsiteX11" fmla="*/ 579149 w 755362"/>
                <a:gd name="connsiteY11" fmla="*/ 211931 h 565150"/>
                <a:gd name="connsiteX12" fmla="*/ 560099 w 755362"/>
                <a:gd name="connsiteY12" fmla="*/ 223838 h 565150"/>
                <a:gd name="connsiteX13" fmla="*/ 495806 w 755362"/>
                <a:gd name="connsiteY13" fmla="*/ 207169 h 565150"/>
                <a:gd name="connsiteX14" fmla="*/ 505331 w 755362"/>
                <a:gd name="connsiteY14" fmla="*/ 166688 h 565150"/>
                <a:gd name="connsiteX15" fmla="*/ 507712 w 755362"/>
                <a:gd name="connsiteY15" fmla="*/ 126206 h 565150"/>
                <a:gd name="connsiteX16" fmla="*/ 448181 w 755362"/>
                <a:gd name="connsiteY16" fmla="*/ 85725 h 565150"/>
                <a:gd name="connsiteX17" fmla="*/ 417224 w 755362"/>
                <a:gd name="connsiteY17" fmla="*/ 85725 h 565150"/>
                <a:gd name="connsiteX18" fmla="*/ 412462 w 755362"/>
                <a:gd name="connsiteY18" fmla="*/ 100013 h 565150"/>
                <a:gd name="connsiteX19" fmla="*/ 326737 w 755362"/>
                <a:gd name="connsiteY19" fmla="*/ 102394 h 565150"/>
                <a:gd name="connsiteX20" fmla="*/ 286256 w 755362"/>
                <a:gd name="connsiteY20" fmla="*/ 61913 h 565150"/>
                <a:gd name="connsiteX21" fmla="*/ 286256 w 755362"/>
                <a:gd name="connsiteY21" fmla="*/ 61913 h 565150"/>
                <a:gd name="connsiteX22" fmla="*/ 210056 w 755362"/>
                <a:gd name="connsiteY22" fmla="*/ 0 h 565150"/>
                <a:gd name="connsiteX23" fmla="*/ 186243 w 755362"/>
                <a:gd name="connsiteY23" fmla="*/ 7144 h 565150"/>
                <a:gd name="connsiteX24" fmla="*/ 181481 w 755362"/>
                <a:gd name="connsiteY24" fmla="*/ 19050 h 565150"/>
                <a:gd name="connsiteX25" fmla="*/ 183862 w 755362"/>
                <a:gd name="connsiteY25" fmla="*/ 47625 h 565150"/>
                <a:gd name="connsiteX26" fmla="*/ 183862 w 755362"/>
                <a:gd name="connsiteY26" fmla="*/ 64294 h 565150"/>
                <a:gd name="connsiteX27" fmla="*/ 145762 w 755362"/>
                <a:gd name="connsiteY27" fmla="*/ 66675 h 565150"/>
                <a:gd name="connsiteX28" fmla="*/ 143381 w 755362"/>
                <a:gd name="connsiteY28" fmla="*/ 73819 h 565150"/>
                <a:gd name="connsiteX29" fmla="*/ 138618 w 755362"/>
                <a:gd name="connsiteY29" fmla="*/ 92869 h 565150"/>
                <a:gd name="connsiteX30" fmla="*/ 133856 w 755362"/>
                <a:gd name="connsiteY30" fmla="*/ 100013 h 565150"/>
                <a:gd name="connsiteX31" fmla="*/ 129093 w 755362"/>
                <a:gd name="connsiteY31" fmla="*/ 109538 h 565150"/>
                <a:gd name="connsiteX32" fmla="*/ 121949 w 755362"/>
                <a:gd name="connsiteY32" fmla="*/ 116681 h 565150"/>
                <a:gd name="connsiteX33" fmla="*/ 124331 w 755362"/>
                <a:gd name="connsiteY33" fmla="*/ 128588 h 565150"/>
                <a:gd name="connsiteX34" fmla="*/ 129093 w 755362"/>
                <a:gd name="connsiteY34" fmla="*/ 142875 h 565150"/>
                <a:gd name="connsiteX35" fmla="*/ 119568 w 755362"/>
                <a:gd name="connsiteY35" fmla="*/ 161925 h 565150"/>
                <a:gd name="connsiteX36" fmla="*/ 112424 w 755362"/>
                <a:gd name="connsiteY36" fmla="*/ 176213 h 565150"/>
                <a:gd name="connsiteX37" fmla="*/ 102899 w 755362"/>
                <a:gd name="connsiteY37" fmla="*/ 180975 h 565150"/>
                <a:gd name="connsiteX38" fmla="*/ 62418 w 755362"/>
                <a:gd name="connsiteY38" fmla="*/ 185738 h 565150"/>
                <a:gd name="connsiteX39" fmla="*/ 38606 w 755362"/>
                <a:gd name="connsiteY39" fmla="*/ 192881 h 565150"/>
                <a:gd name="connsiteX40" fmla="*/ 21937 w 755362"/>
                <a:gd name="connsiteY40" fmla="*/ 214313 h 565150"/>
                <a:gd name="connsiteX41" fmla="*/ 14793 w 755362"/>
                <a:gd name="connsiteY41" fmla="*/ 216694 h 565150"/>
                <a:gd name="connsiteX42" fmla="*/ 506 w 755362"/>
                <a:gd name="connsiteY42" fmla="*/ 226219 h 565150"/>
                <a:gd name="connsiteX43" fmla="*/ 2887 w 755362"/>
                <a:gd name="connsiteY43" fmla="*/ 280988 h 565150"/>
                <a:gd name="connsiteX44" fmla="*/ 10031 w 755362"/>
                <a:gd name="connsiteY44" fmla="*/ 285750 h 565150"/>
                <a:gd name="connsiteX45" fmla="*/ 19556 w 755362"/>
                <a:gd name="connsiteY45" fmla="*/ 307181 h 565150"/>
                <a:gd name="connsiteX46" fmla="*/ 24318 w 755362"/>
                <a:gd name="connsiteY46" fmla="*/ 309563 h 565150"/>
                <a:gd name="connsiteX47" fmla="*/ 69562 w 755362"/>
                <a:gd name="connsiteY47" fmla="*/ 335756 h 565150"/>
                <a:gd name="connsiteX48" fmla="*/ 105281 w 755362"/>
                <a:gd name="connsiteY48" fmla="*/ 347663 h 565150"/>
                <a:gd name="connsiteX49" fmla="*/ 182274 w 755362"/>
                <a:gd name="connsiteY49" fmla="*/ 439738 h 565150"/>
                <a:gd name="connsiteX50" fmla="*/ 195768 w 755362"/>
                <a:gd name="connsiteY50" fmla="*/ 466725 h 565150"/>
                <a:gd name="connsiteX51" fmla="*/ 206087 w 755362"/>
                <a:gd name="connsiteY51" fmla="*/ 523081 h 565150"/>
                <a:gd name="connsiteX52" fmla="*/ 233074 w 755362"/>
                <a:gd name="connsiteY52" fmla="*/ 565150 h 565150"/>
                <a:gd name="connsiteX53" fmla="*/ 310862 w 755362"/>
                <a:gd name="connsiteY53" fmla="*/ 427038 h 565150"/>
                <a:gd name="connsiteX54" fmla="*/ 379124 w 755362"/>
                <a:gd name="connsiteY54" fmla="*/ 421481 h 565150"/>
                <a:gd name="connsiteX55" fmla="*/ 412462 w 755362"/>
                <a:gd name="connsiteY55" fmla="*/ 414338 h 565150"/>
                <a:gd name="connsiteX56" fmla="*/ 438656 w 755362"/>
                <a:gd name="connsiteY56" fmla="*/ 433388 h 565150"/>
                <a:gd name="connsiteX57" fmla="*/ 457706 w 755362"/>
                <a:gd name="connsiteY57" fmla="*/ 438150 h 565150"/>
                <a:gd name="connsiteX58" fmla="*/ 498187 w 755362"/>
                <a:gd name="connsiteY58" fmla="*/ 463550 h 565150"/>
                <a:gd name="connsiteX59" fmla="*/ 555337 w 755362"/>
                <a:gd name="connsiteY59" fmla="*/ 508000 h 565150"/>
                <a:gd name="connsiteX60" fmla="*/ 612487 w 755362"/>
                <a:gd name="connsiteY60" fmla="*/ 488156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55362" h="565150">
                  <a:moveTo>
                    <a:pt x="612487" y="488156"/>
                  </a:moveTo>
                  <a:lnTo>
                    <a:pt x="667256" y="450056"/>
                  </a:lnTo>
                  <a:lnTo>
                    <a:pt x="679162" y="409575"/>
                  </a:lnTo>
                  <a:lnTo>
                    <a:pt x="755362" y="347663"/>
                  </a:lnTo>
                  <a:lnTo>
                    <a:pt x="755362" y="273844"/>
                  </a:lnTo>
                  <a:lnTo>
                    <a:pt x="719643" y="233363"/>
                  </a:lnTo>
                  <a:lnTo>
                    <a:pt x="688687" y="250031"/>
                  </a:lnTo>
                  <a:lnTo>
                    <a:pt x="664874" y="238125"/>
                  </a:lnTo>
                  <a:lnTo>
                    <a:pt x="657731" y="185738"/>
                  </a:lnTo>
                  <a:lnTo>
                    <a:pt x="612487" y="166688"/>
                  </a:lnTo>
                  <a:lnTo>
                    <a:pt x="600581" y="166688"/>
                  </a:lnTo>
                  <a:lnTo>
                    <a:pt x="579149" y="211931"/>
                  </a:lnTo>
                  <a:lnTo>
                    <a:pt x="560099" y="223838"/>
                  </a:lnTo>
                  <a:lnTo>
                    <a:pt x="495806" y="207169"/>
                  </a:lnTo>
                  <a:lnTo>
                    <a:pt x="505331" y="166688"/>
                  </a:lnTo>
                  <a:lnTo>
                    <a:pt x="507712" y="126206"/>
                  </a:lnTo>
                  <a:lnTo>
                    <a:pt x="448181" y="85725"/>
                  </a:lnTo>
                  <a:lnTo>
                    <a:pt x="417224" y="85725"/>
                  </a:lnTo>
                  <a:lnTo>
                    <a:pt x="412462" y="100013"/>
                  </a:lnTo>
                  <a:lnTo>
                    <a:pt x="326737" y="102394"/>
                  </a:lnTo>
                  <a:lnTo>
                    <a:pt x="286256" y="61913"/>
                  </a:lnTo>
                  <a:lnTo>
                    <a:pt x="286256" y="61913"/>
                  </a:lnTo>
                  <a:lnTo>
                    <a:pt x="210056" y="0"/>
                  </a:lnTo>
                  <a:lnTo>
                    <a:pt x="186243" y="7144"/>
                  </a:lnTo>
                  <a:lnTo>
                    <a:pt x="181481" y="19050"/>
                  </a:lnTo>
                  <a:cubicBezTo>
                    <a:pt x="182275" y="28575"/>
                    <a:pt x="182599" y="38151"/>
                    <a:pt x="183862" y="47625"/>
                  </a:cubicBezTo>
                  <a:cubicBezTo>
                    <a:pt x="184215" y="50276"/>
                    <a:pt x="190845" y="62240"/>
                    <a:pt x="183862" y="64294"/>
                  </a:cubicBezTo>
                  <a:cubicBezTo>
                    <a:pt x="171654" y="67884"/>
                    <a:pt x="158462" y="65881"/>
                    <a:pt x="145762" y="66675"/>
                  </a:cubicBezTo>
                  <a:cubicBezTo>
                    <a:pt x="144968" y="69056"/>
                    <a:pt x="144041" y="71397"/>
                    <a:pt x="143381" y="73819"/>
                  </a:cubicBezTo>
                  <a:cubicBezTo>
                    <a:pt x="141659" y="80134"/>
                    <a:pt x="142248" y="87423"/>
                    <a:pt x="138618" y="92869"/>
                  </a:cubicBezTo>
                  <a:cubicBezTo>
                    <a:pt x="137031" y="95250"/>
                    <a:pt x="135276" y="97528"/>
                    <a:pt x="133856" y="100013"/>
                  </a:cubicBezTo>
                  <a:cubicBezTo>
                    <a:pt x="132095" y="103095"/>
                    <a:pt x="131156" y="106649"/>
                    <a:pt x="129093" y="109538"/>
                  </a:cubicBezTo>
                  <a:cubicBezTo>
                    <a:pt x="127136" y="112278"/>
                    <a:pt x="124330" y="114300"/>
                    <a:pt x="121949" y="116681"/>
                  </a:cubicBezTo>
                  <a:cubicBezTo>
                    <a:pt x="122743" y="120650"/>
                    <a:pt x="123266" y="124683"/>
                    <a:pt x="124331" y="128588"/>
                  </a:cubicBezTo>
                  <a:cubicBezTo>
                    <a:pt x="125652" y="133431"/>
                    <a:pt x="129093" y="142875"/>
                    <a:pt x="129093" y="142875"/>
                  </a:cubicBezTo>
                  <a:cubicBezTo>
                    <a:pt x="124334" y="166673"/>
                    <a:pt x="131003" y="144772"/>
                    <a:pt x="119568" y="161925"/>
                  </a:cubicBezTo>
                  <a:cubicBezTo>
                    <a:pt x="114285" y="169850"/>
                    <a:pt x="120856" y="169186"/>
                    <a:pt x="112424" y="176213"/>
                  </a:cubicBezTo>
                  <a:cubicBezTo>
                    <a:pt x="109697" y="178485"/>
                    <a:pt x="106162" y="179577"/>
                    <a:pt x="102899" y="180975"/>
                  </a:cubicBezTo>
                  <a:cubicBezTo>
                    <a:pt x="89909" y="186542"/>
                    <a:pt x="77296" y="184675"/>
                    <a:pt x="62418" y="185738"/>
                  </a:cubicBezTo>
                  <a:cubicBezTo>
                    <a:pt x="45026" y="191535"/>
                    <a:pt x="53001" y="189283"/>
                    <a:pt x="38606" y="192881"/>
                  </a:cubicBezTo>
                  <a:cubicBezTo>
                    <a:pt x="34821" y="198558"/>
                    <a:pt x="28652" y="209837"/>
                    <a:pt x="21937" y="214313"/>
                  </a:cubicBezTo>
                  <a:cubicBezTo>
                    <a:pt x="19848" y="215705"/>
                    <a:pt x="16987" y="215475"/>
                    <a:pt x="14793" y="216694"/>
                  </a:cubicBezTo>
                  <a:cubicBezTo>
                    <a:pt x="9790" y="219474"/>
                    <a:pt x="506" y="226219"/>
                    <a:pt x="506" y="226219"/>
                  </a:cubicBezTo>
                  <a:cubicBezTo>
                    <a:pt x="1300" y="244475"/>
                    <a:pt x="0" y="262944"/>
                    <a:pt x="2887" y="280988"/>
                  </a:cubicBezTo>
                  <a:cubicBezTo>
                    <a:pt x="3339" y="283814"/>
                    <a:pt x="8514" y="283323"/>
                    <a:pt x="10031" y="285750"/>
                  </a:cubicBezTo>
                  <a:cubicBezTo>
                    <a:pt x="17897" y="298336"/>
                    <a:pt x="10754" y="298379"/>
                    <a:pt x="19556" y="307181"/>
                  </a:cubicBezTo>
                  <a:cubicBezTo>
                    <a:pt x="20811" y="308436"/>
                    <a:pt x="22731" y="308769"/>
                    <a:pt x="24318" y="309563"/>
                  </a:cubicBezTo>
                  <a:lnTo>
                    <a:pt x="69562" y="335756"/>
                  </a:lnTo>
                  <a:lnTo>
                    <a:pt x="105281" y="347663"/>
                  </a:lnTo>
                  <a:lnTo>
                    <a:pt x="182274" y="439738"/>
                  </a:lnTo>
                  <a:lnTo>
                    <a:pt x="195768" y="466725"/>
                  </a:lnTo>
                  <a:cubicBezTo>
                    <a:pt x="196033" y="485510"/>
                    <a:pt x="205822" y="504296"/>
                    <a:pt x="206087" y="523081"/>
                  </a:cubicBezTo>
                  <a:lnTo>
                    <a:pt x="233074" y="565150"/>
                  </a:lnTo>
                  <a:lnTo>
                    <a:pt x="310862" y="427038"/>
                  </a:lnTo>
                  <a:lnTo>
                    <a:pt x="379124" y="421481"/>
                  </a:lnTo>
                  <a:lnTo>
                    <a:pt x="412462" y="414338"/>
                  </a:lnTo>
                  <a:lnTo>
                    <a:pt x="438656" y="433388"/>
                  </a:lnTo>
                  <a:lnTo>
                    <a:pt x="457706" y="438150"/>
                  </a:lnTo>
                  <a:lnTo>
                    <a:pt x="498187" y="463550"/>
                  </a:lnTo>
                  <a:lnTo>
                    <a:pt x="555337" y="508000"/>
                  </a:lnTo>
                  <a:lnTo>
                    <a:pt x="612487" y="488156"/>
                  </a:ln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0" name="Freeform 19"/>
            <p:cNvSpPr/>
            <p:nvPr/>
          </p:nvSpPr>
          <p:spPr>
            <a:xfrm>
              <a:off x="389471" y="1583613"/>
              <a:ext cx="472710" cy="541781"/>
            </a:xfrm>
            <a:custGeom>
              <a:avLst/>
              <a:gdLst>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97669 w 521494"/>
                <a:gd name="connsiteY42" fmla="*/ 233362 h 597694"/>
                <a:gd name="connsiteX43" fmla="*/ 323850 w 521494"/>
                <a:gd name="connsiteY43" fmla="*/ 221456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78619 w 521494"/>
                <a:gd name="connsiteY42" fmla="*/ 180975 h 597694"/>
                <a:gd name="connsiteX43" fmla="*/ 323850 w 521494"/>
                <a:gd name="connsiteY43" fmla="*/ 221456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30994 w 521494"/>
                <a:gd name="connsiteY42" fmla="*/ 216694 h 597694"/>
                <a:gd name="connsiteX43" fmla="*/ 323850 w 521494"/>
                <a:gd name="connsiteY43" fmla="*/ 221456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30994 w 521494"/>
                <a:gd name="connsiteY42" fmla="*/ 216694 h 597694"/>
                <a:gd name="connsiteX43" fmla="*/ 338137 w 521494"/>
                <a:gd name="connsiteY43" fmla="*/ 228600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30994 w 521494"/>
                <a:gd name="connsiteY42" fmla="*/ 216694 h 597694"/>
                <a:gd name="connsiteX43" fmla="*/ 295274 w 521494"/>
                <a:gd name="connsiteY43" fmla="*/ 257175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16706 w 521494"/>
                <a:gd name="connsiteY41" fmla="*/ 211931 h 597694"/>
                <a:gd name="connsiteX42" fmla="*/ 330994 w 521494"/>
                <a:gd name="connsiteY42" fmla="*/ 216694 h 597694"/>
                <a:gd name="connsiteX43" fmla="*/ 350043 w 521494"/>
                <a:gd name="connsiteY43" fmla="*/ 233362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90500 h 597694"/>
                <a:gd name="connsiteX40" fmla="*/ 302419 w 521494"/>
                <a:gd name="connsiteY40" fmla="*/ 192881 h 597694"/>
                <a:gd name="connsiteX41" fmla="*/ 309562 w 521494"/>
                <a:gd name="connsiteY41" fmla="*/ 204787 h 597694"/>
                <a:gd name="connsiteX42" fmla="*/ 330994 w 521494"/>
                <a:gd name="connsiteY42" fmla="*/ 216694 h 597694"/>
                <a:gd name="connsiteX43" fmla="*/ 350043 w 521494"/>
                <a:gd name="connsiteY43" fmla="*/ 233362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 name="connsiteX0" fmla="*/ 423863 w 521494"/>
                <a:gd name="connsiteY0" fmla="*/ 597694 h 597694"/>
                <a:gd name="connsiteX1" fmla="*/ 409575 w 521494"/>
                <a:gd name="connsiteY1" fmla="*/ 559594 h 597694"/>
                <a:gd name="connsiteX2" fmla="*/ 376238 w 521494"/>
                <a:gd name="connsiteY2" fmla="*/ 497681 h 597694"/>
                <a:gd name="connsiteX3" fmla="*/ 326231 w 521494"/>
                <a:gd name="connsiteY3" fmla="*/ 488156 h 597694"/>
                <a:gd name="connsiteX4" fmla="*/ 171450 w 521494"/>
                <a:gd name="connsiteY4" fmla="*/ 333375 h 597694"/>
                <a:gd name="connsiteX5" fmla="*/ 80963 w 521494"/>
                <a:gd name="connsiteY5" fmla="*/ 330994 h 597694"/>
                <a:gd name="connsiteX6" fmla="*/ 88106 w 521494"/>
                <a:gd name="connsiteY6" fmla="*/ 292894 h 597694"/>
                <a:gd name="connsiteX7" fmla="*/ 102394 w 521494"/>
                <a:gd name="connsiteY7" fmla="*/ 252412 h 597694"/>
                <a:gd name="connsiteX8" fmla="*/ 88106 w 521494"/>
                <a:gd name="connsiteY8" fmla="*/ 190500 h 597694"/>
                <a:gd name="connsiteX9" fmla="*/ 69056 w 521494"/>
                <a:gd name="connsiteY9" fmla="*/ 166687 h 597694"/>
                <a:gd name="connsiteX10" fmla="*/ 47625 w 521494"/>
                <a:gd name="connsiteY10" fmla="*/ 150019 h 597694"/>
                <a:gd name="connsiteX11" fmla="*/ 47625 w 521494"/>
                <a:gd name="connsiteY11" fmla="*/ 116681 h 597694"/>
                <a:gd name="connsiteX12" fmla="*/ 7144 w 521494"/>
                <a:gd name="connsiteY12" fmla="*/ 123825 h 597694"/>
                <a:gd name="connsiteX13" fmla="*/ 0 w 521494"/>
                <a:gd name="connsiteY13" fmla="*/ 111919 h 597694"/>
                <a:gd name="connsiteX14" fmla="*/ 30956 w 521494"/>
                <a:gd name="connsiteY14" fmla="*/ 40481 h 597694"/>
                <a:gd name="connsiteX15" fmla="*/ 26194 w 521494"/>
                <a:gd name="connsiteY15" fmla="*/ 2381 h 597694"/>
                <a:gd name="connsiteX16" fmla="*/ 83344 w 521494"/>
                <a:gd name="connsiteY16" fmla="*/ 0 h 597694"/>
                <a:gd name="connsiteX17" fmla="*/ 114300 w 521494"/>
                <a:gd name="connsiteY17" fmla="*/ 19050 h 597694"/>
                <a:gd name="connsiteX18" fmla="*/ 140494 w 521494"/>
                <a:gd name="connsiteY18" fmla="*/ 21431 h 597694"/>
                <a:gd name="connsiteX19" fmla="*/ 157163 w 521494"/>
                <a:gd name="connsiteY19" fmla="*/ 21431 h 597694"/>
                <a:gd name="connsiteX20" fmla="*/ 192881 w 521494"/>
                <a:gd name="connsiteY20" fmla="*/ 52387 h 597694"/>
                <a:gd name="connsiteX21" fmla="*/ 221456 w 521494"/>
                <a:gd name="connsiteY21" fmla="*/ 78581 h 597694"/>
                <a:gd name="connsiteX22" fmla="*/ 259556 w 521494"/>
                <a:gd name="connsiteY22" fmla="*/ 83344 h 597694"/>
                <a:gd name="connsiteX23" fmla="*/ 283369 w 521494"/>
                <a:gd name="connsiteY23" fmla="*/ 90487 h 597694"/>
                <a:gd name="connsiteX24" fmla="*/ 316706 w 521494"/>
                <a:gd name="connsiteY24" fmla="*/ 69056 h 597694"/>
                <a:gd name="connsiteX25" fmla="*/ 369094 w 521494"/>
                <a:gd name="connsiteY25" fmla="*/ 69056 h 597694"/>
                <a:gd name="connsiteX26" fmla="*/ 378619 w 521494"/>
                <a:gd name="connsiteY26" fmla="*/ 69056 h 597694"/>
                <a:gd name="connsiteX27" fmla="*/ 371475 w 521494"/>
                <a:gd name="connsiteY27" fmla="*/ 16669 h 597694"/>
                <a:gd name="connsiteX28" fmla="*/ 409575 w 521494"/>
                <a:gd name="connsiteY28" fmla="*/ 7144 h 597694"/>
                <a:gd name="connsiteX29" fmla="*/ 421481 w 521494"/>
                <a:gd name="connsiteY29" fmla="*/ 19050 h 597694"/>
                <a:gd name="connsiteX30" fmla="*/ 426244 w 521494"/>
                <a:gd name="connsiteY30" fmla="*/ 45244 h 597694"/>
                <a:gd name="connsiteX31" fmla="*/ 414338 w 521494"/>
                <a:gd name="connsiteY31" fmla="*/ 80962 h 597694"/>
                <a:gd name="connsiteX32" fmla="*/ 378619 w 521494"/>
                <a:gd name="connsiteY32" fmla="*/ 97631 h 597694"/>
                <a:gd name="connsiteX33" fmla="*/ 345281 w 521494"/>
                <a:gd name="connsiteY33" fmla="*/ 100012 h 597694"/>
                <a:gd name="connsiteX34" fmla="*/ 326231 w 521494"/>
                <a:gd name="connsiteY34" fmla="*/ 109537 h 597694"/>
                <a:gd name="connsiteX35" fmla="*/ 311944 w 521494"/>
                <a:gd name="connsiteY35" fmla="*/ 116681 h 597694"/>
                <a:gd name="connsiteX36" fmla="*/ 304800 w 521494"/>
                <a:gd name="connsiteY36" fmla="*/ 133350 h 597694"/>
                <a:gd name="connsiteX37" fmla="*/ 297656 w 521494"/>
                <a:gd name="connsiteY37" fmla="*/ 138112 h 597694"/>
                <a:gd name="connsiteX38" fmla="*/ 292894 w 521494"/>
                <a:gd name="connsiteY38" fmla="*/ 152400 h 597694"/>
                <a:gd name="connsiteX39" fmla="*/ 300038 w 521494"/>
                <a:gd name="connsiteY39" fmla="*/ 183356 h 597694"/>
                <a:gd name="connsiteX40" fmla="*/ 302419 w 521494"/>
                <a:gd name="connsiteY40" fmla="*/ 192881 h 597694"/>
                <a:gd name="connsiteX41" fmla="*/ 309562 w 521494"/>
                <a:gd name="connsiteY41" fmla="*/ 204787 h 597694"/>
                <a:gd name="connsiteX42" fmla="*/ 330994 w 521494"/>
                <a:gd name="connsiteY42" fmla="*/ 216694 h 597694"/>
                <a:gd name="connsiteX43" fmla="*/ 350043 w 521494"/>
                <a:gd name="connsiteY43" fmla="*/ 233362 h 597694"/>
                <a:gd name="connsiteX44" fmla="*/ 383381 w 521494"/>
                <a:gd name="connsiteY44" fmla="*/ 247650 h 597694"/>
                <a:gd name="connsiteX45" fmla="*/ 450056 w 521494"/>
                <a:gd name="connsiteY45" fmla="*/ 297656 h 597694"/>
                <a:gd name="connsiteX46" fmla="*/ 490538 w 521494"/>
                <a:gd name="connsiteY46" fmla="*/ 340519 h 597694"/>
                <a:gd name="connsiteX47" fmla="*/ 502444 w 521494"/>
                <a:gd name="connsiteY47" fmla="*/ 404812 h 597694"/>
                <a:gd name="connsiteX48" fmla="*/ 521494 w 521494"/>
                <a:gd name="connsiteY48" fmla="*/ 445294 h 597694"/>
                <a:gd name="connsiteX49" fmla="*/ 521494 w 521494"/>
                <a:gd name="connsiteY49" fmla="*/ 445294 h 597694"/>
                <a:gd name="connsiteX50" fmla="*/ 495300 w 521494"/>
                <a:gd name="connsiteY50" fmla="*/ 507206 h 597694"/>
                <a:gd name="connsiteX51" fmla="*/ 466725 w 521494"/>
                <a:gd name="connsiteY51" fmla="*/ 542925 h 597694"/>
                <a:gd name="connsiteX52" fmla="*/ 476250 w 521494"/>
                <a:gd name="connsiteY52" fmla="*/ 569119 h 597694"/>
                <a:gd name="connsiteX53" fmla="*/ 473869 w 521494"/>
                <a:gd name="connsiteY53" fmla="*/ 588169 h 597694"/>
                <a:gd name="connsiteX54" fmla="*/ 423863 w 521494"/>
                <a:gd name="connsiteY54" fmla="*/ 597694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1494" h="597694">
                  <a:moveTo>
                    <a:pt x="423863" y="597694"/>
                  </a:moveTo>
                  <a:lnTo>
                    <a:pt x="409575" y="559594"/>
                  </a:lnTo>
                  <a:lnTo>
                    <a:pt x="376238" y="497681"/>
                  </a:lnTo>
                  <a:lnTo>
                    <a:pt x="326231" y="488156"/>
                  </a:lnTo>
                  <a:lnTo>
                    <a:pt x="171450" y="333375"/>
                  </a:lnTo>
                  <a:lnTo>
                    <a:pt x="80963" y="330994"/>
                  </a:lnTo>
                  <a:lnTo>
                    <a:pt x="88106" y="292894"/>
                  </a:lnTo>
                  <a:lnTo>
                    <a:pt x="102394" y="252412"/>
                  </a:lnTo>
                  <a:lnTo>
                    <a:pt x="88106" y="190500"/>
                  </a:lnTo>
                  <a:lnTo>
                    <a:pt x="69056" y="166687"/>
                  </a:lnTo>
                  <a:lnTo>
                    <a:pt x="47625" y="150019"/>
                  </a:lnTo>
                  <a:lnTo>
                    <a:pt x="47625" y="116681"/>
                  </a:lnTo>
                  <a:lnTo>
                    <a:pt x="7144" y="123825"/>
                  </a:lnTo>
                  <a:lnTo>
                    <a:pt x="0" y="111919"/>
                  </a:lnTo>
                  <a:lnTo>
                    <a:pt x="30956" y="40481"/>
                  </a:lnTo>
                  <a:lnTo>
                    <a:pt x="26194" y="2381"/>
                  </a:lnTo>
                  <a:lnTo>
                    <a:pt x="83344" y="0"/>
                  </a:lnTo>
                  <a:lnTo>
                    <a:pt x="114300" y="19050"/>
                  </a:lnTo>
                  <a:lnTo>
                    <a:pt x="140494" y="21431"/>
                  </a:lnTo>
                  <a:lnTo>
                    <a:pt x="157163" y="21431"/>
                  </a:lnTo>
                  <a:lnTo>
                    <a:pt x="192881" y="52387"/>
                  </a:lnTo>
                  <a:lnTo>
                    <a:pt x="221456" y="78581"/>
                  </a:lnTo>
                  <a:lnTo>
                    <a:pt x="259556" y="83344"/>
                  </a:lnTo>
                  <a:lnTo>
                    <a:pt x="283369" y="90487"/>
                  </a:lnTo>
                  <a:lnTo>
                    <a:pt x="316706" y="69056"/>
                  </a:lnTo>
                  <a:lnTo>
                    <a:pt x="369094" y="69056"/>
                  </a:lnTo>
                  <a:lnTo>
                    <a:pt x="378619" y="69056"/>
                  </a:lnTo>
                  <a:lnTo>
                    <a:pt x="371475" y="16669"/>
                  </a:lnTo>
                  <a:lnTo>
                    <a:pt x="409575" y="7144"/>
                  </a:lnTo>
                  <a:lnTo>
                    <a:pt x="421481" y="19050"/>
                  </a:lnTo>
                  <a:lnTo>
                    <a:pt x="426244" y="45244"/>
                  </a:lnTo>
                  <a:lnTo>
                    <a:pt x="414338" y="80962"/>
                  </a:lnTo>
                  <a:lnTo>
                    <a:pt x="378619" y="97631"/>
                  </a:lnTo>
                  <a:lnTo>
                    <a:pt x="345281" y="100012"/>
                  </a:lnTo>
                  <a:cubicBezTo>
                    <a:pt x="338931" y="103187"/>
                    <a:pt x="332464" y="106137"/>
                    <a:pt x="326231" y="109537"/>
                  </a:cubicBezTo>
                  <a:cubicBezTo>
                    <a:pt x="311722" y="117452"/>
                    <a:pt x="326432" y="111852"/>
                    <a:pt x="311944" y="116681"/>
                  </a:cubicBezTo>
                  <a:cubicBezTo>
                    <a:pt x="310122" y="123968"/>
                    <a:pt x="310282" y="127868"/>
                    <a:pt x="304800" y="133350"/>
                  </a:cubicBezTo>
                  <a:cubicBezTo>
                    <a:pt x="302776" y="135374"/>
                    <a:pt x="300037" y="136525"/>
                    <a:pt x="297656" y="138112"/>
                  </a:cubicBezTo>
                  <a:cubicBezTo>
                    <a:pt x="296069" y="142875"/>
                    <a:pt x="292509" y="147395"/>
                    <a:pt x="292894" y="152400"/>
                  </a:cubicBezTo>
                  <a:cubicBezTo>
                    <a:pt x="294952" y="179158"/>
                    <a:pt x="289684" y="169551"/>
                    <a:pt x="300038" y="183356"/>
                  </a:cubicBezTo>
                  <a:cubicBezTo>
                    <a:pt x="300711" y="184254"/>
                    <a:pt x="301625" y="192087"/>
                    <a:pt x="302419" y="192881"/>
                  </a:cubicBezTo>
                  <a:lnTo>
                    <a:pt x="309562" y="204787"/>
                  </a:lnTo>
                  <a:lnTo>
                    <a:pt x="330994" y="216694"/>
                  </a:lnTo>
                  <a:lnTo>
                    <a:pt x="350043" y="233362"/>
                  </a:lnTo>
                  <a:lnTo>
                    <a:pt x="383381" y="247650"/>
                  </a:lnTo>
                  <a:lnTo>
                    <a:pt x="450056" y="297656"/>
                  </a:lnTo>
                  <a:lnTo>
                    <a:pt x="490538" y="340519"/>
                  </a:lnTo>
                  <a:lnTo>
                    <a:pt x="502444" y="404812"/>
                  </a:lnTo>
                  <a:lnTo>
                    <a:pt x="521494" y="445294"/>
                  </a:lnTo>
                  <a:lnTo>
                    <a:pt x="521494" y="445294"/>
                  </a:lnTo>
                  <a:lnTo>
                    <a:pt x="495300" y="507206"/>
                  </a:lnTo>
                  <a:lnTo>
                    <a:pt x="466725" y="542925"/>
                  </a:lnTo>
                  <a:lnTo>
                    <a:pt x="476250" y="569119"/>
                  </a:lnTo>
                  <a:lnTo>
                    <a:pt x="473869" y="588169"/>
                  </a:lnTo>
                  <a:lnTo>
                    <a:pt x="423863" y="597694"/>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1" name="Freeform 20"/>
            <p:cNvSpPr/>
            <p:nvPr/>
          </p:nvSpPr>
          <p:spPr>
            <a:xfrm>
              <a:off x="1272294" y="1985092"/>
              <a:ext cx="360468" cy="448966"/>
            </a:xfrm>
            <a:custGeom>
              <a:avLst/>
              <a:gdLst>
                <a:gd name="connsiteX0" fmla="*/ 119063 w 397669"/>
                <a:gd name="connsiteY0" fmla="*/ 376238 h 495300"/>
                <a:gd name="connsiteX1" fmla="*/ 116682 w 397669"/>
                <a:gd name="connsiteY1" fmla="*/ 347663 h 495300"/>
                <a:gd name="connsiteX2" fmla="*/ 152400 w 397669"/>
                <a:gd name="connsiteY2" fmla="*/ 323850 h 495300"/>
                <a:gd name="connsiteX3" fmla="*/ 76200 w 397669"/>
                <a:gd name="connsiteY3" fmla="*/ 230982 h 495300"/>
                <a:gd name="connsiteX4" fmla="*/ 76200 w 397669"/>
                <a:gd name="connsiteY4" fmla="*/ 197644 h 495300"/>
                <a:gd name="connsiteX5" fmla="*/ 4763 w 397669"/>
                <a:gd name="connsiteY5" fmla="*/ 102394 h 495300"/>
                <a:gd name="connsiteX6" fmla="*/ 0 w 397669"/>
                <a:gd name="connsiteY6" fmla="*/ 30957 h 495300"/>
                <a:gd name="connsiteX7" fmla="*/ 4763 w 397669"/>
                <a:gd name="connsiteY7" fmla="*/ 26194 h 495300"/>
                <a:gd name="connsiteX8" fmla="*/ 83344 w 397669"/>
                <a:gd name="connsiteY8" fmla="*/ 19050 h 495300"/>
                <a:gd name="connsiteX9" fmla="*/ 114300 w 397669"/>
                <a:gd name="connsiteY9" fmla="*/ 50007 h 495300"/>
                <a:gd name="connsiteX10" fmla="*/ 159544 w 397669"/>
                <a:gd name="connsiteY10" fmla="*/ 45244 h 495300"/>
                <a:gd name="connsiteX11" fmla="*/ 200025 w 397669"/>
                <a:gd name="connsiteY11" fmla="*/ 30957 h 495300"/>
                <a:gd name="connsiteX12" fmla="*/ 221457 w 397669"/>
                <a:gd name="connsiteY12" fmla="*/ 26194 h 495300"/>
                <a:gd name="connsiteX13" fmla="*/ 273844 w 397669"/>
                <a:gd name="connsiteY13" fmla="*/ 0 h 495300"/>
                <a:gd name="connsiteX14" fmla="*/ 300038 w 397669"/>
                <a:gd name="connsiteY14" fmla="*/ 57150 h 495300"/>
                <a:gd name="connsiteX15" fmla="*/ 297657 w 397669"/>
                <a:gd name="connsiteY15" fmla="*/ 107157 h 495300"/>
                <a:gd name="connsiteX16" fmla="*/ 383382 w 397669"/>
                <a:gd name="connsiteY16" fmla="*/ 178594 h 495300"/>
                <a:gd name="connsiteX17" fmla="*/ 397669 w 397669"/>
                <a:gd name="connsiteY17" fmla="*/ 204788 h 495300"/>
                <a:gd name="connsiteX18" fmla="*/ 385763 w 397669"/>
                <a:gd name="connsiteY18" fmla="*/ 233363 h 495300"/>
                <a:gd name="connsiteX19" fmla="*/ 376238 w 397669"/>
                <a:gd name="connsiteY19" fmla="*/ 257175 h 495300"/>
                <a:gd name="connsiteX20" fmla="*/ 373857 w 397669"/>
                <a:gd name="connsiteY20" fmla="*/ 288132 h 495300"/>
                <a:gd name="connsiteX21" fmla="*/ 361950 w 397669"/>
                <a:gd name="connsiteY21" fmla="*/ 302419 h 495300"/>
                <a:gd name="connsiteX22" fmla="*/ 357188 w 397669"/>
                <a:gd name="connsiteY22" fmla="*/ 369094 h 495300"/>
                <a:gd name="connsiteX23" fmla="*/ 376238 w 397669"/>
                <a:gd name="connsiteY23" fmla="*/ 402432 h 495300"/>
                <a:gd name="connsiteX24" fmla="*/ 376238 w 397669"/>
                <a:gd name="connsiteY24" fmla="*/ 442913 h 495300"/>
                <a:gd name="connsiteX25" fmla="*/ 371475 w 397669"/>
                <a:gd name="connsiteY25" fmla="*/ 464344 h 495300"/>
                <a:gd name="connsiteX26" fmla="*/ 342900 w 397669"/>
                <a:gd name="connsiteY26" fmla="*/ 471488 h 495300"/>
                <a:gd name="connsiteX27" fmla="*/ 328613 w 397669"/>
                <a:gd name="connsiteY27" fmla="*/ 495300 h 495300"/>
                <a:gd name="connsiteX28" fmla="*/ 300038 w 397669"/>
                <a:gd name="connsiteY28" fmla="*/ 481013 h 495300"/>
                <a:gd name="connsiteX29" fmla="*/ 276225 w 397669"/>
                <a:gd name="connsiteY29" fmla="*/ 476250 h 495300"/>
                <a:gd name="connsiteX30" fmla="*/ 200025 w 397669"/>
                <a:gd name="connsiteY30" fmla="*/ 390525 h 495300"/>
                <a:gd name="connsiteX31" fmla="*/ 119063 w 397669"/>
                <a:gd name="connsiteY31" fmla="*/ 376238 h 495300"/>
                <a:gd name="connsiteX0" fmla="*/ 119063 w 397669"/>
                <a:gd name="connsiteY0" fmla="*/ 376238 h 495300"/>
                <a:gd name="connsiteX1" fmla="*/ 116682 w 397669"/>
                <a:gd name="connsiteY1" fmla="*/ 347663 h 495300"/>
                <a:gd name="connsiteX2" fmla="*/ 152400 w 397669"/>
                <a:gd name="connsiteY2" fmla="*/ 323850 h 495300"/>
                <a:gd name="connsiteX3" fmla="*/ 76200 w 397669"/>
                <a:gd name="connsiteY3" fmla="*/ 230982 h 495300"/>
                <a:gd name="connsiteX4" fmla="*/ 76200 w 397669"/>
                <a:gd name="connsiteY4" fmla="*/ 197644 h 495300"/>
                <a:gd name="connsiteX5" fmla="*/ 4763 w 397669"/>
                <a:gd name="connsiteY5" fmla="*/ 102394 h 495300"/>
                <a:gd name="connsiteX6" fmla="*/ 0 w 397669"/>
                <a:gd name="connsiteY6" fmla="*/ 30957 h 495300"/>
                <a:gd name="connsiteX7" fmla="*/ 4763 w 397669"/>
                <a:gd name="connsiteY7" fmla="*/ 26194 h 495300"/>
                <a:gd name="connsiteX8" fmla="*/ 83344 w 397669"/>
                <a:gd name="connsiteY8" fmla="*/ 19050 h 495300"/>
                <a:gd name="connsiteX9" fmla="*/ 114300 w 397669"/>
                <a:gd name="connsiteY9" fmla="*/ 50007 h 495300"/>
                <a:gd name="connsiteX10" fmla="*/ 159544 w 397669"/>
                <a:gd name="connsiteY10" fmla="*/ 45244 h 495300"/>
                <a:gd name="connsiteX11" fmla="*/ 200025 w 397669"/>
                <a:gd name="connsiteY11" fmla="*/ 30957 h 495300"/>
                <a:gd name="connsiteX12" fmla="*/ 221457 w 397669"/>
                <a:gd name="connsiteY12" fmla="*/ 26194 h 495300"/>
                <a:gd name="connsiteX13" fmla="*/ 273844 w 397669"/>
                <a:gd name="connsiteY13" fmla="*/ 0 h 495300"/>
                <a:gd name="connsiteX14" fmla="*/ 300038 w 397669"/>
                <a:gd name="connsiteY14" fmla="*/ 57150 h 495300"/>
                <a:gd name="connsiteX15" fmla="*/ 297657 w 397669"/>
                <a:gd name="connsiteY15" fmla="*/ 107157 h 495300"/>
                <a:gd name="connsiteX16" fmla="*/ 383382 w 397669"/>
                <a:gd name="connsiteY16" fmla="*/ 178594 h 495300"/>
                <a:gd name="connsiteX17" fmla="*/ 397669 w 397669"/>
                <a:gd name="connsiteY17" fmla="*/ 204788 h 495300"/>
                <a:gd name="connsiteX18" fmla="*/ 385763 w 397669"/>
                <a:gd name="connsiteY18" fmla="*/ 233363 h 495300"/>
                <a:gd name="connsiteX19" fmla="*/ 376238 w 397669"/>
                <a:gd name="connsiteY19" fmla="*/ 257175 h 495300"/>
                <a:gd name="connsiteX20" fmla="*/ 373857 w 397669"/>
                <a:gd name="connsiteY20" fmla="*/ 288132 h 495300"/>
                <a:gd name="connsiteX21" fmla="*/ 361950 w 397669"/>
                <a:gd name="connsiteY21" fmla="*/ 302419 h 495300"/>
                <a:gd name="connsiteX22" fmla="*/ 357188 w 397669"/>
                <a:gd name="connsiteY22" fmla="*/ 369094 h 495300"/>
                <a:gd name="connsiteX23" fmla="*/ 376238 w 397669"/>
                <a:gd name="connsiteY23" fmla="*/ 402432 h 495300"/>
                <a:gd name="connsiteX24" fmla="*/ 376238 w 397669"/>
                <a:gd name="connsiteY24" fmla="*/ 442913 h 495300"/>
                <a:gd name="connsiteX25" fmla="*/ 371475 w 397669"/>
                <a:gd name="connsiteY25" fmla="*/ 464344 h 495300"/>
                <a:gd name="connsiteX26" fmla="*/ 342900 w 397669"/>
                <a:gd name="connsiteY26" fmla="*/ 471488 h 495300"/>
                <a:gd name="connsiteX27" fmla="*/ 328613 w 397669"/>
                <a:gd name="connsiteY27" fmla="*/ 495300 h 495300"/>
                <a:gd name="connsiteX28" fmla="*/ 300038 w 397669"/>
                <a:gd name="connsiteY28" fmla="*/ 481013 h 495300"/>
                <a:gd name="connsiteX29" fmla="*/ 276225 w 397669"/>
                <a:gd name="connsiteY29" fmla="*/ 476250 h 495300"/>
                <a:gd name="connsiteX30" fmla="*/ 200025 w 397669"/>
                <a:gd name="connsiteY30" fmla="*/ 390525 h 495300"/>
                <a:gd name="connsiteX31" fmla="*/ 169069 w 397669"/>
                <a:gd name="connsiteY31" fmla="*/ 383382 h 495300"/>
                <a:gd name="connsiteX32" fmla="*/ 119063 w 397669"/>
                <a:gd name="connsiteY32" fmla="*/ 376238 h 495300"/>
                <a:gd name="connsiteX0" fmla="*/ 119063 w 397669"/>
                <a:gd name="connsiteY0" fmla="*/ 376238 h 495300"/>
                <a:gd name="connsiteX1" fmla="*/ 116682 w 397669"/>
                <a:gd name="connsiteY1" fmla="*/ 347663 h 495300"/>
                <a:gd name="connsiteX2" fmla="*/ 152400 w 397669"/>
                <a:gd name="connsiteY2" fmla="*/ 323850 h 495300"/>
                <a:gd name="connsiteX3" fmla="*/ 76200 w 397669"/>
                <a:gd name="connsiteY3" fmla="*/ 230982 h 495300"/>
                <a:gd name="connsiteX4" fmla="*/ 76200 w 397669"/>
                <a:gd name="connsiteY4" fmla="*/ 197644 h 495300"/>
                <a:gd name="connsiteX5" fmla="*/ 4763 w 397669"/>
                <a:gd name="connsiteY5" fmla="*/ 102394 h 495300"/>
                <a:gd name="connsiteX6" fmla="*/ 0 w 397669"/>
                <a:gd name="connsiteY6" fmla="*/ 30957 h 495300"/>
                <a:gd name="connsiteX7" fmla="*/ 4763 w 397669"/>
                <a:gd name="connsiteY7" fmla="*/ 26194 h 495300"/>
                <a:gd name="connsiteX8" fmla="*/ 83344 w 397669"/>
                <a:gd name="connsiteY8" fmla="*/ 19050 h 495300"/>
                <a:gd name="connsiteX9" fmla="*/ 114300 w 397669"/>
                <a:gd name="connsiteY9" fmla="*/ 50007 h 495300"/>
                <a:gd name="connsiteX10" fmla="*/ 159544 w 397669"/>
                <a:gd name="connsiteY10" fmla="*/ 45244 h 495300"/>
                <a:gd name="connsiteX11" fmla="*/ 200025 w 397669"/>
                <a:gd name="connsiteY11" fmla="*/ 30957 h 495300"/>
                <a:gd name="connsiteX12" fmla="*/ 221457 w 397669"/>
                <a:gd name="connsiteY12" fmla="*/ 26194 h 495300"/>
                <a:gd name="connsiteX13" fmla="*/ 273844 w 397669"/>
                <a:gd name="connsiteY13" fmla="*/ 0 h 495300"/>
                <a:gd name="connsiteX14" fmla="*/ 300038 w 397669"/>
                <a:gd name="connsiteY14" fmla="*/ 57150 h 495300"/>
                <a:gd name="connsiteX15" fmla="*/ 297657 w 397669"/>
                <a:gd name="connsiteY15" fmla="*/ 107157 h 495300"/>
                <a:gd name="connsiteX16" fmla="*/ 383382 w 397669"/>
                <a:gd name="connsiteY16" fmla="*/ 178594 h 495300"/>
                <a:gd name="connsiteX17" fmla="*/ 397669 w 397669"/>
                <a:gd name="connsiteY17" fmla="*/ 204788 h 495300"/>
                <a:gd name="connsiteX18" fmla="*/ 385763 w 397669"/>
                <a:gd name="connsiteY18" fmla="*/ 233363 h 495300"/>
                <a:gd name="connsiteX19" fmla="*/ 376238 w 397669"/>
                <a:gd name="connsiteY19" fmla="*/ 257175 h 495300"/>
                <a:gd name="connsiteX20" fmla="*/ 373857 w 397669"/>
                <a:gd name="connsiteY20" fmla="*/ 288132 h 495300"/>
                <a:gd name="connsiteX21" fmla="*/ 361950 w 397669"/>
                <a:gd name="connsiteY21" fmla="*/ 302419 h 495300"/>
                <a:gd name="connsiteX22" fmla="*/ 357188 w 397669"/>
                <a:gd name="connsiteY22" fmla="*/ 369094 h 495300"/>
                <a:gd name="connsiteX23" fmla="*/ 376238 w 397669"/>
                <a:gd name="connsiteY23" fmla="*/ 402432 h 495300"/>
                <a:gd name="connsiteX24" fmla="*/ 376238 w 397669"/>
                <a:gd name="connsiteY24" fmla="*/ 442913 h 495300"/>
                <a:gd name="connsiteX25" fmla="*/ 371475 w 397669"/>
                <a:gd name="connsiteY25" fmla="*/ 464344 h 495300"/>
                <a:gd name="connsiteX26" fmla="*/ 342900 w 397669"/>
                <a:gd name="connsiteY26" fmla="*/ 471488 h 495300"/>
                <a:gd name="connsiteX27" fmla="*/ 328613 w 397669"/>
                <a:gd name="connsiteY27" fmla="*/ 495300 h 495300"/>
                <a:gd name="connsiteX28" fmla="*/ 300038 w 397669"/>
                <a:gd name="connsiteY28" fmla="*/ 481013 h 495300"/>
                <a:gd name="connsiteX29" fmla="*/ 276225 w 397669"/>
                <a:gd name="connsiteY29" fmla="*/ 476250 h 495300"/>
                <a:gd name="connsiteX30" fmla="*/ 200025 w 397669"/>
                <a:gd name="connsiteY30" fmla="*/ 390525 h 495300"/>
                <a:gd name="connsiteX31" fmla="*/ 164306 w 397669"/>
                <a:gd name="connsiteY31" fmla="*/ 395288 h 495300"/>
                <a:gd name="connsiteX32" fmla="*/ 119063 w 397669"/>
                <a:gd name="connsiteY32" fmla="*/ 376238 h 495300"/>
                <a:gd name="connsiteX0" fmla="*/ 119063 w 397669"/>
                <a:gd name="connsiteY0" fmla="*/ 376238 h 495300"/>
                <a:gd name="connsiteX1" fmla="*/ 116682 w 397669"/>
                <a:gd name="connsiteY1" fmla="*/ 347663 h 495300"/>
                <a:gd name="connsiteX2" fmla="*/ 152400 w 397669"/>
                <a:gd name="connsiteY2" fmla="*/ 323850 h 495300"/>
                <a:gd name="connsiteX3" fmla="*/ 76200 w 397669"/>
                <a:gd name="connsiteY3" fmla="*/ 230982 h 495300"/>
                <a:gd name="connsiteX4" fmla="*/ 76200 w 397669"/>
                <a:gd name="connsiteY4" fmla="*/ 197644 h 495300"/>
                <a:gd name="connsiteX5" fmla="*/ 4763 w 397669"/>
                <a:gd name="connsiteY5" fmla="*/ 102394 h 495300"/>
                <a:gd name="connsiteX6" fmla="*/ 0 w 397669"/>
                <a:gd name="connsiteY6" fmla="*/ 30957 h 495300"/>
                <a:gd name="connsiteX7" fmla="*/ 4763 w 397669"/>
                <a:gd name="connsiteY7" fmla="*/ 26194 h 495300"/>
                <a:gd name="connsiteX8" fmla="*/ 83344 w 397669"/>
                <a:gd name="connsiteY8" fmla="*/ 19050 h 495300"/>
                <a:gd name="connsiteX9" fmla="*/ 114300 w 397669"/>
                <a:gd name="connsiteY9" fmla="*/ 50007 h 495300"/>
                <a:gd name="connsiteX10" fmla="*/ 159544 w 397669"/>
                <a:gd name="connsiteY10" fmla="*/ 45244 h 495300"/>
                <a:gd name="connsiteX11" fmla="*/ 200025 w 397669"/>
                <a:gd name="connsiteY11" fmla="*/ 30957 h 495300"/>
                <a:gd name="connsiteX12" fmla="*/ 221457 w 397669"/>
                <a:gd name="connsiteY12" fmla="*/ 26194 h 495300"/>
                <a:gd name="connsiteX13" fmla="*/ 273844 w 397669"/>
                <a:gd name="connsiteY13" fmla="*/ 0 h 495300"/>
                <a:gd name="connsiteX14" fmla="*/ 300038 w 397669"/>
                <a:gd name="connsiteY14" fmla="*/ 57150 h 495300"/>
                <a:gd name="connsiteX15" fmla="*/ 297657 w 397669"/>
                <a:gd name="connsiteY15" fmla="*/ 107157 h 495300"/>
                <a:gd name="connsiteX16" fmla="*/ 383382 w 397669"/>
                <a:gd name="connsiteY16" fmla="*/ 178594 h 495300"/>
                <a:gd name="connsiteX17" fmla="*/ 397669 w 397669"/>
                <a:gd name="connsiteY17" fmla="*/ 204788 h 495300"/>
                <a:gd name="connsiteX18" fmla="*/ 385763 w 397669"/>
                <a:gd name="connsiteY18" fmla="*/ 233363 h 495300"/>
                <a:gd name="connsiteX19" fmla="*/ 376238 w 397669"/>
                <a:gd name="connsiteY19" fmla="*/ 257175 h 495300"/>
                <a:gd name="connsiteX20" fmla="*/ 373857 w 397669"/>
                <a:gd name="connsiteY20" fmla="*/ 288132 h 495300"/>
                <a:gd name="connsiteX21" fmla="*/ 361950 w 397669"/>
                <a:gd name="connsiteY21" fmla="*/ 302419 h 495300"/>
                <a:gd name="connsiteX22" fmla="*/ 357188 w 397669"/>
                <a:gd name="connsiteY22" fmla="*/ 369094 h 495300"/>
                <a:gd name="connsiteX23" fmla="*/ 376238 w 397669"/>
                <a:gd name="connsiteY23" fmla="*/ 402432 h 495300"/>
                <a:gd name="connsiteX24" fmla="*/ 376238 w 397669"/>
                <a:gd name="connsiteY24" fmla="*/ 442913 h 495300"/>
                <a:gd name="connsiteX25" fmla="*/ 371475 w 397669"/>
                <a:gd name="connsiteY25" fmla="*/ 464344 h 495300"/>
                <a:gd name="connsiteX26" fmla="*/ 342900 w 397669"/>
                <a:gd name="connsiteY26" fmla="*/ 471488 h 495300"/>
                <a:gd name="connsiteX27" fmla="*/ 328613 w 397669"/>
                <a:gd name="connsiteY27" fmla="*/ 495300 h 495300"/>
                <a:gd name="connsiteX28" fmla="*/ 300038 w 397669"/>
                <a:gd name="connsiteY28" fmla="*/ 481013 h 495300"/>
                <a:gd name="connsiteX29" fmla="*/ 276225 w 397669"/>
                <a:gd name="connsiteY29" fmla="*/ 476250 h 495300"/>
                <a:gd name="connsiteX30" fmla="*/ 200025 w 397669"/>
                <a:gd name="connsiteY30" fmla="*/ 402432 h 495300"/>
                <a:gd name="connsiteX31" fmla="*/ 164306 w 397669"/>
                <a:gd name="connsiteY31" fmla="*/ 395288 h 495300"/>
                <a:gd name="connsiteX32" fmla="*/ 119063 w 397669"/>
                <a:gd name="connsiteY32" fmla="*/ 376238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669" h="495300">
                  <a:moveTo>
                    <a:pt x="119063" y="376238"/>
                  </a:moveTo>
                  <a:lnTo>
                    <a:pt x="116682" y="347663"/>
                  </a:lnTo>
                  <a:lnTo>
                    <a:pt x="152400" y="323850"/>
                  </a:lnTo>
                  <a:lnTo>
                    <a:pt x="76200" y="230982"/>
                  </a:lnTo>
                  <a:lnTo>
                    <a:pt x="76200" y="197644"/>
                  </a:lnTo>
                  <a:lnTo>
                    <a:pt x="4763" y="102394"/>
                  </a:lnTo>
                  <a:lnTo>
                    <a:pt x="0" y="30957"/>
                  </a:lnTo>
                  <a:lnTo>
                    <a:pt x="4763" y="26194"/>
                  </a:lnTo>
                  <a:lnTo>
                    <a:pt x="83344" y="19050"/>
                  </a:lnTo>
                  <a:lnTo>
                    <a:pt x="114300" y="50007"/>
                  </a:lnTo>
                  <a:lnTo>
                    <a:pt x="159544" y="45244"/>
                  </a:lnTo>
                  <a:lnTo>
                    <a:pt x="200025" y="30957"/>
                  </a:lnTo>
                  <a:lnTo>
                    <a:pt x="221457" y="26194"/>
                  </a:lnTo>
                  <a:lnTo>
                    <a:pt x="273844" y="0"/>
                  </a:lnTo>
                  <a:lnTo>
                    <a:pt x="300038" y="57150"/>
                  </a:lnTo>
                  <a:lnTo>
                    <a:pt x="297657" y="107157"/>
                  </a:lnTo>
                  <a:lnTo>
                    <a:pt x="383382" y="178594"/>
                  </a:lnTo>
                  <a:lnTo>
                    <a:pt x="397669" y="204788"/>
                  </a:lnTo>
                  <a:lnTo>
                    <a:pt x="385763" y="233363"/>
                  </a:lnTo>
                  <a:lnTo>
                    <a:pt x="376238" y="257175"/>
                  </a:lnTo>
                  <a:lnTo>
                    <a:pt x="373857" y="288132"/>
                  </a:lnTo>
                  <a:lnTo>
                    <a:pt x="361950" y="302419"/>
                  </a:lnTo>
                  <a:lnTo>
                    <a:pt x="357188" y="369094"/>
                  </a:lnTo>
                  <a:lnTo>
                    <a:pt x="376238" y="402432"/>
                  </a:lnTo>
                  <a:lnTo>
                    <a:pt x="376238" y="442913"/>
                  </a:lnTo>
                  <a:lnTo>
                    <a:pt x="371475" y="464344"/>
                  </a:lnTo>
                  <a:lnTo>
                    <a:pt x="342900" y="471488"/>
                  </a:lnTo>
                  <a:lnTo>
                    <a:pt x="328613" y="495300"/>
                  </a:lnTo>
                  <a:lnTo>
                    <a:pt x="300038" y="481013"/>
                  </a:lnTo>
                  <a:lnTo>
                    <a:pt x="276225" y="476250"/>
                  </a:lnTo>
                  <a:lnTo>
                    <a:pt x="200025" y="402432"/>
                  </a:lnTo>
                  <a:lnTo>
                    <a:pt x="164306" y="395288"/>
                  </a:lnTo>
                  <a:lnTo>
                    <a:pt x="119063" y="376238"/>
                  </a:lnTo>
                  <a:close/>
                </a:path>
              </a:pathLst>
            </a:custGeom>
            <a:solidFill>
              <a:schemeClr val="accent3">
                <a:lumMod val="40000"/>
                <a:lumOff val="6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2" name="Freeform 21"/>
            <p:cNvSpPr/>
            <p:nvPr/>
          </p:nvSpPr>
          <p:spPr>
            <a:xfrm>
              <a:off x="775841" y="1870692"/>
              <a:ext cx="641072" cy="865555"/>
            </a:xfrm>
            <a:custGeom>
              <a:avLst/>
              <a:gdLst>
                <a:gd name="connsiteX0" fmla="*/ 0 w 707231"/>
                <a:gd name="connsiteY0" fmla="*/ 276225 h 954881"/>
                <a:gd name="connsiteX1" fmla="*/ 50006 w 707231"/>
                <a:gd name="connsiteY1" fmla="*/ 271463 h 954881"/>
                <a:gd name="connsiteX2" fmla="*/ 40481 w 707231"/>
                <a:gd name="connsiteY2" fmla="*/ 226219 h 954881"/>
                <a:gd name="connsiteX3" fmla="*/ 97631 w 707231"/>
                <a:gd name="connsiteY3" fmla="*/ 123825 h 954881"/>
                <a:gd name="connsiteX4" fmla="*/ 109537 w 707231"/>
                <a:gd name="connsiteY4" fmla="*/ 121444 h 954881"/>
                <a:gd name="connsiteX5" fmla="*/ 164306 w 707231"/>
                <a:gd name="connsiteY5" fmla="*/ 11906 h 954881"/>
                <a:gd name="connsiteX6" fmla="*/ 252412 w 707231"/>
                <a:gd name="connsiteY6" fmla="*/ 9525 h 954881"/>
                <a:gd name="connsiteX7" fmla="*/ 276225 w 707231"/>
                <a:gd name="connsiteY7" fmla="*/ 0 h 954881"/>
                <a:gd name="connsiteX8" fmla="*/ 309562 w 707231"/>
                <a:gd name="connsiteY8" fmla="*/ 26194 h 954881"/>
                <a:gd name="connsiteX9" fmla="*/ 376237 w 707231"/>
                <a:gd name="connsiteY9" fmla="*/ 38100 h 954881"/>
                <a:gd name="connsiteX10" fmla="*/ 423862 w 707231"/>
                <a:gd name="connsiteY10" fmla="*/ 85725 h 954881"/>
                <a:gd name="connsiteX11" fmla="*/ 481012 w 707231"/>
                <a:gd name="connsiteY11" fmla="*/ 76200 h 954881"/>
                <a:gd name="connsiteX12" fmla="*/ 488156 w 707231"/>
                <a:gd name="connsiteY12" fmla="*/ 109538 h 954881"/>
                <a:gd name="connsiteX13" fmla="*/ 550069 w 707231"/>
                <a:gd name="connsiteY13" fmla="*/ 152400 h 954881"/>
                <a:gd name="connsiteX14" fmla="*/ 557212 w 707231"/>
                <a:gd name="connsiteY14" fmla="*/ 233363 h 954881"/>
                <a:gd name="connsiteX15" fmla="*/ 664369 w 707231"/>
                <a:gd name="connsiteY15" fmla="*/ 273844 h 954881"/>
                <a:gd name="connsiteX16" fmla="*/ 564356 w 707231"/>
                <a:gd name="connsiteY16" fmla="*/ 240506 h 954881"/>
                <a:gd name="connsiteX17" fmla="*/ 623887 w 707231"/>
                <a:gd name="connsiteY17" fmla="*/ 311944 h 954881"/>
                <a:gd name="connsiteX18" fmla="*/ 626269 w 707231"/>
                <a:gd name="connsiteY18" fmla="*/ 357188 h 954881"/>
                <a:gd name="connsiteX19" fmla="*/ 707231 w 707231"/>
                <a:gd name="connsiteY19" fmla="*/ 450056 h 954881"/>
                <a:gd name="connsiteX20" fmla="*/ 673894 w 707231"/>
                <a:gd name="connsiteY20" fmla="*/ 473869 h 954881"/>
                <a:gd name="connsiteX21" fmla="*/ 673894 w 707231"/>
                <a:gd name="connsiteY21" fmla="*/ 507206 h 954881"/>
                <a:gd name="connsiteX22" fmla="*/ 642937 w 707231"/>
                <a:gd name="connsiteY22" fmla="*/ 500063 h 954881"/>
                <a:gd name="connsiteX23" fmla="*/ 638175 w 707231"/>
                <a:gd name="connsiteY23" fmla="*/ 528638 h 954881"/>
                <a:gd name="connsiteX24" fmla="*/ 619125 w 707231"/>
                <a:gd name="connsiteY24" fmla="*/ 542925 h 954881"/>
                <a:gd name="connsiteX25" fmla="*/ 597694 w 707231"/>
                <a:gd name="connsiteY25" fmla="*/ 542925 h 954881"/>
                <a:gd name="connsiteX26" fmla="*/ 566737 w 707231"/>
                <a:gd name="connsiteY26" fmla="*/ 576263 h 954881"/>
                <a:gd name="connsiteX27" fmla="*/ 569119 w 707231"/>
                <a:gd name="connsiteY27" fmla="*/ 597694 h 954881"/>
                <a:gd name="connsiteX28" fmla="*/ 578644 w 707231"/>
                <a:gd name="connsiteY28" fmla="*/ 640556 h 954881"/>
                <a:gd name="connsiteX29" fmla="*/ 581025 w 707231"/>
                <a:gd name="connsiteY29" fmla="*/ 688181 h 954881"/>
                <a:gd name="connsiteX30" fmla="*/ 604837 w 707231"/>
                <a:gd name="connsiteY30" fmla="*/ 678656 h 954881"/>
                <a:gd name="connsiteX31" fmla="*/ 626269 w 707231"/>
                <a:gd name="connsiteY31" fmla="*/ 681038 h 954881"/>
                <a:gd name="connsiteX32" fmla="*/ 650081 w 707231"/>
                <a:gd name="connsiteY32" fmla="*/ 721519 h 954881"/>
                <a:gd name="connsiteX33" fmla="*/ 669131 w 707231"/>
                <a:gd name="connsiteY33" fmla="*/ 714375 h 954881"/>
                <a:gd name="connsiteX34" fmla="*/ 700087 w 707231"/>
                <a:gd name="connsiteY34" fmla="*/ 745331 h 954881"/>
                <a:gd name="connsiteX35" fmla="*/ 700087 w 707231"/>
                <a:gd name="connsiteY35" fmla="*/ 764381 h 954881"/>
                <a:gd name="connsiteX36" fmla="*/ 673894 w 707231"/>
                <a:gd name="connsiteY36" fmla="*/ 776288 h 954881"/>
                <a:gd name="connsiteX37" fmla="*/ 673894 w 707231"/>
                <a:gd name="connsiteY37" fmla="*/ 802481 h 954881"/>
                <a:gd name="connsiteX38" fmla="*/ 695325 w 707231"/>
                <a:gd name="connsiteY38" fmla="*/ 821531 h 954881"/>
                <a:gd name="connsiteX39" fmla="*/ 695325 w 707231"/>
                <a:gd name="connsiteY39" fmla="*/ 883444 h 954881"/>
                <a:gd name="connsiteX40" fmla="*/ 657225 w 707231"/>
                <a:gd name="connsiteY40" fmla="*/ 873919 h 954881"/>
                <a:gd name="connsiteX41" fmla="*/ 621506 w 707231"/>
                <a:gd name="connsiteY41" fmla="*/ 859631 h 954881"/>
                <a:gd name="connsiteX42" fmla="*/ 581025 w 707231"/>
                <a:gd name="connsiteY42" fmla="*/ 890588 h 954881"/>
                <a:gd name="connsiteX43" fmla="*/ 554831 w 707231"/>
                <a:gd name="connsiteY43" fmla="*/ 892969 h 954881"/>
                <a:gd name="connsiteX44" fmla="*/ 495300 w 707231"/>
                <a:gd name="connsiteY44" fmla="*/ 926306 h 954881"/>
                <a:gd name="connsiteX45" fmla="*/ 495300 w 707231"/>
                <a:gd name="connsiteY45" fmla="*/ 926306 h 954881"/>
                <a:gd name="connsiteX46" fmla="*/ 461962 w 707231"/>
                <a:gd name="connsiteY46" fmla="*/ 935831 h 954881"/>
                <a:gd name="connsiteX47" fmla="*/ 450056 w 707231"/>
                <a:gd name="connsiteY47" fmla="*/ 897731 h 954881"/>
                <a:gd name="connsiteX48" fmla="*/ 397669 w 707231"/>
                <a:gd name="connsiteY48" fmla="*/ 895350 h 954881"/>
                <a:gd name="connsiteX49" fmla="*/ 338137 w 707231"/>
                <a:gd name="connsiteY49" fmla="*/ 850106 h 954881"/>
                <a:gd name="connsiteX50" fmla="*/ 323850 w 707231"/>
                <a:gd name="connsiteY50" fmla="*/ 816769 h 954881"/>
                <a:gd name="connsiteX51" fmla="*/ 304800 w 707231"/>
                <a:gd name="connsiteY51" fmla="*/ 816769 h 954881"/>
                <a:gd name="connsiteX52" fmla="*/ 304800 w 707231"/>
                <a:gd name="connsiteY52" fmla="*/ 842963 h 954881"/>
                <a:gd name="connsiteX53" fmla="*/ 309562 w 707231"/>
                <a:gd name="connsiteY53" fmla="*/ 883444 h 954881"/>
                <a:gd name="connsiteX54" fmla="*/ 311944 w 707231"/>
                <a:gd name="connsiteY54" fmla="*/ 938213 h 954881"/>
                <a:gd name="connsiteX55" fmla="*/ 257175 w 707231"/>
                <a:gd name="connsiteY55" fmla="*/ 931069 h 954881"/>
                <a:gd name="connsiteX56" fmla="*/ 247650 w 707231"/>
                <a:gd name="connsiteY56" fmla="*/ 919163 h 954881"/>
                <a:gd name="connsiteX57" fmla="*/ 242887 w 707231"/>
                <a:gd name="connsiteY57" fmla="*/ 945356 h 954881"/>
                <a:gd name="connsiteX58" fmla="*/ 223837 w 707231"/>
                <a:gd name="connsiteY58" fmla="*/ 954881 h 954881"/>
                <a:gd name="connsiteX59" fmla="*/ 204787 w 707231"/>
                <a:gd name="connsiteY59" fmla="*/ 938213 h 954881"/>
                <a:gd name="connsiteX60" fmla="*/ 183356 w 707231"/>
                <a:gd name="connsiteY60" fmla="*/ 885825 h 954881"/>
                <a:gd name="connsiteX61" fmla="*/ 166687 w 707231"/>
                <a:gd name="connsiteY61" fmla="*/ 845344 h 954881"/>
                <a:gd name="connsiteX62" fmla="*/ 88106 w 707231"/>
                <a:gd name="connsiteY62" fmla="*/ 778669 h 954881"/>
                <a:gd name="connsiteX63" fmla="*/ 97631 w 707231"/>
                <a:gd name="connsiteY63" fmla="*/ 631031 h 954881"/>
                <a:gd name="connsiteX64" fmla="*/ 64294 w 707231"/>
                <a:gd name="connsiteY64" fmla="*/ 626269 h 954881"/>
                <a:gd name="connsiteX65" fmla="*/ 14287 w 707231"/>
                <a:gd name="connsiteY65" fmla="*/ 626269 h 954881"/>
                <a:gd name="connsiteX66" fmla="*/ 21431 w 707231"/>
                <a:gd name="connsiteY66" fmla="*/ 521494 h 954881"/>
                <a:gd name="connsiteX67" fmla="*/ 21431 w 707231"/>
                <a:gd name="connsiteY67" fmla="*/ 488156 h 954881"/>
                <a:gd name="connsiteX68" fmla="*/ 64294 w 707231"/>
                <a:gd name="connsiteY68" fmla="*/ 392906 h 954881"/>
                <a:gd name="connsiteX69" fmla="*/ 38100 w 707231"/>
                <a:gd name="connsiteY69" fmla="*/ 338138 h 954881"/>
                <a:gd name="connsiteX70" fmla="*/ 0 w 707231"/>
                <a:gd name="connsiteY70" fmla="*/ 276225 h 954881"/>
                <a:gd name="connsiteX0" fmla="*/ 0 w 707231"/>
                <a:gd name="connsiteY0" fmla="*/ 276225 h 954881"/>
                <a:gd name="connsiteX1" fmla="*/ 50006 w 707231"/>
                <a:gd name="connsiteY1" fmla="*/ 271463 h 954881"/>
                <a:gd name="connsiteX2" fmla="*/ 40481 w 707231"/>
                <a:gd name="connsiteY2" fmla="*/ 226219 h 954881"/>
                <a:gd name="connsiteX3" fmla="*/ 97631 w 707231"/>
                <a:gd name="connsiteY3" fmla="*/ 123825 h 954881"/>
                <a:gd name="connsiteX4" fmla="*/ 109537 w 707231"/>
                <a:gd name="connsiteY4" fmla="*/ 121444 h 954881"/>
                <a:gd name="connsiteX5" fmla="*/ 164306 w 707231"/>
                <a:gd name="connsiteY5" fmla="*/ 11906 h 954881"/>
                <a:gd name="connsiteX6" fmla="*/ 252412 w 707231"/>
                <a:gd name="connsiteY6" fmla="*/ 9525 h 954881"/>
                <a:gd name="connsiteX7" fmla="*/ 276225 w 707231"/>
                <a:gd name="connsiteY7" fmla="*/ 0 h 954881"/>
                <a:gd name="connsiteX8" fmla="*/ 309562 w 707231"/>
                <a:gd name="connsiteY8" fmla="*/ 26194 h 954881"/>
                <a:gd name="connsiteX9" fmla="*/ 376237 w 707231"/>
                <a:gd name="connsiteY9" fmla="*/ 38100 h 954881"/>
                <a:gd name="connsiteX10" fmla="*/ 423862 w 707231"/>
                <a:gd name="connsiteY10" fmla="*/ 85725 h 954881"/>
                <a:gd name="connsiteX11" fmla="*/ 481012 w 707231"/>
                <a:gd name="connsiteY11" fmla="*/ 76200 h 954881"/>
                <a:gd name="connsiteX12" fmla="*/ 488156 w 707231"/>
                <a:gd name="connsiteY12" fmla="*/ 109538 h 954881"/>
                <a:gd name="connsiteX13" fmla="*/ 550069 w 707231"/>
                <a:gd name="connsiteY13" fmla="*/ 152400 h 954881"/>
                <a:gd name="connsiteX14" fmla="*/ 557212 w 707231"/>
                <a:gd name="connsiteY14" fmla="*/ 233363 h 954881"/>
                <a:gd name="connsiteX15" fmla="*/ 564356 w 707231"/>
                <a:gd name="connsiteY15" fmla="*/ 240506 h 954881"/>
                <a:gd name="connsiteX16" fmla="*/ 623887 w 707231"/>
                <a:gd name="connsiteY16" fmla="*/ 311944 h 954881"/>
                <a:gd name="connsiteX17" fmla="*/ 626269 w 707231"/>
                <a:gd name="connsiteY17" fmla="*/ 357188 h 954881"/>
                <a:gd name="connsiteX18" fmla="*/ 707231 w 707231"/>
                <a:gd name="connsiteY18" fmla="*/ 450056 h 954881"/>
                <a:gd name="connsiteX19" fmla="*/ 673894 w 707231"/>
                <a:gd name="connsiteY19" fmla="*/ 473869 h 954881"/>
                <a:gd name="connsiteX20" fmla="*/ 673894 w 707231"/>
                <a:gd name="connsiteY20" fmla="*/ 507206 h 954881"/>
                <a:gd name="connsiteX21" fmla="*/ 642937 w 707231"/>
                <a:gd name="connsiteY21" fmla="*/ 500063 h 954881"/>
                <a:gd name="connsiteX22" fmla="*/ 638175 w 707231"/>
                <a:gd name="connsiteY22" fmla="*/ 528638 h 954881"/>
                <a:gd name="connsiteX23" fmla="*/ 619125 w 707231"/>
                <a:gd name="connsiteY23" fmla="*/ 542925 h 954881"/>
                <a:gd name="connsiteX24" fmla="*/ 597694 w 707231"/>
                <a:gd name="connsiteY24" fmla="*/ 542925 h 954881"/>
                <a:gd name="connsiteX25" fmla="*/ 566737 w 707231"/>
                <a:gd name="connsiteY25" fmla="*/ 576263 h 954881"/>
                <a:gd name="connsiteX26" fmla="*/ 569119 w 707231"/>
                <a:gd name="connsiteY26" fmla="*/ 597694 h 954881"/>
                <a:gd name="connsiteX27" fmla="*/ 578644 w 707231"/>
                <a:gd name="connsiteY27" fmla="*/ 640556 h 954881"/>
                <a:gd name="connsiteX28" fmla="*/ 581025 w 707231"/>
                <a:gd name="connsiteY28" fmla="*/ 688181 h 954881"/>
                <a:gd name="connsiteX29" fmla="*/ 604837 w 707231"/>
                <a:gd name="connsiteY29" fmla="*/ 678656 h 954881"/>
                <a:gd name="connsiteX30" fmla="*/ 626269 w 707231"/>
                <a:gd name="connsiteY30" fmla="*/ 681038 h 954881"/>
                <a:gd name="connsiteX31" fmla="*/ 650081 w 707231"/>
                <a:gd name="connsiteY31" fmla="*/ 721519 h 954881"/>
                <a:gd name="connsiteX32" fmla="*/ 669131 w 707231"/>
                <a:gd name="connsiteY32" fmla="*/ 714375 h 954881"/>
                <a:gd name="connsiteX33" fmla="*/ 700087 w 707231"/>
                <a:gd name="connsiteY33" fmla="*/ 745331 h 954881"/>
                <a:gd name="connsiteX34" fmla="*/ 700087 w 707231"/>
                <a:gd name="connsiteY34" fmla="*/ 764381 h 954881"/>
                <a:gd name="connsiteX35" fmla="*/ 673894 w 707231"/>
                <a:gd name="connsiteY35" fmla="*/ 776288 h 954881"/>
                <a:gd name="connsiteX36" fmla="*/ 673894 w 707231"/>
                <a:gd name="connsiteY36" fmla="*/ 802481 h 954881"/>
                <a:gd name="connsiteX37" fmla="*/ 695325 w 707231"/>
                <a:gd name="connsiteY37" fmla="*/ 821531 h 954881"/>
                <a:gd name="connsiteX38" fmla="*/ 695325 w 707231"/>
                <a:gd name="connsiteY38" fmla="*/ 883444 h 954881"/>
                <a:gd name="connsiteX39" fmla="*/ 657225 w 707231"/>
                <a:gd name="connsiteY39" fmla="*/ 873919 h 954881"/>
                <a:gd name="connsiteX40" fmla="*/ 621506 w 707231"/>
                <a:gd name="connsiteY40" fmla="*/ 859631 h 954881"/>
                <a:gd name="connsiteX41" fmla="*/ 581025 w 707231"/>
                <a:gd name="connsiteY41" fmla="*/ 890588 h 954881"/>
                <a:gd name="connsiteX42" fmla="*/ 554831 w 707231"/>
                <a:gd name="connsiteY42" fmla="*/ 892969 h 954881"/>
                <a:gd name="connsiteX43" fmla="*/ 495300 w 707231"/>
                <a:gd name="connsiteY43" fmla="*/ 926306 h 954881"/>
                <a:gd name="connsiteX44" fmla="*/ 495300 w 707231"/>
                <a:gd name="connsiteY44" fmla="*/ 926306 h 954881"/>
                <a:gd name="connsiteX45" fmla="*/ 461962 w 707231"/>
                <a:gd name="connsiteY45" fmla="*/ 935831 h 954881"/>
                <a:gd name="connsiteX46" fmla="*/ 450056 w 707231"/>
                <a:gd name="connsiteY46" fmla="*/ 897731 h 954881"/>
                <a:gd name="connsiteX47" fmla="*/ 397669 w 707231"/>
                <a:gd name="connsiteY47" fmla="*/ 895350 h 954881"/>
                <a:gd name="connsiteX48" fmla="*/ 338137 w 707231"/>
                <a:gd name="connsiteY48" fmla="*/ 850106 h 954881"/>
                <a:gd name="connsiteX49" fmla="*/ 323850 w 707231"/>
                <a:gd name="connsiteY49" fmla="*/ 816769 h 954881"/>
                <a:gd name="connsiteX50" fmla="*/ 304800 w 707231"/>
                <a:gd name="connsiteY50" fmla="*/ 816769 h 954881"/>
                <a:gd name="connsiteX51" fmla="*/ 304800 w 707231"/>
                <a:gd name="connsiteY51" fmla="*/ 842963 h 954881"/>
                <a:gd name="connsiteX52" fmla="*/ 309562 w 707231"/>
                <a:gd name="connsiteY52" fmla="*/ 883444 h 954881"/>
                <a:gd name="connsiteX53" fmla="*/ 311944 w 707231"/>
                <a:gd name="connsiteY53" fmla="*/ 938213 h 954881"/>
                <a:gd name="connsiteX54" fmla="*/ 257175 w 707231"/>
                <a:gd name="connsiteY54" fmla="*/ 931069 h 954881"/>
                <a:gd name="connsiteX55" fmla="*/ 247650 w 707231"/>
                <a:gd name="connsiteY55" fmla="*/ 919163 h 954881"/>
                <a:gd name="connsiteX56" fmla="*/ 242887 w 707231"/>
                <a:gd name="connsiteY56" fmla="*/ 945356 h 954881"/>
                <a:gd name="connsiteX57" fmla="*/ 223837 w 707231"/>
                <a:gd name="connsiteY57" fmla="*/ 954881 h 954881"/>
                <a:gd name="connsiteX58" fmla="*/ 204787 w 707231"/>
                <a:gd name="connsiteY58" fmla="*/ 938213 h 954881"/>
                <a:gd name="connsiteX59" fmla="*/ 183356 w 707231"/>
                <a:gd name="connsiteY59" fmla="*/ 885825 h 954881"/>
                <a:gd name="connsiteX60" fmla="*/ 166687 w 707231"/>
                <a:gd name="connsiteY60" fmla="*/ 845344 h 954881"/>
                <a:gd name="connsiteX61" fmla="*/ 88106 w 707231"/>
                <a:gd name="connsiteY61" fmla="*/ 778669 h 954881"/>
                <a:gd name="connsiteX62" fmla="*/ 97631 w 707231"/>
                <a:gd name="connsiteY62" fmla="*/ 631031 h 954881"/>
                <a:gd name="connsiteX63" fmla="*/ 64294 w 707231"/>
                <a:gd name="connsiteY63" fmla="*/ 626269 h 954881"/>
                <a:gd name="connsiteX64" fmla="*/ 14287 w 707231"/>
                <a:gd name="connsiteY64" fmla="*/ 626269 h 954881"/>
                <a:gd name="connsiteX65" fmla="*/ 21431 w 707231"/>
                <a:gd name="connsiteY65" fmla="*/ 521494 h 954881"/>
                <a:gd name="connsiteX66" fmla="*/ 21431 w 707231"/>
                <a:gd name="connsiteY66" fmla="*/ 488156 h 954881"/>
                <a:gd name="connsiteX67" fmla="*/ 64294 w 707231"/>
                <a:gd name="connsiteY67" fmla="*/ 392906 h 954881"/>
                <a:gd name="connsiteX68" fmla="*/ 38100 w 707231"/>
                <a:gd name="connsiteY68" fmla="*/ 338138 h 954881"/>
                <a:gd name="connsiteX69" fmla="*/ 0 w 707231"/>
                <a:gd name="connsiteY69" fmla="*/ 276225 h 9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7231" h="954881">
                  <a:moveTo>
                    <a:pt x="0" y="276225"/>
                  </a:moveTo>
                  <a:lnTo>
                    <a:pt x="50006" y="271463"/>
                  </a:lnTo>
                  <a:lnTo>
                    <a:pt x="40481" y="226219"/>
                  </a:lnTo>
                  <a:lnTo>
                    <a:pt x="97631" y="123825"/>
                  </a:lnTo>
                  <a:lnTo>
                    <a:pt x="109537" y="121444"/>
                  </a:lnTo>
                  <a:lnTo>
                    <a:pt x="164306" y="11906"/>
                  </a:lnTo>
                  <a:lnTo>
                    <a:pt x="252412" y="9525"/>
                  </a:lnTo>
                  <a:lnTo>
                    <a:pt x="276225" y="0"/>
                  </a:lnTo>
                  <a:lnTo>
                    <a:pt x="309562" y="26194"/>
                  </a:lnTo>
                  <a:lnTo>
                    <a:pt x="376237" y="38100"/>
                  </a:lnTo>
                  <a:lnTo>
                    <a:pt x="423862" y="85725"/>
                  </a:lnTo>
                  <a:lnTo>
                    <a:pt x="481012" y="76200"/>
                  </a:lnTo>
                  <a:lnTo>
                    <a:pt x="488156" y="109538"/>
                  </a:lnTo>
                  <a:lnTo>
                    <a:pt x="550069" y="152400"/>
                  </a:lnTo>
                  <a:lnTo>
                    <a:pt x="557212" y="233363"/>
                  </a:lnTo>
                  <a:lnTo>
                    <a:pt x="564356" y="240506"/>
                  </a:lnTo>
                  <a:lnTo>
                    <a:pt x="623887" y="311944"/>
                  </a:lnTo>
                  <a:lnTo>
                    <a:pt x="626269" y="357188"/>
                  </a:lnTo>
                  <a:lnTo>
                    <a:pt x="707231" y="450056"/>
                  </a:lnTo>
                  <a:lnTo>
                    <a:pt x="673894" y="473869"/>
                  </a:lnTo>
                  <a:lnTo>
                    <a:pt x="673894" y="507206"/>
                  </a:lnTo>
                  <a:lnTo>
                    <a:pt x="642937" y="500063"/>
                  </a:lnTo>
                  <a:lnTo>
                    <a:pt x="638175" y="528638"/>
                  </a:lnTo>
                  <a:lnTo>
                    <a:pt x="619125" y="542925"/>
                  </a:lnTo>
                  <a:lnTo>
                    <a:pt x="597694" y="542925"/>
                  </a:lnTo>
                  <a:lnTo>
                    <a:pt x="566737" y="576263"/>
                  </a:lnTo>
                  <a:lnTo>
                    <a:pt x="569119" y="597694"/>
                  </a:lnTo>
                  <a:lnTo>
                    <a:pt x="578644" y="640556"/>
                  </a:lnTo>
                  <a:lnTo>
                    <a:pt x="581025" y="688181"/>
                  </a:lnTo>
                  <a:lnTo>
                    <a:pt x="604837" y="678656"/>
                  </a:lnTo>
                  <a:lnTo>
                    <a:pt x="626269" y="681038"/>
                  </a:lnTo>
                  <a:lnTo>
                    <a:pt x="650081" y="721519"/>
                  </a:lnTo>
                  <a:lnTo>
                    <a:pt x="669131" y="714375"/>
                  </a:lnTo>
                  <a:lnTo>
                    <a:pt x="700087" y="745331"/>
                  </a:lnTo>
                  <a:lnTo>
                    <a:pt x="700087" y="764381"/>
                  </a:lnTo>
                  <a:lnTo>
                    <a:pt x="673894" y="776288"/>
                  </a:lnTo>
                  <a:lnTo>
                    <a:pt x="673894" y="802481"/>
                  </a:lnTo>
                  <a:lnTo>
                    <a:pt x="695325" y="821531"/>
                  </a:lnTo>
                  <a:lnTo>
                    <a:pt x="695325" y="883444"/>
                  </a:lnTo>
                  <a:lnTo>
                    <a:pt x="657225" y="873919"/>
                  </a:lnTo>
                  <a:lnTo>
                    <a:pt x="621506" y="859631"/>
                  </a:lnTo>
                  <a:lnTo>
                    <a:pt x="581025" y="890588"/>
                  </a:lnTo>
                  <a:lnTo>
                    <a:pt x="554831" y="892969"/>
                  </a:lnTo>
                  <a:lnTo>
                    <a:pt x="495300" y="926306"/>
                  </a:lnTo>
                  <a:lnTo>
                    <a:pt x="495300" y="926306"/>
                  </a:lnTo>
                  <a:lnTo>
                    <a:pt x="461962" y="935831"/>
                  </a:lnTo>
                  <a:lnTo>
                    <a:pt x="450056" y="897731"/>
                  </a:lnTo>
                  <a:lnTo>
                    <a:pt x="397669" y="895350"/>
                  </a:lnTo>
                  <a:lnTo>
                    <a:pt x="338137" y="850106"/>
                  </a:lnTo>
                  <a:lnTo>
                    <a:pt x="323850" y="816769"/>
                  </a:lnTo>
                  <a:lnTo>
                    <a:pt x="304800" y="816769"/>
                  </a:lnTo>
                  <a:lnTo>
                    <a:pt x="304800" y="842963"/>
                  </a:lnTo>
                  <a:lnTo>
                    <a:pt x="309562" y="883444"/>
                  </a:lnTo>
                  <a:lnTo>
                    <a:pt x="311944" y="938213"/>
                  </a:lnTo>
                  <a:lnTo>
                    <a:pt x="257175" y="931069"/>
                  </a:lnTo>
                  <a:lnTo>
                    <a:pt x="247650" y="919163"/>
                  </a:lnTo>
                  <a:lnTo>
                    <a:pt x="242887" y="945356"/>
                  </a:lnTo>
                  <a:lnTo>
                    <a:pt x="223837" y="954881"/>
                  </a:lnTo>
                  <a:lnTo>
                    <a:pt x="204787" y="938213"/>
                  </a:lnTo>
                  <a:lnTo>
                    <a:pt x="183356" y="885825"/>
                  </a:lnTo>
                  <a:lnTo>
                    <a:pt x="166687" y="845344"/>
                  </a:lnTo>
                  <a:lnTo>
                    <a:pt x="88106" y="778669"/>
                  </a:lnTo>
                  <a:lnTo>
                    <a:pt x="97631" y="631031"/>
                  </a:lnTo>
                  <a:lnTo>
                    <a:pt x="64294" y="626269"/>
                  </a:lnTo>
                  <a:lnTo>
                    <a:pt x="14287" y="626269"/>
                  </a:lnTo>
                  <a:lnTo>
                    <a:pt x="21431" y="521494"/>
                  </a:lnTo>
                  <a:lnTo>
                    <a:pt x="21431" y="488156"/>
                  </a:lnTo>
                  <a:lnTo>
                    <a:pt x="64294" y="392906"/>
                  </a:lnTo>
                  <a:lnTo>
                    <a:pt x="38100" y="338138"/>
                  </a:lnTo>
                  <a:lnTo>
                    <a:pt x="0" y="276225"/>
                  </a:lnTo>
                  <a:close/>
                </a:path>
              </a:pathLst>
            </a:custGeom>
            <a:solidFill>
              <a:schemeClr val="accent4">
                <a:lumMod val="60000"/>
                <a:lumOff val="40000"/>
              </a:schemeClr>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3" name="Freeform 22"/>
            <p:cNvSpPr/>
            <p:nvPr/>
          </p:nvSpPr>
          <p:spPr>
            <a:xfrm>
              <a:off x="1915525" y="2993107"/>
              <a:ext cx="1556272" cy="984272"/>
            </a:xfrm>
            <a:custGeom>
              <a:avLst/>
              <a:gdLst>
                <a:gd name="connsiteX0" fmla="*/ 1716881 w 1716881"/>
                <a:gd name="connsiteY0" fmla="*/ 1076325 h 1085850"/>
                <a:gd name="connsiteX1" fmla="*/ 1657350 w 1716881"/>
                <a:gd name="connsiteY1" fmla="*/ 988219 h 1085850"/>
                <a:gd name="connsiteX2" fmla="*/ 1602581 w 1716881"/>
                <a:gd name="connsiteY2" fmla="*/ 933450 h 1085850"/>
                <a:gd name="connsiteX3" fmla="*/ 1621631 w 1716881"/>
                <a:gd name="connsiteY3" fmla="*/ 826294 h 1085850"/>
                <a:gd name="connsiteX4" fmla="*/ 1619250 w 1716881"/>
                <a:gd name="connsiteY4" fmla="*/ 692944 h 1085850"/>
                <a:gd name="connsiteX5" fmla="*/ 1502569 w 1716881"/>
                <a:gd name="connsiteY5" fmla="*/ 714375 h 1085850"/>
                <a:gd name="connsiteX6" fmla="*/ 1457325 w 1716881"/>
                <a:gd name="connsiteY6" fmla="*/ 711994 h 1085850"/>
                <a:gd name="connsiteX7" fmla="*/ 1397794 w 1716881"/>
                <a:gd name="connsiteY7" fmla="*/ 614363 h 1085850"/>
                <a:gd name="connsiteX8" fmla="*/ 1352550 w 1716881"/>
                <a:gd name="connsiteY8" fmla="*/ 611981 h 1085850"/>
                <a:gd name="connsiteX9" fmla="*/ 1328737 w 1716881"/>
                <a:gd name="connsiteY9" fmla="*/ 638175 h 1085850"/>
                <a:gd name="connsiteX10" fmla="*/ 1240631 w 1716881"/>
                <a:gd name="connsiteY10" fmla="*/ 590550 h 1085850"/>
                <a:gd name="connsiteX11" fmla="*/ 1200150 w 1716881"/>
                <a:gd name="connsiteY11" fmla="*/ 407194 h 1085850"/>
                <a:gd name="connsiteX12" fmla="*/ 1200150 w 1716881"/>
                <a:gd name="connsiteY12" fmla="*/ 364331 h 1085850"/>
                <a:gd name="connsiteX13" fmla="*/ 1107281 w 1716881"/>
                <a:gd name="connsiteY13" fmla="*/ 304800 h 1085850"/>
                <a:gd name="connsiteX14" fmla="*/ 1100137 w 1716881"/>
                <a:gd name="connsiteY14" fmla="*/ 219075 h 1085850"/>
                <a:gd name="connsiteX15" fmla="*/ 995362 w 1716881"/>
                <a:gd name="connsiteY15" fmla="*/ 280988 h 1085850"/>
                <a:gd name="connsiteX16" fmla="*/ 878681 w 1716881"/>
                <a:gd name="connsiteY16" fmla="*/ 207169 h 1085850"/>
                <a:gd name="connsiteX17" fmla="*/ 862012 w 1716881"/>
                <a:gd name="connsiteY17" fmla="*/ 0 h 1085850"/>
                <a:gd name="connsiteX18" fmla="*/ 776287 w 1716881"/>
                <a:gd name="connsiteY18" fmla="*/ 69056 h 1085850"/>
                <a:gd name="connsiteX19" fmla="*/ 762000 w 1716881"/>
                <a:gd name="connsiteY19" fmla="*/ 90488 h 1085850"/>
                <a:gd name="connsiteX20" fmla="*/ 719137 w 1716881"/>
                <a:gd name="connsiteY20" fmla="*/ 42863 h 1085850"/>
                <a:gd name="connsiteX21" fmla="*/ 631031 w 1716881"/>
                <a:gd name="connsiteY21" fmla="*/ 33338 h 1085850"/>
                <a:gd name="connsiteX22" fmla="*/ 631031 w 1716881"/>
                <a:gd name="connsiteY22" fmla="*/ 47625 h 1085850"/>
                <a:gd name="connsiteX23" fmla="*/ 640556 w 1716881"/>
                <a:gd name="connsiteY23" fmla="*/ 64294 h 1085850"/>
                <a:gd name="connsiteX24" fmla="*/ 640556 w 1716881"/>
                <a:gd name="connsiteY24" fmla="*/ 83344 h 1085850"/>
                <a:gd name="connsiteX25" fmla="*/ 633412 w 1716881"/>
                <a:gd name="connsiteY25" fmla="*/ 95250 h 1085850"/>
                <a:gd name="connsiteX26" fmla="*/ 716756 w 1716881"/>
                <a:gd name="connsiteY26" fmla="*/ 169069 h 1085850"/>
                <a:gd name="connsiteX27" fmla="*/ 731044 w 1716881"/>
                <a:gd name="connsiteY27" fmla="*/ 173831 h 1085850"/>
                <a:gd name="connsiteX28" fmla="*/ 731044 w 1716881"/>
                <a:gd name="connsiteY28" fmla="*/ 195263 h 1085850"/>
                <a:gd name="connsiteX29" fmla="*/ 738187 w 1716881"/>
                <a:gd name="connsiteY29" fmla="*/ 195263 h 1085850"/>
                <a:gd name="connsiteX30" fmla="*/ 709612 w 1716881"/>
                <a:gd name="connsiteY30" fmla="*/ 278606 h 1085850"/>
                <a:gd name="connsiteX31" fmla="*/ 711994 w 1716881"/>
                <a:gd name="connsiteY31" fmla="*/ 311944 h 1085850"/>
                <a:gd name="connsiteX32" fmla="*/ 733425 w 1716881"/>
                <a:gd name="connsiteY32" fmla="*/ 319088 h 1085850"/>
                <a:gd name="connsiteX33" fmla="*/ 745331 w 1716881"/>
                <a:gd name="connsiteY33" fmla="*/ 338138 h 1085850"/>
                <a:gd name="connsiteX34" fmla="*/ 735806 w 1716881"/>
                <a:gd name="connsiteY34" fmla="*/ 373856 h 1085850"/>
                <a:gd name="connsiteX35" fmla="*/ 690562 w 1716881"/>
                <a:gd name="connsiteY35" fmla="*/ 376238 h 1085850"/>
                <a:gd name="connsiteX36" fmla="*/ 631031 w 1716881"/>
                <a:gd name="connsiteY36" fmla="*/ 428625 h 1085850"/>
                <a:gd name="connsiteX37" fmla="*/ 607219 w 1716881"/>
                <a:gd name="connsiteY37" fmla="*/ 476250 h 1085850"/>
                <a:gd name="connsiteX38" fmla="*/ 559594 w 1716881"/>
                <a:gd name="connsiteY38" fmla="*/ 476250 h 1085850"/>
                <a:gd name="connsiteX39" fmla="*/ 542925 w 1716881"/>
                <a:gd name="connsiteY39" fmla="*/ 471488 h 1085850"/>
                <a:gd name="connsiteX40" fmla="*/ 488156 w 1716881"/>
                <a:gd name="connsiteY40" fmla="*/ 466725 h 1085850"/>
                <a:gd name="connsiteX41" fmla="*/ 471487 w 1716881"/>
                <a:gd name="connsiteY41" fmla="*/ 481013 h 1085850"/>
                <a:gd name="connsiteX42" fmla="*/ 361950 w 1716881"/>
                <a:gd name="connsiteY42" fmla="*/ 476250 h 1085850"/>
                <a:gd name="connsiteX43" fmla="*/ 326231 w 1716881"/>
                <a:gd name="connsiteY43" fmla="*/ 502444 h 1085850"/>
                <a:gd name="connsiteX44" fmla="*/ 326231 w 1716881"/>
                <a:gd name="connsiteY44" fmla="*/ 569119 h 1085850"/>
                <a:gd name="connsiteX45" fmla="*/ 290512 w 1716881"/>
                <a:gd name="connsiteY45" fmla="*/ 588169 h 1085850"/>
                <a:gd name="connsiteX46" fmla="*/ 245269 w 1716881"/>
                <a:gd name="connsiteY46" fmla="*/ 583406 h 1085850"/>
                <a:gd name="connsiteX47" fmla="*/ 176212 w 1716881"/>
                <a:gd name="connsiteY47" fmla="*/ 566738 h 1085850"/>
                <a:gd name="connsiteX48" fmla="*/ 152400 w 1716881"/>
                <a:gd name="connsiteY48" fmla="*/ 554831 h 1085850"/>
                <a:gd name="connsiteX49" fmla="*/ 92869 w 1716881"/>
                <a:gd name="connsiteY49" fmla="*/ 557213 h 1085850"/>
                <a:gd name="connsiteX50" fmla="*/ 61912 w 1716881"/>
                <a:gd name="connsiteY50" fmla="*/ 516731 h 1085850"/>
                <a:gd name="connsiteX51" fmla="*/ 26194 w 1716881"/>
                <a:gd name="connsiteY51" fmla="*/ 531019 h 1085850"/>
                <a:gd name="connsiteX52" fmla="*/ 2381 w 1716881"/>
                <a:gd name="connsiteY52" fmla="*/ 531019 h 1085850"/>
                <a:gd name="connsiteX53" fmla="*/ 0 w 1716881"/>
                <a:gd name="connsiteY53" fmla="*/ 540544 h 1085850"/>
                <a:gd name="connsiteX54" fmla="*/ 38100 w 1716881"/>
                <a:gd name="connsiteY54" fmla="*/ 571500 h 1085850"/>
                <a:gd name="connsiteX55" fmla="*/ 161925 w 1716881"/>
                <a:gd name="connsiteY55" fmla="*/ 628650 h 1085850"/>
                <a:gd name="connsiteX56" fmla="*/ 173831 w 1716881"/>
                <a:gd name="connsiteY56" fmla="*/ 631031 h 1085850"/>
                <a:gd name="connsiteX57" fmla="*/ 200025 w 1716881"/>
                <a:gd name="connsiteY57" fmla="*/ 657225 h 1085850"/>
                <a:gd name="connsiteX58" fmla="*/ 200025 w 1716881"/>
                <a:gd name="connsiteY58" fmla="*/ 673894 h 1085850"/>
                <a:gd name="connsiteX59" fmla="*/ 264319 w 1716881"/>
                <a:gd name="connsiteY59" fmla="*/ 726281 h 1085850"/>
                <a:gd name="connsiteX60" fmla="*/ 300037 w 1716881"/>
                <a:gd name="connsiteY60" fmla="*/ 723900 h 1085850"/>
                <a:gd name="connsiteX61" fmla="*/ 323850 w 1716881"/>
                <a:gd name="connsiteY61" fmla="*/ 711994 h 1085850"/>
                <a:gd name="connsiteX62" fmla="*/ 359569 w 1716881"/>
                <a:gd name="connsiteY62" fmla="*/ 709613 h 1085850"/>
                <a:gd name="connsiteX63" fmla="*/ 378619 w 1716881"/>
                <a:gd name="connsiteY63" fmla="*/ 728663 h 1085850"/>
                <a:gd name="connsiteX64" fmla="*/ 414337 w 1716881"/>
                <a:gd name="connsiteY64" fmla="*/ 723900 h 1085850"/>
                <a:gd name="connsiteX65" fmla="*/ 442912 w 1716881"/>
                <a:gd name="connsiteY65" fmla="*/ 750094 h 1085850"/>
                <a:gd name="connsiteX66" fmla="*/ 471487 w 1716881"/>
                <a:gd name="connsiteY66" fmla="*/ 750094 h 1085850"/>
                <a:gd name="connsiteX67" fmla="*/ 495300 w 1716881"/>
                <a:gd name="connsiteY67" fmla="*/ 778669 h 1085850"/>
                <a:gd name="connsiteX68" fmla="*/ 547687 w 1716881"/>
                <a:gd name="connsiteY68" fmla="*/ 778669 h 1085850"/>
                <a:gd name="connsiteX69" fmla="*/ 661987 w 1716881"/>
                <a:gd name="connsiteY69" fmla="*/ 692944 h 1085850"/>
                <a:gd name="connsiteX70" fmla="*/ 711994 w 1716881"/>
                <a:gd name="connsiteY70" fmla="*/ 700088 h 1085850"/>
                <a:gd name="connsiteX71" fmla="*/ 747712 w 1716881"/>
                <a:gd name="connsiteY71" fmla="*/ 676275 h 1085850"/>
                <a:gd name="connsiteX72" fmla="*/ 762000 w 1716881"/>
                <a:gd name="connsiteY72" fmla="*/ 666750 h 1085850"/>
                <a:gd name="connsiteX73" fmla="*/ 764381 w 1716881"/>
                <a:gd name="connsiteY73" fmla="*/ 681038 h 1085850"/>
                <a:gd name="connsiteX74" fmla="*/ 747712 w 1716881"/>
                <a:gd name="connsiteY74" fmla="*/ 704850 h 1085850"/>
                <a:gd name="connsiteX75" fmla="*/ 671512 w 1716881"/>
                <a:gd name="connsiteY75" fmla="*/ 738188 h 1085850"/>
                <a:gd name="connsiteX76" fmla="*/ 671512 w 1716881"/>
                <a:gd name="connsiteY76" fmla="*/ 738188 h 1085850"/>
                <a:gd name="connsiteX77" fmla="*/ 664369 w 1716881"/>
                <a:gd name="connsiteY77" fmla="*/ 769144 h 1085850"/>
                <a:gd name="connsiteX78" fmla="*/ 800100 w 1716881"/>
                <a:gd name="connsiteY78" fmla="*/ 716756 h 1085850"/>
                <a:gd name="connsiteX79" fmla="*/ 833437 w 1716881"/>
                <a:gd name="connsiteY79" fmla="*/ 704850 h 1085850"/>
                <a:gd name="connsiteX80" fmla="*/ 919162 w 1716881"/>
                <a:gd name="connsiteY80" fmla="*/ 633413 h 1085850"/>
                <a:gd name="connsiteX81" fmla="*/ 909637 w 1716881"/>
                <a:gd name="connsiteY81" fmla="*/ 628650 h 1085850"/>
                <a:gd name="connsiteX82" fmla="*/ 862012 w 1716881"/>
                <a:gd name="connsiteY82" fmla="*/ 635794 h 1085850"/>
                <a:gd name="connsiteX83" fmla="*/ 800100 w 1716881"/>
                <a:gd name="connsiteY83" fmla="*/ 664369 h 1085850"/>
                <a:gd name="connsiteX84" fmla="*/ 783431 w 1716881"/>
                <a:gd name="connsiteY84" fmla="*/ 650081 h 1085850"/>
                <a:gd name="connsiteX85" fmla="*/ 859631 w 1716881"/>
                <a:gd name="connsiteY85" fmla="*/ 588169 h 1085850"/>
                <a:gd name="connsiteX86" fmla="*/ 895350 w 1716881"/>
                <a:gd name="connsiteY86" fmla="*/ 571500 h 1085850"/>
                <a:gd name="connsiteX87" fmla="*/ 1050131 w 1716881"/>
                <a:gd name="connsiteY87" fmla="*/ 576263 h 1085850"/>
                <a:gd name="connsiteX88" fmla="*/ 1076325 w 1716881"/>
                <a:gd name="connsiteY88" fmla="*/ 616744 h 1085850"/>
                <a:gd name="connsiteX89" fmla="*/ 1116806 w 1716881"/>
                <a:gd name="connsiteY89" fmla="*/ 666750 h 1085850"/>
                <a:gd name="connsiteX90" fmla="*/ 1131094 w 1716881"/>
                <a:gd name="connsiteY90" fmla="*/ 735806 h 1085850"/>
                <a:gd name="connsiteX91" fmla="*/ 1131094 w 1716881"/>
                <a:gd name="connsiteY91" fmla="*/ 790575 h 1085850"/>
                <a:gd name="connsiteX92" fmla="*/ 1152525 w 1716881"/>
                <a:gd name="connsiteY92" fmla="*/ 847725 h 1085850"/>
                <a:gd name="connsiteX93" fmla="*/ 1169194 w 1716881"/>
                <a:gd name="connsiteY93" fmla="*/ 862013 h 1085850"/>
                <a:gd name="connsiteX94" fmla="*/ 1162050 w 1716881"/>
                <a:gd name="connsiteY94" fmla="*/ 916781 h 1085850"/>
                <a:gd name="connsiteX95" fmla="*/ 1185862 w 1716881"/>
                <a:gd name="connsiteY95" fmla="*/ 947738 h 1085850"/>
                <a:gd name="connsiteX96" fmla="*/ 1193006 w 1716881"/>
                <a:gd name="connsiteY96" fmla="*/ 983456 h 1085850"/>
                <a:gd name="connsiteX97" fmla="*/ 1266825 w 1716881"/>
                <a:gd name="connsiteY97" fmla="*/ 995363 h 1085850"/>
                <a:gd name="connsiteX98" fmla="*/ 1295400 w 1716881"/>
                <a:gd name="connsiteY98" fmla="*/ 985838 h 1085850"/>
                <a:gd name="connsiteX99" fmla="*/ 1319212 w 1716881"/>
                <a:gd name="connsiteY99" fmla="*/ 1007269 h 1085850"/>
                <a:gd name="connsiteX100" fmla="*/ 1323975 w 1716881"/>
                <a:gd name="connsiteY100" fmla="*/ 1033463 h 1085850"/>
                <a:gd name="connsiteX101" fmla="*/ 1354931 w 1716881"/>
                <a:gd name="connsiteY101" fmla="*/ 1004888 h 1085850"/>
                <a:gd name="connsiteX102" fmla="*/ 1395412 w 1716881"/>
                <a:gd name="connsiteY102" fmla="*/ 1042988 h 1085850"/>
                <a:gd name="connsiteX103" fmla="*/ 1443037 w 1716881"/>
                <a:gd name="connsiteY103" fmla="*/ 1047750 h 1085850"/>
                <a:gd name="connsiteX104" fmla="*/ 1450181 w 1716881"/>
                <a:gd name="connsiteY104" fmla="*/ 1038225 h 1085850"/>
                <a:gd name="connsiteX105" fmla="*/ 1540669 w 1716881"/>
                <a:gd name="connsiteY105" fmla="*/ 1035844 h 1085850"/>
                <a:gd name="connsiteX106" fmla="*/ 1564481 w 1716881"/>
                <a:gd name="connsiteY106" fmla="*/ 1054894 h 1085850"/>
                <a:gd name="connsiteX107" fmla="*/ 1578769 w 1716881"/>
                <a:gd name="connsiteY107" fmla="*/ 1040606 h 1085850"/>
                <a:gd name="connsiteX108" fmla="*/ 1616869 w 1716881"/>
                <a:gd name="connsiteY108" fmla="*/ 1054894 h 1085850"/>
                <a:gd name="connsiteX109" fmla="*/ 1647825 w 1716881"/>
                <a:gd name="connsiteY109" fmla="*/ 1085850 h 1085850"/>
                <a:gd name="connsiteX110" fmla="*/ 1716881 w 1716881"/>
                <a:gd name="connsiteY110" fmla="*/ 107632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716881" h="1085850">
                  <a:moveTo>
                    <a:pt x="1716881" y="1076325"/>
                  </a:moveTo>
                  <a:lnTo>
                    <a:pt x="1657350" y="988219"/>
                  </a:lnTo>
                  <a:lnTo>
                    <a:pt x="1602581" y="933450"/>
                  </a:lnTo>
                  <a:lnTo>
                    <a:pt x="1621631" y="826294"/>
                  </a:lnTo>
                  <a:cubicBezTo>
                    <a:pt x="1620837" y="781844"/>
                    <a:pt x="1620044" y="737394"/>
                    <a:pt x="1619250" y="692944"/>
                  </a:cubicBezTo>
                  <a:lnTo>
                    <a:pt x="1502569" y="714375"/>
                  </a:lnTo>
                  <a:lnTo>
                    <a:pt x="1457325" y="711994"/>
                  </a:lnTo>
                  <a:lnTo>
                    <a:pt x="1397794" y="614363"/>
                  </a:lnTo>
                  <a:lnTo>
                    <a:pt x="1352550" y="611981"/>
                  </a:lnTo>
                  <a:lnTo>
                    <a:pt x="1328737" y="638175"/>
                  </a:lnTo>
                  <a:lnTo>
                    <a:pt x="1240631" y="590550"/>
                  </a:lnTo>
                  <a:lnTo>
                    <a:pt x="1200150" y="407194"/>
                  </a:lnTo>
                  <a:lnTo>
                    <a:pt x="1200150" y="364331"/>
                  </a:lnTo>
                  <a:lnTo>
                    <a:pt x="1107281" y="304800"/>
                  </a:lnTo>
                  <a:lnTo>
                    <a:pt x="1100137" y="219075"/>
                  </a:lnTo>
                  <a:lnTo>
                    <a:pt x="995362" y="280988"/>
                  </a:lnTo>
                  <a:lnTo>
                    <a:pt x="878681" y="207169"/>
                  </a:lnTo>
                  <a:lnTo>
                    <a:pt x="862012" y="0"/>
                  </a:lnTo>
                  <a:lnTo>
                    <a:pt x="776287" y="69056"/>
                  </a:lnTo>
                  <a:lnTo>
                    <a:pt x="762000" y="90488"/>
                  </a:lnTo>
                  <a:lnTo>
                    <a:pt x="719137" y="42863"/>
                  </a:lnTo>
                  <a:lnTo>
                    <a:pt x="631031" y="33338"/>
                  </a:lnTo>
                  <a:lnTo>
                    <a:pt x="631031" y="47625"/>
                  </a:lnTo>
                  <a:lnTo>
                    <a:pt x="640556" y="64294"/>
                  </a:lnTo>
                  <a:lnTo>
                    <a:pt x="640556" y="83344"/>
                  </a:lnTo>
                  <a:lnTo>
                    <a:pt x="633412" y="95250"/>
                  </a:lnTo>
                  <a:lnTo>
                    <a:pt x="716756" y="169069"/>
                  </a:lnTo>
                  <a:lnTo>
                    <a:pt x="731044" y="173831"/>
                  </a:lnTo>
                  <a:lnTo>
                    <a:pt x="731044" y="195263"/>
                  </a:lnTo>
                  <a:lnTo>
                    <a:pt x="738187" y="195263"/>
                  </a:lnTo>
                  <a:lnTo>
                    <a:pt x="709612" y="278606"/>
                  </a:lnTo>
                  <a:lnTo>
                    <a:pt x="711994" y="311944"/>
                  </a:lnTo>
                  <a:lnTo>
                    <a:pt x="733425" y="319088"/>
                  </a:lnTo>
                  <a:lnTo>
                    <a:pt x="745331" y="338138"/>
                  </a:lnTo>
                  <a:lnTo>
                    <a:pt x="735806" y="373856"/>
                  </a:lnTo>
                  <a:lnTo>
                    <a:pt x="690562" y="376238"/>
                  </a:lnTo>
                  <a:lnTo>
                    <a:pt x="631031" y="428625"/>
                  </a:lnTo>
                  <a:lnTo>
                    <a:pt x="607219" y="476250"/>
                  </a:lnTo>
                  <a:lnTo>
                    <a:pt x="559594" y="476250"/>
                  </a:lnTo>
                  <a:lnTo>
                    <a:pt x="542925" y="471488"/>
                  </a:lnTo>
                  <a:lnTo>
                    <a:pt x="488156" y="466725"/>
                  </a:lnTo>
                  <a:lnTo>
                    <a:pt x="471487" y="481013"/>
                  </a:lnTo>
                  <a:lnTo>
                    <a:pt x="361950" y="476250"/>
                  </a:lnTo>
                  <a:lnTo>
                    <a:pt x="326231" y="502444"/>
                  </a:lnTo>
                  <a:lnTo>
                    <a:pt x="326231" y="569119"/>
                  </a:lnTo>
                  <a:lnTo>
                    <a:pt x="290512" y="588169"/>
                  </a:lnTo>
                  <a:lnTo>
                    <a:pt x="245269" y="583406"/>
                  </a:lnTo>
                  <a:lnTo>
                    <a:pt x="176212" y="566738"/>
                  </a:lnTo>
                  <a:lnTo>
                    <a:pt x="152400" y="554831"/>
                  </a:lnTo>
                  <a:lnTo>
                    <a:pt x="92869" y="557213"/>
                  </a:lnTo>
                  <a:lnTo>
                    <a:pt x="61912" y="516731"/>
                  </a:lnTo>
                  <a:lnTo>
                    <a:pt x="26194" y="531019"/>
                  </a:lnTo>
                  <a:lnTo>
                    <a:pt x="2381" y="531019"/>
                  </a:lnTo>
                  <a:lnTo>
                    <a:pt x="0" y="540544"/>
                  </a:lnTo>
                  <a:lnTo>
                    <a:pt x="38100" y="571500"/>
                  </a:lnTo>
                  <a:lnTo>
                    <a:pt x="161925" y="628650"/>
                  </a:lnTo>
                  <a:lnTo>
                    <a:pt x="173831" y="631031"/>
                  </a:lnTo>
                  <a:lnTo>
                    <a:pt x="200025" y="657225"/>
                  </a:lnTo>
                  <a:lnTo>
                    <a:pt x="200025" y="673894"/>
                  </a:lnTo>
                  <a:lnTo>
                    <a:pt x="264319" y="726281"/>
                  </a:lnTo>
                  <a:lnTo>
                    <a:pt x="300037" y="723900"/>
                  </a:lnTo>
                  <a:lnTo>
                    <a:pt x="323850" y="711994"/>
                  </a:lnTo>
                  <a:lnTo>
                    <a:pt x="359569" y="709613"/>
                  </a:lnTo>
                  <a:lnTo>
                    <a:pt x="378619" y="728663"/>
                  </a:lnTo>
                  <a:lnTo>
                    <a:pt x="414337" y="723900"/>
                  </a:lnTo>
                  <a:lnTo>
                    <a:pt x="442912" y="750094"/>
                  </a:lnTo>
                  <a:lnTo>
                    <a:pt x="471487" y="750094"/>
                  </a:lnTo>
                  <a:lnTo>
                    <a:pt x="495300" y="778669"/>
                  </a:lnTo>
                  <a:lnTo>
                    <a:pt x="547687" y="778669"/>
                  </a:lnTo>
                  <a:lnTo>
                    <a:pt x="661987" y="692944"/>
                  </a:lnTo>
                  <a:lnTo>
                    <a:pt x="711994" y="700088"/>
                  </a:lnTo>
                  <a:lnTo>
                    <a:pt x="747712" y="676275"/>
                  </a:lnTo>
                  <a:lnTo>
                    <a:pt x="762000" y="666750"/>
                  </a:lnTo>
                  <a:lnTo>
                    <a:pt x="764381" y="681038"/>
                  </a:lnTo>
                  <a:lnTo>
                    <a:pt x="747712" y="704850"/>
                  </a:lnTo>
                  <a:lnTo>
                    <a:pt x="671512" y="738188"/>
                  </a:lnTo>
                  <a:lnTo>
                    <a:pt x="671512" y="738188"/>
                  </a:lnTo>
                  <a:lnTo>
                    <a:pt x="664369" y="769144"/>
                  </a:lnTo>
                  <a:lnTo>
                    <a:pt x="800100" y="716756"/>
                  </a:lnTo>
                  <a:lnTo>
                    <a:pt x="833437" y="704850"/>
                  </a:lnTo>
                  <a:lnTo>
                    <a:pt x="919162" y="633413"/>
                  </a:lnTo>
                  <a:lnTo>
                    <a:pt x="909637" y="628650"/>
                  </a:lnTo>
                  <a:lnTo>
                    <a:pt x="862012" y="635794"/>
                  </a:lnTo>
                  <a:lnTo>
                    <a:pt x="800100" y="664369"/>
                  </a:lnTo>
                  <a:lnTo>
                    <a:pt x="783431" y="650081"/>
                  </a:lnTo>
                  <a:lnTo>
                    <a:pt x="859631" y="588169"/>
                  </a:lnTo>
                  <a:lnTo>
                    <a:pt x="895350" y="571500"/>
                  </a:lnTo>
                  <a:lnTo>
                    <a:pt x="1050131" y="576263"/>
                  </a:lnTo>
                  <a:lnTo>
                    <a:pt x="1076325" y="616744"/>
                  </a:lnTo>
                  <a:lnTo>
                    <a:pt x="1116806" y="666750"/>
                  </a:lnTo>
                  <a:lnTo>
                    <a:pt x="1131094" y="735806"/>
                  </a:lnTo>
                  <a:lnTo>
                    <a:pt x="1131094" y="790575"/>
                  </a:lnTo>
                  <a:lnTo>
                    <a:pt x="1152525" y="847725"/>
                  </a:lnTo>
                  <a:lnTo>
                    <a:pt x="1169194" y="862013"/>
                  </a:lnTo>
                  <a:lnTo>
                    <a:pt x="1162050" y="916781"/>
                  </a:lnTo>
                  <a:lnTo>
                    <a:pt x="1185862" y="947738"/>
                  </a:lnTo>
                  <a:lnTo>
                    <a:pt x="1193006" y="983456"/>
                  </a:lnTo>
                  <a:lnTo>
                    <a:pt x="1266825" y="995363"/>
                  </a:lnTo>
                  <a:lnTo>
                    <a:pt x="1295400" y="985838"/>
                  </a:lnTo>
                  <a:lnTo>
                    <a:pt x="1319212" y="1007269"/>
                  </a:lnTo>
                  <a:lnTo>
                    <a:pt x="1323975" y="1033463"/>
                  </a:lnTo>
                  <a:lnTo>
                    <a:pt x="1354931" y="1004888"/>
                  </a:lnTo>
                  <a:lnTo>
                    <a:pt x="1395412" y="1042988"/>
                  </a:lnTo>
                  <a:lnTo>
                    <a:pt x="1443037" y="1047750"/>
                  </a:lnTo>
                  <a:lnTo>
                    <a:pt x="1450181" y="1038225"/>
                  </a:lnTo>
                  <a:lnTo>
                    <a:pt x="1540669" y="1035844"/>
                  </a:lnTo>
                  <a:lnTo>
                    <a:pt x="1564481" y="1054894"/>
                  </a:lnTo>
                  <a:lnTo>
                    <a:pt x="1578769" y="1040606"/>
                  </a:lnTo>
                  <a:lnTo>
                    <a:pt x="1616869" y="1054894"/>
                  </a:lnTo>
                  <a:lnTo>
                    <a:pt x="1647825" y="1085850"/>
                  </a:lnTo>
                  <a:lnTo>
                    <a:pt x="1716881" y="1076325"/>
                  </a:lnTo>
                  <a:close/>
                </a:path>
              </a:pathLst>
            </a:custGeom>
            <a:solidFill>
              <a:srgbClr val="FF00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4" name="Freeform 23"/>
            <p:cNvSpPr/>
            <p:nvPr/>
          </p:nvSpPr>
          <p:spPr>
            <a:xfrm>
              <a:off x="1422669" y="2276488"/>
              <a:ext cx="1179975" cy="1251925"/>
            </a:xfrm>
            <a:custGeom>
              <a:avLst/>
              <a:gdLst>
                <a:gd name="connsiteX0" fmla="*/ 600075 w 1301750"/>
                <a:gd name="connsiteY0" fmla="*/ 1314450 h 1381125"/>
                <a:gd name="connsiteX1" fmla="*/ 635000 w 1301750"/>
                <a:gd name="connsiteY1" fmla="*/ 1352550 h 1381125"/>
                <a:gd name="connsiteX2" fmla="*/ 695325 w 1301750"/>
                <a:gd name="connsiteY2" fmla="*/ 1346200 h 1381125"/>
                <a:gd name="connsiteX3" fmla="*/ 787400 w 1301750"/>
                <a:gd name="connsiteY3" fmla="*/ 1381125 h 1381125"/>
                <a:gd name="connsiteX4" fmla="*/ 825500 w 1301750"/>
                <a:gd name="connsiteY4" fmla="*/ 1381125 h 1381125"/>
                <a:gd name="connsiteX5" fmla="*/ 876300 w 1301750"/>
                <a:gd name="connsiteY5" fmla="*/ 1365250 h 1381125"/>
                <a:gd name="connsiteX6" fmla="*/ 873125 w 1301750"/>
                <a:gd name="connsiteY6" fmla="*/ 1295400 h 1381125"/>
                <a:gd name="connsiteX7" fmla="*/ 908050 w 1301750"/>
                <a:gd name="connsiteY7" fmla="*/ 1273175 h 1381125"/>
                <a:gd name="connsiteX8" fmla="*/ 1022350 w 1301750"/>
                <a:gd name="connsiteY8" fmla="*/ 1273175 h 1381125"/>
                <a:gd name="connsiteX9" fmla="*/ 1022350 w 1301750"/>
                <a:gd name="connsiteY9" fmla="*/ 1273175 h 1381125"/>
                <a:gd name="connsiteX10" fmla="*/ 1022350 w 1301750"/>
                <a:gd name="connsiteY10" fmla="*/ 1273175 h 1381125"/>
                <a:gd name="connsiteX11" fmla="*/ 1038225 w 1301750"/>
                <a:gd name="connsiteY11" fmla="*/ 1260475 h 1381125"/>
                <a:gd name="connsiteX12" fmla="*/ 1085850 w 1301750"/>
                <a:gd name="connsiteY12" fmla="*/ 1260475 h 1381125"/>
                <a:gd name="connsiteX13" fmla="*/ 1085850 w 1301750"/>
                <a:gd name="connsiteY13" fmla="*/ 1260475 h 1381125"/>
                <a:gd name="connsiteX14" fmla="*/ 1098550 w 1301750"/>
                <a:gd name="connsiteY14" fmla="*/ 1273175 h 1381125"/>
                <a:gd name="connsiteX15" fmla="*/ 1152525 w 1301750"/>
                <a:gd name="connsiteY15" fmla="*/ 1266825 h 1381125"/>
                <a:gd name="connsiteX16" fmla="*/ 1174750 w 1301750"/>
                <a:gd name="connsiteY16" fmla="*/ 1222375 h 1381125"/>
                <a:gd name="connsiteX17" fmla="*/ 1241425 w 1301750"/>
                <a:gd name="connsiteY17" fmla="*/ 1168400 h 1381125"/>
                <a:gd name="connsiteX18" fmla="*/ 1282700 w 1301750"/>
                <a:gd name="connsiteY18" fmla="*/ 1168400 h 1381125"/>
                <a:gd name="connsiteX19" fmla="*/ 1301750 w 1301750"/>
                <a:gd name="connsiteY19" fmla="*/ 1127125 h 1381125"/>
                <a:gd name="connsiteX20" fmla="*/ 1254125 w 1301750"/>
                <a:gd name="connsiteY20" fmla="*/ 1095375 h 1381125"/>
                <a:gd name="connsiteX21" fmla="*/ 1254125 w 1301750"/>
                <a:gd name="connsiteY21" fmla="*/ 1076325 h 1381125"/>
                <a:gd name="connsiteX22" fmla="*/ 1285875 w 1301750"/>
                <a:gd name="connsiteY22" fmla="*/ 981075 h 1381125"/>
                <a:gd name="connsiteX23" fmla="*/ 1279525 w 1301750"/>
                <a:gd name="connsiteY23" fmla="*/ 958850 h 1381125"/>
                <a:gd name="connsiteX24" fmla="*/ 1184275 w 1301750"/>
                <a:gd name="connsiteY24" fmla="*/ 889000 h 1381125"/>
                <a:gd name="connsiteX25" fmla="*/ 1190625 w 1301750"/>
                <a:gd name="connsiteY25" fmla="*/ 844550 h 1381125"/>
                <a:gd name="connsiteX26" fmla="*/ 1187450 w 1301750"/>
                <a:gd name="connsiteY26" fmla="*/ 831850 h 1381125"/>
                <a:gd name="connsiteX27" fmla="*/ 1174750 w 1301750"/>
                <a:gd name="connsiteY27" fmla="*/ 727075 h 1381125"/>
                <a:gd name="connsiteX28" fmla="*/ 1149350 w 1301750"/>
                <a:gd name="connsiteY28" fmla="*/ 717550 h 1381125"/>
                <a:gd name="connsiteX29" fmla="*/ 1139825 w 1301750"/>
                <a:gd name="connsiteY29" fmla="*/ 688975 h 1381125"/>
                <a:gd name="connsiteX30" fmla="*/ 1044575 w 1301750"/>
                <a:gd name="connsiteY30" fmla="*/ 666750 h 1381125"/>
                <a:gd name="connsiteX31" fmla="*/ 1003300 w 1301750"/>
                <a:gd name="connsiteY31" fmla="*/ 571500 h 1381125"/>
                <a:gd name="connsiteX32" fmla="*/ 911225 w 1301750"/>
                <a:gd name="connsiteY32" fmla="*/ 492125 h 1381125"/>
                <a:gd name="connsiteX33" fmla="*/ 892175 w 1301750"/>
                <a:gd name="connsiteY33" fmla="*/ 403225 h 1381125"/>
                <a:gd name="connsiteX34" fmla="*/ 828675 w 1301750"/>
                <a:gd name="connsiteY34" fmla="*/ 320675 h 1381125"/>
                <a:gd name="connsiteX35" fmla="*/ 755650 w 1301750"/>
                <a:gd name="connsiteY35" fmla="*/ 146050 h 1381125"/>
                <a:gd name="connsiteX36" fmla="*/ 695325 w 1301750"/>
                <a:gd name="connsiteY36" fmla="*/ 50800 h 1381125"/>
                <a:gd name="connsiteX37" fmla="*/ 590550 w 1301750"/>
                <a:gd name="connsiteY37" fmla="*/ 0 h 1381125"/>
                <a:gd name="connsiteX38" fmla="*/ 508000 w 1301750"/>
                <a:gd name="connsiteY38" fmla="*/ 38100 h 1381125"/>
                <a:gd name="connsiteX39" fmla="*/ 431800 w 1301750"/>
                <a:gd name="connsiteY39" fmla="*/ 9525 h 1381125"/>
                <a:gd name="connsiteX40" fmla="*/ 336550 w 1301750"/>
                <a:gd name="connsiteY40" fmla="*/ 6350 h 1381125"/>
                <a:gd name="connsiteX41" fmla="*/ 273050 w 1301750"/>
                <a:gd name="connsiteY41" fmla="*/ 38100 h 1381125"/>
                <a:gd name="connsiteX42" fmla="*/ 298450 w 1301750"/>
                <a:gd name="connsiteY42" fmla="*/ 73025 h 1381125"/>
                <a:gd name="connsiteX43" fmla="*/ 327025 w 1301750"/>
                <a:gd name="connsiteY43" fmla="*/ 82550 h 1381125"/>
                <a:gd name="connsiteX44" fmla="*/ 339725 w 1301750"/>
                <a:gd name="connsiteY44" fmla="*/ 95250 h 1381125"/>
                <a:gd name="connsiteX45" fmla="*/ 301625 w 1301750"/>
                <a:gd name="connsiteY45" fmla="*/ 206375 h 1381125"/>
                <a:gd name="connsiteX46" fmla="*/ 301625 w 1301750"/>
                <a:gd name="connsiteY46" fmla="*/ 266700 h 1381125"/>
                <a:gd name="connsiteX47" fmla="*/ 288925 w 1301750"/>
                <a:gd name="connsiteY47" fmla="*/ 330200 h 1381125"/>
                <a:gd name="connsiteX48" fmla="*/ 254000 w 1301750"/>
                <a:gd name="connsiteY48" fmla="*/ 346075 h 1381125"/>
                <a:gd name="connsiteX49" fmla="*/ 212725 w 1301750"/>
                <a:gd name="connsiteY49" fmla="*/ 311150 h 1381125"/>
                <a:gd name="connsiteX50" fmla="*/ 184150 w 1301750"/>
                <a:gd name="connsiteY50" fmla="*/ 292100 h 1381125"/>
                <a:gd name="connsiteX51" fmla="*/ 152400 w 1301750"/>
                <a:gd name="connsiteY51" fmla="*/ 307975 h 1381125"/>
                <a:gd name="connsiteX52" fmla="*/ 171450 w 1301750"/>
                <a:gd name="connsiteY52" fmla="*/ 377825 h 1381125"/>
                <a:gd name="connsiteX53" fmla="*/ 174625 w 1301750"/>
                <a:gd name="connsiteY53" fmla="*/ 409575 h 1381125"/>
                <a:gd name="connsiteX54" fmla="*/ 107950 w 1301750"/>
                <a:gd name="connsiteY54" fmla="*/ 447675 h 1381125"/>
                <a:gd name="connsiteX55" fmla="*/ 0 w 1301750"/>
                <a:gd name="connsiteY55" fmla="*/ 434975 h 1381125"/>
                <a:gd name="connsiteX56" fmla="*/ 22225 w 1301750"/>
                <a:gd name="connsiteY56" fmla="*/ 450850 h 1381125"/>
                <a:gd name="connsiteX57" fmla="*/ 19050 w 1301750"/>
                <a:gd name="connsiteY57" fmla="*/ 482600 h 1381125"/>
                <a:gd name="connsiteX58" fmla="*/ 73025 w 1301750"/>
                <a:gd name="connsiteY58" fmla="*/ 549275 h 1381125"/>
                <a:gd name="connsiteX59" fmla="*/ 158750 w 1301750"/>
                <a:gd name="connsiteY59" fmla="*/ 558800 h 1381125"/>
                <a:gd name="connsiteX60" fmla="*/ 184150 w 1301750"/>
                <a:gd name="connsiteY60" fmla="*/ 577850 h 1381125"/>
                <a:gd name="connsiteX61" fmla="*/ 187325 w 1301750"/>
                <a:gd name="connsiteY61" fmla="*/ 631825 h 1381125"/>
                <a:gd name="connsiteX62" fmla="*/ 231775 w 1301750"/>
                <a:gd name="connsiteY62" fmla="*/ 657225 h 1381125"/>
                <a:gd name="connsiteX63" fmla="*/ 263525 w 1301750"/>
                <a:gd name="connsiteY63" fmla="*/ 676275 h 1381125"/>
                <a:gd name="connsiteX64" fmla="*/ 381000 w 1301750"/>
                <a:gd name="connsiteY64" fmla="*/ 920750 h 1381125"/>
                <a:gd name="connsiteX65" fmla="*/ 381000 w 1301750"/>
                <a:gd name="connsiteY65" fmla="*/ 974725 h 1381125"/>
                <a:gd name="connsiteX66" fmla="*/ 406400 w 1301750"/>
                <a:gd name="connsiteY66" fmla="*/ 1012825 h 1381125"/>
                <a:gd name="connsiteX67" fmla="*/ 422275 w 1301750"/>
                <a:gd name="connsiteY67" fmla="*/ 1076325 h 1381125"/>
                <a:gd name="connsiteX68" fmla="*/ 444500 w 1301750"/>
                <a:gd name="connsiteY68" fmla="*/ 1079500 h 1381125"/>
                <a:gd name="connsiteX69" fmla="*/ 485775 w 1301750"/>
                <a:gd name="connsiteY69" fmla="*/ 1155700 h 1381125"/>
                <a:gd name="connsiteX70" fmla="*/ 501650 w 1301750"/>
                <a:gd name="connsiteY70" fmla="*/ 1209675 h 1381125"/>
                <a:gd name="connsiteX71" fmla="*/ 600075 w 1301750"/>
                <a:gd name="connsiteY71" fmla="*/ 1314450 h 1381125"/>
                <a:gd name="connsiteX0" fmla="*/ 600075 w 1301750"/>
                <a:gd name="connsiteY0" fmla="*/ 1314450 h 1381125"/>
                <a:gd name="connsiteX1" fmla="*/ 635000 w 1301750"/>
                <a:gd name="connsiteY1" fmla="*/ 1352550 h 1381125"/>
                <a:gd name="connsiteX2" fmla="*/ 695325 w 1301750"/>
                <a:gd name="connsiteY2" fmla="*/ 1346200 h 1381125"/>
                <a:gd name="connsiteX3" fmla="*/ 787400 w 1301750"/>
                <a:gd name="connsiteY3" fmla="*/ 1381125 h 1381125"/>
                <a:gd name="connsiteX4" fmla="*/ 825500 w 1301750"/>
                <a:gd name="connsiteY4" fmla="*/ 1381125 h 1381125"/>
                <a:gd name="connsiteX5" fmla="*/ 876300 w 1301750"/>
                <a:gd name="connsiteY5" fmla="*/ 1365250 h 1381125"/>
                <a:gd name="connsiteX6" fmla="*/ 873125 w 1301750"/>
                <a:gd name="connsiteY6" fmla="*/ 1295400 h 1381125"/>
                <a:gd name="connsiteX7" fmla="*/ 908050 w 1301750"/>
                <a:gd name="connsiteY7" fmla="*/ 1273175 h 1381125"/>
                <a:gd name="connsiteX8" fmla="*/ 1022350 w 1301750"/>
                <a:gd name="connsiteY8" fmla="*/ 1273175 h 1381125"/>
                <a:gd name="connsiteX9" fmla="*/ 1022350 w 1301750"/>
                <a:gd name="connsiteY9" fmla="*/ 1273175 h 1381125"/>
                <a:gd name="connsiteX10" fmla="*/ 1022350 w 1301750"/>
                <a:gd name="connsiteY10" fmla="*/ 1273175 h 1381125"/>
                <a:gd name="connsiteX11" fmla="*/ 1038225 w 1301750"/>
                <a:gd name="connsiteY11" fmla="*/ 1260475 h 1381125"/>
                <a:gd name="connsiteX12" fmla="*/ 1085850 w 1301750"/>
                <a:gd name="connsiteY12" fmla="*/ 1260475 h 1381125"/>
                <a:gd name="connsiteX13" fmla="*/ 1085850 w 1301750"/>
                <a:gd name="connsiteY13" fmla="*/ 1260475 h 1381125"/>
                <a:gd name="connsiteX14" fmla="*/ 1098550 w 1301750"/>
                <a:gd name="connsiteY14" fmla="*/ 1273175 h 1381125"/>
                <a:gd name="connsiteX15" fmla="*/ 1152525 w 1301750"/>
                <a:gd name="connsiteY15" fmla="*/ 1266825 h 1381125"/>
                <a:gd name="connsiteX16" fmla="*/ 1174750 w 1301750"/>
                <a:gd name="connsiteY16" fmla="*/ 1222375 h 1381125"/>
                <a:gd name="connsiteX17" fmla="*/ 1241425 w 1301750"/>
                <a:gd name="connsiteY17" fmla="*/ 1168400 h 1381125"/>
                <a:gd name="connsiteX18" fmla="*/ 1282700 w 1301750"/>
                <a:gd name="connsiteY18" fmla="*/ 1168400 h 1381125"/>
                <a:gd name="connsiteX19" fmla="*/ 1301750 w 1301750"/>
                <a:gd name="connsiteY19" fmla="*/ 1127125 h 1381125"/>
                <a:gd name="connsiteX20" fmla="*/ 1254125 w 1301750"/>
                <a:gd name="connsiteY20" fmla="*/ 1095375 h 1381125"/>
                <a:gd name="connsiteX21" fmla="*/ 1254125 w 1301750"/>
                <a:gd name="connsiteY21" fmla="*/ 1076325 h 1381125"/>
                <a:gd name="connsiteX22" fmla="*/ 1285875 w 1301750"/>
                <a:gd name="connsiteY22" fmla="*/ 981075 h 1381125"/>
                <a:gd name="connsiteX23" fmla="*/ 1279525 w 1301750"/>
                <a:gd name="connsiteY23" fmla="*/ 958850 h 1381125"/>
                <a:gd name="connsiteX24" fmla="*/ 1184275 w 1301750"/>
                <a:gd name="connsiteY24" fmla="*/ 889000 h 1381125"/>
                <a:gd name="connsiteX25" fmla="*/ 1190625 w 1301750"/>
                <a:gd name="connsiteY25" fmla="*/ 844550 h 1381125"/>
                <a:gd name="connsiteX26" fmla="*/ 1187450 w 1301750"/>
                <a:gd name="connsiteY26" fmla="*/ 831850 h 1381125"/>
                <a:gd name="connsiteX27" fmla="*/ 1174750 w 1301750"/>
                <a:gd name="connsiteY27" fmla="*/ 727075 h 1381125"/>
                <a:gd name="connsiteX28" fmla="*/ 1149350 w 1301750"/>
                <a:gd name="connsiteY28" fmla="*/ 717550 h 1381125"/>
                <a:gd name="connsiteX29" fmla="*/ 1139825 w 1301750"/>
                <a:gd name="connsiteY29" fmla="*/ 688975 h 1381125"/>
                <a:gd name="connsiteX30" fmla="*/ 1044575 w 1301750"/>
                <a:gd name="connsiteY30" fmla="*/ 666750 h 1381125"/>
                <a:gd name="connsiteX31" fmla="*/ 1003300 w 1301750"/>
                <a:gd name="connsiteY31" fmla="*/ 571500 h 1381125"/>
                <a:gd name="connsiteX32" fmla="*/ 911225 w 1301750"/>
                <a:gd name="connsiteY32" fmla="*/ 492125 h 1381125"/>
                <a:gd name="connsiteX33" fmla="*/ 892175 w 1301750"/>
                <a:gd name="connsiteY33" fmla="*/ 403225 h 1381125"/>
                <a:gd name="connsiteX34" fmla="*/ 828675 w 1301750"/>
                <a:gd name="connsiteY34" fmla="*/ 320675 h 1381125"/>
                <a:gd name="connsiteX35" fmla="*/ 755650 w 1301750"/>
                <a:gd name="connsiteY35" fmla="*/ 146050 h 1381125"/>
                <a:gd name="connsiteX36" fmla="*/ 695325 w 1301750"/>
                <a:gd name="connsiteY36" fmla="*/ 50800 h 1381125"/>
                <a:gd name="connsiteX37" fmla="*/ 590550 w 1301750"/>
                <a:gd name="connsiteY37" fmla="*/ 0 h 1381125"/>
                <a:gd name="connsiteX38" fmla="*/ 508000 w 1301750"/>
                <a:gd name="connsiteY38" fmla="*/ 38100 h 1381125"/>
                <a:gd name="connsiteX39" fmla="*/ 431800 w 1301750"/>
                <a:gd name="connsiteY39" fmla="*/ 9525 h 1381125"/>
                <a:gd name="connsiteX40" fmla="*/ 336550 w 1301750"/>
                <a:gd name="connsiteY40" fmla="*/ 6350 h 1381125"/>
                <a:gd name="connsiteX41" fmla="*/ 273050 w 1301750"/>
                <a:gd name="connsiteY41" fmla="*/ 38100 h 1381125"/>
                <a:gd name="connsiteX42" fmla="*/ 298450 w 1301750"/>
                <a:gd name="connsiteY42" fmla="*/ 73025 h 1381125"/>
                <a:gd name="connsiteX43" fmla="*/ 327025 w 1301750"/>
                <a:gd name="connsiteY43" fmla="*/ 82550 h 1381125"/>
                <a:gd name="connsiteX44" fmla="*/ 339725 w 1301750"/>
                <a:gd name="connsiteY44" fmla="*/ 95250 h 1381125"/>
                <a:gd name="connsiteX45" fmla="*/ 301625 w 1301750"/>
                <a:gd name="connsiteY45" fmla="*/ 206375 h 1381125"/>
                <a:gd name="connsiteX46" fmla="*/ 301625 w 1301750"/>
                <a:gd name="connsiteY46" fmla="*/ 266700 h 1381125"/>
                <a:gd name="connsiteX47" fmla="*/ 288925 w 1301750"/>
                <a:gd name="connsiteY47" fmla="*/ 330200 h 1381125"/>
                <a:gd name="connsiteX48" fmla="*/ 254000 w 1301750"/>
                <a:gd name="connsiteY48" fmla="*/ 346075 h 1381125"/>
                <a:gd name="connsiteX49" fmla="*/ 212725 w 1301750"/>
                <a:gd name="connsiteY49" fmla="*/ 311150 h 1381125"/>
                <a:gd name="connsiteX50" fmla="*/ 184150 w 1301750"/>
                <a:gd name="connsiteY50" fmla="*/ 292100 h 1381125"/>
                <a:gd name="connsiteX51" fmla="*/ 152400 w 1301750"/>
                <a:gd name="connsiteY51" fmla="*/ 307975 h 1381125"/>
                <a:gd name="connsiteX52" fmla="*/ 171450 w 1301750"/>
                <a:gd name="connsiteY52" fmla="*/ 377825 h 1381125"/>
                <a:gd name="connsiteX53" fmla="*/ 174625 w 1301750"/>
                <a:gd name="connsiteY53" fmla="*/ 409575 h 1381125"/>
                <a:gd name="connsiteX54" fmla="*/ 107950 w 1301750"/>
                <a:gd name="connsiteY54" fmla="*/ 447675 h 1381125"/>
                <a:gd name="connsiteX55" fmla="*/ 0 w 1301750"/>
                <a:gd name="connsiteY55" fmla="*/ 434975 h 1381125"/>
                <a:gd name="connsiteX56" fmla="*/ 22225 w 1301750"/>
                <a:gd name="connsiteY56" fmla="*/ 450850 h 1381125"/>
                <a:gd name="connsiteX57" fmla="*/ 19050 w 1301750"/>
                <a:gd name="connsiteY57" fmla="*/ 482600 h 1381125"/>
                <a:gd name="connsiteX58" fmla="*/ 70643 w 1301750"/>
                <a:gd name="connsiteY58" fmla="*/ 565944 h 1381125"/>
                <a:gd name="connsiteX59" fmla="*/ 158750 w 1301750"/>
                <a:gd name="connsiteY59" fmla="*/ 558800 h 1381125"/>
                <a:gd name="connsiteX60" fmla="*/ 184150 w 1301750"/>
                <a:gd name="connsiteY60" fmla="*/ 577850 h 1381125"/>
                <a:gd name="connsiteX61" fmla="*/ 187325 w 1301750"/>
                <a:gd name="connsiteY61" fmla="*/ 631825 h 1381125"/>
                <a:gd name="connsiteX62" fmla="*/ 231775 w 1301750"/>
                <a:gd name="connsiteY62" fmla="*/ 657225 h 1381125"/>
                <a:gd name="connsiteX63" fmla="*/ 263525 w 1301750"/>
                <a:gd name="connsiteY63" fmla="*/ 676275 h 1381125"/>
                <a:gd name="connsiteX64" fmla="*/ 381000 w 1301750"/>
                <a:gd name="connsiteY64" fmla="*/ 920750 h 1381125"/>
                <a:gd name="connsiteX65" fmla="*/ 381000 w 1301750"/>
                <a:gd name="connsiteY65" fmla="*/ 974725 h 1381125"/>
                <a:gd name="connsiteX66" fmla="*/ 406400 w 1301750"/>
                <a:gd name="connsiteY66" fmla="*/ 1012825 h 1381125"/>
                <a:gd name="connsiteX67" fmla="*/ 422275 w 1301750"/>
                <a:gd name="connsiteY67" fmla="*/ 1076325 h 1381125"/>
                <a:gd name="connsiteX68" fmla="*/ 444500 w 1301750"/>
                <a:gd name="connsiteY68" fmla="*/ 1079500 h 1381125"/>
                <a:gd name="connsiteX69" fmla="*/ 485775 w 1301750"/>
                <a:gd name="connsiteY69" fmla="*/ 1155700 h 1381125"/>
                <a:gd name="connsiteX70" fmla="*/ 501650 w 1301750"/>
                <a:gd name="connsiteY70" fmla="*/ 1209675 h 1381125"/>
                <a:gd name="connsiteX71" fmla="*/ 600075 w 1301750"/>
                <a:gd name="connsiteY71" fmla="*/ 131445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01750" h="1381125">
                  <a:moveTo>
                    <a:pt x="600075" y="1314450"/>
                  </a:moveTo>
                  <a:lnTo>
                    <a:pt x="635000" y="1352550"/>
                  </a:lnTo>
                  <a:lnTo>
                    <a:pt x="695325" y="1346200"/>
                  </a:lnTo>
                  <a:lnTo>
                    <a:pt x="787400" y="1381125"/>
                  </a:lnTo>
                  <a:lnTo>
                    <a:pt x="825500" y="1381125"/>
                  </a:lnTo>
                  <a:lnTo>
                    <a:pt x="876300" y="1365250"/>
                  </a:lnTo>
                  <a:lnTo>
                    <a:pt x="873125" y="1295400"/>
                  </a:lnTo>
                  <a:lnTo>
                    <a:pt x="908050" y="1273175"/>
                  </a:lnTo>
                  <a:lnTo>
                    <a:pt x="1022350" y="1273175"/>
                  </a:lnTo>
                  <a:lnTo>
                    <a:pt x="1022350" y="1273175"/>
                  </a:lnTo>
                  <a:lnTo>
                    <a:pt x="1022350" y="1273175"/>
                  </a:lnTo>
                  <a:lnTo>
                    <a:pt x="1038225" y="1260475"/>
                  </a:lnTo>
                  <a:lnTo>
                    <a:pt x="1085850" y="1260475"/>
                  </a:lnTo>
                  <a:lnTo>
                    <a:pt x="1085850" y="1260475"/>
                  </a:lnTo>
                  <a:lnTo>
                    <a:pt x="1098550" y="1273175"/>
                  </a:lnTo>
                  <a:lnTo>
                    <a:pt x="1152525" y="1266825"/>
                  </a:lnTo>
                  <a:lnTo>
                    <a:pt x="1174750" y="1222375"/>
                  </a:lnTo>
                  <a:lnTo>
                    <a:pt x="1241425" y="1168400"/>
                  </a:lnTo>
                  <a:lnTo>
                    <a:pt x="1282700" y="1168400"/>
                  </a:lnTo>
                  <a:lnTo>
                    <a:pt x="1301750" y="1127125"/>
                  </a:lnTo>
                  <a:lnTo>
                    <a:pt x="1254125" y="1095375"/>
                  </a:lnTo>
                  <a:lnTo>
                    <a:pt x="1254125" y="1076325"/>
                  </a:lnTo>
                  <a:lnTo>
                    <a:pt x="1285875" y="981075"/>
                  </a:lnTo>
                  <a:lnTo>
                    <a:pt x="1279525" y="958850"/>
                  </a:lnTo>
                  <a:lnTo>
                    <a:pt x="1184275" y="889000"/>
                  </a:lnTo>
                  <a:lnTo>
                    <a:pt x="1190625" y="844550"/>
                  </a:lnTo>
                  <a:lnTo>
                    <a:pt x="1187450" y="831850"/>
                  </a:lnTo>
                  <a:lnTo>
                    <a:pt x="1174750" y="727075"/>
                  </a:lnTo>
                  <a:lnTo>
                    <a:pt x="1149350" y="717550"/>
                  </a:lnTo>
                  <a:lnTo>
                    <a:pt x="1139825" y="688975"/>
                  </a:lnTo>
                  <a:lnTo>
                    <a:pt x="1044575" y="666750"/>
                  </a:lnTo>
                  <a:lnTo>
                    <a:pt x="1003300" y="571500"/>
                  </a:lnTo>
                  <a:lnTo>
                    <a:pt x="911225" y="492125"/>
                  </a:lnTo>
                  <a:lnTo>
                    <a:pt x="892175" y="403225"/>
                  </a:lnTo>
                  <a:lnTo>
                    <a:pt x="828675" y="320675"/>
                  </a:lnTo>
                  <a:lnTo>
                    <a:pt x="755650" y="146050"/>
                  </a:lnTo>
                  <a:lnTo>
                    <a:pt x="695325" y="50800"/>
                  </a:lnTo>
                  <a:lnTo>
                    <a:pt x="590550" y="0"/>
                  </a:lnTo>
                  <a:lnTo>
                    <a:pt x="508000" y="38100"/>
                  </a:lnTo>
                  <a:lnTo>
                    <a:pt x="431800" y="9525"/>
                  </a:lnTo>
                  <a:lnTo>
                    <a:pt x="336550" y="6350"/>
                  </a:lnTo>
                  <a:lnTo>
                    <a:pt x="273050" y="38100"/>
                  </a:lnTo>
                  <a:lnTo>
                    <a:pt x="298450" y="73025"/>
                  </a:lnTo>
                  <a:lnTo>
                    <a:pt x="327025" y="82550"/>
                  </a:lnTo>
                  <a:lnTo>
                    <a:pt x="339725" y="95250"/>
                  </a:lnTo>
                  <a:lnTo>
                    <a:pt x="301625" y="206375"/>
                  </a:lnTo>
                  <a:lnTo>
                    <a:pt x="301625" y="266700"/>
                  </a:lnTo>
                  <a:lnTo>
                    <a:pt x="288925" y="330200"/>
                  </a:lnTo>
                  <a:lnTo>
                    <a:pt x="254000" y="346075"/>
                  </a:lnTo>
                  <a:lnTo>
                    <a:pt x="212725" y="311150"/>
                  </a:lnTo>
                  <a:lnTo>
                    <a:pt x="184150" y="292100"/>
                  </a:lnTo>
                  <a:lnTo>
                    <a:pt x="152400" y="307975"/>
                  </a:lnTo>
                  <a:lnTo>
                    <a:pt x="171450" y="377825"/>
                  </a:lnTo>
                  <a:lnTo>
                    <a:pt x="174625" y="409575"/>
                  </a:lnTo>
                  <a:lnTo>
                    <a:pt x="107950" y="447675"/>
                  </a:lnTo>
                  <a:lnTo>
                    <a:pt x="0" y="434975"/>
                  </a:lnTo>
                  <a:lnTo>
                    <a:pt x="22225" y="450850"/>
                  </a:lnTo>
                  <a:lnTo>
                    <a:pt x="19050" y="482600"/>
                  </a:lnTo>
                  <a:lnTo>
                    <a:pt x="70643" y="565944"/>
                  </a:lnTo>
                  <a:lnTo>
                    <a:pt x="158750" y="558800"/>
                  </a:lnTo>
                  <a:lnTo>
                    <a:pt x="184150" y="577850"/>
                  </a:lnTo>
                  <a:lnTo>
                    <a:pt x="187325" y="631825"/>
                  </a:lnTo>
                  <a:lnTo>
                    <a:pt x="231775" y="657225"/>
                  </a:lnTo>
                  <a:lnTo>
                    <a:pt x="263525" y="676275"/>
                  </a:lnTo>
                  <a:lnTo>
                    <a:pt x="381000" y="920750"/>
                  </a:lnTo>
                  <a:lnTo>
                    <a:pt x="381000" y="974725"/>
                  </a:lnTo>
                  <a:lnTo>
                    <a:pt x="406400" y="1012825"/>
                  </a:lnTo>
                  <a:lnTo>
                    <a:pt x="422275" y="1076325"/>
                  </a:lnTo>
                  <a:lnTo>
                    <a:pt x="444500" y="1079500"/>
                  </a:lnTo>
                  <a:lnTo>
                    <a:pt x="485775" y="1155700"/>
                  </a:lnTo>
                  <a:lnTo>
                    <a:pt x="501650" y="1209675"/>
                  </a:lnTo>
                  <a:lnTo>
                    <a:pt x="600075" y="1314450"/>
                  </a:lnTo>
                  <a:close/>
                </a:path>
              </a:pathLst>
            </a:custGeom>
            <a:solidFill>
              <a:srgbClr val="FF00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5" name="Freeform 24"/>
            <p:cNvSpPr/>
            <p:nvPr/>
          </p:nvSpPr>
          <p:spPr>
            <a:xfrm>
              <a:off x="1304671" y="2644871"/>
              <a:ext cx="670571" cy="837494"/>
            </a:xfrm>
            <a:custGeom>
              <a:avLst/>
              <a:gdLst>
                <a:gd name="connsiteX0" fmla="*/ 0 w 739775"/>
                <a:gd name="connsiteY0" fmla="*/ 28575 h 923925"/>
                <a:gd name="connsiteX1" fmla="*/ 41275 w 739775"/>
                <a:gd name="connsiteY1" fmla="*/ 0 h 923925"/>
                <a:gd name="connsiteX2" fmla="*/ 107950 w 739775"/>
                <a:gd name="connsiteY2" fmla="*/ 22225 h 923925"/>
                <a:gd name="connsiteX3" fmla="*/ 155575 w 739775"/>
                <a:gd name="connsiteY3" fmla="*/ 38100 h 923925"/>
                <a:gd name="connsiteX4" fmla="*/ 161925 w 739775"/>
                <a:gd name="connsiteY4" fmla="*/ 82550 h 923925"/>
                <a:gd name="connsiteX5" fmla="*/ 209550 w 739775"/>
                <a:gd name="connsiteY5" fmla="*/ 146050 h 923925"/>
                <a:gd name="connsiteX6" fmla="*/ 301625 w 739775"/>
                <a:gd name="connsiteY6" fmla="*/ 146050 h 923925"/>
                <a:gd name="connsiteX7" fmla="*/ 323850 w 739775"/>
                <a:gd name="connsiteY7" fmla="*/ 165100 h 923925"/>
                <a:gd name="connsiteX8" fmla="*/ 323850 w 739775"/>
                <a:gd name="connsiteY8" fmla="*/ 225425 h 923925"/>
                <a:gd name="connsiteX9" fmla="*/ 400050 w 739775"/>
                <a:gd name="connsiteY9" fmla="*/ 263525 h 923925"/>
                <a:gd name="connsiteX10" fmla="*/ 527050 w 739775"/>
                <a:gd name="connsiteY10" fmla="*/ 523875 h 923925"/>
                <a:gd name="connsiteX11" fmla="*/ 517525 w 739775"/>
                <a:gd name="connsiteY11" fmla="*/ 555625 h 923925"/>
                <a:gd name="connsiteX12" fmla="*/ 546100 w 739775"/>
                <a:gd name="connsiteY12" fmla="*/ 612775 h 923925"/>
                <a:gd name="connsiteX13" fmla="*/ 552450 w 739775"/>
                <a:gd name="connsiteY13" fmla="*/ 660400 h 923925"/>
                <a:gd name="connsiteX14" fmla="*/ 581025 w 739775"/>
                <a:gd name="connsiteY14" fmla="*/ 669925 h 923925"/>
                <a:gd name="connsiteX15" fmla="*/ 638175 w 739775"/>
                <a:gd name="connsiteY15" fmla="*/ 781050 h 923925"/>
                <a:gd name="connsiteX16" fmla="*/ 638175 w 739775"/>
                <a:gd name="connsiteY16" fmla="*/ 800100 h 923925"/>
                <a:gd name="connsiteX17" fmla="*/ 739775 w 739775"/>
                <a:gd name="connsiteY17" fmla="*/ 908050 h 923925"/>
                <a:gd name="connsiteX18" fmla="*/ 688975 w 739775"/>
                <a:gd name="connsiteY18" fmla="*/ 923925 h 923925"/>
                <a:gd name="connsiteX19" fmla="*/ 650875 w 739775"/>
                <a:gd name="connsiteY19" fmla="*/ 908050 h 923925"/>
                <a:gd name="connsiteX20" fmla="*/ 644525 w 739775"/>
                <a:gd name="connsiteY20" fmla="*/ 866775 h 923925"/>
                <a:gd name="connsiteX21" fmla="*/ 600075 w 739775"/>
                <a:gd name="connsiteY21" fmla="*/ 812800 h 923925"/>
                <a:gd name="connsiteX22" fmla="*/ 555625 w 739775"/>
                <a:gd name="connsiteY22" fmla="*/ 812800 h 923925"/>
                <a:gd name="connsiteX23" fmla="*/ 508000 w 739775"/>
                <a:gd name="connsiteY23" fmla="*/ 768350 h 923925"/>
                <a:gd name="connsiteX24" fmla="*/ 412750 w 739775"/>
                <a:gd name="connsiteY24" fmla="*/ 755650 h 923925"/>
                <a:gd name="connsiteX25" fmla="*/ 412750 w 739775"/>
                <a:gd name="connsiteY25" fmla="*/ 755650 h 923925"/>
                <a:gd name="connsiteX26" fmla="*/ 339725 w 739775"/>
                <a:gd name="connsiteY26" fmla="*/ 714375 h 923925"/>
                <a:gd name="connsiteX27" fmla="*/ 336550 w 739775"/>
                <a:gd name="connsiteY27" fmla="*/ 685800 h 923925"/>
                <a:gd name="connsiteX28" fmla="*/ 307975 w 739775"/>
                <a:gd name="connsiteY28" fmla="*/ 692150 h 923925"/>
                <a:gd name="connsiteX29" fmla="*/ 307975 w 739775"/>
                <a:gd name="connsiteY29" fmla="*/ 625475 h 923925"/>
                <a:gd name="connsiteX30" fmla="*/ 260350 w 739775"/>
                <a:gd name="connsiteY30" fmla="*/ 549275 h 923925"/>
                <a:gd name="connsiteX31" fmla="*/ 254000 w 739775"/>
                <a:gd name="connsiteY31" fmla="*/ 473075 h 923925"/>
                <a:gd name="connsiteX32" fmla="*/ 219075 w 739775"/>
                <a:gd name="connsiteY32" fmla="*/ 447675 h 923925"/>
                <a:gd name="connsiteX33" fmla="*/ 190500 w 739775"/>
                <a:gd name="connsiteY33" fmla="*/ 447675 h 923925"/>
                <a:gd name="connsiteX34" fmla="*/ 193675 w 739775"/>
                <a:gd name="connsiteY34" fmla="*/ 409575 h 923925"/>
                <a:gd name="connsiteX35" fmla="*/ 219075 w 739775"/>
                <a:gd name="connsiteY35" fmla="*/ 387350 h 923925"/>
                <a:gd name="connsiteX36" fmla="*/ 200025 w 739775"/>
                <a:gd name="connsiteY36" fmla="*/ 358775 h 923925"/>
                <a:gd name="connsiteX37" fmla="*/ 155575 w 739775"/>
                <a:gd name="connsiteY37" fmla="*/ 361950 h 923925"/>
                <a:gd name="connsiteX38" fmla="*/ 152400 w 739775"/>
                <a:gd name="connsiteY38" fmla="*/ 346075 h 923925"/>
                <a:gd name="connsiteX39" fmla="*/ 168275 w 739775"/>
                <a:gd name="connsiteY39" fmla="*/ 279400 h 923925"/>
                <a:gd name="connsiteX40" fmla="*/ 38100 w 739775"/>
                <a:gd name="connsiteY40" fmla="*/ 111125 h 923925"/>
                <a:gd name="connsiteX41" fmla="*/ 0 w 739775"/>
                <a:gd name="connsiteY41" fmla="*/ 2857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9775" h="923925">
                  <a:moveTo>
                    <a:pt x="0" y="28575"/>
                  </a:moveTo>
                  <a:lnTo>
                    <a:pt x="41275" y="0"/>
                  </a:lnTo>
                  <a:lnTo>
                    <a:pt x="107950" y="22225"/>
                  </a:lnTo>
                  <a:lnTo>
                    <a:pt x="155575" y="38100"/>
                  </a:lnTo>
                  <a:lnTo>
                    <a:pt x="161925" y="82550"/>
                  </a:lnTo>
                  <a:lnTo>
                    <a:pt x="209550" y="146050"/>
                  </a:lnTo>
                  <a:lnTo>
                    <a:pt x="301625" y="146050"/>
                  </a:lnTo>
                  <a:lnTo>
                    <a:pt x="323850" y="165100"/>
                  </a:lnTo>
                  <a:lnTo>
                    <a:pt x="323850" y="225425"/>
                  </a:lnTo>
                  <a:lnTo>
                    <a:pt x="400050" y="263525"/>
                  </a:lnTo>
                  <a:lnTo>
                    <a:pt x="527050" y="523875"/>
                  </a:lnTo>
                  <a:lnTo>
                    <a:pt x="517525" y="555625"/>
                  </a:lnTo>
                  <a:lnTo>
                    <a:pt x="546100" y="612775"/>
                  </a:lnTo>
                  <a:lnTo>
                    <a:pt x="552450" y="660400"/>
                  </a:lnTo>
                  <a:lnTo>
                    <a:pt x="581025" y="669925"/>
                  </a:lnTo>
                  <a:lnTo>
                    <a:pt x="638175" y="781050"/>
                  </a:lnTo>
                  <a:lnTo>
                    <a:pt x="638175" y="800100"/>
                  </a:lnTo>
                  <a:lnTo>
                    <a:pt x="739775" y="908050"/>
                  </a:lnTo>
                  <a:lnTo>
                    <a:pt x="688975" y="923925"/>
                  </a:lnTo>
                  <a:lnTo>
                    <a:pt x="650875" y="908050"/>
                  </a:lnTo>
                  <a:lnTo>
                    <a:pt x="644525" y="866775"/>
                  </a:lnTo>
                  <a:lnTo>
                    <a:pt x="600075" y="812800"/>
                  </a:lnTo>
                  <a:lnTo>
                    <a:pt x="555625" y="812800"/>
                  </a:lnTo>
                  <a:lnTo>
                    <a:pt x="508000" y="768350"/>
                  </a:lnTo>
                  <a:lnTo>
                    <a:pt x="412750" y="755650"/>
                  </a:lnTo>
                  <a:lnTo>
                    <a:pt x="412750" y="755650"/>
                  </a:lnTo>
                  <a:lnTo>
                    <a:pt x="339725" y="714375"/>
                  </a:lnTo>
                  <a:lnTo>
                    <a:pt x="336550" y="685800"/>
                  </a:lnTo>
                  <a:lnTo>
                    <a:pt x="307975" y="692150"/>
                  </a:lnTo>
                  <a:lnTo>
                    <a:pt x="307975" y="625475"/>
                  </a:lnTo>
                  <a:lnTo>
                    <a:pt x="260350" y="549275"/>
                  </a:lnTo>
                  <a:lnTo>
                    <a:pt x="254000" y="473075"/>
                  </a:lnTo>
                  <a:lnTo>
                    <a:pt x="219075" y="447675"/>
                  </a:lnTo>
                  <a:lnTo>
                    <a:pt x="190500" y="447675"/>
                  </a:lnTo>
                  <a:lnTo>
                    <a:pt x="193675" y="409575"/>
                  </a:lnTo>
                  <a:lnTo>
                    <a:pt x="219075" y="387350"/>
                  </a:lnTo>
                  <a:lnTo>
                    <a:pt x="200025" y="358775"/>
                  </a:lnTo>
                  <a:lnTo>
                    <a:pt x="155575" y="361950"/>
                  </a:lnTo>
                  <a:lnTo>
                    <a:pt x="152400" y="346075"/>
                  </a:lnTo>
                  <a:lnTo>
                    <a:pt x="168275" y="279400"/>
                  </a:lnTo>
                  <a:lnTo>
                    <a:pt x="38100" y="111125"/>
                  </a:lnTo>
                  <a:lnTo>
                    <a:pt x="0" y="28575"/>
                  </a:lnTo>
                  <a:close/>
                </a:path>
              </a:pathLst>
            </a:custGeom>
            <a:solidFill>
              <a:srgbClr val="FF00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6" name="Freeform 25"/>
            <p:cNvSpPr/>
            <p:nvPr/>
          </p:nvSpPr>
          <p:spPr>
            <a:xfrm>
              <a:off x="1278769" y="2316780"/>
              <a:ext cx="420186" cy="368382"/>
            </a:xfrm>
            <a:custGeom>
              <a:avLst/>
              <a:gdLst>
                <a:gd name="connsiteX0" fmla="*/ 142875 w 463550"/>
                <a:gd name="connsiteY0" fmla="*/ 387350 h 406400"/>
                <a:gd name="connsiteX1" fmla="*/ 266700 w 463550"/>
                <a:gd name="connsiteY1" fmla="*/ 406400 h 406400"/>
                <a:gd name="connsiteX2" fmla="*/ 342900 w 463550"/>
                <a:gd name="connsiteY2" fmla="*/ 361950 h 406400"/>
                <a:gd name="connsiteX3" fmla="*/ 317500 w 463550"/>
                <a:gd name="connsiteY3" fmla="*/ 263525 h 406400"/>
                <a:gd name="connsiteX4" fmla="*/ 336550 w 463550"/>
                <a:gd name="connsiteY4" fmla="*/ 247650 h 406400"/>
                <a:gd name="connsiteX5" fmla="*/ 412750 w 463550"/>
                <a:gd name="connsiteY5" fmla="*/ 304800 h 406400"/>
                <a:gd name="connsiteX6" fmla="*/ 457200 w 463550"/>
                <a:gd name="connsiteY6" fmla="*/ 288925 h 406400"/>
                <a:gd name="connsiteX7" fmla="*/ 463550 w 463550"/>
                <a:gd name="connsiteY7" fmla="*/ 215900 h 406400"/>
                <a:gd name="connsiteX8" fmla="*/ 438150 w 463550"/>
                <a:gd name="connsiteY8" fmla="*/ 228600 h 406400"/>
                <a:gd name="connsiteX9" fmla="*/ 406400 w 463550"/>
                <a:gd name="connsiteY9" fmla="*/ 212725 h 406400"/>
                <a:gd name="connsiteX10" fmla="*/ 393700 w 463550"/>
                <a:gd name="connsiteY10" fmla="*/ 193675 h 406400"/>
                <a:gd name="connsiteX11" fmla="*/ 368300 w 463550"/>
                <a:gd name="connsiteY11" fmla="*/ 133350 h 406400"/>
                <a:gd name="connsiteX12" fmla="*/ 371475 w 463550"/>
                <a:gd name="connsiteY12" fmla="*/ 88900 h 406400"/>
                <a:gd name="connsiteX13" fmla="*/ 327025 w 463550"/>
                <a:gd name="connsiteY13" fmla="*/ 107950 h 406400"/>
                <a:gd name="connsiteX14" fmla="*/ 320675 w 463550"/>
                <a:gd name="connsiteY14" fmla="*/ 123825 h 406400"/>
                <a:gd name="connsiteX15" fmla="*/ 292100 w 463550"/>
                <a:gd name="connsiteY15" fmla="*/ 107950 h 406400"/>
                <a:gd name="connsiteX16" fmla="*/ 273050 w 463550"/>
                <a:gd name="connsiteY16" fmla="*/ 107950 h 406400"/>
                <a:gd name="connsiteX17" fmla="*/ 193675 w 463550"/>
                <a:gd name="connsiteY17" fmla="*/ 31750 h 406400"/>
                <a:gd name="connsiteX18" fmla="*/ 165100 w 463550"/>
                <a:gd name="connsiteY18" fmla="*/ 25400 h 406400"/>
                <a:gd name="connsiteX19" fmla="*/ 114300 w 463550"/>
                <a:gd name="connsiteY19" fmla="*/ 6350 h 406400"/>
                <a:gd name="connsiteX20" fmla="*/ 85725 w 463550"/>
                <a:gd name="connsiteY20" fmla="*/ 0 h 406400"/>
                <a:gd name="connsiteX21" fmla="*/ 85725 w 463550"/>
                <a:gd name="connsiteY21" fmla="*/ 25400 h 406400"/>
                <a:gd name="connsiteX22" fmla="*/ 53975 w 463550"/>
                <a:gd name="connsiteY22" fmla="*/ 50800 h 406400"/>
                <a:gd name="connsiteX23" fmla="*/ 44450 w 463550"/>
                <a:gd name="connsiteY23" fmla="*/ 47625 h 406400"/>
                <a:gd name="connsiteX24" fmla="*/ 0 w 463550"/>
                <a:gd name="connsiteY24" fmla="*/ 79375 h 406400"/>
                <a:gd name="connsiteX25" fmla="*/ 19050 w 463550"/>
                <a:gd name="connsiteY25" fmla="*/ 123825 h 406400"/>
                <a:gd name="connsiteX26" fmla="*/ 19050 w 463550"/>
                <a:gd name="connsiteY26" fmla="*/ 203200 h 406400"/>
                <a:gd name="connsiteX27" fmla="*/ 53975 w 463550"/>
                <a:gd name="connsiteY27" fmla="*/ 196850 h 406400"/>
                <a:gd name="connsiteX28" fmla="*/ 63500 w 463550"/>
                <a:gd name="connsiteY28" fmla="*/ 200025 h 406400"/>
                <a:gd name="connsiteX29" fmla="*/ 92075 w 463550"/>
                <a:gd name="connsiteY29" fmla="*/ 234950 h 406400"/>
                <a:gd name="connsiteX30" fmla="*/ 114300 w 463550"/>
                <a:gd name="connsiteY30" fmla="*/ 225425 h 406400"/>
                <a:gd name="connsiteX31" fmla="*/ 139700 w 463550"/>
                <a:gd name="connsiteY31" fmla="*/ 260350 h 406400"/>
                <a:gd name="connsiteX32" fmla="*/ 120650 w 463550"/>
                <a:gd name="connsiteY32" fmla="*/ 285750 h 406400"/>
                <a:gd name="connsiteX33" fmla="*/ 117475 w 463550"/>
                <a:gd name="connsiteY33" fmla="*/ 314325 h 406400"/>
                <a:gd name="connsiteX34" fmla="*/ 139700 w 463550"/>
                <a:gd name="connsiteY34" fmla="*/ 333375 h 406400"/>
                <a:gd name="connsiteX35" fmla="*/ 142875 w 463550"/>
                <a:gd name="connsiteY35" fmla="*/ 38735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3550" h="406400">
                  <a:moveTo>
                    <a:pt x="142875" y="387350"/>
                  </a:moveTo>
                  <a:lnTo>
                    <a:pt x="266700" y="406400"/>
                  </a:lnTo>
                  <a:lnTo>
                    <a:pt x="342900" y="361950"/>
                  </a:lnTo>
                  <a:lnTo>
                    <a:pt x="317500" y="263525"/>
                  </a:lnTo>
                  <a:lnTo>
                    <a:pt x="336550" y="247650"/>
                  </a:lnTo>
                  <a:lnTo>
                    <a:pt x="412750" y="304800"/>
                  </a:lnTo>
                  <a:lnTo>
                    <a:pt x="457200" y="288925"/>
                  </a:lnTo>
                  <a:lnTo>
                    <a:pt x="463550" y="215900"/>
                  </a:lnTo>
                  <a:lnTo>
                    <a:pt x="438150" y="228600"/>
                  </a:lnTo>
                  <a:lnTo>
                    <a:pt x="406400" y="212725"/>
                  </a:lnTo>
                  <a:lnTo>
                    <a:pt x="393700" y="193675"/>
                  </a:lnTo>
                  <a:lnTo>
                    <a:pt x="368300" y="133350"/>
                  </a:lnTo>
                  <a:lnTo>
                    <a:pt x="371475" y="88900"/>
                  </a:lnTo>
                  <a:lnTo>
                    <a:pt x="327025" y="107950"/>
                  </a:lnTo>
                  <a:lnTo>
                    <a:pt x="320675" y="123825"/>
                  </a:lnTo>
                  <a:lnTo>
                    <a:pt x="292100" y="107950"/>
                  </a:lnTo>
                  <a:lnTo>
                    <a:pt x="273050" y="107950"/>
                  </a:lnTo>
                  <a:lnTo>
                    <a:pt x="193675" y="31750"/>
                  </a:lnTo>
                  <a:lnTo>
                    <a:pt x="165100" y="25400"/>
                  </a:lnTo>
                  <a:lnTo>
                    <a:pt x="114300" y="6350"/>
                  </a:lnTo>
                  <a:lnTo>
                    <a:pt x="85725" y="0"/>
                  </a:lnTo>
                  <a:lnTo>
                    <a:pt x="85725" y="25400"/>
                  </a:lnTo>
                  <a:lnTo>
                    <a:pt x="53975" y="50800"/>
                  </a:lnTo>
                  <a:lnTo>
                    <a:pt x="44450" y="47625"/>
                  </a:lnTo>
                  <a:lnTo>
                    <a:pt x="0" y="79375"/>
                  </a:lnTo>
                  <a:lnTo>
                    <a:pt x="19050" y="123825"/>
                  </a:lnTo>
                  <a:lnTo>
                    <a:pt x="19050" y="203200"/>
                  </a:lnTo>
                  <a:lnTo>
                    <a:pt x="53975" y="196850"/>
                  </a:lnTo>
                  <a:lnTo>
                    <a:pt x="63500" y="200025"/>
                  </a:lnTo>
                  <a:lnTo>
                    <a:pt x="92075" y="234950"/>
                  </a:lnTo>
                  <a:lnTo>
                    <a:pt x="114300" y="225425"/>
                  </a:lnTo>
                  <a:lnTo>
                    <a:pt x="139700" y="260350"/>
                  </a:lnTo>
                  <a:lnTo>
                    <a:pt x="120650" y="285750"/>
                  </a:lnTo>
                  <a:lnTo>
                    <a:pt x="117475" y="314325"/>
                  </a:lnTo>
                  <a:lnTo>
                    <a:pt x="139700" y="333375"/>
                  </a:lnTo>
                  <a:lnTo>
                    <a:pt x="142875" y="387350"/>
                  </a:lnTo>
                  <a:close/>
                </a:path>
              </a:pathLst>
            </a:custGeom>
            <a:solidFill>
              <a:srgbClr val="FF00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7" name="Freeform 26"/>
            <p:cNvSpPr/>
            <p:nvPr/>
          </p:nvSpPr>
          <p:spPr>
            <a:xfrm>
              <a:off x="833414" y="1130973"/>
              <a:ext cx="419454" cy="483578"/>
            </a:xfrm>
            <a:custGeom>
              <a:avLst/>
              <a:gdLst>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42092 w 462742"/>
                <a:gd name="connsiteY20" fmla="*/ 457284 h 533484"/>
                <a:gd name="connsiteX21" fmla="*/ 332567 w 462742"/>
                <a:gd name="connsiteY21" fmla="*/ 450934 h 533484"/>
                <a:gd name="connsiteX22" fmla="*/ 329392 w 462742"/>
                <a:gd name="connsiteY22" fmla="*/ 435059 h 533484"/>
                <a:gd name="connsiteX23" fmla="*/ 323042 w 462742"/>
                <a:gd name="connsiteY23" fmla="*/ 425534 h 533484"/>
                <a:gd name="connsiteX24" fmla="*/ 316692 w 462742"/>
                <a:gd name="connsiteY24" fmla="*/ 387434 h 533484"/>
                <a:gd name="connsiteX25" fmla="*/ 307167 w 462742"/>
                <a:gd name="connsiteY25" fmla="*/ 358859 h 533484"/>
                <a:gd name="connsiteX26" fmla="*/ 303992 w 462742"/>
                <a:gd name="connsiteY26" fmla="*/ 349334 h 533484"/>
                <a:gd name="connsiteX27" fmla="*/ 313517 w 462742"/>
                <a:gd name="connsiteY27" fmla="*/ 352509 h 533484"/>
                <a:gd name="connsiteX28" fmla="*/ 342092 w 462742"/>
                <a:gd name="connsiteY28" fmla="*/ 368384 h 533484"/>
                <a:gd name="connsiteX29" fmla="*/ 351617 w 462742"/>
                <a:gd name="connsiteY29" fmla="*/ 362034 h 533484"/>
                <a:gd name="connsiteX30" fmla="*/ 354792 w 462742"/>
                <a:gd name="connsiteY30" fmla="*/ 330284 h 533484"/>
                <a:gd name="connsiteX31" fmla="*/ 357967 w 462742"/>
                <a:gd name="connsiteY31" fmla="*/ 320759 h 533484"/>
                <a:gd name="connsiteX32" fmla="*/ 418292 w 462742"/>
                <a:gd name="connsiteY32" fmla="*/ 269959 h 533484"/>
                <a:gd name="connsiteX33" fmla="*/ 421467 w 462742"/>
                <a:gd name="connsiteY33" fmla="*/ 314409 h 533484"/>
                <a:gd name="connsiteX34" fmla="*/ 440517 w 462742"/>
                <a:gd name="connsiteY34" fmla="*/ 327109 h 533484"/>
                <a:gd name="connsiteX35" fmla="*/ 456392 w 462742"/>
                <a:gd name="connsiteY35" fmla="*/ 323934 h 533484"/>
                <a:gd name="connsiteX36" fmla="*/ 459567 w 462742"/>
                <a:gd name="connsiteY36" fmla="*/ 314409 h 533484"/>
                <a:gd name="connsiteX37" fmla="*/ 462742 w 462742"/>
                <a:gd name="connsiteY37" fmla="*/ 298534 h 533484"/>
                <a:gd name="connsiteX38" fmla="*/ 459567 w 462742"/>
                <a:gd name="connsiteY38" fmla="*/ 260434 h 533484"/>
                <a:gd name="connsiteX39" fmla="*/ 456392 w 462742"/>
                <a:gd name="connsiteY39" fmla="*/ 250909 h 533484"/>
                <a:gd name="connsiteX40" fmla="*/ 446867 w 462742"/>
                <a:gd name="connsiteY40" fmla="*/ 244559 h 533484"/>
                <a:gd name="connsiteX41" fmla="*/ 427817 w 462742"/>
                <a:gd name="connsiteY41" fmla="*/ 238209 h 533484"/>
                <a:gd name="connsiteX42" fmla="*/ 418292 w 462742"/>
                <a:gd name="connsiteY42" fmla="*/ 235034 h 533484"/>
                <a:gd name="connsiteX43" fmla="*/ 408767 w 462742"/>
                <a:gd name="connsiteY43" fmla="*/ 231859 h 533484"/>
                <a:gd name="connsiteX44" fmla="*/ 399242 w 462742"/>
                <a:gd name="connsiteY44" fmla="*/ 228684 h 533484"/>
                <a:gd name="connsiteX45" fmla="*/ 392892 w 462742"/>
                <a:gd name="connsiteY45" fmla="*/ 219159 h 533484"/>
                <a:gd name="connsiteX46" fmla="*/ 411942 w 462742"/>
                <a:gd name="connsiteY46" fmla="*/ 215984 h 533484"/>
                <a:gd name="connsiteX47" fmla="*/ 427817 w 462742"/>
                <a:gd name="connsiteY47" fmla="*/ 187409 h 533484"/>
                <a:gd name="connsiteX48" fmla="*/ 418292 w 462742"/>
                <a:gd name="connsiteY48" fmla="*/ 165184 h 533484"/>
                <a:gd name="connsiteX49" fmla="*/ 415117 w 462742"/>
                <a:gd name="connsiteY49" fmla="*/ 155659 h 533484"/>
                <a:gd name="connsiteX50" fmla="*/ 408767 w 462742"/>
                <a:gd name="connsiteY50" fmla="*/ 146134 h 533484"/>
                <a:gd name="connsiteX51" fmla="*/ 418292 w 462742"/>
                <a:gd name="connsiteY51" fmla="*/ 149309 h 533484"/>
                <a:gd name="connsiteX52" fmla="*/ 440517 w 462742"/>
                <a:gd name="connsiteY52" fmla="*/ 146134 h 533484"/>
                <a:gd name="connsiteX53" fmla="*/ 437342 w 462742"/>
                <a:gd name="connsiteY53" fmla="*/ 111209 h 533484"/>
                <a:gd name="connsiteX54" fmla="*/ 434167 w 462742"/>
                <a:gd name="connsiteY54" fmla="*/ 101684 h 533484"/>
                <a:gd name="connsiteX55" fmla="*/ 411942 w 462742"/>
                <a:gd name="connsiteY55" fmla="*/ 95334 h 533484"/>
                <a:gd name="connsiteX56" fmla="*/ 348442 w 462742"/>
                <a:gd name="connsiteY56" fmla="*/ 92159 h 533484"/>
                <a:gd name="connsiteX57" fmla="*/ 342092 w 462742"/>
                <a:gd name="connsiteY57" fmla="*/ 82634 h 533484"/>
                <a:gd name="connsiteX58" fmla="*/ 335742 w 462742"/>
                <a:gd name="connsiteY58" fmla="*/ 63584 h 533484"/>
                <a:gd name="connsiteX59" fmla="*/ 316692 w 462742"/>
                <a:gd name="connsiteY59" fmla="*/ 54059 h 533484"/>
                <a:gd name="connsiteX60" fmla="*/ 310342 w 462742"/>
                <a:gd name="connsiteY60" fmla="*/ 44534 h 533484"/>
                <a:gd name="connsiteX61" fmla="*/ 278592 w 462742"/>
                <a:gd name="connsiteY61" fmla="*/ 44534 h 533484"/>
                <a:gd name="connsiteX62" fmla="*/ 259542 w 462742"/>
                <a:gd name="connsiteY62" fmla="*/ 66759 h 533484"/>
                <a:gd name="connsiteX63" fmla="*/ 215092 w 462742"/>
                <a:gd name="connsiteY63" fmla="*/ 63584 h 533484"/>
                <a:gd name="connsiteX64" fmla="*/ 205567 w 462742"/>
                <a:gd name="connsiteY64" fmla="*/ 54059 h 533484"/>
                <a:gd name="connsiteX65" fmla="*/ 199217 w 462742"/>
                <a:gd name="connsiteY65" fmla="*/ 44534 h 533484"/>
                <a:gd name="connsiteX66" fmla="*/ 161117 w 462742"/>
                <a:gd name="connsiteY66" fmla="*/ 41359 h 533484"/>
                <a:gd name="connsiteX67" fmla="*/ 142067 w 462742"/>
                <a:gd name="connsiteY67" fmla="*/ 31834 h 533484"/>
                <a:gd name="connsiteX68" fmla="*/ 132542 w 462742"/>
                <a:gd name="connsiteY68" fmla="*/ 25484 h 533484"/>
                <a:gd name="connsiteX69" fmla="*/ 110317 w 462742"/>
                <a:gd name="connsiteY69" fmla="*/ 3259 h 533484"/>
                <a:gd name="connsiteX70" fmla="*/ 97617 w 462742"/>
                <a:gd name="connsiteY70" fmla="*/ 47709 h 533484"/>
                <a:gd name="connsiteX71" fmla="*/ 88092 w 462742"/>
                <a:gd name="connsiteY71" fmla="*/ 54059 h 533484"/>
                <a:gd name="connsiteX72" fmla="*/ 46817 w 462742"/>
                <a:gd name="connsiteY72" fmla="*/ 57234 h 533484"/>
                <a:gd name="connsiteX73" fmla="*/ 49992 w 462742"/>
                <a:gd name="connsiteY73" fmla="*/ 79459 h 533484"/>
                <a:gd name="connsiteX74" fmla="*/ 53167 w 462742"/>
                <a:gd name="connsiteY74" fmla="*/ 88984 h 533484"/>
                <a:gd name="connsiteX75" fmla="*/ 72217 w 462742"/>
                <a:gd name="connsiteY75" fmla="*/ 101684 h 533484"/>
                <a:gd name="connsiteX76" fmla="*/ 78567 w 462742"/>
                <a:gd name="connsiteY76" fmla="*/ 133434 h 533484"/>
                <a:gd name="connsiteX77" fmla="*/ 84917 w 462742"/>
                <a:gd name="connsiteY77" fmla="*/ 142959 h 533484"/>
                <a:gd name="connsiteX78" fmla="*/ 94442 w 462742"/>
                <a:gd name="connsiteY78" fmla="*/ 146134 h 533484"/>
                <a:gd name="connsiteX79" fmla="*/ 107142 w 462742"/>
                <a:gd name="connsiteY79" fmla="*/ 165184 h 533484"/>
                <a:gd name="connsiteX80" fmla="*/ 113492 w 462742"/>
                <a:gd name="connsiteY80" fmla="*/ 174709 h 533484"/>
                <a:gd name="connsiteX81" fmla="*/ 119842 w 462742"/>
                <a:gd name="connsiteY81" fmla="*/ 193759 h 533484"/>
                <a:gd name="connsiteX82" fmla="*/ 123017 w 462742"/>
                <a:gd name="connsiteY82" fmla="*/ 203284 h 533484"/>
                <a:gd name="connsiteX83" fmla="*/ 116667 w 462742"/>
                <a:gd name="connsiteY83" fmla="*/ 235034 h 533484"/>
                <a:gd name="connsiteX84" fmla="*/ 107142 w 462742"/>
                <a:gd name="connsiteY84" fmla="*/ 241384 h 533484"/>
                <a:gd name="connsiteX85" fmla="*/ 91267 w 462742"/>
                <a:gd name="connsiteY85" fmla="*/ 238209 h 533484"/>
                <a:gd name="connsiteX86" fmla="*/ 78567 w 462742"/>
                <a:gd name="connsiteY86" fmla="*/ 231859 h 533484"/>
                <a:gd name="connsiteX87" fmla="*/ 69042 w 462742"/>
                <a:gd name="connsiteY87" fmla="*/ 228684 h 533484"/>
                <a:gd name="connsiteX88" fmla="*/ 53167 w 462742"/>
                <a:gd name="connsiteY88" fmla="*/ 244559 h 533484"/>
                <a:gd name="connsiteX89" fmla="*/ 43642 w 462742"/>
                <a:gd name="connsiteY89" fmla="*/ 263609 h 533484"/>
                <a:gd name="connsiteX90" fmla="*/ 27767 w 462742"/>
                <a:gd name="connsiteY90" fmla="*/ 266784 h 533484"/>
                <a:gd name="connsiteX91" fmla="*/ 18242 w 462742"/>
                <a:gd name="connsiteY91" fmla="*/ 269959 h 533484"/>
                <a:gd name="connsiteX92" fmla="*/ 15067 w 462742"/>
                <a:gd name="connsiteY92" fmla="*/ 279484 h 533484"/>
                <a:gd name="connsiteX93" fmla="*/ 11892 w 462742"/>
                <a:gd name="connsiteY93" fmla="*/ 301709 h 533484"/>
                <a:gd name="connsiteX94" fmla="*/ 2367 w 462742"/>
                <a:gd name="connsiteY94" fmla="*/ 304884 h 533484"/>
                <a:gd name="connsiteX95" fmla="*/ 5542 w 462742"/>
                <a:gd name="connsiteY95" fmla="*/ 339809 h 533484"/>
                <a:gd name="connsiteX96" fmla="*/ 24592 w 462742"/>
                <a:gd name="connsiteY96" fmla="*/ 346159 h 533484"/>
                <a:gd name="connsiteX97" fmla="*/ 78567 w 462742"/>
                <a:gd name="connsiteY97" fmla="*/ 352509 h 533484"/>
                <a:gd name="connsiteX98" fmla="*/ 81742 w 462742"/>
                <a:gd name="connsiteY98" fmla="*/ 362034 h 533484"/>
                <a:gd name="connsiteX99" fmla="*/ 84917 w 462742"/>
                <a:gd name="connsiteY99" fmla="*/ 384259 h 533484"/>
                <a:gd name="connsiteX100" fmla="*/ 65867 w 462742"/>
                <a:gd name="connsiteY100" fmla="*/ 390609 h 533484"/>
                <a:gd name="connsiteX101" fmla="*/ 30942 w 462742"/>
                <a:gd name="connsiteY101" fmla="*/ 403309 h 533484"/>
                <a:gd name="connsiteX102" fmla="*/ 8717 w 462742"/>
                <a:gd name="connsiteY102"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42092 w 462742"/>
                <a:gd name="connsiteY20" fmla="*/ 457284 h 533484"/>
                <a:gd name="connsiteX21" fmla="*/ 332567 w 462742"/>
                <a:gd name="connsiteY21" fmla="*/ 450934 h 533484"/>
                <a:gd name="connsiteX22" fmla="*/ 329392 w 462742"/>
                <a:gd name="connsiteY22" fmla="*/ 435059 h 533484"/>
                <a:gd name="connsiteX23" fmla="*/ 323042 w 462742"/>
                <a:gd name="connsiteY23" fmla="*/ 425534 h 533484"/>
                <a:gd name="connsiteX24" fmla="*/ 316692 w 462742"/>
                <a:gd name="connsiteY24" fmla="*/ 387434 h 533484"/>
                <a:gd name="connsiteX25" fmla="*/ 307167 w 462742"/>
                <a:gd name="connsiteY25" fmla="*/ 358859 h 533484"/>
                <a:gd name="connsiteX26" fmla="*/ 303992 w 462742"/>
                <a:gd name="connsiteY26" fmla="*/ 349334 h 533484"/>
                <a:gd name="connsiteX27" fmla="*/ 313517 w 462742"/>
                <a:gd name="connsiteY27" fmla="*/ 352509 h 533484"/>
                <a:gd name="connsiteX28" fmla="*/ 342092 w 462742"/>
                <a:gd name="connsiteY28" fmla="*/ 368384 h 533484"/>
                <a:gd name="connsiteX29" fmla="*/ 351617 w 462742"/>
                <a:gd name="connsiteY29" fmla="*/ 362034 h 533484"/>
                <a:gd name="connsiteX30" fmla="*/ 354792 w 462742"/>
                <a:gd name="connsiteY30" fmla="*/ 330284 h 533484"/>
                <a:gd name="connsiteX31" fmla="*/ 357967 w 462742"/>
                <a:gd name="connsiteY31" fmla="*/ 320759 h 533484"/>
                <a:gd name="connsiteX32" fmla="*/ 399242 w 462742"/>
                <a:gd name="connsiteY32" fmla="*/ 276309 h 533484"/>
                <a:gd name="connsiteX33" fmla="*/ 421467 w 462742"/>
                <a:gd name="connsiteY33" fmla="*/ 314409 h 533484"/>
                <a:gd name="connsiteX34" fmla="*/ 440517 w 462742"/>
                <a:gd name="connsiteY34" fmla="*/ 327109 h 533484"/>
                <a:gd name="connsiteX35" fmla="*/ 456392 w 462742"/>
                <a:gd name="connsiteY35" fmla="*/ 323934 h 533484"/>
                <a:gd name="connsiteX36" fmla="*/ 459567 w 462742"/>
                <a:gd name="connsiteY36" fmla="*/ 314409 h 533484"/>
                <a:gd name="connsiteX37" fmla="*/ 462742 w 462742"/>
                <a:gd name="connsiteY37" fmla="*/ 298534 h 533484"/>
                <a:gd name="connsiteX38" fmla="*/ 459567 w 462742"/>
                <a:gd name="connsiteY38" fmla="*/ 260434 h 533484"/>
                <a:gd name="connsiteX39" fmla="*/ 456392 w 462742"/>
                <a:gd name="connsiteY39" fmla="*/ 250909 h 533484"/>
                <a:gd name="connsiteX40" fmla="*/ 446867 w 462742"/>
                <a:gd name="connsiteY40" fmla="*/ 244559 h 533484"/>
                <a:gd name="connsiteX41" fmla="*/ 427817 w 462742"/>
                <a:gd name="connsiteY41" fmla="*/ 238209 h 533484"/>
                <a:gd name="connsiteX42" fmla="*/ 418292 w 462742"/>
                <a:gd name="connsiteY42" fmla="*/ 235034 h 533484"/>
                <a:gd name="connsiteX43" fmla="*/ 408767 w 462742"/>
                <a:gd name="connsiteY43" fmla="*/ 231859 h 533484"/>
                <a:gd name="connsiteX44" fmla="*/ 399242 w 462742"/>
                <a:gd name="connsiteY44" fmla="*/ 228684 h 533484"/>
                <a:gd name="connsiteX45" fmla="*/ 392892 w 462742"/>
                <a:gd name="connsiteY45" fmla="*/ 219159 h 533484"/>
                <a:gd name="connsiteX46" fmla="*/ 411942 w 462742"/>
                <a:gd name="connsiteY46" fmla="*/ 215984 h 533484"/>
                <a:gd name="connsiteX47" fmla="*/ 427817 w 462742"/>
                <a:gd name="connsiteY47" fmla="*/ 187409 h 533484"/>
                <a:gd name="connsiteX48" fmla="*/ 418292 w 462742"/>
                <a:gd name="connsiteY48" fmla="*/ 165184 h 533484"/>
                <a:gd name="connsiteX49" fmla="*/ 415117 w 462742"/>
                <a:gd name="connsiteY49" fmla="*/ 155659 h 533484"/>
                <a:gd name="connsiteX50" fmla="*/ 408767 w 462742"/>
                <a:gd name="connsiteY50" fmla="*/ 146134 h 533484"/>
                <a:gd name="connsiteX51" fmla="*/ 418292 w 462742"/>
                <a:gd name="connsiteY51" fmla="*/ 149309 h 533484"/>
                <a:gd name="connsiteX52" fmla="*/ 440517 w 462742"/>
                <a:gd name="connsiteY52" fmla="*/ 146134 h 533484"/>
                <a:gd name="connsiteX53" fmla="*/ 437342 w 462742"/>
                <a:gd name="connsiteY53" fmla="*/ 111209 h 533484"/>
                <a:gd name="connsiteX54" fmla="*/ 434167 w 462742"/>
                <a:gd name="connsiteY54" fmla="*/ 101684 h 533484"/>
                <a:gd name="connsiteX55" fmla="*/ 411942 w 462742"/>
                <a:gd name="connsiteY55" fmla="*/ 95334 h 533484"/>
                <a:gd name="connsiteX56" fmla="*/ 348442 w 462742"/>
                <a:gd name="connsiteY56" fmla="*/ 92159 h 533484"/>
                <a:gd name="connsiteX57" fmla="*/ 342092 w 462742"/>
                <a:gd name="connsiteY57" fmla="*/ 82634 h 533484"/>
                <a:gd name="connsiteX58" fmla="*/ 335742 w 462742"/>
                <a:gd name="connsiteY58" fmla="*/ 63584 h 533484"/>
                <a:gd name="connsiteX59" fmla="*/ 316692 w 462742"/>
                <a:gd name="connsiteY59" fmla="*/ 54059 h 533484"/>
                <a:gd name="connsiteX60" fmla="*/ 310342 w 462742"/>
                <a:gd name="connsiteY60" fmla="*/ 44534 h 533484"/>
                <a:gd name="connsiteX61" fmla="*/ 278592 w 462742"/>
                <a:gd name="connsiteY61" fmla="*/ 44534 h 533484"/>
                <a:gd name="connsiteX62" fmla="*/ 259542 w 462742"/>
                <a:gd name="connsiteY62" fmla="*/ 66759 h 533484"/>
                <a:gd name="connsiteX63" fmla="*/ 215092 w 462742"/>
                <a:gd name="connsiteY63" fmla="*/ 63584 h 533484"/>
                <a:gd name="connsiteX64" fmla="*/ 205567 w 462742"/>
                <a:gd name="connsiteY64" fmla="*/ 54059 h 533484"/>
                <a:gd name="connsiteX65" fmla="*/ 199217 w 462742"/>
                <a:gd name="connsiteY65" fmla="*/ 44534 h 533484"/>
                <a:gd name="connsiteX66" fmla="*/ 161117 w 462742"/>
                <a:gd name="connsiteY66" fmla="*/ 41359 h 533484"/>
                <a:gd name="connsiteX67" fmla="*/ 142067 w 462742"/>
                <a:gd name="connsiteY67" fmla="*/ 31834 h 533484"/>
                <a:gd name="connsiteX68" fmla="*/ 132542 w 462742"/>
                <a:gd name="connsiteY68" fmla="*/ 25484 h 533484"/>
                <a:gd name="connsiteX69" fmla="*/ 110317 w 462742"/>
                <a:gd name="connsiteY69" fmla="*/ 3259 h 533484"/>
                <a:gd name="connsiteX70" fmla="*/ 97617 w 462742"/>
                <a:gd name="connsiteY70" fmla="*/ 47709 h 533484"/>
                <a:gd name="connsiteX71" fmla="*/ 88092 w 462742"/>
                <a:gd name="connsiteY71" fmla="*/ 54059 h 533484"/>
                <a:gd name="connsiteX72" fmla="*/ 46817 w 462742"/>
                <a:gd name="connsiteY72" fmla="*/ 57234 h 533484"/>
                <a:gd name="connsiteX73" fmla="*/ 49992 w 462742"/>
                <a:gd name="connsiteY73" fmla="*/ 79459 h 533484"/>
                <a:gd name="connsiteX74" fmla="*/ 53167 w 462742"/>
                <a:gd name="connsiteY74" fmla="*/ 88984 h 533484"/>
                <a:gd name="connsiteX75" fmla="*/ 72217 w 462742"/>
                <a:gd name="connsiteY75" fmla="*/ 101684 h 533484"/>
                <a:gd name="connsiteX76" fmla="*/ 78567 w 462742"/>
                <a:gd name="connsiteY76" fmla="*/ 133434 h 533484"/>
                <a:gd name="connsiteX77" fmla="*/ 84917 w 462742"/>
                <a:gd name="connsiteY77" fmla="*/ 142959 h 533484"/>
                <a:gd name="connsiteX78" fmla="*/ 94442 w 462742"/>
                <a:gd name="connsiteY78" fmla="*/ 146134 h 533484"/>
                <a:gd name="connsiteX79" fmla="*/ 107142 w 462742"/>
                <a:gd name="connsiteY79" fmla="*/ 165184 h 533484"/>
                <a:gd name="connsiteX80" fmla="*/ 113492 w 462742"/>
                <a:gd name="connsiteY80" fmla="*/ 174709 h 533484"/>
                <a:gd name="connsiteX81" fmla="*/ 119842 w 462742"/>
                <a:gd name="connsiteY81" fmla="*/ 193759 h 533484"/>
                <a:gd name="connsiteX82" fmla="*/ 123017 w 462742"/>
                <a:gd name="connsiteY82" fmla="*/ 203284 h 533484"/>
                <a:gd name="connsiteX83" fmla="*/ 116667 w 462742"/>
                <a:gd name="connsiteY83" fmla="*/ 235034 h 533484"/>
                <a:gd name="connsiteX84" fmla="*/ 107142 w 462742"/>
                <a:gd name="connsiteY84" fmla="*/ 241384 h 533484"/>
                <a:gd name="connsiteX85" fmla="*/ 91267 w 462742"/>
                <a:gd name="connsiteY85" fmla="*/ 238209 h 533484"/>
                <a:gd name="connsiteX86" fmla="*/ 78567 w 462742"/>
                <a:gd name="connsiteY86" fmla="*/ 231859 h 533484"/>
                <a:gd name="connsiteX87" fmla="*/ 69042 w 462742"/>
                <a:gd name="connsiteY87" fmla="*/ 228684 h 533484"/>
                <a:gd name="connsiteX88" fmla="*/ 53167 w 462742"/>
                <a:gd name="connsiteY88" fmla="*/ 244559 h 533484"/>
                <a:gd name="connsiteX89" fmla="*/ 43642 w 462742"/>
                <a:gd name="connsiteY89" fmla="*/ 263609 h 533484"/>
                <a:gd name="connsiteX90" fmla="*/ 27767 w 462742"/>
                <a:gd name="connsiteY90" fmla="*/ 266784 h 533484"/>
                <a:gd name="connsiteX91" fmla="*/ 18242 w 462742"/>
                <a:gd name="connsiteY91" fmla="*/ 269959 h 533484"/>
                <a:gd name="connsiteX92" fmla="*/ 15067 w 462742"/>
                <a:gd name="connsiteY92" fmla="*/ 279484 h 533484"/>
                <a:gd name="connsiteX93" fmla="*/ 11892 w 462742"/>
                <a:gd name="connsiteY93" fmla="*/ 301709 h 533484"/>
                <a:gd name="connsiteX94" fmla="*/ 2367 w 462742"/>
                <a:gd name="connsiteY94" fmla="*/ 304884 h 533484"/>
                <a:gd name="connsiteX95" fmla="*/ 5542 w 462742"/>
                <a:gd name="connsiteY95" fmla="*/ 339809 h 533484"/>
                <a:gd name="connsiteX96" fmla="*/ 24592 w 462742"/>
                <a:gd name="connsiteY96" fmla="*/ 346159 h 533484"/>
                <a:gd name="connsiteX97" fmla="*/ 78567 w 462742"/>
                <a:gd name="connsiteY97" fmla="*/ 352509 h 533484"/>
                <a:gd name="connsiteX98" fmla="*/ 81742 w 462742"/>
                <a:gd name="connsiteY98" fmla="*/ 362034 h 533484"/>
                <a:gd name="connsiteX99" fmla="*/ 84917 w 462742"/>
                <a:gd name="connsiteY99" fmla="*/ 384259 h 533484"/>
                <a:gd name="connsiteX100" fmla="*/ 65867 w 462742"/>
                <a:gd name="connsiteY100" fmla="*/ 390609 h 533484"/>
                <a:gd name="connsiteX101" fmla="*/ 30942 w 462742"/>
                <a:gd name="connsiteY101" fmla="*/ 403309 h 533484"/>
                <a:gd name="connsiteX102" fmla="*/ 8717 w 462742"/>
                <a:gd name="connsiteY102"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42092 w 462742"/>
                <a:gd name="connsiteY20" fmla="*/ 457284 h 533484"/>
                <a:gd name="connsiteX21" fmla="*/ 332567 w 462742"/>
                <a:gd name="connsiteY21" fmla="*/ 450934 h 533484"/>
                <a:gd name="connsiteX22" fmla="*/ 338917 w 462742"/>
                <a:gd name="connsiteY22" fmla="*/ 419184 h 533484"/>
                <a:gd name="connsiteX23" fmla="*/ 323042 w 462742"/>
                <a:gd name="connsiteY23" fmla="*/ 425534 h 533484"/>
                <a:gd name="connsiteX24" fmla="*/ 316692 w 462742"/>
                <a:gd name="connsiteY24" fmla="*/ 387434 h 533484"/>
                <a:gd name="connsiteX25" fmla="*/ 307167 w 462742"/>
                <a:gd name="connsiteY25" fmla="*/ 358859 h 533484"/>
                <a:gd name="connsiteX26" fmla="*/ 303992 w 462742"/>
                <a:gd name="connsiteY26" fmla="*/ 349334 h 533484"/>
                <a:gd name="connsiteX27" fmla="*/ 313517 w 462742"/>
                <a:gd name="connsiteY27" fmla="*/ 352509 h 533484"/>
                <a:gd name="connsiteX28" fmla="*/ 342092 w 462742"/>
                <a:gd name="connsiteY28" fmla="*/ 368384 h 533484"/>
                <a:gd name="connsiteX29" fmla="*/ 351617 w 462742"/>
                <a:gd name="connsiteY29" fmla="*/ 362034 h 533484"/>
                <a:gd name="connsiteX30" fmla="*/ 354792 w 462742"/>
                <a:gd name="connsiteY30" fmla="*/ 330284 h 533484"/>
                <a:gd name="connsiteX31" fmla="*/ 357967 w 462742"/>
                <a:gd name="connsiteY31" fmla="*/ 320759 h 533484"/>
                <a:gd name="connsiteX32" fmla="*/ 399242 w 462742"/>
                <a:gd name="connsiteY32" fmla="*/ 276309 h 533484"/>
                <a:gd name="connsiteX33" fmla="*/ 421467 w 462742"/>
                <a:gd name="connsiteY33" fmla="*/ 314409 h 533484"/>
                <a:gd name="connsiteX34" fmla="*/ 440517 w 462742"/>
                <a:gd name="connsiteY34" fmla="*/ 327109 h 533484"/>
                <a:gd name="connsiteX35" fmla="*/ 456392 w 462742"/>
                <a:gd name="connsiteY35" fmla="*/ 323934 h 533484"/>
                <a:gd name="connsiteX36" fmla="*/ 459567 w 462742"/>
                <a:gd name="connsiteY36" fmla="*/ 314409 h 533484"/>
                <a:gd name="connsiteX37" fmla="*/ 462742 w 462742"/>
                <a:gd name="connsiteY37" fmla="*/ 298534 h 533484"/>
                <a:gd name="connsiteX38" fmla="*/ 459567 w 462742"/>
                <a:gd name="connsiteY38" fmla="*/ 260434 h 533484"/>
                <a:gd name="connsiteX39" fmla="*/ 456392 w 462742"/>
                <a:gd name="connsiteY39" fmla="*/ 250909 h 533484"/>
                <a:gd name="connsiteX40" fmla="*/ 446867 w 462742"/>
                <a:gd name="connsiteY40" fmla="*/ 244559 h 533484"/>
                <a:gd name="connsiteX41" fmla="*/ 427817 w 462742"/>
                <a:gd name="connsiteY41" fmla="*/ 238209 h 533484"/>
                <a:gd name="connsiteX42" fmla="*/ 418292 w 462742"/>
                <a:gd name="connsiteY42" fmla="*/ 235034 h 533484"/>
                <a:gd name="connsiteX43" fmla="*/ 408767 w 462742"/>
                <a:gd name="connsiteY43" fmla="*/ 231859 h 533484"/>
                <a:gd name="connsiteX44" fmla="*/ 399242 w 462742"/>
                <a:gd name="connsiteY44" fmla="*/ 228684 h 533484"/>
                <a:gd name="connsiteX45" fmla="*/ 392892 w 462742"/>
                <a:gd name="connsiteY45" fmla="*/ 219159 h 533484"/>
                <a:gd name="connsiteX46" fmla="*/ 411942 w 462742"/>
                <a:gd name="connsiteY46" fmla="*/ 215984 h 533484"/>
                <a:gd name="connsiteX47" fmla="*/ 427817 w 462742"/>
                <a:gd name="connsiteY47" fmla="*/ 187409 h 533484"/>
                <a:gd name="connsiteX48" fmla="*/ 418292 w 462742"/>
                <a:gd name="connsiteY48" fmla="*/ 165184 h 533484"/>
                <a:gd name="connsiteX49" fmla="*/ 415117 w 462742"/>
                <a:gd name="connsiteY49" fmla="*/ 155659 h 533484"/>
                <a:gd name="connsiteX50" fmla="*/ 408767 w 462742"/>
                <a:gd name="connsiteY50" fmla="*/ 146134 h 533484"/>
                <a:gd name="connsiteX51" fmla="*/ 418292 w 462742"/>
                <a:gd name="connsiteY51" fmla="*/ 149309 h 533484"/>
                <a:gd name="connsiteX52" fmla="*/ 440517 w 462742"/>
                <a:gd name="connsiteY52" fmla="*/ 146134 h 533484"/>
                <a:gd name="connsiteX53" fmla="*/ 437342 w 462742"/>
                <a:gd name="connsiteY53" fmla="*/ 111209 h 533484"/>
                <a:gd name="connsiteX54" fmla="*/ 434167 w 462742"/>
                <a:gd name="connsiteY54" fmla="*/ 101684 h 533484"/>
                <a:gd name="connsiteX55" fmla="*/ 411942 w 462742"/>
                <a:gd name="connsiteY55" fmla="*/ 95334 h 533484"/>
                <a:gd name="connsiteX56" fmla="*/ 348442 w 462742"/>
                <a:gd name="connsiteY56" fmla="*/ 92159 h 533484"/>
                <a:gd name="connsiteX57" fmla="*/ 342092 w 462742"/>
                <a:gd name="connsiteY57" fmla="*/ 82634 h 533484"/>
                <a:gd name="connsiteX58" fmla="*/ 335742 w 462742"/>
                <a:gd name="connsiteY58" fmla="*/ 63584 h 533484"/>
                <a:gd name="connsiteX59" fmla="*/ 316692 w 462742"/>
                <a:gd name="connsiteY59" fmla="*/ 54059 h 533484"/>
                <a:gd name="connsiteX60" fmla="*/ 310342 w 462742"/>
                <a:gd name="connsiteY60" fmla="*/ 44534 h 533484"/>
                <a:gd name="connsiteX61" fmla="*/ 278592 w 462742"/>
                <a:gd name="connsiteY61" fmla="*/ 44534 h 533484"/>
                <a:gd name="connsiteX62" fmla="*/ 259542 w 462742"/>
                <a:gd name="connsiteY62" fmla="*/ 66759 h 533484"/>
                <a:gd name="connsiteX63" fmla="*/ 215092 w 462742"/>
                <a:gd name="connsiteY63" fmla="*/ 63584 h 533484"/>
                <a:gd name="connsiteX64" fmla="*/ 205567 w 462742"/>
                <a:gd name="connsiteY64" fmla="*/ 54059 h 533484"/>
                <a:gd name="connsiteX65" fmla="*/ 199217 w 462742"/>
                <a:gd name="connsiteY65" fmla="*/ 44534 h 533484"/>
                <a:gd name="connsiteX66" fmla="*/ 161117 w 462742"/>
                <a:gd name="connsiteY66" fmla="*/ 41359 h 533484"/>
                <a:gd name="connsiteX67" fmla="*/ 142067 w 462742"/>
                <a:gd name="connsiteY67" fmla="*/ 31834 h 533484"/>
                <a:gd name="connsiteX68" fmla="*/ 132542 w 462742"/>
                <a:gd name="connsiteY68" fmla="*/ 25484 h 533484"/>
                <a:gd name="connsiteX69" fmla="*/ 110317 w 462742"/>
                <a:gd name="connsiteY69" fmla="*/ 3259 h 533484"/>
                <a:gd name="connsiteX70" fmla="*/ 97617 w 462742"/>
                <a:gd name="connsiteY70" fmla="*/ 47709 h 533484"/>
                <a:gd name="connsiteX71" fmla="*/ 88092 w 462742"/>
                <a:gd name="connsiteY71" fmla="*/ 54059 h 533484"/>
                <a:gd name="connsiteX72" fmla="*/ 46817 w 462742"/>
                <a:gd name="connsiteY72" fmla="*/ 57234 h 533484"/>
                <a:gd name="connsiteX73" fmla="*/ 49992 w 462742"/>
                <a:gd name="connsiteY73" fmla="*/ 79459 h 533484"/>
                <a:gd name="connsiteX74" fmla="*/ 53167 w 462742"/>
                <a:gd name="connsiteY74" fmla="*/ 88984 h 533484"/>
                <a:gd name="connsiteX75" fmla="*/ 72217 w 462742"/>
                <a:gd name="connsiteY75" fmla="*/ 101684 h 533484"/>
                <a:gd name="connsiteX76" fmla="*/ 78567 w 462742"/>
                <a:gd name="connsiteY76" fmla="*/ 133434 h 533484"/>
                <a:gd name="connsiteX77" fmla="*/ 84917 w 462742"/>
                <a:gd name="connsiteY77" fmla="*/ 142959 h 533484"/>
                <a:gd name="connsiteX78" fmla="*/ 94442 w 462742"/>
                <a:gd name="connsiteY78" fmla="*/ 146134 h 533484"/>
                <a:gd name="connsiteX79" fmla="*/ 107142 w 462742"/>
                <a:gd name="connsiteY79" fmla="*/ 165184 h 533484"/>
                <a:gd name="connsiteX80" fmla="*/ 113492 w 462742"/>
                <a:gd name="connsiteY80" fmla="*/ 174709 h 533484"/>
                <a:gd name="connsiteX81" fmla="*/ 119842 w 462742"/>
                <a:gd name="connsiteY81" fmla="*/ 193759 h 533484"/>
                <a:gd name="connsiteX82" fmla="*/ 123017 w 462742"/>
                <a:gd name="connsiteY82" fmla="*/ 203284 h 533484"/>
                <a:gd name="connsiteX83" fmla="*/ 116667 w 462742"/>
                <a:gd name="connsiteY83" fmla="*/ 235034 h 533484"/>
                <a:gd name="connsiteX84" fmla="*/ 107142 w 462742"/>
                <a:gd name="connsiteY84" fmla="*/ 241384 h 533484"/>
                <a:gd name="connsiteX85" fmla="*/ 91267 w 462742"/>
                <a:gd name="connsiteY85" fmla="*/ 238209 h 533484"/>
                <a:gd name="connsiteX86" fmla="*/ 78567 w 462742"/>
                <a:gd name="connsiteY86" fmla="*/ 231859 h 533484"/>
                <a:gd name="connsiteX87" fmla="*/ 69042 w 462742"/>
                <a:gd name="connsiteY87" fmla="*/ 228684 h 533484"/>
                <a:gd name="connsiteX88" fmla="*/ 53167 w 462742"/>
                <a:gd name="connsiteY88" fmla="*/ 244559 h 533484"/>
                <a:gd name="connsiteX89" fmla="*/ 43642 w 462742"/>
                <a:gd name="connsiteY89" fmla="*/ 263609 h 533484"/>
                <a:gd name="connsiteX90" fmla="*/ 27767 w 462742"/>
                <a:gd name="connsiteY90" fmla="*/ 266784 h 533484"/>
                <a:gd name="connsiteX91" fmla="*/ 18242 w 462742"/>
                <a:gd name="connsiteY91" fmla="*/ 269959 h 533484"/>
                <a:gd name="connsiteX92" fmla="*/ 15067 w 462742"/>
                <a:gd name="connsiteY92" fmla="*/ 279484 h 533484"/>
                <a:gd name="connsiteX93" fmla="*/ 11892 w 462742"/>
                <a:gd name="connsiteY93" fmla="*/ 301709 h 533484"/>
                <a:gd name="connsiteX94" fmla="*/ 2367 w 462742"/>
                <a:gd name="connsiteY94" fmla="*/ 304884 h 533484"/>
                <a:gd name="connsiteX95" fmla="*/ 5542 w 462742"/>
                <a:gd name="connsiteY95" fmla="*/ 339809 h 533484"/>
                <a:gd name="connsiteX96" fmla="*/ 24592 w 462742"/>
                <a:gd name="connsiteY96" fmla="*/ 346159 h 533484"/>
                <a:gd name="connsiteX97" fmla="*/ 78567 w 462742"/>
                <a:gd name="connsiteY97" fmla="*/ 352509 h 533484"/>
                <a:gd name="connsiteX98" fmla="*/ 81742 w 462742"/>
                <a:gd name="connsiteY98" fmla="*/ 362034 h 533484"/>
                <a:gd name="connsiteX99" fmla="*/ 84917 w 462742"/>
                <a:gd name="connsiteY99" fmla="*/ 384259 h 533484"/>
                <a:gd name="connsiteX100" fmla="*/ 65867 w 462742"/>
                <a:gd name="connsiteY100" fmla="*/ 390609 h 533484"/>
                <a:gd name="connsiteX101" fmla="*/ 30942 w 462742"/>
                <a:gd name="connsiteY101" fmla="*/ 403309 h 533484"/>
                <a:gd name="connsiteX102" fmla="*/ 8717 w 462742"/>
                <a:gd name="connsiteY102"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42092 w 462742"/>
                <a:gd name="connsiteY20" fmla="*/ 457284 h 533484"/>
                <a:gd name="connsiteX21" fmla="*/ 332567 w 462742"/>
                <a:gd name="connsiteY21" fmla="*/ 450934 h 533484"/>
                <a:gd name="connsiteX22" fmla="*/ 323042 w 462742"/>
                <a:gd name="connsiteY22" fmla="*/ 425534 h 533484"/>
                <a:gd name="connsiteX23" fmla="*/ 316692 w 462742"/>
                <a:gd name="connsiteY23" fmla="*/ 387434 h 533484"/>
                <a:gd name="connsiteX24" fmla="*/ 307167 w 462742"/>
                <a:gd name="connsiteY24" fmla="*/ 358859 h 533484"/>
                <a:gd name="connsiteX25" fmla="*/ 303992 w 462742"/>
                <a:gd name="connsiteY25" fmla="*/ 349334 h 533484"/>
                <a:gd name="connsiteX26" fmla="*/ 313517 w 462742"/>
                <a:gd name="connsiteY26" fmla="*/ 352509 h 533484"/>
                <a:gd name="connsiteX27" fmla="*/ 342092 w 462742"/>
                <a:gd name="connsiteY27" fmla="*/ 368384 h 533484"/>
                <a:gd name="connsiteX28" fmla="*/ 351617 w 462742"/>
                <a:gd name="connsiteY28" fmla="*/ 362034 h 533484"/>
                <a:gd name="connsiteX29" fmla="*/ 354792 w 462742"/>
                <a:gd name="connsiteY29" fmla="*/ 330284 h 533484"/>
                <a:gd name="connsiteX30" fmla="*/ 357967 w 462742"/>
                <a:gd name="connsiteY30" fmla="*/ 320759 h 533484"/>
                <a:gd name="connsiteX31" fmla="*/ 399242 w 462742"/>
                <a:gd name="connsiteY31" fmla="*/ 276309 h 533484"/>
                <a:gd name="connsiteX32" fmla="*/ 421467 w 462742"/>
                <a:gd name="connsiteY32" fmla="*/ 314409 h 533484"/>
                <a:gd name="connsiteX33" fmla="*/ 440517 w 462742"/>
                <a:gd name="connsiteY33" fmla="*/ 327109 h 533484"/>
                <a:gd name="connsiteX34" fmla="*/ 456392 w 462742"/>
                <a:gd name="connsiteY34" fmla="*/ 323934 h 533484"/>
                <a:gd name="connsiteX35" fmla="*/ 459567 w 462742"/>
                <a:gd name="connsiteY35" fmla="*/ 314409 h 533484"/>
                <a:gd name="connsiteX36" fmla="*/ 462742 w 462742"/>
                <a:gd name="connsiteY36" fmla="*/ 298534 h 533484"/>
                <a:gd name="connsiteX37" fmla="*/ 459567 w 462742"/>
                <a:gd name="connsiteY37" fmla="*/ 260434 h 533484"/>
                <a:gd name="connsiteX38" fmla="*/ 456392 w 462742"/>
                <a:gd name="connsiteY38" fmla="*/ 250909 h 533484"/>
                <a:gd name="connsiteX39" fmla="*/ 446867 w 462742"/>
                <a:gd name="connsiteY39" fmla="*/ 244559 h 533484"/>
                <a:gd name="connsiteX40" fmla="*/ 427817 w 462742"/>
                <a:gd name="connsiteY40" fmla="*/ 238209 h 533484"/>
                <a:gd name="connsiteX41" fmla="*/ 418292 w 462742"/>
                <a:gd name="connsiteY41" fmla="*/ 235034 h 533484"/>
                <a:gd name="connsiteX42" fmla="*/ 408767 w 462742"/>
                <a:gd name="connsiteY42" fmla="*/ 231859 h 533484"/>
                <a:gd name="connsiteX43" fmla="*/ 399242 w 462742"/>
                <a:gd name="connsiteY43" fmla="*/ 228684 h 533484"/>
                <a:gd name="connsiteX44" fmla="*/ 392892 w 462742"/>
                <a:gd name="connsiteY44" fmla="*/ 219159 h 533484"/>
                <a:gd name="connsiteX45" fmla="*/ 411942 w 462742"/>
                <a:gd name="connsiteY45" fmla="*/ 215984 h 533484"/>
                <a:gd name="connsiteX46" fmla="*/ 427817 w 462742"/>
                <a:gd name="connsiteY46" fmla="*/ 187409 h 533484"/>
                <a:gd name="connsiteX47" fmla="*/ 418292 w 462742"/>
                <a:gd name="connsiteY47" fmla="*/ 165184 h 533484"/>
                <a:gd name="connsiteX48" fmla="*/ 415117 w 462742"/>
                <a:gd name="connsiteY48" fmla="*/ 155659 h 533484"/>
                <a:gd name="connsiteX49" fmla="*/ 408767 w 462742"/>
                <a:gd name="connsiteY49" fmla="*/ 146134 h 533484"/>
                <a:gd name="connsiteX50" fmla="*/ 418292 w 462742"/>
                <a:gd name="connsiteY50" fmla="*/ 149309 h 533484"/>
                <a:gd name="connsiteX51" fmla="*/ 440517 w 462742"/>
                <a:gd name="connsiteY51" fmla="*/ 146134 h 533484"/>
                <a:gd name="connsiteX52" fmla="*/ 437342 w 462742"/>
                <a:gd name="connsiteY52" fmla="*/ 111209 h 533484"/>
                <a:gd name="connsiteX53" fmla="*/ 434167 w 462742"/>
                <a:gd name="connsiteY53" fmla="*/ 101684 h 533484"/>
                <a:gd name="connsiteX54" fmla="*/ 411942 w 462742"/>
                <a:gd name="connsiteY54" fmla="*/ 95334 h 533484"/>
                <a:gd name="connsiteX55" fmla="*/ 348442 w 462742"/>
                <a:gd name="connsiteY55" fmla="*/ 92159 h 533484"/>
                <a:gd name="connsiteX56" fmla="*/ 342092 w 462742"/>
                <a:gd name="connsiteY56" fmla="*/ 82634 h 533484"/>
                <a:gd name="connsiteX57" fmla="*/ 335742 w 462742"/>
                <a:gd name="connsiteY57" fmla="*/ 63584 h 533484"/>
                <a:gd name="connsiteX58" fmla="*/ 316692 w 462742"/>
                <a:gd name="connsiteY58" fmla="*/ 54059 h 533484"/>
                <a:gd name="connsiteX59" fmla="*/ 310342 w 462742"/>
                <a:gd name="connsiteY59" fmla="*/ 44534 h 533484"/>
                <a:gd name="connsiteX60" fmla="*/ 278592 w 462742"/>
                <a:gd name="connsiteY60" fmla="*/ 44534 h 533484"/>
                <a:gd name="connsiteX61" fmla="*/ 259542 w 462742"/>
                <a:gd name="connsiteY61" fmla="*/ 66759 h 533484"/>
                <a:gd name="connsiteX62" fmla="*/ 215092 w 462742"/>
                <a:gd name="connsiteY62" fmla="*/ 63584 h 533484"/>
                <a:gd name="connsiteX63" fmla="*/ 205567 w 462742"/>
                <a:gd name="connsiteY63" fmla="*/ 54059 h 533484"/>
                <a:gd name="connsiteX64" fmla="*/ 199217 w 462742"/>
                <a:gd name="connsiteY64" fmla="*/ 44534 h 533484"/>
                <a:gd name="connsiteX65" fmla="*/ 161117 w 462742"/>
                <a:gd name="connsiteY65" fmla="*/ 41359 h 533484"/>
                <a:gd name="connsiteX66" fmla="*/ 142067 w 462742"/>
                <a:gd name="connsiteY66" fmla="*/ 31834 h 533484"/>
                <a:gd name="connsiteX67" fmla="*/ 132542 w 462742"/>
                <a:gd name="connsiteY67" fmla="*/ 25484 h 533484"/>
                <a:gd name="connsiteX68" fmla="*/ 110317 w 462742"/>
                <a:gd name="connsiteY68" fmla="*/ 3259 h 533484"/>
                <a:gd name="connsiteX69" fmla="*/ 97617 w 462742"/>
                <a:gd name="connsiteY69" fmla="*/ 47709 h 533484"/>
                <a:gd name="connsiteX70" fmla="*/ 88092 w 462742"/>
                <a:gd name="connsiteY70" fmla="*/ 54059 h 533484"/>
                <a:gd name="connsiteX71" fmla="*/ 46817 w 462742"/>
                <a:gd name="connsiteY71" fmla="*/ 57234 h 533484"/>
                <a:gd name="connsiteX72" fmla="*/ 49992 w 462742"/>
                <a:gd name="connsiteY72" fmla="*/ 79459 h 533484"/>
                <a:gd name="connsiteX73" fmla="*/ 53167 w 462742"/>
                <a:gd name="connsiteY73" fmla="*/ 88984 h 533484"/>
                <a:gd name="connsiteX74" fmla="*/ 72217 w 462742"/>
                <a:gd name="connsiteY74" fmla="*/ 101684 h 533484"/>
                <a:gd name="connsiteX75" fmla="*/ 78567 w 462742"/>
                <a:gd name="connsiteY75" fmla="*/ 133434 h 533484"/>
                <a:gd name="connsiteX76" fmla="*/ 84917 w 462742"/>
                <a:gd name="connsiteY76" fmla="*/ 142959 h 533484"/>
                <a:gd name="connsiteX77" fmla="*/ 94442 w 462742"/>
                <a:gd name="connsiteY77" fmla="*/ 146134 h 533484"/>
                <a:gd name="connsiteX78" fmla="*/ 107142 w 462742"/>
                <a:gd name="connsiteY78" fmla="*/ 165184 h 533484"/>
                <a:gd name="connsiteX79" fmla="*/ 113492 w 462742"/>
                <a:gd name="connsiteY79" fmla="*/ 174709 h 533484"/>
                <a:gd name="connsiteX80" fmla="*/ 119842 w 462742"/>
                <a:gd name="connsiteY80" fmla="*/ 193759 h 533484"/>
                <a:gd name="connsiteX81" fmla="*/ 123017 w 462742"/>
                <a:gd name="connsiteY81" fmla="*/ 203284 h 533484"/>
                <a:gd name="connsiteX82" fmla="*/ 116667 w 462742"/>
                <a:gd name="connsiteY82" fmla="*/ 235034 h 533484"/>
                <a:gd name="connsiteX83" fmla="*/ 107142 w 462742"/>
                <a:gd name="connsiteY83" fmla="*/ 241384 h 533484"/>
                <a:gd name="connsiteX84" fmla="*/ 91267 w 462742"/>
                <a:gd name="connsiteY84" fmla="*/ 238209 h 533484"/>
                <a:gd name="connsiteX85" fmla="*/ 78567 w 462742"/>
                <a:gd name="connsiteY85" fmla="*/ 231859 h 533484"/>
                <a:gd name="connsiteX86" fmla="*/ 69042 w 462742"/>
                <a:gd name="connsiteY86" fmla="*/ 228684 h 533484"/>
                <a:gd name="connsiteX87" fmla="*/ 53167 w 462742"/>
                <a:gd name="connsiteY87" fmla="*/ 244559 h 533484"/>
                <a:gd name="connsiteX88" fmla="*/ 43642 w 462742"/>
                <a:gd name="connsiteY88" fmla="*/ 263609 h 533484"/>
                <a:gd name="connsiteX89" fmla="*/ 27767 w 462742"/>
                <a:gd name="connsiteY89" fmla="*/ 266784 h 533484"/>
                <a:gd name="connsiteX90" fmla="*/ 18242 w 462742"/>
                <a:gd name="connsiteY90" fmla="*/ 269959 h 533484"/>
                <a:gd name="connsiteX91" fmla="*/ 15067 w 462742"/>
                <a:gd name="connsiteY91" fmla="*/ 279484 h 533484"/>
                <a:gd name="connsiteX92" fmla="*/ 11892 w 462742"/>
                <a:gd name="connsiteY92" fmla="*/ 301709 h 533484"/>
                <a:gd name="connsiteX93" fmla="*/ 2367 w 462742"/>
                <a:gd name="connsiteY93" fmla="*/ 304884 h 533484"/>
                <a:gd name="connsiteX94" fmla="*/ 5542 w 462742"/>
                <a:gd name="connsiteY94" fmla="*/ 339809 h 533484"/>
                <a:gd name="connsiteX95" fmla="*/ 24592 w 462742"/>
                <a:gd name="connsiteY95" fmla="*/ 346159 h 533484"/>
                <a:gd name="connsiteX96" fmla="*/ 78567 w 462742"/>
                <a:gd name="connsiteY96" fmla="*/ 352509 h 533484"/>
                <a:gd name="connsiteX97" fmla="*/ 81742 w 462742"/>
                <a:gd name="connsiteY97" fmla="*/ 362034 h 533484"/>
                <a:gd name="connsiteX98" fmla="*/ 84917 w 462742"/>
                <a:gd name="connsiteY98" fmla="*/ 384259 h 533484"/>
                <a:gd name="connsiteX99" fmla="*/ 65867 w 462742"/>
                <a:gd name="connsiteY99" fmla="*/ 390609 h 533484"/>
                <a:gd name="connsiteX100" fmla="*/ 30942 w 462742"/>
                <a:gd name="connsiteY100" fmla="*/ 403309 h 533484"/>
                <a:gd name="connsiteX101" fmla="*/ 8717 w 462742"/>
                <a:gd name="connsiteY101"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42092 w 462742"/>
                <a:gd name="connsiteY20" fmla="*/ 457284 h 533484"/>
                <a:gd name="connsiteX21" fmla="*/ 323042 w 462742"/>
                <a:gd name="connsiteY21" fmla="*/ 425534 h 533484"/>
                <a:gd name="connsiteX22" fmla="*/ 316692 w 462742"/>
                <a:gd name="connsiteY22" fmla="*/ 387434 h 533484"/>
                <a:gd name="connsiteX23" fmla="*/ 307167 w 462742"/>
                <a:gd name="connsiteY23" fmla="*/ 358859 h 533484"/>
                <a:gd name="connsiteX24" fmla="*/ 303992 w 462742"/>
                <a:gd name="connsiteY24" fmla="*/ 349334 h 533484"/>
                <a:gd name="connsiteX25" fmla="*/ 313517 w 462742"/>
                <a:gd name="connsiteY25" fmla="*/ 352509 h 533484"/>
                <a:gd name="connsiteX26" fmla="*/ 342092 w 462742"/>
                <a:gd name="connsiteY26" fmla="*/ 368384 h 533484"/>
                <a:gd name="connsiteX27" fmla="*/ 351617 w 462742"/>
                <a:gd name="connsiteY27" fmla="*/ 362034 h 533484"/>
                <a:gd name="connsiteX28" fmla="*/ 354792 w 462742"/>
                <a:gd name="connsiteY28" fmla="*/ 330284 h 533484"/>
                <a:gd name="connsiteX29" fmla="*/ 357967 w 462742"/>
                <a:gd name="connsiteY29" fmla="*/ 320759 h 533484"/>
                <a:gd name="connsiteX30" fmla="*/ 399242 w 462742"/>
                <a:gd name="connsiteY30" fmla="*/ 276309 h 533484"/>
                <a:gd name="connsiteX31" fmla="*/ 421467 w 462742"/>
                <a:gd name="connsiteY31" fmla="*/ 314409 h 533484"/>
                <a:gd name="connsiteX32" fmla="*/ 440517 w 462742"/>
                <a:gd name="connsiteY32" fmla="*/ 327109 h 533484"/>
                <a:gd name="connsiteX33" fmla="*/ 456392 w 462742"/>
                <a:gd name="connsiteY33" fmla="*/ 323934 h 533484"/>
                <a:gd name="connsiteX34" fmla="*/ 459567 w 462742"/>
                <a:gd name="connsiteY34" fmla="*/ 314409 h 533484"/>
                <a:gd name="connsiteX35" fmla="*/ 462742 w 462742"/>
                <a:gd name="connsiteY35" fmla="*/ 298534 h 533484"/>
                <a:gd name="connsiteX36" fmla="*/ 459567 w 462742"/>
                <a:gd name="connsiteY36" fmla="*/ 260434 h 533484"/>
                <a:gd name="connsiteX37" fmla="*/ 456392 w 462742"/>
                <a:gd name="connsiteY37" fmla="*/ 250909 h 533484"/>
                <a:gd name="connsiteX38" fmla="*/ 446867 w 462742"/>
                <a:gd name="connsiteY38" fmla="*/ 244559 h 533484"/>
                <a:gd name="connsiteX39" fmla="*/ 427817 w 462742"/>
                <a:gd name="connsiteY39" fmla="*/ 238209 h 533484"/>
                <a:gd name="connsiteX40" fmla="*/ 418292 w 462742"/>
                <a:gd name="connsiteY40" fmla="*/ 235034 h 533484"/>
                <a:gd name="connsiteX41" fmla="*/ 408767 w 462742"/>
                <a:gd name="connsiteY41" fmla="*/ 231859 h 533484"/>
                <a:gd name="connsiteX42" fmla="*/ 399242 w 462742"/>
                <a:gd name="connsiteY42" fmla="*/ 228684 h 533484"/>
                <a:gd name="connsiteX43" fmla="*/ 392892 w 462742"/>
                <a:gd name="connsiteY43" fmla="*/ 219159 h 533484"/>
                <a:gd name="connsiteX44" fmla="*/ 411942 w 462742"/>
                <a:gd name="connsiteY44" fmla="*/ 215984 h 533484"/>
                <a:gd name="connsiteX45" fmla="*/ 427817 w 462742"/>
                <a:gd name="connsiteY45" fmla="*/ 187409 h 533484"/>
                <a:gd name="connsiteX46" fmla="*/ 418292 w 462742"/>
                <a:gd name="connsiteY46" fmla="*/ 165184 h 533484"/>
                <a:gd name="connsiteX47" fmla="*/ 415117 w 462742"/>
                <a:gd name="connsiteY47" fmla="*/ 155659 h 533484"/>
                <a:gd name="connsiteX48" fmla="*/ 408767 w 462742"/>
                <a:gd name="connsiteY48" fmla="*/ 146134 h 533484"/>
                <a:gd name="connsiteX49" fmla="*/ 418292 w 462742"/>
                <a:gd name="connsiteY49" fmla="*/ 149309 h 533484"/>
                <a:gd name="connsiteX50" fmla="*/ 440517 w 462742"/>
                <a:gd name="connsiteY50" fmla="*/ 146134 h 533484"/>
                <a:gd name="connsiteX51" fmla="*/ 437342 w 462742"/>
                <a:gd name="connsiteY51" fmla="*/ 111209 h 533484"/>
                <a:gd name="connsiteX52" fmla="*/ 434167 w 462742"/>
                <a:gd name="connsiteY52" fmla="*/ 101684 h 533484"/>
                <a:gd name="connsiteX53" fmla="*/ 411942 w 462742"/>
                <a:gd name="connsiteY53" fmla="*/ 95334 h 533484"/>
                <a:gd name="connsiteX54" fmla="*/ 348442 w 462742"/>
                <a:gd name="connsiteY54" fmla="*/ 92159 h 533484"/>
                <a:gd name="connsiteX55" fmla="*/ 342092 w 462742"/>
                <a:gd name="connsiteY55" fmla="*/ 82634 h 533484"/>
                <a:gd name="connsiteX56" fmla="*/ 335742 w 462742"/>
                <a:gd name="connsiteY56" fmla="*/ 63584 h 533484"/>
                <a:gd name="connsiteX57" fmla="*/ 316692 w 462742"/>
                <a:gd name="connsiteY57" fmla="*/ 54059 h 533484"/>
                <a:gd name="connsiteX58" fmla="*/ 310342 w 462742"/>
                <a:gd name="connsiteY58" fmla="*/ 44534 h 533484"/>
                <a:gd name="connsiteX59" fmla="*/ 278592 w 462742"/>
                <a:gd name="connsiteY59" fmla="*/ 44534 h 533484"/>
                <a:gd name="connsiteX60" fmla="*/ 259542 w 462742"/>
                <a:gd name="connsiteY60" fmla="*/ 66759 h 533484"/>
                <a:gd name="connsiteX61" fmla="*/ 215092 w 462742"/>
                <a:gd name="connsiteY61" fmla="*/ 63584 h 533484"/>
                <a:gd name="connsiteX62" fmla="*/ 205567 w 462742"/>
                <a:gd name="connsiteY62" fmla="*/ 54059 h 533484"/>
                <a:gd name="connsiteX63" fmla="*/ 199217 w 462742"/>
                <a:gd name="connsiteY63" fmla="*/ 44534 h 533484"/>
                <a:gd name="connsiteX64" fmla="*/ 161117 w 462742"/>
                <a:gd name="connsiteY64" fmla="*/ 41359 h 533484"/>
                <a:gd name="connsiteX65" fmla="*/ 142067 w 462742"/>
                <a:gd name="connsiteY65" fmla="*/ 31834 h 533484"/>
                <a:gd name="connsiteX66" fmla="*/ 132542 w 462742"/>
                <a:gd name="connsiteY66" fmla="*/ 25484 h 533484"/>
                <a:gd name="connsiteX67" fmla="*/ 110317 w 462742"/>
                <a:gd name="connsiteY67" fmla="*/ 3259 h 533484"/>
                <a:gd name="connsiteX68" fmla="*/ 97617 w 462742"/>
                <a:gd name="connsiteY68" fmla="*/ 47709 h 533484"/>
                <a:gd name="connsiteX69" fmla="*/ 88092 w 462742"/>
                <a:gd name="connsiteY69" fmla="*/ 54059 h 533484"/>
                <a:gd name="connsiteX70" fmla="*/ 46817 w 462742"/>
                <a:gd name="connsiteY70" fmla="*/ 57234 h 533484"/>
                <a:gd name="connsiteX71" fmla="*/ 49992 w 462742"/>
                <a:gd name="connsiteY71" fmla="*/ 79459 h 533484"/>
                <a:gd name="connsiteX72" fmla="*/ 53167 w 462742"/>
                <a:gd name="connsiteY72" fmla="*/ 88984 h 533484"/>
                <a:gd name="connsiteX73" fmla="*/ 72217 w 462742"/>
                <a:gd name="connsiteY73" fmla="*/ 101684 h 533484"/>
                <a:gd name="connsiteX74" fmla="*/ 78567 w 462742"/>
                <a:gd name="connsiteY74" fmla="*/ 133434 h 533484"/>
                <a:gd name="connsiteX75" fmla="*/ 84917 w 462742"/>
                <a:gd name="connsiteY75" fmla="*/ 142959 h 533484"/>
                <a:gd name="connsiteX76" fmla="*/ 94442 w 462742"/>
                <a:gd name="connsiteY76" fmla="*/ 146134 h 533484"/>
                <a:gd name="connsiteX77" fmla="*/ 107142 w 462742"/>
                <a:gd name="connsiteY77" fmla="*/ 165184 h 533484"/>
                <a:gd name="connsiteX78" fmla="*/ 113492 w 462742"/>
                <a:gd name="connsiteY78" fmla="*/ 174709 h 533484"/>
                <a:gd name="connsiteX79" fmla="*/ 119842 w 462742"/>
                <a:gd name="connsiteY79" fmla="*/ 193759 h 533484"/>
                <a:gd name="connsiteX80" fmla="*/ 123017 w 462742"/>
                <a:gd name="connsiteY80" fmla="*/ 203284 h 533484"/>
                <a:gd name="connsiteX81" fmla="*/ 116667 w 462742"/>
                <a:gd name="connsiteY81" fmla="*/ 235034 h 533484"/>
                <a:gd name="connsiteX82" fmla="*/ 107142 w 462742"/>
                <a:gd name="connsiteY82" fmla="*/ 241384 h 533484"/>
                <a:gd name="connsiteX83" fmla="*/ 91267 w 462742"/>
                <a:gd name="connsiteY83" fmla="*/ 238209 h 533484"/>
                <a:gd name="connsiteX84" fmla="*/ 78567 w 462742"/>
                <a:gd name="connsiteY84" fmla="*/ 231859 h 533484"/>
                <a:gd name="connsiteX85" fmla="*/ 69042 w 462742"/>
                <a:gd name="connsiteY85" fmla="*/ 228684 h 533484"/>
                <a:gd name="connsiteX86" fmla="*/ 53167 w 462742"/>
                <a:gd name="connsiteY86" fmla="*/ 244559 h 533484"/>
                <a:gd name="connsiteX87" fmla="*/ 43642 w 462742"/>
                <a:gd name="connsiteY87" fmla="*/ 263609 h 533484"/>
                <a:gd name="connsiteX88" fmla="*/ 27767 w 462742"/>
                <a:gd name="connsiteY88" fmla="*/ 266784 h 533484"/>
                <a:gd name="connsiteX89" fmla="*/ 18242 w 462742"/>
                <a:gd name="connsiteY89" fmla="*/ 269959 h 533484"/>
                <a:gd name="connsiteX90" fmla="*/ 15067 w 462742"/>
                <a:gd name="connsiteY90" fmla="*/ 279484 h 533484"/>
                <a:gd name="connsiteX91" fmla="*/ 11892 w 462742"/>
                <a:gd name="connsiteY91" fmla="*/ 301709 h 533484"/>
                <a:gd name="connsiteX92" fmla="*/ 2367 w 462742"/>
                <a:gd name="connsiteY92" fmla="*/ 304884 h 533484"/>
                <a:gd name="connsiteX93" fmla="*/ 5542 w 462742"/>
                <a:gd name="connsiteY93" fmla="*/ 339809 h 533484"/>
                <a:gd name="connsiteX94" fmla="*/ 24592 w 462742"/>
                <a:gd name="connsiteY94" fmla="*/ 346159 h 533484"/>
                <a:gd name="connsiteX95" fmla="*/ 78567 w 462742"/>
                <a:gd name="connsiteY95" fmla="*/ 352509 h 533484"/>
                <a:gd name="connsiteX96" fmla="*/ 81742 w 462742"/>
                <a:gd name="connsiteY96" fmla="*/ 362034 h 533484"/>
                <a:gd name="connsiteX97" fmla="*/ 84917 w 462742"/>
                <a:gd name="connsiteY97" fmla="*/ 384259 h 533484"/>
                <a:gd name="connsiteX98" fmla="*/ 65867 w 462742"/>
                <a:gd name="connsiteY98" fmla="*/ 390609 h 533484"/>
                <a:gd name="connsiteX99" fmla="*/ 30942 w 462742"/>
                <a:gd name="connsiteY99" fmla="*/ 403309 h 533484"/>
                <a:gd name="connsiteX100" fmla="*/ 8717 w 462742"/>
                <a:gd name="connsiteY100"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45267 w 462742"/>
                <a:gd name="connsiteY19" fmla="*/ 466809 h 533484"/>
                <a:gd name="connsiteX20" fmla="*/ 323042 w 462742"/>
                <a:gd name="connsiteY20" fmla="*/ 425534 h 533484"/>
                <a:gd name="connsiteX21" fmla="*/ 316692 w 462742"/>
                <a:gd name="connsiteY21" fmla="*/ 387434 h 533484"/>
                <a:gd name="connsiteX22" fmla="*/ 307167 w 462742"/>
                <a:gd name="connsiteY22" fmla="*/ 358859 h 533484"/>
                <a:gd name="connsiteX23" fmla="*/ 303992 w 462742"/>
                <a:gd name="connsiteY23" fmla="*/ 349334 h 533484"/>
                <a:gd name="connsiteX24" fmla="*/ 313517 w 462742"/>
                <a:gd name="connsiteY24" fmla="*/ 352509 h 533484"/>
                <a:gd name="connsiteX25" fmla="*/ 342092 w 462742"/>
                <a:gd name="connsiteY25" fmla="*/ 368384 h 533484"/>
                <a:gd name="connsiteX26" fmla="*/ 351617 w 462742"/>
                <a:gd name="connsiteY26" fmla="*/ 362034 h 533484"/>
                <a:gd name="connsiteX27" fmla="*/ 354792 w 462742"/>
                <a:gd name="connsiteY27" fmla="*/ 330284 h 533484"/>
                <a:gd name="connsiteX28" fmla="*/ 357967 w 462742"/>
                <a:gd name="connsiteY28" fmla="*/ 320759 h 533484"/>
                <a:gd name="connsiteX29" fmla="*/ 399242 w 462742"/>
                <a:gd name="connsiteY29" fmla="*/ 276309 h 533484"/>
                <a:gd name="connsiteX30" fmla="*/ 421467 w 462742"/>
                <a:gd name="connsiteY30" fmla="*/ 314409 h 533484"/>
                <a:gd name="connsiteX31" fmla="*/ 440517 w 462742"/>
                <a:gd name="connsiteY31" fmla="*/ 327109 h 533484"/>
                <a:gd name="connsiteX32" fmla="*/ 456392 w 462742"/>
                <a:gd name="connsiteY32" fmla="*/ 323934 h 533484"/>
                <a:gd name="connsiteX33" fmla="*/ 459567 w 462742"/>
                <a:gd name="connsiteY33" fmla="*/ 314409 h 533484"/>
                <a:gd name="connsiteX34" fmla="*/ 462742 w 462742"/>
                <a:gd name="connsiteY34" fmla="*/ 298534 h 533484"/>
                <a:gd name="connsiteX35" fmla="*/ 459567 w 462742"/>
                <a:gd name="connsiteY35" fmla="*/ 260434 h 533484"/>
                <a:gd name="connsiteX36" fmla="*/ 456392 w 462742"/>
                <a:gd name="connsiteY36" fmla="*/ 250909 h 533484"/>
                <a:gd name="connsiteX37" fmla="*/ 446867 w 462742"/>
                <a:gd name="connsiteY37" fmla="*/ 244559 h 533484"/>
                <a:gd name="connsiteX38" fmla="*/ 427817 w 462742"/>
                <a:gd name="connsiteY38" fmla="*/ 238209 h 533484"/>
                <a:gd name="connsiteX39" fmla="*/ 418292 w 462742"/>
                <a:gd name="connsiteY39" fmla="*/ 235034 h 533484"/>
                <a:gd name="connsiteX40" fmla="*/ 408767 w 462742"/>
                <a:gd name="connsiteY40" fmla="*/ 231859 h 533484"/>
                <a:gd name="connsiteX41" fmla="*/ 399242 w 462742"/>
                <a:gd name="connsiteY41" fmla="*/ 228684 h 533484"/>
                <a:gd name="connsiteX42" fmla="*/ 392892 w 462742"/>
                <a:gd name="connsiteY42" fmla="*/ 219159 h 533484"/>
                <a:gd name="connsiteX43" fmla="*/ 411942 w 462742"/>
                <a:gd name="connsiteY43" fmla="*/ 215984 h 533484"/>
                <a:gd name="connsiteX44" fmla="*/ 427817 w 462742"/>
                <a:gd name="connsiteY44" fmla="*/ 187409 h 533484"/>
                <a:gd name="connsiteX45" fmla="*/ 418292 w 462742"/>
                <a:gd name="connsiteY45" fmla="*/ 165184 h 533484"/>
                <a:gd name="connsiteX46" fmla="*/ 415117 w 462742"/>
                <a:gd name="connsiteY46" fmla="*/ 155659 h 533484"/>
                <a:gd name="connsiteX47" fmla="*/ 408767 w 462742"/>
                <a:gd name="connsiteY47" fmla="*/ 146134 h 533484"/>
                <a:gd name="connsiteX48" fmla="*/ 418292 w 462742"/>
                <a:gd name="connsiteY48" fmla="*/ 149309 h 533484"/>
                <a:gd name="connsiteX49" fmla="*/ 440517 w 462742"/>
                <a:gd name="connsiteY49" fmla="*/ 146134 h 533484"/>
                <a:gd name="connsiteX50" fmla="*/ 437342 w 462742"/>
                <a:gd name="connsiteY50" fmla="*/ 111209 h 533484"/>
                <a:gd name="connsiteX51" fmla="*/ 434167 w 462742"/>
                <a:gd name="connsiteY51" fmla="*/ 101684 h 533484"/>
                <a:gd name="connsiteX52" fmla="*/ 411942 w 462742"/>
                <a:gd name="connsiteY52" fmla="*/ 95334 h 533484"/>
                <a:gd name="connsiteX53" fmla="*/ 348442 w 462742"/>
                <a:gd name="connsiteY53" fmla="*/ 92159 h 533484"/>
                <a:gd name="connsiteX54" fmla="*/ 342092 w 462742"/>
                <a:gd name="connsiteY54" fmla="*/ 82634 h 533484"/>
                <a:gd name="connsiteX55" fmla="*/ 335742 w 462742"/>
                <a:gd name="connsiteY55" fmla="*/ 63584 h 533484"/>
                <a:gd name="connsiteX56" fmla="*/ 316692 w 462742"/>
                <a:gd name="connsiteY56" fmla="*/ 54059 h 533484"/>
                <a:gd name="connsiteX57" fmla="*/ 310342 w 462742"/>
                <a:gd name="connsiteY57" fmla="*/ 44534 h 533484"/>
                <a:gd name="connsiteX58" fmla="*/ 278592 w 462742"/>
                <a:gd name="connsiteY58" fmla="*/ 44534 h 533484"/>
                <a:gd name="connsiteX59" fmla="*/ 259542 w 462742"/>
                <a:gd name="connsiteY59" fmla="*/ 66759 h 533484"/>
                <a:gd name="connsiteX60" fmla="*/ 215092 w 462742"/>
                <a:gd name="connsiteY60" fmla="*/ 63584 h 533484"/>
                <a:gd name="connsiteX61" fmla="*/ 205567 w 462742"/>
                <a:gd name="connsiteY61" fmla="*/ 54059 h 533484"/>
                <a:gd name="connsiteX62" fmla="*/ 199217 w 462742"/>
                <a:gd name="connsiteY62" fmla="*/ 44534 h 533484"/>
                <a:gd name="connsiteX63" fmla="*/ 161117 w 462742"/>
                <a:gd name="connsiteY63" fmla="*/ 41359 h 533484"/>
                <a:gd name="connsiteX64" fmla="*/ 142067 w 462742"/>
                <a:gd name="connsiteY64" fmla="*/ 31834 h 533484"/>
                <a:gd name="connsiteX65" fmla="*/ 132542 w 462742"/>
                <a:gd name="connsiteY65" fmla="*/ 25484 h 533484"/>
                <a:gd name="connsiteX66" fmla="*/ 110317 w 462742"/>
                <a:gd name="connsiteY66" fmla="*/ 3259 h 533484"/>
                <a:gd name="connsiteX67" fmla="*/ 97617 w 462742"/>
                <a:gd name="connsiteY67" fmla="*/ 47709 h 533484"/>
                <a:gd name="connsiteX68" fmla="*/ 88092 w 462742"/>
                <a:gd name="connsiteY68" fmla="*/ 54059 h 533484"/>
                <a:gd name="connsiteX69" fmla="*/ 46817 w 462742"/>
                <a:gd name="connsiteY69" fmla="*/ 57234 h 533484"/>
                <a:gd name="connsiteX70" fmla="*/ 49992 w 462742"/>
                <a:gd name="connsiteY70" fmla="*/ 79459 h 533484"/>
                <a:gd name="connsiteX71" fmla="*/ 53167 w 462742"/>
                <a:gd name="connsiteY71" fmla="*/ 88984 h 533484"/>
                <a:gd name="connsiteX72" fmla="*/ 72217 w 462742"/>
                <a:gd name="connsiteY72" fmla="*/ 101684 h 533484"/>
                <a:gd name="connsiteX73" fmla="*/ 78567 w 462742"/>
                <a:gd name="connsiteY73" fmla="*/ 133434 h 533484"/>
                <a:gd name="connsiteX74" fmla="*/ 84917 w 462742"/>
                <a:gd name="connsiteY74" fmla="*/ 142959 h 533484"/>
                <a:gd name="connsiteX75" fmla="*/ 94442 w 462742"/>
                <a:gd name="connsiteY75" fmla="*/ 146134 h 533484"/>
                <a:gd name="connsiteX76" fmla="*/ 107142 w 462742"/>
                <a:gd name="connsiteY76" fmla="*/ 165184 h 533484"/>
                <a:gd name="connsiteX77" fmla="*/ 113492 w 462742"/>
                <a:gd name="connsiteY77" fmla="*/ 174709 h 533484"/>
                <a:gd name="connsiteX78" fmla="*/ 119842 w 462742"/>
                <a:gd name="connsiteY78" fmla="*/ 193759 h 533484"/>
                <a:gd name="connsiteX79" fmla="*/ 123017 w 462742"/>
                <a:gd name="connsiteY79" fmla="*/ 203284 h 533484"/>
                <a:gd name="connsiteX80" fmla="*/ 116667 w 462742"/>
                <a:gd name="connsiteY80" fmla="*/ 235034 h 533484"/>
                <a:gd name="connsiteX81" fmla="*/ 107142 w 462742"/>
                <a:gd name="connsiteY81" fmla="*/ 241384 h 533484"/>
                <a:gd name="connsiteX82" fmla="*/ 91267 w 462742"/>
                <a:gd name="connsiteY82" fmla="*/ 238209 h 533484"/>
                <a:gd name="connsiteX83" fmla="*/ 78567 w 462742"/>
                <a:gd name="connsiteY83" fmla="*/ 231859 h 533484"/>
                <a:gd name="connsiteX84" fmla="*/ 69042 w 462742"/>
                <a:gd name="connsiteY84" fmla="*/ 228684 h 533484"/>
                <a:gd name="connsiteX85" fmla="*/ 53167 w 462742"/>
                <a:gd name="connsiteY85" fmla="*/ 244559 h 533484"/>
                <a:gd name="connsiteX86" fmla="*/ 43642 w 462742"/>
                <a:gd name="connsiteY86" fmla="*/ 263609 h 533484"/>
                <a:gd name="connsiteX87" fmla="*/ 27767 w 462742"/>
                <a:gd name="connsiteY87" fmla="*/ 266784 h 533484"/>
                <a:gd name="connsiteX88" fmla="*/ 18242 w 462742"/>
                <a:gd name="connsiteY88" fmla="*/ 269959 h 533484"/>
                <a:gd name="connsiteX89" fmla="*/ 15067 w 462742"/>
                <a:gd name="connsiteY89" fmla="*/ 279484 h 533484"/>
                <a:gd name="connsiteX90" fmla="*/ 11892 w 462742"/>
                <a:gd name="connsiteY90" fmla="*/ 301709 h 533484"/>
                <a:gd name="connsiteX91" fmla="*/ 2367 w 462742"/>
                <a:gd name="connsiteY91" fmla="*/ 304884 h 533484"/>
                <a:gd name="connsiteX92" fmla="*/ 5542 w 462742"/>
                <a:gd name="connsiteY92" fmla="*/ 339809 h 533484"/>
                <a:gd name="connsiteX93" fmla="*/ 24592 w 462742"/>
                <a:gd name="connsiteY93" fmla="*/ 346159 h 533484"/>
                <a:gd name="connsiteX94" fmla="*/ 78567 w 462742"/>
                <a:gd name="connsiteY94" fmla="*/ 352509 h 533484"/>
                <a:gd name="connsiteX95" fmla="*/ 81742 w 462742"/>
                <a:gd name="connsiteY95" fmla="*/ 362034 h 533484"/>
                <a:gd name="connsiteX96" fmla="*/ 84917 w 462742"/>
                <a:gd name="connsiteY96" fmla="*/ 384259 h 533484"/>
                <a:gd name="connsiteX97" fmla="*/ 65867 w 462742"/>
                <a:gd name="connsiteY97" fmla="*/ 390609 h 533484"/>
                <a:gd name="connsiteX98" fmla="*/ 30942 w 462742"/>
                <a:gd name="connsiteY98" fmla="*/ 403309 h 533484"/>
                <a:gd name="connsiteX99" fmla="*/ 8717 w 462742"/>
                <a:gd name="connsiteY99"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54792 w 462742"/>
                <a:gd name="connsiteY19" fmla="*/ 450934 h 533484"/>
                <a:gd name="connsiteX20" fmla="*/ 323042 w 462742"/>
                <a:gd name="connsiteY20" fmla="*/ 425534 h 533484"/>
                <a:gd name="connsiteX21" fmla="*/ 316692 w 462742"/>
                <a:gd name="connsiteY21" fmla="*/ 387434 h 533484"/>
                <a:gd name="connsiteX22" fmla="*/ 307167 w 462742"/>
                <a:gd name="connsiteY22" fmla="*/ 358859 h 533484"/>
                <a:gd name="connsiteX23" fmla="*/ 303992 w 462742"/>
                <a:gd name="connsiteY23" fmla="*/ 349334 h 533484"/>
                <a:gd name="connsiteX24" fmla="*/ 313517 w 462742"/>
                <a:gd name="connsiteY24" fmla="*/ 352509 h 533484"/>
                <a:gd name="connsiteX25" fmla="*/ 342092 w 462742"/>
                <a:gd name="connsiteY25" fmla="*/ 368384 h 533484"/>
                <a:gd name="connsiteX26" fmla="*/ 351617 w 462742"/>
                <a:gd name="connsiteY26" fmla="*/ 362034 h 533484"/>
                <a:gd name="connsiteX27" fmla="*/ 354792 w 462742"/>
                <a:gd name="connsiteY27" fmla="*/ 330284 h 533484"/>
                <a:gd name="connsiteX28" fmla="*/ 357967 w 462742"/>
                <a:gd name="connsiteY28" fmla="*/ 320759 h 533484"/>
                <a:gd name="connsiteX29" fmla="*/ 399242 w 462742"/>
                <a:gd name="connsiteY29" fmla="*/ 276309 h 533484"/>
                <a:gd name="connsiteX30" fmla="*/ 421467 w 462742"/>
                <a:gd name="connsiteY30" fmla="*/ 314409 h 533484"/>
                <a:gd name="connsiteX31" fmla="*/ 440517 w 462742"/>
                <a:gd name="connsiteY31" fmla="*/ 327109 h 533484"/>
                <a:gd name="connsiteX32" fmla="*/ 456392 w 462742"/>
                <a:gd name="connsiteY32" fmla="*/ 323934 h 533484"/>
                <a:gd name="connsiteX33" fmla="*/ 459567 w 462742"/>
                <a:gd name="connsiteY33" fmla="*/ 314409 h 533484"/>
                <a:gd name="connsiteX34" fmla="*/ 462742 w 462742"/>
                <a:gd name="connsiteY34" fmla="*/ 298534 h 533484"/>
                <a:gd name="connsiteX35" fmla="*/ 459567 w 462742"/>
                <a:gd name="connsiteY35" fmla="*/ 260434 h 533484"/>
                <a:gd name="connsiteX36" fmla="*/ 456392 w 462742"/>
                <a:gd name="connsiteY36" fmla="*/ 250909 h 533484"/>
                <a:gd name="connsiteX37" fmla="*/ 446867 w 462742"/>
                <a:gd name="connsiteY37" fmla="*/ 244559 h 533484"/>
                <a:gd name="connsiteX38" fmla="*/ 427817 w 462742"/>
                <a:gd name="connsiteY38" fmla="*/ 238209 h 533484"/>
                <a:gd name="connsiteX39" fmla="*/ 418292 w 462742"/>
                <a:gd name="connsiteY39" fmla="*/ 235034 h 533484"/>
                <a:gd name="connsiteX40" fmla="*/ 408767 w 462742"/>
                <a:gd name="connsiteY40" fmla="*/ 231859 h 533484"/>
                <a:gd name="connsiteX41" fmla="*/ 399242 w 462742"/>
                <a:gd name="connsiteY41" fmla="*/ 228684 h 533484"/>
                <a:gd name="connsiteX42" fmla="*/ 392892 w 462742"/>
                <a:gd name="connsiteY42" fmla="*/ 219159 h 533484"/>
                <a:gd name="connsiteX43" fmla="*/ 411942 w 462742"/>
                <a:gd name="connsiteY43" fmla="*/ 215984 h 533484"/>
                <a:gd name="connsiteX44" fmla="*/ 427817 w 462742"/>
                <a:gd name="connsiteY44" fmla="*/ 187409 h 533484"/>
                <a:gd name="connsiteX45" fmla="*/ 418292 w 462742"/>
                <a:gd name="connsiteY45" fmla="*/ 165184 h 533484"/>
                <a:gd name="connsiteX46" fmla="*/ 415117 w 462742"/>
                <a:gd name="connsiteY46" fmla="*/ 155659 h 533484"/>
                <a:gd name="connsiteX47" fmla="*/ 408767 w 462742"/>
                <a:gd name="connsiteY47" fmla="*/ 146134 h 533484"/>
                <a:gd name="connsiteX48" fmla="*/ 418292 w 462742"/>
                <a:gd name="connsiteY48" fmla="*/ 149309 h 533484"/>
                <a:gd name="connsiteX49" fmla="*/ 440517 w 462742"/>
                <a:gd name="connsiteY49" fmla="*/ 146134 h 533484"/>
                <a:gd name="connsiteX50" fmla="*/ 437342 w 462742"/>
                <a:gd name="connsiteY50" fmla="*/ 111209 h 533484"/>
                <a:gd name="connsiteX51" fmla="*/ 434167 w 462742"/>
                <a:gd name="connsiteY51" fmla="*/ 101684 h 533484"/>
                <a:gd name="connsiteX52" fmla="*/ 411942 w 462742"/>
                <a:gd name="connsiteY52" fmla="*/ 95334 h 533484"/>
                <a:gd name="connsiteX53" fmla="*/ 348442 w 462742"/>
                <a:gd name="connsiteY53" fmla="*/ 92159 h 533484"/>
                <a:gd name="connsiteX54" fmla="*/ 342092 w 462742"/>
                <a:gd name="connsiteY54" fmla="*/ 82634 h 533484"/>
                <a:gd name="connsiteX55" fmla="*/ 335742 w 462742"/>
                <a:gd name="connsiteY55" fmla="*/ 63584 h 533484"/>
                <a:gd name="connsiteX56" fmla="*/ 316692 w 462742"/>
                <a:gd name="connsiteY56" fmla="*/ 54059 h 533484"/>
                <a:gd name="connsiteX57" fmla="*/ 310342 w 462742"/>
                <a:gd name="connsiteY57" fmla="*/ 44534 h 533484"/>
                <a:gd name="connsiteX58" fmla="*/ 278592 w 462742"/>
                <a:gd name="connsiteY58" fmla="*/ 44534 h 533484"/>
                <a:gd name="connsiteX59" fmla="*/ 259542 w 462742"/>
                <a:gd name="connsiteY59" fmla="*/ 66759 h 533484"/>
                <a:gd name="connsiteX60" fmla="*/ 215092 w 462742"/>
                <a:gd name="connsiteY60" fmla="*/ 63584 h 533484"/>
                <a:gd name="connsiteX61" fmla="*/ 205567 w 462742"/>
                <a:gd name="connsiteY61" fmla="*/ 54059 h 533484"/>
                <a:gd name="connsiteX62" fmla="*/ 199217 w 462742"/>
                <a:gd name="connsiteY62" fmla="*/ 44534 h 533484"/>
                <a:gd name="connsiteX63" fmla="*/ 161117 w 462742"/>
                <a:gd name="connsiteY63" fmla="*/ 41359 h 533484"/>
                <a:gd name="connsiteX64" fmla="*/ 142067 w 462742"/>
                <a:gd name="connsiteY64" fmla="*/ 31834 h 533484"/>
                <a:gd name="connsiteX65" fmla="*/ 132542 w 462742"/>
                <a:gd name="connsiteY65" fmla="*/ 25484 h 533484"/>
                <a:gd name="connsiteX66" fmla="*/ 110317 w 462742"/>
                <a:gd name="connsiteY66" fmla="*/ 3259 h 533484"/>
                <a:gd name="connsiteX67" fmla="*/ 97617 w 462742"/>
                <a:gd name="connsiteY67" fmla="*/ 47709 h 533484"/>
                <a:gd name="connsiteX68" fmla="*/ 88092 w 462742"/>
                <a:gd name="connsiteY68" fmla="*/ 54059 h 533484"/>
                <a:gd name="connsiteX69" fmla="*/ 46817 w 462742"/>
                <a:gd name="connsiteY69" fmla="*/ 57234 h 533484"/>
                <a:gd name="connsiteX70" fmla="*/ 49992 w 462742"/>
                <a:gd name="connsiteY70" fmla="*/ 79459 h 533484"/>
                <a:gd name="connsiteX71" fmla="*/ 53167 w 462742"/>
                <a:gd name="connsiteY71" fmla="*/ 88984 h 533484"/>
                <a:gd name="connsiteX72" fmla="*/ 72217 w 462742"/>
                <a:gd name="connsiteY72" fmla="*/ 101684 h 533484"/>
                <a:gd name="connsiteX73" fmla="*/ 78567 w 462742"/>
                <a:gd name="connsiteY73" fmla="*/ 133434 h 533484"/>
                <a:gd name="connsiteX74" fmla="*/ 84917 w 462742"/>
                <a:gd name="connsiteY74" fmla="*/ 142959 h 533484"/>
                <a:gd name="connsiteX75" fmla="*/ 94442 w 462742"/>
                <a:gd name="connsiteY75" fmla="*/ 146134 h 533484"/>
                <a:gd name="connsiteX76" fmla="*/ 107142 w 462742"/>
                <a:gd name="connsiteY76" fmla="*/ 165184 h 533484"/>
                <a:gd name="connsiteX77" fmla="*/ 113492 w 462742"/>
                <a:gd name="connsiteY77" fmla="*/ 174709 h 533484"/>
                <a:gd name="connsiteX78" fmla="*/ 119842 w 462742"/>
                <a:gd name="connsiteY78" fmla="*/ 193759 h 533484"/>
                <a:gd name="connsiteX79" fmla="*/ 123017 w 462742"/>
                <a:gd name="connsiteY79" fmla="*/ 203284 h 533484"/>
                <a:gd name="connsiteX80" fmla="*/ 116667 w 462742"/>
                <a:gd name="connsiteY80" fmla="*/ 235034 h 533484"/>
                <a:gd name="connsiteX81" fmla="*/ 107142 w 462742"/>
                <a:gd name="connsiteY81" fmla="*/ 241384 h 533484"/>
                <a:gd name="connsiteX82" fmla="*/ 91267 w 462742"/>
                <a:gd name="connsiteY82" fmla="*/ 238209 h 533484"/>
                <a:gd name="connsiteX83" fmla="*/ 78567 w 462742"/>
                <a:gd name="connsiteY83" fmla="*/ 231859 h 533484"/>
                <a:gd name="connsiteX84" fmla="*/ 69042 w 462742"/>
                <a:gd name="connsiteY84" fmla="*/ 228684 h 533484"/>
                <a:gd name="connsiteX85" fmla="*/ 53167 w 462742"/>
                <a:gd name="connsiteY85" fmla="*/ 244559 h 533484"/>
                <a:gd name="connsiteX86" fmla="*/ 43642 w 462742"/>
                <a:gd name="connsiteY86" fmla="*/ 263609 h 533484"/>
                <a:gd name="connsiteX87" fmla="*/ 27767 w 462742"/>
                <a:gd name="connsiteY87" fmla="*/ 266784 h 533484"/>
                <a:gd name="connsiteX88" fmla="*/ 18242 w 462742"/>
                <a:gd name="connsiteY88" fmla="*/ 269959 h 533484"/>
                <a:gd name="connsiteX89" fmla="*/ 15067 w 462742"/>
                <a:gd name="connsiteY89" fmla="*/ 279484 h 533484"/>
                <a:gd name="connsiteX90" fmla="*/ 11892 w 462742"/>
                <a:gd name="connsiteY90" fmla="*/ 301709 h 533484"/>
                <a:gd name="connsiteX91" fmla="*/ 2367 w 462742"/>
                <a:gd name="connsiteY91" fmla="*/ 304884 h 533484"/>
                <a:gd name="connsiteX92" fmla="*/ 5542 w 462742"/>
                <a:gd name="connsiteY92" fmla="*/ 339809 h 533484"/>
                <a:gd name="connsiteX93" fmla="*/ 24592 w 462742"/>
                <a:gd name="connsiteY93" fmla="*/ 346159 h 533484"/>
                <a:gd name="connsiteX94" fmla="*/ 78567 w 462742"/>
                <a:gd name="connsiteY94" fmla="*/ 352509 h 533484"/>
                <a:gd name="connsiteX95" fmla="*/ 81742 w 462742"/>
                <a:gd name="connsiteY95" fmla="*/ 362034 h 533484"/>
                <a:gd name="connsiteX96" fmla="*/ 84917 w 462742"/>
                <a:gd name="connsiteY96" fmla="*/ 384259 h 533484"/>
                <a:gd name="connsiteX97" fmla="*/ 65867 w 462742"/>
                <a:gd name="connsiteY97" fmla="*/ 390609 h 533484"/>
                <a:gd name="connsiteX98" fmla="*/ 30942 w 462742"/>
                <a:gd name="connsiteY98" fmla="*/ 403309 h 533484"/>
                <a:gd name="connsiteX99" fmla="*/ 8717 w 462742"/>
                <a:gd name="connsiteY99"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54792 w 462742"/>
                <a:gd name="connsiteY19" fmla="*/ 450934 h 533484"/>
                <a:gd name="connsiteX20" fmla="*/ 323042 w 462742"/>
                <a:gd name="connsiteY20" fmla="*/ 425534 h 533484"/>
                <a:gd name="connsiteX21" fmla="*/ 316692 w 462742"/>
                <a:gd name="connsiteY21" fmla="*/ 387434 h 533484"/>
                <a:gd name="connsiteX22" fmla="*/ 307167 w 462742"/>
                <a:gd name="connsiteY22" fmla="*/ 358859 h 533484"/>
                <a:gd name="connsiteX23" fmla="*/ 303992 w 462742"/>
                <a:gd name="connsiteY23" fmla="*/ 349334 h 533484"/>
                <a:gd name="connsiteX24" fmla="*/ 313517 w 462742"/>
                <a:gd name="connsiteY24" fmla="*/ 352509 h 533484"/>
                <a:gd name="connsiteX25" fmla="*/ 342092 w 462742"/>
                <a:gd name="connsiteY25" fmla="*/ 368384 h 533484"/>
                <a:gd name="connsiteX26" fmla="*/ 351617 w 462742"/>
                <a:gd name="connsiteY26" fmla="*/ 362034 h 533484"/>
                <a:gd name="connsiteX27" fmla="*/ 354792 w 462742"/>
                <a:gd name="connsiteY27" fmla="*/ 330284 h 533484"/>
                <a:gd name="connsiteX28" fmla="*/ 357967 w 462742"/>
                <a:gd name="connsiteY28" fmla="*/ 320759 h 533484"/>
                <a:gd name="connsiteX29" fmla="*/ 399242 w 462742"/>
                <a:gd name="connsiteY29" fmla="*/ 276309 h 533484"/>
                <a:gd name="connsiteX30" fmla="*/ 421467 w 462742"/>
                <a:gd name="connsiteY30" fmla="*/ 314409 h 533484"/>
                <a:gd name="connsiteX31" fmla="*/ 440517 w 462742"/>
                <a:gd name="connsiteY31" fmla="*/ 327109 h 533484"/>
                <a:gd name="connsiteX32" fmla="*/ 456392 w 462742"/>
                <a:gd name="connsiteY32" fmla="*/ 323934 h 533484"/>
                <a:gd name="connsiteX33" fmla="*/ 459567 w 462742"/>
                <a:gd name="connsiteY33" fmla="*/ 314409 h 533484"/>
                <a:gd name="connsiteX34" fmla="*/ 462742 w 462742"/>
                <a:gd name="connsiteY34" fmla="*/ 298534 h 533484"/>
                <a:gd name="connsiteX35" fmla="*/ 459567 w 462742"/>
                <a:gd name="connsiteY35" fmla="*/ 260434 h 533484"/>
                <a:gd name="connsiteX36" fmla="*/ 456392 w 462742"/>
                <a:gd name="connsiteY36" fmla="*/ 250909 h 533484"/>
                <a:gd name="connsiteX37" fmla="*/ 446867 w 462742"/>
                <a:gd name="connsiteY37" fmla="*/ 244559 h 533484"/>
                <a:gd name="connsiteX38" fmla="*/ 427817 w 462742"/>
                <a:gd name="connsiteY38" fmla="*/ 238209 h 533484"/>
                <a:gd name="connsiteX39" fmla="*/ 418292 w 462742"/>
                <a:gd name="connsiteY39" fmla="*/ 235034 h 533484"/>
                <a:gd name="connsiteX40" fmla="*/ 408767 w 462742"/>
                <a:gd name="connsiteY40" fmla="*/ 231859 h 533484"/>
                <a:gd name="connsiteX41" fmla="*/ 399242 w 462742"/>
                <a:gd name="connsiteY41" fmla="*/ 228684 h 533484"/>
                <a:gd name="connsiteX42" fmla="*/ 392892 w 462742"/>
                <a:gd name="connsiteY42" fmla="*/ 219159 h 533484"/>
                <a:gd name="connsiteX43" fmla="*/ 411942 w 462742"/>
                <a:gd name="connsiteY43" fmla="*/ 215984 h 533484"/>
                <a:gd name="connsiteX44" fmla="*/ 427817 w 462742"/>
                <a:gd name="connsiteY44" fmla="*/ 187409 h 533484"/>
                <a:gd name="connsiteX45" fmla="*/ 418292 w 462742"/>
                <a:gd name="connsiteY45" fmla="*/ 165184 h 533484"/>
                <a:gd name="connsiteX46" fmla="*/ 415117 w 462742"/>
                <a:gd name="connsiteY46" fmla="*/ 155659 h 533484"/>
                <a:gd name="connsiteX47" fmla="*/ 408767 w 462742"/>
                <a:gd name="connsiteY47" fmla="*/ 146134 h 533484"/>
                <a:gd name="connsiteX48" fmla="*/ 440517 w 462742"/>
                <a:gd name="connsiteY48" fmla="*/ 146134 h 533484"/>
                <a:gd name="connsiteX49" fmla="*/ 437342 w 462742"/>
                <a:gd name="connsiteY49" fmla="*/ 111209 h 533484"/>
                <a:gd name="connsiteX50" fmla="*/ 434167 w 462742"/>
                <a:gd name="connsiteY50" fmla="*/ 101684 h 533484"/>
                <a:gd name="connsiteX51" fmla="*/ 411942 w 462742"/>
                <a:gd name="connsiteY51" fmla="*/ 95334 h 533484"/>
                <a:gd name="connsiteX52" fmla="*/ 348442 w 462742"/>
                <a:gd name="connsiteY52" fmla="*/ 92159 h 533484"/>
                <a:gd name="connsiteX53" fmla="*/ 342092 w 462742"/>
                <a:gd name="connsiteY53" fmla="*/ 82634 h 533484"/>
                <a:gd name="connsiteX54" fmla="*/ 335742 w 462742"/>
                <a:gd name="connsiteY54" fmla="*/ 63584 h 533484"/>
                <a:gd name="connsiteX55" fmla="*/ 316692 w 462742"/>
                <a:gd name="connsiteY55" fmla="*/ 54059 h 533484"/>
                <a:gd name="connsiteX56" fmla="*/ 310342 w 462742"/>
                <a:gd name="connsiteY56" fmla="*/ 44534 h 533484"/>
                <a:gd name="connsiteX57" fmla="*/ 278592 w 462742"/>
                <a:gd name="connsiteY57" fmla="*/ 44534 h 533484"/>
                <a:gd name="connsiteX58" fmla="*/ 259542 w 462742"/>
                <a:gd name="connsiteY58" fmla="*/ 66759 h 533484"/>
                <a:gd name="connsiteX59" fmla="*/ 215092 w 462742"/>
                <a:gd name="connsiteY59" fmla="*/ 63584 h 533484"/>
                <a:gd name="connsiteX60" fmla="*/ 205567 w 462742"/>
                <a:gd name="connsiteY60" fmla="*/ 54059 h 533484"/>
                <a:gd name="connsiteX61" fmla="*/ 199217 w 462742"/>
                <a:gd name="connsiteY61" fmla="*/ 44534 h 533484"/>
                <a:gd name="connsiteX62" fmla="*/ 161117 w 462742"/>
                <a:gd name="connsiteY62" fmla="*/ 41359 h 533484"/>
                <a:gd name="connsiteX63" fmla="*/ 142067 w 462742"/>
                <a:gd name="connsiteY63" fmla="*/ 31834 h 533484"/>
                <a:gd name="connsiteX64" fmla="*/ 132542 w 462742"/>
                <a:gd name="connsiteY64" fmla="*/ 25484 h 533484"/>
                <a:gd name="connsiteX65" fmla="*/ 110317 w 462742"/>
                <a:gd name="connsiteY65" fmla="*/ 3259 h 533484"/>
                <a:gd name="connsiteX66" fmla="*/ 97617 w 462742"/>
                <a:gd name="connsiteY66" fmla="*/ 47709 h 533484"/>
                <a:gd name="connsiteX67" fmla="*/ 88092 w 462742"/>
                <a:gd name="connsiteY67" fmla="*/ 54059 h 533484"/>
                <a:gd name="connsiteX68" fmla="*/ 46817 w 462742"/>
                <a:gd name="connsiteY68" fmla="*/ 57234 h 533484"/>
                <a:gd name="connsiteX69" fmla="*/ 49992 w 462742"/>
                <a:gd name="connsiteY69" fmla="*/ 79459 h 533484"/>
                <a:gd name="connsiteX70" fmla="*/ 53167 w 462742"/>
                <a:gd name="connsiteY70" fmla="*/ 88984 h 533484"/>
                <a:gd name="connsiteX71" fmla="*/ 72217 w 462742"/>
                <a:gd name="connsiteY71" fmla="*/ 101684 h 533484"/>
                <a:gd name="connsiteX72" fmla="*/ 78567 w 462742"/>
                <a:gd name="connsiteY72" fmla="*/ 133434 h 533484"/>
                <a:gd name="connsiteX73" fmla="*/ 84917 w 462742"/>
                <a:gd name="connsiteY73" fmla="*/ 142959 h 533484"/>
                <a:gd name="connsiteX74" fmla="*/ 94442 w 462742"/>
                <a:gd name="connsiteY74" fmla="*/ 146134 h 533484"/>
                <a:gd name="connsiteX75" fmla="*/ 107142 w 462742"/>
                <a:gd name="connsiteY75" fmla="*/ 165184 h 533484"/>
                <a:gd name="connsiteX76" fmla="*/ 113492 w 462742"/>
                <a:gd name="connsiteY76" fmla="*/ 174709 h 533484"/>
                <a:gd name="connsiteX77" fmla="*/ 119842 w 462742"/>
                <a:gd name="connsiteY77" fmla="*/ 193759 h 533484"/>
                <a:gd name="connsiteX78" fmla="*/ 123017 w 462742"/>
                <a:gd name="connsiteY78" fmla="*/ 203284 h 533484"/>
                <a:gd name="connsiteX79" fmla="*/ 116667 w 462742"/>
                <a:gd name="connsiteY79" fmla="*/ 235034 h 533484"/>
                <a:gd name="connsiteX80" fmla="*/ 107142 w 462742"/>
                <a:gd name="connsiteY80" fmla="*/ 241384 h 533484"/>
                <a:gd name="connsiteX81" fmla="*/ 91267 w 462742"/>
                <a:gd name="connsiteY81" fmla="*/ 238209 h 533484"/>
                <a:gd name="connsiteX82" fmla="*/ 78567 w 462742"/>
                <a:gd name="connsiteY82" fmla="*/ 231859 h 533484"/>
                <a:gd name="connsiteX83" fmla="*/ 69042 w 462742"/>
                <a:gd name="connsiteY83" fmla="*/ 228684 h 533484"/>
                <a:gd name="connsiteX84" fmla="*/ 53167 w 462742"/>
                <a:gd name="connsiteY84" fmla="*/ 244559 h 533484"/>
                <a:gd name="connsiteX85" fmla="*/ 43642 w 462742"/>
                <a:gd name="connsiteY85" fmla="*/ 263609 h 533484"/>
                <a:gd name="connsiteX86" fmla="*/ 27767 w 462742"/>
                <a:gd name="connsiteY86" fmla="*/ 266784 h 533484"/>
                <a:gd name="connsiteX87" fmla="*/ 18242 w 462742"/>
                <a:gd name="connsiteY87" fmla="*/ 269959 h 533484"/>
                <a:gd name="connsiteX88" fmla="*/ 15067 w 462742"/>
                <a:gd name="connsiteY88" fmla="*/ 279484 h 533484"/>
                <a:gd name="connsiteX89" fmla="*/ 11892 w 462742"/>
                <a:gd name="connsiteY89" fmla="*/ 301709 h 533484"/>
                <a:gd name="connsiteX90" fmla="*/ 2367 w 462742"/>
                <a:gd name="connsiteY90" fmla="*/ 304884 h 533484"/>
                <a:gd name="connsiteX91" fmla="*/ 5542 w 462742"/>
                <a:gd name="connsiteY91" fmla="*/ 339809 h 533484"/>
                <a:gd name="connsiteX92" fmla="*/ 24592 w 462742"/>
                <a:gd name="connsiteY92" fmla="*/ 346159 h 533484"/>
                <a:gd name="connsiteX93" fmla="*/ 78567 w 462742"/>
                <a:gd name="connsiteY93" fmla="*/ 352509 h 533484"/>
                <a:gd name="connsiteX94" fmla="*/ 81742 w 462742"/>
                <a:gd name="connsiteY94" fmla="*/ 362034 h 533484"/>
                <a:gd name="connsiteX95" fmla="*/ 84917 w 462742"/>
                <a:gd name="connsiteY95" fmla="*/ 384259 h 533484"/>
                <a:gd name="connsiteX96" fmla="*/ 65867 w 462742"/>
                <a:gd name="connsiteY96" fmla="*/ 390609 h 533484"/>
                <a:gd name="connsiteX97" fmla="*/ 30942 w 462742"/>
                <a:gd name="connsiteY97" fmla="*/ 403309 h 533484"/>
                <a:gd name="connsiteX98" fmla="*/ 8717 w 462742"/>
                <a:gd name="connsiteY98"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54792 w 462742"/>
                <a:gd name="connsiteY19" fmla="*/ 450934 h 533484"/>
                <a:gd name="connsiteX20" fmla="*/ 323042 w 462742"/>
                <a:gd name="connsiteY20" fmla="*/ 425534 h 533484"/>
                <a:gd name="connsiteX21" fmla="*/ 316692 w 462742"/>
                <a:gd name="connsiteY21" fmla="*/ 387434 h 533484"/>
                <a:gd name="connsiteX22" fmla="*/ 307167 w 462742"/>
                <a:gd name="connsiteY22" fmla="*/ 358859 h 533484"/>
                <a:gd name="connsiteX23" fmla="*/ 303992 w 462742"/>
                <a:gd name="connsiteY23" fmla="*/ 349334 h 533484"/>
                <a:gd name="connsiteX24" fmla="*/ 313517 w 462742"/>
                <a:gd name="connsiteY24" fmla="*/ 352509 h 533484"/>
                <a:gd name="connsiteX25" fmla="*/ 342092 w 462742"/>
                <a:gd name="connsiteY25" fmla="*/ 368384 h 533484"/>
                <a:gd name="connsiteX26" fmla="*/ 351617 w 462742"/>
                <a:gd name="connsiteY26" fmla="*/ 362034 h 533484"/>
                <a:gd name="connsiteX27" fmla="*/ 354792 w 462742"/>
                <a:gd name="connsiteY27" fmla="*/ 330284 h 533484"/>
                <a:gd name="connsiteX28" fmla="*/ 357967 w 462742"/>
                <a:gd name="connsiteY28" fmla="*/ 320759 h 533484"/>
                <a:gd name="connsiteX29" fmla="*/ 399242 w 462742"/>
                <a:gd name="connsiteY29" fmla="*/ 276309 h 533484"/>
                <a:gd name="connsiteX30" fmla="*/ 421467 w 462742"/>
                <a:gd name="connsiteY30" fmla="*/ 314409 h 533484"/>
                <a:gd name="connsiteX31" fmla="*/ 440517 w 462742"/>
                <a:gd name="connsiteY31" fmla="*/ 327109 h 533484"/>
                <a:gd name="connsiteX32" fmla="*/ 456392 w 462742"/>
                <a:gd name="connsiteY32" fmla="*/ 323934 h 533484"/>
                <a:gd name="connsiteX33" fmla="*/ 459567 w 462742"/>
                <a:gd name="connsiteY33" fmla="*/ 314409 h 533484"/>
                <a:gd name="connsiteX34" fmla="*/ 462742 w 462742"/>
                <a:gd name="connsiteY34" fmla="*/ 298534 h 533484"/>
                <a:gd name="connsiteX35" fmla="*/ 459567 w 462742"/>
                <a:gd name="connsiteY35" fmla="*/ 260434 h 533484"/>
                <a:gd name="connsiteX36" fmla="*/ 456392 w 462742"/>
                <a:gd name="connsiteY36" fmla="*/ 250909 h 533484"/>
                <a:gd name="connsiteX37" fmla="*/ 446867 w 462742"/>
                <a:gd name="connsiteY37" fmla="*/ 244559 h 533484"/>
                <a:gd name="connsiteX38" fmla="*/ 427817 w 462742"/>
                <a:gd name="connsiteY38" fmla="*/ 238209 h 533484"/>
                <a:gd name="connsiteX39" fmla="*/ 418292 w 462742"/>
                <a:gd name="connsiteY39" fmla="*/ 235034 h 533484"/>
                <a:gd name="connsiteX40" fmla="*/ 408767 w 462742"/>
                <a:gd name="connsiteY40" fmla="*/ 231859 h 533484"/>
                <a:gd name="connsiteX41" fmla="*/ 399242 w 462742"/>
                <a:gd name="connsiteY41" fmla="*/ 228684 h 533484"/>
                <a:gd name="connsiteX42" fmla="*/ 392892 w 462742"/>
                <a:gd name="connsiteY42" fmla="*/ 219159 h 533484"/>
                <a:gd name="connsiteX43" fmla="*/ 411942 w 462742"/>
                <a:gd name="connsiteY43" fmla="*/ 215984 h 533484"/>
                <a:gd name="connsiteX44" fmla="*/ 427817 w 462742"/>
                <a:gd name="connsiteY44" fmla="*/ 187409 h 533484"/>
                <a:gd name="connsiteX45" fmla="*/ 418292 w 462742"/>
                <a:gd name="connsiteY45" fmla="*/ 165184 h 533484"/>
                <a:gd name="connsiteX46" fmla="*/ 415117 w 462742"/>
                <a:gd name="connsiteY46" fmla="*/ 155659 h 533484"/>
                <a:gd name="connsiteX47" fmla="*/ 440517 w 462742"/>
                <a:gd name="connsiteY47" fmla="*/ 146134 h 533484"/>
                <a:gd name="connsiteX48" fmla="*/ 437342 w 462742"/>
                <a:gd name="connsiteY48" fmla="*/ 111209 h 533484"/>
                <a:gd name="connsiteX49" fmla="*/ 434167 w 462742"/>
                <a:gd name="connsiteY49" fmla="*/ 101684 h 533484"/>
                <a:gd name="connsiteX50" fmla="*/ 411942 w 462742"/>
                <a:gd name="connsiteY50" fmla="*/ 95334 h 533484"/>
                <a:gd name="connsiteX51" fmla="*/ 348442 w 462742"/>
                <a:gd name="connsiteY51" fmla="*/ 92159 h 533484"/>
                <a:gd name="connsiteX52" fmla="*/ 342092 w 462742"/>
                <a:gd name="connsiteY52" fmla="*/ 82634 h 533484"/>
                <a:gd name="connsiteX53" fmla="*/ 335742 w 462742"/>
                <a:gd name="connsiteY53" fmla="*/ 63584 h 533484"/>
                <a:gd name="connsiteX54" fmla="*/ 316692 w 462742"/>
                <a:gd name="connsiteY54" fmla="*/ 54059 h 533484"/>
                <a:gd name="connsiteX55" fmla="*/ 310342 w 462742"/>
                <a:gd name="connsiteY55" fmla="*/ 44534 h 533484"/>
                <a:gd name="connsiteX56" fmla="*/ 278592 w 462742"/>
                <a:gd name="connsiteY56" fmla="*/ 44534 h 533484"/>
                <a:gd name="connsiteX57" fmla="*/ 259542 w 462742"/>
                <a:gd name="connsiteY57" fmla="*/ 66759 h 533484"/>
                <a:gd name="connsiteX58" fmla="*/ 215092 w 462742"/>
                <a:gd name="connsiteY58" fmla="*/ 63584 h 533484"/>
                <a:gd name="connsiteX59" fmla="*/ 205567 w 462742"/>
                <a:gd name="connsiteY59" fmla="*/ 54059 h 533484"/>
                <a:gd name="connsiteX60" fmla="*/ 199217 w 462742"/>
                <a:gd name="connsiteY60" fmla="*/ 44534 h 533484"/>
                <a:gd name="connsiteX61" fmla="*/ 161117 w 462742"/>
                <a:gd name="connsiteY61" fmla="*/ 41359 h 533484"/>
                <a:gd name="connsiteX62" fmla="*/ 142067 w 462742"/>
                <a:gd name="connsiteY62" fmla="*/ 31834 h 533484"/>
                <a:gd name="connsiteX63" fmla="*/ 132542 w 462742"/>
                <a:gd name="connsiteY63" fmla="*/ 25484 h 533484"/>
                <a:gd name="connsiteX64" fmla="*/ 110317 w 462742"/>
                <a:gd name="connsiteY64" fmla="*/ 3259 h 533484"/>
                <a:gd name="connsiteX65" fmla="*/ 97617 w 462742"/>
                <a:gd name="connsiteY65" fmla="*/ 47709 h 533484"/>
                <a:gd name="connsiteX66" fmla="*/ 88092 w 462742"/>
                <a:gd name="connsiteY66" fmla="*/ 54059 h 533484"/>
                <a:gd name="connsiteX67" fmla="*/ 46817 w 462742"/>
                <a:gd name="connsiteY67" fmla="*/ 57234 h 533484"/>
                <a:gd name="connsiteX68" fmla="*/ 49992 w 462742"/>
                <a:gd name="connsiteY68" fmla="*/ 79459 h 533484"/>
                <a:gd name="connsiteX69" fmla="*/ 53167 w 462742"/>
                <a:gd name="connsiteY69" fmla="*/ 88984 h 533484"/>
                <a:gd name="connsiteX70" fmla="*/ 72217 w 462742"/>
                <a:gd name="connsiteY70" fmla="*/ 101684 h 533484"/>
                <a:gd name="connsiteX71" fmla="*/ 78567 w 462742"/>
                <a:gd name="connsiteY71" fmla="*/ 133434 h 533484"/>
                <a:gd name="connsiteX72" fmla="*/ 84917 w 462742"/>
                <a:gd name="connsiteY72" fmla="*/ 142959 h 533484"/>
                <a:gd name="connsiteX73" fmla="*/ 94442 w 462742"/>
                <a:gd name="connsiteY73" fmla="*/ 146134 h 533484"/>
                <a:gd name="connsiteX74" fmla="*/ 107142 w 462742"/>
                <a:gd name="connsiteY74" fmla="*/ 165184 h 533484"/>
                <a:gd name="connsiteX75" fmla="*/ 113492 w 462742"/>
                <a:gd name="connsiteY75" fmla="*/ 174709 h 533484"/>
                <a:gd name="connsiteX76" fmla="*/ 119842 w 462742"/>
                <a:gd name="connsiteY76" fmla="*/ 193759 h 533484"/>
                <a:gd name="connsiteX77" fmla="*/ 123017 w 462742"/>
                <a:gd name="connsiteY77" fmla="*/ 203284 h 533484"/>
                <a:gd name="connsiteX78" fmla="*/ 116667 w 462742"/>
                <a:gd name="connsiteY78" fmla="*/ 235034 h 533484"/>
                <a:gd name="connsiteX79" fmla="*/ 107142 w 462742"/>
                <a:gd name="connsiteY79" fmla="*/ 241384 h 533484"/>
                <a:gd name="connsiteX80" fmla="*/ 91267 w 462742"/>
                <a:gd name="connsiteY80" fmla="*/ 238209 h 533484"/>
                <a:gd name="connsiteX81" fmla="*/ 78567 w 462742"/>
                <a:gd name="connsiteY81" fmla="*/ 231859 h 533484"/>
                <a:gd name="connsiteX82" fmla="*/ 69042 w 462742"/>
                <a:gd name="connsiteY82" fmla="*/ 228684 h 533484"/>
                <a:gd name="connsiteX83" fmla="*/ 53167 w 462742"/>
                <a:gd name="connsiteY83" fmla="*/ 244559 h 533484"/>
                <a:gd name="connsiteX84" fmla="*/ 43642 w 462742"/>
                <a:gd name="connsiteY84" fmla="*/ 263609 h 533484"/>
                <a:gd name="connsiteX85" fmla="*/ 27767 w 462742"/>
                <a:gd name="connsiteY85" fmla="*/ 266784 h 533484"/>
                <a:gd name="connsiteX86" fmla="*/ 18242 w 462742"/>
                <a:gd name="connsiteY86" fmla="*/ 269959 h 533484"/>
                <a:gd name="connsiteX87" fmla="*/ 15067 w 462742"/>
                <a:gd name="connsiteY87" fmla="*/ 279484 h 533484"/>
                <a:gd name="connsiteX88" fmla="*/ 11892 w 462742"/>
                <a:gd name="connsiteY88" fmla="*/ 301709 h 533484"/>
                <a:gd name="connsiteX89" fmla="*/ 2367 w 462742"/>
                <a:gd name="connsiteY89" fmla="*/ 304884 h 533484"/>
                <a:gd name="connsiteX90" fmla="*/ 5542 w 462742"/>
                <a:gd name="connsiteY90" fmla="*/ 339809 h 533484"/>
                <a:gd name="connsiteX91" fmla="*/ 24592 w 462742"/>
                <a:gd name="connsiteY91" fmla="*/ 346159 h 533484"/>
                <a:gd name="connsiteX92" fmla="*/ 78567 w 462742"/>
                <a:gd name="connsiteY92" fmla="*/ 352509 h 533484"/>
                <a:gd name="connsiteX93" fmla="*/ 81742 w 462742"/>
                <a:gd name="connsiteY93" fmla="*/ 362034 h 533484"/>
                <a:gd name="connsiteX94" fmla="*/ 84917 w 462742"/>
                <a:gd name="connsiteY94" fmla="*/ 384259 h 533484"/>
                <a:gd name="connsiteX95" fmla="*/ 65867 w 462742"/>
                <a:gd name="connsiteY95" fmla="*/ 390609 h 533484"/>
                <a:gd name="connsiteX96" fmla="*/ 30942 w 462742"/>
                <a:gd name="connsiteY96" fmla="*/ 403309 h 533484"/>
                <a:gd name="connsiteX97" fmla="*/ 8717 w 462742"/>
                <a:gd name="connsiteY97" fmla="*/ 412834 h 533484"/>
                <a:gd name="connsiteX0" fmla="*/ 8717 w 462742"/>
                <a:gd name="connsiteY0" fmla="*/ 412834 h 533484"/>
                <a:gd name="connsiteX1" fmla="*/ 8717 w 462742"/>
                <a:gd name="connsiteY1" fmla="*/ 412834 h 533484"/>
                <a:gd name="connsiteX2" fmla="*/ 34117 w 462742"/>
                <a:gd name="connsiteY2" fmla="*/ 425534 h 533484"/>
                <a:gd name="connsiteX3" fmla="*/ 49992 w 462742"/>
                <a:gd name="connsiteY3" fmla="*/ 447759 h 533484"/>
                <a:gd name="connsiteX4" fmla="*/ 59517 w 462742"/>
                <a:gd name="connsiteY4" fmla="*/ 450934 h 533484"/>
                <a:gd name="connsiteX5" fmla="*/ 78567 w 462742"/>
                <a:gd name="connsiteY5" fmla="*/ 463634 h 533484"/>
                <a:gd name="connsiteX6" fmla="*/ 91267 w 462742"/>
                <a:gd name="connsiteY6" fmla="*/ 482684 h 533484"/>
                <a:gd name="connsiteX7" fmla="*/ 107142 w 462742"/>
                <a:gd name="connsiteY7" fmla="*/ 498559 h 533484"/>
                <a:gd name="connsiteX8" fmla="*/ 132542 w 462742"/>
                <a:gd name="connsiteY8" fmla="*/ 514434 h 533484"/>
                <a:gd name="connsiteX9" fmla="*/ 142067 w 462742"/>
                <a:gd name="connsiteY9" fmla="*/ 517609 h 533484"/>
                <a:gd name="connsiteX10" fmla="*/ 211917 w 462742"/>
                <a:gd name="connsiteY10" fmla="*/ 514434 h 533484"/>
                <a:gd name="connsiteX11" fmla="*/ 224617 w 462742"/>
                <a:gd name="connsiteY11" fmla="*/ 511259 h 533484"/>
                <a:gd name="connsiteX12" fmla="*/ 237317 w 462742"/>
                <a:gd name="connsiteY12" fmla="*/ 498559 h 533484"/>
                <a:gd name="connsiteX13" fmla="*/ 262717 w 462742"/>
                <a:gd name="connsiteY13" fmla="*/ 504909 h 533484"/>
                <a:gd name="connsiteX14" fmla="*/ 272242 w 462742"/>
                <a:gd name="connsiteY14" fmla="*/ 511259 h 533484"/>
                <a:gd name="connsiteX15" fmla="*/ 281767 w 462742"/>
                <a:gd name="connsiteY15" fmla="*/ 520784 h 533484"/>
                <a:gd name="connsiteX16" fmla="*/ 300817 w 462742"/>
                <a:gd name="connsiteY16" fmla="*/ 533484 h 533484"/>
                <a:gd name="connsiteX17" fmla="*/ 323042 w 462742"/>
                <a:gd name="connsiteY17" fmla="*/ 530309 h 533484"/>
                <a:gd name="connsiteX18" fmla="*/ 342092 w 462742"/>
                <a:gd name="connsiteY18" fmla="*/ 523959 h 533484"/>
                <a:gd name="connsiteX19" fmla="*/ 354792 w 462742"/>
                <a:gd name="connsiteY19" fmla="*/ 450934 h 533484"/>
                <a:gd name="connsiteX20" fmla="*/ 323042 w 462742"/>
                <a:gd name="connsiteY20" fmla="*/ 425534 h 533484"/>
                <a:gd name="connsiteX21" fmla="*/ 316692 w 462742"/>
                <a:gd name="connsiteY21" fmla="*/ 387434 h 533484"/>
                <a:gd name="connsiteX22" fmla="*/ 307167 w 462742"/>
                <a:gd name="connsiteY22" fmla="*/ 358859 h 533484"/>
                <a:gd name="connsiteX23" fmla="*/ 303992 w 462742"/>
                <a:gd name="connsiteY23" fmla="*/ 349334 h 533484"/>
                <a:gd name="connsiteX24" fmla="*/ 313517 w 462742"/>
                <a:gd name="connsiteY24" fmla="*/ 352509 h 533484"/>
                <a:gd name="connsiteX25" fmla="*/ 342092 w 462742"/>
                <a:gd name="connsiteY25" fmla="*/ 368384 h 533484"/>
                <a:gd name="connsiteX26" fmla="*/ 351617 w 462742"/>
                <a:gd name="connsiteY26" fmla="*/ 362034 h 533484"/>
                <a:gd name="connsiteX27" fmla="*/ 354792 w 462742"/>
                <a:gd name="connsiteY27" fmla="*/ 330284 h 533484"/>
                <a:gd name="connsiteX28" fmla="*/ 357967 w 462742"/>
                <a:gd name="connsiteY28" fmla="*/ 320759 h 533484"/>
                <a:gd name="connsiteX29" fmla="*/ 399242 w 462742"/>
                <a:gd name="connsiteY29" fmla="*/ 276309 h 533484"/>
                <a:gd name="connsiteX30" fmla="*/ 421467 w 462742"/>
                <a:gd name="connsiteY30" fmla="*/ 314409 h 533484"/>
                <a:gd name="connsiteX31" fmla="*/ 440517 w 462742"/>
                <a:gd name="connsiteY31" fmla="*/ 327109 h 533484"/>
                <a:gd name="connsiteX32" fmla="*/ 456392 w 462742"/>
                <a:gd name="connsiteY32" fmla="*/ 323934 h 533484"/>
                <a:gd name="connsiteX33" fmla="*/ 459567 w 462742"/>
                <a:gd name="connsiteY33" fmla="*/ 314409 h 533484"/>
                <a:gd name="connsiteX34" fmla="*/ 462742 w 462742"/>
                <a:gd name="connsiteY34" fmla="*/ 298534 h 533484"/>
                <a:gd name="connsiteX35" fmla="*/ 459567 w 462742"/>
                <a:gd name="connsiteY35" fmla="*/ 260434 h 533484"/>
                <a:gd name="connsiteX36" fmla="*/ 456392 w 462742"/>
                <a:gd name="connsiteY36" fmla="*/ 250909 h 533484"/>
                <a:gd name="connsiteX37" fmla="*/ 446867 w 462742"/>
                <a:gd name="connsiteY37" fmla="*/ 244559 h 533484"/>
                <a:gd name="connsiteX38" fmla="*/ 427817 w 462742"/>
                <a:gd name="connsiteY38" fmla="*/ 238209 h 533484"/>
                <a:gd name="connsiteX39" fmla="*/ 418292 w 462742"/>
                <a:gd name="connsiteY39" fmla="*/ 235034 h 533484"/>
                <a:gd name="connsiteX40" fmla="*/ 408767 w 462742"/>
                <a:gd name="connsiteY40" fmla="*/ 231859 h 533484"/>
                <a:gd name="connsiteX41" fmla="*/ 399242 w 462742"/>
                <a:gd name="connsiteY41" fmla="*/ 228684 h 533484"/>
                <a:gd name="connsiteX42" fmla="*/ 392892 w 462742"/>
                <a:gd name="connsiteY42" fmla="*/ 219159 h 533484"/>
                <a:gd name="connsiteX43" fmla="*/ 411942 w 462742"/>
                <a:gd name="connsiteY43" fmla="*/ 215984 h 533484"/>
                <a:gd name="connsiteX44" fmla="*/ 427817 w 462742"/>
                <a:gd name="connsiteY44" fmla="*/ 187409 h 533484"/>
                <a:gd name="connsiteX45" fmla="*/ 418292 w 462742"/>
                <a:gd name="connsiteY45" fmla="*/ 165184 h 533484"/>
                <a:gd name="connsiteX46" fmla="*/ 429405 w 462742"/>
                <a:gd name="connsiteY46" fmla="*/ 155659 h 533484"/>
                <a:gd name="connsiteX47" fmla="*/ 440517 w 462742"/>
                <a:gd name="connsiteY47" fmla="*/ 146134 h 533484"/>
                <a:gd name="connsiteX48" fmla="*/ 437342 w 462742"/>
                <a:gd name="connsiteY48" fmla="*/ 111209 h 533484"/>
                <a:gd name="connsiteX49" fmla="*/ 434167 w 462742"/>
                <a:gd name="connsiteY49" fmla="*/ 101684 h 533484"/>
                <a:gd name="connsiteX50" fmla="*/ 411942 w 462742"/>
                <a:gd name="connsiteY50" fmla="*/ 95334 h 533484"/>
                <a:gd name="connsiteX51" fmla="*/ 348442 w 462742"/>
                <a:gd name="connsiteY51" fmla="*/ 92159 h 533484"/>
                <a:gd name="connsiteX52" fmla="*/ 342092 w 462742"/>
                <a:gd name="connsiteY52" fmla="*/ 82634 h 533484"/>
                <a:gd name="connsiteX53" fmla="*/ 335742 w 462742"/>
                <a:gd name="connsiteY53" fmla="*/ 63584 h 533484"/>
                <a:gd name="connsiteX54" fmla="*/ 316692 w 462742"/>
                <a:gd name="connsiteY54" fmla="*/ 54059 h 533484"/>
                <a:gd name="connsiteX55" fmla="*/ 310342 w 462742"/>
                <a:gd name="connsiteY55" fmla="*/ 44534 h 533484"/>
                <a:gd name="connsiteX56" fmla="*/ 278592 w 462742"/>
                <a:gd name="connsiteY56" fmla="*/ 44534 h 533484"/>
                <a:gd name="connsiteX57" fmla="*/ 259542 w 462742"/>
                <a:gd name="connsiteY57" fmla="*/ 66759 h 533484"/>
                <a:gd name="connsiteX58" fmla="*/ 215092 w 462742"/>
                <a:gd name="connsiteY58" fmla="*/ 63584 h 533484"/>
                <a:gd name="connsiteX59" fmla="*/ 205567 w 462742"/>
                <a:gd name="connsiteY59" fmla="*/ 54059 h 533484"/>
                <a:gd name="connsiteX60" fmla="*/ 199217 w 462742"/>
                <a:gd name="connsiteY60" fmla="*/ 44534 h 533484"/>
                <a:gd name="connsiteX61" fmla="*/ 161117 w 462742"/>
                <a:gd name="connsiteY61" fmla="*/ 41359 h 533484"/>
                <a:gd name="connsiteX62" fmla="*/ 142067 w 462742"/>
                <a:gd name="connsiteY62" fmla="*/ 31834 h 533484"/>
                <a:gd name="connsiteX63" fmla="*/ 132542 w 462742"/>
                <a:gd name="connsiteY63" fmla="*/ 25484 h 533484"/>
                <a:gd name="connsiteX64" fmla="*/ 110317 w 462742"/>
                <a:gd name="connsiteY64" fmla="*/ 3259 h 533484"/>
                <a:gd name="connsiteX65" fmla="*/ 97617 w 462742"/>
                <a:gd name="connsiteY65" fmla="*/ 47709 h 533484"/>
                <a:gd name="connsiteX66" fmla="*/ 88092 w 462742"/>
                <a:gd name="connsiteY66" fmla="*/ 54059 h 533484"/>
                <a:gd name="connsiteX67" fmla="*/ 46817 w 462742"/>
                <a:gd name="connsiteY67" fmla="*/ 57234 h 533484"/>
                <a:gd name="connsiteX68" fmla="*/ 49992 w 462742"/>
                <a:gd name="connsiteY68" fmla="*/ 79459 h 533484"/>
                <a:gd name="connsiteX69" fmla="*/ 53167 w 462742"/>
                <a:gd name="connsiteY69" fmla="*/ 88984 h 533484"/>
                <a:gd name="connsiteX70" fmla="*/ 72217 w 462742"/>
                <a:gd name="connsiteY70" fmla="*/ 101684 h 533484"/>
                <a:gd name="connsiteX71" fmla="*/ 78567 w 462742"/>
                <a:gd name="connsiteY71" fmla="*/ 133434 h 533484"/>
                <a:gd name="connsiteX72" fmla="*/ 84917 w 462742"/>
                <a:gd name="connsiteY72" fmla="*/ 142959 h 533484"/>
                <a:gd name="connsiteX73" fmla="*/ 94442 w 462742"/>
                <a:gd name="connsiteY73" fmla="*/ 146134 h 533484"/>
                <a:gd name="connsiteX74" fmla="*/ 107142 w 462742"/>
                <a:gd name="connsiteY74" fmla="*/ 165184 h 533484"/>
                <a:gd name="connsiteX75" fmla="*/ 113492 w 462742"/>
                <a:gd name="connsiteY75" fmla="*/ 174709 h 533484"/>
                <a:gd name="connsiteX76" fmla="*/ 119842 w 462742"/>
                <a:gd name="connsiteY76" fmla="*/ 193759 h 533484"/>
                <a:gd name="connsiteX77" fmla="*/ 123017 w 462742"/>
                <a:gd name="connsiteY77" fmla="*/ 203284 h 533484"/>
                <a:gd name="connsiteX78" fmla="*/ 116667 w 462742"/>
                <a:gd name="connsiteY78" fmla="*/ 235034 h 533484"/>
                <a:gd name="connsiteX79" fmla="*/ 107142 w 462742"/>
                <a:gd name="connsiteY79" fmla="*/ 241384 h 533484"/>
                <a:gd name="connsiteX80" fmla="*/ 91267 w 462742"/>
                <a:gd name="connsiteY80" fmla="*/ 238209 h 533484"/>
                <a:gd name="connsiteX81" fmla="*/ 78567 w 462742"/>
                <a:gd name="connsiteY81" fmla="*/ 231859 h 533484"/>
                <a:gd name="connsiteX82" fmla="*/ 69042 w 462742"/>
                <a:gd name="connsiteY82" fmla="*/ 228684 h 533484"/>
                <a:gd name="connsiteX83" fmla="*/ 53167 w 462742"/>
                <a:gd name="connsiteY83" fmla="*/ 244559 h 533484"/>
                <a:gd name="connsiteX84" fmla="*/ 43642 w 462742"/>
                <a:gd name="connsiteY84" fmla="*/ 263609 h 533484"/>
                <a:gd name="connsiteX85" fmla="*/ 27767 w 462742"/>
                <a:gd name="connsiteY85" fmla="*/ 266784 h 533484"/>
                <a:gd name="connsiteX86" fmla="*/ 18242 w 462742"/>
                <a:gd name="connsiteY86" fmla="*/ 269959 h 533484"/>
                <a:gd name="connsiteX87" fmla="*/ 15067 w 462742"/>
                <a:gd name="connsiteY87" fmla="*/ 279484 h 533484"/>
                <a:gd name="connsiteX88" fmla="*/ 11892 w 462742"/>
                <a:gd name="connsiteY88" fmla="*/ 301709 h 533484"/>
                <a:gd name="connsiteX89" fmla="*/ 2367 w 462742"/>
                <a:gd name="connsiteY89" fmla="*/ 304884 h 533484"/>
                <a:gd name="connsiteX90" fmla="*/ 5542 w 462742"/>
                <a:gd name="connsiteY90" fmla="*/ 339809 h 533484"/>
                <a:gd name="connsiteX91" fmla="*/ 24592 w 462742"/>
                <a:gd name="connsiteY91" fmla="*/ 346159 h 533484"/>
                <a:gd name="connsiteX92" fmla="*/ 78567 w 462742"/>
                <a:gd name="connsiteY92" fmla="*/ 352509 h 533484"/>
                <a:gd name="connsiteX93" fmla="*/ 81742 w 462742"/>
                <a:gd name="connsiteY93" fmla="*/ 362034 h 533484"/>
                <a:gd name="connsiteX94" fmla="*/ 84917 w 462742"/>
                <a:gd name="connsiteY94" fmla="*/ 384259 h 533484"/>
                <a:gd name="connsiteX95" fmla="*/ 65867 w 462742"/>
                <a:gd name="connsiteY95" fmla="*/ 390609 h 533484"/>
                <a:gd name="connsiteX96" fmla="*/ 30942 w 462742"/>
                <a:gd name="connsiteY96" fmla="*/ 403309 h 533484"/>
                <a:gd name="connsiteX97" fmla="*/ 8717 w 462742"/>
                <a:gd name="connsiteY97" fmla="*/ 412834 h 53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62742" h="533484">
                  <a:moveTo>
                    <a:pt x="8717" y="412834"/>
                  </a:moveTo>
                  <a:lnTo>
                    <a:pt x="8717" y="412834"/>
                  </a:lnTo>
                  <a:cubicBezTo>
                    <a:pt x="17184" y="417067"/>
                    <a:pt x="26461" y="419966"/>
                    <a:pt x="34117" y="425534"/>
                  </a:cubicBezTo>
                  <a:cubicBezTo>
                    <a:pt x="71412" y="452658"/>
                    <a:pt x="22332" y="425631"/>
                    <a:pt x="49992" y="447759"/>
                  </a:cubicBezTo>
                  <a:cubicBezTo>
                    <a:pt x="52605" y="449850"/>
                    <a:pt x="56342" y="449876"/>
                    <a:pt x="59517" y="450934"/>
                  </a:cubicBezTo>
                  <a:lnTo>
                    <a:pt x="78567" y="463634"/>
                  </a:lnTo>
                  <a:cubicBezTo>
                    <a:pt x="84917" y="467867"/>
                    <a:pt x="87034" y="476334"/>
                    <a:pt x="91267" y="482684"/>
                  </a:cubicBezTo>
                  <a:cubicBezTo>
                    <a:pt x="99734" y="495384"/>
                    <a:pt x="94442" y="490092"/>
                    <a:pt x="107142" y="498559"/>
                  </a:cubicBezTo>
                  <a:cubicBezTo>
                    <a:pt x="117205" y="513653"/>
                    <a:pt x="109872" y="506877"/>
                    <a:pt x="132542" y="514434"/>
                  </a:cubicBezTo>
                  <a:lnTo>
                    <a:pt x="142067" y="517609"/>
                  </a:lnTo>
                  <a:cubicBezTo>
                    <a:pt x="165350" y="516551"/>
                    <a:pt x="188678" y="516222"/>
                    <a:pt x="211917" y="514434"/>
                  </a:cubicBezTo>
                  <a:cubicBezTo>
                    <a:pt x="216268" y="514099"/>
                    <a:pt x="221210" y="513985"/>
                    <a:pt x="224617" y="511259"/>
                  </a:cubicBezTo>
                  <a:cubicBezTo>
                    <a:pt x="248807" y="491907"/>
                    <a:pt x="204660" y="509445"/>
                    <a:pt x="237317" y="498559"/>
                  </a:cubicBezTo>
                  <a:cubicBezTo>
                    <a:pt x="243355" y="499767"/>
                    <a:pt x="256208" y="501655"/>
                    <a:pt x="262717" y="504909"/>
                  </a:cubicBezTo>
                  <a:cubicBezTo>
                    <a:pt x="266130" y="506616"/>
                    <a:pt x="269311" y="508816"/>
                    <a:pt x="272242" y="511259"/>
                  </a:cubicBezTo>
                  <a:cubicBezTo>
                    <a:pt x="275691" y="514134"/>
                    <a:pt x="278223" y="518027"/>
                    <a:pt x="281767" y="520784"/>
                  </a:cubicBezTo>
                  <a:cubicBezTo>
                    <a:pt x="287791" y="525469"/>
                    <a:pt x="300817" y="533484"/>
                    <a:pt x="300817" y="533484"/>
                  </a:cubicBezTo>
                  <a:cubicBezTo>
                    <a:pt x="308225" y="532426"/>
                    <a:pt x="315750" y="531992"/>
                    <a:pt x="323042" y="530309"/>
                  </a:cubicBezTo>
                  <a:cubicBezTo>
                    <a:pt x="329564" y="528804"/>
                    <a:pt x="342092" y="523959"/>
                    <a:pt x="342092" y="523959"/>
                  </a:cubicBezTo>
                  <a:cubicBezTo>
                    <a:pt x="351632" y="495338"/>
                    <a:pt x="360122" y="490908"/>
                    <a:pt x="354792" y="450934"/>
                  </a:cubicBezTo>
                  <a:cubicBezTo>
                    <a:pt x="351617" y="434530"/>
                    <a:pt x="327804" y="438763"/>
                    <a:pt x="323042" y="425534"/>
                  </a:cubicBezTo>
                  <a:cubicBezTo>
                    <a:pt x="319725" y="413094"/>
                    <a:pt x="320763" y="399648"/>
                    <a:pt x="316692" y="387434"/>
                  </a:cubicBezTo>
                  <a:lnTo>
                    <a:pt x="307167" y="358859"/>
                  </a:lnTo>
                  <a:cubicBezTo>
                    <a:pt x="306109" y="355684"/>
                    <a:pt x="300817" y="348276"/>
                    <a:pt x="303992" y="349334"/>
                  </a:cubicBezTo>
                  <a:lnTo>
                    <a:pt x="313517" y="352509"/>
                  </a:lnTo>
                  <a:cubicBezTo>
                    <a:pt x="335352" y="367065"/>
                    <a:pt x="325327" y="362796"/>
                    <a:pt x="342092" y="368384"/>
                  </a:cubicBezTo>
                  <a:cubicBezTo>
                    <a:pt x="345267" y="366267"/>
                    <a:pt x="350410" y="365654"/>
                    <a:pt x="351617" y="362034"/>
                  </a:cubicBezTo>
                  <a:cubicBezTo>
                    <a:pt x="354980" y="351944"/>
                    <a:pt x="353175" y="340796"/>
                    <a:pt x="354792" y="330284"/>
                  </a:cubicBezTo>
                  <a:cubicBezTo>
                    <a:pt x="355301" y="326976"/>
                    <a:pt x="356909" y="323934"/>
                    <a:pt x="357967" y="320759"/>
                  </a:cubicBezTo>
                  <a:cubicBezTo>
                    <a:pt x="359334" y="297522"/>
                    <a:pt x="327197" y="219431"/>
                    <a:pt x="399242" y="276309"/>
                  </a:cubicBezTo>
                  <a:cubicBezTo>
                    <a:pt x="410901" y="285513"/>
                    <a:pt x="416083" y="300565"/>
                    <a:pt x="421467" y="314409"/>
                  </a:cubicBezTo>
                  <a:cubicBezTo>
                    <a:pt x="424233" y="321522"/>
                    <a:pt x="440517" y="327109"/>
                    <a:pt x="440517" y="327109"/>
                  </a:cubicBezTo>
                  <a:cubicBezTo>
                    <a:pt x="445809" y="326051"/>
                    <a:pt x="451902" y="326927"/>
                    <a:pt x="456392" y="323934"/>
                  </a:cubicBezTo>
                  <a:cubicBezTo>
                    <a:pt x="459177" y="322078"/>
                    <a:pt x="458755" y="317656"/>
                    <a:pt x="459567" y="314409"/>
                  </a:cubicBezTo>
                  <a:cubicBezTo>
                    <a:pt x="460876" y="309174"/>
                    <a:pt x="461684" y="303826"/>
                    <a:pt x="462742" y="298534"/>
                  </a:cubicBezTo>
                  <a:cubicBezTo>
                    <a:pt x="461684" y="285834"/>
                    <a:pt x="461251" y="273066"/>
                    <a:pt x="459567" y="260434"/>
                  </a:cubicBezTo>
                  <a:cubicBezTo>
                    <a:pt x="459125" y="257117"/>
                    <a:pt x="458483" y="253522"/>
                    <a:pt x="456392" y="250909"/>
                  </a:cubicBezTo>
                  <a:cubicBezTo>
                    <a:pt x="454008" y="247929"/>
                    <a:pt x="450354" y="246109"/>
                    <a:pt x="446867" y="244559"/>
                  </a:cubicBezTo>
                  <a:cubicBezTo>
                    <a:pt x="440750" y="241841"/>
                    <a:pt x="434167" y="240326"/>
                    <a:pt x="427817" y="238209"/>
                  </a:cubicBezTo>
                  <a:lnTo>
                    <a:pt x="418292" y="235034"/>
                  </a:lnTo>
                  <a:lnTo>
                    <a:pt x="408767" y="231859"/>
                  </a:lnTo>
                  <a:lnTo>
                    <a:pt x="399242" y="228684"/>
                  </a:lnTo>
                  <a:cubicBezTo>
                    <a:pt x="397125" y="225509"/>
                    <a:pt x="390194" y="221857"/>
                    <a:pt x="392892" y="219159"/>
                  </a:cubicBezTo>
                  <a:cubicBezTo>
                    <a:pt x="397444" y="214607"/>
                    <a:pt x="406668" y="219676"/>
                    <a:pt x="411942" y="215984"/>
                  </a:cubicBezTo>
                  <a:cubicBezTo>
                    <a:pt x="421435" y="209339"/>
                    <a:pt x="424449" y="197513"/>
                    <a:pt x="427817" y="187409"/>
                  </a:cubicBezTo>
                  <a:cubicBezTo>
                    <a:pt x="421209" y="160978"/>
                    <a:pt x="429255" y="187110"/>
                    <a:pt x="418292" y="165184"/>
                  </a:cubicBezTo>
                  <a:cubicBezTo>
                    <a:pt x="416795" y="162191"/>
                    <a:pt x="430902" y="158652"/>
                    <a:pt x="429405" y="155659"/>
                  </a:cubicBezTo>
                  <a:cubicBezTo>
                    <a:pt x="433109" y="152484"/>
                    <a:pt x="436813" y="153542"/>
                    <a:pt x="440517" y="146134"/>
                  </a:cubicBezTo>
                  <a:cubicBezTo>
                    <a:pt x="445745" y="135678"/>
                    <a:pt x="438995" y="122781"/>
                    <a:pt x="437342" y="111209"/>
                  </a:cubicBezTo>
                  <a:cubicBezTo>
                    <a:pt x="436869" y="107896"/>
                    <a:pt x="436534" y="104051"/>
                    <a:pt x="434167" y="101684"/>
                  </a:cubicBezTo>
                  <a:cubicBezTo>
                    <a:pt x="432664" y="100181"/>
                    <a:pt x="412032" y="95341"/>
                    <a:pt x="411942" y="95334"/>
                  </a:cubicBezTo>
                  <a:cubicBezTo>
                    <a:pt x="390822" y="93574"/>
                    <a:pt x="369609" y="93217"/>
                    <a:pt x="348442" y="92159"/>
                  </a:cubicBezTo>
                  <a:cubicBezTo>
                    <a:pt x="346325" y="88984"/>
                    <a:pt x="343642" y="86121"/>
                    <a:pt x="342092" y="82634"/>
                  </a:cubicBezTo>
                  <a:cubicBezTo>
                    <a:pt x="339374" y="76517"/>
                    <a:pt x="341311" y="67297"/>
                    <a:pt x="335742" y="63584"/>
                  </a:cubicBezTo>
                  <a:cubicBezTo>
                    <a:pt x="323432" y="55378"/>
                    <a:pt x="329837" y="58441"/>
                    <a:pt x="316692" y="54059"/>
                  </a:cubicBezTo>
                  <a:cubicBezTo>
                    <a:pt x="314575" y="50884"/>
                    <a:pt x="313517" y="46651"/>
                    <a:pt x="310342" y="44534"/>
                  </a:cubicBezTo>
                  <a:cubicBezTo>
                    <a:pt x="300869" y="38219"/>
                    <a:pt x="287971" y="42971"/>
                    <a:pt x="278592" y="44534"/>
                  </a:cubicBezTo>
                  <a:cubicBezTo>
                    <a:pt x="270862" y="67724"/>
                    <a:pt x="278736" y="61961"/>
                    <a:pt x="259542" y="66759"/>
                  </a:cubicBezTo>
                  <a:cubicBezTo>
                    <a:pt x="244725" y="65701"/>
                    <a:pt x="229552" y="66986"/>
                    <a:pt x="215092" y="63584"/>
                  </a:cubicBezTo>
                  <a:cubicBezTo>
                    <a:pt x="210721" y="62556"/>
                    <a:pt x="208442" y="57508"/>
                    <a:pt x="205567" y="54059"/>
                  </a:cubicBezTo>
                  <a:cubicBezTo>
                    <a:pt x="203124" y="51128"/>
                    <a:pt x="202886" y="45582"/>
                    <a:pt x="199217" y="44534"/>
                  </a:cubicBezTo>
                  <a:cubicBezTo>
                    <a:pt x="186963" y="41033"/>
                    <a:pt x="173817" y="42417"/>
                    <a:pt x="161117" y="41359"/>
                  </a:cubicBezTo>
                  <a:cubicBezTo>
                    <a:pt x="133820" y="23161"/>
                    <a:pt x="168357" y="44979"/>
                    <a:pt x="142067" y="31834"/>
                  </a:cubicBezTo>
                  <a:cubicBezTo>
                    <a:pt x="138654" y="30127"/>
                    <a:pt x="135717" y="27601"/>
                    <a:pt x="132542" y="25484"/>
                  </a:cubicBezTo>
                  <a:cubicBezTo>
                    <a:pt x="117986" y="3649"/>
                    <a:pt x="127082" y="8847"/>
                    <a:pt x="110317" y="3259"/>
                  </a:cubicBezTo>
                  <a:cubicBezTo>
                    <a:pt x="85448" y="11549"/>
                    <a:pt x="110339" y="0"/>
                    <a:pt x="97617" y="47709"/>
                  </a:cubicBezTo>
                  <a:cubicBezTo>
                    <a:pt x="96634" y="51396"/>
                    <a:pt x="91843" y="53356"/>
                    <a:pt x="88092" y="54059"/>
                  </a:cubicBezTo>
                  <a:cubicBezTo>
                    <a:pt x="74529" y="56602"/>
                    <a:pt x="60575" y="56176"/>
                    <a:pt x="46817" y="57234"/>
                  </a:cubicBezTo>
                  <a:cubicBezTo>
                    <a:pt x="47875" y="64642"/>
                    <a:pt x="48524" y="72121"/>
                    <a:pt x="49992" y="79459"/>
                  </a:cubicBezTo>
                  <a:cubicBezTo>
                    <a:pt x="50648" y="82741"/>
                    <a:pt x="50800" y="86617"/>
                    <a:pt x="53167" y="88984"/>
                  </a:cubicBezTo>
                  <a:cubicBezTo>
                    <a:pt x="58563" y="94380"/>
                    <a:pt x="72217" y="101684"/>
                    <a:pt x="72217" y="101684"/>
                  </a:cubicBezTo>
                  <a:cubicBezTo>
                    <a:pt x="73387" y="109874"/>
                    <a:pt x="74134" y="124568"/>
                    <a:pt x="78567" y="133434"/>
                  </a:cubicBezTo>
                  <a:cubicBezTo>
                    <a:pt x="80274" y="136847"/>
                    <a:pt x="81937" y="140575"/>
                    <a:pt x="84917" y="142959"/>
                  </a:cubicBezTo>
                  <a:cubicBezTo>
                    <a:pt x="87530" y="145050"/>
                    <a:pt x="91267" y="145076"/>
                    <a:pt x="94442" y="146134"/>
                  </a:cubicBezTo>
                  <a:lnTo>
                    <a:pt x="107142" y="165184"/>
                  </a:lnTo>
                  <a:cubicBezTo>
                    <a:pt x="109259" y="168359"/>
                    <a:pt x="112285" y="171089"/>
                    <a:pt x="113492" y="174709"/>
                  </a:cubicBezTo>
                  <a:lnTo>
                    <a:pt x="119842" y="193759"/>
                  </a:lnTo>
                  <a:lnTo>
                    <a:pt x="123017" y="203284"/>
                  </a:lnTo>
                  <a:cubicBezTo>
                    <a:pt x="123007" y="203347"/>
                    <a:pt x="118772" y="231876"/>
                    <a:pt x="116667" y="235034"/>
                  </a:cubicBezTo>
                  <a:cubicBezTo>
                    <a:pt x="114550" y="238209"/>
                    <a:pt x="110317" y="239267"/>
                    <a:pt x="107142" y="241384"/>
                  </a:cubicBezTo>
                  <a:cubicBezTo>
                    <a:pt x="101850" y="240326"/>
                    <a:pt x="96387" y="239916"/>
                    <a:pt x="91267" y="238209"/>
                  </a:cubicBezTo>
                  <a:cubicBezTo>
                    <a:pt x="86777" y="236712"/>
                    <a:pt x="82917" y="233723"/>
                    <a:pt x="78567" y="231859"/>
                  </a:cubicBezTo>
                  <a:cubicBezTo>
                    <a:pt x="75491" y="230541"/>
                    <a:pt x="72217" y="229742"/>
                    <a:pt x="69042" y="228684"/>
                  </a:cubicBezTo>
                  <a:cubicBezTo>
                    <a:pt x="59517" y="235034"/>
                    <a:pt x="58459" y="233976"/>
                    <a:pt x="53167" y="244559"/>
                  </a:cubicBezTo>
                  <a:cubicBezTo>
                    <a:pt x="50397" y="250100"/>
                    <a:pt x="50011" y="259969"/>
                    <a:pt x="43642" y="263609"/>
                  </a:cubicBezTo>
                  <a:cubicBezTo>
                    <a:pt x="38957" y="266286"/>
                    <a:pt x="33002" y="265475"/>
                    <a:pt x="27767" y="266784"/>
                  </a:cubicBezTo>
                  <a:cubicBezTo>
                    <a:pt x="24520" y="267596"/>
                    <a:pt x="21417" y="268901"/>
                    <a:pt x="18242" y="269959"/>
                  </a:cubicBezTo>
                  <a:cubicBezTo>
                    <a:pt x="17184" y="273134"/>
                    <a:pt x="15723" y="276202"/>
                    <a:pt x="15067" y="279484"/>
                  </a:cubicBezTo>
                  <a:cubicBezTo>
                    <a:pt x="13599" y="286822"/>
                    <a:pt x="15239" y="295016"/>
                    <a:pt x="11892" y="301709"/>
                  </a:cubicBezTo>
                  <a:cubicBezTo>
                    <a:pt x="10395" y="304702"/>
                    <a:pt x="5542" y="303826"/>
                    <a:pt x="2367" y="304884"/>
                  </a:cubicBezTo>
                  <a:cubicBezTo>
                    <a:pt x="3425" y="316526"/>
                    <a:pt x="0" y="329517"/>
                    <a:pt x="5542" y="339809"/>
                  </a:cubicBezTo>
                  <a:cubicBezTo>
                    <a:pt x="8715" y="345702"/>
                    <a:pt x="18028" y="344846"/>
                    <a:pt x="24592" y="346159"/>
                  </a:cubicBezTo>
                  <a:cubicBezTo>
                    <a:pt x="52964" y="351833"/>
                    <a:pt x="35089" y="348886"/>
                    <a:pt x="78567" y="352509"/>
                  </a:cubicBezTo>
                  <a:cubicBezTo>
                    <a:pt x="79625" y="355684"/>
                    <a:pt x="80424" y="358958"/>
                    <a:pt x="81742" y="362034"/>
                  </a:cubicBezTo>
                  <a:cubicBezTo>
                    <a:pt x="83775" y="366779"/>
                    <a:pt x="93699" y="377986"/>
                    <a:pt x="84917" y="384259"/>
                  </a:cubicBezTo>
                  <a:cubicBezTo>
                    <a:pt x="79470" y="388150"/>
                    <a:pt x="65867" y="390609"/>
                    <a:pt x="65867" y="390609"/>
                  </a:cubicBezTo>
                  <a:cubicBezTo>
                    <a:pt x="51746" y="411790"/>
                    <a:pt x="69475" y="390465"/>
                    <a:pt x="30942" y="403309"/>
                  </a:cubicBezTo>
                  <a:lnTo>
                    <a:pt x="8717" y="412834"/>
                  </a:ln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8" name="Freeform 27"/>
            <p:cNvSpPr/>
            <p:nvPr/>
          </p:nvSpPr>
          <p:spPr>
            <a:xfrm>
              <a:off x="1054286" y="417308"/>
              <a:ext cx="434576" cy="523794"/>
            </a:xfrm>
            <a:custGeom>
              <a:avLst/>
              <a:gdLst>
                <a:gd name="connsiteX0" fmla="*/ 479425 w 479425"/>
                <a:gd name="connsiteY0" fmla="*/ 460375 h 577850"/>
                <a:gd name="connsiteX1" fmla="*/ 438150 w 479425"/>
                <a:gd name="connsiteY1" fmla="*/ 492125 h 577850"/>
                <a:gd name="connsiteX2" fmla="*/ 422275 w 479425"/>
                <a:gd name="connsiteY2" fmla="*/ 539750 h 577850"/>
                <a:gd name="connsiteX3" fmla="*/ 342900 w 479425"/>
                <a:gd name="connsiteY3" fmla="*/ 542925 h 577850"/>
                <a:gd name="connsiteX4" fmla="*/ 292100 w 479425"/>
                <a:gd name="connsiteY4" fmla="*/ 574675 h 577850"/>
                <a:gd name="connsiteX5" fmla="*/ 238125 w 479425"/>
                <a:gd name="connsiteY5" fmla="*/ 577850 h 577850"/>
                <a:gd name="connsiteX6" fmla="*/ 165100 w 479425"/>
                <a:gd name="connsiteY6" fmla="*/ 533400 h 577850"/>
                <a:gd name="connsiteX7" fmla="*/ 114300 w 479425"/>
                <a:gd name="connsiteY7" fmla="*/ 419100 h 577850"/>
                <a:gd name="connsiteX8" fmla="*/ 60325 w 479425"/>
                <a:gd name="connsiteY8" fmla="*/ 368300 h 577850"/>
                <a:gd name="connsiteX9" fmla="*/ 66675 w 479425"/>
                <a:gd name="connsiteY9" fmla="*/ 368300 h 577850"/>
                <a:gd name="connsiteX10" fmla="*/ 76200 w 479425"/>
                <a:gd name="connsiteY10" fmla="*/ 307975 h 577850"/>
                <a:gd name="connsiteX11" fmla="*/ 0 w 479425"/>
                <a:gd name="connsiteY11" fmla="*/ 168275 h 577850"/>
                <a:gd name="connsiteX12" fmla="*/ 31750 w 479425"/>
                <a:gd name="connsiteY12" fmla="*/ 69850 h 577850"/>
                <a:gd name="connsiteX13" fmla="*/ 41275 w 479425"/>
                <a:gd name="connsiteY13" fmla="*/ 60325 h 577850"/>
                <a:gd name="connsiteX14" fmla="*/ 22225 w 479425"/>
                <a:gd name="connsiteY14" fmla="*/ 12700 h 577850"/>
                <a:gd name="connsiteX15" fmla="*/ 104775 w 479425"/>
                <a:gd name="connsiteY15" fmla="*/ 0 h 577850"/>
                <a:gd name="connsiteX16" fmla="*/ 107950 w 479425"/>
                <a:gd name="connsiteY16" fmla="*/ 133350 h 577850"/>
                <a:gd name="connsiteX17" fmla="*/ 149225 w 479425"/>
                <a:gd name="connsiteY17" fmla="*/ 209550 h 577850"/>
                <a:gd name="connsiteX18" fmla="*/ 187325 w 479425"/>
                <a:gd name="connsiteY18" fmla="*/ 269875 h 577850"/>
                <a:gd name="connsiteX19" fmla="*/ 241300 w 479425"/>
                <a:gd name="connsiteY19" fmla="*/ 295275 h 577850"/>
                <a:gd name="connsiteX20" fmla="*/ 320675 w 479425"/>
                <a:gd name="connsiteY20" fmla="*/ 301625 h 577850"/>
                <a:gd name="connsiteX21" fmla="*/ 361950 w 479425"/>
                <a:gd name="connsiteY21" fmla="*/ 295275 h 577850"/>
                <a:gd name="connsiteX22" fmla="*/ 384175 w 479425"/>
                <a:gd name="connsiteY22" fmla="*/ 314325 h 577850"/>
                <a:gd name="connsiteX23" fmla="*/ 400050 w 479425"/>
                <a:gd name="connsiteY23" fmla="*/ 342900 h 577850"/>
                <a:gd name="connsiteX24" fmla="*/ 479425 w 479425"/>
                <a:gd name="connsiteY24" fmla="*/ 460375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425" h="577850">
                  <a:moveTo>
                    <a:pt x="479425" y="460375"/>
                  </a:moveTo>
                  <a:lnTo>
                    <a:pt x="438150" y="492125"/>
                  </a:lnTo>
                  <a:lnTo>
                    <a:pt x="422275" y="539750"/>
                  </a:lnTo>
                  <a:lnTo>
                    <a:pt x="342900" y="542925"/>
                  </a:lnTo>
                  <a:lnTo>
                    <a:pt x="292100" y="574675"/>
                  </a:lnTo>
                  <a:lnTo>
                    <a:pt x="238125" y="577850"/>
                  </a:lnTo>
                  <a:lnTo>
                    <a:pt x="165100" y="533400"/>
                  </a:lnTo>
                  <a:lnTo>
                    <a:pt x="114300" y="419100"/>
                  </a:lnTo>
                  <a:lnTo>
                    <a:pt x="60325" y="368300"/>
                  </a:lnTo>
                  <a:lnTo>
                    <a:pt x="66675" y="368300"/>
                  </a:lnTo>
                  <a:lnTo>
                    <a:pt x="76200" y="307975"/>
                  </a:lnTo>
                  <a:lnTo>
                    <a:pt x="0" y="168275"/>
                  </a:lnTo>
                  <a:lnTo>
                    <a:pt x="31750" y="69850"/>
                  </a:lnTo>
                  <a:lnTo>
                    <a:pt x="41275" y="60325"/>
                  </a:lnTo>
                  <a:lnTo>
                    <a:pt x="22225" y="12700"/>
                  </a:lnTo>
                  <a:lnTo>
                    <a:pt x="104775" y="0"/>
                  </a:lnTo>
                  <a:cubicBezTo>
                    <a:pt x="105833" y="44450"/>
                    <a:pt x="106892" y="88900"/>
                    <a:pt x="107950" y="133350"/>
                  </a:cubicBezTo>
                  <a:lnTo>
                    <a:pt x="149225" y="209550"/>
                  </a:lnTo>
                  <a:lnTo>
                    <a:pt x="187325" y="269875"/>
                  </a:lnTo>
                  <a:lnTo>
                    <a:pt x="241300" y="295275"/>
                  </a:lnTo>
                  <a:lnTo>
                    <a:pt x="320675" y="301625"/>
                  </a:lnTo>
                  <a:lnTo>
                    <a:pt x="361950" y="295275"/>
                  </a:lnTo>
                  <a:lnTo>
                    <a:pt x="384175" y="314325"/>
                  </a:lnTo>
                  <a:lnTo>
                    <a:pt x="400050" y="342900"/>
                  </a:lnTo>
                  <a:lnTo>
                    <a:pt x="479425" y="460375"/>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29" name="Freeform 28"/>
            <p:cNvSpPr/>
            <p:nvPr/>
          </p:nvSpPr>
          <p:spPr>
            <a:xfrm>
              <a:off x="780878" y="46048"/>
              <a:ext cx="356871" cy="728131"/>
            </a:xfrm>
            <a:custGeom>
              <a:avLst/>
              <a:gdLst>
                <a:gd name="connsiteX0" fmla="*/ 377825 w 393700"/>
                <a:gd name="connsiteY0" fmla="*/ 781050 h 803275"/>
                <a:gd name="connsiteX1" fmla="*/ 393700 w 393700"/>
                <a:gd name="connsiteY1" fmla="*/ 723900 h 803275"/>
                <a:gd name="connsiteX2" fmla="*/ 314325 w 393700"/>
                <a:gd name="connsiteY2" fmla="*/ 581025 h 803275"/>
                <a:gd name="connsiteX3" fmla="*/ 349250 w 393700"/>
                <a:gd name="connsiteY3" fmla="*/ 469900 h 803275"/>
                <a:gd name="connsiteX4" fmla="*/ 336550 w 393700"/>
                <a:gd name="connsiteY4" fmla="*/ 425450 h 803275"/>
                <a:gd name="connsiteX5" fmla="*/ 346075 w 393700"/>
                <a:gd name="connsiteY5" fmla="*/ 390525 h 803275"/>
                <a:gd name="connsiteX6" fmla="*/ 247650 w 393700"/>
                <a:gd name="connsiteY6" fmla="*/ 295275 h 803275"/>
                <a:gd name="connsiteX7" fmla="*/ 203200 w 393700"/>
                <a:gd name="connsiteY7" fmla="*/ 263525 h 803275"/>
                <a:gd name="connsiteX8" fmla="*/ 225425 w 393700"/>
                <a:gd name="connsiteY8" fmla="*/ 234950 h 803275"/>
                <a:gd name="connsiteX9" fmla="*/ 234950 w 393700"/>
                <a:gd name="connsiteY9" fmla="*/ 234950 h 803275"/>
                <a:gd name="connsiteX10" fmla="*/ 304800 w 393700"/>
                <a:gd name="connsiteY10" fmla="*/ 209550 h 803275"/>
                <a:gd name="connsiteX11" fmla="*/ 311150 w 393700"/>
                <a:gd name="connsiteY11" fmla="*/ 174625 h 803275"/>
                <a:gd name="connsiteX12" fmla="*/ 282575 w 393700"/>
                <a:gd name="connsiteY12" fmla="*/ 174625 h 803275"/>
                <a:gd name="connsiteX13" fmla="*/ 263525 w 393700"/>
                <a:gd name="connsiteY13" fmla="*/ 146050 h 803275"/>
                <a:gd name="connsiteX14" fmla="*/ 295275 w 393700"/>
                <a:gd name="connsiteY14" fmla="*/ 114300 h 803275"/>
                <a:gd name="connsiteX15" fmla="*/ 295275 w 393700"/>
                <a:gd name="connsiteY15" fmla="*/ 66675 h 803275"/>
                <a:gd name="connsiteX16" fmla="*/ 266700 w 393700"/>
                <a:gd name="connsiteY16" fmla="*/ 28575 h 803275"/>
                <a:gd name="connsiteX17" fmla="*/ 228600 w 393700"/>
                <a:gd name="connsiteY17" fmla="*/ 0 h 803275"/>
                <a:gd name="connsiteX18" fmla="*/ 171450 w 393700"/>
                <a:gd name="connsiteY18" fmla="*/ 28575 h 803275"/>
                <a:gd name="connsiteX19" fmla="*/ 88900 w 393700"/>
                <a:gd name="connsiteY19" fmla="*/ 88900 h 803275"/>
                <a:gd name="connsiteX20" fmla="*/ 0 w 393700"/>
                <a:gd name="connsiteY20" fmla="*/ 152400 h 803275"/>
                <a:gd name="connsiteX21" fmla="*/ 15875 w 393700"/>
                <a:gd name="connsiteY21" fmla="*/ 200025 h 803275"/>
                <a:gd name="connsiteX22" fmla="*/ 15875 w 393700"/>
                <a:gd name="connsiteY22" fmla="*/ 238125 h 803275"/>
                <a:gd name="connsiteX23" fmla="*/ 12700 w 393700"/>
                <a:gd name="connsiteY23" fmla="*/ 247650 h 803275"/>
                <a:gd name="connsiteX24" fmla="*/ 34925 w 393700"/>
                <a:gd name="connsiteY24" fmla="*/ 250825 h 803275"/>
                <a:gd name="connsiteX25" fmla="*/ 57150 w 393700"/>
                <a:gd name="connsiteY25" fmla="*/ 200025 h 803275"/>
                <a:gd name="connsiteX26" fmla="*/ 95250 w 393700"/>
                <a:gd name="connsiteY26" fmla="*/ 190500 h 803275"/>
                <a:gd name="connsiteX27" fmla="*/ 98425 w 393700"/>
                <a:gd name="connsiteY27" fmla="*/ 238125 h 803275"/>
                <a:gd name="connsiteX28" fmla="*/ 98425 w 393700"/>
                <a:gd name="connsiteY28" fmla="*/ 254000 h 803275"/>
                <a:gd name="connsiteX29" fmla="*/ 76200 w 393700"/>
                <a:gd name="connsiteY29" fmla="*/ 285750 h 803275"/>
                <a:gd name="connsiteX30" fmla="*/ 66675 w 393700"/>
                <a:gd name="connsiteY30" fmla="*/ 298450 h 803275"/>
                <a:gd name="connsiteX31" fmla="*/ 101600 w 393700"/>
                <a:gd name="connsiteY31" fmla="*/ 314325 h 803275"/>
                <a:gd name="connsiteX32" fmla="*/ 79375 w 393700"/>
                <a:gd name="connsiteY32" fmla="*/ 381000 h 803275"/>
                <a:gd name="connsiteX33" fmla="*/ 73025 w 393700"/>
                <a:gd name="connsiteY33" fmla="*/ 415925 h 803275"/>
                <a:gd name="connsiteX34" fmla="*/ 69850 w 393700"/>
                <a:gd name="connsiteY34" fmla="*/ 441325 h 803275"/>
                <a:gd name="connsiteX35" fmla="*/ 92075 w 393700"/>
                <a:gd name="connsiteY35" fmla="*/ 460375 h 803275"/>
                <a:gd name="connsiteX36" fmla="*/ 107950 w 393700"/>
                <a:gd name="connsiteY36" fmla="*/ 466725 h 803275"/>
                <a:gd name="connsiteX37" fmla="*/ 149225 w 393700"/>
                <a:gd name="connsiteY37" fmla="*/ 454025 h 803275"/>
                <a:gd name="connsiteX38" fmla="*/ 171450 w 393700"/>
                <a:gd name="connsiteY38" fmla="*/ 520700 h 803275"/>
                <a:gd name="connsiteX39" fmla="*/ 180975 w 393700"/>
                <a:gd name="connsiteY39" fmla="*/ 561975 h 803275"/>
                <a:gd name="connsiteX40" fmla="*/ 180975 w 393700"/>
                <a:gd name="connsiteY40" fmla="*/ 581025 h 803275"/>
                <a:gd name="connsiteX41" fmla="*/ 222250 w 393700"/>
                <a:gd name="connsiteY41" fmla="*/ 584200 h 803275"/>
                <a:gd name="connsiteX42" fmla="*/ 222250 w 393700"/>
                <a:gd name="connsiteY42" fmla="*/ 606425 h 803275"/>
                <a:gd name="connsiteX43" fmla="*/ 203200 w 393700"/>
                <a:gd name="connsiteY43" fmla="*/ 657225 h 803275"/>
                <a:gd name="connsiteX44" fmla="*/ 206375 w 393700"/>
                <a:gd name="connsiteY44" fmla="*/ 704850 h 803275"/>
                <a:gd name="connsiteX45" fmla="*/ 266700 w 393700"/>
                <a:gd name="connsiteY45" fmla="*/ 723900 h 803275"/>
                <a:gd name="connsiteX46" fmla="*/ 250825 w 393700"/>
                <a:gd name="connsiteY46" fmla="*/ 784225 h 803275"/>
                <a:gd name="connsiteX47" fmla="*/ 273050 w 393700"/>
                <a:gd name="connsiteY47" fmla="*/ 774700 h 803275"/>
                <a:gd name="connsiteX48" fmla="*/ 295275 w 393700"/>
                <a:gd name="connsiteY48" fmla="*/ 803275 h 803275"/>
                <a:gd name="connsiteX49" fmla="*/ 327025 w 393700"/>
                <a:gd name="connsiteY49" fmla="*/ 781050 h 803275"/>
                <a:gd name="connsiteX50" fmla="*/ 377825 w 393700"/>
                <a:gd name="connsiteY50" fmla="*/ 781050 h 8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700" h="803275">
                  <a:moveTo>
                    <a:pt x="377825" y="781050"/>
                  </a:moveTo>
                  <a:lnTo>
                    <a:pt x="393700" y="723900"/>
                  </a:lnTo>
                  <a:lnTo>
                    <a:pt x="314325" y="581025"/>
                  </a:lnTo>
                  <a:lnTo>
                    <a:pt x="349250" y="469900"/>
                  </a:lnTo>
                  <a:lnTo>
                    <a:pt x="336550" y="425450"/>
                  </a:lnTo>
                  <a:lnTo>
                    <a:pt x="346075" y="390525"/>
                  </a:lnTo>
                  <a:lnTo>
                    <a:pt x="247650" y="295275"/>
                  </a:lnTo>
                  <a:lnTo>
                    <a:pt x="203200" y="263525"/>
                  </a:lnTo>
                  <a:lnTo>
                    <a:pt x="225425" y="234950"/>
                  </a:lnTo>
                  <a:lnTo>
                    <a:pt x="234950" y="234950"/>
                  </a:lnTo>
                  <a:lnTo>
                    <a:pt x="304800" y="209550"/>
                  </a:lnTo>
                  <a:lnTo>
                    <a:pt x="311150" y="174625"/>
                  </a:lnTo>
                  <a:lnTo>
                    <a:pt x="282575" y="174625"/>
                  </a:lnTo>
                  <a:lnTo>
                    <a:pt x="263525" y="146050"/>
                  </a:lnTo>
                  <a:lnTo>
                    <a:pt x="295275" y="114300"/>
                  </a:lnTo>
                  <a:lnTo>
                    <a:pt x="295275" y="66675"/>
                  </a:lnTo>
                  <a:lnTo>
                    <a:pt x="266700" y="28575"/>
                  </a:lnTo>
                  <a:lnTo>
                    <a:pt x="228600" y="0"/>
                  </a:lnTo>
                  <a:lnTo>
                    <a:pt x="171450" y="28575"/>
                  </a:lnTo>
                  <a:lnTo>
                    <a:pt x="88900" y="88900"/>
                  </a:lnTo>
                  <a:lnTo>
                    <a:pt x="0" y="152400"/>
                  </a:lnTo>
                  <a:lnTo>
                    <a:pt x="15875" y="200025"/>
                  </a:lnTo>
                  <a:lnTo>
                    <a:pt x="15875" y="238125"/>
                  </a:lnTo>
                  <a:lnTo>
                    <a:pt x="12700" y="247650"/>
                  </a:lnTo>
                  <a:lnTo>
                    <a:pt x="34925" y="250825"/>
                  </a:lnTo>
                  <a:lnTo>
                    <a:pt x="57150" y="200025"/>
                  </a:lnTo>
                  <a:lnTo>
                    <a:pt x="95250" y="190500"/>
                  </a:lnTo>
                  <a:lnTo>
                    <a:pt x="98425" y="238125"/>
                  </a:lnTo>
                  <a:lnTo>
                    <a:pt x="98425" y="254000"/>
                  </a:lnTo>
                  <a:lnTo>
                    <a:pt x="76200" y="285750"/>
                  </a:lnTo>
                  <a:lnTo>
                    <a:pt x="66675" y="298450"/>
                  </a:lnTo>
                  <a:lnTo>
                    <a:pt x="101600" y="314325"/>
                  </a:lnTo>
                  <a:lnTo>
                    <a:pt x="79375" y="381000"/>
                  </a:lnTo>
                  <a:lnTo>
                    <a:pt x="73025" y="415925"/>
                  </a:lnTo>
                  <a:lnTo>
                    <a:pt x="69850" y="441325"/>
                  </a:lnTo>
                  <a:lnTo>
                    <a:pt x="92075" y="460375"/>
                  </a:lnTo>
                  <a:lnTo>
                    <a:pt x="107950" y="466725"/>
                  </a:lnTo>
                  <a:lnTo>
                    <a:pt x="149225" y="454025"/>
                  </a:lnTo>
                  <a:lnTo>
                    <a:pt x="171450" y="520700"/>
                  </a:lnTo>
                  <a:lnTo>
                    <a:pt x="180975" y="561975"/>
                  </a:lnTo>
                  <a:lnTo>
                    <a:pt x="180975" y="581025"/>
                  </a:lnTo>
                  <a:lnTo>
                    <a:pt x="222250" y="584200"/>
                  </a:lnTo>
                  <a:lnTo>
                    <a:pt x="222250" y="606425"/>
                  </a:lnTo>
                  <a:lnTo>
                    <a:pt x="203200" y="657225"/>
                  </a:lnTo>
                  <a:lnTo>
                    <a:pt x="206375" y="704850"/>
                  </a:lnTo>
                  <a:lnTo>
                    <a:pt x="266700" y="723900"/>
                  </a:lnTo>
                  <a:lnTo>
                    <a:pt x="250825" y="784225"/>
                  </a:lnTo>
                  <a:lnTo>
                    <a:pt x="273050" y="774700"/>
                  </a:lnTo>
                  <a:lnTo>
                    <a:pt x="295275" y="803275"/>
                  </a:lnTo>
                  <a:lnTo>
                    <a:pt x="327025" y="781050"/>
                  </a:lnTo>
                  <a:lnTo>
                    <a:pt x="377825" y="781050"/>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0" name="Freeform 29"/>
            <p:cNvSpPr/>
            <p:nvPr/>
          </p:nvSpPr>
          <p:spPr>
            <a:xfrm>
              <a:off x="749220" y="739643"/>
              <a:ext cx="495014" cy="454722"/>
            </a:xfrm>
            <a:custGeom>
              <a:avLst/>
              <a:gdLst>
                <a:gd name="connsiteX0" fmla="*/ 501650 w 546100"/>
                <a:gd name="connsiteY0" fmla="*/ 152400 h 501650"/>
                <a:gd name="connsiteX1" fmla="*/ 454025 w 546100"/>
                <a:gd name="connsiteY1" fmla="*/ 41275 h 501650"/>
                <a:gd name="connsiteX2" fmla="*/ 393700 w 546100"/>
                <a:gd name="connsiteY2" fmla="*/ 3175 h 501650"/>
                <a:gd name="connsiteX3" fmla="*/ 355600 w 546100"/>
                <a:gd name="connsiteY3" fmla="*/ 12700 h 501650"/>
                <a:gd name="connsiteX4" fmla="*/ 330200 w 546100"/>
                <a:gd name="connsiteY4" fmla="*/ 25400 h 501650"/>
                <a:gd name="connsiteX5" fmla="*/ 307975 w 546100"/>
                <a:gd name="connsiteY5" fmla="*/ 0 h 501650"/>
                <a:gd name="connsiteX6" fmla="*/ 282575 w 546100"/>
                <a:gd name="connsiteY6" fmla="*/ 15875 h 501650"/>
                <a:gd name="connsiteX7" fmla="*/ 279400 w 546100"/>
                <a:gd name="connsiteY7" fmla="*/ 22225 h 501650"/>
                <a:gd name="connsiteX8" fmla="*/ 244475 w 546100"/>
                <a:gd name="connsiteY8" fmla="*/ 9525 h 501650"/>
                <a:gd name="connsiteX9" fmla="*/ 219075 w 546100"/>
                <a:gd name="connsiteY9" fmla="*/ 19050 h 501650"/>
                <a:gd name="connsiteX10" fmla="*/ 209550 w 546100"/>
                <a:gd name="connsiteY10" fmla="*/ 22225 h 501650"/>
                <a:gd name="connsiteX11" fmla="*/ 184150 w 546100"/>
                <a:gd name="connsiteY11" fmla="*/ 19050 h 501650"/>
                <a:gd name="connsiteX12" fmla="*/ 174625 w 546100"/>
                <a:gd name="connsiteY12" fmla="*/ 15875 h 501650"/>
                <a:gd name="connsiteX13" fmla="*/ 107950 w 546100"/>
                <a:gd name="connsiteY13" fmla="*/ 22225 h 501650"/>
                <a:gd name="connsiteX14" fmla="*/ 98425 w 546100"/>
                <a:gd name="connsiteY14" fmla="*/ 31750 h 501650"/>
                <a:gd name="connsiteX15" fmla="*/ 88900 w 546100"/>
                <a:gd name="connsiteY15" fmla="*/ 50800 h 501650"/>
                <a:gd name="connsiteX16" fmla="*/ 85725 w 546100"/>
                <a:gd name="connsiteY16" fmla="*/ 50800 h 501650"/>
                <a:gd name="connsiteX17" fmla="*/ 3175 w 546100"/>
                <a:gd name="connsiteY17" fmla="*/ 107950 h 501650"/>
                <a:gd name="connsiteX18" fmla="*/ 0 w 546100"/>
                <a:gd name="connsiteY18" fmla="*/ 123825 h 501650"/>
                <a:gd name="connsiteX19" fmla="*/ 15875 w 546100"/>
                <a:gd name="connsiteY19" fmla="*/ 174625 h 501650"/>
                <a:gd name="connsiteX20" fmla="*/ 28575 w 546100"/>
                <a:gd name="connsiteY20" fmla="*/ 219075 h 501650"/>
                <a:gd name="connsiteX21" fmla="*/ 38100 w 546100"/>
                <a:gd name="connsiteY21" fmla="*/ 231775 h 501650"/>
                <a:gd name="connsiteX22" fmla="*/ 82550 w 546100"/>
                <a:gd name="connsiteY22" fmla="*/ 231775 h 501650"/>
                <a:gd name="connsiteX23" fmla="*/ 104775 w 546100"/>
                <a:gd name="connsiteY23" fmla="*/ 238125 h 501650"/>
                <a:gd name="connsiteX24" fmla="*/ 139700 w 546100"/>
                <a:gd name="connsiteY24" fmla="*/ 241300 h 501650"/>
                <a:gd name="connsiteX25" fmla="*/ 168275 w 546100"/>
                <a:gd name="connsiteY25" fmla="*/ 279400 h 501650"/>
                <a:gd name="connsiteX26" fmla="*/ 174625 w 546100"/>
                <a:gd name="connsiteY26" fmla="*/ 311150 h 501650"/>
                <a:gd name="connsiteX27" fmla="*/ 177800 w 546100"/>
                <a:gd name="connsiteY27" fmla="*/ 365125 h 501650"/>
                <a:gd name="connsiteX28" fmla="*/ 149225 w 546100"/>
                <a:gd name="connsiteY28" fmla="*/ 384175 h 501650"/>
                <a:gd name="connsiteX29" fmla="*/ 184150 w 546100"/>
                <a:gd name="connsiteY29" fmla="*/ 431800 h 501650"/>
                <a:gd name="connsiteX30" fmla="*/ 200025 w 546100"/>
                <a:gd name="connsiteY30" fmla="*/ 454025 h 501650"/>
                <a:gd name="connsiteX31" fmla="*/ 222250 w 546100"/>
                <a:gd name="connsiteY31" fmla="*/ 473075 h 501650"/>
                <a:gd name="connsiteX32" fmla="*/ 279400 w 546100"/>
                <a:gd name="connsiteY32" fmla="*/ 482600 h 501650"/>
                <a:gd name="connsiteX33" fmla="*/ 298450 w 546100"/>
                <a:gd name="connsiteY33" fmla="*/ 501650 h 501650"/>
                <a:gd name="connsiteX34" fmla="*/ 374650 w 546100"/>
                <a:gd name="connsiteY34" fmla="*/ 501650 h 501650"/>
                <a:gd name="connsiteX35" fmla="*/ 400050 w 546100"/>
                <a:gd name="connsiteY35" fmla="*/ 466725 h 501650"/>
                <a:gd name="connsiteX36" fmla="*/ 387350 w 546100"/>
                <a:gd name="connsiteY36" fmla="*/ 422275 h 501650"/>
                <a:gd name="connsiteX37" fmla="*/ 406400 w 546100"/>
                <a:gd name="connsiteY37" fmla="*/ 377825 h 501650"/>
                <a:gd name="connsiteX38" fmla="*/ 501650 w 546100"/>
                <a:gd name="connsiteY38" fmla="*/ 387350 h 501650"/>
                <a:gd name="connsiteX39" fmla="*/ 539750 w 546100"/>
                <a:gd name="connsiteY39" fmla="*/ 374650 h 501650"/>
                <a:gd name="connsiteX40" fmla="*/ 546100 w 546100"/>
                <a:gd name="connsiteY40" fmla="*/ 339725 h 501650"/>
                <a:gd name="connsiteX41" fmla="*/ 533400 w 546100"/>
                <a:gd name="connsiteY41" fmla="*/ 327025 h 501650"/>
                <a:gd name="connsiteX42" fmla="*/ 542925 w 546100"/>
                <a:gd name="connsiteY42" fmla="*/ 279400 h 501650"/>
                <a:gd name="connsiteX43" fmla="*/ 495300 w 546100"/>
                <a:gd name="connsiteY43" fmla="*/ 231775 h 501650"/>
                <a:gd name="connsiteX44" fmla="*/ 460375 w 546100"/>
                <a:gd name="connsiteY44" fmla="*/ 222250 h 501650"/>
                <a:gd name="connsiteX45" fmla="*/ 454025 w 546100"/>
                <a:gd name="connsiteY45" fmla="*/ 212725 h 501650"/>
                <a:gd name="connsiteX46" fmla="*/ 463550 w 546100"/>
                <a:gd name="connsiteY46" fmla="*/ 187325 h 501650"/>
                <a:gd name="connsiteX47" fmla="*/ 501650 w 546100"/>
                <a:gd name="connsiteY47" fmla="*/ 1524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6100" h="501650">
                  <a:moveTo>
                    <a:pt x="501650" y="152400"/>
                  </a:moveTo>
                  <a:lnTo>
                    <a:pt x="454025" y="41275"/>
                  </a:lnTo>
                  <a:lnTo>
                    <a:pt x="393700" y="3175"/>
                  </a:lnTo>
                  <a:lnTo>
                    <a:pt x="355600" y="12700"/>
                  </a:lnTo>
                  <a:lnTo>
                    <a:pt x="330200" y="25400"/>
                  </a:lnTo>
                  <a:lnTo>
                    <a:pt x="307975" y="0"/>
                  </a:lnTo>
                  <a:lnTo>
                    <a:pt x="282575" y="15875"/>
                  </a:lnTo>
                  <a:lnTo>
                    <a:pt x="279400" y="22225"/>
                  </a:lnTo>
                  <a:lnTo>
                    <a:pt x="244475" y="9525"/>
                  </a:lnTo>
                  <a:lnTo>
                    <a:pt x="219075" y="19050"/>
                  </a:lnTo>
                  <a:cubicBezTo>
                    <a:pt x="215930" y="20194"/>
                    <a:pt x="212897" y="22225"/>
                    <a:pt x="209550" y="22225"/>
                  </a:cubicBezTo>
                  <a:cubicBezTo>
                    <a:pt x="201017" y="22225"/>
                    <a:pt x="192617" y="20108"/>
                    <a:pt x="184150" y="19050"/>
                  </a:cubicBezTo>
                  <a:cubicBezTo>
                    <a:pt x="180975" y="17992"/>
                    <a:pt x="177972" y="15875"/>
                    <a:pt x="174625" y="15875"/>
                  </a:cubicBezTo>
                  <a:cubicBezTo>
                    <a:pt x="142196" y="15875"/>
                    <a:pt x="133946" y="17892"/>
                    <a:pt x="107950" y="22225"/>
                  </a:cubicBezTo>
                  <a:cubicBezTo>
                    <a:pt x="104775" y="25400"/>
                    <a:pt x="100916" y="28014"/>
                    <a:pt x="98425" y="31750"/>
                  </a:cubicBezTo>
                  <a:cubicBezTo>
                    <a:pt x="88096" y="47244"/>
                    <a:pt x="103888" y="35812"/>
                    <a:pt x="88900" y="50800"/>
                  </a:cubicBezTo>
                  <a:cubicBezTo>
                    <a:pt x="88152" y="51548"/>
                    <a:pt x="86783" y="50800"/>
                    <a:pt x="85725" y="50800"/>
                  </a:cubicBezTo>
                  <a:lnTo>
                    <a:pt x="3175" y="107950"/>
                  </a:lnTo>
                  <a:lnTo>
                    <a:pt x="0" y="123825"/>
                  </a:lnTo>
                  <a:lnTo>
                    <a:pt x="15875" y="174625"/>
                  </a:lnTo>
                  <a:lnTo>
                    <a:pt x="28575" y="219075"/>
                  </a:lnTo>
                  <a:lnTo>
                    <a:pt x="38100" y="231775"/>
                  </a:lnTo>
                  <a:lnTo>
                    <a:pt x="82550" y="231775"/>
                  </a:lnTo>
                  <a:lnTo>
                    <a:pt x="104775" y="238125"/>
                  </a:lnTo>
                  <a:lnTo>
                    <a:pt x="139700" y="241300"/>
                  </a:lnTo>
                  <a:lnTo>
                    <a:pt x="168275" y="279400"/>
                  </a:lnTo>
                  <a:lnTo>
                    <a:pt x="174625" y="311150"/>
                  </a:lnTo>
                  <a:lnTo>
                    <a:pt x="177800" y="365125"/>
                  </a:lnTo>
                  <a:lnTo>
                    <a:pt x="149225" y="384175"/>
                  </a:lnTo>
                  <a:lnTo>
                    <a:pt x="184150" y="431800"/>
                  </a:lnTo>
                  <a:lnTo>
                    <a:pt x="200025" y="454025"/>
                  </a:lnTo>
                  <a:lnTo>
                    <a:pt x="222250" y="473075"/>
                  </a:lnTo>
                  <a:lnTo>
                    <a:pt x="279400" y="482600"/>
                  </a:lnTo>
                  <a:lnTo>
                    <a:pt x="298450" y="501650"/>
                  </a:lnTo>
                  <a:lnTo>
                    <a:pt x="374650" y="501650"/>
                  </a:lnTo>
                  <a:lnTo>
                    <a:pt x="400050" y="466725"/>
                  </a:lnTo>
                  <a:lnTo>
                    <a:pt x="387350" y="422275"/>
                  </a:lnTo>
                  <a:lnTo>
                    <a:pt x="406400" y="377825"/>
                  </a:lnTo>
                  <a:lnTo>
                    <a:pt x="501650" y="387350"/>
                  </a:lnTo>
                  <a:lnTo>
                    <a:pt x="539750" y="374650"/>
                  </a:lnTo>
                  <a:lnTo>
                    <a:pt x="546100" y="339725"/>
                  </a:lnTo>
                  <a:lnTo>
                    <a:pt x="533400" y="327025"/>
                  </a:lnTo>
                  <a:lnTo>
                    <a:pt x="542925" y="279400"/>
                  </a:lnTo>
                  <a:lnTo>
                    <a:pt x="495300" y="231775"/>
                  </a:lnTo>
                  <a:lnTo>
                    <a:pt x="460375" y="222250"/>
                  </a:lnTo>
                  <a:lnTo>
                    <a:pt x="454025" y="212725"/>
                  </a:lnTo>
                  <a:lnTo>
                    <a:pt x="463550" y="187325"/>
                  </a:lnTo>
                  <a:lnTo>
                    <a:pt x="501650" y="152400"/>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1" name="Freeform 30"/>
            <p:cNvSpPr/>
            <p:nvPr/>
          </p:nvSpPr>
          <p:spPr>
            <a:xfrm>
              <a:off x="346301" y="1266315"/>
              <a:ext cx="572720" cy="425942"/>
            </a:xfrm>
            <a:custGeom>
              <a:avLst/>
              <a:gdLst>
                <a:gd name="connsiteX0" fmla="*/ 57150 w 631825"/>
                <a:gd name="connsiteY0" fmla="*/ 469900 h 469900"/>
                <a:gd name="connsiteX1" fmla="*/ 92075 w 631825"/>
                <a:gd name="connsiteY1" fmla="*/ 390525 h 469900"/>
                <a:gd name="connsiteX2" fmla="*/ 76200 w 631825"/>
                <a:gd name="connsiteY2" fmla="*/ 358775 h 469900"/>
                <a:gd name="connsiteX3" fmla="*/ 127000 w 631825"/>
                <a:gd name="connsiteY3" fmla="*/ 355600 h 469900"/>
                <a:gd name="connsiteX4" fmla="*/ 158750 w 631825"/>
                <a:gd name="connsiteY4" fmla="*/ 381000 h 469900"/>
                <a:gd name="connsiteX5" fmla="*/ 200025 w 631825"/>
                <a:gd name="connsiteY5" fmla="*/ 371475 h 469900"/>
                <a:gd name="connsiteX6" fmla="*/ 257175 w 631825"/>
                <a:gd name="connsiteY6" fmla="*/ 434975 h 469900"/>
                <a:gd name="connsiteX7" fmla="*/ 304800 w 631825"/>
                <a:gd name="connsiteY7" fmla="*/ 431800 h 469900"/>
                <a:gd name="connsiteX8" fmla="*/ 336550 w 631825"/>
                <a:gd name="connsiteY8" fmla="*/ 441325 h 469900"/>
                <a:gd name="connsiteX9" fmla="*/ 365125 w 631825"/>
                <a:gd name="connsiteY9" fmla="*/ 419100 h 469900"/>
                <a:gd name="connsiteX10" fmla="*/ 431800 w 631825"/>
                <a:gd name="connsiteY10" fmla="*/ 419100 h 469900"/>
                <a:gd name="connsiteX11" fmla="*/ 422275 w 631825"/>
                <a:gd name="connsiteY11" fmla="*/ 371475 h 469900"/>
                <a:gd name="connsiteX12" fmla="*/ 463550 w 631825"/>
                <a:gd name="connsiteY12" fmla="*/ 361950 h 469900"/>
                <a:gd name="connsiteX13" fmla="*/ 469900 w 631825"/>
                <a:gd name="connsiteY13" fmla="*/ 368300 h 469900"/>
                <a:gd name="connsiteX14" fmla="*/ 488950 w 631825"/>
                <a:gd name="connsiteY14" fmla="*/ 349250 h 469900"/>
                <a:gd name="connsiteX15" fmla="*/ 488950 w 631825"/>
                <a:gd name="connsiteY15" fmla="*/ 330200 h 469900"/>
                <a:gd name="connsiteX16" fmla="*/ 527050 w 631825"/>
                <a:gd name="connsiteY16" fmla="*/ 317500 h 469900"/>
                <a:gd name="connsiteX17" fmla="*/ 523875 w 631825"/>
                <a:gd name="connsiteY17" fmla="*/ 282575 h 469900"/>
                <a:gd name="connsiteX18" fmla="*/ 542925 w 631825"/>
                <a:gd name="connsiteY18" fmla="*/ 263525 h 469900"/>
                <a:gd name="connsiteX19" fmla="*/ 565150 w 631825"/>
                <a:gd name="connsiteY19" fmla="*/ 254000 h 469900"/>
                <a:gd name="connsiteX20" fmla="*/ 619125 w 631825"/>
                <a:gd name="connsiteY20" fmla="*/ 244475 h 469900"/>
                <a:gd name="connsiteX21" fmla="*/ 631825 w 631825"/>
                <a:gd name="connsiteY21" fmla="*/ 219075 h 469900"/>
                <a:gd name="connsiteX22" fmla="*/ 612775 w 631825"/>
                <a:gd name="connsiteY22" fmla="*/ 196850 h 469900"/>
                <a:gd name="connsiteX23" fmla="*/ 584200 w 631825"/>
                <a:gd name="connsiteY23" fmla="*/ 200025 h 469900"/>
                <a:gd name="connsiteX24" fmla="*/ 555625 w 631825"/>
                <a:gd name="connsiteY24" fmla="*/ 193675 h 469900"/>
                <a:gd name="connsiteX25" fmla="*/ 558800 w 631825"/>
                <a:gd name="connsiteY25" fmla="*/ 139700 h 469900"/>
                <a:gd name="connsiteX26" fmla="*/ 568325 w 631825"/>
                <a:gd name="connsiteY26" fmla="*/ 136525 h 469900"/>
                <a:gd name="connsiteX27" fmla="*/ 577850 w 631825"/>
                <a:gd name="connsiteY27" fmla="*/ 127000 h 469900"/>
                <a:gd name="connsiteX28" fmla="*/ 587375 w 631825"/>
                <a:gd name="connsiteY28" fmla="*/ 120650 h 469900"/>
                <a:gd name="connsiteX29" fmla="*/ 587375 w 631825"/>
                <a:gd name="connsiteY29" fmla="*/ 82550 h 469900"/>
                <a:gd name="connsiteX30" fmla="*/ 568325 w 631825"/>
                <a:gd name="connsiteY30" fmla="*/ 76200 h 469900"/>
                <a:gd name="connsiteX31" fmla="*/ 539750 w 631825"/>
                <a:gd name="connsiteY31" fmla="*/ 60325 h 469900"/>
                <a:gd name="connsiteX32" fmla="*/ 536575 w 631825"/>
                <a:gd name="connsiteY32" fmla="*/ 50800 h 469900"/>
                <a:gd name="connsiteX33" fmla="*/ 508000 w 631825"/>
                <a:gd name="connsiteY33" fmla="*/ 34925 h 469900"/>
                <a:gd name="connsiteX34" fmla="*/ 498475 w 631825"/>
                <a:gd name="connsiteY34" fmla="*/ 28575 h 469900"/>
                <a:gd name="connsiteX35" fmla="*/ 485775 w 631825"/>
                <a:gd name="connsiteY35" fmla="*/ 57150 h 469900"/>
                <a:gd name="connsiteX36" fmla="*/ 476250 w 631825"/>
                <a:gd name="connsiteY36" fmla="*/ 60325 h 469900"/>
                <a:gd name="connsiteX37" fmla="*/ 450850 w 631825"/>
                <a:gd name="connsiteY37" fmla="*/ 66675 h 469900"/>
                <a:gd name="connsiteX38" fmla="*/ 428625 w 631825"/>
                <a:gd name="connsiteY38" fmla="*/ 79375 h 469900"/>
                <a:gd name="connsiteX39" fmla="*/ 412750 w 631825"/>
                <a:gd name="connsiteY39" fmla="*/ 88900 h 469900"/>
                <a:gd name="connsiteX40" fmla="*/ 406400 w 631825"/>
                <a:gd name="connsiteY40" fmla="*/ 98425 h 469900"/>
                <a:gd name="connsiteX41" fmla="*/ 396875 w 631825"/>
                <a:gd name="connsiteY41" fmla="*/ 104775 h 469900"/>
                <a:gd name="connsiteX42" fmla="*/ 387350 w 631825"/>
                <a:gd name="connsiteY42" fmla="*/ 114300 h 469900"/>
                <a:gd name="connsiteX43" fmla="*/ 384175 w 631825"/>
                <a:gd name="connsiteY43" fmla="*/ 123825 h 469900"/>
                <a:gd name="connsiteX44" fmla="*/ 358775 w 631825"/>
                <a:gd name="connsiteY44" fmla="*/ 146050 h 469900"/>
                <a:gd name="connsiteX45" fmla="*/ 342900 w 631825"/>
                <a:gd name="connsiteY45" fmla="*/ 149225 h 469900"/>
                <a:gd name="connsiteX46" fmla="*/ 333375 w 631825"/>
                <a:gd name="connsiteY46" fmla="*/ 155575 h 469900"/>
                <a:gd name="connsiteX47" fmla="*/ 314325 w 631825"/>
                <a:gd name="connsiteY47" fmla="*/ 146050 h 469900"/>
                <a:gd name="connsiteX48" fmla="*/ 304800 w 631825"/>
                <a:gd name="connsiteY48" fmla="*/ 117475 h 469900"/>
                <a:gd name="connsiteX49" fmla="*/ 285750 w 631825"/>
                <a:gd name="connsiteY49" fmla="*/ 111125 h 469900"/>
                <a:gd name="connsiteX50" fmla="*/ 282575 w 631825"/>
                <a:gd name="connsiteY50" fmla="*/ 95250 h 469900"/>
                <a:gd name="connsiteX51" fmla="*/ 222250 w 631825"/>
                <a:gd name="connsiteY51" fmla="*/ 38100 h 469900"/>
                <a:gd name="connsiteX52" fmla="*/ 203200 w 631825"/>
                <a:gd name="connsiteY52" fmla="*/ 0 h 469900"/>
                <a:gd name="connsiteX53" fmla="*/ 187325 w 631825"/>
                <a:gd name="connsiteY53" fmla="*/ 0 h 469900"/>
                <a:gd name="connsiteX54" fmla="*/ 168275 w 631825"/>
                <a:gd name="connsiteY54" fmla="*/ 47625 h 469900"/>
                <a:gd name="connsiteX55" fmla="*/ 120650 w 631825"/>
                <a:gd name="connsiteY55" fmla="*/ 41275 h 469900"/>
                <a:gd name="connsiteX56" fmla="*/ 111125 w 631825"/>
                <a:gd name="connsiteY56" fmla="*/ 47625 h 469900"/>
                <a:gd name="connsiteX57" fmla="*/ 104775 w 631825"/>
                <a:gd name="connsiteY57" fmla="*/ 57150 h 469900"/>
                <a:gd name="connsiteX58" fmla="*/ 92075 w 631825"/>
                <a:gd name="connsiteY58" fmla="*/ 92075 h 469900"/>
                <a:gd name="connsiteX59" fmla="*/ 82550 w 631825"/>
                <a:gd name="connsiteY59" fmla="*/ 95250 h 469900"/>
                <a:gd name="connsiteX60" fmla="*/ 60325 w 631825"/>
                <a:gd name="connsiteY60" fmla="*/ 120650 h 469900"/>
                <a:gd name="connsiteX61" fmla="*/ 53975 w 631825"/>
                <a:gd name="connsiteY61" fmla="*/ 139700 h 469900"/>
                <a:gd name="connsiteX62" fmla="*/ 57150 w 631825"/>
                <a:gd name="connsiteY62" fmla="*/ 193675 h 469900"/>
                <a:gd name="connsiteX63" fmla="*/ 47625 w 631825"/>
                <a:gd name="connsiteY63" fmla="*/ 196850 h 469900"/>
                <a:gd name="connsiteX64" fmla="*/ 22225 w 631825"/>
                <a:gd name="connsiteY64" fmla="*/ 200025 h 469900"/>
                <a:gd name="connsiteX65" fmla="*/ 19050 w 631825"/>
                <a:gd name="connsiteY65" fmla="*/ 219075 h 469900"/>
                <a:gd name="connsiteX66" fmla="*/ 12700 w 631825"/>
                <a:gd name="connsiteY66" fmla="*/ 238125 h 469900"/>
                <a:gd name="connsiteX67" fmla="*/ 15875 w 631825"/>
                <a:gd name="connsiteY67" fmla="*/ 276225 h 469900"/>
                <a:gd name="connsiteX68" fmla="*/ 22225 w 631825"/>
                <a:gd name="connsiteY68" fmla="*/ 285750 h 469900"/>
                <a:gd name="connsiteX69" fmla="*/ 19050 w 631825"/>
                <a:gd name="connsiteY69" fmla="*/ 330200 h 469900"/>
                <a:gd name="connsiteX70" fmla="*/ 6350 w 631825"/>
                <a:gd name="connsiteY70" fmla="*/ 349250 h 469900"/>
                <a:gd name="connsiteX71" fmla="*/ 0 w 631825"/>
                <a:gd name="connsiteY71" fmla="*/ 358775 h 469900"/>
                <a:gd name="connsiteX72" fmla="*/ 12700 w 631825"/>
                <a:gd name="connsiteY72" fmla="*/ 381000 h 469900"/>
                <a:gd name="connsiteX73" fmla="*/ 19050 w 631825"/>
                <a:gd name="connsiteY73" fmla="*/ 412750 h 469900"/>
                <a:gd name="connsiteX74" fmla="*/ 34925 w 631825"/>
                <a:gd name="connsiteY74" fmla="*/ 431800 h 469900"/>
                <a:gd name="connsiteX75" fmla="*/ 38100 w 631825"/>
                <a:gd name="connsiteY75" fmla="*/ 441325 h 469900"/>
                <a:gd name="connsiteX76" fmla="*/ 44450 w 631825"/>
                <a:gd name="connsiteY76" fmla="*/ 450850 h 469900"/>
                <a:gd name="connsiteX77" fmla="*/ 57150 w 631825"/>
                <a:gd name="connsiteY77" fmla="*/ 469900 h 469900"/>
                <a:gd name="connsiteX0" fmla="*/ 57150 w 631825"/>
                <a:gd name="connsiteY0" fmla="*/ 469900 h 469900"/>
                <a:gd name="connsiteX1" fmla="*/ 92075 w 631825"/>
                <a:gd name="connsiteY1" fmla="*/ 390525 h 469900"/>
                <a:gd name="connsiteX2" fmla="*/ 76200 w 631825"/>
                <a:gd name="connsiteY2" fmla="*/ 358775 h 469900"/>
                <a:gd name="connsiteX3" fmla="*/ 127000 w 631825"/>
                <a:gd name="connsiteY3" fmla="*/ 355600 h 469900"/>
                <a:gd name="connsiteX4" fmla="*/ 158750 w 631825"/>
                <a:gd name="connsiteY4" fmla="*/ 381000 h 469900"/>
                <a:gd name="connsiteX5" fmla="*/ 200025 w 631825"/>
                <a:gd name="connsiteY5" fmla="*/ 371475 h 469900"/>
                <a:gd name="connsiteX6" fmla="*/ 257175 w 631825"/>
                <a:gd name="connsiteY6" fmla="*/ 434975 h 469900"/>
                <a:gd name="connsiteX7" fmla="*/ 304800 w 631825"/>
                <a:gd name="connsiteY7" fmla="*/ 431800 h 469900"/>
                <a:gd name="connsiteX8" fmla="*/ 336550 w 631825"/>
                <a:gd name="connsiteY8" fmla="*/ 441325 h 469900"/>
                <a:gd name="connsiteX9" fmla="*/ 365125 w 631825"/>
                <a:gd name="connsiteY9" fmla="*/ 419100 h 469900"/>
                <a:gd name="connsiteX10" fmla="*/ 431800 w 631825"/>
                <a:gd name="connsiteY10" fmla="*/ 419100 h 469900"/>
                <a:gd name="connsiteX11" fmla="*/ 422275 w 631825"/>
                <a:gd name="connsiteY11" fmla="*/ 371475 h 469900"/>
                <a:gd name="connsiteX12" fmla="*/ 463550 w 631825"/>
                <a:gd name="connsiteY12" fmla="*/ 361950 h 469900"/>
                <a:gd name="connsiteX13" fmla="*/ 469900 w 631825"/>
                <a:gd name="connsiteY13" fmla="*/ 368300 h 469900"/>
                <a:gd name="connsiteX14" fmla="*/ 488950 w 631825"/>
                <a:gd name="connsiteY14" fmla="*/ 349250 h 469900"/>
                <a:gd name="connsiteX15" fmla="*/ 488950 w 631825"/>
                <a:gd name="connsiteY15" fmla="*/ 330200 h 469900"/>
                <a:gd name="connsiteX16" fmla="*/ 527050 w 631825"/>
                <a:gd name="connsiteY16" fmla="*/ 317500 h 469900"/>
                <a:gd name="connsiteX17" fmla="*/ 523875 w 631825"/>
                <a:gd name="connsiteY17" fmla="*/ 282575 h 469900"/>
                <a:gd name="connsiteX18" fmla="*/ 542925 w 631825"/>
                <a:gd name="connsiteY18" fmla="*/ 263525 h 469900"/>
                <a:gd name="connsiteX19" fmla="*/ 565150 w 631825"/>
                <a:gd name="connsiteY19" fmla="*/ 254000 h 469900"/>
                <a:gd name="connsiteX20" fmla="*/ 619125 w 631825"/>
                <a:gd name="connsiteY20" fmla="*/ 244475 h 469900"/>
                <a:gd name="connsiteX21" fmla="*/ 631825 w 631825"/>
                <a:gd name="connsiteY21" fmla="*/ 219075 h 469900"/>
                <a:gd name="connsiteX22" fmla="*/ 612775 w 631825"/>
                <a:gd name="connsiteY22" fmla="*/ 196850 h 469900"/>
                <a:gd name="connsiteX23" fmla="*/ 584200 w 631825"/>
                <a:gd name="connsiteY23" fmla="*/ 200025 h 469900"/>
                <a:gd name="connsiteX24" fmla="*/ 555625 w 631825"/>
                <a:gd name="connsiteY24" fmla="*/ 193675 h 469900"/>
                <a:gd name="connsiteX25" fmla="*/ 558800 w 631825"/>
                <a:gd name="connsiteY25" fmla="*/ 139700 h 469900"/>
                <a:gd name="connsiteX26" fmla="*/ 568325 w 631825"/>
                <a:gd name="connsiteY26" fmla="*/ 136525 h 469900"/>
                <a:gd name="connsiteX27" fmla="*/ 577850 w 631825"/>
                <a:gd name="connsiteY27" fmla="*/ 127000 h 469900"/>
                <a:gd name="connsiteX28" fmla="*/ 587375 w 631825"/>
                <a:gd name="connsiteY28" fmla="*/ 120650 h 469900"/>
                <a:gd name="connsiteX29" fmla="*/ 587375 w 631825"/>
                <a:gd name="connsiteY29" fmla="*/ 82550 h 469900"/>
                <a:gd name="connsiteX30" fmla="*/ 568325 w 631825"/>
                <a:gd name="connsiteY30" fmla="*/ 76200 h 469900"/>
                <a:gd name="connsiteX31" fmla="*/ 539750 w 631825"/>
                <a:gd name="connsiteY31" fmla="*/ 60325 h 469900"/>
                <a:gd name="connsiteX32" fmla="*/ 536575 w 631825"/>
                <a:gd name="connsiteY32" fmla="*/ 50800 h 469900"/>
                <a:gd name="connsiteX33" fmla="*/ 508000 w 631825"/>
                <a:gd name="connsiteY33" fmla="*/ 34925 h 469900"/>
                <a:gd name="connsiteX34" fmla="*/ 498475 w 631825"/>
                <a:gd name="connsiteY34" fmla="*/ 28575 h 469900"/>
                <a:gd name="connsiteX35" fmla="*/ 485775 w 631825"/>
                <a:gd name="connsiteY35" fmla="*/ 57150 h 469900"/>
                <a:gd name="connsiteX36" fmla="*/ 476250 w 631825"/>
                <a:gd name="connsiteY36" fmla="*/ 60325 h 469900"/>
                <a:gd name="connsiteX37" fmla="*/ 450850 w 631825"/>
                <a:gd name="connsiteY37" fmla="*/ 66675 h 469900"/>
                <a:gd name="connsiteX38" fmla="*/ 428625 w 631825"/>
                <a:gd name="connsiteY38" fmla="*/ 79375 h 469900"/>
                <a:gd name="connsiteX39" fmla="*/ 412750 w 631825"/>
                <a:gd name="connsiteY39" fmla="*/ 88900 h 469900"/>
                <a:gd name="connsiteX40" fmla="*/ 406400 w 631825"/>
                <a:gd name="connsiteY40" fmla="*/ 98425 h 469900"/>
                <a:gd name="connsiteX41" fmla="*/ 396875 w 631825"/>
                <a:gd name="connsiteY41" fmla="*/ 104775 h 469900"/>
                <a:gd name="connsiteX42" fmla="*/ 387350 w 631825"/>
                <a:gd name="connsiteY42" fmla="*/ 114300 h 469900"/>
                <a:gd name="connsiteX43" fmla="*/ 384175 w 631825"/>
                <a:gd name="connsiteY43" fmla="*/ 123825 h 469900"/>
                <a:gd name="connsiteX44" fmla="*/ 358775 w 631825"/>
                <a:gd name="connsiteY44" fmla="*/ 146050 h 469900"/>
                <a:gd name="connsiteX45" fmla="*/ 342900 w 631825"/>
                <a:gd name="connsiteY45" fmla="*/ 149225 h 469900"/>
                <a:gd name="connsiteX46" fmla="*/ 333375 w 631825"/>
                <a:gd name="connsiteY46" fmla="*/ 155575 h 469900"/>
                <a:gd name="connsiteX47" fmla="*/ 314325 w 631825"/>
                <a:gd name="connsiteY47" fmla="*/ 146050 h 469900"/>
                <a:gd name="connsiteX48" fmla="*/ 304800 w 631825"/>
                <a:gd name="connsiteY48" fmla="*/ 117475 h 469900"/>
                <a:gd name="connsiteX49" fmla="*/ 285750 w 631825"/>
                <a:gd name="connsiteY49" fmla="*/ 111125 h 469900"/>
                <a:gd name="connsiteX50" fmla="*/ 282575 w 631825"/>
                <a:gd name="connsiteY50" fmla="*/ 95250 h 469900"/>
                <a:gd name="connsiteX51" fmla="*/ 234950 w 631825"/>
                <a:gd name="connsiteY51" fmla="*/ 31750 h 469900"/>
                <a:gd name="connsiteX52" fmla="*/ 203200 w 631825"/>
                <a:gd name="connsiteY52" fmla="*/ 0 h 469900"/>
                <a:gd name="connsiteX53" fmla="*/ 187325 w 631825"/>
                <a:gd name="connsiteY53" fmla="*/ 0 h 469900"/>
                <a:gd name="connsiteX54" fmla="*/ 168275 w 631825"/>
                <a:gd name="connsiteY54" fmla="*/ 47625 h 469900"/>
                <a:gd name="connsiteX55" fmla="*/ 120650 w 631825"/>
                <a:gd name="connsiteY55" fmla="*/ 41275 h 469900"/>
                <a:gd name="connsiteX56" fmla="*/ 111125 w 631825"/>
                <a:gd name="connsiteY56" fmla="*/ 47625 h 469900"/>
                <a:gd name="connsiteX57" fmla="*/ 104775 w 631825"/>
                <a:gd name="connsiteY57" fmla="*/ 57150 h 469900"/>
                <a:gd name="connsiteX58" fmla="*/ 92075 w 631825"/>
                <a:gd name="connsiteY58" fmla="*/ 92075 h 469900"/>
                <a:gd name="connsiteX59" fmla="*/ 82550 w 631825"/>
                <a:gd name="connsiteY59" fmla="*/ 95250 h 469900"/>
                <a:gd name="connsiteX60" fmla="*/ 60325 w 631825"/>
                <a:gd name="connsiteY60" fmla="*/ 120650 h 469900"/>
                <a:gd name="connsiteX61" fmla="*/ 53975 w 631825"/>
                <a:gd name="connsiteY61" fmla="*/ 139700 h 469900"/>
                <a:gd name="connsiteX62" fmla="*/ 57150 w 631825"/>
                <a:gd name="connsiteY62" fmla="*/ 193675 h 469900"/>
                <a:gd name="connsiteX63" fmla="*/ 47625 w 631825"/>
                <a:gd name="connsiteY63" fmla="*/ 196850 h 469900"/>
                <a:gd name="connsiteX64" fmla="*/ 22225 w 631825"/>
                <a:gd name="connsiteY64" fmla="*/ 200025 h 469900"/>
                <a:gd name="connsiteX65" fmla="*/ 19050 w 631825"/>
                <a:gd name="connsiteY65" fmla="*/ 219075 h 469900"/>
                <a:gd name="connsiteX66" fmla="*/ 12700 w 631825"/>
                <a:gd name="connsiteY66" fmla="*/ 238125 h 469900"/>
                <a:gd name="connsiteX67" fmla="*/ 15875 w 631825"/>
                <a:gd name="connsiteY67" fmla="*/ 276225 h 469900"/>
                <a:gd name="connsiteX68" fmla="*/ 22225 w 631825"/>
                <a:gd name="connsiteY68" fmla="*/ 285750 h 469900"/>
                <a:gd name="connsiteX69" fmla="*/ 19050 w 631825"/>
                <a:gd name="connsiteY69" fmla="*/ 330200 h 469900"/>
                <a:gd name="connsiteX70" fmla="*/ 6350 w 631825"/>
                <a:gd name="connsiteY70" fmla="*/ 349250 h 469900"/>
                <a:gd name="connsiteX71" fmla="*/ 0 w 631825"/>
                <a:gd name="connsiteY71" fmla="*/ 358775 h 469900"/>
                <a:gd name="connsiteX72" fmla="*/ 12700 w 631825"/>
                <a:gd name="connsiteY72" fmla="*/ 381000 h 469900"/>
                <a:gd name="connsiteX73" fmla="*/ 19050 w 631825"/>
                <a:gd name="connsiteY73" fmla="*/ 412750 h 469900"/>
                <a:gd name="connsiteX74" fmla="*/ 34925 w 631825"/>
                <a:gd name="connsiteY74" fmla="*/ 431800 h 469900"/>
                <a:gd name="connsiteX75" fmla="*/ 38100 w 631825"/>
                <a:gd name="connsiteY75" fmla="*/ 441325 h 469900"/>
                <a:gd name="connsiteX76" fmla="*/ 44450 w 631825"/>
                <a:gd name="connsiteY76" fmla="*/ 450850 h 469900"/>
                <a:gd name="connsiteX77" fmla="*/ 57150 w 631825"/>
                <a:gd name="connsiteY77" fmla="*/ 469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1825" h="469900">
                  <a:moveTo>
                    <a:pt x="57150" y="469900"/>
                  </a:moveTo>
                  <a:lnTo>
                    <a:pt x="92075" y="390525"/>
                  </a:lnTo>
                  <a:lnTo>
                    <a:pt x="76200" y="358775"/>
                  </a:lnTo>
                  <a:lnTo>
                    <a:pt x="127000" y="355600"/>
                  </a:lnTo>
                  <a:lnTo>
                    <a:pt x="158750" y="381000"/>
                  </a:lnTo>
                  <a:lnTo>
                    <a:pt x="200025" y="371475"/>
                  </a:lnTo>
                  <a:lnTo>
                    <a:pt x="257175" y="434975"/>
                  </a:lnTo>
                  <a:lnTo>
                    <a:pt x="304800" y="431800"/>
                  </a:lnTo>
                  <a:lnTo>
                    <a:pt x="336550" y="441325"/>
                  </a:lnTo>
                  <a:lnTo>
                    <a:pt x="365125" y="419100"/>
                  </a:lnTo>
                  <a:lnTo>
                    <a:pt x="431800" y="419100"/>
                  </a:lnTo>
                  <a:lnTo>
                    <a:pt x="422275" y="371475"/>
                  </a:lnTo>
                  <a:lnTo>
                    <a:pt x="463550" y="361950"/>
                  </a:lnTo>
                  <a:lnTo>
                    <a:pt x="469900" y="368300"/>
                  </a:lnTo>
                  <a:lnTo>
                    <a:pt x="488950" y="349250"/>
                  </a:lnTo>
                  <a:lnTo>
                    <a:pt x="488950" y="330200"/>
                  </a:lnTo>
                  <a:lnTo>
                    <a:pt x="527050" y="317500"/>
                  </a:lnTo>
                  <a:lnTo>
                    <a:pt x="523875" y="282575"/>
                  </a:lnTo>
                  <a:lnTo>
                    <a:pt x="542925" y="263525"/>
                  </a:lnTo>
                  <a:lnTo>
                    <a:pt x="565150" y="254000"/>
                  </a:lnTo>
                  <a:lnTo>
                    <a:pt x="619125" y="244475"/>
                  </a:lnTo>
                  <a:lnTo>
                    <a:pt x="631825" y="219075"/>
                  </a:lnTo>
                  <a:lnTo>
                    <a:pt x="612775" y="196850"/>
                  </a:lnTo>
                  <a:cubicBezTo>
                    <a:pt x="603250" y="197908"/>
                    <a:pt x="593784" y="200025"/>
                    <a:pt x="584200" y="200025"/>
                  </a:cubicBezTo>
                  <a:cubicBezTo>
                    <a:pt x="573024" y="200025"/>
                    <a:pt x="565447" y="196949"/>
                    <a:pt x="555625" y="193675"/>
                  </a:cubicBezTo>
                  <a:cubicBezTo>
                    <a:pt x="556683" y="175683"/>
                    <a:pt x="554890" y="157294"/>
                    <a:pt x="558800" y="139700"/>
                  </a:cubicBezTo>
                  <a:cubicBezTo>
                    <a:pt x="559526" y="136433"/>
                    <a:pt x="565540" y="138381"/>
                    <a:pt x="568325" y="136525"/>
                  </a:cubicBezTo>
                  <a:cubicBezTo>
                    <a:pt x="572061" y="134034"/>
                    <a:pt x="574401" y="129875"/>
                    <a:pt x="577850" y="127000"/>
                  </a:cubicBezTo>
                  <a:cubicBezTo>
                    <a:pt x="580781" y="124557"/>
                    <a:pt x="584200" y="122767"/>
                    <a:pt x="587375" y="120650"/>
                  </a:cubicBezTo>
                  <a:cubicBezTo>
                    <a:pt x="588730" y="112522"/>
                    <a:pt x="594487" y="90678"/>
                    <a:pt x="587375" y="82550"/>
                  </a:cubicBezTo>
                  <a:cubicBezTo>
                    <a:pt x="582967" y="77513"/>
                    <a:pt x="568325" y="76200"/>
                    <a:pt x="568325" y="76200"/>
                  </a:cubicBezTo>
                  <a:cubicBezTo>
                    <a:pt x="546490" y="61644"/>
                    <a:pt x="556515" y="65913"/>
                    <a:pt x="539750" y="60325"/>
                  </a:cubicBezTo>
                  <a:cubicBezTo>
                    <a:pt x="538692" y="57150"/>
                    <a:pt x="538942" y="53167"/>
                    <a:pt x="536575" y="50800"/>
                  </a:cubicBezTo>
                  <a:cubicBezTo>
                    <a:pt x="525658" y="39883"/>
                    <a:pt x="519978" y="38918"/>
                    <a:pt x="508000" y="34925"/>
                  </a:cubicBezTo>
                  <a:cubicBezTo>
                    <a:pt x="504825" y="32808"/>
                    <a:pt x="501888" y="30282"/>
                    <a:pt x="498475" y="28575"/>
                  </a:cubicBezTo>
                  <a:cubicBezTo>
                    <a:pt x="477403" y="18039"/>
                    <a:pt x="493912" y="34774"/>
                    <a:pt x="485775" y="57150"/>
                  </a:cubicBezTo>
                  <a:cubicBezTo>
                    <a:pt x="484631" y="60295"/>
                    <a:pt x="479497" y="59513"/>
                    <a:pt x="476250" y="60325"/>
                  </a:cubicBezTo>
                  <a:lnTo>
                    <a:pt x="450850" y="66675"/>
                  </a:lnTo>
                  <a:cubicBezTo>
                    <a:pt x="438985" y="84473"/>
                    <a:pt x="451808" y="70102"/>
                    <a:pt x="428625" y="79375"/>
                  </a:cubicBezTo>
                  <a:cubicBezTo>
                    <a:pt x="422895" y="81667"/>
                    <a:pt x="418042" y="85725"/>
                    <a:pt x="412750" y="88900"/>
                  </a:cubicBezTo>
                  <a:cubicBezTo>
                    <a:pt x="410633" y="92075"/>
                    <a:pt x="409098" y="95727"/>
                    <a:pt x="406400" y="98425"/>
                  </a:cubicBezTo>
                  <a:cubicBezTo>
                    <a:pt x="403702" y="101123"/>
                    <a:pt x="399806" y="102332"/>
                    <a:pt x="396875" y="104775"/>
                  </a:cubicBezTo>
                  <a:cubicBezTo>
                    <a:pt x="393426" y="107650"/>
                    <a:pt x="390525" y="111125"/>
                    <a:pt x="387350" y="114300"/>
                  </a:cubicBezTo>
                  <a:cubicBezTo>
                    <a:pt x="386292" y="117475"/>
                    <a:pt x="385672" y="120832"/>
                    <a:pt x="384175" y="123825"/>
                  </a:cubicBezTo>
                  <a:cubicBezTo>
                    <a:pt x="379413" y="133350"/>
                    <a:pt x="369358" y="143933"/>
                    <a:pt x="358775" y="146050"/>
                  </a:cubicBezTo>
                  <a:lnTo>
                    <a:pt x="342900" y="149225"/>
                  </a:lnTo>
                  <a:cubicBezTo>
                    <a:pt x="339725" y="151342"/>
                    <a:pt x="337139" y="154948"/>
                    <a:pt x="333375" y="155575"/>
                  </a:cubicBezTo>
                  <a:cubicBezTo>
                    <a:pt x="328117" y="156451"/>
                    <a:pt x="317642" y="148261"/>
                    <a:pt x="314325" y="146050"/>
                  </a:cubicBezTo>
                  <a:lnTo>
                    <a:pt x="304800" y="117475"/>
                  </a:lnTo>
                  <a:cubicBezTo>
                    <a:pt x="302683" y="111125"/>
                    <a:pt x="285750" y="111125"/>
                    <a:pt x="285750" y="111125"/>
                  </a:cubicBezTo>
                  <a:cubicBezTo>
                    <a:pt x="281906" y="99592"/>
                    <a:pt x="282575" y="104947"/>
                    <a:pt x="282575" y="95250"/>
                  </a:cubicBezTo>
                  <a:lnTo>
                    <a:pt x="234950" y="31750"/>
                  </a:lnTo>
                  <a:lnTo>
                    <a:pt x="203200" y="0"/>
                  </a:lnTo>
                  <a:lnTo>
                    <a:pt x="187325" y="0"/>
                  </a:lnTo>
                  <a:lnTo>
                    <a:pt x="168275" y="47625"/>
                  </a:lnTo>
                  <a:cubicBezTo>
                    <a:pt x="144638" y="38761"/>
                    <a:pt x="144568" y="34099"/>
                    <a:pt x="120650" y="41275"/>
                  </a:cubicBezTo>
                  <a:cubicBezTo>
                    <a:pt x="116995" y="42371"/>
                    <a:pt x="114300" y="45508"/>
                    <a:pt x="111125" y="47625"/>
                  </a:cubicBezTo>
                  <a:cubicBezTo>
                    <a:pt x="109008" y="50800"/>
                    <a:pt x="106079" y="53564"/>
                    <a:pt x="104775" y="57150"/>
                  </a:cubicBezTo>
                  <a:cubicBezTo>
                    <a:pt x="102024" y="64716"/>
                    <a:pt x="101288" y="84705"/>
                    <a:pt x="92075" y="92075"/>
                  </a:cubicBezTo>
                  <a:cubicBezTo>
                    <a:pt x="89462" y="94166"/>
                    <a:pt x="85725" y="94192"/>
                    <a:pt x="82550" y="95250"/>
                  </a:cubicBezTo>
                  <a:cubicBezTo>
                    <a:pt x="71437" y="102658"/>
                    <a:pt x="65617" y="104775"/>
                    <a:pt x="60325" y="120650"/>
                  </a:cubicBezTo>
                  <a:lnTo>
                    <a:pt x="53975" y="139700"/>
                  </a:lnTo>
                  <a:cubicBezTo>
                    <a:pt x="55033" y="157692"/>
                    <a:pt x="59140" y="175762"/>
                    <a:pt x="57150" y="193675"/>
                  </a:cubicBezTo>
                  <a:cubicBezTo>
                    <a:pt x="56780" y="197001"/>
                    <a:pt x="50918" y="196251"/>
                    <a:pt x="47625" y="196850"/>
                  </a:cubicBezTo>
                  <a:cubicBezTo>
                    <a:pt x="39230" y="198376"/>
                    <a:pt x="30692" y="198967"/>
                    <a:pt x="22225" y="200025"/>
                  </a:cubicBezTo>
                  <a:cubicBezTo>
                    <a:pt x="21167" y="206375"/>
                    <a:pt x="20611" y="212830"/>
                    <a:pt x="19050" y="219075"/>
                  </a:cubicBezTo>
                  <a:cubicBezTo>
                    <a:pt x="17427" y="225569"/>
                    <a:pt x="12700" y="238125"/>
                    <a:pt x="12700" y="238125"/>
                  </a:cubicBezTo>
                  <a:cubicBezTo>
                    <a:pt x="13758" y="250825"/>
                    <a:pt x="13376" y="263728"/>
                    <a:pt x="15875" y="276225"/>
                  </a:cubicBezTo>
                  <a:cubicBezTo>
                    <a:pt x="16623" y="279967"/>
                    <a:pt x="22001" y="281941"/>
                    <a:pt x="22225" y="285750"/>
                  </a:cubicBezTo>
                  <a:cubicBezTo>
                    <a:pt x="23097" y="300579"/>
                    <a:pt x="22653" y="315789"/>
                    <a:pt x="19050" y="330200"/>
                  </a:cubicBezTo>
                  <a:cubicBezTo>
                    <a:pt x="17199" y="337604"/>
                    <a:pt x="10583" y="342900"/>
                    <a:pt x="6350" y="349250"/>
                  </a:cubicBezTo>
                  <a:lnTo>
                    <a:pt x="0" y="358775"/>
                  </a:lnTo>
                  <a:cubicBezTo>
                    <a:pt x="3979" y="364743"/>
                    <a:pt x="10841" y="374183"/>
                    <a:pt x="12700" y="381000"/>
                  </a:cubicBezTo>
                  <a:cubicBezTo>
                    <a:pt x="16210" y="393871"/>
                    <a:pt x="13570" y="401791"/>
                    <a:pt x="19050" y="412750"/>
                  </a:cubicBezTo>
                  <a:cubicBezTo>
                    <a:pt x="23470" y="421591"/>
                    <a:pt x="27903" y="424778"/>
                    <a:pt x="34925" y="431800"/>
                  </a:cubicBezTo>
                  <a:cubicBezTo>
                    <a:pt x="35983" y="434975"/>
                    <a:pt x="36603" y="438332"/>
                    <a:pt x="38100" y="441325"/>
                  </a:cubicBezTo>
                  <a:cubicBezTo>
                    <a:pt x="39807" y="444738"/>
                    <a:pt x="42487" y="447578"/>
                    <a:pt x="44450" y="450850"/>
                  </a:cubicBezTo>
                  <a:cubicBezTo>
                    <a:pt x="45668" y="452879"/>
                    <a:pt x="46567" y="455083"/>
                    <a:pt x="57150" y="469900"/>
                  </a:cubicBez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2" name="Freeform 31"/>
            <p:cNvSpPr/>
            <p:nvPr/>
          </p:nvSpPr>
          <p:spPr>
            <a:xfrm>
              <a:off x="406628" y="920956"/>
              <a:ext cx="541173" cy="492136"/>
            </a:xfrm>
            <a:custGeom>
              <a:avLst/>
              <a:gdLst>
                <a:gd name="connsiteX0" fmla="*/ 409698 w 597023"/>
                <a:gd name="connsiteY0" fmla="*/ 9525 h 542925"/>
                <a:gd name="connsiteX1" fmla="*/ 409698 w 597023"/>
                <a:gd name="connsiteY1" fmla="*/ 9525 h 542925"/>
                <a:gd name="connsiteX2" fmla="*/ 393823 w 597023"/>
                <a:gd name="connsiteY2" fmla="*/ 31750 h 542925"/>
                <a:gd name="connsiteX3" fmla="*/ 384298 w 597023"/>
                <a:gd name="connsiteY3" fmla="*/ 38100 h 542925"/>
                <a:gd name="connsiteX4" fmla="*/ 374773 w 597023"/>
                <a:gd name="connsiteY4" fmla="*/ 57150 h 542925"/>
                <a:gd name="connsiteX5" fmla="*/ 333498 w 597023"/>
                <a:gd name="connsiteY5" fmla="*/ 53975 h 542925"/>
                <a:gd name="connsiteX6" fmla="*/ 314448 w 597023"/>
                <a:gd name="connsiteY6" fmla="*/ 47625 h 542925"/>
                <a:gd name="connsiteX7" fmla="*/ 304923 w 597023"/>
                <a:gd name="connsiteY7" fmla="*/ 41275 h 542925"/>
                <a:gd name="connsiteX8" fmla="*/ 295398 w 597023"/>
                <a:gd name="connsiteY8" fmla="*/ 38100 h 542925"/>
                <a:gd name="connsiteX9" fmla="*/ 285873 w 597023"/>
                <a:gd name="connsiteY9" fmla="*/ 28575 h 542925"/>
                <a:gd name="connsiteX10" fmla="*/ 266823 w 597023"/>
                <a:gd name="connsiteY10" fmla="*/ 22225 h 542925"/>
                <a:gd name="connsiteX11" fmla="*/ 257298 w 597023"/>
                <a:gd name="connsiteY11" fmla="*/ 19050 h 542925"/>
                <a:gd name="connsiteX12" fmla="*/ 228723 w 597023"/>
                <a:gd name="connsiteY12" fmla="*/ 25400 h 542925"/>
                <a:gd name="connsiteX13" fmla="*/ 190623 w 597023"/>
                <a:gd name="connsiteY13" fmla="*/ 22225 h 542925"/>
                <a:gd name="connsiteX14" fmla="*/ 177923 w 597023"/>
                <a:gd name="connsiteY14" fmla="*/ 6350 h 542925"/>
                <a:gd name="connsiteX15" fmla="*/ 168398 w 597023"/>
                <a:gd name="connsiteY15" fmla="*/ 0 h 542925"/>
                <a:gd name="connsiteX16" fmla="*/ 142998 w 597023"/>
                <a:gd name="connsiteY16" fmla="*/ 3175 h 542925"/>
                <a:gd name="connsiteX17" fmla="*/ 127123 w 597023"/>
                <a:gd name="connsiteY17" fmla="*/ 19050 h 542925"/>
                <a:gd name="connsiteX18" fmla="*/ 98548 w 597023"/>
                <a:gd name="connsiteY18" fmla="*/ 25400 h 542925"/>
                <a:gd name="connsiteX19" fmla="*/ 92198 w 597023"/>
                <a:gd name="connsiteY19" fmla="*/ 34925 h 542925"/>
                <a:gd name="connsiteX20" fmla="*/ 89023 w 597023"/>
                <a:gd name="connsiteY20" fmla="*/ 66675 h 542925"/>
                <a:gd name="connsiteX21" fmla="*/ 79498 w 597023"/>
                <a:gd name="connsiteY21" fmla="*/ 69850 h 542925"/>
                <a:gd name="connsiteX22" fmla="*/ 41398 w 597023"/>
                <a:gd name="connsiteY22" fmla="*/ 73025 h 542925"/>
                <a:gd name="connsiteX23" fmla="*/ 15998 w 597023"/>
                <a:gd name="connsiteY23" fmla="*/ 95250 h 542925"/>
                <a:gd name="connsiteX24" fmla="*/ 6473 w 597023"/>
                <a:gd name="connsiteY24" fmla="*/ 101600 h 542925"/>
                <a:gd name="connsiteX25" fmla="*/ 6473 w 597023"/>
                <a:gd name="connsiteY25" fmla="*/ 146050 h 542925"/>
                <a:gd name="connsiteX26" fmla="*/ 9648 w 597023"/>
                <a:gd name="connsiteY26" fmla="*/ 155575 h 542925"/>
                <a:gd name="connsiteX27" fmla="*/ 19173 w 597023"/>
                <a:gd name="connsiteY27" fmla="*/ 161925 h 542925"/>
                <a:gd name="connsiteX28" fmla="*/ 28698 w 597023"/>
                <a:gd name="connsiteY28" fmla="*/ 180975 h 542925"/>
                <a:gd name="connsiteX29" fmla="*/ 38223 w 597023"/>
                <a:gd name="connsiteY29" fmla="*/ 184150 h 542925"/>
                <a:gd name="connsiteX30" fmla="*/ 76323 w 597023"/>
                <a:gd name="connsiteY30" fmla="*/ 180975 h 542925"/>
                <a:gd name="connsiteX31" fmla="*/ 85848 w 597023"/>
                <a:gd name="connsiteY31" fmla="*/ 174625 h 542925"/>
                <a:gd name="connsiteX32" fmla="*/ 95373 w 597023"/>
                <a:gd name="connsiteY32" fmla="*/ 171450 h 542925"/>
                <a:gd name="connsiteX33" fmla="*/ 133473 w 597023"/>
                <a:gd name="connsiteY33" fmla="*/ 174625 h 542925"/>
                <a:gd name="connsiteX34" fmla="*/ 142998 w 597023"/>
                <a:gd name="connsiteY34" fmla="*/ 177800 h 542925"/>
                <a:gd name="connsiteX35" fmla="*/ 149348 w 597023"/>
                <a:gd name="connsiteY35" fmla="*/ 187325 h 542925"/>
                <a:gd name="connsiteX36" fmla="*/ 158873 w 597023"/>
                <a:gd name="connsiteY36" fmla="*/ 196850 h 542925"/>
                <a:gd name="connsiteX37" fmla="*/ 155698 w 597023"/>
                <a:gd name="connsiteY37" fmla="*/ 219075 h 542925"/>
                <a:gd name="connsiteX38" fmla="*/ 136648 w 597023"/>
                <a:gd name="connsiteY38" fmla="*/ 225425 h 542925"/>
                <a:gd name="connsiteX39" fmla="*/ 127123 w 597023"/>
                <a:gd name="connsiteY39" fmla="*/ 228600 h 542925"/>
                <a:gd name="connsiteX40" fmla="*/ 117598 w 597023"/>
                <a:gd name="connsiteY40" fmla="*/ 234950 h 542925"/>
                <a:gd name="connsiteX41" fmla="*/ 111248 w 597023"/>
                <a:gd name="connsiteY41" fmla="*/ 254000 h 542925"/>
                <a:gd name="connsiteX42" fmla="*/ 104898 w 597023"/>
                <a:gd name="connsiteY42" fmla="*/ 263525 h 542925"/>
                <a:gd name="connsiteX43" fmla="*/ 101723 w 597023"/>
                <a:gd name="connsiteY43" fmla="*/ 273050 h 542925"/>
                <a:gd name="connsiteX44" fmla="*/ 104898 w 597023"/>
                <a:gd name="connsiteY44" fmla="*/ 346075 h 542925"/>
                <a:gd name="connsiteX45" fmla="*/ 111248 w 597023"/>
                <a:gd name="connsiteY45" fmla="*/ 365125 h 542925"/>
                <a:gd name="connsiteX46" fmla="*/ 120773 w 597023"/>
                <a:gd name="connsiteY46" fmla="*/ 368300 h 542925"/>
                <a:gd name="connsiteX47" fmla="*/ 130298 w 597023"/>
                <a:gd name="connsiteY47" fmla="*/ 381000 h 542925"/>
                <a:gd name="connsiteX48" fmla="*/ 190623 w 597023"/>
                <a:gd name="connsiteY48" fmla="*/ 454025 h 542925"/>
                <a:gd name="connsiteX49" fmla="*/ 212848 w 597023"/>
                <a:gd name="connsiteY49" fmla="*/ 498475 h 542925"/>
                <a:gd name="connsiteX50" fmla="*/ 235073 w 597023"/>
                <a:gd name="connsiteY50" fmla="*/ 501650 h 542925"/>
                <a:gd name="connsiteX51" fmla="*/ 254123 w 597023"/>
                <a:gd name="connsiteY51" fmla="*/ 542925 h 542925"/>
                <a:gd name="connsiteX52" fmla="*/ 295398 w 597023"/>
                <a:gd name="connsiteY52" fmla="*/ 533400 h 542925"/>
                <a:gd name="connsiteX53" fmla="*/ 343023 w 597023"/>
                <a:gd name="connsiteY53" fmla="*/ 482600 h 542925"/>
                <a:gd name="connsiteX54" fmla="*/ 393823 w 597023"/>
                <a:gd name="connsiteY54" fmla="*/ 457200 h 542925"/>
                <a:gd name="connsiteX55" fmla="*/ 425573 w 597023"/>
                <a:gd name="connsiteY55" fmla="*/ 441325 h 542925"/>
                <a:gd name="connsiteX56" fmla="*/ 425573 w 597023"/>
                <a:gd name="connsiteY56" fmla="*/ 406400 h 542925"/>
                <a:gd name="connsiteX57" fmla="*/ 466848 w 597023"/>
                <a:gd name="connsiteY57" fmla="*/ 428625 h 542925"/>
                <a:gd name="connsiteX58" fmla="*/ 476373 w 597023"/>
                <a:gd name="connsiteY58" fmla="*/ 450850 h 542925"/>
                <a:gd name="connsiteX59" fmla="*/ 527173 w 597023"/>
                <a:gd name="connsiteY59" fmla="*/ 476250 h 542925"/>
                <a:gd name="connsiteX60" fmla="*/ 543048 w 597023"/>
                <a:gd name="connsiteY60" fmla="*/ 473075 h 542925"/>
                <a:gd name="connsiteX61" fmla="*/ 574798 w 597023"/>
                <a:gd name="connsiteY61" fmla="*/ 495300 h 542925"/>
                <a:gd name="connsiteX62" fmla="*/ 593848 w 597023"/>
                <a:gd name="connsiteY62" fmla="*/ 463550 h 542925"/>
                <a:gd name="connsiteX63" fmla="*/ 597023 w 597023"/>
                <a:gd name="connsiteY63" fmla="*/ 409575 h 542925"/>
                <a:gd name="connsiteX64" fmla="*/ 558923 w 597023"/>
                <a:gd name="connsiteY64" fmla="*/ 368300 h 542925"/>
                <a:gd name="connsiteX65" fmla="*/ 546223 w 597023"/>
                <a:gd name="connsiteY65" fmla="*/ 330200 h 542925"/>
                <a:gd name="connsiteX66" fmla="*/ 523998 w 597023"/>
                <a:gd name="connsiteY66" fmla="*/ 314325 h 542925"/>
                <a:gd name="connsiteX67" fmla="*/ 520823 w 597023"/>
                <a:gd name="connsiteY67" fmla="*/ 304800 h 542925"/>
                <a:gd name="connsiteX68" fmla="*/ 574798 w 597023"/>
                <a:gd name="connsiteY68" fmla="*/ 285750 h 542925"/>
                <a:gd name="connsiteX69" fmla="*/ 571623 w 597023"/>
                <a:gd name="connsiteY69" fmla="*/ 222250 h 542925"/>
                <a:gd name="connsiteX70" fmla="*/ 539873 w 597023"/>
                <a:gd name="connsiteY70" fmla="*/ 187325 h 542925"/>
                <a:gd name="connsiteX71" fmla="*/ 558923 w 597023"/>
                <a:gd name="connsiteY71" fmla="*/ 165100 h 542925"/>
                <a:gd name="connsiteX72" fmla="*/ 549398 w 597023"/>
                <a:gd name="connsiteY72" fmla="*/ 69850 h 542925"/>
                <a:gd name="connsiteX73" fmla="*/ 508123 w 597023"/>
                <a:gd name="connsiteY73" fmla="*/ 28575 h 542925"/>
                <a:gd name="connsiteX74" fmla="*/ 409698 w 597023"/>
                <a:gd name="connsiteY74" fmla="*/ 95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97023" h="542925">
                  <a:moveTo>
                    <a:pt x="409698" y="9525"/>
                  </a:moveTo>
                  <a:lnTo>
                    <a:pt x="409698" y="9525"/>
                  </a:lnTo>
                  <a:cubicBezTo>
                    <a:pt x="404406" y="16933"/>
                    <a:pt x="399871" y="24945"/>
                    <a:pt x="393823" y="31750"/>
                  </a:cubicBezTo>
                  <a:cubicBezTo>
                    <a:pt x="391288" y="34602"/>
                    <a:pt x="386996" y="35402"/>
                    <a:pt x="384298" y="38100"/>
                  </a:cubicBezTo>
                  <a:cubicBezTo>
                    <a:pt x="378143" y="44255"/>
                    <a:pt x="377355" y="49403"/>
                    <a:pt x="374773" y="57150"/>
                  </a:cubicBezTo>
                  <a:cubicBezTo>
                    <a:pt x="361015" y="56092"/>
                    <a:pt x="347128" y="56127"/>
                    <a:pt x="333498" y="53975"/>
                  </a:cubicBezTo>
                  <a:cubicBezTo>
                    <a:pt x="326886" y="52931"/>
                    <a:pt x="314448" y="47625"/>
                    <a:pt x="314448" y="47625"/>
                  </a:cubicBezTo>
                  <a:cubicBezTo>
                    <a:pt x="311273" y="45508"/>
                    <a:pt x="308336" y="42982"/>
                    <a:pt x="304923" y="41275"/>
                  </a:cubicBezTo>
                  <a:cubicBezTo>
                    <a:pt x="301930" y="39778"/>
                    <a:pt x="298183" y="39956"/>
                    <a:pt x="295398" y="38100"/>
                  </a:cubicBezTo>
                  <a:cubicBezTo>
                    <a:pt x="291662" y="35609"/>
                    <a:pt x="289798" y="30756"/>
                    <a:pt x="285873" y="28575"/>
                  </a:cubicBezTo>
                  <a:cubicBezTo>
                    <a:pt x="280022" y="25324"/>
                    <a:pt x="273173" y="24342"/>
                    <a:pt x="266823" y="22225"/>
                  </a:cubicBezTo>
                  <a:lnTo>
                    <a:pt x="257298" y="19050"/>
                  </a:lnTo>
                  <a:cubicBezTo>
                    <a:pt x="247476" y="22324"/>
                    <a:pt x="239899" y="25400"/>
                    <a:pt x="228723" y="25400"/>
                  </a:cubicBezTo>
                  <a:cubicBezTo>
                    <a:pt x="215979" y="25400"/>
                    <a:pt x="203323" y="23283"/>
                    <a:pt x="190623" y="22225"/>
                  </a:cubicBezTo>
                  <a:cubicBezTo>
                    <a:pt x="163326" y="4027"/>
                    <a:pt x="195450" y="28258"/>
                    <a:pt x="177923" y="6350"/>
                  </a:cubicBezTo>
                  <a:cubicBezTo>
                    <a:pt x="175539" y="3370"/>
                    <a:pt x="171573" y="2117"/>
                    <a:pt x="168398" y="0"/>
                  </a:cubicBezTo>
                  <a:cubicBezTo>
                    <a:pt x="159931" y="1058"/>
                    <a:pt x="151230" y="930"/>
                    <a:pt x="142998" y="3175"/>
                  </a:cubicBezTo>
                  <a:cubicBezTo>
                    <a:pt x="128546" y="7116"/>
                    <a:pt x="137341" y="10875"/>
                    <a:pt x="127123" y="19050"/>
                  </a:cubicBezTo>
                  <a:cubicBezTo>
                    <a:pt x="123009" y="22341"/>
                    <a:pt x="98743" y="25368"/>
                    <a:pt x="98548" y="25400"/>
                  </a:cubicBezTo>
                  <a:cubicBezTo>
                    <a:pt x="96431" y="28575"/>
                    <a:pt x="93056" y="31207"/>
                    <a:pt x="92198" y="34925"/>
                  </a:cubicBezTo>
                  <a:cubicBezTo>
                    <a:pt x="89806" y="45289"/>
                    <a:pt x="92658" y="56679"/>
                    <a:pt x="89023" y="66675"/>
                  </a:cubicBezTo>
                  <a:cubicBezTo>
                    <a:pt x="87879" y="69820"/>
                    <a:pt x="82815" y="69408"/>
                    <a:pt x="79498" y="69850"/>
                  </a:cubicBezTo>
                  <a:cubicBezTo>
                    <a:pt x="66866" y="71534"/>
                    <a:pt x="54098" y="71967"/>
                    <a:pt x="41398" y="73025"/>
                  </a:cubicBezTo>
                  <a:cubicBezTo>
                    <a:pt x="30815" y="88900"/>
                    <a:pt x="38223" y="80433"/>
                    <a:pt x="15998" y="95250"/>
                  </a:cubicBezTo>
                  <a:lnTo>
                    <a:pt x="6473" y="101600"/>
                  </a:lnTo>
                  <a:cubicBezTo>
                    <a:pt x="0" y="121020"/>
                    <a:pt x="1604" y="111966"/>
                    <a:pt x="6473" y="146050"/>
                  </a:cubicBezTo>
                  <a:cubicBezTo>
                    <a:pt x="6946" y="149363"/>
                    <a:pt x="7557" y="152962"/>
                    <a:pt x="9648" y="155575"/>
                  </a:cubicBezTo>
                  <a:cubicBezTo>
                    <a:pt x="12032" y="158555"/>
                    <a:pt x="15998" y="159808"/>
                    <a:pt x="19173" y="161925"/>
                  </a:cubicBezTo>
                  <a:cubicBezTo>
                    <a:pt x="21265" y="168200"/>
                    <a:pt x="23103" y="176499"/>
                    <a:pt x="28698" y="180975"/>
                  </a:cubicBezTo>
                  <a:cubicBezTo>
                    <a:pt x="31311" y="183066"/>
                    <a:pt x="35048" y="183092"/>
                    <a:pt x="38223" y="184150"/>
                  </a:cubicBezTo>
                  <a:cubicBezTo>
                    <a:pt x="50923" y="183092"/>
                    <a:pt x="63826" y="183474"/>
                    <a:pt x="76323" y="180975"/>
                  </a:cubicBezTo>
                  <a:cubicBezTo>
                    <a:pt x="80065" y="180227"/>
                    <a:pt x="82435" y="176332"/>
                    <a:pt x="85848" y="174625"/>
                  </a:cubicBezTo>
                  <a:cubicBezTo>
                    <a:pt x="88841" y="173128"/>
                    <a:pt x="92198" y="172508"/>
                    <a:pt x="95373" y="171450"/>
                  </a:cubicBezTo>
                  <a:cubicBezTo>
                    <a:pt x="108073" y="172508"/>
                    <a:pt x="120841" y="172941"/>
                    <a:pt x="133473" y="174625"/>
                  </a:cubicBezTo>
                  <a:cubicBezTo>
                    <a:pt x="136790" y="175067"/>
                    <a:pt x="140385" y="175709"/>
                    <a:pt x="142998" y="177800"/>
                  </a:cubicBezTo>
                  <a:cubicBezTo>
                    <a:pt x="145978" y="180184"/>
                    <a:pt x="146905" y="184394"/>
                    <a:pt x="149348" y="187325"/>
                  </a:cubicBezTo>
                  <a:cubicBezTo>
                    <a:pt x="152223" y="190774"/>
                    <a:pt x="155698" y="193675"/>
                    <a:pt x="158873" y="196850"/>
                  </a:cubicBezTo>
                  <a:cubicBezTo>
                    <a:pt x="157815" y="204258"/>
                    <a:pt x="160292" y="213168"/>
                    <a:pt x="155698" y="219075"/>
                  </a:cubicBezTo>
                  <a:cubicBezTo>
                    <a:pt x="151589" y="224359"/>
                    <a:pt x="142998" y="223308"/>
                    <a:pt x="136648" y="225425"/>
                  </a:cubicBezTo>
                  <a:lnTo>
                    <a:pt x="127123" y="228600"/>
                  </a:lnTo>
                  <a:cubicBezTo>
                    <a:pt x="123948" y="230717"/>
                    <a:pt x="119620" y="231714"/>
                    <a:pt x="117598" y="234950"/>
                  </a:cubicBezTo>
                  <a:cubicBezTo>
                    <a:pt x="114050" y="240626"/>
                    <a:pt x="113365" y="247650"/>
                    <a:pt x="111248" y="254000"/>
                  </a:cubicBezTo>
                  <a:cubicBezTo>
                    <a:pt x="110041" y="257620"/>
                    <a:pt x="106605" y="260112"/>
                    <a:pt x="104898" y="263525"/>
                  </a:cubicBezTo>
                  <a:cubicBezTo>
                    <a:pt x="103401" y="266518"/>
                    <a:pt x="102781" y="269875"/>
                    <a:pt x="101723" y="273050"/>
                  </a:cubicBezTo>
                  <a:cubicBezTo>
                    <a:pt x="102781" y="297392"/>
                    <a:pt x="102391" y="321840"/>
                    <a:pt x="104898" y="346075"/>
                  </a:cubicBezTo>
                  <a:cubicBezTo>
                    <a:pt x="105587" y="352733"/>
                    <a:pt x="104898" y="363008"/>
                    <a:pt x="111248" y="365125"/>
                  </a:cubicBezTo>
                  <a:lnTo>
                    <a:pt x="120773" y="368300"/>
                  </a:lnTo>
                  <a:cubicBezTo>
                    <a:pt x="127953" y="379070"/>
                    <a:pt x="124425" y="375127"/>
                    <a:pt x="130298" y="381000"/>
                  </a:cubicBezTo>
                  <a:lnTo>
                    <a:pt x="190623" y="454025"/>
                  </a:lnTo>
                  <a:lnTo>
                    <a:pt x="212848" y="498475"/>
                  </a:lnTo>
                  <a:lnTo>
                    <a:pt x="235073" y="501650"/>
                  </a:lnTo>
                  <a:lnTo>
                    <a:pt x="254123" y="542925"/>
                  </a:lnTo>
                  <a:lnTo>
                    <a:pt x="295398" y="533400"/>
                  </a:lnTo>
                  <a:lnTo>
                    <a:pt x="343023" y="482600"/>
                  </a:lnTo>
                  <a:lnTo>
                    <a:pt x="393823" y="457200"/>
                  </a:lnTo>
                  <a:lnTo>
                    <a:pt x="425573" y="441325"/>
                  </a:lnTo>
                  <a:lnTo>
                    <a:pt x="425573" y="406400"/>
                  </a:lnTo>
                  <a:lnTo>
                    <a:pt x="466848" y="428625"/>
                  </a:lnTo>
                  <a:lnTo>
                    <a:pt x="476373" y="450850"/>
                  </a:lnTo>
                  <a:lnTo>
                    <a:pt x="527173" y="476250"/>
                  </a:lnTo>
                  <a:lnTo>
                    <a:pt x="543048" y="473075"/>
                  </a:lnTo>
                  <a:lnTo>
                    <a:pt x="574798" y="495300"/>
                  </a:lnTo>
                  <a:lnTo>
                    <a:pt x="593848" y="463550"/>
                  </a:lnTo>
                  <a:lnTo>
                    <a:pt x="597023" y="409575"/>
                  </a:lnTo>
                  <a:lnTo>
                    <a:pt x="558923" y="368300"/>
                  </a:lnTo>
                  <a:lnTo>
                    <a:pt x="546223" y="330200"/>
                  </a:lnTo>
                  <a:lnTo>
                    <a:pt x="523998" y="314325"/>
                  </a:lnTo>
                  <a:lnTo>
                    <a:pt x="520823" y="304800"/>
                  </a:lnTo>
                  <a:lnTo>
                    <a:pt x="574798" y="285750"/>
                  </a:lnTo>
                  <a:lnTo>
                    <a:pt x="571623" y="222250"/>
                  </a:lnTo>
                  <a:lnTo>
                    <a:pt x="539873" y="187325"/>
                  </a:lnTo>
                  <a:lnTo>
                    <a:pt x="558923" y="165100"/>
                  </a:lnTo>
                  <a:lnTo>
                    <a:pt x="549398" y="69850"/>
                  </a:lnTo>
                  <a:lnTo>
                    <a:pt x="508123" y="28575"/>
                  </a:lnTo>
                  <a:lnTo>
                    <a:pt x="409698" y="9525"/>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3" name="Freeform 32"/>
            <p:cNvSpPr/>
            <p:nvPr/>
          </p:nvSpPr>
          <p:spPr>
            <a:xfrm>
              <a:off x="340545" y="181313"/>
              <a:ext cx="690717" cy="693595"/>
            </a:xfrm>
            <a:custGeom>
              <a:avLst/>
              <a:gdLst>
                <a:gd name="connsiteX0" fmla="*/ 508000 w 762000"/>
                <a:gd name="connsiteY0" fmla="*/ 0 h 765175"/>
                <a:gd name="connsiteX1" fmla="*/ 508000 w 762000"/>
                <a:gd name="connsiteY1" fmla="*/ 0 h 765175"/>
                <a:gd name="connsiteX2" fmla="*/ 479425 w 762000"/>
                <a:gd name="connsiteY2" fmla="*/ 9525 h 765175"/>
                <a:gd name="connsiteX3" fmla="*/ 469900 w 762000"/>
                <a:gd name="connsiteY3" fmla="*/ 15875 h 765175"/>
                <a:gd name="connsiteX4" fmla="*/ 450850 w 762000"/>
                <a:gd name="connsiteY4" fmla="*/ 22225 h 765175"/>
                <a:gd name="connsiteX5" fmla="*/ 441325 w 762000"/>
                <a:gd name="connsiteY5" fmla="*/ 25400 h 765175"/>
                <a:gd name="connsiteX6" fmla="*/ 431800 w 762000"/>
                <a:gd name="connsiteY6" fmla="*/ 31750 h 765175"/>
                <a:gd name="connsiteX7" fmla="*/ 425450 w 762000"/>
                <a:gd name="connsiteY7" fmla="*/ 41275 h 765175"/>
                <a:gd name="connsiteX8" fmla="*/ 415925 w 762000"/>
                <a:gd name="connsiteY8" fmla="*/ 44450 h 765175"/>
                <a:gd name="connsiteX9" fmla="*/ 415925 w 762000"/>
                <a:gd name="connsiteY9" fmla="*/ 44450 h 765175"/>
                <a:gd name="connsiteX10" fmla="*/ 346075 w 762000"/>
                <a:gd name="connsiteY10" fmla="*/ 88900 h 765175"/>
                <a:gd name="connsiteX11" fmla="*/ 288925 w 762000"/>
                <a:gd name="connsiteY11" fmla="*/ 66675 h 765175"/>
                <a:gd name="connsiteX12" fmla="*/ 260350 w 762000"/>
                <a:gd name="connsiteY12" fmla="*/ 76200 h 765175"/>
                <a:gd name="connsiteX13" fmla="*/ 127000 w 762000"/>
                <a:gd name="connsiteY13" fmla="*/ 28575 h 765175"/>
                <a:gd name="connsiteX14" fmla="*/ 88900 w 762000"/>
                <a:gd name="connsiteY14" fmla="*/ 66675 h 765175"/>
                <a:gd name="connsiteX15" fmla="*/ 98425 w 762000"/>
                <a:gd name="connsiteY15" fmla="*/ 155575 h 765175"/>
                <a:gd name="connsiteX16" fmla="*/ 44450 w 762000"/>
                <a:gd name="connsiteY16" fmla="*/ 212725 h 765175"/>
                <a:gd name="connsiteX17" fmla="*/ 0 w 762000"/>
                <a:gd name="connsiteY17" fmla="*/ 254000 h 765175"/>
                <a:gd name="connsiteX18" fmla="*/ 3175 w 762000"/>
                <a:gd name="connsiteY18" fmla="*/ 304800 h 765175"/>
                <a:gd name="connsiteX19" fmla="*/ 28575 w 762000"/>
                <a:gd name="connsiteY19" fmla="*/ 419100 h 765175"/>
                <a:gd name="connsiteX20" fmla="*/ 44450 w 762000"/>
                <a:gd name="connsiteY20" fmla="*/ 495300 h 765175"/>
                <a:gd name="connsiteX21" fmla="*/ 47625 w 762000"/>
                <a:gd name="connsiteY21" fmla="*/ 508000 h 765175"/>
                <a:gd name="connsiteX22" fmla="*/ 38100 w 762000"/>
                <a:gd name="connsiteY22" fmla="*/ 530225 h 765175"/>
                <a:gd name="connsiteX23" fmla="*/ 92075 w 762000"/>
                <a:gd name="connsiteY23" fmla="*/ 593725 h 765175"/>
                <a:gd name="connsiteX24" fmla="*/ 130175 w 762000"/>
                <a:gd name="connsiteY24" fmla="*/ 622300 h 765175"/>
                <a:gd name="connsiteX25" fmla="*/ 174625 w 762000"/>
                <a:gd name="connsiteY25" fmla="*/ 615950 h 765175"/>
                <a:gd name="connsiteX26" fmla="*/ 250825 w 762000"/>
                <a:gd name="connsiteY26" fmla="*/ 704850 h 765175"/>
                <a:gd name="connsiteX27" fmla="*/ 269875 w 762000"/>
                <a:gd name="connsiteY27" fmla="*/ 669925 h 765175"/>
                <a:gd name="connsiteX28" fmla="*/ 320675 w 762000"/>
                <a:gd name="connsiteY28" fmla="*/ 650875 h 765175"/>
                <a:gd name="connsiteX29" fmla="*/ 339725 w 762000"/>
                <a:gd name="connsiteY29" fmla="*/ 647700 h 765175"/>
                <a:gd name="connsiteX30" fmla="*/ 371475 w 762000"/>
                <a:gd name="connsiteY30" fmla="*/ 701675 h 765175"/>
                <a:gd name="connsiteX31" fmla="*/ 368300 w 762000"/>
                <a:gd name="connsiteY31" fmla="*/ 749300 h 765175"/>
                <a:gd name="connsiteX32" fmla="*/ 419100 w 762000"/>
                <a:gd name="connsiteY32" fmla="*/ 765175 h 765175"/>
                <a:gd name="connsiteX33" fmla="*/ 469900 w 762000"/>
                <a:gd name="connsiteY33" fmla="*/ 739775 h 765175"/>
                <a:gd name="connsiteX34" fmla="*/ 558800 w 762000"/>
                <a:gd name="connsiteY34" fmla="*/ 663575 h 765175"/>
                <a:gd name="connsiteX35" fmla="*/ 565150 w 762000"/>
                <a:gd name="connsiteY35" fmla="*/ 647700 h 765175"/>
                <a:gd name="connsiteX36" fmla="*/ 615950 w 762000"/>
                <a:gd name="connsiteY36" fmla="*/ 638175 h 765175"/>
                <a:gd name="connsiteX37" fmla="*/ 663575 w 762000"/>
                <a:gd name="connsiteY37" fmla="*/ 644525 h 765175"/>
                <a:gd name="connsiteX38" fmla="*/ 688975 w 762000"/>
                <a:gd name="connsiteY38" fmla="*/ 635000 h 765175"/>
                <a:gd name="connsiteX39" fmla="*/ 739775 w 762000"/>
                <a:gd name="connsiteY39" fmla="*/ 644525 h 765175"/>
                <a:gd name="connsiteX40" fmla="*/ 762000 w 762000"/>
                <a:gd name="connsiteY40" fmla="*/ 571500 h 765175"/>
                <a:gd name="connsiteX41" fmla="*/ 692150 w 762000"/>
                <a:gd name="connsiteY41" fmla="*/ 546100 h 765175"/>
                <a:gd name="connsiteX42" fmla="*/ 695325 w 762000"/>
                <a:gd name="connsiteY42" fmla="*/ 520700 h 765175"/>
                <a:gd name="connsiteX43" fmla="*/ 711200 w 762000"/>
                <a:gd name="connsiteY43" fmla="*/ 447675 h 765175"/>
                <a:gd name="connsiteX44" fmla="*/ 711200 w 762000"/>
                <a:gd name="connsiteY44" fmla="*/ 422275 h 765175"/>
                <a:gd name="connsiteX45" fmla="*/ 669925 w 762000"/>
                <a:gd name="connsiteY45" fmla="*/ 425450 h 765175"/>
                <a:gd name="connsiteX46" fmla="*/ 638175 w 762000"/>
                <a:gd name="connsiteY46" fmla="*/ 295275 h 765175"/>
                <a:gd name="connsiteX47" fmla="*/ 600075 w 762000"/>
                <a:gd name="connsiteY47" fmla="*/ 307975 h 765175"/>
                <a:gd name="connsiteX48" fmla="*/ 558800 w 762000"/>
                <a:gd name="connsiteY48" fmla="*/ 285750 h 765175"/>
                <a:gd name="connsiteX49" fmla="*/ 596900 w 762000"/>
                <a:gd name="connsiteY49" fmla="*/ 161925 h 765175"/>
                <a:gd name="connsiteX50" fmla="*/ 565150 w 762000"/>
                <a:gd name="connsiteY50" fmla="*/ 149225 h 765175"/>
                <a:gd name="connsiteX51" fmla="*/ 590550 w 762000"/>
                <a:gd name="connsiteY51" fmla="*/ 107950 h 765175"/>
                <a:gd name="connsiteX52" fmla="*/ 587375 w 762000"/>
                <a:gd name="connsiteY52" fmla="*/ 31750 h 765175"/>
                <a:gd name="connsiteX53" fmla="*/ 533400 w 762000"/>
                <a:gd name="connsiteY53" fmla="*/ 47625 h 765175"/>
                <a:gd name="connsiteX54" fmla="*/ 517525 w 762000"/>
                <a:gd name="connsiteY54" fmla="*/ 92075 h 765175"/>
                <a:gd name="connsiteX55" fmla="*/ 498475 w 762000"/>
                <a:gd name="connsiteY55" fmla="*/ 92075 h 765175"/>
                <a:gd name="connsiteX56" fmla="*/ 504825 w 762000"/>
                <a:gd name="connsiteY56" fmla="*/ 50800 h 765175"/>
                <a:gd name="connsiteX57" fmla="*/ 508000 w 762000"/>
                <a:gd name="connsiteY57" fmla="*/ 0 h 765175"/>
                <a:gd name="connsiteX0" fmla="*/ 508000 w 762000"/>
                <a:gd name="connsiteY0" fmla="*/ 0 h 765175"/>
                <a:gd name="connsiteX1" fmla="*/ 508000 w 762000"/>
                <a:gd name="connsiteY1" fmla="*/ 0 h 765175"/>
                <a:gd name="connsiteX2" fmla="*/ 479425 w 762000"/>
                <a:gd name="connsiteY2" fmla="*/ 9525 h 765175"/>
                <a:gd name="connsiteX3" fmla="*/ 469900 w 762000"/>
                <a:gd name="connsiteY3" fmla="*/ 15875 h 765175"/>
                <a:gd name="connsiteX4" fmla="*/ 450850 w 762000"/>
                <a:gd name="connsiteY4" fmla="*/ 22225 h 765175"/>
                <a:gd name="connsiteX5" fmla="*/ 441325 w 762000"/>
                <a:gd name="connsiteY5" fmla="*/ 25400 h 765175"/>
                <a:gd name="connsiteX6" fmla="*/ 431800 w 762000"/>
                <a:gd name="connsiteY6" fmla="*/ 31750 h 765175"/>
                <a:gd name="connsiteX7" fmla="*/ 425450 w 762000"/>
                <a:gd name="connsiteY7" fmla="*/ 41275 h 765175"/>
                <a:gd name="connsiteX8" fmla="*/ 415925 w 762000"/>
                <a:gd name="connsiteY8" fmla="*/ 44450 h 765175"/>
                <a:gd name="connsiteX9" fmla="*/ 415925 w 762000"/>
                <a:gd name="connsiteY9" fmla="*/ 44450 h 765175"/>
                <a:gd name="connsiteX10" fmla="*/ 346075 w 762000"/>
                <a:gd name="connsiteY10" fmla="*/ 88900 h 765175"/>
                <a:gd name="connsiteX11" fmla="*/ 288925 w 762000"/>
                <a:gd name="connsiteY11" fmla="*/ 66675 h 765175"/>
                <a:gd name="connsiteX12" fmla="*/ 260350 w 762000"/>
                <a:gd name="connsiteY12" fmla="*/ 76200 h 765175"/>
                <a:gd name="connsiteX13" fmla="*/ 127000 w 762000"/>
                <a:gd name="connsiteY13" fmla="*/ 28575 h 765175"/>
                <a:gd name="connsiteX14" fmla="*/ 88900 w 762000"/>
                <a:gd name="connsiteY14" fmla="*/ 66675 h 765175"/>
                <a:gd name="connsiteX15" fmla="*/ 98425 w 762000"/>
                <a:gd name="connsiteY15" fmla="*/ 155575 h 765175"/>
                <a:gd name="connsiteX16" fmla="*/ 44450 w 762000"/>
                <a:gd name="connsiteY16" fmla="*/ 212725 h 765175"/>
                <a:gd name="connsiteX17" fmla="*/ 0 w 762000"/>
                <a:gd name="connsiteY17" fmla="*/ 254000 h 765175"/>
                <a:gd name="connsiteX18" fmla="*/ 3175 w 762000"/>
                <a:gd name="connsiteY18" fmla="*/ 304800 h 765175"/>
                <a:gd name="connsiteX19" fmla="*/ 28575 w 762000"/>
                <a:gd name="connsiteY19" fmla="*/ 419100 h 765175"/>
                <a:gd name="connsiteX20" fmla="*/ 44450 w 762000"/>
                <a:gd name="connsiteY20" fmla="*/ 495300 h 765175"/>
                <a:gd name="connsiteX21" fmla="*/ 47625 w 762000"/>
                <a:gd name="connsiteY21" fmla="*/ 508000 h 765175"/>
                <a:gd name="connsiteX22" fmla="*/ 38100 w 762000"/>
                <a:gd name="connsiteY22" fmla="*/ 530225 h 765175"/>
                <a:gd name="connsiteX23" fmla="*/ 92075 w 762000"/>
                <a:gd name="connsiteY23" fmla="*/ 593725 h 765175"/>
                <a:gd name="connsiteX24" fmla="*/ 130175 w 762000"/>
                <a:gd name="connsiteY24" fmla="*/ 622300 h 765175"/>
                <a:gd name="connsiteX25" fmla="*/ 174625 w 762000"/>
                <a:gd name="connsiteY25" fmla="*/ 615950 h 765175"/>
                <a:gd name="connsiteX26" fmla="*/ 250825 w 762000"/>
                <a:gd name="connsiteY26" fmla="*/ 704850 h 765175"/>
                <a:gd name="connsiteX27" fmla="*/ 269875 w 762000"/>
                <a:gd name="connsiteY27" fmla="*/ 669925 h 765175"/>
                <a:gd name="connsiteX28" fmla="*/ 320675 w 762000"/>
                <a:gd name="connsiteY28" fmla="*/ 650875 h 765175"/>
                <a:gd name="connsiteX29" fmla="*/ 339725 w 762000"/>
                <a:gd name="connsiteY29" fmla="*/ 647700 h 765175"/>
                <a:gd name="connsiteX30" fmla="*/ 371475 w 762000"/>
                <a:gd name="connsiteY30" fmla="*/ 701675 h 765175"/>
                <a:gd name="connsiteX31" fmla="*/ 368300 w 762000"/>
                <a:gd name="connsiteY31" fmla="*/ 749300 h 765175"/>
                <a:gd name="connsiteX32" fmla="*/ 419100 w 762000"/>
                <a:gd name="connsiteY32" fmla="*/ 765175 h 765175"/>
                <a:gd name="connsiteX33" fmla="*/ 469900 w 762000"/>
                <a:gd name="connsiteY33" fmla="*/ 739775 h 765175"/>
                <a:gd name="connsiteX34" fmla="*/ 558800 w 762000"/>
                <a:gd name="connsiteY34" fmla="*/ 663575 h 765175"/>
                <a:gd name="connsiteX35" fmla="*/ 565150 w 762000"/>
                <a:gd name="connsiteY35" fmla="*/ 647700 h 765175"/>
                <a:gd name="connsiteX36" fmla="*/ 615950 w 762000"/>
                <a:gd name="connsiteY36" fmla="*/ 638175 h 765175"/>
                <a:gd name="connsiteX37" fmla="*/ 663575 w 762000"/>
                <a:gd name="connsiteY37" fmla="*/ 644525 h 765175"/>
                <a:gd name="connsiteX38" fmla="*/ 688975 w 762000"/>
                <a:gd name="connsiteY38" fmla="*/ 635000 h 765175"/>
                <a:gd name="connsiteX39" fmla="*/ 739775 w 762000"/>
                <a:gd name="connsiteY39" fmla="*/ 644525 h 765175"/>
                <a:gd name="connsiteX40" fmla="*/ 762000 w 762000"/>
                <a:gd name="connsiteY40" fmla="*/ 571500 h 765175"/>
                <a:gd name="connsiteX41" fmla="*/ 692150 w 762000"/>
                <a:gd name="connsiteY41" fmla="*/ 546100 h 765175"/>
                <a:gd name="connsiteX42" fmla="*/ 695325 w 762000"/>
                <a:gd name="connsiteY42" fmla="*/ 520700 h 765175"/>
                <a:gd name="connsiteX43" fmla="*/ 711200 w 762000"/>
                <a:gd name="connsiteY43" fmla="*/ 447675 h 765175"/>
                <a:gd name="connsiteX44" fmla="*/ 711200 w 762000"/>
                <a:gd name="connsiteY44" fmla="*/ 422275 h 765175"/>
                <a:gd name="connsiteX45" fmla="*/ 669925 w 762000"/>
                <a:gd name="connsiteY45" fmla="*/ 425450 h 765175"/>
                <a:gd name="connsiteX46" fmla="*/ 638175 w 762000"/>
                <a:gd name="connsiteY46" fmla="*/ 295275 h 765175"/>
                <a:gd name="connsiteX47" fmla="*/ 600075 w 762000"/>
                <a:gd name="connsiteY47" fmla="*/ 307975 h 765175"/>
                <a:gd name="connsiteX48" fmla="*/ 558800 w 762000"/>
                <a:gd name="connsiteY48" fmla="*/ 285750 h 765175"/>
                <a:gd name="connsiteX49" fmla="*/ 596900 w 762000"/>
                <a:gd name="connsiteY49" fmla="*/ 161925 h 765175"/>
                <a:gd name="connsiteX50" fmla="*/ 565150 w 762000"/>
                <a:gd name="connsiteY50" fmla="*/ 149225 h 765175"/>
                <a:gd name="connsiteX51" fmla="*/ 590550 w 762000"/>
                <a:gd name="connsiteY51" fmla="*/ 107950 h 765175"/>
                <a:gd name="connsiteX52" fmla="*/ 587375 w 762000"/>
                <a:gd name="connsiteY52" fmla="*/ 31750 h 765175"/>
                <a:gd name="connsiteX53" fmla="*/ 533400 w 762000"/>
                <a:gd name="connsiteY53" fmla="*/ 47625 h 765175"/>
                <a:gd name="connsiteX54" fmla="*/ 517525 w 762000"/>
                <a:gd name="connsiteY54" fmla="*/ 92075 h 765175"/>
                <a:gd name="connsiteX55" fmla="*/ 512762 w 762000"/>
                <a:gd name="connsiteY55" fmla="*/ 70644 h 765175"/>
                <a:gd name="connsiteX56" fmla="*/ 504825 w 762000"/>
                <a:gd name="connsiteY56" fmla="*/ 50800 h 765175"/>
                <a:gd name="connsiteX57" fmla="*/ 508000 w 762000"/>
                <a:gd name="connsiteY57" fmla="*/ 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2000" h="765175">
                  <a:moveTo>
                    <a:pt x="508000" y="0"/>
                  </a:moveTo>
                  <a:lnTo>
                    <a:pt x="508000" y="0"/>
                  </a:lnTo>
                  <a:cubicBezTo>
                    <a:pt x="498475" y="3175"/>
                    <a:pt x="488693" y="5663"/>
                    <a:pt x="479425" y="9525"/>
                  </a:cubicBezTo>
                  <a:cubicBezTo>
                    <a:pt x="475903" y="10993"/>
                    <a:pt x="473387" y="14325"/>
                    <a:pt x="469900" y="15875"/>
                  </a:cubicBezTo>
                  <a:cubicBezTo>
                    <a:pt x="463783" y="18593"/>
                    <a:pt x="457200" y="20108"/>
                    <a:pt x="450850" y="22225"/>
                  </a:cubicBezTo>
                  <a:lnTo>
                    <a:pt x="441325" y="25400"/>
                  </a:lnTo>
                  <a:cubicBezTo>
                    <a:pt x="438150" y="27517"/>
                    <a:pt x="434498" y="29052"/>
                    <a:pt x="431800" y="31750"/>
                  </a:cubicBezTo>
                  <a:cubicBezTo>
                    <a:pt x="429102" y="34448"/>
                    <a:pt x="428430" y="38891"/>
                    <a:pt x="425450" y="41275"/>
                  </a:cubicBezTo>
                  <a:cubicBezTo>
                    <a:pt x="422837" y="43366"/>
                    <a:pt x="415925" y="44450"/>
                    <a:pt x="415925" y="44450"/>
                  </a:cubicBezTo>
                  <a:lnTo>
                    <a:pt x="415925" y="44450"/>
                  </a:lnTo>
                  <a:lnTo>
                    <a:pt x="346075" y="88900"/>
                  </a:lnTo>
                  <a:lnTo>
                    <a:pt x="288925" y="66675"/>
                  </a:lnTo>
                  <a:lnTo>
                    <a:pt x="260350" y="76200"/>
                  </a:lnTo>
                  <a:lnTo>
                    <a:pt x="127000" y="28575"/>
                  </a:lnTo>
                  <a:lnTo>
                    <a:pt x="88900" y="66675"/>
                  </a:lnTo>
                  <a:lnTo>
                    <a:pt x="98425" y="155575"/>
                  </a:lnTo>
                  <a:lnTo>
                    <a:pt x="44450" y="212725"/>
                  </a:lnTo>
                  <a:lnTo>
                    <a:pt x="0" y="254000"/>
                  </a:lnTo>
                  <a:lnTo>
                    <a:pt x="3175" y="304800"/>
                  </a:lnTo>
                  <a:lnTo>
                    <a:pt x="28575" y="419100"/>
                  </a:lnTo>
                  <a:lnTo>
                    <a:pt x="44450" y="495300"/>
                  </a:lnTo>
                  <a:lnTo>
                    <a:pt x="47625" y="508000"/>
                  </a:lnTo>
                  <a:lnTo>
                    <a:pt x="38100" y="530225"/>
                  </a:lnTo>
                  <a:lnTo>
                    <a:pt x="92075" y="593725"/>
                  </a:lnTo>
                  <a:lnTo>
                    <a:pt x="130175" y="622300"/>
                  </a:lnTo>
                  <a:lnTo>
                    <a:pt x="174625" y="615950"/>
                  </a:lnTo>
                  <a:lnTo>
                    <a:pt x="250825" y="704850"/>
                  </a:lnTo>
                  <a:lnTo>
                    <a:pt x="269875" y="669925"/>
                  </a:lnTo>
                  <a:lnTo>
                    <a:pt x="320675" y="650875"/>
                  </a:lnTo>
                  <a:lnTo>
                    <a:pt x="339725" y="647700"/>
                  </a:lnTo>
                  <a:lnTo>
                    <a:pt x="371475" y="701675"/>
                  </a:lnTo>
                  <a:lnTo>
                    <a:pt x="368300" y="749300"/>
                  </a:lnTo>
                  <a:lnTo>
                    <a:pt x="419100" y="765175"/>
                  </a:lnTo>
                  <a:lnTo>
                    <a:pt x="469900" y="739775"/>
                  </a:lnTo>
                  <a:lnTo>
                    <a:pt x="558800" y="663575"/>
                  </a:lnTo>
                  <a:lnTo>
                    <a:pt x="565150" y="647700"/>
                  </a:lnTo>
                  <a:lnTo>
                    <a:pt x="615950" y="638175"/>
                  </a:lnTo>
                  <a:lnTo>
                    <a:pt x="663575" y="644525"/>
                  </a:lnTo>
                  <a:lnTo>
                    <a:pt x="688975" y="635000"/>
                  </a:lnTo>
                  <a:lnTo>
                    <a:pt x="739775" y="644525"/>
                  </a:lnTo>
                  <a:lnTo>
                    <a:pt x="762000" y="571500"/>
                  </a:lnTo>
                  <a:lnTo>
                    <a:pt x="692150" y="546100"/>
                  </a:lnTo>
                  <a:lnTo>
                    <a:pt x="695325" y="520700"/>
                  </a:lnTo>
                  <a:lnTo>
                    <a:pt x="711200" y="447675"/>
                  </a:lnTo>
                  <a:lnTo>
                    <a:pt x="711200" y="422275"/>
                  </a:lnTo>
                  <a:lnTo>
                    <a:pt x="669925" y="425450"/>
                  </a:lnTo>
                  <a:lnTo>
                    <a:pt x="638175" y="295275"/>
                  </a:lnTo>
                  <a:lnTo>
                    <a:pt x="600075" y="307975"/>
                  </a:lnTo>
                  <a:lnTo>
                    <a:pt x="558800" y="285750"/>
                  </a:lnTo>
                  <a:lnTo>
                    <a:pt x="596900" y="161925"/>
                  </a:lnTo>
                  <a:lnTo>
                    <a:pt x="565150" y="149225"/>
                  </a:lnTo>
                  <a:lnTo>
                    <a:pt x="590550" y="107950"/>
                  </a:lnTo>
                  <a:lnTo>
                    <a:pt x="587375" y="31750"/>
                  </a:lnTo>
                  <a:lnTo>
                    <a:pt x="533400" y="47625"/>
                  </a:lnTo>
                  <a:lnTo>
                    <a:pt x="517525" y="92075"/>
                  </a:lnTo>
                  <a:lnTo>
                    <a:pt x="512762" y="70644"/>
                  </a:lnTo>
                  <a:lnTo>
                    <a:pt x="504825" y="50800"/>
                  </a:lnTo>
                  <a:lnTo>
                    <a:pt x="508000" y="0"/>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F79646"/>
                </a:solidFill>
                <a:latin typeface="Calibri"/>
              </a:endParaRPr>
            </a:p>
          </p:txBody>
        </p:sp>
        <p:sp>
          <p:nvSpPr>
            <p:cNvPr id="34" name="Freeform 33"/>
            <p:cNvSpPr/>
            <p:nvPr/>
          </p:nvSpPr>
          <p:spPr>
            <a:xfrm>
              <a:off x="185134" y="0"/>
              <a:ext cx="592866" cy="1038954"/>
            </a:xfrm>
            <a:custGeom>
              <a:avLst/>
              <a:gdLst>
                <a:gd name="connsiteX0" fmla="*/ 307975 w 654050"/>
                <a:gd name="connsiteY0" fmla="*/ 247650 h 1146175"/>
                <a:gd name="connsiteX1" fmla="*/ 285750 w 654050"/>
                <a:gd name="connsiteY1" fmla="*/ 200025 h 1146175"/>
                <a:gd name="connsiteX2" fmla="*/ 285750 w 654050"/>
                <a:gd name="connsiteY2" fmla="*/ 177800 h 1146175"/>
                <a:gd name="connsiteX3" fmla="*/ 219075 w 654050"/>
                <a:gd name="connsiteY3" fmla="*/ 136525 h 1146175"/>
                <a:gd name="connsiteX4" fmla="*/ 219075 w 654050"/>
                <a:gd name="connsiteY4" fmla="*/ 92075 h 1146175"/>
                <a:gd name="connsiteX5" fmla="*/ 187325 w 654050"/>
                <a:gd name="connsiteY5" fmla="*/ 76200 h 1146175"/>
                <a:gd name="connsiteX6" fmla="*/ 196850 w 654050"/>
                <a:gd name="connsiteY6" fmla="*/ 66675 h 1146175"/>
                <a:gd name="connsiteX7" fmla="*/ 120650 w 654050"/>
                <a:gd name="connsiteY7" fmla="*/ 0 h 1146175"/>
                <a:gd name="connsiteX8" fmla="*/ 107950 w 654050"/>
                <a:gd name="connsiteY8" fmla="*/ 0 h 1146175"/>
                <a:gd name="connsiteX9" fmla="*/ 85725 w 654050"/>
                <a:gd name="connsiteY9" fmla="*/ 66675 h 1146175"/>
                <a:gd name="connsiteX10" fmla="*/ 34925 w 654050"/>
                <a:gd name="connsiteY10" fmla="*/ 85725 h 1146175"/>
                <a:gd name="connsiteX11" fmla="*/ 28575 w 654050"/>
                <a:gd name="connsiteY11" fmla="*/ 152400 h 1146175"/>
                <a:gd name="connsiteX12" fmla="*/ 19050 w 654050"/>
                <a:gd name="connsiteY12" fmla="*/ 184150 h 1146175"/>
                <a:gd name="connsiteX13" fmla="*/ 3175 w 654050"/>
                <a:gd name="connsiteY13" fmla="*/ 193675 h 1146175"/>
                <a:gd name="connsiteX14" fmla="*/ 6350 w 654050"/>
                <a:gd name="connsiteY14" fmla="*/ 222250 h 1146175"/>
                <a:gd name="connsiteX15" fmla="*/ 31750 w 654050"/>
                <a:gd name="connsiteY15" fmla="*/ 241300 h 1146175"/>
                <a:gd name="connsiteX16" fmla="*/ 22225 w 654050"/>
                <a:gd name="connsiteY16" fmla="*/ 339725 h 1146175"/>
                <a:gd name="connsiteX17" fmla="*/ 41275 w 654050"/>
                <a:gd name="connsiteY17" fmla="*/ 403225 h 1146175"/>
                <a:gd name="connsiteX18" fmla="*/ 0 w 654050"/>
                <a:gd name="connsiteY18" fmla="*/ 520700 h 1146175"/>
                <a:gd name="connsiteX19" fmla="*/ 47625 w 654050"/>
                <a:gd name="connsiteY19" fmla="*/ 568325 h 1146175"/>
                <a:gd name="connsiteX20" fmla="*/ 47625 w 654050"/>
                <a:gd name="connsiteY20" fmla="*/ 635000 h 1146175"/>
                <a:gd name="connsiteX21" fmla="*/ 95250 w 654050"/>
                <a:gd name="connsiteY21" fmla="*/ 717550 h 1146175"/>
                <a:gd name="connsiteX22" fmla="*/ 85725 w 654050"/>
                <a:gd name="connsiteY22" fmla="*/ 752475 h 1146175"/>
                <a:gd name="connsiteX23" fmla="*/ 85725 w 654050"/>
                <a:gd name="connsiteY23" fmla="*/ 793750 h 1146175"/>
                <a:gd name="connsiteX24" fmla="*/ 111125 w 654050"/>
                <a:gd name="connsiteY24" fmla="*/ 828675 h 1146175"/>
                <a:gd name="connsiteX25" fmla="*/ 111125 w 654050"/>
                <a:gd name="connsiteY25" fmla="*/ 873125 h 1146175"/>
                <a:gd name="connsiteX26" fmla="*/ 95250 w 654050"/>
                <a:gd name="connsiteY26" fmla="*/ 898525 h 1146175"/>
                <a:gd name="connsiteX27" fmla="*/ 139700 w 654050"/>
                <a:gd name="connsiteY27" fmla="*/ 927100 h 1146175"/>
                <a:gd name="connsiteX28" fmla="*/ 142875 w 654050"/>
                <a:gd name="connsiteY28" fmla="*/ 981075 h 1146175"/>
                <a:gd name="connsiteX29" fmla="*/ 142875 w 654050"/>
                <a:gd name="connsiteY29" fmla="*/ 1006475 h 1146175"/>
                <a:gd name="connsiteX30" fmla="*/ 187325 w 654050"/>
                <a:gd name="connsiteY30" fmla="*/ 1016000 h 1146175"/>
                <a:gd name="connsiteX31" fmla="*/ 187325 w 654050"/>
                <a:gd name="connsiteY31" fmla="*/ 1069975 h 1146175"/>
                <a:gd name="connsiteX32" fmla="*/ 190500 w 654050"/>
                <a:gd name="connsiteY32" fmla="*/ 1139825 h 1146175"/>
                <a:gd name="connsiteX33" fmla="*/ 212725 w 654050"/>
                <a:gd name="connsiteY33" fmla="*/ 1146175 h 1146175"/>
                <a:gd name="connsiteX34" fmla="*/ 250825 w 654050"/>
                <a:gd name="connsiteY34" fmla="*/ 1146175 h 1146175"/>
                <a:gd name="connsiteX35" fmla="*/ 285750 w 654050"/>
                <a:gd name="connsiteY35" fmla="*/ 1114425 h 1146175"/>
                <a:gd name="connsiteX36" fmla="*/ 346075 w 654050"/>
                <a:gd name="connsiteY36" fmla="*/ 1089025 h 1146175"/>
                <a:gd name="connsiteX37" fmla="*/ 346075 w 654050"/>
                <a:gd name="connsiteY37" fmla="*/ 1044575 h 1146175"/>
                <a:gd name="connsiteX38" fmla="*/ 403225 w 654050"/>
                <a:gd name="connsiteY38" fmla="*/ 1031875 h 1146175"/>
                <a:gd name="connsiteX39" fmla="*/ 441325 w 654050"/>
                <a:gd name="connsiteY39" fmla="*/ 1047750 h 1146175"/>
                <a:gd name="connsiteX40" fmla="*/ 504825 w 654050"/>
                <a:gd name="connsiteY40" fmla="*/ 1041400 h 1146175"/>
                <a:gd name="connsiteX41" fmla="*/ 574675 w 654050"/>
                <a:gd name="connsiteY41" fmla="*/ 1085850 h 1146175"/>
                <a:gd name="connsiteX42" fmla="*/ 631825 w 654050"/>
                <a:gd name="connsiteY42" fmla="*/ 1076325 h 1146175"/>
                <a:gd name="connsiteX43" fmla="*/ 654050 w 654050"/>
                <a:gd name="connsiteY43" fmla="*/ 1025525 h 1146175"/>
                <a:gd name="connsiteX44" fmla="*/ 635000 w 654050"/>
                <a:gd name="connsiteY44" fmla="*/ 936625 h 1146175"/>
                <a:gd name="connsiteX45" fmla="*/ 590550 w 654050"/>
                <a:gd name="connsiteY45" fmla="*/ 955675 h 1146175"/>
                <a:gd name="connsiteX46" fmla="*/ 549275 w 654050"/>
                <a:gd name="connsiteY46" fmla="*/ 936625 h 1146175"/>
                <a:gd name="connsiteX47" fmla="*/ 555625 w 654050"/>
                <a:gd name="connsiteY47" fmla="*/ 892175 h 1146175"/>
                <a:gd name="connsiteX48" fmla="*/ 517525 w 654050"/>
                <a:gd name="connsiteY48" fmla="*/ 838200 h 1146175"/>
                <a:gd name="connsiteX49" fmla="*/ 438150 w 654050"/>
                <a:gd name="connsiteY49" fmla="*/ 863600 h 1146175"/>
                <a:gd name="connsiteX50" fmla="*/ 419100 w 654050"/>
                <a:gd name="connsiteY50" fmla="*/ 882650 h 1146175"/>
                <a:gd name="connsiteX51" fmla="*/ 349250 w 654050"/>
                <a:gd name="connsiteY51" fmla="*/ 806450 h 1146175"/>
                <a:gd name="connsiteX52" fmla="*/ 304800 w 654050"/>
                <a:gd name="connsiteY52" fmla="*/ 812800 h 1146175"/>
                <a:gd name="connsiteX53" fmla="*/ 215900 w 654050"/>
                <a:gd name="connsiteY53" fmla="*/ 736600 h 1146175"/>
                <a:gd name="connsiteX54" fmla="*/ 222250 w 654050"/>
                <a:gd name="connsiteY54" fmla="*/ 688975 h 1146175"/>
                <a:gd name="connsiteX55" fmla="*/ 203200 w 654050"/>
                <a:gd name="connsiteY55" fmla="*/ 625475 h 1146175"/>
                <a:gd name="connsiteX56" fmla="*/ 200025 w 654050"/>
                <a:gd name="connsiteY56" fmla="*/ 527050 h 1146175"/>
                <a:gd name="connsiteX57" fmla="*/ 177800 w 654050"/>
                <a:gd name="connsiteY57" fmla="*/ 492125 h 1146175"/>
                <a:gd name="connsiteX58" fmla="*/ 177800 w 654050"/>
                <a:gd name="connsiteY58" fmla="*/ 457200 h 1146175"/>
                <a:gd name="connsiteX59" fmla="*/ 247650 w 654050"/>
                <a:gd name="connsiteY59" fmla="*/ 396875 h 1146175"/>
                <a:gd name="connsiteX60" fmla="*/ 279400 w 654050"/>
                <a:gd name="connsiteY60" fmla="*/ 371475 h 1146175"/>
                <a:gd name="connsiteX61" fmla="*/ 307975 w 654050"/>
                <a:gd name="connsiteY61" fmla="*/ 247650 h 11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54050" h="1146175">
                  <a:moveTo>
                    <a:pt x="307975" y="247650"/>
                  </a:moveTo>
                  <a:lnTo>
                    <a:pt x="285750" y="200025"/>
                  </a:lnTo>
                  <a:lnTo>
                    <a:pt x="285750" y="177800"/>
                  </a:lnTo>
                  <a:lnTo>
                    <a:pt x="219075" y="136525"/>
                  </a:lnTo>
                  <a:lnTo>
                    <a:pt x="219075" y="92075"/>
                  </a:lnTo>
                  <a:lnTo>
                    <a:pt x="187325" y="76200"/>
                  </a:lnTo>
                  <a:lnTo>
                    <a:pt x="196850" y="66675"/>
                  </a:lnTo>
                  <a:lnTo>
                    <a:pt x="120650" y="0"/>
                  </a:lnTo>
                  <a:lnTo>
                    <a:pt x="107950" y="0"/>
                  </a:lnTo>
                  <a:lnTo>
                    <a:pt x="85725" y="66675"/>
                  </a:lnTo>
                  <a:lnTo>
                    <a:pt x="34925" y="85725"/>
                  </a:lnTo>
                  <a:lnTo>
                    <a:pt x="28575" y="152400"/>
                  </a:lnTo>
                  <a:lnTo>
                    <a:pt x="19050" y="184150"/>
                  </a:lnTo>
                  <a:lnTo>
                    <a:pt x="3175" y="193675"/>
                  </a:lnTo>
                  <a:lnTo>
                    <a:pt x="6350" y="222250"/>
                  </a:lnTo>
                  <a:lnTo>
                    <a:pt x="31750" y="241300"/>
                  </a:lnTo>
                  <a:lnTo>
                    <a:pt x="22225" y="339725"/>
                  </a:lnTo>
                  <a:lnTo>
                    <a:pt x="41275" y="403225"/>
                  </a:lnTo>
                  <a:lnTo>
                    <a:pt x="0" y="520700"/>
                  </a:lnTo>
                  <a:lnTo>
                    <a:pt x="47625" y="568325"/>
                  </a:lnTo>
                  <a:lnTo>
                    <a:pt x="47625" y="635000"/>
                  </a:lnTo>
                  <a:lnTo>
                    <a:pt x="95250" y="717550"/>
                  </a:lnTo>
                  <a:lnTo>
                    <a:pt x="85725" y="752475"/>
                  </a:lnTo>
                  <a:lnTo>
                    <a:pt x="85725" y="793750"/>
                  </a:lnTo>
                  <a:lnTo>
                    <a:pt x="111125" y="828675"/>
                  </a:lnTo>
                  <a:lnTo>
                    <a:pt x="111125" y="873125"/>
                  </a:lnTo>
                  <a:lnTo>
                    <a:pt x="95250" y="898525"/>
                  </a:lnTo>
                  <a:lnTo>
                    <a:pt x="139700" y="927100"/>
                  </a:lnTo>
                  <a:lnTo>
                    <a:pt x="142875" y="981075"/>
                  </a:lnTo>
                  <a:lnTo>
                    <a:pt x="142875" y="1006475"/>
                  </a:lnTo>
                  <a:lnTo>
                    <a:pt x="187325" y="1016000"/>
                  </a:lnTo>
                  <a:lnTo>
                    <a:pt x="187325" y="1069975"/>
                  </a:lnTo>
                  <a:lnTo>
                    <a:pt x="190500" y="1139825"/>
                  </a:lnTo>
                  <a:lnTo>
                    <a:pt x="212725" y="1146175"/>
                  </a:lnTo>
                  <a:lnTo>
                    <a:pt x="250825" y="1146175"/>
                  </a:lnTo>
                  <a:lnTo>
                    <a:pt x="285750" y="1114425"/>
                  </a:lnTo>
                  <a:lnTo>
                    <a:pt x="346075" y="1089025"/>
                  </a:lnTo>
                  <a:lnTo>
                    <a:pt x="346075" y="1044575"/>
                  </a:lnTo>
                  <a:lnTo>
                    <a:pt x="403225" y="1031875"/>
                  </a:lnTo>
                  <a:lnTo>
                    <a:pt x="441325" y="1047750"/>
                  </a:lnTo>
                  <a:lnTo>
                    <a:pt x="504825" y="1041400"/>
                  </a:lnTo>
                  <a:lnTo>
                    <a:pt x="574675" y="1085850"/>
                  </a:lnTo>
                  <a:lnTo>
                    <a:pt x="631825" y="1076325"/>
                  </a:lnTo>
                  <a:lnTo>
                    <a:pt x="654050" y="1025525"/>
                  </a:lnTo>
                  <a:lnTo>
                    <a:pt x="635000" y="936625"/>
                  </a:lnTo>
                  <a:lnTo>
                    <a:pt x="590550" y="955675"/>
                  </a:lnTo>
                  <a:lnTo>
                    <a:pt x="549275" y="936625"/>
                  </a:lnTo>
                  <a:lnTo>
                    <a:pt x="555625" y="892175"/>
                  </a:lnTo>
                  <a:lnTo>
                    <a:pt x="517525" y="838200"/>
                  </a:lnTo>
                  <a:lnTo>
                    <a:pt x="438150" y="863600"/>
                  </a:lnTo>
                  <a:lnTo>
                    <a:pt x="419100" y="882650"/>
                  </a:lnTo>
                  <a:lnTo>
                    <a:pt x="349250" y="806450"/>
                  </a:lnTo>
                  <a:lnTo>
                    <a:pt x="304800" y="812800"/>
                  </a:lnTo>
                  <a:lnTo>
                    <a:pt x="215900" y="736600"/>
                  </a:lnTo>
                  <a:lnTo>
                    <a:pt x="222250" y="688975"/>
                  </a:lnTo>
                  <a:lnTo>
                    <a:pt x="203200" y="625475"/>
                  </a:lnTo>
                  <a:lnTo>
                    <a:pt x="200025" y="527050"/>
                  </a:lnTo>
                  <a:lnTo>
                    <a:pt x="177800" y="492125"/>
                  </a:lnTo>
                  <a:lnTo>
                    <a:pt x="177800" y="457200"/>
                  </a:lnTo>
                  <a:lnTo>
                    <a:pt x="247650" y="396875"/>
                  </a:lnTo>
                  <a:lnTo>
                    <a:pt x="279400" y="371475"/>
                  </a:lnTo>
                  <a:lnTo>
                    <a:pt x="307975" y="247650"/>
                  </a:lnTo>
                  <a:close/>
                </a:path>
              </a:pathLst>
            </a:custGeom>
            <a:solidFill>
              <a:srgbClr val="92D05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5" name="Freeform 34"/>
            <p:cNvSpPr/>
            <p:nvPr/>
          </p:nvSpPr>
          <p:spPr>
            <a:xfrm>
              <a:off x="1092502" y="883542"/>
              <a:ext cx="433906" cy="342481"/>
            </a:xfrm>
            <a:custGeom>
              <a:avLst/>
              <a:gdLst>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24515 w 478686"/>
                <a:gd name="connsiteY5" fmla="*/ 212725 h 377825"/>
                <a:gd name="connsiteX6" fmla="*/ 27690 w 478686"/>
                <a:gd name="connsiteY6" fmla="*/ 196850 h 377825"/>
                <a:gd name="connsiteX7" fmla="*/ 37215 w 478686"/>
                <a:gd name="connsiteY7" fmla="*/ 203200 h 377825"/>
                <a:gd name="connsiteX8" fmla="*/ 59440 w 478686"/>
                <a:gd name="connsiteY8" fmla="*/ 225425 h 377825"/>
                <a:gd name="connsiteX9" fmla="*/ 148340 w 478686"/>
                <a:gd name="connsiteY9" fmla="*/ 222250 h 377825"/>
                <a:gd name="connsiteX10" fmla="*/ 154690 w 478686"/>
                <a:gd name="connsiteY10" fmla="*/ 212725 h 377825"/>
                <a:gd name="connsiteX11" fmla="*/ 161040 w 478686"/>
                <a:gd name="connsiteY11" fmla="*/ 193675 h 377825"/>
                <a:gd name="connsiteX12" fmla="*/ 151515 w 478686"/>
                <a:gd name="connsiteY12" fmla="*/ 174625 h 377825"/>
                <a:gd name="connsiteX13" fmla="*/ 138815 w 478686"/>
                <a:gd name="connsiteY13" fmla="*/ 101600 h 377825"/>
                <a:gd name="connsiteX14" fmla="*/ 132465 w 478686"/>
                <a:gd name="connsiteY14" fmla="*/ 92075 h 377825"/>
                <a:gd name="connsiteX15" fmla="*/ 113415 w 478686"/>
                <a:gd name="connsiteY15" fmla="*/ 82550 h 377825"/>
                <a:gd name="connsiteX16" fmla="*/ 103890 w 478686"/>
                <a:gd name="connsiteY16" fmla="*/ 73025 h 377825"/>
                <a:gd name="connsiteX17" fmla="*/ 68965 w 478686"/>
                <a:gd name="connsiteY17" fmla="*/ 63500 h 377825"/>
                <a:gd name="connsiteX18" fmla="*/ 68965 w 478686"/>
                <a:gd name="connsiteY18" fmla="*/ 34925 h 377825"/>
                <a:gd name="connsiteX19" fmla="*/ 72140 w 478686"/>
                <a:gd name="connsiteY19" fmla="*/ 25400 h 377825"/>
                <a:gd name="connsiteX20" fmla="*/ 81665 w 478686"/>
                <a:gd name="connsiteY20" fmla="*/ 19050 h 377825"/>
                <a:gd name="connsiteX21" fmla="*/ 88015 w 478686"/>
                <a:gd name="connsiteY21" fmla="*/ 9525 h 377825"/>
                <a:gd name="connsiteX22" fmla="*/ 107065 w 478686"/>
                <a:gd name="connsiteY22" fmla="*/ 0 h 377825"/>
                <a:gd name="connsiteX23" fmla="*/ 129290 w 478686"/>
                <a:gd name="connsiteY23" fmla="*/ 3175 h 377825"/>
                <a:gd name="connsiteX24" fmla="*/ 141990 w 478686"/>
                <a:gd name="connsiteY24" fmla="*/ 19050 h 377825"/>
                <a:gd name="connsiteX25" fmla="*/ 151515 w 478686"/>
                <a:gd name="connsiteY25" fmla="*/ 25400 h 377825"/>
                <a:gd name="connsiteX26" fmla="*/ 154690 w 478686"/>
                <a:gd name="connsiteY26" fmla="*/ 34925 h 377825"/>
                <a:gd name="connsiteX27" fmla="*/ 176915 w 478686"/>
                <a:gd name="connsiteY27" fmla="*/ 41275 h 377825"/>
                <a:gd name="connsiteX28" fmla="*/ 195965 w 478686"/>
                <a:gd name="connsiteY28" fmla="*/ 47625 h 377825"/>
                <a:gd name="connsiteX29" fmla="*/ 205490 w 478686"/>
                <a:gd name="connsiteY29" fmla="*/ 50800 h 377825"/>
                <a:gd name="connsiteX30" fmla="*/ 246765 w 478686"/>
                <a:gd name="connsiteY30" fmla="*/ 47625 h 377825"/>
                <a:gd name="connsiteX31" fmla="*/ 275340 w 478686"/>
                <a:gd name="connsiteY31" fmla="*/ 34925 h 377825"/>
                <a:gd name="connsiteX32" fmla="*/ 284865 w 478686"/>
                <a:gd name="connsiteY32" fmla="*/ 28575 h 377825"/>
                <a:gd name="connsiteX33" fmla="*/ 303915 w 478686"/>
                <a:gd name="connsiteY33" fmla="*/ 22225 h 377825"/>
                <a:gd name="connsiteX34" fmla="*/ 361065 w 478686"/>
                <a:gd name="connsiteY34" fmla="*/ 15875 h 377825"/>
                <a:gd name="connsiteX35" fmla="*/ 389640 w 478686"/>
                <a:gd name="connsiteY35" fmla="*/ 19050 h 377825"/>
                <a:gd name="connsiteX36" fmla="*/ 386465 w 478686"/>
                <a:gd name="connsiteY36" fmla="*/ 38100 h 377825"/>
                <a:gd name="connsiteX37" fmla="*/ 405515 w 478686"/>
                <a:gd name="connsiteY37" fmla="*/ 50800 h 377825"/>
                <a:gd name="connsiteX38" fmla="*/ 424565 w 478686"/>
                <a:gd name="connsiteY38" fmla="*/ 63500 h 377825"/>
                <a:gd name="connsiteX39" fmla="*/ 434090 w 478686"/>
                <a:gd name="connsiteY39" fmla="*/ 69850 h 377825"/>
                <a:gd name="connsiteX40" fmla="*/ 453140 w 478686"/>
                <a:gd name="connsiteY40" fmla="*/ 76200 h 377825"/>
                <a:gd name="connsiteX41" fmla="*/ 462665 w 478686"/>
                <a:gd name="connsiteY41" fmla="*/ 82550 h 377825"/>
                <a:gd name="connsiteX42" fmla="*/ 469015 w 478686"/>
                <a:gd name="connsiteY42" fmla="*/ 101600 h 377825"/>
                <a:gd name="connsiteX43" fmla="*/ 478540 w 478686"/>
                <a:gd name="connsiteY43" fmla="*/ 120650 h 377825"/>
                <a:gd name="connsiteX44" fmla="*/ 475365 w 478686"/>
                <a:gd name="connsiteY44" fmla="*/ 130175 h 377825"/>
                <a:gd name="connsiteX45" fmla="*/ 418215 w 478686"/>
                <a:gd name="connsiteY45" fmla="*/ 120650 h 377825"/>
                <a:gd name="connsiteX46" fmla="*/ 399165 w 478686"/>
                <a:gd name="connsiteY46" fmla="*/ 123825 h 377825"/>
                <a:gd name="connsiteX47" fmla="*/ 399165 w 478686"/>
                <a:gd name="connsiteY47" fmla="*/ 149225 h 377825"/>
                <a:gd name="connsiteX48" fmla="*/ 408690 w 478686"/>
                <a:gd name="connsiteY48" fmla="*/ 152400 h 377825"/>
                <a:gd name="connsiteX49" fmla="*/ 430915 w 478686"/>
                <a:gd name="connsiteY49" fmla="*/ 174625 h 377825"/>
                <a:gd name="connsiteX50" fmla="*/ 427740 w 478686"/>
                <a:gd name="connsiteY50" fmla="*/ 212725 h 377825"/>
                <a:gd name="connsiteX51" fmla="*/ 421390 w 478686"/>
                <a:gd name="connsiteY51" fmla="*/ 231775 h 377825"/>
                <a:gd name="connsiteX52" fmla="*/ 408690 w 478686"/>
                <a:gd name="connsiteY52" fmla="*/ 241300 h 377825"/>
                <a:gd name="connsiteX53" fmla="*/ 389640 w 478686"/>
                <a:gd name="connsiteY53" fmla="*/ 250825 h 377825"/>
                <a:gd name="connsiteX54" fmla="*/ 380115 w 478686"/>
                <a:gd name="connsiteY54" fmla="*/ 257175 h 377825"/>
                <a:gd name="connsiteX55" fmla="*/ 367415 w 478686"/>
                <a:gd name="connsiteY55" fmla="*/ 273050 h 377825"/>
                <a:gd name="connsiteX56" fmla="*/ 348365 w 478686"/>
                <a:gd name="connsiteY56" fmla="*/ 279400 h 377825"/>
                <a:gd name="connsiteX57" fmla="*/ 342015 w 478686"/>
                <a:gd name="connsiteY57" fmla="*/ 288925 h 377825"/>
                <a:gd name="connsiteX58" fmla="*/ 329315 w 478686"/>
                <a:gd name="connsiteY58" fmla="*/ 327025 h 377825"/>
                <a:gd name="connsiteX59" fmla="*/ 310265 w 478686"/>
                <a:gd name="connsiteY59" fmla="*/ 333375 h 377825"/>
                <a:gd name="connsiteX60" fmla="*/ 195965 w 478686"/>
                <a:gd name="connsiteY60" fmla="*/ 374650 h 377825"/>
                <a:gd name="connsiteX61" fmla="*/ 145165 w 478686"/>
                <a:gd name="connsiteY61" fmla="*/ 377825 h 377825"/>
                <a:gd name="connsiteX62" fmla="*/ 62615 w 478686"/>
                <a:gd name="connsiteY62" fmla="*/ 365125 h 377825"/>
                <a:gd name="connsiteX63" fmla="*/ 40390 w 478686"/>
                <a:gd name="connsiteY63" fmla="*/ 349250 h 377825"/>
                <a:gd name="connsiteX64" fmla="*/ 8640 w 478686"/>
                <a:gd name="connsiteY64" fmla="*/ 301625 h 377825"/>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24515 w 478686"/>
                <a:gd name="connsiteY5" fmla="*/ 212725 h 377825"/>
                <a:gd name="connsiteX6" fmla="*/ 27690 w 478686"/>
                <a:gd name="connsiteY6" fmla="*/ 196850 h 377825"/>
                <a:gd name="connsiteX7" fmla="*/ 59440 w 478686"/>
                <a:gd name="connsiteY7" fmla="*/ 225425 h 377825"/>
                <a:gd name="connsiteX8" fmla="*/ 148340 w 478686"/>
                <a:gd name="connsiteY8" fmla="*/ 222250 h 377825"/>
                <a:gd name="connsiteX9" fmla="*/ 154690 w 478686"/>
                <a:gd name="connsiteY9" fmla="*/ 212725 h 377825"/>
                <a:gd name="connsiteX10" fmla="*/ 161040 w 478686"/>
                <a:gd name="connsiteY10" fmla="*/ 193675 h 377825"/>
                <a:gd name="connsiteX11" fmla="*/ 151515 w 478686"/>
                <a:gd name="connsiteY11" fmla="*/ 174625 h 377825"/>
                <a:gd name="connsiteX12" fmla="*/ 138815 w 478686"/>
                <a:gd name="connsiteY12" fmla="*/ 101600 h 377825"/>
                <a:gd name="connsiteX13" fmla="*/ 132465 w 478686"/>
                <a:gd name="connsiteY13" fmla="*/ 92075 h 377825"/>
                <a:gd name="connsiteX14" fmla="*/ 113415 w 478686"/>
                <a:gd name="connsiteY14" fmla="*/ 82550 h 377825"/>
                <a:gd name="connsiteX15" fmla="*/ 103890 w 478686"/>
                <a:gd name="connsiteY15" fmla="*/ 73025 h 377825"/>
                <a:gd name="connsiteX16" fmla="*/ 68965 w 478686"/>
                <a:gd name="connsiteY16" fmla="*/ 63500 h 377825"/>
                <a:gd name="connsiteX17" fmla="*/ 68965 w 478686"/>
                <a:gd name="connsiteY17" fmla="*/ 34925 h 377825"/>
                <a:gd name="connsiteX18" fmla="*/ 72140 w 478686"/>
                <a:gd name="connsiteY18" fmla="*/ 25400 h 377825"/>
                <a:gd name="connsiteX19" fmla="*/ 81665 w 478686"/>
                <a:gd name="connsiteY19" fmla="*/ 19050 h 377825"/>
                <a:gd name="connsiteX20" fmla="*/ 88015 w 478686"/>
                <a:gd name="connsiteY20" fmla="*/ 9525 h 377825"/>
                <a:gd name="connsiteX21" fmla="*/ 107065 w 478686"/>
                <a:gd name="connsiteY21" fmla="*/ 0 h 377825"/>
                <a:gd name="connsiteX22" fmla="*/ 129290 w 478686"/>
                <a:gd name="connsiteY22" fmla="*/ 3175 h 377825"/>
                <a:gd name="connsiteX23" fmla="*/ 141990 w 478686"/>
                <a:gd name="connsiteY23" fmla="*/ 19050 h 377825"/>
                <a:gd name="connsiteX24" fmla="*/ 151515 w 478686"/>
                <a:gd name="connsiteY24" fmla="*/ 25400 h 377825"/>
                <a:gd name="connsiteX25" fmla="*/ 154690 w 478686"/>
                <a:gd name="connsiteY25" fmla="*/ 34925 h 377825"/>
                <a:gd name="connsiteX26" fmla="*/ 176915 w 478686"/>
                <a:gd name="connsiteY26" fmla="*/ 41275 h 377825"/>
                <a:gd name="connsiteX27" fmla="*/ 195965 w 478686"/>
                <a:gd name="connsiteY27" fmla="*/ 47625 h 377825"/>
                <a:gd name="connsiteX28" fmla="*/ 205490 w 478686"/>
                <a:gd name="connsiteY28" fmla="*/ 50800 h 377825"/>
                <a:gd name="connsiteX29" fmla="*/ 246765 w 478686"/>
                <a:gd name="connsiteY29" fmla="*/ 47625 h 377825"/>
                <a:gd name="connsiteX30" fmla="*/ 275340 w 478686"/>
                <a:gd name="connsiteY30" fmla="*/ 34925 h 377825"/>
                <a:gd name="connsiteX31" fmla="*/ 284865 w 478686"/>
                <a:gd name="connsiteY31" fmla="*/ 28575 h 377825"/>
                <a:gd name="connsiteX32" fmla="*/ 303915 w 478686"/>
                <a:gd name="connsiteY32" fmla="*/ 22225 h 377825"/>
                <a:gd name="connsiteX33" fmla="*/ 361065 w 478686"/>
                <a:gd name="connsiteY33" fmla="*/ 15875 h 377825"/>
                <a:gd name="connsiteX34" fmla="*/ 389640 w 478686"/>
                <a:gd name="connsiteY34" fmla="*/ 19050 h 377825"/>
                <a:gd name="connsiteX35" fmla="*/ 386465 w 478686"/>
                <a:gd name="connsiteY35" fmla="*/ 38100 h 377825"/>
                <a:gd name="connsiteX36" fmla="*/ 405515 w 478686"/>
                <a:gd name="connsiteY36" fmla="*/ 50800 h 377825"/>
                <a:gd name="connsiteX37" fmla="*/ 424565 w 478686"/>
                <a:gd name="connsiteY37" fmla="*/ 63500 h 377825"/>
                <a:gd name="connsiteX38" fmla="*/ 434090 w 478686"/>
                <a:gd name="connsiteY38" fmla="*/ 69850 h 377825"/>
                <a:gd name="connsiteX39" fmla="*/ 453140 w 478686"/>
                <a:gd name="connsiteY39" fmla="*/ 76200 h 377825"/>
                <a:gd name="connsiteX40" fmla="*/ 462665 w 478686"/>
                <a:gd name="connsiteY40" fmla="*/ 82550 h 377825"/>
                <a:gd name="connsiteX41" fmla="*/ 469015 w 478686"/>
                <a:gd name="connsiteY41" fmla="*/ 101600 h 377825"/>
                <a:gd name="connsiteX42" fmla="*/ 478540 w 478686"/>
                <a:gd name="connsiteY42" fmla="*/ 120650 h 377825"/>
                <a:gd name="connsiteX43" fmla="*/ 475365 w 478686"/>
                <a:gd name="connsiteY43" fmla="*/ 130175 h 377825"/>
                <a:gd name="connsiteX44" fmla="*/ 418215 w 478686"/>
                <a:gd name="connsiteY44" fmla="*/ 120650 h 377825"/>
                <a:gd name="connsiteX45" fmla="*/ 399165 w 478686"/>
                <a:gd name="connsiteY45" fmla="*/ 123825 h 377825"/>
                <a:gd name="connsiteX46" fmla="*/ 399165 w 478686"/>
                <a:gd name="connsiteY46" fmla="*/ 149225 h 377825"/>
                <a:gd name="connsiteX47" fmla="*/ 408690 w 478686"/>
                <a:gd name="connsiteY47" fmla="*/ 152400 h 377825"/>
                <a:gd name="connsiteX48" fmla="*/ 430915 w 478686"/>
                <a:gd name="connsiteY48" fmla="*/ 174625 h 377825"/>
                <a:gd name="connsiteX49" fmla="*/ 427740 w 478686"/>
                <a:gd name="connsiteY49" fmla="*/ 212725 h 377825"/>
                <a:gd name="connsiteX50" fmla="*/ 421390 w 478686"/>
                <a:gd name="connsiteY50" fmla="*/ 231775 h 377825"/>
                <a:gd name="connsiteX51" fmla="*/ 408690 w 478686"/>
                <a:gd name="connsiteY51" fmla="*/ 241300 h 377825"/>
                <a:gd name="connsiteX52" fmla="*/ 389640 w 478686"/>
                <a:gd name="connsiteY52" fmla="*/ 250825 h 377825"/>
                <a:gd name="connsiteX53" fmla="*/ 380115 w 478686"/>
                <a:gd name="connsiteY53" fmla="*/ 257175 h 377825"/>
                <a:gd name="connsiteX54" fmla="*/ 367415 w 478686"/>
                <a:gd name="connsiteY54" fmla="*/ 273050 h 377825"/>
                <a:gd name="connsiteX55" fmla="*/ 348365 w 478686"/>
                <a:gd name="connsiteY55" fmla="*/ 279400 h 377825"/>
                <a:gd name="connsiteX56" fmla="*/ 342015 w 478686"/>
                <a:gd name="connsiteY56" fmla="*/ 288925 h 377825"/>
                <a:gd name="connsiteX57" fmla="*/ 329315 w 478686"/>
                <a:gd name="connsiteY57" fmla="*/ 327025 h 377825"/>
                <a:gd name="connsiteX58" fmla="*/ 310265 w 478686"/>
                <a:gd name="connsiteY58" fmla="*/ 333375 h 377825"/>
                <a:gd name="connsiteX59" fmla="*/ 195965 w 478686"/>
                <a:gd name="connsiteY59" fmla="*/ 374650 h 377825"/>
                <a:gd name="connsiteX60" fmla="*/ 145165 w 478686"/>
                <a:gd name="connsiteY60" fmla="*/ 377825 h 377825"/>
                <a:gd name="connsiteX61" fmla="*/ 62615 w 478686"/>
                <a:gd name="connsiteY61" fmla="*/ 365125 h 377825"/>
                <a:gd name="connsiteX62" fmla="*/ 40390 w 478686"/>
                <a:gd name="connsiteY62" fmla="*/ 349250 h 377825"/>
                <a:gd name="connsiteX63" fmla="*/ 8640 w 478686"/>
                <a:gd name="connsiteY63" fmla="*/ 301625 h 377825"/>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27690 w 478686"/>
                <a:gd name="connsiteY5" fmla="*/ 196850 h 377825"/>
                <a:gd name="connsiteX6" fmla="*/ 59440 w 478686"/>
                <a:gd name="connsiteY6" fmla="*/ 225425 h 377825"/>
                <a:gd name="connsiteX7" fmla="*/ 148340 w 478686"/>
                <a:gd name="connsiteY7" fmla="*/ 222250 h 377825"/>
                <a:gd name="connsiteX8" fmla="*/ 154690 w 478686"/>
                <a:gd name="connsiteY8" fmla="*/ 212725 h 377825"/>
                <a:gd name="connsiteX9" fmla="*/ 161040 w 478686"/>
                <a:gd name="connsiteY9" fmla="*/ 193675 h 377825"/>
                <a:gd name="connsiteX10" fmla="*/ 151515 w 478686"/>
                <a:gd name="connsiteY10" fmla="*/ 174625 h 377825"/>
                <a:gd name="connsiteX11" fmla="*/ 138815 w 478686"/>
                <a:gd name="connsiteY11" fmla="*/ 101600 h 377825"/>
                <a:gd name="connsiteX12" fmla="*/ 132465 w 478686"/>
                <a:gd name="connsiteY12" fmla="*/ 92075 h 377825"/>
                <a:gd name="connsiteX13" fmla="*/ 113415 w 478686"/>
                <a:gd name="connsiteY13" fmla="*/ 82550 h 377825"/>
                <a:gd name="connsiteX14" fmla="*/ 103890 w 478686"/>
                <a:gd name="connsiteY14" fmla="*/ 73025 h 377825"/>
                <a:gd name="connsiteX15" fmla="*/ 68965 w 478686"/>
                <a:gd name="connsiteY15" fmla="*/ 63500 h 377825"/>
                <a:gd name="connsiteX16" fmla="*/ 68965 w 478686"/>
                <a:gd name="connsiteY16" fmla="*/ 34925 h 377825"/>
                <a:gd name="connsiteX17" fmla="*/ 72140 w 478686"/>
                <a:gd name="connsiteY17" fmla="*/ 25400 h 377825"/>
                <a:gd name="connsiteX18" fmla="*/ 81665 w 478686"/>
                <a:gd name="connsiteY18" fmla="*/ 19050 h 377825"/>
                <a:gd name="connsiteX19" fmla="*/ 88015 w 478686"/>
                <a:gd name="connsiteY19" fmla="*/ 9525 h 377825"/>
                <a:gd name="connsiteX20" fmla="*/ 107065 w 478686"/>
                <a:gd name="connsiteY20" fmla="*/ 0 h 377825"/>
                <a:gd name="connsiteX21" fmla="*/ 129290 w 478686"/>
                <a:gd name="connsiteY21" fmla="*/ 3175 h 377825"/>
                <a:gd name="connsiteX22" fmla="*/ 141990 w 478686"/>
                <a:gd name="connsiteY22" fmla="*/ 19050 h 377825"/>
                <a:gd name="connsiteX23" fmla="*/ 151515 w 478686"/>
                <a:gd name="connsiteY23" fmla="*/ 25400 h 377825"/>
                <a:gd name="connsiteX24" fmla="*/ 154690 w 478686"/>
                <a:gd name="connsiteY24" fmla="*/ 34925 h 377825"/>
                <a:gd name="connsiteX25" fmla="*/ 176915 w 478686"/>
                <a:gd name="connsiteY25" fmla="*/ 41275 h 377825"/>
                <a:gd name="connsiteX26" fmla="*/ 195965 w 478686"/>
                <a:gd name="connsiteY26" fmla="*/ 47625 h 377825"/>
                <a:gd name="connsiteX27" fmla="*/ 205490 w 478686"/>
                <a:gd name="connsiteY27" fmla="*/ 50800 h 377825"/>
                <a:gd name="connsiteX28" fmla="*/ 246765 w 478686"/>
                <a:gd name="connsiteY28" fmla="*/ 47625 h 377825"/>
                <a:gd name="connsiteX29" fmla="*/ 275340 w 478686"/>
                <a:gd name="connsiteY29" fmla="*/ 34925 h 377825"/>
                <a:gd name="connsiteX30" fmla="*/ 284865 w 478686"/>
                <a:gd name="connsiteY30" fmla="*/ 28575 h 377825"/>
                <a:gd name="connsiteX31" fmla="*/ 303915 w 478686"/>
                <a:gd name="connsiteY31" fmla="*/ 22225 h 377825"/>
                <a:gd name="connsiteX32" fmla="*/ 361065 w 478686"/>
                <a:gd name="connsiteY32" fmla="*/ 15875 h 377825"/>
                <a:gd name="connsiteX33" fmla="*/ 389640 w 478686"/>
                <a:gd name="connsiteY33" fmla="*/ 19050 h 377825"/>
                <a:gd name="connsiteX34" fmla="*/ 386465 w 478686"/>
                <a:gd name="connsiteY34" fmla="*/ 38100 h 377825"/>
                <a:gd name="connsiteX35" fmla="*/ 405515 w 478686"/>
                <a:gd name="connsiteY35" fmla="*/ 50800 h 377825"/>
                <a:gd name="connsiteX36" fmla="*/ 424565 w 478686"/>
                <a:gd name="connsiteY36" fmla="*/ 63500 h 377825"/>
                <a:gd name="connsiteX37" fmla="*/ 434090 w 478686"/>
                <a:gd name="connsiteY37" fmla="*/ 69850 h 377825"/>
                <a:gd name="connsiteX38" fmla="*/ 453140 w 478686"/>
                <a:gd name="connsiteY38" fmla="*/ 76200 h 377825"/>
                <a:gd name="connsiteX39" fmla="*/ 462665 w 478686"/>
                <a:gd name="connsiteY39" fmla="*/ 82550 h 377825"/>
                <a:gd name="connsiteX40" fmla="*/ 469015 w 478686"/>
                <a:gd name="connsiteY40" fmla="*/ 101600 h 377825"/>
                <a:gd name="connsiteX41" fmla="*/ 478540 w 478686"/>
                <a:gd name="connsiteY41" fmla="*/ 120650 h 377825"/>
                <a:gd name="connsiteX42" fmla="*/ 475365 w 478686"/>
                <a:gd name="connsiteY42" fmla="*/ 130175 h 377825"/>
                <a:gd name="connsiteX43" fmla="*/ 418215 w 478686"/>
                <a:gd name="connsiteY43" fmla="*/ 120650 h 377825"/>
                <a:gd name="connsiteX44" fmla="*/ 399165 w 478686"/>
                <a:gd name="connsiteY44" fmla="*/ 123825 h 377825"/>
                <a:gd name="connsiteX45" fmla="*/ 399165 w 478686"/>
                <a:gd name="connsiteY45" fmla="*/ 149225 h 377825"/>
                <a:gd name="connsiteX46" fmla="*/ 408690 w 478686"/>
                <a:gd name="connsiteY46" fmla="*/ 152400 h 377825"/>
                <a:gd name="connsiteX47" fmla="*/ 430915 w 478686"/>
                <a:gd name="connsiteY47" fmla="*/ 174625 h 377825"/>
                <a:gd name="connsiteX48" fmla="*/ 427740 w 478686"/>
                <a:gd name="connsiteY48" fmla="*/ 212725 h 377825"/>
                <a:gd name="connsiteX49" fmla="*/ 421390 w 478686"/>
                <a:gd name="connsiteY49" fmla="*/ 231775 h 377825"/>
                <a:gd name="connsiteX50" fmla="*/ 408690 w 478686"/>
                <a:gd name="connsiteY50" fmla="*/ 241300 h 377825"/>
                <a:gd name="connsiteX51" fmla="*/ 389640 w 478686"/>
                <a:gd name="connsiteY51" fmla="*/ 250825 h 377825"/>
                <a:gd name="connsiteX52" fmla="*/ 380115 w 478686"/>
                <a:gd name="connsiteY52" fmla="*/ 257175 h 377825"/>
                <a:gd name="connsiteX53" fmla="*/ 367415 w 478686"/>
                <a:gd name="connsiteY53" fmla="*/ 273050 h 377825"/>
                <a:gd name="connsiteX54" fmla="*/ 348365 w 478686"/>
                <a:gd name="connsiteY54" fmla="*/ 279400 h 377825"/>
                <a:gd name="connsiteX55" fmla="*/ 342015 w 478686"/>
                <a:gd name="connsiteY55" fmla="*/ 288925 h 377825"/>
                <a:gd name="connsiteX56" fmla="*/ 329315 w 478686"/>
                <a:gd name="connsiteY56" fmla="*/ 327025 h 377825"/>
                <a:gd name="connsiteX57" fmla="*/ 310265 w 478686"/>
                <a:gd name="connsiteY57" fmla="*/ 333375 h 377825"/>
                <a:gd name="connsiteX58" fmla="*/ 195965 w 478686"/>
                <a:gd name="connsiteY58" fmla="*/ 374650 h 377825"/>
                <a:gd name="connsiteX59" fmla="*/ 145165 w 478686"/>
                <a:gd name="connsiteY59" fmla="*/ 377825 h 377825"/>
                <a:gd name="connsiteX60" fmla="*/ 62615 w 478686"/>
                <a:gd name="connsiteY60" fmla="*/ 365125 h 377825"/>
                <a:gd name="connsiteX61" fmla="*/ 40390 w 478686"/>
                <a:gd name="connsiteY61" fmla="*/ 349250 h 377825"/>
                <a:gd name="connsiteX62" fmla="*/ 8640 w 478686"/>
                <a:gd name="connsiteY62" fmla="*/ 301625 h 377825"/>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27690 w 478686"/>
                <a:gd name="connsiteY5" fmla="*/ 206375 h 377825"/>
                <a:gd name="connsiteX6" fmla="*/ 59440 w 478686"/>
                <a:gd name="connsiteY6" fmla="*/ 225425 h 377825"/>
                <a:gd name="connsiteX7" fmla="*/ 148340 w 478686"/>
                <a:gd name="connsiteY7" fmla="*/ 222250 h 377825"/>
                <a:gd name="connsiteX8" fmla="*/ 154690 w 478686"/>
                <a:gd name="connsiteY8" fmla="*/ 212725 h 377825"/>
                <a:gd name="connsiteX9" fmla="*/ 161040 w 478686"/>
                <a:gd name="connsiteY9" fmla="*/ 193675 h 377825"/>
                <a:gd name="connsiteX10" fmla="*/ 151515 w 478686"/>
                <a:gd name="connsiteY10" fmla="*/ 174625 h 377825"/>
                <a:gd name="connsiteX11" fmla="*/ 138815 w 478686"/>
                <a:gd name="connsiteY11" fmla="*/ 101600 h 377825"/>
                <a:gd name="connsiteX12" fmla="*/ 132465 w 478686"/>
                <a:gd name="connsiteY12" fmla="*/ 92075 h 377825"/>
                <a:gd name="connsiteX13" fmla="*/ 113415 w 478686"/>
                <a:gd name="connsiteY13" fmla="*/ 82550 h 377825"/>
                <a:gd name="connsiteX14" fmla="*/ 103890 w 478686"/>
                <a:gd name="connsiteY14" fmla="*/ 73025 h 377825"/>
                <a:gd name="connsiteX15" fmla="*/ 68965 w 478686"/>
                <a:gd name="connsiteY15" fmla="*/ 63500 h 377825"/>
                <a:gd name="connsiteX16" fmla="*/ 68965 w 478686"/>
                <a:gd name="connsiteY16" fmla="*/ 34925 h 377825"/>
                <a:gd name="connsiteX17" fmla="*/ 72140 w 478686"/>
                <a:gd name="connsiteY17" fmla="*/ 25400 h 377825"/>
                <a:gd name="connsiteX18" fmla="*/ 81665 w 478686"/>
                <a:gd name="connsiteY18" fmla="*/ 19050 h 377825"/>
                <a:gd name="connsiteX19" fmla="*/ 88015 w 478686"/>
                <a:gd name="connsiteY19" fmla="*/ 9525 h 377825"/>
                <a:gd name="connsiteX20" fmla="*/ 107065 w 478686"/>
                <a:gd name="connsiteY20" fmla="*/ 0 h 377825"/>
                <a:gd name="connsiteX21" fmla="*/ 129290 w 478686"/>
                <a:gd name="connsiteY21" fmla="*/ 3175 h 377825"/>
                <a:gd name="connsiteX22" fmla="*/ 141990 w 478686"/>
                <a:gd name="connsiteY22" fmla="*/ 19050 h 377825"/>
                <a:gd name="connsiteX23" fmla="*/ 151515 w 478686"/>
                <a:gd name="connsiteY23" fmla="*/ 25400 h 377825"/>
                <a:gd name="connsiteX24" fmla="*/ 154690 w 478686"/>
                <a:gd name="connsiteY24" fmla="*/ 34925 h 377825"/>
                <a:gd name="connsiteX25" fmla="*/ 176915 w 478686"/>
                <a:gd name="connsiteY25" fmla="*/ 41275 h 377825"/>
                <a:gd name="connsiteX26" fmla="*/ 195965 w 478686"/>
                <a:gd name="connsiteY26" fmla="*/ 47625 h 377825"/>
                <a:gd name="connsiteX27" fmla="*/ 205490 w 478686"/>
                <a:gd name="connsiteY27" fmla="*/ 50800 h 377825"/>
                <a:gd name="connsiteX28" fmla="*/ 246765 w 478686"/>
                <a:gd name="connsiteY28" fmla="*/ 47625 h 377825"/>
                <a:gd name="connsiteX29" fmla="*/ 275340 w 478686"/>
                <a:gd name="connsiteY29" fmla="*/ 34925 h 377825"/>
                <a:gd name="connsiteX30" fmla="*/ 284865 w 478686"/>
                <a:gd name="connsiteY30" fmla="*/ 28575 h 377825"/>
                <a:gd name="connsiteX31" fmla="*/ 303915 w 478686"/>
                <a:gd name="connsiteY31" fmla="*/ 22225 h 377825"/>
                <a:gd name="connsiteX32" fmla="*/ 361065 w 478686"/>
                <a:gd name="connsiteY32" fmla="*/ 15875 h 377825"/>
                <a:gd name="connsiteX33" fmla="*/ 389640 w 478686"/>
                <a:gd name="connsiteY33" fmla="*/ 19050 h 377825"/>
                <a:gd name="connsiteX34" fmla="*/ 386465 w 478686"/>
                <a:gd name="connsiteY34" fmla="*/ 38100 h 377825"/>
                <a:gd name="connsiteX35" fmla="*/ 405515 w 478686"/>
                <a:gd name="connsiteY35" fmla="*/ 50800 h 377825"/>
                <a:gd name="connsiteX36" fmla="*/ 424565 w 478686"/>
                <a:gd name="connsiteY36" fmla="*/ 63500 h 377825"/>
                <a:gd name="connsiteX37" fmla="*/ 434090 w 478686"/>
                <a:gd name="connsiteY37" fmla="*/ 69850 h 377825"/>
                <a:gd name="connsiteX38" fmla="*/ 453140 w 478686"/>
                <a:gd name="connsiteY38" fmla="*/ 76200 h 377825"/>
                <a:gd name="connsiteX39" fmla="*/ 462665 w 478686"/>
                <a:gd name="connsiteY39" fmla="*/ 82550 h 377825"/>
                <a:gd name="connsiteX40" fmla="*/ 469015 w 478686"/>
                <a:gd name="connsiteY40" fmla="*/ 101600 h 377825"/>
                <a:gd name="connsiteX41" fmla="*/ 478540 w 478686"/>
                <a:gd name="connsiteY41" fmla="*/ 120650 h 377825"/>
                <a:gd name="connsiteX42" fmla="*/ 475365 w 478686"/>
                <a:gd name="connsiteY42" fmla="*/ 130175 h 377825"/>
                <a:gd name="connsiteX43" fmla="*/ 418215 w 478686"/>
                <a:gd name="connsiteY43" fmla="*/ 120650 h 377825"/>
                <a:gd name="connsiteX44" fmla="*/ 399165 w 478686"/>
                <a:gd name="connsiteY44" fmla="*/ 123825 h 377825"/>
                <a:gd name="connsiteX45" fmla="*/ 399165 w 478686"/>
                <a:gd name="connsiteY45" fmla="*/ 149225 h 377825"/>
                <a:gd name="connsiteX46" fmla="*/ 408690 w 478686"/>
                <a:gd name="connsiteY46" fmla="*/ 152400 h 377825"/>
                <a:gd name="connsiteX47" fmla="*/ 430915 w 478686"/>
                <a:gd name="connsiteY47" fmla="*/ 174625 h 377825"/>
                <a:gd name="connsiteX48" fmla="*/ 427740 w 478686"/>
                <a:gd name="connsiteY48" fmla="*/ 212725 h 377825"/>
                <a:gd name="connsiteX49" fmla="*/ 421390 w 478686"/>
                <a:gd name="connsiteY49" fmla="*/ 231775 h 377825"/>
                <a:gd name="connsiteX50" fmla="*/ 408690 w 478686"/>
                <a:gd name="connsiteY50" fmla="*/ 241300 h 377825"/>
                <a:gd name="connsiteX51" fmla="*/ 389640 w 478686"/>
                <a:gd name="connsiteY51" fmla="*/ 250825 h 377825"/>
                <a:gd name="connsiteX52" fmla="*/ 380115 w 478686"/>
                <a:gd name="connsiteY52" fmla="*/ 257175 h 377825"/>
                <a:gd name="connsiteX53" fmla="*/ 367415 w 478686"/>
                <a:gd name="connsiteY53" fmla="*/ 273050 h 377825"/>
                <a:gd name="connsiteX54" fmla="*/ 348365 w 478686"/>
                <a:gd name="connsiteY54" fmla="*/ 279400 h 377825"/>
                <a:gd name="connsiteX55" fmla="*/ 342015 w 478686"/>
                <a:gd name="connsiteY55" fmla="*/ 288925 h 377825"/>
                <a:gd name="connsiteX56" fmla="*/ 329315 w 478686"/>
                <a:gd name="connsiteY56" fmla="*/ 327025 h 377825"/>
                <a:gd name="connsiteX57" fmla="*/ 310265 w 478686"/>
                <a:gd name="connsiteY57" fmla="*/ 333375 h 377825"/>
                <a:gd name="connsiteX58" fmla="*/ 195965 w 478686"/>
                <a:gd name="connsiteY58" fmla="*/ 374650 h 377825"/>
                <a:gd name="connsiteX59" fmla="*/ 145165 w 478686"/>
                <a:gd name="connsiteY59" fmla="*/ 377825 h 377825"/>
                <a:gd name="connsiteX60" fmla="*/ 62615 w 478686"/>
                <a:gd name="connsiteY60" fmla="*/ 365125 h 377825"/>
                <a:gd name="connsiteX61" fmla="*/ 40390 w 478686"/>
                <a:gd name="connsiteY61" fmla="*/ 349250 h 377825"/>
                <a:gd name="connsiteX62" fmla="*/ 8640 w 478686"/>
                <a:gd name="connsiteY62" fmla="*/ 301625 h 377825"/>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30865 w 478686"/>
                <a:gd name="connsiteY5" fmla="*/ 219075 h 377825"/>
                <a:gd name="connsiteX6" fmla="*/ 59440 w 478686"/>
                <a:gd name="connsiteY6" fmla="*/ 225425 h 377825"/>
                <a:gd name="connsiteX7" fmla="*/ 148340 w 478686"/>
                <a:gd name="connsiteY7" fmla="*/ 222250 h 377825"/>
                <a:gd name="connsiteX8" fmla="*/ 154690 w 478686"/>
                <a:gd name="connsiteY8" fmla="*/ 212725 h 377825"/>
                <a:gd name="connsiteX9" fmla="*/ 161040 w 478686"/>
                <a:gd name="connsiteY9" fmla="*/ 193675 h 377825"/>
                <a:gd name="connsiteX10" fmla="*/ 151515 w 478686"/>
                <a:gd name="connsiteY10" fmla="*/ 174625 h 377825"/>
                <a:gd name="connsiteX11" fmla="*/ 138815 w 478686"/>
                <a:gd name="connsiteY11" fmla="*/ 101600 h 377825"/>
                <a:gd name="connsiteX12" fmla="*/ 132465 w 478686"/>
                <a:gd name="connsiteY12" fmla="*/ 92075 h 377825"/>
                <a:gd name="connsiteX13" fmla="*/ 113415 w 478686"/>
                <a:gd name="connsiteY13" fmla="*/ 82550 h 377825"/>
                <a:gd name="connsiteX14" fmla="*/ 103890 w 478686"/>
                <a:gd name="connsiteY14" fmla="*/ 73025 h 377825"/>
                <a:gd name="connsiteX15" fmla="*/ 68965 w 478686"/>
                <a:gd name="connsiteY15" fmla="*/ 63500 h 377825"/>
                <a:gd name="connsiteX16" fmla="*/ 68965 w 478686"/>
                <a:gd name="connsiteY16" fmla="*/ 34925 h 377825"/>
                <a:gd name="connsiteX17" fmla="*/ 72140 w 478686"/>
                <a:gd name="connsiteY17" fmla="*/ 25400 h 377825"/>
                <a:gd name="connsiteX18" fmla="*/ 81665 w 478686"/>
                <a:gd name="connsiteY18" fmla="*/ 19050 h 377825"/>
                <a:gd name="connsiteX19" fmla="*/ 88015 w 478686"/>
                <a:gd name="connsiteY19" fmla="*/ 9525 h 377825"/>
                <a:gd name="connsiteX20" fmla="*/ 107065 w 478686"/>
                <a:gd name="connsiteY20" fmla="*/ 0 h 377825"/>
                <a:gd name="connsiteX21" fmla="*/ 129290 w 478686"/>
                <a:gd name="connsiteY21" fmla="*/ 3175 h 377825"/>
                <a:gd name="connsiteX22" fmla="*/ 141990 w 478686"/>
                <a:gd name="connsiteY22" fmla="*/ 19050 h 377825"/>
                <a:gd name="connsiteX23" fmla="*/ 151515 w 478686"/>
                <a:gd name="connsiteY23" fmla="*/ 25400 h 377825"/>
                <a:gd name="connsiteX24" fmla="*/ 154690 w 478686"/>
                <a:gd name="connsiteY24" fmla="*/ 34925 h 377825"/>
                <a:gd name="connsiteX25" fmla="*/ 176915 w 478686"/>
                <a:gd name="connsiteY25" fmla="*/ 41275 h 377825"/>
                <a:gd name="connsiteX26" fmla="*/ 195965 w 478686"/>
                <a:gd name="connsiteY26" fmla="*/ 47625 h 377825"/>
                <a:gd name="connsiteX27" fmla="*/ 205490 w 478686"/>
                <a:gd name="connsiteY27" fmla="*/ 50800 h 377825"/>
                <a:gd name="connsiteX28" fmla="*/ 246765 w 478686"/>
                <a:gd name="connsiteY28" fmla="*/ 47625 h 377825"/>
                <a:gd name="connsiteX29" fmla="*/ 275340 w 478686"/>
                <a:gd name="connsiteY29" fmla="*/ 34925 h 377825"/>
                <a:gd name="connsiteX30" fmla="*/ 284865 w 478686"/>
                <a:gd name="connsiteY30" fmla="*/ 28575 h 377825"/>
                <a:gd name="connsiteX31" fmla="*/ 303915 w 478686"/>
                <a:gd name="connsiteY31" fmla="*/ 22225 h 377825"/>
                <a:gd name="connsiteX32" fmla="*/ 361065 w 478686"/>
                <a:gd name="connsiteY32" fmla="*/ 15875 h 377825"/>
                <a:gd name="connsiteX33" fmla="*/ 389640 w 478686"/>
                <a:gd name="connsiteY33" fmla="*/ 19050 h 377825"/>
                <a:gd name="connsiteX34" fmla="*/ 386465 w 478686"/>
                <a:gd name="connsiteY34" fmla="*/ 38100 h 377825"/>
                <a:gd name="connsiteX35" fmla="*/ 405515 w 478686"/>
                <a:gd name="connsiteY35" fmla="*/ 50800 h 377825"/>
                <a:gd name="connsiteX36" fmla="*/ 424565 w 478686"/>
                <a:gd name="connsiteY36" fmla="*/ 63500 h 377825"/>
                <a:gd name="connsiteX37" fmla="*/ 434090 w 478686"/>
                <a:gd name="connsiteY37" fmla="*/ 69850 h 377825"/>
                <a:gd name="connsiteX38" fmla="*/ 453140 w 478686"/>
                <a:gd name="connsiteY38" fmla="*/ 76200 h 377825"/>
                <a:gd name="connsiteX39" fmla="*/ 462665 w 478686"/>
                <a:gd name="connsiteY39" fmla="*/ 82550 h 377825"/>
                <a:gd name="connsiteX40" fmla="*/ 469015 w 478686"/>
                <a:gd name="connsiteY40" fmla="*/ 101600 h 377825"/>
                <a:gd name="connsiteX41" fmla="*/ 478540 w 478686"/>
                <a:gd name="connsiteY41" fmla="*/ 120650 h 377825"/>
                <a:gd name="connsiteX42" fmla="*/ 475365 w 478686"/>
                <a:gd name="connsiteY42" fmla="*/ 130175 h 377825"/>
                <a:gd name="connsiteX43" fmla="*/ 418215 w 478686"/>
                <a:gd name="connsiteY43" fmla="*/ 120650 h 377825"/>
                <a:gd name="connsiteX44" fmla="*/ 399165 w 478686"/>
                <a:gd name="connsiteY44" fmla="*/ 123825 h 377825"/>
                <a:gd name="connsiteX45" fmla="*/ 399165 w 478686"/>
                <a:gd name="connsiteY45" fmla="*/ 149225 h 377825"/>
                <a:gd name="connsiteX46" fmla="*/ 408690 w 478686"/>
                <a:gd name="connsiteY46" fmla="*/ 152400 h 377825"/>
                <a:gd name="connsiteX47" fmla="*/ 430915 w 478686"/>
                <a:gd name="connsiteY47" fmla="*/ 174625 h 377825"/>
                <a:gd name="connsiteX48" fmla="*/ 427740 w 478686"/>
                <a:gd name="connsiteY48" fmla="*/ 212725 h 377825"/>
                <a:gd name="connsiteX49" fmla="*/ 421390 w 478686"/>
                <a:gd name="connsiteY49" fmla="*/ 231775 h 377825"/>
                <a:gd name="connsiteX50" fmla="*/ 408690 w 478686"/>
                <a:gd name="connsiteY50" fmla="*/ 241300 h 377825"/>
                <a:gd name="connsiteX51" fmla="*/ 389640 w 478686"/>
                <a:gd name="connsiteY51" fmla="*/ 250825 h 377825"/>
                <a:gd name="connsiteX52" fmla="*/ 380115 w 478686"/>
                <a:gd name="connsiteY52" fmla="*/ 257175 h 377825"/>
                <a:gd name="connsiteX53" fmla="*/ 367415 w 478686"/>
                <a:gd name="connsiteY53" fmla="*/ 273050 h 377825"/>
                <a:gd name="connsiteX54" fmla="*/ 348365 w 478686"/>
                <a:gd name="connsiteY54" fmla="*/ 279400 h 377825"/>
                <a:gd name="connsiteX55" fmla="*/ 342015 w 478686"/>
                <a:gd name="connsiteY55" fmla="*/ 288925 h 377825"/>
                <a:gd name="connsiteX56" fmla="*/ 329315 w 478686"/>
                <a:gd name="connsiteY56" fmla="*/ 327025 h 377825"/>
                <a:gd name="connsiteX57" fmla="*/ 310265 w 478686"/>
                <a:gd name="connsiteY57" fmla="*/ 333375 h 377825"/>
                <a:gd name="connsiteX58" fmla="*/ 195965 w 478686"/>
                <a:gd name="connsiteY58" fmla="*/ 374650 h 377825"/>
                <a:gd name="connsiteX59" fmla="*/ 145165 w 478686"/>
                <a:gd name="connsiteY59" fmla="*/ 377825 h 377825"/>
                <a:gd name="connsiteX60" fmla="*/ 62615 w 478686"/>
                <a:gd name="connsiteY60" fmla="*/ 365125 h 377825"/>
                <a:gd name="connsiteX61" fmla="*/ 40390 w 478686"/>
                <a:gd name="connsiteY61" fmla="*/ 349250 h 377825"/>
                <a:gd name="connsiteX62" fmla="*/ 8640 w 478686"/>
                <a:gd name="connsiteY62" fmla="*/ 301625 h 377825"/>
                <a:gd name="connsiteX0" fmla="*/ 8640 w 478686"/>
                <a:gd name="connsiteY0" fmla="*/ 301625 h 377825"/>
                <a:gd name="connsiteX1" fmla="*/ 8640 w 478686"/>
                <a:gd name="connsiteY1" fmla="*/ 301625 h 377825"/>
                <a:gd name="connsiteX2" fmla="*/ 5465 w 478686"/>
                <a:gd name="connsiteY2" fmla="*/ 241300 h 377825"/>
                <a:gd name="connsiteX3" fmla="*/ 8640 w 478686"/>
                <a:gd name="connsiteY3" fmla="*/ 231775 h 377825"/>
                <a:gd name="connsiteX4" fmla="*/ 18165 w 478686"/>
                <a:gd name="connsiteY4" fmla="*/ 222250 h 377825"/>
                <a:gd name="connsiteX5" fmla="*/ 30865 w 478686"/>
                <a:gd name="connsiteY5" fmla="*/ 219075 h 377825"/>
                <a:gd name="connsiteX6" fmla="*/ 59440 w 478686"/>
                <a:gd name="connsiteY6" fmla="*/ 209550 h 377825"/>
                <a:gd name="connsiteX7" fmla="*/ 148340 w 478686"/>
                <a:gd name="connsiteY7" fmla="*/ 222250 h 377825"/>
                <a:gd name="connsiteX8" fmla="*/ 154690 w 478686"/>
                <a:gd name="connsiteY8" fmla="*/ 212725 h 377825"/>
                <a:gd name="connsiteX9" fmla="*/ 161040 w 478686"/>
                <a:gd name="connsiteY9" fmla="*/ 193675 h 377825"/>
                <a:gd name="connsiteX10" fmla="*/ 151515 w 478686"/>
                <a:gd name="connsiteY10" fmla="*/ 174625 h 377825"/>
                <a:gd name="connsiteX11" fmla="*/ 138815 w 478686"/>
                <a:gd name="connsiteY11" fmla="*/ 101600 h 377825"/>
                <a:gd name="connsiteX12" fmla="*/ 132465 w 478686"/>
                <a:gd name="connsiteY12" fmla="*/ 92075 h 377825"/>
                <a:gd name="connsiteX13" fmla="*/ 113415 w 478686"/>
                <a:gd name="connsiteY13" fmla="*/ 82550 h 377825"/>
                <a:gd name="connsiteX14" fmla="*/ 103890 w 478686"/>
                <a:gd name="connsiteY14" fmla="*/ 73025 h 377825"/>
                <a:gd name="connsiteX15" fmla="*/ 68965 w 478686"/>
                <a:gd name="connsiteY15" fmla="*/ 63500 h 377825"/>
                <a:gd name="connsiteX16" fmla="*/ 68965 w 478686"/>
                <a:gd name="connsiteY16" fmla="*/ 34925 h 377825"/>
                <a:gd name="connsiteX17" fmla="*/ 72140 w 478686"/>
                <a:gd name="connsiteY17" fmla="*/ 25400 h 377825"/>
                <a:gd name="connsiteX18" fmla="*/ 81665 w 478686"/>
                <a:gd name="connsiteY18" fmla="*/ 19050 h 377825"/>
                <a:gd name="connsiteX19" fmla="*/ 88015 w 478686"/>
                <a:gd name="connsiteY19" fmla="*/ 9525 h 377825"/>
                <a:gd name="connsiteX20" fmla="*/ 107065 w 478686"/>
                <a:gd name="connsiteY20" fmla="*/ 0 h 377825"/>
                <a:gd name="connsiteX21" fmla="*/ 129290 w 478686"/>
                <a:gd name="connsiteY21" fmla="*/ 3175 h 377825"/>
                <a:gd name="connsiteX22" fmla="*/ 141990 w 478686"/>
                <a:gd name="connsiteY22" fmla="*/ 19050 h 377825"/>
                <a:gd name="connsiteX23" fmla="*/ 151515 w 478686"/>
                <a:gd name="connsiteY23" fmla="*/ 25400 h 377825"/>
                <a:gd name="connsiteX24" fmla="*/ 154690 w 478686"/>
                <a:gd name="connsiteY24" fmla="*/ 34925 h 377825"/>
                <a:gd name="connsiteX25" fmla="*/ 176915 w 478686"/>
                <a:gd name="connsiteY25" fmla="*/ 41275 h 377825"/>
                <a:gd name="connsiteX26" fmla="*/ 195965 w 478686"/>
                <a:gd name="connsiteY26" fmla="*/ 47625 h 377825"/>
                <a:gd name="connsiteX27" fmla="*/ 205490 w 478686"/>
                <a:gd name="connsiteY27" fmla="*/ 50800 h 377825"/>
                <a:gd name="connsiteX28" fmla="*/ 246765 w 478686"/>
                <a:gd name="connsiteY28" fmla="*/ 47625 h 377825"/>
                <a:gd name="connsiteX29" fmla="*/ 275340 w 478686"/>
                <a:gd name="connsiteY29" fmla="*/ 34925 h 377825"/>
                <a:gd name="connsiteX30" fmla="*/ 284865 w 478686"/>
                <a:gd name="connsiteY30" fmla="*/ 28575 h 377825"/>
                <a:gd name="connsiteX31" fmla="*/ 303915 w 478686"/>
                <a:gd name="connsiteY31" fmla="*/ 22225 h 377825"/>
                <a:gd name="connsiteX32" fmla="*/ 361065 w 478686"/>
                <a:gd name="connsiteY32" fmla="*/ 15875 h 377825"/>
                <a:gd name="connsiteX33" fmla="*/ 389640 w 478686"/>
                <a:gd name="connsiteY33" fmla="*/ 19050 h 377825"/>
                <a:gd name="connsiteX34" fmla="*/ 386465 w 478686"/>
                <a:gd name="connsiteY34" fmla="*/ 38100 h 377825"/>
                <a:gd name="connsiteX35" fmla="*/ 405515 w 478686"/>
                <a:gd name="connsiteY35" fmla="*/ 50800 h 377825"/>
                <a:gd name="connsiteX36" fmla="*/ 424565 w 478686"/>
                <a:gd name="connsiteY36" fmla="*/ 63500 h 377825"/>
                <a:gd name="connsiteX37" fmla="*/ 434090 w 478686"/>
                <a:gd name="connsiteY37" fmla="*/ 69850 h 377825"/>
                <a:gd name="connsiteX38" fmla="*/ 453140 w 478686"/>
                <a:gd name="connsiteY38" fmla="*/ 76200 h 377825"/>
                <a:gd name="connsiteX39" fmla="*/ 462665 w 478686"/>
                <a:gd name="connsiteY39" fmla="*/ 82550 h 377825"/>
                <a:gd name="connsiteX40" fmla="*/ 469015 w 478686"/>
                <a:gd name="connsiteY40" fmla="*/ 101600 h 377825"/>
                <a:gd name="connsiteX41" fmla="*/ 478540 w 478686"/>
                <a:gd name="connsiteY41" fmla="*/ 120650 h 377825"/>
                <a:gd name="connsiteX42" fmla="*/ 475365 w 478686"/>
                <a:gd name="connsiteY42" fmla="*/ 130175 h 377825"/>
                <a:gd name="connsiteX43" fmla="*/ 418215 w 478686"/>
                <a:gd name="connsiteY43" fmla="*/ 120650 h 377825"/>
                <a:gd name="connsiteX44" fmla="*/ 399165 w 478686"/>
                <a:gd name="connsiteY44" fmla="*/ 123825 h 377825"/>
                <a:gd name="connsiteX45" fmla="*/ 399165 w 478686"/>
                <a:gd name="connsiteY45" fmla="*/ 149225 h 377825"/>
                <a:gd name="connsiteX46" fmla="*/ 408690 w 478686"/>
                <a:gd name="connsiteY46" fmla="*/ 152400 h 377825"/>
                <a:gd name="connsiteX47" fmla="*/ 430915 w 478686"/>
                <a:gd name="connsiteY47" fmla="*/ 174625 h 377825"/>
                <a:gd name="connsiteX48" fmla="*/ 427740 w 478686"/>
                <a:gd name="connsiteY48" fmla="*/ 212725 h 377825"/>
                <a:gd name="connsiteX49" fmla="*/ 421390 w 478686"/>
                <a:gd name="connsiteY49" fmla="*/ 231775 h 377825"/>
                <a:gd name="connsiteX50" fmla="*/ 408690 w 478686"/>
                <a:gd name="connsiteY50" fmla="*/ 241300 h 377825"/>
                <a:gd name="connsiteX51" fmla="*/ 389640 w 478686"/>
                <a:gd name="connsiteY51" fmla="*/ 250825 h 377825"/>
                <a:gd name="connsiteX52" fmla="*/ 380115 w 478686"/>
                <a:gd name="connsiteY52" fmla="*/ 257175 h 377825"/>
                <a:gd name="connsiteX53" fmla="*/ 367415 w 478686"/>
                <a:gd name="connsiteY53" fmla="*/ 273050 h 377825"/>
                <a:gd name="connsiteX54" fmla="*/ 348365 w 478686"/>
                <a:gd name="connsiteY54" fmla="*/ 279400 h 377825"/>
                <a:gd name="connsiteX55" fmla="*/ 342015 w 478686"/>
                <a:gd name="connsiteY55" fmla="*/ 288925 h 377825"/>
                <a:gd name="connsiteX56" fmla="*/ 329315 w 478686"/>
                <a:gd name="connsiteY56" fmla="*/ 327025 h 377825"/>
                <a:gd name="connsiteX57" fmla="*/ 310265 w 478686"/>
                <a:gd name="connsiteY57" fmla="*/ 333375 h 377825"/>
                <a:gd name="connsiteX58" fmla="*/ 195965 w 478686"/>
                <a:gd name="connsiteY58" fmla="*/ 374650 h 377825"/>
                <a:gd name="connsiteX59" fmla="*/ 145165 w 478686"/>
                <a:gd name="connsiteY59" fmla="*/ 377825 h 377825"/>
                <a:gd name="connsiteX60" fmla="*/ 62615 w 478686"/>
                <a:gd name="connsiteY60" fmla="*/ 365125 h 377825"/>
                <a:gd name="connsiteX61" fmla="*/ 40390 w 478686"/>
                <a:gd name="connsiteY61" fmla="*/ 349250 h 377825"/>
                <a:gd name="connsiteX62" fmla="*/ 8640 w 478686"/>
                <a:gd name="connsiteY62" fmla="*/ 301625 h 3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8686" h="377825">
                  <a:moveTo>
                    <a:pt x="8640" y="301625"/>
                  </a:moveTo>
                  <a:lnTo>
                    <a:pt x="8640" y="301625"/>
                  </a:lnTo>
                  <a:cubicBezTo>
                    <a:pt x="1193" y="268113"/>
                    <a:pt x="0" y="276823"/>
                    <a:pt x="5465" y="241300"/>
                  </a:cubicBezTo>
                  <a:cubicBezTo>
                    <a:pt x="5974" y="237992"/>
                    <a:pt x="6784" y="234560"/>
                    <a:pt x="8640" y="231775"/>
                  </a:cubicBezTo>
                  <a:cubicBezTo>
                    <a:pt x="11131" y="228039"/>
                    <a:pt x="15290" y="225699"/>
                    <a:pt x="18165" y="222250"/>
                  </a:cubicBezTo>
                  <a:cubicBezTo>
                    <a:pt x="21340" y="216429"/>
                    <a:pt x="23986" y="218546"/>
                    <a:pt x="30865" y="219075"/>
                  </a:cubicBezTo>
                  <a:cubicBezTo>
                    <a:pt x="36686" y="221192"/>
                    <a:pt x="39332" y="205317"/>
                    <a:pt x="59440" y="209550"/>
                  </a:cubicBezTo>
                  <a:cubicBezTo>
                    <a:pt x="89073" y="208492"/>
                    <a:pt x="118948" y="226169"/>
                    <a:pt x="148340" y="222250"/>
                  </a:cubicBezTo>
                  <a:cubicBezTo>
                    <a:pt x="152122" y="221746"/>
                    <a:pt x="153140" y="216212"/>
                    <a:pt x="154690" y="212725"/>
                  </a:cubicBezTo>
                  <a:cubicBezTo>
                    <a:pt x="157408" y="206608"/>
                    <a:pt x="161040" y="193675"/>
                    <a:pt x="161040" y="193675"/>
                  </a:cubicBezTo>
                  <a:cubicBezTo>
                    <a:pt x="157116" y="187789"/>
                    <a:pt x="152141" y="182136"/>
                    <a:pt x="151515" y="174625"/>
                  </a:cubicBezTo>
                  <a:cubicBezTo>
                    <a:pt x="145493" y="102361"/>
                    <a:pt x="167310" y="120597"/>
                    <a:pt x="138815" y="101600"/>
                  </a:cubicBezTo>
                  <a:cubicBezTo>
                    <a:pt x="136698" y="98425"/>
                    <a:pt x="135163" y="94773"/>
                    <a:pt x="132465" y="92075"/>
                  </a:cubicBezTo>
                  <a:cubicBezTo>
                    <a:pt x="126310" y="85920"/>
                    <a:pt x="121162" y="85132"/>
                    <a:pt x="113415" y="82550"/>
                  </a:cubicBezTo>
                  <a:cubicBezTo>
                    <a:pt x="110240" y="79375"/>
                    <a:pt x="108110" y="74559"/>
                    <a:pt x="103890" y="73025"/>
                  </a:cubicBezTo>
                  <a:cubicBezTo>
                    <a:pt x="51719" y="54054"/>
                    <a:pt x="95868" y="81436"/>
                    <a:pt x="68965" y="63500"/>
                  </a:cubicBezTo>
                  <a:cubicBezTo>
                    <a:pt x="64142" y="49030"/>
                    <a:pt x="64495" y="55041"/>
                    <a:pt x="68965" y="34925"/>
                  </a:cubicBezTo>
                  <a:cubicBezTo>
                    <a:pt x="69691" y="31658"/>
                    <a:pt x="70049" y="28013"/>
                    <a:pt x="72140" y="25400"/>
                  </a:cubicBezTo>
                  <a:cubicBezTo>
                    <a:pt x="74524" y="22420"/>
                    <a:pt x="78490" y="21167"/>
                    <a:pt x="81665" y="19050"/>
                  </a:cubicBezTo>
                  <a:cubicBezTo>
                    <a:pt x="83782" y="15875"/>
                    <a:pt x="85317" y="12223"/>
                    <a:pt x="88015" y="9525"/>
                  </a:cubicBezTo>
                  <a:cubicBezTo>
                    <a:pt x="94170" y="3370"/>
                    <a:pt x="99318" y="2582"/>
                    <a:pt x="107065" y="0"/>
                  </a:cubicBezTo>
                  <a:cubicBezTo>
                    <a:pt x="114473" y="1058"/>
                    <a:pt x="122122" y="1025"/>
                    <a:pt x="129290" y="3175"/>
                  </a:cubicBezTo>
                  <a:cubicBezTo>
                    <a:pt x="146052" y="8203"/>
                    <a:pt x="133704" y="8692"/>
                    <a:pt x="141990" y="19050"/>
                  </a:cubicBezTo>
                  <a:cubicBezTo>
                    <a:pt x="144374" y="22030"/>
                    <a:pt x="148340" y="23283"/>
                    <a:pt x="151515" y="25400"/>
                  </a:cubicBezTo>
                  <a:cubicBezTo>
                    <a:pt x="152573" y="28575"/>
                    <a:pt x="152323" y="32558"/>
                    <a:pt x="154690" y="34925"/>
                  </a:cubicBezTo>
                  <a:cubicBezTo>
                    <a:pt x="156214" y="36449"/>
                    <a:pt x="176797" y="41240"/>
                    <a:pt x="176915" y="41275"/>
                  </a:cubicBezTo>
                  <a:cubicBezTo>
                    <a:pt x="183326" y="43198"/>
                    <a:pt x="189615" y="45508"/>
                    <a:pt x="195965" y="47625"/>
                  </a:cubicBezTo>
                  <a:lnTo>
                    <a:pt x="205490" y="50800"/>
                  </a:lnTo>
                  <a:cubicBezTo>
                    <a:pt x="219248" y="49742"/>
                    <a:pt x="233154" y="49894"/>
                    <a:pt x="246765" y="47625"/>
                  </a:cubicBezTo>
                  <a:cubicBezTo>
                    <a:pt x="251568" y="46825"/>
                    <a:pt x="270387" y="37755"/>
                    <a:pt x="275340" y="34925"/>
                  </a:cubicBezTo>
                  <a:cubicBezTo>
                    <a:pt x="278653" y="33032"/>
                    <a:pt x="281378" y="30125"/>
                    <a:pt x="284865" y="28575"/>
                  </a:cubicBezTo>
                  <a:cubicBezTo>
                    <a:pt x="290982" y="25857"/>
                    <a:pt x="297351" y="23538"/>
                    <a:pt x="303915" y="22225"/>
                  </a:cubicBezTo>
                  <a:cubicBezTo>
                    <a:pt x="333321" y="16344"/>
                    <a:pt x="314409" y="19464"/>
                    <a:pt x="361065" y="15875"/>
                  </a:cubicBezTo>
                  <a:cubicBezTo>
                    <a:pt x="370590" y="16933"/>
                    <a:pt x="382428" y="12739"/>
                    <a:pt x="389640" y="19050"/>
                  </a:cubicBezTo>
                  <a:cubicBezTo>
                    <a:pt x="394485" y="23289"/>
                    <a:pt x="385068" y="31816"/>
                    <a:pt x="386465" y="38100"/>
                  </a:cubicBezTo>
                  <a:cubicBezTo>
                    <a:pt x="388368" y="46662"/>
                    <a:pt x="399176" y="48687"/>
                    <a:pt x="405515" y="50800"/>
                  </a:cubicBezTo>
                  <a:cubicBezTo>
                    <a:pt x="423571" y="68856"/>
                    <a:pt x="406185" y="54310"/>
                    <a:pt x="424565" y="63500"/>
                  </a:cubicBezTo>
                  <a:cubicBezTo>
                    <a:pt x="427978" y="65207"/>
                    <a:pt x="430603" y="68300"/>
                    <a:pt x="434090" y="69850"/>
                  </a:cubicBezTo>
                  <a:cubicBezTo>
                    <a:pt x="440207" y="72568"/>
                    <a:pt x="453140" y="76200"/>
                    <a:pt x="453140" y="76200"/>
                  </a:cubicBezTo>
                  <a:cubicBezTo>
                    <a:pt x="456315" y="78317"/>
                    <a:pt x="460643" y="79314"/>
                    <a:pt x="462665" y="82550"/>
                  </a:cubicBezTo>
                  <a:cubicBezTo>
                    <a:pt x="466213" y="88226"/>
                    <a:pt x="465302" y="96031"/>
                    <a:pt x="469015" y="101600"/>
                  </a:cubicBezTo>
                  <a:cubicBezTo>
                    <a:pt x="477221" y="113910"/>
                    <a:pt x="474158" y="107505"/>
                    <a:pt x="478540" y="120650"/>
                  </a:cubicBezTo>
                  <a:cubicBezTo>
                    <a:pt x="477482" y="123825"/>
                    <a:pt x="478686" y="129760"/>
                    <a:pt x="475365" y="130175"/>
                  </a:cubicBezTo>
                  <a:cubicBezTo>
                    <a:pt x="436385" y="135048"/>
                    <a:pt x="437992" y="133834"/>
                    <a:pt x="418215" y="120650"/>
                  </a:cubicBezTo>
                  <a:cubicBezTo>
                    <a:pt x="411865" y="121708"/>
                    <a:pt x="404403" y="120083"/>
                    <a:pt x="399165" y="123825"/>
                  </a:cubicBezTo>
                  <a:cubicBezTo>
                    <a:pt x="393777" y="127673"/>
                    <a:pt x="396086" y="145377"/>
                    <a:pt x="399165" y="149225"/>
                  </a:cubicBezTo>
                  <a:cubicBezTo>
                    <a:pt x="401256" y="151838"/>
                    <a:pt x="405515" y="151342"/>
                    <a:pt x="408690" y="152400"/>
                  </a:cubicBezTo>
                  <a:cubicBezTo>
                    <a:pt x="430525" y="166956"/>
                    <a:pt x="425327" y="157860"/>
                    <a:pt x="430915" y="174625"/>
                  </a:cubicBezTo>
                  <a:cubicBezTo>
                    <a:pt x="429857" y="187325"/>
                    <a:pt x="429835" y="200154"/>
                    <a:pt x="427740" y="212725"/>
                  </a:cubicBezTo>
                  <a:cubicBezTo>
                    <a:pt x="426640" y="219327"/>
                    <a:pt x="423507" y="225425"/>
                    <a:pt x="421390" y="231775"/>
                  </a:cubicBezTo>
                  <a:cubicBezTo>
                    <a:pt x="419717" y="236795"/>
                    <a:pt x="412996" y="238224"/>
                    <a:pt x="408690" y="241300"/>
                  </a:cubicBezTo>
                  <a:cubicBezTo>
                    <a:pt x="397919" y="248994"/>
                    <a:pt x="401436" y="246893"/>
                    <a:pt x="389640" y="250825"/>
                  </a:cubicBezTo>
                  <a:cubicBezTo>
                    <a:pt x="386465" y="252942"/>
                    <a:pt x="382499" y="254195"/>
                    <a:pt x="380115" y="257175"/>
                  </a:cubicBezTo>
                  <a:cubicBezTo>
                    <a:pt x="369193" y="270828"/>
                    <a:pt x="387182" y="264265"/>
                    <a:pt x="367415" y="273050"/>
                  </a:cubicBezTo>
                  <a:cubicBezTo>
                    <a:pt x="361298" y="275768"/>
                    <a:pt x="348365" y="279400"/>
                    <a:pt x="348365" y="279400"/>
                  </a:cubicBezTo>
                  <a:cubicBezTo>
                    <a:pt x="346248" y="282575"/>
                    <a:pt x="342815" y="285194"/>
                    <a:pt x="342015" y="288925"/>
                  </a:cubicBezTo>
                  <a:cubicBezTo>
                    <a:pt x="333454" y="328877"/>
                    <a:pt x="351385" y="319668"/>
                    <a:pt x="329315" y="327025"/>
                  </a:cubicBezTo>
                  <a:cubicBezTo>
                    <a:pt x="317148" y="335136"/>
                    <a:pt x="323606" y="333375"/>
                    <a:pt x="310265" y="333375"/>
                  </a:cubicBezTo>
                  <a:lnTo>
                    <a:pt x="195965" y="374650"/>
                  </a:lnTo>
                  <a:lnTo>
                    <a:pt x="145165" y="377825"/>
                  </a:lnTo>
                  <a:lnTo>
                    <a:pt x="62615" y="365125"/>
                  </a:lnTo>
                  <a:lnTo>
                    <a:pt x="40390" y="349250"/>
                  </a:lnTo>
                  <a:lnTo>
                    <a:pt x="8640" y="301625"/>
                  </a:lnTo>
                  <a:close/>
                </a:path>
              </a:pathLst>
            </a:custGeom>
            <a:solidFill>
              <a:srgbClr val="FFFF00"/>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6" name="Freeform 35"/>
            <p:cNvSpPr/>
            <p:nvPr/>
          </p:nvSpPr>
          <p:spPr>
            <a:xfrm>
              <a:off x="3802765" y="2279366"/>
              <a:ext cx="51804" cy="230239"/>
            </a:xfrm>
            <a:custGeom>
              <a:avLst/>
              <a:gdLst>
                <a:gd name="connsiteX0" fmla="*/ 50800 w 57150"/>
                <a:gd name="connsiteY0" fmla="*/ 0 h 254000"/>
                <a:gd name="connsiteX1" fmla="*/ 38100 w 57150"/>
                <a:gd name="connsiteY1" fmla="*/ 120650 h 254000"/>
                <a:gd name="connsiteX2" fmla="*/ 0 w 57150"/>
                <a:gd name="connsiteY2" fmla="*/ 177800 h 254000"/>
                <a:gd name="connsiteX3" fmla="*/ 19050 w 57150"/>
                <a:gd name="connsiteY3" fmla="*/ 254000 h 254000"/>
                <a:gd name="connsiteX4" fmla="*/ 25400 w 57150"/>
                <a:gd name="connsiteY4" fmla="*/ 177800 h 254000"/>
                <a:gd name="connsiteX5" fmla="*/ 57150 w 57150"/>
                <a:gd name="connsiteY5" fmla="*/ 133350 h 254000"/>
                <a:gd name="connsiteX6" fmla="*/ 50800 w 57150"/>
                <a:gd name="connsiteY6"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54000">
                  <a:moveTo>
                    <a:pt x="50800" y="0"/>
                  </a:moveTo>
                  <a:lnTo>
                    <a:pt x="38100" y="120650"/>
                  </a:lnTo>
                  <a:lnTo>
                    <a:pt x="0" y="177800"/>
                  </a:lnTo>
                  <a:lnTo>
                    <a:pt x="19050" y="254000"/>
                  </a:lnTo>
                  <a:lnTo>
                    <a:pt x="25400" y="177800"/>
                  </a:lnTo>
                  <a:lnTo>
                    <a:pt x="57150" y="133350"/>
                  </a:lnTo>
                  <a:lnTo>
                    <a:pt x="50800" y="0"/>
                  </a:lnTo>
                  <a:close/>
                </a:path>
              </a:pathLst>
            </a:custGeom>
            <a:solidFill>
              <a:sysClr val="window" lastClr="FFFFFF"/>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7" name="Freeform 36"/>
            <p:cNvSpPr/>
            <p:nvPr/>
          </p:nvSpPr>
          <p:spPr>
            <a:xfrm>
              <a:off x="1719098" y="1434677"/>
              <a:ext cx="74831" cy="79144"/>
            </a:xfrm>
            <a:custGeom>
              <a:avLst/>
              <a:gdLst>
                <a:gd name="connsiteX0" fmla="*/ 50800 w 57150"/>
                <a:gd name="connsiteY0" fmla="*/ 0 h 254000"/>
                <a:gd name="connsiteX1" fmla="*/ 38100 w 57150"/>
                <a:gd name="connsiteY1" fmla="*/ 120650 h 254000"/>
                <a:gd name="connsiteX2" fmla="*/ 0 w 57150"/>
                <a:gd name="connsiteY2" fmla="*/ 177800 h 254000"/>
                <a:gd name="connsiteX3" fmla="*/ 19050 w 57150"/>
                <a:gd name="connsiteY3" fmla="*/ 254000 h 254000"/>
                <a:gd name="connsiteX4" fmla="*/ 25400 w 57150"/>
                <a:gd name="connsiteY4" fmla="*/ 177800 h 254000"/>
                <a:gd name="connsiteX5" fmla="*/ 57150 w 57150"/>
                <a:gd name="connsiteY5" fmla="*/ 133350 h 254000"/>
                <a:gd name="connsiteX6" fmla="*/ 50800 w 57150"/>
                <a:gd name="connsiteY6" fmla="*/ 0 h 254000"/>
                <a:gd name="connsiteX0" fmla="*/ 50800 w 57150"/>
                <a:gd name="connsiteY0" fmla="*/ 0 h 254000"/>
                <a:gd name="connsiteX1" fmla="*/ 14654 w 57150"/>
                <a:gd name="connsiteY1" fmla="*/ 2117 h 254000"/>
                <a:gd name="connsiteX2" fmla="*/ 0 w 57150"/>
                <a:gd name="connsiteY2" fmla="*/ 177800 h 254000"/>
                <a:gd name="connsiteX3" fmla="*/ 19050 w 57150"/>
                <a:gd name="connsiteY3" fmla="*/ 254000 h 254000"/>
                <a:gd name="connsiteX4" fmla="*/ 25400 w 57150"/>
                <a:gd name="connsiteY4" fmla="*/ 177800 h 254000"/>
                <a:gd name="connsiteX5" fmla="*/ 57150 w 57150"/>
                <a:gd name="connsiteY5" fmla="*/ 133350 h 254000"/>
                <a:gd name="connsiteX6" fmla="*/ 50800 w 57150"/>
                <a:gd name="connsiteY6" fmla="*/ 0 h 254000"/>
                <a:gd name="connsiteX0" fmla="*/ 50800 w 57150"/>
                <a:gd name="connsiteY0" fmla="*/ 0 h 254000"/>
                <a:gd name="connsiteX1" fmla="*/ 14654 w 57150"/>
                <a:gd name="connsiteY1" fmla="*/ 2117 h 254000"/>
                <a:gd name="connsiteX2" fmla="*/ 0 w 57150"/>
                <a:gd name="connsiteY2" fmla="*/ 177800 h 254000"/>
                <a:gd name="connsiteX3" fmla="*/ 19050 w 57150"/>
                <a:gd name="connsiteY3" fmla="*/ 254000 h 254000"/>
                <a:gd name="connsiteX4" fmla="*/ 35658 w 57150"/>
                <a:gd name="connsiteY4" fmla="*/ 220133 h 254000"/>
                <a:gd name="connsiteX5" fmla="*/ 57150 w 57150"/>
                <a:gd name="connsiteY5" fmla="*/ 133350 h 254000"/>
                <a:gd name="connsiteX6" fmla="*/ 50800 w 57150"/>
                <a:gd name="connsiteY6" fmla="*/ 0 h 254000"/>
                <a:gd name="connsiteX0" fmla="*/ 24423 w 57150"/>
                <a:gd name="connsiteY0" fmla="*/ 48683 h 251883"/>
                <a:gd name="connsiteX1" fmla="*/ 14654 w 57150"/>
                <a:gd name="connsiteY1" fmla="*/ 0 h 251883"/>
                <a:gd name="connsiteX2" fmla="*/ 0 w 57150"/>
                <a:gd name="connsiteY2" fmla="*/ 175683 h 251883"/>
                <a:gd name="connsiteX3" fmla="*/ 19050 w 57150"/>
                <a:gd name="connsiteY3" fmla="*/ 251883 h 251883"/>
                <a:gd name="connsiteX4" fmla="*/ 35658 w 57150"/>
                <a:gd name="connsiteY4" fmla="*/ 218016 h 251883"/>
                <a:gd name="connsiteX5" fmla="*/ 57150 w 57150"/>
                <a:gd name="connsiteY5" fmla="*/ 131233 h 251883"/>
                <a:gd name="connsiteX6" fmla="*/ 24423 w 57150"/>
                <a:gd name="connsiteY6" fmla="*/ 48683 h 251883"/>
                <a:gd name="connsiteX0" fmla="*/ 57150 w 57150"/>
                <a:gd name="connsiteY0" fmla="*/ 131233 h 251883"/>
                <a:gd name="connsiteX1" fmla="*/ 14654 w 57150"/>
                <a:gd name="connsiteY1" fmla="*/ 0 h 251883"/>
                <a:gd name="connsiteX2" fmla="*/ 0 w 57150"/>
                <a:gd name="connsiteY2" fmla="*/ 175683 h 251883"/>
                <a:gd name="connsiteX3" fmla="*/ 19050 w 57150"/>
                <a:gd name="connsiteY3" fmla="*/ 251883 h 251883"/>
                <a:gd name="connsiteX4" fmla="*/ 35658 w 57150"/>
                <a:gd name="connsiteY4" fmla="*/ 218016 h 251883"/>
                <a:gd name="connsiteX5" fmla="*/ 57150 w 57150"/>
                <a:gd name="connsiteY5" fmla="*/ 131233 h 251883"/>
                <a:gd name="connsiteX0" fmla="*/ 57150 w 57150"/>
                <a:gd name="connsiteY0" fmla="*/ 131233 h 251883"/>
                <a:gd name="connsiteX1" fmla="*/ 14654 w 57150"/>
                <a:gd name="connsiteY1" fmla="*/ 0 h 251883"/>
                <a:gd name="connsiteX2" fmla="*/ 0 w 57150"/>
                <a:gd name="connsiteY2" fmla="*/ 175683 h 251883"/>
                <a:gd name="connsiteX3" fmla="*/ 19050 w 57150"/>
                <a:gd name="connsiteY3" fmla="*/ 251883 h 251883"/>
                <a:gd name="connsiteX4" fmla="*/ 57150 w 57150"/>
                <a:gd name="connsiteY4" fmla="*/ 131233 h 251883"/>
                <a:gd name="connsiteX0" fmla="*/ 45427 w 45427"/>
                <a:gd name="connsiteY0" fmla="*/ 215900 h 251883"/>
                <a:gd name="connsiteX1" fmla="*/ 14654 w 45427"/>
                <a:gd name="connsiteY1" fmla="*/ 0 h 251883"/>
                <a:gd name="connsiteX2" fmla="*/ 0 w 45427"/>
                <a:gd name="connsiteY2" fmla="*/ 175683 h 251883"/>
                <a:gd name="connsiteX3" fmla="*/ 19050 w 45427"/>
                <a:gd name="connsiteY3" fmla="*/ 251883 h 251883"/>
                <a:gd name="connsiteX4" fmla="*/ 45427 w 45427"/>
                <a:gd name="connsiteY4" fmla="*/ 215900 h 251883"/>
                <a:gd name="connsiteX0" fmla="*/ 48358 w 48358"/>
                <a:gd name="connsiteY0" fmla="*/ 215900 h 251883"/>
                <a:gd name="connsiteX1" fmla="*/ 17585 w 48358"/>
                <a:gd name="connsiteY1" fmla="*/ 0 h 251883"/>
                <a:gd name="connsiteX2" fmla="*/ 0 w 48358"/>
                <a:gd name="connsiteY2" fmla="*/ 251883 h 251883"/>
                <a:gd name="connsiteX3" fmla="*/ 21981 w 48358"/>
                <a:gd name="connsiteY3" fmla="*/ 251883 h 251883"/>
                <a:gd name="connsiteX4" fmla="*/ 48358 w 48358"/>
                <a:gd name="connsiteY4" fmla="*/ 215900 h 251883"/>
                <a:gd name="connsiteX0" fmla="*/ 48358 w 48358"/>
                <a:gd name="connsiteY0" fmla="*/ 131233 h 167216"/>
                <a:gd name="connsiteX1" fmla="*/ 20516 w 48358"/>
                <a:gd name="connsiteY1" fmla="*/ 0 h 167216"/>
                <a:gd name="connsiteX2" fmla="*/ 0 w 48358"/>
                <a:gd name="connsiteY2" fmla="*/ 167216 h 167216"/>
                <a:gd name="connsiteX3" fmla="*/ 21981 w 48358"/>
                <a:gd name="connsiteY3" fmla="*/ 167216 h 167216"/>
                <a:gd name="connsiteX4" fmla="*/ 48358 w 48358"/>
                <a:gd name="connsiteY4" fmla="*/ 131233 h 167216"/>
                <a:gd name="connsiteX0" fmla="*/ 35170 w 35170"/>
                <a:gd name="connsiteY0" fmla="*/ 131233 h 167216"/>
                <a:gd name="connsiteX1" fmla="*/ 7328 w 35170"/>
                <a:gd name="connsiteY1" fmla="*/ 0 h 167216"/>
                <a:gd name="connsiteX2" fmla="*/ 0 w 35170"/>
                <a:gd name="connsiteY2" fmla="*/ 116416 h 167216"/>
                <a:gd name="connsiteX3" fmla="*/ 8793 w 35170"/>
                <a:gd name="connsiteY3" fmla="*/ 167216 h 167216"/>
                <a:gd name="connsiteX4" fmla="*/ 35170 w 35170"/>
                <a:gd name="connsiteY4" fmla="*/ 131233 h 167216"/>
                <a:gd name="connsiteX0" fmla="*/ 19051 w 19051"/>
                <a:gd name="connsiteY0" fmla="*/ 80433 h 167216"/>
                <a:gd name="connsiteX1" fmla="*/ 7328 w 19051"/>
                <a:gd name="connsiteY1" fmla="*/ 0 h 167216"/>
                <a:gd name="connsiteX2" fmla="*/ 0 w 19051"/>
                <a:gd name="connsiteY2" fmla="*/ 116416 h 167216"/>
                <a:gd name="connsiteX3" fmla="*/ 8793 w 19051"/>
                <a:gd name="connsiteY3" fmla="*/ 167216 h 167216"/>
                <a:gd name="connsiteX4" fmla="*/ 19051 w 19051"/>
                <a:gd name="connsiteY4" fmla="*/ 80433 h 167216"/>
                <a:gd name="connsiteX0" fmla="*/ 19051 w 19051"/>
                <a:gd name="connsiteY0" fmla="*/ 80433 h 116416"/>
                <a:gd name="connsiteX1" fmla="*/ 7328 w 19051"/>
                <a:gd name="connsiteY1" fmla="*/ 0 h 116416"/>
                <a:gd name="connsiteX2" fmla="*/ 0 w 19051"/>
                <a:gd name="connsiteY2" fmla="*/ 116416 h 116416"/>
                <a:gd name="connsiteX3" fmla="*/ 8793 w 19051"/>
                <a:gd name="connsiteY3" fmla="*/ 107949 h 116416"/>
                <a:gd name="connsiteX4" fmla="*/ 19051 w 19051"/>
                <a:gd name="connsiteY4" fmla="*/ 80433 h 11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1" h="116416">
                  <a:moveTo>
                    <a:pt x="19051" y="80433"/>
                  </a:moveTo>
                  <a:lnTo>
                    <a:pt x="7328" y="0"/>
                  </a:lnTo>
                  <a:lnTo>
                    <a:pt x="0" y="116416"/>
                  </a:lnTo>
                  <a:lnTo>
                    <a:pt x="8793" y="107949"/>
                  </a:lnTo>
                  <a:lnTo>
                    <a:pt x="19051" y="80433"/>
                  </a:lnTo>
                  <a:close/>
                </a:path>
              </a:pathLst>
            </a:custGeom>
            <a:solidFill>
              <a:sysClr val="window" lastClr="FFFFFF"/>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8" name="Freeform 37"/>
            <p:cNvSpPr/>
            <p:nvPr/>
          </p:nvSpPr>
          <p:spPr>
            <a:xfrm>
              <a:off x="333687" y="389966"/>
              <a:ext cx="167067" cy="286712"/>
            </a:xfrm>
            <a:custGeom>
              <a:avLst/>
              <a:gdLst>
                <a:gd name="connsiteX0" fmla="*/ 50800 w 57150"/>
                <a:gd name="connsiteY0" fmla="*/ 0 h 254000"/>
                <a:gd name="connsiteX1" fmla="*/ 38100 w 57150"/>
                <a:gd name="connsiteY1" fmla="*/ 120650 h 254000"/>
                <a:gd name="connsiteX2" fmla="*/ 0 w 57150"/>
                <a:gd name="connsiteY2" fmla="*/ 177800 h 254000"/>
                <a:gd name="connsiteX3" fmla="*/ 19050 w 57150"/>
                <a:gd name="connsiteY3" fmla="*/ 254000 h 254000"/>
                <a:gd name="connsiteX4" fmla="*/ 25400 w 57150"/>
                <a:gd name="connsiteY4" fmla="*/ 177800 h 254000"/>
                <a:gd name="connsiteX5" fmla="*/ 57150 w 57150"/>
                <a:gd name="connsiteY5" fmla="*/ 133350 h 254000"/>
                <a:gd name="connsiteX6" fmla="*/ 50800 w 57150"/>
                <a:gd name="connsiteY6" fmla="*/ 0 h 254000"/>
                <a:gd name="connsiteX0" fmla="*/ 50800 w 57150"/>
                <a:gd name="connsiteY0" fmla="*/ 0 h 254000"/>
                <a:gd name="connsiteX1" fmla="*/ 14654 w 57150"/>
                <a:gd name="connsiteY1" fmla="*/ 2117 h 254000"/>
                <a:gd name="connsiteX2" fmla="*/ 0 w 57150"/>
                <a:gd name="connsiteY2" fmla="*/ 177800 h 254000"/>
                <a:gd name="connsiteX3" fmla="*/ 19050 w 57150"/>
                <a:gd name="connsiteY3" fmla="*/ 254000 h 254000"/>
                <a:gd name="connsiteX4" fmla="*/ 25400 w 57150"/>
                <a:gd name="connsiteY4" fmla="*/ 177800 h 254000"/>
                <a:gd name="connsiteX5" fmla="*/ 57150 w 57150"/>
                <a:gd name="connsiteY5" fmla="*/ 133350 h 254000"/>
                <a:gd name="connsiteX6" fmla="*/ 50800 w 57150"/>
                <a:gd name="connsiteY6" fmla="*/ 0 h 254000"/>
                <a:gd name="connsiteX0" fmla="*/ 50800 w 57150"/>
                <a:gd name="connsiteY0" fmla="*/ 0 h 254000"/>
                <a:gd name="connsiteX1" fmla="*/ 14654 w 57150"/>
                <a:gd name="connsiteY1" fmla="*/ 2117 h 254000"/>
                <a:gd name="connsiteX2" fmla="*/ 0 w 57150"/>
                <a:gd name="connsiteY2" fmla="*/ 177800 h 254000"/>
                <a:gd name="connsiteX3" fmla="*/ 19050 w 57150"/>
                <a:gd name="connsiteY3" fmla="*/ 254000 h 254000"/>
                <a:gd name="connsiteX4" fmla="*/ 35658 w 57150"/>
                <a:gd name="connsiteY4" fmla="*/ 220133 h 254000"/>
                <a:gd name="connsiteX5" fmla="*/ 57150 w 57150"/>
                <a:gd name="connsiteY5" fmla="*/ 133350 h 254000"/>
                <a:gd name="connsiteX6" fmla="*/ 50800 w 57150"/>
                <a:gd name="connsiteY6" fmla="*/ 0 h 254000"/>
                <a:gd name="connsiteX0" fmla="*/ 24423 w 57150"/>
                <a:gd name="connsiteY0" fmla="*/ 48683 h 251883"/>
                <a:gd name="connsiteX1" fmla="*/ 14654 w 57150"/>
                <a:gd name="connsiteY1" fmla="*/ 0 h 251883"/>
                <a:gd name="connsiteX2" fmla="*/ 0 w 57150"/>
                <a:gd name="connsiteY2" fmla="*/ 175683 h 251883"/>
                <a:gd name="connsiteX3" fmla="*/ 19050 w 57150"/>
                <a:gd name="connsiteY3" fmla="*/ 251883 h 251883"/>
                <a:gd name="connsiteX4" fmla="*/ 35658 w 57150"/>
                <a:gd name="connsiteY4" fmla="*/ 218016 h 251883"/>
                <a:gd name="connsiteX5" fmla="*/ 57150 w 57150"/>
                <a:gd name="connsiteY5" fmla="*/ 131233 h 251883"/>
                <a:gd name="connsiteX6" fmla="*/ 24423 w 57150"/>
                <a:gd name="connsiteY6" fmla="*/ 48683 h 251883"/>
                <a:gd name="connsiteX0" fmla="*/ 57150 w 57150"/>
                <a:gd name="connsiteY0" fmla="*/ 131233 h 251883"/>
                <a:gd name="connsiteX1" fmla="*/ 14654 w 57150"/>
                <a:gd name="connsiteY1" fmla="*/ 0 h 251883"/>
                <a:gd name="connsiteX2" fmla="*/ 0 w 57150"/>
                <a:gd name="connsiteY2" fmla="*/ 175683 h 251883"/>
                <a:gd name="connsiteX3" fmla="*/ 19050 w 57150"/>
                <a:gd name="connsiteY3" fmla="*/ 251883 h 251883"/>
                <a:gd name="connsiteX4" fmla="*/ 35658 w 57150"/>
                <a:gd name="connsiteY4" fmla="*/ 218016 h 251883"/>
                <a:gd name="connsiteX5" fmla="*/ 57150 w 57150"/>
                <a:gd name="connsiteY5" fmla="*/ 131233 h 251883"/>
                <a:gd name="connsiteX0" fmla="*/ 57150 w 57150"/>
                <a:gd name="connsiteY0" fmla="*/ 131233 h 251883"/>
                <a:gd name="connsiteX1" fmla="*/ 14654 w 57150"/>
                <a:gd name="connsiteY1" fmla="*/ 0 h 251883"/>
                <a:gd name="connsiteX2" fmla="*/ 0 w 57150"/>
                <a:gd name="connsiteY2" fmla="*/ 175683 h 251883"/>
                <a:gd name="connsiteX3" fmla="*/ 19050 w 57150"/>
                <a:gd name="connsiteY3" fmla="*/ 251883 h 251883"/>
                <a:gd name="connsiteX4" fmla="*/ 57150 w 57150"/>
                <a:gd name="connsiteY4" fmla="*/ 131233 h 251883"/>
                <a:gd name="connsiteX0" fmla="*/ 45427 w 45427"/>
                <a:gd name="connsiteY0" fmla="*/ 215900 h 251883"/>
                <a:gd name="connsiteX1" fmla="*/ 14654 w 45427"/>
                <a:gd name="connsiteY1" fmla="*/ 0 h 251883"/>
                <a:gd name="connsiteX2" fmla="*/ 0 w 45427"/>
                <a:gd name="connsiteY2" fmla="*/ 175683 h 251883"/>
                <a:gd name="connsiteX3" fmla="*/ 19050 w 45427"/>
                <a:gd name="connsiteY3" fmla="*/ 251883 h 251883"/>
                <a:gd name="connsiteX4" fmla="*/ 45427 w 45427"/>
                <a:gd name="connsiteY4" fmla="*/ 215900 h 251883"/>
                <a:gd name="connsiteX0" fmla="*/ 48358 w 48358"/>
                <a:gd name="connsiteY0" fmla="*/ 215900 h 251883"/>
                <a:gd name="connsiteX1" fmla="*/ 17585 w 48358"/>
                <a:gd name="connsiteY1" fmla="*/ 0 h 251883"/>
                <a:gd name="connsiteX2" fmla="*/ 0 w 48358"/>
                <a:gd name="connsiteY2" fmla="*/ 251883 h 251883"/>
                <a:gd name="connsiteX3" fmla="*/ 21981 w 48358"/>
                <a:gd name="connsiteY3" fmla="*/ 251883 h 251883"/>
                <a:gd name="connsiteX4" fmla="*/ 48358 w 48358"/>
                <a:gd name="connsiteY4" fmla="*/ 215900 h 251883"/>
                <a:gd name="connsiteX0" fmla="*/ 48358 w 48358"/>
                <a:gd name="connsiteY0" fmla="*/ 131233 h 167216"/>
                <a:gd name="connsiteX1" fmla="*/ 20516 w 48358"/>
                <a:gd name="connsiteY1" fmla="*/ 0 h 167216"/>
                <a:gd name="connsiteX2" fmla="*/ 0 w 48358"/>
                <a:gd name="connsiteY2" fmla="*/ 167216 h 167216"/>
                <a:gd name="connsiteX3" fmla="*/ 21981 w 48358"/>
                <a:gd name="connsiteY3" fmla="*/ 167216 h 167216"/>
                <a:gd name="connsiteX4" fmla="*/ 48358 w 48358"/>
                <a:gd name="connsiteY4" fmla="*/ 131233 h 167216"/>
                <a:gd name="connsiteX0" fmla="*/ 35170 w 35170"/>
                <a:gd name="connsiteY0" fmla="*/ 131233 h 167216"/>
                <a:gd name="connsiteX1" fmla="*/ 7328 w 35170"/>
                <a:gd name="connsiteY1" fmla="*/ 0 h 167216"/>
                <a:gd name="connsiteX2" fmla="*/ 0 w 35170"/>
                <a:gd name="connsiteY2" fmla="*/ 116416 h 167216"/>
                <a:gd name="connsiteX3" fmla="*/ 8793 w 35170"/>
                <a:gd name="connsiteY3" fmla="*/ 167216 h 167216"/>
                <a:gd name="connsiteX4" fmla="*/ 35170 w 35170"/>
                <a:gd name="connsiteY4" fmla="*/ 131233 h 167216"/>
                <a:gd name="connsiteX0" fmla="*/ 19051 w 19051"/>
                <a:gd name="connsiteY0" fmla="*/ 80433 h 167216"/>
                <a:gd name="connsiteX1" fmla="*/ 7328 w 19051"/>
                <a:gd name="connsiteY1" fmla="*/ 0 h 167216"/>
                <a:gd name="connsiteX2" fmla="*/ 0 w 19051"/>
                <a:gd name="connsiteY2" fmla="*/ 116416 h 167216"/>
                <a:gd name="connsiteX3" fmla="*/ 8793 w 19051"/>
                <a:gd name="connsiteY3" fmla="*/ 167216 h 167216"/>
                <a:gd name="connsiteX4" fmla="*/ 19051 w 19051"/>
                <a:gd name="connsiteY4" fmla="*/ 80433 h 167216"/>
                <a:gd name="connsiteX0" fmla="*/ 19051 w 19051"/>
                <a:gd name="connsiteY0" fmla="*/ 80433 h 116416"/>
                <a:gd name="connsiteX1" fmla="*/ 7328 w 19051"/>
                <a:gd name="connsiteY1" fmla="*/ 0 h 116416"/>
                <a:gd name="connsiteX2" fmla="*/ 0 w 19051"/>
                <a:gd name="connsiteY2" fmla="*/ 116416 h 116416"/>
                <a:gd name="connsiteX3" fmla="*/ 8793 w 19051"/>
                <a:gd name="connsiteY3" fmla="*/ 107949 h 116416"/>
                <a:gd name="connsiteX4" fmla="*/ 19051 w 19051"/>
                <a:gd name="connsiteY4" fmla="*/ 80433 h 116416"/>
                <a:gd name="connsiteX0" fmla="*/ 19051 w 19051"/>
                <a:gd name="connsiteY0" fmla="*/ 80433 h 116416"/>
                <a:gd name="connsiteX1" fmla="*/ 7328 w 19051"/>
                <a:gd name="connsiteY1" fmla="*/ 0 h 116416"/>
                <a:gd name="connsiteX2" fmla="*/ 3096 w 19051"/>
                <a:gd name="connsiteY2" fmla="*/ 59162 h 116416"/>
                <a:gd name="connsiteX3" fmla="*/ 0 w 19051"/>
                <a:gd name="connsiteY3" fmla="*/ 116416 h 116416"/>
                <a:gd name="connsiteX4" fmla="*/ 8793 w 19051"/>
                <a:gd name="connsiteY4" fmla="*/ 107949 h 116416"/>
                <a:gd name="connsiteX5" fmla="*/ 19051 w 19051"/>
                <a:gd name="connsiteY5" fmla="*/ 80433 h 116416"/>
                <a:gd name="connsiteX0" fmla="*/ 19051 w 19051"/>
                <a:gd name="connsiteY0" fmla="*/ 80433 h 116416"/>
                <a:gd name="connsiteX1" fmla="*/ 13336 w 19051"/>
                <a:gd name="connsiteY1" fmla="*/ 36261 h 116416"/>
                <a:gd name="connsiteX2" fmla="*/ 7328 w 19051"/>
                <a:gd name="connsiteY2" fmla="*/ 0 h 116416"/>
                <a:gd name="connsiteX3" fmla="*/ 3096 w 19051"/>
                <a:gd name="connsiteY3" fmla="*/ 59162 h 116416"/>
                <a:gd name="connsiteX4" fmla="*/ 0 w 19051"/>
                <a:gd name="connsiteY4" fmla="*/ 116416 h 116416"/>
                <a:gd name="connsiteX5" fmla="*/ 8793 w 19051"/>
                <a:gd name="connsiteY5" fmla="*/ 107949 h 116416"/>
                <a:gd name="connsiteX6" fmla="*/ 19051 w 19051"/>
                <a:gd name="connsiteY6" fmla="*/ 80433 h 116416"/>
                <a:gd name="connsiteX0" fmla="*/ 19051 w 19051"/>
                <a:gd name="connsiteY0" fmla="*/ 80433 h 116416"/>
                <a:gd name="connsiteX1" fmla="*/ 13336 w 19051"/>
                <a:gd name="connsiteY1" fmla="*/ 36261 h 116416"/>
                <a:gd name="connsiteX2" fmla="*/ 7328 w 19051"/>
                <a:gd name="connsiteY2" fmla="*/ 0 h 116416"/>
                <a:gd name="connsiteX3" fmla="*/ 3096 w 19051"/>
                <a:gd name="connsiteY3" fmla="*/ 59162 h 116416"/>
                <a:gd name="connsiteX4" fmla="*/ 0 w 19051"/>
                <a:gd name="connsiteY4" fmla="*/ 116416 h 116416"/>
                <a:gd name="connsiteX5" fmla="*/ 8793 w 19051"/>
                <a:gd name="connsiteY5" fmla="*/ 107949 h 116416"/>
                <a:gd name="connsiteX6" fmla="*/ 12621 w 19051"/>
                <a:gd name="connsiteY6" fmla="*/ 99240 h 116416"/>
                <a:gd name="connsiteX7" fmla="*/ 19051 w 19051"/>
                <a:gd name="connsiteY7" fmla="*/ 80433 h 116416"/>
                <a:gd name="connsiteX0" fmla="*/ 24528 w 24528"/>
                <a:gd name="connsiteY0" fmla="*/ 80433 h 116416"/>
                <a:gd name="connsiteX1" fmla="*/ 18813 w 24528"/>
                <a:gd name="connsiteY1" fmla="*/ 36261 h 116416"/>
                <a:gd name="connsiteX2" fmla="*/ 12805 w 24528"/>
                <a:gd name="connsiteY2" fmla="*/ 0 h 116416"/>
                <a:gd name="connsiteX3" fmla="*/ 0 w 24528"/>
                <a:gd name="connsiteY3" fmla="*/ 1908 h 116416"/>
                <a:gd name="connsiteX4" fmla="*/ 5477 w 24528"/>
                <a:gd name="connsiteY4" fmla="*/ 116416 h 116416"/>
                <a:gd name="connsiteX5" fmla="*/ 14270 w 24528"/>
                <a:gd name="connsiteY5" fmla="*/ 107949 h 116416"/>
                <a:gd name="connsiteX6" fmla="*/ 18098 w 24528"/>
                <a:gd name="connsiteY6" fmla="*/ 99240 h 116416"/>
                <a:gd name="connsiteX7" fmla="*/ 24528 w 24528"/>
                <a:gd name="connsiteY7" fmla="*/ 80433 h 116416"/>
                <a:gd name="connsiteX0" fmla="*/ 24528 w 24528"/>
                <a:gd name="connsiteY0" fmla="*/ 80433 h 107949"/>
                <a:gd name="connsiteX1" fmla="*/ 18813 w 24528"/>
                <a:gd name="connsiteY1" fmla="*/ 36261 h 107949"/>
                <a:gd name="connsiteX2" fmla="*/ 12805 w 24528"/>
                <a:gd name="connsiteY2" fmla="*/ 0 h 107949"/>
                <a:gd name="connsiteX3" fmla="*/ 0 w 24528"/>
                <a:gd name="connsiteY3" fmla="*/ 1908 h 107949"/>
                <a:gd name="connsiteX4" fmla="*/ 1905 w 24528"/>
                <a:gd name="connsiteY4" fmla="*/ 28627 h 107949"/>
                <a:gd name="connsiteX5" fmla="*/ 14270 w 24528"/>
                <a:gd name="connsiteY5" fmla="*/ 107949 h 107949"/>
                <a:gd name="connsiteX6" fmla="*/ 18098 w 24528"/>
                <a:gd name="connsiteY6" fmla="*/ 99240 h 107949"/>
                <a:gd name="connsiteX7" fmla="*/ 24528 w 24528"/>
                <a:gd name="connsiteY7" fmla="*/ 80433 h 107949"/>
                <a:gd name="connsiteX0" fmla="*/ 24528 w 24528"/>
                <a:gd name="connsiteY0" fmla="*/ 80433 h 107949"/>
                <a:gd name="connsiteX1" fmla="*/ 18813 w 24528"/>
                <a:gd name="connsiteY1" fmla="*/ 36261 h 107949"/>
                <a:gd name="connsiteX2" fmla="*/ 12805 w 24528"/>
                <a:gd name="connsiteY2" fmla="*/ 0 h 107949"/>
                <a:gd name="connsiteX3" fmla="*/ 0 w 24528"/>
                <a:gd name="connsiteY3" fmla="*/ 1908 h 107949"/>
                <a:gd name="connsiteX4" fmla="*/ 1905 w 24528"/>
                <a:gd name="connsiteY4" fmla="*/ 28627 h 107949"/>
                <a:gd name="connsiteX5" fmla="*/ 14270 w 24528"/>
                <a:gd name="connsiteY5" fmla="*/ 107949 h 107949"/>
                <a:gd name="connsiteX6" fmla="*/ 18098 w 24528"/>
                <a:gd name="connsiteY6" fmla="*/ 99240 h 107949"/>
                <a:gd name="connsiteX7" fmla="*/ 24528 w 24528"/>
                <a:gd name="connsiteY7" fmla="*/ 80433 h 107949"/>
                <a:gd name="connsiteX0" fmla="*/ 24528 w 24528"/>
                <a:gd name="connsiteY0" fmla="*/ 80433 h 107949"/>
                <a:gd name="connsiteX1" fmla="*/ 18813 w 24528"/>
                <a:gd name="connsiteY1" fmla="*/ 36261 h 107949"/>
                <a:gd name="connsiteX2" fmla="*/ 12805 w 24528"/>
                <a:gd name="connsiteY2" fmla="*/ 0 h 107949"/>
                <a:gd name="connsiteX3" fmla="*/ 0 w 24528"/>
                <a:gd name="connsiteY3" fmla="*/ 1908 h 107949"/>
                <a:gd name="connsiteX4" fmla="*/ 1905 w 24528"/>
                <a:gd name="connsiteY4" fmla="*/ 28627 h 107949"/>
                <a:gd name="connsiteX5" fmla="*/ 14270 w 24528"/>
                <a:gd name="connsiteY5" fmla="*/ 107949 h 107949"/>
                <a:gd name="connsiteX6" fmla="*/ 18098 w 24528"/>
                <a:gd name="connsiteY6" fmla="*/ 99240 h 107949"/>
                <a:gd name="connsiteX7" fmla="*/ 24528 w 24528"/>
                <a:gd name="connsiteY7" fmla="*/ 80433 h 107949"/>
                <a:gd name="connsiteX0" fmla="*/ 24620 w 24620"/>
                <a:gd name="connsiteY0" fmla="*/ 80433 h 99240"/>
                <a:gd name="connsiteX1" fmla="*/ 18905 w 24620"/>
                <a:gd name="connsiteY1" fmla="*/ 36261 h 99240"/>
                <a:gd name="connsiteX2" fmla="*/ 12897 w 24620"/>
                <a:gd name="connsiteY2" fmla="*/ 0 h 99240"/>
                <a:gd name="connsiteX3" fmla="*/ 92 w 24620"/>
                <a:gd name="connsiteY3" fmla="*/ 1908 h 99240"/>
                <a:gd name="connsiteX4" fmla="*/ 1997 w 24620"/>
                <a:gd name="connsiteY4" fmla="*/ 28627 h 99240"/>
                <a:gd name="connsiteX5" fmla="*/ 4122 w 24620"/>
                <a:gd name="connsiteY5" fmla="*/ 88864 h 99240"/>
                <a:gd name="connsiteX6" fmla="*/ 18190 w 24620"/>
                <a:gd name="connsiteY6" fmla="*/ 99240 h 99240"/>
                <a:gd name="connsiteX7" fmla="*/ 24620 w 24620"/>
                <a:gd name="connsiteY7" fmla="*/ 80433 h 99240"/>
                <a:gd name="connsiteX0" fmla="*/ 27001 w 27001"/>
                <a:gd name="connsiteY0" fmla="*/ 80433 h 99240"/>
                <a:gd name="connsiteX1" fmla="*/ 21286 w 27001"/>
                <a:gd name="connsiteY1" fmla="*/ 36261 h 99240"/>
                <a:gd name="connsiteX2" fmla="*/ 15278 w 27001"/>
                <a:gd name="connsiteY2" fmla="*/ 0 h 99240"/>
                <a:gd name="connsiteX3" fmla="*/ 2473 w 27001"/>
                <a:gd name="connsiteY3" fmla="*/ 1908 h 99240"/>
                <a:gd name="connsiteX4" fmla="*/ 4378 w 27001"/>
                <a:gd name="connsiteY4" fmla="*/ 28627 h 99240"/>
                <a:gd name="connsiteX5" fmla="*/ 4122 w 27001"/>
                <a:gd name="connsiteY5" fmla="*/ 96498 h 99240"/>
                <a:gd name="connsiteX6" fmla="*/ 20571 w 27001"/>
                <a:gd name="connsiteY6" fmla="*/ 99240 h 99240"/>
                <a:gd name="connsiteX7" fmla="*/ 27001 w 27001"/>
                <a:gd name="connsiteY7" fmla="*/ 80433 h 99240"/>
                <a:gd name="connsiteX0" fmla="*/ 24528 w 24528"/>
                <a:gd name="connsiteY0" fmla="*/ 80433 h 99240"/>
                <a:gd name="connsiteX1" fmla="*/ 18813 w 24528"/>
                <a:gd name="connsiteY1" fmla="*/ 36261 h 99240"/>
                <a:gd name="connsiteX2" fmla="*/ 12805 w 24528"/>
                <a:gd name="connsiteY2" fmla="*/ 0 h 99240"/>
                <a:gd name="connsiteX3" fmla="*/ 0 w 24528"/>
                <a:gd name="connsiteY3" fmla="*/ 1908 h 99240"/>
                <a:gd name="connsiteX4" fmla="*/ 1905 w 24528"/>
                <a:gd name="connsiteY4" fmla="*/ 28627 h 99240"/>
                <a:gd name="connsiteX5" fmla="*/ 1649 w 24528"/>
                <a:gd name="connsiteY5" fmla="*/ 96498 h 99240"/>
                <a:gd name="connsiteX6" fmla="*/ 18098 w 24528"/>
                <a:gd name="connsiteY6" fmla="*/ 99240 h 99240"/>
                <a:gd name="connsiteX7" fmla="*/ 24528 w 24528"/>
                <a:gd name="connsiteY7" fmla="*/ 80433 h 99240"/>
                <a:gd name="connsiteX0" fmla="*/ 24528 w 24528"/>
                <a:gd name="connsiteY0" fmla="*/ 80433 h 99240"/>
                <a:gd name="connsiteX1" fmla="*/ 18813 w 24528"/>
                <a:gd name="connsiteY1" fmla="*/ 36261 h 99240"/>
                <a:gd name="connsiteX2" fmla="*/ 12805 w 24528"/>
                <a:gd name="connsiteY2" fmla="*/ 0 h 99240"/>
                <a:gd name="connsiteX3" fmla="*/ 0 w 24528"/>
                <a:gd name="connsiteY3" fmla="*/ 1908 h 99240"/>
                <a:gd name="connsiteX4" fmla="*/ 1905 w 24528"/>
                <a:gd name="connsiteY4" fmla="*/ 28627 h 99240"/>
                <a:gd name="connsiteX5" fmla="*/ 1649 w 24528"/>
                <a:gd name="connsiteY5" fmla="*/ 96498 h 99240"/>
                <a:gd name="connsiteX6" fmla="*/ 18098 w 24528"/>
                <a:gd name="connsiteY6" fmla="*/ 99240 h 99240"/>
                <a:gd name="connsiteX7" fmla="*/ 24528 w 24528"/>
                <a:gd name="connsiteY7" fmla="*/ 80433 h 99240"/>
                <a:gd name="connsiteX0" fmla="*/ 24528 w 24528"/>
                <a:gd name="connsiteY0" fmla="*/ 80433 h 99240"/>
                <a:gd name="connsiteX1" fmla="*/ 18813 w 24528"/>
                <a:gd name="connsiteY1" fmla="*/ 36261 h 99240"/>
                <a:gd name="connsiteX2" fmla="*/ 12805 w 24528"/>
                <a:gd name="connsiteY2" fmla="*/ 0 h 99240"/>
                <a:gd name="connsiteX3" fmla="*/ 0 w 24528"/>
                <a:gd name="connsiteY3" fmla="*/ 1908 h 99240"/>
                <a:gd name="connsiteX4" fmla="*/ 1905 w 24528"/>
                <a:gd name="connsiteY4" fmla="*/ 28627 h 99240"/>
                <a:gd name="connsiteX5" fmla="*/ 1649 w 24528"/>
                <a:gd name="connsiteY5" fmla="*/ 96498 h 99240"/>
                <a:gd name="connsiteX6" fmla="*/ 18098 w 24528"/>
                <a:gd name="connsiteY6" fmla="*/ 99240 h 99240"/>
                <a:gd name="connsiteX7" fmla="*/ 24528 w 24528"/>
                <a:gd name="connsiteY7" fmla="*/ 80433 h 99240"/>
                <a:gd name="connsiteX0" fmla="*/ 24528 w 24528"/>
                <a:gd name="connsiteY0" fmla="*/ 80433 h 99240"/>
                <a:gd name="connsiteX1" fmla="*/ 18813 w 24528"/>
                <a:gd name="connsiteY1" fmla="*/ 36261 h 99240"/>
                <a:gd name="connsiteX2" fmla="*/ 12805 w 24528"/>
                <a:gd name="connsiteY2" fmla="*/ 0 h 99240"/>
                <a:gd name="connsiteX3" fmla="*/ 0 w 24528"/>
                <a:gd name="connsiteY3" fmla="*/ 1908 h 99240"/>
                <a:gd name="connsiteX4" fmla="*/ 1905 w 24528"/>
                <a:gd name="connsiteY4" fmla="*/ 28627 h 99240"/>
                <a:gd name="connsiteX5" fmla="*/ 1649 w 24528"/>
                <a:gd name="connsiteY5" fmla="*/ 96498 h 99240"/>
                <a:gd name="connsiteX6" fmla="*/ 18098 w 24528"/>
                <a:gd name="connsiteY6" fmla="*/ 99240 h 99240"/>
                <a:gd name="connsiteX7" fmla="*/ 24528 w 24528"/>
                <a:gd name="connsiteY7" fmla="*/ 80433 h 99240"/>
                <a:gd name="connsiteX0" fmla="*/ 24528 w 24528"/>
                <a:gd name="connsiteY0" fmla="*/ 80433 h 99240"/>
                <a:gd name="connsiteX1" fmla="*/ 18813 w 24528"/>
                <a:gd name="connsiteY1" fmla="*/ 36261 h 99240"/>
                <a:gd name="connsiteX2" fmla="*/ 12805 w 24528"/>
                <a:gd name="connsiteY2" fmla="*/ 0 h 99240"/>
                <a:gd name="connsiteX3" fmla="*/ 0 w 24528"/>
                <a:gd name="connsiteY3" fmla="*/ 1908 h 99240"/>
                <a:gd name="connsiteX4" fmla="*/ 1905 w 24528"/>
                <a:gd name="connsiteY4" fmla="*/ 28627 h 99240"/>
                <a:gd name="connsiteX5" fmla="*/ 1649 w 24528"/>
                <a:gd name="connsiteY5" fmla="*/ 96498 h 99240"/>
                <a:gd name="connsiteX6" fmla="*/ 7858 w 24528"/>
                <a:gd name="connsiteY6" fmla="*/ 95423 h 99240"/>
                <a:gd name="connsiteX7" fmla="*/ 18098 w 24528"/>
                <a:gd name="connsiteY7" fmla="*/ 99240 h 99240"/>
                <a:gd name="connsiteX8" fmla="*/ 24528 w 24528"/>
                <a:gd name="connsiteY8" fmla="*/ 80433 h 99240"/>
                <a:gd name="connsiteX0" fmla="*/ 24528 w 24528"/>
                <a:gd name="connsiteY0" fmla="*/ 80433 h 116416"/>
                <a:gd name="connsiteX1" fmla="*/ 18813 w 24528"/>
                <a:gd name="connsiteY1" fmla="*/ 36261 h 116416"/>
                <a:gd name="connsiteX2" fmla="*/ 12805 w 24528"/>
                <a:gd name="connsiteY2" fmla="*/ 0 h 116416"/>
                <a:gd name="connsiteX3" fmla="*/ 0 w 24528"/>
                <a:gd name="connsiteY3" fmla="*/ 1908 h 116416"/>
                <a:gd name="connsiteX4" fmla="*/ 1905 w 24528"/>
                <a:gd name="connsiteY4" fmla="*/ 28627 h 116416"/>
                <a:gd name="connsiteX5" fmla="*/ 1649 w 24528"/>
                <a:gd name="connsiteY5" fmla="*/ 96498 h 116416"/>
                <a:gd name="connsiteX6" fmla="*/ 5715 w 24528"/>
                <a:gd name="connsiteY6" fmla="*/ 116416 h 116416"/>
                <a:gd name="connsiteX7" fmla="*/ 18098 w 24528"/>
                <a:gd name="connsiteY7" fmla="*/ 99240 h 116416"/>
                <a:gd name="connsiteX8" fmla="*/ 24528 w 24528"/>
                <a:gd name="connsiteY8" fmla="*/ 80433 h 116416"/>
                <a:gd name="connsiteX0" fmla="*/ 24528 w 24528"/>
                <a:gd name="connsiteY0" fmla="*/ 80433 h 118325"/>
                <a:gd name="connsiteX1" fmla="*/ 18813 w 24528"/>
                <a:gd name="connsiteY1" fmla="*/ 36261 h 118325"/>
                <a:gd name="connsiteX2" fmla="*/ 12805 w 24528"/>
                <a:gd name="connsiteY2" fmla="*/ 0 h 118325"/>
                <a:gd name="connsiteX3" fmla="*/ 0 w 24528"/>
                <a:gd name="connsiteY3" fmla="*/ 1908 h 118325"/>
                <a:gd name="connsiteX4" fmla="*/ 1905 w 24528"/>
                <a:gd name="connsiteY4" fmla="*/ 28627 h 118325"/>
                <a:gd name="connsiteX5" fmla="*/ 1649 w 24528"/>
                <a:gd name="connsiteY5" fmla="*/ 96498 h 118325"/>
                <a:gd name="connsiteX6" fmla="*/ 5715 w 24528"/>
                <a:gd name="connsiteY6" fmla="*/ 116416 h 118325"/>
                <a:gd name="connsiteX7" fmla="*/ 18098 w 24528"/>
                <a:gd name="connsiteY7" fmla="*/ 99240 h 118325"/>
                <a:gd name="connsiteX8" fmla="*/ 24528 w 24528"/>
                <a:gd name="connsiteY8" fmla="*/ 80433 h 118325"/>
                <a:gd name="connsiteX0" fmla="*/ 24528 w 24528"/>
                <a:gd name="connsiteY0" fmla="*/ 80433 h 118325"/>
                <a:gd name="connsiteX1" fmla="*/ 18813 w 24528"/>
                <a:gd name="connsiteY1" fmla="*/ 36261 h 118325"/>
                <a:gd name="connsiteX2" fmla="*/ 12805 w 24528"/>
                <a:gd name="connsiteY2" fmla="*/ 0 h 118325"/>
                <a:gd name="connsiteX3" fmla="*/ 0 w 24528"/>
                <a:gd name="connsiteY3" fmla="*/ 1908 h 118325"/>
                <a:gd name="connsiteX4" fmla="*/ 1905 w 24528"/>
                <a:gd name="connsiteY4" fmla="*/ 28627 h 118325"/>
                <a:gd name="connsiteX5" fmla="*/ 1649 w 24528"/>
                <a:gd name="connsiteY5" fmla="*/ 96498 h 118325"/>
                <a:gd name="connsiteX6" fmla="*/ 5715 w 24528"/>
                <a:gd name="connsiteY6" fmla="*/ 116416 h 118325"/>
                <a:gd name="connsiteX7" fmla="*/ 6906 w 24528"/>
                <a:gd name="connsiteY7" fmla="*/ 93515 h 118325"/>
                <a:gd name="connsiteX8" fmla="*/ 24528 w 24528"/>
                <a:gd name="connsiteY8" fmla="*/ 80433 h 118325"/>
                <a:gd name="connsiteX0" fmla="*/ 24528 w 24528"/>
                <a:gd name="connsiteY0" fmla="*/ 80433 h 101149"/>
                <a:gd name="connsiteX1" fmla="*/ 18813 w 24528"/>
                <a:gd name="connsiteY1" fmla="*/ 36261 h 101149"/>
                <a:gd name="connsiteX2" fmla="*/ 12805 w 24528"/>
                <a:gd name="connsiteY2" fmla="*/ 0 h 101149"/>
                <a:gd name="connsiteX3" fmla="*/ 0 w 24528"/>
                <a:gd name="connsiteY3" fmla="*/ 1908 h 101149"/>
                <a:gd name="connsiteX4" fmla="*/ 1905 w 24528"/>
                <a:gd name="connsiteY4" fmla="*/ 28627 h 101149"/>
                <a:gd name="connsiteX5" fmla="*/ 1649 w 24528"/>
                <a:gd name="connsiteY5" fmla="*/ 96498 h 101149"/>
                <a:gd name="connsiteX6" fmla="*/ 3810 w 24528"/>
                <a:gd name="connsiteY6" fmla="*/ 99240 h 101149"/>
                <a:gd name="connsiteX7" fmla="*/ 6906 w 24528"/>
                <a:gd name="connsiteY7" fmla="*/ 93515 h 101149"/>
                <a:gd name="connsiteX8" fmla="*/ 24528 w 24528"/>
                <a:gd name="connsiteY8" fmla="*/ 80433 h 101149"/>
                <a:gd name="connsiteX0" fmla="*/ 6668 w 18813"/>
                <a:gd name="connsiteY0" fmla="*/ 63257 h 101149"/>
                <a:gd name="connsiteX1" fmla="*/ 18813 w 18813"/>
                <a:gd name="connsiteY1" fmla="*/ 36261 h 101149"/>
                <a:gd name="connsiteX2" fmla="*/ 12805 w 18813"/>
                <a:gd name="connsiteY2" fmla="*/ 0 h 101149"/>
                <a:gd name="connsiteX3" fmla="*/ 0 w 18813"/>
                <a:gd name="connsiteY3" fmla="*/ 1908 h 101149"/>
                <a:gd name="connsiteX4" fmla="*/ 1905 w 18813"/>
                <a:gd name="connsiteY4" fmla="*/ 28627 h 101149"/>
                <a:gd name="connsiteX5" fmla="*/ 1649 w 18813"/>
                <a:gd name="connsiteY5" fmla="*/ 96498 h 101149"/>
                <a:gd name="connsiteX6" fmla="*/ 3810 w 18813"/>
                <a:gd name="connsiteY6" fmla="*/ 99240 h 101149"/>
                <a:gd name="connsiteX7" fmla="*/ 6906 w 18813"/>
                <a:gd name="connsiteY7" fmla="*/ 93515 h 101149"/>
                <a:gd name="connsiteX8" fmla="*/ 6668 w 18813"/>
                <a:gd name="connsiteY8" fmla="*/ 63257 h 101149"/>
                <a:gd name="connsiteX0" fmla="*/ 6668 w 12805"/>
                <a:gd name="connsiteY0" fmla="*/ 63257 h 101149"/>
                <a:gd name="connsiteX1" fmla="*/ 3810 w 12805"/>
                <a:gd name="connsiteY1" fmla="*/ 41986 h 101149"/>
                <a:gd name="connsiteX2" fmla="*/ 12805 w 12805"/>
                <a:gd name="connsiteY2" fmla="*/ 0 h 101149"/>
                <a:gd name="connsiteX3" fmla="*/ 0 w 12805"/>
                <a:gd name="connsiteY3" fmla="*/ 1908 h 101149"/>
                <a:gd name="connsiteX4" fmla="*/ 1905 w 12805"/>
                <a:gd name="connsiteY4" fmla="*/ 28627 h 101149"/>
                <a:gd name="connsiteX5" fmla="*/ 1649 w 12805"/>
                <a:gd name="connsiteY5" fmla="*/ 96498 h 101149"/>
                <a:gd name="connsiteX6" fmla="*/ 3810 w 12805"/>
                <a:gd name="connsiteY6" fmla="*/ 99240 h 101149"/>
                <a:gd name="connsiteX7" fmla="*/ 6906 w 12805"/>
                <a:gd name="connsiteY7" fmla="*/ 93515 h 101149"/>
                <a:gd name="connsiteX8" fmla="*/ 6668 w 12805"/>
                <a:gd name="connsiteY8" fmla="*/ 63257 h 101149"/>
                <a:gd name="connsiteX0" fmla="*/ 6668 w 7700"/>
                <a:gd name="connsiteY0" fmla="*/ 61349 h 99241"/>
                <a:gd name="connsiteX1" fmla="*/ 3810 w 7700"/>
                <a:gd name="connsiteY1" fmla="*/ 40078 h 99241"/>
                <a:gd name="connsiteX2" fmla="*/ 4232 w 7700"/>
                <a:gd name="connsiteY2" fmla="*/ 13360 h 99241"/>
                <a:gd name="connsiteX3" fmla="*/ 0 w 7700"/>
                <a:gd name="connsiteY3" fmla="*/ 0 h 99241"/>
                <a:gd name="connsiteX4" fmla="*/ 1905 w 7700"/>
                <a:gd name="connsiteY4" fmla="*/ 26719 h 99241"/>
                <a:gd name="connsiteX5" fmla="*/ 1649 w 7700"/>
                <a:gd name="connsiteY5" fmla="*/ 94590 h 99241"/>
                <a:gd name="connsiteX6" fmla="*/ 3810 w 7700"/>
                <a:gd name="connsiteY6" fmla="*/ 97332 h 99241"/>
                <a:gd name="connsiteX7" fmla="*/ 6906 w 7700"/>
                <a:gd name="connsiteY7" fmla="*/ 91607 h 99241"/>
                <a:gd name="connsiteX8" fmla="*/ 6668 w 7700"/>
                <a:gd name="connsiteY8" fmla="*/ 61349 h 99241"/>
                <a:gd name="connsiteX0" fmla="*/ 8874 w 10214"/>
                <a:gd name="connsiteY0" fmla="*/ 6182 h 10000"/>
                <a:gd name="connsiteX1" fmla="*/ 5162 w 10214"/>
                <a:gd name="connsiteY1" fmla="*/ 4038 h 10000"/>
                <a:gd name="connsiteX2" fmla="*/ 5710 w 10214"/>
                <a:gd name="connsiteY2" fmla="*/ 1346 h 10000"/>
                <a:gd name="connsiteX3" fmla="*/ 214 w 10214"/>
                <a:gd name="connsiteY3" fmla="*/ 0 h 10000"/>
                <a:gd name="connsiteX4" fmla="*/ 832 w 10214"/>
                <a:gd name="connsiteY4" fmla="*/ 2692 h 10000"/>
                <a:gd name="connsiteX5" fmla="*/ 2356 w 10214"/>
                <a:gd name="connsiteY5" fmla="*/ 9531 h 10000"/>
                <a:gd name="connsiteX6" fmla="*/ 5162 w 10214"/>
                <a:gd name="connsiteY6" fmla="*/ 9808 h 10000"/>
                <a:gd name="connsiteX7" fmla="*/ 9183 w 10214"/>
                <a:gd name="connsiteY7" fmla="*/ 9231 h 10000"/>
                <a:gd name="connsiteX8" fmla="*/ 8874 w 10214"/>
                <a:gd name="connsiteY8" fmla="*/ 6182 h 10000"/>
                <a:gd name="connsiteX0" fmla="*/ 8874 w 10214"/>
                <a:gd name="connsiteY0" fmla="*/ 6182 h 10000"/>
                <a:gd name="connsiteX1" fmla="*/ 5162 w 10214"/>
                <a:gd name="connsiteY1" fmla="*/ 4038 h 10000"/>
                <a:gd name="connsiteX2" fmla="*/ 4164 w 10214"/>
                <a:gd name="connsiteY2" fmla="*/ 1731 h 10000"/>
                <a:gd name="connsiteX3" fmla="*/ 214 w 10214"/>
                <a:gd name="connsiteY3" fmla="*/ 0 h 10000"/>
                <a:gd name="connsiteX4" fmla="*/ 832 w 10214"/>
                <a:gd name="connsiteY4" fmla="*/ 2692 h 10000"/>
                <a:gd name="connsiteX5" fmla="*/ 2356 w 10214"/>
                <a:gd name="connsiteY5" fmla="*/ 9531 h 10000"/>
                <a:gd name="connsiteX6" fmla="*/ 5162 w 10214"/>
                <a:gd name="connsiteY6" fmla="*/ 9808 h 10000"/>
                <a:gd name="connsiteX7" fmla="*/ 9183 w 10214"/>
                <a:gd name="connsiteY7" fmla="*/ 9231 h 10000"/>
                <a:gd name="connsiteX8" fmla="*/ 8874 w 10214"/>
                <a:gd name="connsiteY8" fmla="*/ 6182 h 10000"/>
                <a:gd name="connsiteX0" fmla="*/ 8874 w 10214"/>
                <a:gd name="connsiteY0" fmla="*/ 6182 h 10000"/>
                <a:gd name="connsiteX1" fmla="*/ 5162 w 10214"/>
                <a:gd name="connsiteY1" fmla="*/ 4038 h 10000"/>
                <a:gd name="connsiteX2" fmla="*/ 4164 w 10214"/>
                <a:gd name="connsiteY2" fmla="*/ 962 h 10000"/>
                <a:gd name="connsiteX3" fmla="*/ 214 w 10214"/>
                <a:gd name="connsiteY3" fmla="*/ 0 h 10000"/>
                <a:gd name="connsiteX4" fmla="*/ 832 w 10214"/>
                <a:gd name="connsiteY4" fmla="*/ 2692 h 10000"/>
                <a:gd name="connsiteX5" fmla="*/ 2356 w 10214"/>
                <a:gd name="connsiteY5" fmla="*/ 9531 h 10000"/>
                <a:gd name="connsiteX6" fmla="*/ 5162 w 10214"/>
                <a:gd name="connsiteY6" fmla="*/ 9808 h 10000"/>
                <a:gd name="connsiteX7" fmla="*/ 9183 w 10214"/>
                <a:gd name="connsiteY7" fmla="*/ 9231 h 10000"/>
                <a:gd name="connsiteX8" fmla="*/ 8874 w 10214"/>
                <a:gd name="connsiteY8" fmla="*/ 6182 h 10000"/>
                <a:gd name="connsiteX0" fmla="*/ 8874 w 10214"/>
                <a:gd name="connsiteY0" fmla="*/ 6182 h 10000"/>
                <a:gd name="connsiteX1" fmla="*/ 5162 w 10214"/>
                <a:gd name="connsiteY1" fmla="*/ 4038 h 10000"/>
                <a:gd name="connsiteX2" fmla="*/ 4164 w 10214"/>
                <a:gd name="connsiteY2" fmla="*/ 962 h 10000"/>
                <a:gd name="connsiteX3" fmla="*/ 214 w 10214"/>
                <a:gd name="connsiteY3" fmla="*/ 0 h 10000"/>
                <a:gd name="connsiteX4" fmla="*/ 832 w 10214"/>
                <a:gd name="connsiteY4" fmla="*/ 3846 h 10000"/>
                <a:gd name="connsiteX5" fmla="*/ 2356 w 10214"/>
                <a:gd name="connsiteY5" fmla="*/ 9531 h 10000"/>
                <a:gd name="connsiteX6" fmla="*/ 5162 w 10214"/>
                <a:gd name="connsiteY6" fmla="*/ 9808 h 10000"/>
                <a:gd name="connsiteX7" fmla="*/ 9183 w 10214"/>
                <a:gd name="connsiteY7" fmla="*/ 9231 h 10000"/>
                <a:gd name="connsiteX8" fmla="*/ 8874 w 10214"/>
                <a:gd name="connsiteY8" fmla="*/ 6182 h 10000"/>
                <a:gd name="connsiteX0" fmla="*/ 8874 w 10214"/>
                <a:gd name="connsiteY0" fmla="*/ 6182 h 10000"/>
                <a:gd name="connsiteX1" fmla="*/ 5162 w 10214"/>
                <a:gd name="connsiteY1" fmla="*/ 4038 h 10000"/>
                <a:gd name="connsiteX2" fmla="*/ 4164 w 10214"/>
                <a:gd name="connsiteY2" fmla="*/ 962 h 10000"/>
                <a:gd name="connsiteX3" fmla="*/ 214 w 10214"/>
                <a:gd name="connsiteY3" fmla="*/ 0 h 10000"/>
                <a:gd name="connsiteX4" fmla="*/ 214 w 10214"/>
                <a:gd name="connsiteY4" fmla="*/ 1346 h 10000"/>
                <a:gd name="connsiteX5" fmla="*/ 832 w 10214"/>
                <a:gd name="connsiteY5" fmla="*/ 3846 h 10000"/>
                <a:gd name="connsiteX6" fmla="*/ 2356 w 10214"/>
                <a:gd name="connsiteY6" fmla="*/ 9531 h 10000"/>
                <a:gd name="connsiteX7" fmla="*/ 5162 w 10214"/>
                <a:gd name="connsiteY7" fmla="*/ 9808 h 10000"/>
                <a:gd name="connsiteX8" fmla="*/ 9183 w 10214"/>
                <a:gd name="connsiteY8" fmla="*/ 9231 h 10000"/>
                <a:gd name="connsiteX9" fmla="*/ 8874 w 10214"/>
                <a:gd name="connsiteY9" fmla="*/ 6182 h 10000"/>
                <a:gd name="connsiteX0" fmla="*/ 8874 w 10214"/>
                <a:gd name="connsiteY0" fmla="*/ 6182 h 10000"/>
                <a:gd name="connsiteX1" fmla="*/ 5162 w 10214"/>
                <a:gd name="connsiteY1" fmla="*/ 4038 h 10000"/>
                <a:gd name="connsiteX2" fmla="*/ 4164 w 10214"/>
                <a:gd name="connsiteY2" fmla="*/ 962 h 10000"/>
                <a:gd name="connsiteX3" fmla="*/ 214 w 10214"/>
                <a:gd name="connsiteY3" fmla="*/ 0 h 10000"/>
                <a:gd name="connsiteX4" fmla="*/ 2070 w 10214"/>
                <a:gd name="connsiteY4" fmla="*/ 1538 h 10000"/>
                <a:gd name="connsiteX5" fmla="*/ 832 w 10214"/>
                <a:gd name="connsiteY5" fmla="*/ 3846 h 10000"/>
                <a:gd name="connsiteX6" fmla="*/ 2356 w 10214"/>
                <a:gd name="connsiteY6" fmla="*/ 9531 h 10000"/>
                <a:gd name="connsiteX7" fmla="*/ 5162 w 10214"/>
                <a:gd name="connsiteY7" fmla="*/ 9808 h 10000"/>
                <a:gd name="connsiteX8" fmla="*/ 9183 w 10214"/>
                <a:gd name="connsiteY8" fmla="*/ 9231 h 10000"/>
                <a:gd name="connsiteX9" fmla="*/ 8874 w 10214"/>
                <a:gd name="connsiteY9" fmla="*/ 6182 h 10000"/>
                <a:gd name="connsiteX0" fmla="*/ 8874 w 10214"/>
                <a:gd name="connsiteY0" fmla="*/ 6230 h 10048"/>
                <a:gd name="connsiteX1" fmla="*/ 5162 w 10214"/>
                <a:gd name="connsiteY1" fmla="*/ 4086 h 10048"/>
                <a:gd name="connsiteX2" fmla="*/ 4164 w 10214"/>
                <a:gd name="connsiteY2" fmla="*/ 0 h 10048"/>
                <a:gd name="connsiteX3" fmla="*/ 214 w 10214"/>
                <a:gd name="connsiteY3" fmla="*/ 48 h 10048"/>
                <a:gd name="connsiteX4" fmla="*/ 2070 w 10214"/>
                <a:gd name="connsiteY4" fmla="*/ 1586 h 10048"/>
                <a:gd name="connsiteX5" fmla="*/ 832 w 10214"/>
                <a:gd name="connsiteY5" fmla="*/ 3894 h 10048"/>
                <a:gd name="connsiteX6" fmla="*/ 2356 w 10214"/>
                <a:gd name="connsiteY6" fmla="*/ 9579 h 10048"/>
                <a:gd name="connsiteX7" fmla="*/ 5162 w 10214"/>
                <a:gd name="connsiteY7" fmla="*/ 9856 h 10048"/>
                <a:gd name="connsiteX8" fmla="*/ 9183 w 10214"/>
                <a:gd name="connsiteY8" fmla="*/ 9279 h 10048"/>
                <a:gd name="connsiteX9" fmla="*/ 8874 w 10214"/>
                <a:gd name="connsiteY9" fmla="*/ 6230 h 10048"/>
                <a:gd name="connsiteX0" fmla="*/ 8874 w 10214"/>
                <a:gd name="connsiteY0" fmla="*/ 6230 h 10048"/>
                <a:gd name="connsiteX1" fmla="*/ 5162 w 10214"/>
                <a:gd name="connsiteY1" fmla="*/ 4086 h 10048"/>
                <a:gd name="connsiteX2" fmla="*/ 4164 w 10214"/>
                <a:gd name="connsiteY2" fmla="*/ 0 h 10048"/>
                <a:gd name="connsiteX3" fmla="*/ 214 w 10214"/>
                <a:gd name="connsiteY3" fmla="*/ 48 h 10048"/>
                <a:gd name="connsiteX4" fmla="*/ 1142 w 10214"/>
                <a:gd name="connsiteY4" fmla="*/ 1874 h 10048"/>
                <a:gd name="connsiteX5" fmla="*/ 832 w 10214"/>
                <a:gd name="connsiteY5" fmla="*/ 3894 h 10048"/>
                <a:gd name="connsiteX6" fmla="*/ 2356 w 10214"/>
                <a:gd name="connsiteY6" fmla="*/ 9579 h 10048"/>
                <a:gd name="connsiteX7" fmla="*/ 5162 w 10214"/>
                <a:gd name="connsiteY7" fmla="*/ 9856 h 10048"/>
                <a:gd name="connsiteX8" fmla="*/ 9183 w 10214"/>
                <a:gd name="connsiteY8" fmla="*/ 9279 h 10048"/>
                <a:gd name="connsiteX9" fmla="*/ 8874 w 10214"/>
                <a:gd name="connsiteY9" fmla="*/ 6230 h 10048"/>
                <a:gd name="connsiteX0" fmla="*/ 8874 w 10214"/>
                <a:gd name="connsiteY0" fmla="*/ 6230 h 10048"/>
                <a:gd name="connsiteX1" fmla="*/ 5162 w 10214"/>
                <a:gd name="connsiteY1" fmla="*/ 4086 h 10048"/>
                <a:gd name="connsiteX2" fmla="*/ 4164 w 10214"/>
                <a:gd name="connsiteY2" fmla="*/ 0 h 10048"/>
                <a:gd name="connsiteX3" fmla="*/ 214 w 10214"/>
                <a:gd name="connsiteY3" fmla="*/ 48 h 10048"/>
                <a:gd name="connsiteX4" fmla="*/ 214 w 10214"/>
                <a:gd name="connsiteY4" fmla="*/ 1874 h 10048"/>
                <a:gd name="connsiteX5" fmla="*/ 832 w 10214"/>
                <a:gd name="connsiteY5" fmla="*/ 3894 h 10048"/>
                <a:gd name="connsiteX6" fmla="*/ 2356 w 10214"/>
                <a:gd name="connsiteY6" fmla="*/ 9579 h 10048"/>
                <a:gd name="connsiteX7" fmla="*/ 5162 w 10214"/>
                <a:gd name="connsiteY7" fmla="*/ 9856 h 10048"/>
                <a:gd name="connsiteX8" fmla="*/ 9183 w 10214"/>
                <a:gd name="connsiteY8" fmla="*/ 9279 h 10048"/>
                <a:gd name="connsiteX9" fmla="*/ 8874 w 10214"/>
                <a:gd name="connsiteY9" fmla="*/ 6230 h 10048"/>
                <a:gd name="connsiteX0" fmla="*/ 8874 w 10214"/>
                <a:gd name="connsiteY0" fmla="*/ 6230 h 9856"/>
                <a:gd name="connsiteX1" fmla="*/ 5162 w 10214"/>
                <a:gd name="connsiteY1" fmla="*/ 4086 h 9856"/>
                <a:gd name="connsiteX2" fmla="*/ 4164 w 10214"/>
                <a:gd name="connsiteY2" fmla="*/ 0 h 9856"/>
                <a:gd name="connsiteX3" fmla="*/ 214 w 10214"/>
                <a:gd name="connsiteY3" fmla="*/ 48 h 9856"/>
                <a:gd name="connsiteX4" fmla="*/ 214 w 10214"/>
                <a:gd name="connsiteY4" fmla="*/ 1874 h 9856"/>
                <a:gd name="connsiteX5" fmla="*/ 832 w 10214"/>
                <a:gd name="connsiteY5" fmla="*/ 3894 h 9856"/>
                <a:gd name="connsiteX6" fmla="*/ 2356 w 10214"/>
                <a:gd name="connsiteY6" fmla="*/ 9579 h 9856"/>
                <a:gd name="connsiteX7" fmla="*/ 5162 w 10214"/>
                <a:gd name="connsiteY7" fmla="*/ 9423 h 9856"/>
                <a:gd name="connsiteX8" fmla="*/ 9183 w 10214"/>
                <a:gd name="connsiteY8" fmla="*/ 9279 h 9856"/>
                <a:gd name="connsiteX9" fmla="*/ 8874 w 10214"/>
                <a:gd name="connsiteY9" fmla="*/ 6230 h 9856"/>
                <a:gd name="connsiteX0" fmla="*/ 8688 w 10000"/>
                <a:gd name="connsiteY0" fmla="*/ 6321 h 9755"/>
                <a:gd name="connsiteX1" fmla="*/ 5054 w 10000"/>
                <a:gd name="connsiteY1" fmla="*/ 4146 h 9755"/>
                <a:gd name="connsiteX2" fmla="*/ 4077 w 10000"/>
                <a:gd name="connsiteY2" fmla="*/ 0 h 9755"/>
                <a:gd name="connsiteX3" fmla="*/ 210 w 10000"/>
                <a:gd name="connsiteY3" fmla="*/ 49 h 9755"/>
                <a:gd name="connsiteX4" fmla="*/ 210 w 10000"/>
                <a:gd name="connsiteY4" fmla="*/ 1901 h 9755"/>
                <a:gd name="connsiteX5" fmla="*/ 815 w 10000"/>
                <a:gd name="connsiteY5" fmla="*/ 3951 h 9755"/>
                <a:gd name="connsiteX6" fmla="*/ 2307 w 10000"/>
                <a:gd name="connsiteY6" fmla="*/ 9719 h 9755"/>
                <a:gd name="connsiteX7" fmla="*/ 5054 w 10000"/>
                <a:gd name="connsiteY7" fmla="*/ 9561 h 9755"/>
                <a:gd name="connsiteX8" fmla="*/ 9218 w 10000"/>
                <a:gd name="connsiteY8" fmla="*/ 8976 h 9755"/>
                <a:gd name="connsiteX9" fmla="*/ 8688 w 10000"/>
                <a:gd name="connsiteY9" fmla="*/ 6321 h 9755"/>
                <a:gd name="connsiteX0" fmla="*/ 8688 w 9218"/>
                <a:gd name="connsiteY0" fmla="*/ 6480 h 9963"/>
                <a:gd name="connsiteX1" fmla="*/ 5054 w 9218"/>
                <a:gd name="connsiteY1" fmla="*/ 4250 h 9963"/>
                <a:gd name="connsiteX2" fmla="*/ 4077 w 9218"/>
                <a:gd name="connsiteY2" fmla="*/ 0 h 9963"/>
                <a:gd name="connsiteX3" fmla="*/ 210 w 9218"/>
                <a:gd name="connsiteY3" fmla="*/ 50 h 9963"/>
                <a:gd name="connsiteX4" fmla="*/ 210 w 9218"/>
                <a:gd name="connsiteY4" fmla="*/ 1949 h 9963"/>
                <a:gd name="connsiteX5" fmla="*/ 815 w 9218"/>
                <a:gd name="connsiteY5" fmla="*/ 4050 h 9963"/>
                <a:gd name="connsiteX6" fmla="*/ 2307 w 9218"/>
                <a:gd name="connsiteY6" fmla="*/ 9963 h 9963"/>
                <a:gd name="connsiteX7" fmla="*/ 9218 w 9218"/>
                <a:gd name="connsiteY7" fmla="*/ 9201 h 9963"/>
                <a:gd name="connsiteX8" fmla="*/ 8688 w 9218"/>
                <a:gd name="connsiteY8" fmla="*/ 6480 h 9963"/>
                <a:gd name="connsiteX0" fmla="*/ 9425 w 9534"/>
                <a:gd name="connsiteY0" fmla="*/ 6504 h 10000"/>
                <a:gd name="connsiteX1" fmla="*/ 5483 w 9534"/>
                <a:gd name="connsiteY1" fmla="*/ 4266 h 10000"/>
                <a:gd name="connsiteX2" fmla="*/ 4423 w 9534"/>
                <a:gd name="connsiteY2" fmla="*/ 0 h 10000"/>
                <a:gd name="connsiteX3" fmla="*/ 228 w 9534"/>
                <a:gd name="connsiteY3" fmla="*/ 50 h 10000"/>
                <a:gd name="connsiteX4" fmla="*/ 228 w 9534"/>
                <a:gd name="connsiteY4" fmla="*/ 1956 h 10000"/>
                <a:gd name="connsiteX5" fmla="*/ 884 w 9534"/>
                <a:gd name="connsiteY5" fmla="*/ 4065 h 10000"/>
                <a:gd name="connsiteX6" fmla="*/ 2503 w 9534"/>
                <a:gd name="connsiteY6" fmla="*/ 10000 h 10000"/>
                <a:gd name="connsiteX7" fmla="*/ 9015 w 9534"/>
                <a:gd name="connsiteY7" fmla="*/ 9837 h 10000"/>
                <a:gd name="connsiteX8" fmla="*/ 9425 w 9534"/>
                <a:gd name="connsiteY8" fmla="*/ 650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4" h="10000">
                  <a:moveTo>
                    <a:pt x="9425" y="6504"/>
                  </a:moveTo>
                  <a:lnTo>
                    <a:pt x="5483" y="4266"/>
                  </a:lnTo>
                  <a:cubicBezTo>
                    <a:pt x="5677" y="3329"/>
                    <a:pt x="4229" y="937"/>
                    <a:pt x="4423" y="0"/>
                  </a:cubicBezTo>
                  <a:lnTo>
                    <a:pt x="228" y="50"/>
                  </a:lnTo>
                  <a:lnTo>
                    <a:pt x="228" y="1956"/>
                  </a:lnTo>
                  <a:cubicBezTo>
                    <a:pt x="118" y="2659"/>
                    <a:pt x="993" y="3362"/>
                    <a:pt x="884" y="4065"/>
                  </a:cubicBezTo>
                  <a:cubicBezTo>
                    <a:pt x="0" y="7048"/>
                    <a:pt x="3058" y="7821"/>
                    <a:pt x="2503" y="10000"/>
                  </a:cubicBezTo>
                  <a:lnTo>
                    <a:pt x="9015" y="9837"/>
                  </a:lnTo>
                  <a:cubicBezTo>
                    <a:pt x="8905" y="8776"/>
                    <a:pt x="9534" y="7565"/>
                    <a:pt x="9425" y="6504"/>
                  </a:cubicBezTo>
                  <a:close/>
                </a:path>
              </a:pathLst>
            </a:custGeom>
            <a:solidFill>
              <a:sysClr val="window" lastClr="FFFFFF"/>
            </a:solidFill>
            <a:ln w="9525" cap="flat" cmpd="sng" algn="ctr">
              <a:solidFill>
                <a:srgbClr val="EEECE1">
                  <a:lumMod val="50000"/>
                </a:srgbClr>
              </a:solidFill>
              <a:prstDash val="solid"/>
            </a:ln>
            <a:effectLst/>
          </p:spPr>
          <p:txBody>
            <a:bodyPr wrap="square" tIns="120000" bIns="120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400" kern="0">
                <a:solidFill>
                  <a:srgbClr val="8064A2"/>
                </a:solidFill>
                <a:latin typeface="Calibri"/>
              </a:endParaRPr>
            </a:p>
          </p:txBody>
        </p:sp>
        <p:sp>
          <p:nvSpPr>
            <p:cNvPr id="39" name="TextBox 162"/>
            <p:cNvSpPr txBox="1"/>
            <p:nvPr/>
          </p:nvSpPr>
          <p:spPr>
            <a:xfrm>
              <a:off x="2497611" y="539060"/>
              <a:ext cx="794789" cy="31882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Khorasan</a:t>
              </a:r>
              <a:r>
                <a:rPr lang="en-US" sz="533" kern="0" dirty="0">
                  <a:solidFill>
                    <a:prstClr val="black"/>
                  </a:solidFill>
                  <a:latin typeface="Calibri"/>
                </a:rPr>
                <a:t> </a:t>
              </a:r>
            </a:p>
            <a:p>
              <a:pPr algn="ctr" defTabSz="1219170">
                <a:defRPr/>
              </a:pPr>
              <a:r>
                <a:rPr lang="en-US" sz="533" b="1" kern="0" dirty="0" err="1">
                  <a:solidFill>
                    <a:srgbClr val="003300"/>
                  </a:solidFill>
                  <a:latin typeface="Calibri"/>
                </a:rPr>
                <a:t>Shamali</a:t>
              </a:r>
              <a:endParaRPr lang="en-US" sz="533" b="1" kern="0" dirty="0">
                <a:solidFill>
                  <a:srgbClr val="003300"/>
                </a:solidFill>
                <a:latin typeface="Calibri"/>
              </a:endParaRPr>
            </a:p>
          </p:txBody>
        </p:sp>
        <p:sp>
          <p:nvSpPr>
            <p:cNvPr id="40" name="TextBox 163"/>
            <p:cNvSpPr txBox="1"/>
            <p:nvPr/>
          </p:nvSpPr>
          <p:spPr>
            <a:xfrm>
              <a:off x="2990169" y="1154395"/>
              <a:ext cx="626122" cy="37018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kern="0" cap="none" spc="0" normalizeH="0" baseline="0">
                  <a:ln>
                    <a:noFill/>
                  </a:ln>
                  <a:effectLst>
                    <a:outerShdw blurRad="38100" dist="38100" dir="2700000" algn="tl">
                      <a:srgbClr val="000000">
                        <a:alpha val="43137"/>
                      </a:srgbClr>
                    </a:outerShdw>
                  </a:effectLst>
                  <a:uLnTx/>
                  <a:uFillTx/>
                  <a:latin typeface="+mj-lt"/>
                </a:defRPr>
              </a:lvl1pPr>
            </a:lstStyle>
            <a:p>
              <a:pPr defTabSz="1219170">
                <a:defRPr/>
              </a:pPr>
              <a:r>
                <a:rPr lang="en-US" sz="667" b="1" dirty="0">
                  <a:solidFill>
                    <a:prstClr val="black"/>
                  </a:solidFill>
                  <a:latin typeface="Calibri"/>
                </a:rPr>
                <a:t>Khorasan</a:t>
              </a:r>
            </a:p>
            <a:p>
              <a:pPr defTabSz="1219170">
                <a:defRPr/>
              </a:pPr>
              <a:r>
                <a:rPr lang="en-US" sz="667" b="1" dirty="0" err="1">
                  <a:solidFill>
                    <a:prstClr val="black"/>
                  </a:solidFill>
                  <a:latin typeface="Calibri"/>
                </a:rPr>
                <a:t>Razavi</a:t>
              </a:r>
              <a:endParaRPr lang="en-US" sz="667" b="1" dirty="0">
                <a:solidFill>
                  <a:prstClr val="black"/>
                </a:solidFill>
                <a:latin typeface="Calibri"/>
              </a:endParaRPr>
            </a:p>
          </p:txBody>
        </p:sp>
        <p:sp>
          <p:nvSpPr>
            <p:cNvPr id="41" name="TextBox 164"/>
            <p:cNvSpPr txBox="1"/>
            <p:nvPr/>
          </p:nvSpPr>
          <p:spPr>
            <a:xfrm>
              <a:off x="2927644" y="1818112"/>
              <a:ext cx="1045028" cy="31882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Khorasan</a:t>
              </a:r>
              <a:r>
                <a:rPr lang="en-US" sz="533" kern="0" dirty="0">
                  <a:solidFill>
                    <a:prstClr val="black"/>
                  </a:solidFill>
                  <a:latin typeface="Calibri"/>
                </a:rPr>
                <a:t> </a:t>
              </a:r>
            </a:p>
            <a:p>
              <a:pPr algn="ctr" defTabSz="1219170">
                <a:defRPr/>
              </a:pPr>
              <a:r>
                <a:rPr lang="en-US" sz="533" b="1" kern="0" dirty="0" err="1">
                  <a:solidFill>
                    <a:srgbClr val="003300"/>
                  </a:solidFill>
                  <a:latin typeface="Calibri"/>
                </a:rPr>
                <a:t>Janubi</a:t>
              </a:r>
              <a:endParaRPr lang="en-US" sz="533" b="1" kern="0" dirty="0">
                <a:solidFill>
                  <a:srgbClr val="003300"/>
                </a:solidFill>
                <a:latin typeface="Calibri"/>
              </a:endParaRPr>
            </a:p>
          </p:txBody>
        </p:sp>
        <p:sp>
          <p:nvSpPr>
            <p:cNvPr id="42" name="TextBox 165"/>
            <p:cNvSpPr txBox="1"/>
            <p:nvPr/>
          </p:nvSpPr>
          <p:spPr>
            <a:xfrm>
              <a:off x="3289768" y="3217154"/>
              <a:ext cx="1045028"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err="1">
                  <a:solidFill>
                    <a:srgbClr val="003300"/>
                  </a:solidFill>
                  <a:latin typeface="Calibri"/>
                </a:rPr>
                <a:t>Sistan</a:t>
              </a:r>
              <a:r>
                <a:rPr lang="en-US" sz="533" kern="0" dirty="0">
                  <a:solidFill>
                    <a:srgbClr val="003300"/>
                  </a:solidFill>
                  <a:latin typeface="Calibri"/>
                </a:rPr>
                <a:t> &amp; </a:t>
              </a:r>
              <a:r>
                <a:rPr lang="en-US" sz="533" b="1" kern="0" dirty="0" err="1">
                  <a:solidFill>
                    <a:srgbClr val="003300"/>
                  </a:solidFill>
                  <a:latin typeface="Calibri"/>
                </a:rPr>
                <a:t>Baluchestan</a:t>
              </a:r>
              <a:endParaRPr lang="en-US" sz="533" b="1" kern="0" dirty="0">
                <a:solidFill>
                  <a:srgbClr val="003300"/>
                </a:solidFill>
                <a:latin typeface="Calibri"/>
              </a:endParaRPr>
            </a:p>
          </p:txBody>
        </p:sp>
        <p:sp>
          <p:nvSpPr>
            <p:cNvPr id="43" name="TextBox 166"/>
            <p:cNvSpPr txBox="1"/>
            <p:nvPr/>
          </p:nvSpPr>
          <p:spPr>
            <a:xfrm>
              <a:off x="2201646" y="3301222"/>
              <a:ext cx="1045028"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err="1">
                  <a:solidFill>
                    <a:srgbClr val="003300"/>
                  </a:solidFill>
                  <a:latin typeface="Calibri"/>
                </a:rPr>
                <a:t>Hormozgan</a:t>
              </a:r>
              <a:endParaRPr lang="en-US" sz="533" b="1" kern="0" dirty="0">
                <a:solidFill>
                  <a:srgbClr val="003300"/>
                </a:solidFill>
                <a:latin typeface="Calibri"/>
              </a:endParaRPr>
            </a:p>
          </p:txBody>
        </p:sp>
        <p:sp>
          <p:nvSpPr>
            <p:cNvPr id="44" name="TextBox 167"/>
            <p:cNvSpPr txBox="1"/>
            <p:nvPr/>
          </p:nvSpPr>
          <p:spPr>
            <a:xfrm>
              <a:off x="1239450" y="2919244"/>
              <a:ext cx="752429"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Bushehr</a:t>
              </a:r>
            </a:p>
          </p:txBody>
        </p:sp>
        <p:sp>
          <p:nvSpPr>
            <p:cNvPr id="45" name="TextBox 168"/>
            <p:cNvSpPr txBox="1"/>
            <p:nvPr/>
          </p:nvSpPr>
          <p:spPr>
            <a:xfrm>
              <a:off x="601395" y="2172498"/>
              <a:ext cx="843248" cy="24251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outerShdw blurRad="38100" dist="38100" dir="2700000" algn="tl">
                      <a:srgbClr val="000000">
                        <a:alpha val="43137"/>
                      </a:srgbClr>
                    </a:outerShdw>
                  </a:effectLst>
                  <a:uLnTx/>
                  <a:uFillTx/>
                  <a:latin typeface="+mj-lt"/>
                </a:defRPr>
              </a:lvl1pPr>
            </a:lstStyle>
            <a:p>
              <a:pPr defTabSz="1219170">
                <a:defRPr/>
              </a:pPr>
              <a:r>
                <a:rPr lang="en-US" sz="667" dirty="0">
                  <a:solidFill>
                    <a:prstClr val="black"/>
                  </a:solidFill>
                  <a:latin typeface="Calibri"/>
                </a:rPr>
                <a:t>Khuzestan</a:t>
              </a:r>
            </a:p>
          </p:txBody>
        </p:sp>
        <p:sp>
          <p:nvSpPr>
            <p:cNvPr id="46" name="TextBox 169"/>
            <p:cNvSpPr txBox="1"/>
            <p:nvPr/>
          </p:nvSpPr>
          <p:spPr>
            <a:xfrm>
              <a:off x="373938" y="1768590"/>
              <a:ext cx="558239"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kern="0" dirty="0" err="1">
                  <a:solidFill>
                    <a:prstClr val="black"/>
                  </a:solidFill>
                  <a:effectLst>
                    <a:outerShdw blurRad="38100" dist="38100" dir="2700000" algn="tl">
                      <a:srgbClr val="000000">
                        <a:alpha val="43137"/>
                      </a:srgbClr>
                    </a:outerShdw>
                  </a:effectLst>
                  <a:latin typeface="Calibri"/>
                </a:rPr>
                <a:t>Ilam</a:t>
              </a:r>
              <a:endParaRPr lang="en-US" sz="533" kern="0" dirty="0">
                <a:solidFill>
                  <a:prstClr val="black"/>
                </a:solidFill>
                <a:effectLst>
                  <a:outerShdw blurRad="38100" dist="38100" dir="2700000" algn="tl">
                    <a:srgbClr val="000000">
                      <a:alpha val="43137"/>
                    </a:srgbClr>
                  </a:outerShdw>
                </a:effectLst>
                <a:latin typeface="Calibri"/>
              </a:endParaRPr>
            </a:p>
          </p:txBody>
        </p:sp>
        <p:sp>
          <p:nvSpPr>
            <p:cNvPr id="47" name="TextBox 170"/>
            <p:cNvSpPr txBox="1"/>
            <p:nvPr/>
          </p:nvSpPr>
          <p:spPr>
            <a:xfrm>
              <a:off x="104435" y="1393360"/>
              <a:ext cx="1045028" cy="216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kern="0" cap="none" spc="0" normalizeH="0" baseline="0">
                  <a:ln>
                    <a:noFill/>
                  </a:ln>
                  <a:solidFill>
                    <a:srgbClr val="003300"/>
                  </a:solidFill>
                  <a:uLnTx/>
                  <a:uFillTx/>
                  <a:latin typeface="+mj-lt"/>
                </a:defRPr>
              </a:lvl1pPr>
            </a:lstStyle>
            <a:p>
              <a:pPr defTabSz="1219170">
                <a:defRPr/>
              </a:pPr>
              <a:r>
                <a:rPr lang="en-US" sz="533" dirty="0">
                  <a:latin typeface="Calibri"/>
                </a:rPr>
                <a:t>Kermanshah</a:t>
              </a:r>
            </a:p>
          </p:txBody>
        </p:sp>
        <p:sp>
          <p:nvSpPr>
            <p:cNvPr id="48" name="TextBox 171"/>
            <p:cNvSpPr txBox="1"/>
            <p:nvPr/>
          </p:nvSpPr>
          <p:spPr>
            <a:xfrm>
              <a:off x="291793" y="1029776"/>
              <a:ext cx="852488" cy="216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kern="0" cap="none" spc="0" normalizeH="0" baseline="0">
                  <a:ln>
                    <a:noFill/>
                  </a:ln>
                  <a:solidFill>
                    <a:srgbClr val="003300"/>
                  </a:solidFill>
                  <a:uLnTx/>
                  <a:uFillTx/>
                  <a:latin typeface="+mj-lt"/>
                </a:defRPr>
              </a:lvl1pPr>
            </a:lstStyle>
            <a:p>
              <a:pPr defTabSz="1219170">
                <a:defRPr/>
              </a:pPr>
              <a:r>
                <a:rPr lang="en-US" sz="533" dirty="0" err="1">
                  <a:latin typeface="Calibri"/>
                </a:rPr>
                <a:t>Kordestan</a:t>
              </a:r>
              <a:endParaRPr lang="en-US" sz="533" dirty="0">
                <a:latin typeface="Calibri"/>
              </a:endParaRPr>
            </a:p>
          </p:txBody>
        </p:sp>
        <p:sp>
          <p:nvSpPr>
            <p:cNvPr id="49" name="TextBox 172"/>
            <p:cNvSpPr txBox="1"/>
            <p:nvPr/>
          </p:nvSpPr>
          <p:spPr>
            <a:xfrm>
              <a:off x="0" y="679501"/>
              <a:ext cx="856018" cy="31882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West </a:t>
              </a:r>
            </a:p>
            <a:p>
              <a:pPr algn="ctr" defTabSz="1219170">
                <a:defRPr/>
              </a:pPr>
              <a:r>
                <a:rPr lang="en-US" sz="533" b="1" kern="0" dirty="0">
                  <a:solidFill>
                    <a:srgbClr val="003300"/>
                  </a:solidFill>
                  <a:latin typeface="Calibri"/>
                </a:rPr>
                <a:t>Azerbaijan</a:t>
              </a:r>
            </a:p>
          </p:txBody>
        </p:sp>
        <p:sp>
          <p:nvSpPr>
            <p:cNvPr id="50" name="TextBox 173"/>
            <p:cNvSpPr txBox="1"/>
            <p:nvPr/>
          </p:nvSpPr>
          <p:spPr>
            <a:xfrm>
              <a:off x="346301" y="248810"/>
              <a:ext cx="637683" cy="497859"/>
            </a:xfrm>
            <a:prstGeom prst="rect">
              <a:avLst/>
            </a:prstGeom>
            <a:noFill/>
            <a:ln>
              <a:noFill/>
            </a:ln>
            <a:scene3d>
              <a:camera prst="orthographicFront"/>
              <a:lightRig rig="threePt" dir="t"/>
            </a:scene3d>
            <a:sp3d>
              <a:bevelT w="152400" h="50800" prst="softRound"/>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667" b="1" kern="0" dirty="0">
                  <a:solidFill>
                    <a:prstClr val="black"/>
                  </a:solidFill>
                  <a:effectLst>
                    <a:outerShdw blurRad="38100" dist="38100" dir="2700000" algn="tl">
                      <a:srgbClr val="000000">
                        <a:alpha val="43137"/>
                      </a:srgbClr>
                    </a:outerShdw>
                  </a:effectLst>
                  <a:latin typeface="Calibri"/>
                </a:rPr>
                <a:t>East</a:t>
              </a:r>
            </a:p>
            <a:p>
              <a:pPr algn="ctr" defTabSz="1219170">
                <a:defRPr/>
              </a:pPr>
              <a:r>
                <a:rPr lang="en-US" sz="667" b="1" kern="0" dirty="0">
                  <a:solidFill>
                    <a:prstClr val="black"/>
                  </a:solidFill>
                  <a:effectLst>
                    <a:outerShdw blurRad="38100" dist="38100" dir="2700000" algn="tl">
                      <a:srgbClr val="000000">
                        <a:alpha val="43137"/>
                      </a:srgbClr>
                    </a:outerShdw>
                  </a:effectLst>
                  <a:latin typeface="Calibri"/>
                </a:rPr>
                <a:t>Azerbaijan</a:t>
              </a:r>
            </a:p>
          </p:txBody>
        </p:sp>
        <p:sp>
          <p:nvSpPr>
            <p:cNvPr id="51" name="TextBox 174"/>
            <p:cNvSpPr txBox="1"/>
            <p:nvPr/>
          </p:nvSpPr>
          <p:spPr>
            <a:xfrm>
              <a:off x="584537" y="314011"/>
              <a:ext cx="777473"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kern="0" dirty="0">
                  <a:solidFill>
                    <a:prstClr val="black"/>
                  </a:solidFill>
                  <a:latin typeface="Calibri"/>
                </a:rPr>
                <a:t>Ardabil</a:t>
              </a:r>
            </a:p>
          </p:txBody>
        </p:sp>
        <p:sp>
          <p:nvSpPr>
            <p:cNvPr id="52" name="TextBox 175"/>
            <p:cNvSpPr txBox="1"/>
            <p:nvPr/>
          </p:nvSpPr>
          <p:spPr>
            <a:xfrm>
              <a:off x="957951" y="673790"/>
              <a:ext cx="610547"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err="1">
                  <a:solidFill>
                    <a:srgbClr val="003300"/>
                  </a:solidFill>
                  <a:latin typeface="Calibri"/>
                </a:rPr>
                <a:t>Gilan</a:t>
              </a:r>
              <a:endParaRPr lang="en-US" sz="533" b="1" kern="0" dirty="0">
                <a:solidFill>
                  <a:srgbClr val="003300"/>
                </a:solidFill>
                <a:latin typeface="Calibri"/>
              </a:endParaRPr>
            </a:p>
          </p:txBody>
        </p:sp>
        <p:sp>
          <p:nvSpPr>
            <p:cNvPr id="53" name="TextBox 176"/>
            <p:cNvSpPr txBox="1"/>
            <p:nvPr/>
          </p:nvSpPr>
          <p:spPr>
            <a:xfrm>
              <a:off x="1432720" y="911199"/>
              <a:ext cx="936732"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Mazandaran</a:t>
              </a:r>
            </a:p>
          </p:txBody>
        </p:sp>
        <p:sp>
          <p:nvSpPr>
            <p:cNvPr id="54" name="TextBox 177"/>
            <p:cNvSpPr txBox="1"/>
            <p:nvPr/>
          </p:nvSpPr>
          <p:spPr>
            <a:xfrm>
              <a:off x="2026670" y="687342"/>
              <a:ext cx="752477"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err="1">
                  <a:solidFill>
                    <a:srgbClr val="003300"/>
                  </a:solidFill>
                  <a:latin typeface="Calibri"/>
                </a:rPr>
                <a:t>Golestan</a:t>
              </a:r>
              <a:endParaRPr lang="en-US" sz="533" b="1" kern="0" dirty="0">
                <a:solidFill>
                  <a:srgbClr val="003300"/>
                </a:solidFill>
                <a:latin typeface="Calibri"/>
              </a:endParaRPr>
            </a:p>
          </p:txBody>
        </p:sp>
        <p:sp>
          <p:nvSpPr>
            <p:cNvPr id="55" name="TextBox 178"/>
            <p:cNvSpPr txBox="1"/>
            <p:nvPr/>
          </p:nvSpPr>
          <p:spPr>
            <a:xfrm>
              <a:off x="680027" y="815934"/>
              <a:ext cx="628650" cy="216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kern="0" cap="none" spc="0" normalizeH="0" baseline="0">
                  <a:ln>
                    <a:noFill/>
                  </a:ln>
                  <a:solidFill>
                    <a:srgbClr val="003300"/>
                  </a:solidFill>
                  <a:uLnTx/>
                  <a:uFillTx/>
                  <a:latin typeface="+mj-lt"/>
                </a:defRPr>
              </a:lvl1pPr>
            </a:lstStyle>
            <a:p>
              <a:pPr defTabSz="1219170">
                <a:defRPr/>
              </a:pPr>
              <a:r>
                <a:rPr lang="en-US" sz="533" dirty="0" err="1">
                  <a:latin typeface="Calibri"/>
                </a:rPr>
                <a:t>Zanjan</a:t>
              </a:r>
              <a:endParaRPr lang="en-US" sz="533" dirty="0">
                <a:latin typeface="Calibri"/>
              </a:endParaRPr>
            </a:p>
          </p:txBody>
        </p:sp>
        <p:sp>
          <p:nvSpPr>
            <p:cNvPr id="56" name="TextBox 182"/>
            <p:cNvSpPr txBox="1"/>
            <p:nvPr/>
          </p:nvSpPr>
          <p:spPr>
            <a:xfrm>
              <a:off x="1096947" y="919613"/>
              <a:ext cx="502373" cy="19139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400" b="1" kern="0" dirty="0">
                  <a:solidFill>
                    <a:srgbClr val="003300"/>
                  </a:solidFill>
                  <a:latin typeface="Calibri"/>
                </a:rPr>
                <a:t>Qazvin</a:t>
              </a:r>
            </a:p>
          </p:txBody>
        </p:sp>
        <p:sp>
          <p:nvSpPr>
            <p:cNvPr id="57" name="TextBox 183"/>
            <p:cNvSpPr txBox="1"/>
            <p:nvPr/>
          </p:nvSpPr>
          <p:spPr>
            <a:xfrm>
              <a:off x="1318276" y="1023293"/>
              <a:ext cx="438239" cy="19139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400" b="1" kern="0" dirty="0">
                  <a:solidFill>
                    <a:srgbClr val="003300"/>
                  </a:solidFill>
                  <a:latin typeface="Calibri"/>
                </a:rPr>
                <a:t>Alborz</a:t>
              </a:r>
            </a:p>
          </p:txBody>
        </p:sp>
        <p:sp>
          <p:nvSpPr>
            <p:cNvPr id="58" name="TextBox 184"/>
            <p:cNvSpPr txBox="1"/>
            <p:nvPr/>
          </p:nvSpPr>
          <p:spPr>
            <a:xfrm>
              <a:off x="2034960" y="1228873"/>
              <a:ext cx="776816" cy="216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900" b="1" kern="0">
                  <a:solidFill>
                    <a:srgbClr val="003300"/>
                  </a:solidFill>
                  <a:latin typeface="+mj-lt"/>
                </a:defRPr>
              </a:lvl1pPr>
            </a:lstStyle>
            <a:p>
              <a:pPr defTabSz="1219170">
                <a:defRPr/>
              </a:pPr>
              <a:r>
                <a:rPr lang="en-US" sz="533" dirty="0">
                  <a:latin typeface="Calibri"/>
                </a:rPr>
                <a:t>Semnan</a:t>
              </a:r>
            </a:p>
          </p:txBody>
        </p:sp>
        <p:sp>
          <p:nvSpPr>
            <p:cNvPr id="59" name="TextBox 185"/>
            <p:cNvSpPr txBox="1"/>
            <p:nvPr/>
          </p:nvSpPr>
          <p:spPr>
            <a:xfrm>
              <a:off x="1479650" y="1747030"/>
              <a:ext cx="674642" cy="242511"/>
            </a:xfrm>
            <a:prstGeom prst="rect">
              <a:avLst/>
            </a:prstGeom>
            <a:solidFill>
              <a:schemeClr val="accent3">
                <a:lumMod val="40000"/>
                <a:lumOff val="60000"/>
              </a:schemeClr>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667" b="1" kern="0" dirty="0">
                  <a:solidFill>
                    <a:prstClr val="black"/>
                  </a:solidFill>
                  <a:effectLst>
                    <a:outerShdw blurRad="38100" dist="38100" dir="2700000" algn="tl">
                      <a:srgbClr val="000000">
                        <a:alpha val="43137"/>
                      </a:srgbClr>
                    </a:outerShdw>
                  </a:effectLst>
                  <a:latin typeface="Calibri"/>
                </a:rPr>
                <a:t>Isfahan</a:t>
              </a:r>
            </a:p>
          </p:txBody>
        </p:sp>
        <p:sp>
          <p:nvSpPr>
            <p:cNvPr id="60" name="TextBox 186"/>
            <p:cNvSpPr txBox="1"/>
            <p:nvPr/>
          </p:nvSpPr>
          <p:spPr>
            <a:xfrm>
              <a:off x="2249803" y="2015476"/>
              <a:ext cx="628650"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Yazd</a:t>
              </a:r>
            </a:p>
          </p:txBody>
        </p:sp>
        <p:sp>
          <p:nvSpPr>
            <p:cNvPr id="61" name="TextBox 187"/>
            <p:cNvSpPr txBox="1"/>
            <p:nvPr/>
          </p:nvSpPr>
          <p:spPr>
            <a:xfrm>
              <a:off x="2637332" y="2636060"/>
              <a:ext cx="705675"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Kerman</a:t>
              </a:r>
            </a:p>
          </p:txBody>
        </p:sp>
        <p:sp>
          <p:nvSpPr>
            <p:cNvPr id="62" name="TextBox 188"/>
            <p:cNvSpPr txBox="1"/>
            <p:nvPr/>
          </p:nvSpPr>
          <p:spPr>
            <a:xfrm>
              <a:off x="1740903" y="2835789"/>
              <a:ext cx="628650" cy="24251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outerShdw blurRad="38100" dist="38100" dir="2700000" algn="tl">
                      <a:srgbClr val="000000">
                        <a:alpha val="43137"/>
                      </a:srgbClr>
                    </a:outerShdw>
                  </a:effectLst>
                  <a:uLnTx/>
                  <a:uFillTx/>
                  <a:latin typeface="+mj-lt"/>
                </a:defRPr>
              </a:lvl1pPr>
            </a:lstStyle>
            <a:p>
              <a:pPr defTabSz="1219170">
                <a:defRPr/>
              </a:pPr>
              <a:r>
                <a:rPr lang="en-US" sz="667" dirty="0">
                  <a:solidFill>
                    <a:prstClr val="black"/>
                  </a:solidFill>
                  <a:latin typeface="Calibri"/>
                </a:rPr>
                <a:t>Fars</a:t>
              </a:r>
            </a:p>
          </p:txBody>
        </p:sp>
        <p:sp>
          <p:nvSpPr>
            <p:cNvPr id="63" name="TextBox 189"/>
            <p:cNvSpPr txBox="1"/>
            <p:nvPr/>
          </p:nvSpPr>
          <p:spPr>
            <a:xfrm rot="1630556">
              <a:off x="1076459" y="2449721"/>
              <a:ext cx="849725" cy="16595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267" kern="0" dirty="0" err="1">
                  <a:solidFill>
                    <a:sysClr val="windowText" lastClr="000000"/>
                  </a:solidFill>
                  <a:latin typeface="Calibri"/>
                </a:rPr>
                <a:t>Kuhgiluyeh</a:t>
              </a:r>
              <a:r>
                <a:rPr lang="en-US" sz="267" kern="0" dirty="0">
                  <a:solidFill>
                    <a:sysClr val="windowText" lastClr="000000"/>
                  </a:solidFill>
                  <a:latin typeface="Calibri"/>
                </a:rPr>
                <a:t> &amp; Boyer-Ahmad</a:t>
              </a:r>
            </a:p>
          </p:txBody>
        </p:sp>
        <p:sp>
          <p:nvSpPr>
            <p:cNvPr id="64" name="TextBox 190"/>
            <p:cNvSpPr txBox="1"/>
            <p:nvPr/>
          </p:nvSpPr>
          <p:spPr>
            <a:xfrm rot="1621859">
              <a:off x="1068038" y="2088645"/>
              <a:ext cx="809153" cy="16595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267" kern="0" dirty="0" err="1">
                  <a:solidFill>
                    <a:prstClr val="black"/>
                  </a:solidFill>
                  <a:latin typeface="Calibri"/>
                </a:rPr>
                <a:t>Chaharmahal</a:t>
              </a:r>
              <a:r>
                <a:rPr lang="en-US" sz="267" kern="0" dirty="0">
                  <a:solidFill>
                    <a:prstClr val="black"/>
                  </a:solidFill>
                  <a:latin typeface="Calibri"/>
                </a:rPr>
                <a:t> &amp; </a:t>
              </a:r>
              <a:r>
                <a:rPr lang="en-US" sz="267" kern="0" dirty="0" err="1">
                  <a:solidFill>
                    <a:prstClr val="black"/>
                  </a:solidFill>
                  <a:latin typeface="Calibri"/>
                </a:rPr>
                <a:t>Bakhtiari</a:t>
              </a:r>
              <a:endParaRPr lang="en-US" sz="267" kern="0" dirty="0">
                <a:solidFill>
                  <a:prstClr val="black"/>
                </a:solidFill>
                <a:latin typeface="Calibri"/>
              </a:endParaRPr>
            </a:p>
          </p:txBody>
        </p:sp>
        <p:sp>
          <p:nvSpPr>
            <p:cNvPr id="65" name="TextBox 191"/>
            <p:cNvSpPr txBox="1"/>
            <p:nvPr/>
          </p:nvSpPr>
          <p:spPr>
            <a:xfrm>
              <a:off x="603826" y="1665735"/>
              <a:ext cx="742949"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kern="0" dirty="0" err="1">
                  <a:solidFill>
                    <a:prstClr val="black"/>
                  </a:solidFill>
                  <a:effectLst>
                    <a:outerShdw blurRad="38100" dist="38100" dir="2700000" algn="tl">
                      <a:srgbClr val="000000">
                        <a:alpha val="43137"/>
                      </a:srgbClr>
                    </a:outerShdw>
                  </a:effectLst>
                  <a:latin typeface="Calibri"/>
                </a:rPr>
                <a:t>Lorestan</a:t>
              </a:r>
              <a:endParaRPr lang="en-US" sz="400" kern="0" dirty="0">
                <a:solidFill>
                  <a:prstClr val="black"/>
                </a:solidFill>
                <a:effectLst>
                  <a:outerShdw blurRad="38100" dist="38100" dir="2700000" algn="tl">
                    <a:srgbClr val="000000">
                      <a:alpha val="43137"/>
                    </a:srgbClr>
                  </a:outerShdw>
                </a:effectLst>
                <a:latin typeface="Calibri"/>
              </a:endParaRPr>
            </a:p>
          </p:txBody>
        </p:sp>
        <p:sp>
          <p:nvSpPr>
            <p:cNvPr id="66" name="TextBox 192"/>
            <p:cNvSpPr txBox="1"/>
            <p:nvPr/>
          </p:nvSpPr>
          <p:spPr>
            <a:xfrm>
              <a:off x="1056441" y="1232080"/>
              <a:ext cx="512061"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kern="0" dirty="0" err="1">
                  <a:solidFill>
                    <a:prstClr val="black"/>
                  </a:solidFill>
                  <a:latin typeface="Calibri"/>
                </a:rPr>
                <a:t>Markazi</a:t>
              </a:r>
              <a:endParaRPr lang="en-US" sz="267" kern="0" dirty="0">
                <a:solidFill>
                  <a:prstClr val="black"/>
                </a:solidFill>
                <a:latin typeface="Calibri"/>
              </a:endParaRPr>
            </a:p>
          </p:txBody>
        </p:sp>
        <p:sp>
          <p:nvSpPr>
            <p:cNvPr id="67" name="TextBox 193"/>
            <p:cNvSpPr txBox="1"/>
            <p:nvPr/>
          </p:nvSpPr>
          <p:spPr>
            <a:xfrm>
              <a:off x="1254310" y="1385091"/>
              <a:ext cx="577189" cy="2168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 b="1" kern="0" dirty="0">
                  <a:solidFill>
                    <a:srgbClr val="003300"/>
                  </a:solidFill>
                  <a:latin typeface="Calibri"/>
                </a:rPr>
                <a:t>Qom</a:t>
              </a:r>
            </a:p>
          </p:txBody>
        </p:sp>
        <p:sp>
          <p:nvSpPr>
            <p:cNvPr id="68" name="TextBox 194"/>
            <p:cNvSpPr txBox="1"/>
            <p:nvPr/>
          </p:nvSpPr>
          <p:spPr>
            <a:xfrm>
              <a:off x="718035" y="1316027"/>
              <a:ext cx="619012" cy="216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kern="0" cap="none" spc="0" normalizeH="0" baseline="0">
                  <a:ln>
                    <a:noFill/>
                  </a:ln>
                  <a:solidFill>
                    <a:srgbClr val="003300"/>
                  </a:solidFill>
                  <a:uLnTx/>
                  <a:uFillTx/>
                  <a:latin typeface="+mj-lt"/>
                </a:defRPr>
              </a:lvl1pPr>
            </a:lstStyle>
            <a:p>
              <a:pPr defTabSz="1219170">
                <a:defRPr/>
              </a:pPr>
              <a:r>
                <a:rPr lang="en-US" sz="533" dirty="0">
                  <a:latin typeface="Calibri"/>
                </a:rPr>
                <a:t>Hamadan</a:t>
              </a:r>
            </a:p>
          </p:txBody>
        </p:sp>
        <p:sp>
          <p:nvSpPr>
            <p:cNvPr id="69" name="TextBox 195"/>
            <p:cNvSpPr txBox="1"/>
            <p:nvPr/>
          </p:nvSpPr>
          <p:spPr>
            <a:xfrm>
              <a:off x="1537395" y="1035405"/>
              <a:ext cx="547021" cy="242511"/>
            </a:xfrm>
            <a:prstGeom prst="rect">
              <a:avLst/>
            </a:prstGeom>
            <a:noFill/>
            <a:ln>
              <a:noFill/>
            </a:ln>
            <a:scene3d>
              <a:camera prst="orthographicFront"/>
              <a:lightRig rig="threePt" dir="t"/>
            </a:scene3d>
            <a:sp3d>
              <a:bevelT w="152400" h="50800" prst="softRound"/>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outerShdw blurRad="38100" dist="38100" dir="2700000" algn="tl">
                      <a:srgbClr val="000000">
                        <a:alpha val="43137"/>
                      </a:srgbClr>
                    </a:outerShdw>
                  </a:effectLst>
                  <a:uLnTx/>
                  <a:uFillTx/>
                  <a:latin typeface="+mj-lt"/>
                </a:defRPr>
              </a:lvl1pPr>
            </a:lstStyle>
            <a:p>
              <a:pPr defTabSz="1219170">
                <a:defRPr/>
              </a:pPr>
              <a:r>
                <a:rPr lang="en-US" sz="667" dirty="0">
                  <a:solidFill>
                    <a:prstClr val="black"/>
                  </a:solidFill>
                  <a:latin typeface="Calibri"/>
                </a:rPr>
                <a:t>Tehran</a:t>
              </a:r>
            </a:p>
          </p:txBody>
        </p:sp>
      </p:grpSp>
      <p:sp>
        <p:nvSpPr>
          <p:cNvPr id="3" name="Rectangle 2"/>
          <p:cNvSpPr/>
          <p:nvPr/>
        </p:nvSpPr>
        <p:spPr>
          <a:xfrm>
            <a:off x="5073653" y="13134"/>
            <a:ext cx="2948243" cy="810607"/>
          </a:xfrm>
          <a:prstGeom prst="rect">
            <a:avLst/>
          </a:prstGeom>
        </p:spPr>
        <p:txBody>
          <a:bodyPr wrap="none">
            <a:spAutoFit/>
          </a:bodyPr>
          <a:lstStyle/>
          <a:p>
            <a:pPr algn="r" rtl="1">
              <a:lnSpc>
                <a:spcPct val="200000"/>
              </a:lnSpc>
            </a:pPr>
            <a:r>
              <a:rPr lang="fa-IR" sz="2667" b="1" dirty="0">
                <a:latin typeface="B Mita"/>
                <a:cs typeface="B Mitra" panose="00000400000000000000" pitchFamily="2" charset="-78"/>
              </a:rPr>
              <a:t>معماری کلی شبکه </a:t>
            </a:r>
            <a:r>
              <a:rPr lang="en-US" sz="2667" b="1" dirty="0">
                <a:latin typeface="B Mita"/>
                <a:cs typeface="B Mitra" panose="00000400000000000000" pitchFamily="2" charset="-78"/>
              </a:rPr>
              <a:t>IPNI</a:t>
            </a:r>
            <a:endParaRPr lang="fa-IR" sz="2667" b="1" dirty="0">
              <a:latin typeface="B Mita"/>
              <a:cs typeface="B Mitra" panose="00000400000000000000" pitchFamily="2" charset="-78"/>
            </a:endParaRPr>
          </a:p>
        </p:txBody>
      </p:sp>
      <p:pic>
        <p:nvPicPr>
          <p:cNvPr id="2" name="Picture 1">
            <a:extLst>
              <a:ext uri="{FF2B5EF4-FFF2-40B4-BE49-F238E27FC236}">
                <a16:creationId xmlns:a16="http://schemas.microsoft.com/office/drawing/2014/main" id="{2C3AEB3B-6EBD-207F-52BF-CFD65F97F448}"/>
              </a:ext>
            </a:extLst>
          </p:cNvPr>
          <p:cNvPicPr>
            <a:picLocks noChangeAspect="1"/>
          </p:cNvPicPr>
          <p:nvPr/>
        </p:nvPicPr>
        <p:blipFill rotWithShape="1">
          <a:blip r:embed="rId3"/>
          <a:srcRect l="12271" r="13576" b="11852"/>
          <a:stretch/>
        </p:blipFill>
        <p:spPr>
          <a:xfrm>
            <a:off x="1" y="3"/>
            <a:ext cx="1059019" cy="942975"/>
          </a:xfrm>
          <a:prstGeom prst="rect">
            <a:avLst/>
          </a:prstGeom>
        </p:spPr>
      </p:pic>
      <p:sp>
        <p:nvSpPr>
          <p:cNvPr id="72" name="Rectangle 71"/>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1000" fill="hold"/>
                                        <p:tgtEl>
                                          <p:spTgt spid="71"/>
                                        </p:tgtEl>
                                        <p:attrNameLst>
                                          <p:attrName>ppt_w</p:attrName>
                                        </p:attrNameLst>
                                      </p:cBhvr>
                                      <p:tavLst>
                                        <p:tav tm="0">
                                          <p:val>
                                            <p:fltVal val="0"/>
                                          </p:val>
                                        </p:tav>
                                        <p:tav tm="100000">
                                          <p:val>
                                            <p:strVal val="#ppt_w"/>
                                          </p:val>
                                        </p:tav>
                                      </p:tavLst>
                                    </p:anim>
                                    <p:anim calcmode="lin" valueType="num">
                                      <p:cBhvr>
                                        <p:cTn id="8" dur="1000" fill="hold"/>
                                        <p:tgtEl>
                                          <p:spTgt spid="71"/>
                                        </p:tgtEl>
                                        <p:attrNameLst>
                                          <p:attrName>ppt_h</p:attrName>
                                        </p:attrNameLst>
                                      </p:cBhvr>
                                      <p:tavLst>
                                        <p:tav tm="0">
                                          <p:val>
                                            <p:fltVal val="0"/>
                                          </p:val>
                                        </p:tav>
                                        <p:tav tm="100000">
                                          <p:val>
                                            <p:strVal val="#ppt_h"/>
                                          </p:val>
                                        </p:tav>
                                      </p:tavLst>
                                    </p:anim>
                                    <p:animEffect transition="in" filter="fade">
                                      <p:cBhvr>
                                        <p:cTn id="9" dur="10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154419" y="5486400"/>
            <a:ext cx="7811911" cy="111100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2154419" y="3942204"/>
            <a:ext cx="7780267" cy="1462832"/>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5" name="Rounded Rectangle 54"/>
          <p:cNvSpPr/>
          <p:nvPr/>
        </p:nvSpPr>
        <p:spPr>
          <a:xfrm>
            <a:off x="2154420" y="2644397"/>
            <a:ext cx="7811911" cy="1288860"/>
          </a:xfrm>
          <a:prstGeom prst="roundRec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rgbClr val="66FFCC"/>
              </a:solidFill>
            </a:endParaRPr>
          </a:p>
        </p:txBody>
      </p:sp>
      <p:sp>
        <p:nvSpPr>
          <p:cNvPr id="54" name="Rounded Rectangle 53"/>
          <p:cNvSpPr/>
          <p:nvPr/>
        </p:nvSpPr>
        <p:spPr>
          <a:xfrm>
            <a:off x="2154419" y="643466"/>
            <a:ext cx="7811913" cy="184644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n w="12700">
                <a:solidFill>
                  <a:schemeClr val="tx1"/>
                </a:solidFill>
                <a:prstDash val="solid"/>
              </a:ln>
            </a:endParaRPr>
          </a:p>
        </p:txBody>
      </p:sp>
      <p:cxnSp>
        <p:nvCxnSpPr>
          <p:cNvPr id="282" name="直接连接符 281">
            <a:extLst>
              <a:ext uri="{FF2B5EF4-FFF2-40B4-BE49-F238E27FC236}">
                <a16:creationId xmlns:a16="http://schemas.microsoft.com/office/drawing/2014/main" id="{501FCFBB-17F5-4BB3-99B9-C79C56E402E9}"/>
              </a:ext>
            </a:extLst>
          </p:cNvPr>
          <p:cNvCxnSpPr>
            <a:cxnSpLocks/>
            <a:stCxn id="185" idx="0"/>
          </p:cNvCxnSpPr>
          <p:nvPr/>
        </p:nvCxnSpPr>
        <p:spPr bwMode="auto">
          <a:xfrm flipH="1" flipV="1">
            <a:off x="4030601" y="1182785"/>
            <a:ext cx="1689543" cy="527922"/>
          </a:xfrm>
          <a:prstGeom prst="line">
            <a:avLst/>
          </a:prstGeom>
          <a:noFill/>
          <a:ln w="28575"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直接连接符 279">
            <a:extLst>
              <a:ext uri="{FF2B5EF4-FFF2-40B4-BE49-F238E27FC236}">
                <a16:creationId xmlns:a16="http://schemas.microsoft.com/office/drawing/2014/main" id="{872FEB36-58DE-46E9-9058-019C22FBAFDD}"/>
              </a:ext>
            </a:extLst>
          </p:cNvPr>
          <p:cNvCxnSpPr>
            <a:cxnSpLocks/>
            <a:stCxn id="188" idx="0"/>
            <a:endCxn id="408" idx="3"/>
          </p:cNvCxnSpPr>
          <p:nvPr/>
        </p:nvCxnSpPr>
        <p:spPr bwMode="auto">
          <a:xfrm flipH="1" flipV="1">
            <a:off x="4009314" y="993045"/>
            <a:ext cx="2478334" cy="715144"/>
          </a:xfrm>
          <a:prstGeom prst="line">
            <a:avLst/>
          </a:prstGeom>
          <a:noFill/>
          <a:ln w="28575"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0" name="标题 1">
            <a:extLst>
              <a:ext uri="{FF2B5EF4-FFF2-40B4-BE49-F238E27FC236}">
                <a16:creationId xmlns:a16="http://schemas.microsoft.com/office/drawing/2014/main" id="{07386C64-71FC-4260-923C-11B06A7AAB8F}"/>
              </a:ext>
            </a:extLst>
          </p:cNvPr>
          <p:cNvSpPr txBox="1">
            <a:spLocks/>
          </p:cNvSpPr>
          <p:nvPr/>
        </p:nvSpPr>
        <p:spPr bwMode="auto">
          <a:xfrm>
            <a:off x="3497693" y="-29084"/>
            <a:ext cx="4011693" cy="618642"/>
          </a:xfrm>
          <a:prstGeom prst="rect">
            <a:avLst/>
          </a:prstGeom>
          <a:noFill/>
          <a:ln w="9525">
            <a:noFill/>
            <a:miter lim="800000"/>
            <a:headEnd/>
            <a:tailEnd/>
          </a:ln>
        </p:spPr>
        <p:txBody>
          <a:bodyPr vert="horz" wrap="square" lIns="0" tIns="41615" rIns="83232" bIns="41615" numCol="1" anchor="ctr" anchorCtr="0" compatLnSpc="1">
            <a:prstTxWarp prst="textNoShape">
              <a:avLst/>
            </a:prstTxWarp>
          </a:bodyPr>
          <a:lstStyle>
            <a:lvl1pPr algn="l" rtl="0" eaLnBrk="0" fontAlgn="base" hangingPunct="0">
              <a:spcBef>
                <a:spcPct val="0"/>
              </a:spcBef>
              <a:spcAft>
                <a:spcPct val="0"/>
              </a:spcAft>
              <a:defRPr sz="3300" b="1">
                <a:solidFill>
                  <a:srgbClr val="C00000"/>
                </a:solidFill>
                <a:latin typeface="Arial" pitchFamily="34" charset="0"/>
                <a:ea typeface="微软雅黑" pitchFamily="34" charset="-122"/>
                <a:cs typeface="Arial" pitchFamily="34" charset="0"/>
              </a:defRPr>
            </a:lvl1pPr>
            <a:lvl2pPr algn="l" rtl="0" eaLnBrk="0" fontAlgn="base" hangingPunct="0">
              <a:spcBef>
                <a:spcPct val="0"/>
              </a:spcBef>
              <a:spcAft>
                <a:spcPct val="0"/>
              </a:spcAft>
              <a:defRPr sz="33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3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3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300" b="1">
                <a:solidFill>
                  <a:srgbClr val="990000"/>
                </a:solidFill>
                <a:latin typeface="FrutigerNext LT Medium" pitchFamily="34" charset="0"/>
                <a:ea typeface="黑体" pitchFamily="49" charset="-122"/>
                <a:cs typeface="宋体" charset="-122"/>
              </a:defRPr>
            </a:lvl5pPr>
            <a:lvl6pPr marL="475035" algn="l" rtl="0" eaLnBrk="1" fontAlgn="base" hangingPunct="1">
              <a:spcBef>
                <a:spcPct val="0"/>
              </a:spcBef>
              <a:spcAft>
                <a:spcPct val="0"/>
              </a:spcAft>
              <a:defRPr sz="3300" b="1">
                <a:solidFill>
                  <a:srgbClr val="990000"/>
                </a:solidFill>
                <a:latin typeface="FrutigerNext LT Medium" pitchFamily="34" charset="0"/>
                <a:ea typeface="华文细黑" pitchFamily="2" charset="-122"/>
                <a:cs typeface="宋体" charset="-122"/>
              </a:defRPr>
            </a:lvl6pPr>
            <a:lvl7pPr marL="950067" algn="l" rtl="0" eaLnBrk="1" fontAlgn="base" hangingPunct="1">
              <a:spcBef>
                <a:spcPct val="0"/>
              </a:spcBef>
              <a:spcAft>
                <a:spcPct val="0"/>
              </a:spcAft>
              <a:defRPr sz="3300" b="1">
                <a:solidFill>
                  <a:srgbClr val="990000"/>
                </a:solidFill>
                <a:latin typeface="FrutigerNext LT Medium" pitchFamily="34" charset="0"/>
                <a:ea typeface="华文细黑" pitchFamily="2" charset="-122"/>
                <a:cs typeface="宋体" charset="-122"/>
              </a:defRPr>
            </a:lvl7pPr>
            <a:lvl8pPr marL="1425100" algn="l" rtl="0" eaLnBrk="1" fontAlgn="base" hangingPunct="1">
              <a:spcBef>
                <a:spcPct val="0"/>
              </a:spcBef>
              <a:spcAft>
                <a:spcPct val="0"/>
              </a:spcAft>
              <a:defRPr sz="3300" b="1">
                <a:solidFill>
                  <a:srgbClr val="990000"/>
                </a:solidFill>
                <a:latin typeface="FrutigerNext LT Medium" pitchFamily="34" charset="0"/>
                <a:ea typeface="华文细黑" pitchFamily="2" charset="-122"/>
                <a:cs typeface="宋体" charset="-122"/>
              </a:defRPr>
            </a:lvl8pPr>
            <a:lvl9pPr marL="1900133" algn="l" rtl="0" eaLnBrk="1" fontAlgn="base" hangingPunct="1">
              <a:spcBef>
                <a:spcPct val="0"/>
              </a:spcBef>
              <a:spcAft>
                <a:spcPct val="0"/>
              </a:spcAft>
              <a:defRPr sz="3300" b="1">
                <a:solidFill>
                  <a:srgbClr val="990000"/>
                </a:solidFill>
                <a:latin typeface="FrutigerNext LT Medium" pitchFamily="34" charset="0"/>
                <a:ea typeface="华文细黑" pitchFamily="2" charset="-122"/>
                <a:cs typeface="宋体" charset="-122"/>
              </a:defRPr>
            </a:lvl9pPr>
          </a:lstStyle>
          <a:p>
            <a:pPr algn="r" defTabSz="914126" rtl="1"/>
            <a:r>
              <a:rPr lang="fa-IR" altLang="zh-CN" sz="2400" kern="0" dirty="0">
                <a:solidFill>
                  <a:srgbClr val="0070C0"/>
                </a:solidFill>
              </a:rPr>
              <a:t>لایه های شبکه </a:t>
            </a:r>
            <a:r>
              <a:rPr lang="en-US" altLang="zh-CN" sz="2400" kern="0" dirty="0">
                <a:solidFill>
                  <a:srgbClr val="0070C0"/>
                </a:solidFill>
              </a:rPr>
              <a:t>IPNI</a:t>
            </a:r>
            <a:endParaRPr lang="zh-CN" altLang="en-US" sz="2400" kern="0" dirty="0">
              <a:solidFill>
                <a:srgbClr val="0070C0"/>
              </a:solidFill>
            </a:endParaRPr>
          </a:p>
        </p:txBody>
      </p:sp>
      <p:pic>
        <p:nvPicPr>
          <p:cNvPr id="264" name="Picture 237" descr="图片777">
            <a:extLst>
              <a:ext uri="{FF2B5EF4-FFF2-40B4-BE49-F238E27FC236}">
                <a16:creationId xmlns:a16="http://schemas.microsoft.com/office/drawing/2014/main" id="{F36C2A92-6283-4939-9D71-AA29115A39F8}"/>
              </a:ext>
            </a:extLst>
          </p:cNvPr>
          <p:cNvPicPr>
            <a:picLocks noChangeAspect="1" noChangeArrowheads="1"/>
          </p:cNvPicPr>
          <p:nvPr/>
        </p:nvPicPr>
        <p:blipFill>
          <a:blip r:embed="rId3" cstate="print"/>
          <a:srcRect/>
          <a:stretch>
            <a:fillRect/>
          </a:stretch>
        </p:blipFill>
        <p:spPr bwMode="auto">
          <a:xfrm>
            <a:off x="2514137" y="759694"/>
            <a:ext cx="1630045" cy="598908"/>
          </a:xfrm>
          <a:prstGeom prst="rect">
            <a:avLst/>
          </a:prstGeom>
          <a:noFill/>
        </p:spPr>
      </p:pic>
      <p:sp>
        <p:nvSpPr>
          <p:cNvPr id="378" name="矩形 377">
            <a:extLst>
              <a:ext uri="{FF2B5EF4-FFF2-40B4-BE49-F238E27FC236}">
                <a16:creationId xmlns:a16="http://schemas.microsoft.com/office/drawing/2014/main" id="{7000F7D2-1EA1-47CA-A1E9-3A7AFDA50793}"/>
              </a:ext>
            </a:extLst>
          </p:cNvPr>
          <p:cNvSpPr/>
          <p:nvPr/>
        </p:nvSpPr>
        <p:spPr bwMode="auto">
          <a:xfrm>
            <a:off x="4391716" y="752637"/>
            <a:ext cx="1640549" cy="1333434"/>
          </a:xfrm>
          <a:prstGeom prst="rect">
            <a:avLst/>
          </a:prstGeom>
          <a:noFill/>
          <a:ln w="12700" cap="flat" cmpd="sng" algn="ctr">
            <a:solidFill>
              <a:srgbClr val="0066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914126" fontAlgn="base">
              <a:spcBef>
                <a:spcPct val="0"/>
              </a:spcBef>
              <a:spcAft>
                <a:spcPct val="0"/>
              </a:spcAft>
              <a:buClr>
                <a:srgbClr val="CC9900"/>
              </a:buClr>
              <a:buFont typeface="Wingdings" pitchFamily="2" charset="2"/>
              <a:buChar char="n"/>
              <a:defRPr/>
            </a:pPr>
            <a:endParaRPr lang="zh-CN" altLang="en-US" sz="1799" kern="0">
              <a:solidFill>
                <a:srgbClr val="000000"/>
              </a:solidFill>
              <a:latin typeface="Arial"/>
              <a:ea typeface="宋体" charset="-122"/>
            </a:endParaRPr>
          </a:p>
        </p:txBody>
      </p:sp>
      <p:sp>
        <p:nvSpPr>
          <p:cNvPr id="379" name="矩形 378">
            <a:extLst>
              <a:ext uri="{FF2B5EF4-FFF2-40B4-BE49-F238E27FC236}">
                <a16:creationId xmlns:a16="http://schemas.microsoft.com/office/drawing/2014/main" id="{CD9130F4-F286-44BA-84E5-FE4D9FE7C252}"/>
              </a:ext>
            </a:extLst>
          </p:cNvPr>
          <p:cNvSpPr/>
          <p:nvPr/>
        </p:nvSpPr>
        <p:spPr bwMode="auto">
          <a:xfrm>
            <a:off x="6166333" y="779651"/>
            <a:ext cx="1362981" cy="1306420"/>
          </a:xfrm>
          <a:prstGeom prst="rect">
            <a:avLst/>
          </a:prstGeom>
          <a:noFill/>
          <a:ln w="12700" cap="flat" cmpd="sng" algn="ctr">
            <a:solidFill>
              <a:srgbClr val="00B0F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914126" fontAlgn="base">
              <a:spcBef>
                <a:spcPct val="0"/>
              </a:spcBef>
              <a:spcAft>
                <a:spcPct val="0"/>
              </a:spcAft>
              <a:buClr>
                <a:srgbClr val="CC9900"/>
              </a:buClr>
              <a:buFont typeface="Wingdings" pitchFamily="2" charset="2"/>
              <a:buChar char="n"/>
              <a:defRPr/>
            </a:pPr>
            <a:endParaRPr lang="zh-CN" altLang="en-US" sz="1799" kern="0">
              <a:solidFill>
                <a:srgbClr val="000000"/>
              </a:solidFill>
              <a:latin typeface="Arial"/>
              <a:ea typeface="宋体" charset="-122"/>
            </a:endParaRPr>
          </a:p>
        </p:txBody>
      </p:sp>
      <p:sp>
        <p:nvSpPr>
          <p:cNvPr id="410" name="文本框 409">
            <a:extLst>
              <a:ext uri="{FF2B5EF4-FFF2-40B4-BE49-F238E27FC236}">
                <a16:creationId xmlns:a16="http://schemas.microsoft.com/office/drawing/2014/main" id="{42792AE0-5C1A-427F-88E1-FF2839FB0D43}"/>
              </a:ext>
            </a:extLst>
          </p:cNvPr>
          <p:cNvSpPr txBox="1"/>
          <p:nvPr/>
        </p:nvSpPr>
        <p:spPr>
          <a:xfrm>
            <a:off x="5161673" y="1041141"/>
            <a:ext cx="488190" cy="276927"/>
          </a:xfrm>
          <a:prstGeom prst="rect">
            <a:avLst/>
          </a:prstGeom>
          <a:noFill/>
        </p:spPr>
        <p:txBody>
          <a:bodyPr wrap="square" rtlCol="0">
            <a:spAutoFit/>
          </a:bodyPr>
          <a:lstStyle/>
          <a:p>
            <a:pP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IX</a:t>
            </a:r>
            <a:endParaRPr lang="zh-CN" altLang="en-US" sz="1200" b="1" kern="0" dirty="0">
              <a:solidFill>
                <a:srgbClr val="000000"/>
              </a:solidFill>
              <a:latin typeface="FrutigerNext LT Medium"/>
              <a:ea typeface="宋体" pitchFamily="2" charset="-122"/>
            </a:endParaRPr>
          </a:p>
        </p:txBody>
      </p:sp>
      <p:sp>
        <p:nvSpPr>
          <p:cNvPr id="421" name="文本框 420">
            <a:extLst>
              <a:ext uri="{FF2B5EF4-FFF2-40B4-BE49-F238E27FC236}">
                <a16:creationId xmlns:a16="http://schemas.microsoft.com/office/drawing/2014/main" id="{232FC595-315B-4135-A908-336CFE79B8E2}"/>
              </a:ext>
            </a:extLst>
          </p:cNvPr>
          <p:cNvSpPr txBox="1"/>
          <p:nvPr/>
        </p:nvSpPr>
        <p:spPr>
          <a:xfrm>
            <a:off x="6432387" y="1604894"/>
            <a:ext cx="552161" cy="276927"/>
          </a:xfrm>
          <a:prstGeom prst="rect">
            <a:avLst/>
          </a:prstGeom>
          <a:noFill/>
        </p:spPr>
        <p:txBody>
          <a:bodyPr wrap="square" rtlCol="0">
            <a:spAutoFit/>
          </a:bodyPr>
          <a:lstStyle/>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DR</a:t>
            </a:r>
          </a:p>
        </p:txBody>
      </p:sp>
      <p:sp>
        <p:nvSpPr>
          <p:cNvPr id="422" name="文本框 421">
            <a:extLst>
              <a:ext uri="{FF2B5EF4-FFF2-40B4-BE49-F238E27FC236}">
                <a16:creationId xmlns:a16="http://schemas.microsoft.com/office/drawing/2014/main" id="{3922A735-8D15-41A6-B296-B4E6FBA39A20}"/>
              </a:ext>
            </a:extLst>
          </p:cNvPr>
          <p:cNvSpPr txBox="1"/>
          <p:nvPr/>
        </p:nvSpPr>
        <p:spPr>
          <a:xfrm>
            <a:off x="5013984" y="1614755"/>
            <a:ext cx="621272" cy="276927"/>
          </a:xfrm>
          <a:prstGeom prst="rect">
            <a:avLst/>
          </a:prstGeom>
          <a:noFill/>
        </p:spPr>
        <p:txBody>
          <a:bodyPr wrap="square" rtlCol="0">
            <a:spAutoFit/>
          </a:bodyPr>
          <a:lstStyle/>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DR</a:t>
            </a:r>
          </a:p>
        </p:txBody>
      </p:sp>
      <p:sp>
        <p:nvSpPr>
          <p:cNvPr id="344" name="矩形 343">
            <a:extLst>
              <a:ext uri="{FF2B5EF4-FFF2-40B4-BE49-F238E27FC236}">
                <a16:creationId xmlns:a16="http://schemas.microsoft.com/office/drawing/2014/main" id="{D504D895-C501-4990-982D-06101ABC8309}"/>
              </a:ext>
            </a:extLst>
          </p:cNvPr>
          <p:cNvSpPr/>
          <p:nvPr/>
        </p:nvSpPr>
        <p:spPr>
          <a:xfrm>
            <a:off x="6814965" y="769936"/>
            <a:ext cx="694421" cy="261610"/>
          </a:xfrm>
          <a:prstGeom prst="rect">
            <a:avLst/>
          </a:prstGeom>
        </p:spPr>
        <p:txBody>
          <a:bodyPr wrap="none">
            <a:spAutoFit/>
          </a:bodyPr>
          <a:lstStyle/>
          <a:p>
            <a:pPr defTabSz="914126" fontAlgn="base">
              <a:spcBef>
                <a:spcPct val="0"/>
              </a:spcBef>
              <a:spcAft>
                <a:spcPct val="0"/>
              </a:spcAft>
            </a:pPr>
            <a:r>
              <a:rPr lang="en-US" altLang="zh-CN" sz="1100" b="1" kern="0" dirty="0">
                <a:solidFill>
                  <a:srgbClr val="FF00FF"/>
                </a:solidFill>
                <a:latin typeface="Arial"/>
                <a:ea typeface="宋体" pitchFamily="2" charset="-122"/>
                <a:cs typeface="Arial" panose="020B0604020202020204" pitchFamily="34" charset="0"/>
              </a:rPr>
              <a:t>Area #1</a:t>
            </a:r>
            <a:endParaRPr lang="zh-CN" altLang="en-US" sz="1100" b="1" kern="0" dirty="0">
              <a:solidFill>
                <a:srgbClr val="FF00FF"/>
              </a:solidFill>
              <a:latin typeface="Arial"/>
              <a:ea typeface="宋体" pitchFamily="2" charset="-122"/>
              <a:cs typeface="Arial" panose="020B0604020202020204" pitchFamily="34" charset="0"/>
            </a:endParaRPr>
          </a:p>
        </p:txBody>
      </p:sp>
      <p:cxnSp>
        <p:nvCxnSpPr>
          <p:cNvPr id="254" name="直接连接符 253">
            <a:extLst>
              <a:ext uri="{FF2B5EF4-FFF2-40B4-BE49-F238E27FC236}">
                <a16:creationId xmlns:a16="http://schemas.microsoft.com/office/drawing/2014/main" id="{934F4172-BFBB-45F8-A8F7-8C2476B5E2C8}"/>
              </a:ext>
            </a:extLst>
          </p:cNvPr>
          <p:cNvCxnSpPr>
            <a:cxnSpLocks/>
            <a:stCxn id="186" idx="3"/>
            <a:endCxn id="187" idx="1"/>
          </p:cNvCxnSpPr>
          <p:nvPr/>
        </p:nvCxnSpPr>
        <p:spPr>
          <a:xfrm>
            <a:off x="5884016" y="1241910"/>
            <a:ext cx="417392" cy="953"/>
          </a:xfrm>
          <a:prstGeom prst="line">
            <a:avLst/>
          </a:prstGeom>
          <a:noFill/>
          <a:ln w="28575" cap="flat" cmpd="sng" algn="ctr">
            <a:solidFill>
              <a:srgbClr val="00B050"/>
            </a:solidFill>
            <a:prstDash val="solid"/>
          </a:ln>
          <a:effectLst/>
        </p:spPr>
      </p:cxnSp>
      <p:cxnSp>
        <p:nvCxnSpPr>
          <p:cNvPr id="487" name="直接连接符 486">
            <a:extLst>
              <a:ext uri="{FF2B5EF4-FFF2-40B4-BE49-F238E27FC236}">
                <a16:creationId xmlns:a16="http://schemas.microsoft.com/office/drawing/2014/main" id="{EE93690F-FAB4-4BFE-9399-BB69158FF994}"/>
              </a:ext>
            </a:extLst>
          </p:cNvPr>
          <p:cNvCxnSpPr>
            <a:cxnSpLocks/>
            <a:stCxn id="186" idx="2"/>
            <a:endCxn id="185" idx="0"/>
          </p:cNvCxnSpPr>
          <p:nvPr/>
        </p:nvCxnSpPr>
        <p:spPr bwMode="auto">
          <a:xfrm>
            <a:off x="5716432" y="1388609"/>
            <a:ext cx="3712" cy="322098"/>
          </a:xfrm>
          <a:prstGeom prst="line">
            <a:avLst/>
          </a:prstGeom>
          <a:noFill/>
          <a:ln w="28575" cap="flat" cmpd="sng" algn="ctr">
            <a:solidFill>
              <a:srgbClr val="00B050"/>
            </a:solidFill>
            <a:prstDash val="solid"/>
          </a:ln>
          <a:effectLst/>
        </p:spPr>
      </p:cxnSp>
      <p:cxnSp>
        <p:nvCxnSpPr>
          <p:cNvPr id="490" name="直接连接符 489">
            <a:extLst>
              <a:ext uri="{FF2B5EF4-FFF2-40B4-BE49-F238E27FC236}">
                <a16:creationId xmlns:a16="http://schemas.microsoft.com/office/drawing/2014/main" id="{20A70A6D-7C4F-44BA-A531-63970120B659}"/>
              </a:ext>
            </a:extLst>
          </p:cNvPr>
          <p:cNvCxnSpPr>
            <a:cxnSpLocks/>
            <a:stCxn id="187" idx="2"/>
            <a:endCxn id="188" idx="0"/>
          </p:cNvCxnSpPr>
          <p:nvPr/>
        </p:nvCxnSpPr>
        <p:spPr bwMode="auto">
          <a:xfrm>
            <a:off x="6473219" y="1368119"/>
            <a:ext cx="14429" cy="340070"/>
          </a:xfrm>
          <a:prstGeom prst="line">
            <a:avLst/>
          </a:prstGeom>
          <a:noFill/>
          <a:ln w="28575" cap="flat" cmpd="sng" algn="ctr">
            <a:solidFill>
              <a:srgbClr val="00B050"/>
            </a:solidFill>
            <a:prstDash val="solid"/>
          </a:ln>
          <a:effectLst/>
        </p:spPr>
      </p:cxnSp>
      <p:cxnSp>
        <p:nvCxnSpPr>
          <p:cNvPr id="493" name="直接连接符 492">
            <a:extLst>
              <a:ext uri="{FF2B5EF4-FFF2-40B4-BE49-F238E27FC236}">
                <a16:creationId xmlns:a16="http://schemas.microsoft.com/office/drawing/2014/main" id="{D9E086D7-ADFB-4F4C-B8AB-78833A7FAAD5}"/>
              </a:ext>
            </a:extLst>
          </p:cNvPr>
          <p:cNvCxnSpPr>
            <a:cxnSpLocks/>
            <a:stCxn id="185" idx="3"/>
            <a:endCxn id="188" idx="1"/>
          </p:cNvCxnSpPr>
          <p:nvPr/>
        </p:nvCxnSpPr>
        <p:spPr>
          <a:xfrm flipV="1">
            <a:off x="5887728" y="1854889"/>
            <a:ext cx="432336" cy="2518"/>
          </a:xfrm>
          <a:prstGeom prst="line">
            <a:avLst/>
          </a:prstGeom>
          <a:noFill/>
          <a:ln w="28575" cap="flat" cmpd="sng" algn="ctr">
            <a:solidFill>
              <a:srgbClr val="00B050"/>
            </a:solidFill>
            <a:prstDash val="solid"/>
          </a:ln>
          <a:effectLst/>
        </p:spPr>
      </p:cxnSp>
      <p:cxnSp>
        <p:nvCxnSpPr>
          <p:cNvPr id="676" name="直接连接符 675">
            <a:extLst>
              <a:ext uri="{FF2B5EF4-FFF2-40B4-BE49-F238E27FC236}">
                <a16:creationId xmlns:a16="http://schemas.microsoft.com/office/drawing/2014/main" id="{EA8493E7-AEC8-479C-9482-886ED18CF6E5}"/>
              </a:ext>
            </a:extLst>
          </p:cNvPr>
          <p:cNvCxnSpPr>
            <a:cxnSpLocks/>
            <a:stCxn id="188" idx="2"/>
          </p:cNvCxnSpPr>
          <p:nvPr/>
        </p:nvCxnSpPr>
        <p:spPr>
          <a:xfrm flipH="1">
            <a:off x="6340064" y="2001589"/>
            <a:ext cx="147584" cy="336731"/>
          </a:xfrm>
          <a:prstGeom prst="line">
            <a:avLst/>
          </a:prstGeom>
          <a:noFill/>
          <a:ln w="28575"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9" name="直接连接符 678">
            <a:extLst>
              <a:ext uri="{FF2B5EF4-FFF2-40B4-BE49-F238E27FC236}">
                <a16:creationId xmlns:a16="http://schemas.microsoft.com/office/drawing/2014/main" id="{7894A874-8556-438C-9845-434A295CEFE6}"/>
              </a:ext>
            </a:extLst>
          </p:cNvPr>
          <p:cNvCxnSpPr>
            <a:cxnSpLocks/>
            <a:stCxn id="185" idx="2"/>
          </p:cNvCxnSpPr>
          <p:nvPr/>
        </p:nvCxnSpPr>
        <p:spPr>
          <a:xfrm>
            <a:off x="5720144" y="2004107"/>
            <a:ext cx="346216" cy="339106"/>
          </a:xfrm>
          <a:prstGeom prst="line">
            <a:avLst/>
          </a:prstGeom>
          <a:noFill/>
          <a:ln w="28575"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5" name="Picture 66" descr="图片62">
            <a:extLst>
              <a:ext uri="{FF2B5EF4-FFF2-40B4-BE49-F238E27FC236}">
                <a16:creationId xmlns:a16="http://schemas.microsoft.com/office/drawing/2014/main" id="{470CE355-C2F1-4B9F-B4BC-32728E5ECE11}"/>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2560" y="1710707"/>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66" descr="图片62">
            <a:extLst>
              <a:ext uri="{FF2B5EF4-FFF2-40B4-BE49-F238E27FC236}">
                <a16:creationId xmlns:a16="http://schemas.microsoft.com/office/drawing/2014/main" id="{4FA7C62C-8ADF-4901-BD78-DF9707CF796F}"/>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48848" y="1095209"/>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66" descr="图片62">
            <a:extLst>
              <a:ext uri="{FF2B5EF4-FFF2-40B4-BE49-F238E27FC236}">
                <a16:creationId xmlns:a16="http://schemas.microsoft.com/office/drawing/2014/main" id="{5C732F0E-E045-456C-BE64-8CAF8C2A4FA5}"/>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5635" y="1074719"/>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66" descr="图片62">
            <a:extLst>
              <a:ext uri="{FF2B5EF4-FFF2-40B4-BE49-F238E27FC236}">
                <a16:creationId xmlns:a16="http://schemas.microsoft.com/office/drawing/2014/main" id="{C3F140BF-F681-4F14-919B-34CCC7378D22}"/>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0064" y="1708189"/>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文本框 409">
            <a:extLst>
              <a:ext uri="{FF2B5EF4-FFF2-40B4-BE49-F238E27FC236}">
                <a16:creationId xmlns:a16="http://schemas.microsoft.com/office/drawing/2014/main" id="{541BB9E5-8A87-40FC-83E7-072ECC855186}"/>
              </a:ext>
            </a:extLst>
          </p:cNvPr>
          <p:cNvSpPr txBox="1"/>
          <p:nvPr/>
        </p:nvSpPr>
        <p:spPr>
          <a:xfrm>
            <a:off x="6499435" y="972144"/>
            <a:ext cx="488190" cy="276927"/>
          </a:xfrm>
          <a:prstGeom prst="rect">
            <a:avLst/>
          </a:prstGeom>
          <a:noFill/>
        </p:spPr>
        <p:txBody>
          <a:bodyPr wrap="square" rtlCol="0">
            <a:spAutoFit/>
          </a:bodyPr>
          <a:lstStyle/>
          <a:p>
            <a:pP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IX</a:t>
            </a:r>
            <a:endParaRPr lang="zh-CN" altLang="en-US" sz="1200" b="1" kern="0" dirty="0">
              <a:solidFill>
                <a:srgbClr val="000000"/>
              </a:solidFill>
              <a:latin typeface="FrutigerNext LT Medium"/>
              <a:ea typeface="宋体" pitchFamily="2" charset="-122"/>
            </a:endParaRPr>
          </a:p>
        </p:txBody>
      </p:sp>
      <p:pic>
        <p:nvPicPr>
          <p:cNvPr id="193" name="Picture 192"/>
          <p:cNvPicPr>
            <a:picLocks noChangeAspect="1"/>
          </p:cNvPicPr>
          <p:nvPr/>
        </p:nvPicPr>
        <p:blipFill>
          <a:blip r:embed="rId5"/>
          <a:stretch>
            <a:fillRect/>
          </a:stretch>
        </p:blipFill>
        <p:spPr>
          <a:xfrm>
            <a:off x="3" y="0"/>
            <a:ext cx="1060796" cy="944962"/>
          </a:xfrm>
          <a:prstGeom prst="rect">
            <a:avLst/>
          </a:prstGeom>
        </p:spPr>
      </p:pic>
      <p:pic>
        <p:nvPicPr>
          <p:cNvPr id="196" name="Picture 66" descr="图片62">
            <a:extLst>
              <a:ext uri="{FF2B5EF4-FFF2-40B4-BE49-F238E27FC236}">
                <a16:creationId xmlns:a16="http://schemas.microsoft.com/office/drawing/2014/main" id="{1D2D4B3D-D545-42AF-95EA-66AF768C95AD}"/>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6888" y="1710707"/>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66" descr="图片62">
            <a:extLst>
              <a:ext uri="{FF2B5EF4-FFF2-40B4-BE49-F238E27FC236}">
                <a16:creationId xmlns:a16="http://schemas.microsoft.com/office/drawing/2014/main" id="{1D2D4B3D-D545-42AF-95EA-66AF768C95AD}"/>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9480" y="1708189"/>
            <a:ext cx="335168" cy="2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8" name="直接连接符 486">
            <a:extLst>
              <a:ext uri="{FF2B5EF4-FFF2-40B4-BE49-F238E27FC236}">
                <a16:creationId xmlns:a16="http://schemas.microsoft.com/office/drawing/2014/main" id="{EE93690F-FAB4-4BFE-9399-BB69158FF994}"/>
              </a:ext>
            </a:extLst>
          </p:cNvPr>
          <p:cNvCxnSpPr>
            <a:cxnSpLocks/>
            <a:stCxn id="188" idx="3"/>
            <a:endCxn id="197" idx="1"/>
          </p:cNvCxnSpPr>
          <p:nvPr/>
        </p:nvCxnSpPr>
        <p:spPr bwMode="auto">
          <a:xfrm>
            <a:off x="6655232" y="1854889"/>
            <a:ext cx="454248" cy="0"/>
          </a:xfrm>
          <a:prstGeom prst="line">
            <a:avLst/>
          </a:prstGeom>
          <a:noFill/>
          <a:ln w="28575" cap="flat" cmpd="sng" algn="ctr">
            <a:solidFill>
              <a:srgbClr val="00B050"/>
            </a:solidFill>
            <a:prstDash val="solid"/>
          </a:ln>
          <a:effectLst/>
        </p:spPr>
      </p:cxnSp>
      <p:cxnSp>
        <p:nvCxnSpPr>
          <p:cNvPr id="199" name="直接连接符 486">
            <a:extLst>
              <a:ext uri="{FF2B5EF4-FFF2-40B4-BE49-F238E27FC236}">
                <a16:creationId xmlns:a16="http://schemas.microsoft.com/office/drawing/2014/main" id="{EE93690F-FAB4-4BFE-9399-BB69158FF994}"/>
              </a:ext>
            </a:extLst>
          </p:cNvPr>
          <p:cNvCxnSpPr>
            <a:cxnSpLocks/>
            <a:stCxn id="185" idx="1"/>
            <a:endCxn id="196" idx="3"/>
          </p:cNvCxnSpPr>
          <p:nvPr/>
        </p:nvCxnSpPr>
        <p:spPr bwMode="auto">
          <a:xfrm flipH="1">
            <a:off x="4892056" y="1857407"/>
            <a:ext cx="660504" cy="0"/>
          </a:xfrm>
          <a:prstGeom prst="line">
            <a:avLst/>
          </a:prstGeom>
          <a:noFill/>
          <a:ln w="28575" cap="flat" cmpd="sng" algn="ctr">
            <a:solidFill>
              <a:srgbClr val="00B050"/>
            </a:solidFill>
            <a:prstDash val="solid"/>
          </a:ln>
          <a:effectLst/>
        </p:spPr>
      </p:cxnSp>
      <p:sp>
        <p:nvSpPr>
          <p:cNvPr id="200" name="文本框 421">
            <a:extLst>
              <a:ext uri="{FF2B5EF4-FFF2-40B4-BE49-F238E27FC236}">
                <a16:creationId xmlns:a16="http://schemas.microsoft.com/office/drawing/2014/main" id="{3922A735-8D15-41A6-B296-B4E6FBA39A20}"/>
              </a:ext>
            </a:extLst>
          </p:cNvPr>
          <p:cNvSpPr txBox="1"/>
          <p:nvPr/>
        </p:nvSpPr>
        <p:spPr>
          <a:xfrm>
            <a:off x="4269160" y="1508904"/>
            <a:ext cx="495028" cy="276999"/>
          </a:xfrm>
          <a:prstGeom prst="rect">
            <a:avLst/>
          </a:prstGeom>
          <a:noFill/>
        </p:spPr>
        <p:txBody>
          <a:bodyPr wrap="square" rtlCol="0">
            <a:spAutoFit/>
          </a:bodyPr>
          <a:lstStyle/>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SR</a:t>
            </a:r>
          </a:p>
        </p:txBody>
      </p:sp>
      <p:sp>
        <p:nvSpPr>
          <p:cNvPr id="201" name="文本框 421">
            <a:extLst>
              <a:ext uri="{FF2B5EF4-FFF2-40B4-BE49-F238E27FC236}">
                <a16:creationId xmlns:a16="http://schemas.microsoft.com/office/drawing/2014/main" id="{3922A735-8D15-41A6-B296-B4E6FBA39A20}"/>
              </a:ext>
            </a:extLst>
          </p:cNvPr>
          <p:cNvSpPr txBox="1"/>
          <p:nvPr/>
        </p:nvSpPr>
        <p:spPr>
          <a:xfrm>
            <a:off x="6967026" y="1485759"/>
            <a:ext cx="560127" cy="276999"/>
          </a:xfrm>
          <a:prstGeom prst="rect">
            <a:avLst/>
          </a:prstGeom>
          <a:noFill/>
        </p:spPr>
        <p:txBody>
          <a:bodyPr wrap="square" rtlCol="0">
            <a:spAutoFit/>
          </a:bodyPr>
          <a:lstStyle/>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SR</a:t>
            </a:r>
          </a:p>
        </p:txBody>
      </p:sp>
      <p:sp>
        <p:nvSpPr>
          <p:cNvPr id="408" name="文本框 407">
            <a:extLst>
              <a:ext uri="{FF2B5EF4-FFF2-40B4-BE49-F238E27FC236}">
                <a16:creationId xmlns:a16="http://schemas.microsoft.com/office/drawing/2014/main" id="{82D2299E-2818-49A8-9A01-1917736CA826}"/>
              </a:ext>
            </a:extLst>
          </p:cNvPr>
          <p:cNvSpPr txBox="1"/>
          <p:nvPr/>
        </p:nvSpPr>
        <p:spPr>
          <a:xfrm>
            <a:off x="2617767" y="762212"/>
            <a:ext cx="1391547" cy="461665"/>
          </a:xfrm>
          <a:prstGeom prst="rect">
            <a:avLst/>
          </a:prstGeom>
          <a:noFill/>
        </p:spPr>
        <p:txBody>
          <a:bodyPr wrap="square" rtlCol="0">
            <a:spAutoFit/>
          </a:bodyPr>
          <a:lstStyle/>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   TIC </a:t>
            </a:r>
          </a:p>
          <a:p>
            <a:pPr algn="ctr" defTabSz="914126" fontAlgn="base">
              <a:spcBef>
                <a:spcPct val="0"/>
              </a:spcBef>
              <a:spcAft>
                <a:spcPct val="0"/>
              </a:spcAft>
              <a:defRPr/>
            </a:pPr>
            <a:r>
              <a:rPr lang="en-US" altLang="zh-CN" sz="1200" b="1" kern="0" dirty="0">
                <a:solidFill>
                  <a:srgbClr val="000000"/>
                </a:solidFill>
                <a:latin typeface="FrutigerNext LT Medium"/>
                <a:ea typeface="宋体" pitchFamily="2" charset="-122"/>
              </a:rPr>
              <a:t>Core-VPLS</a:t>
            </a:r>
            <a:endParaRPr lang="zh-CN" altLang="en-US" sz="1200" b="1" kern="0" dirty="0">
              <a:solidFill>
                <a:srgbClr val="000000"/>
              </a:solidFill>
              <a:latin typeface="FrutigerNext LT Medium"/>
              <a:ea typeface="宋体" pitchFamily="2" charset="-122"/>
            </a:endParaRPr>
          </a:p>
        </p:txBody>
      </p:sp>
      <p:pic>
        <p:nvPicPr>
          <p:cNvPr id="229" name="Picture 228"/>
          <p:cNvPicPr>
            <a:picLocks noChangeAspect="1"/>
          </p:cNvPicPr>
          <p:nvPr/>
        </p:nvPicPr>
        <p:blipFill>
          <a:blip r:embed="rId6"/>
          <a:stretch>
            <a:fillRect/>
          </a:stretch>
        </p:blipFill>
        <p:spPr>
          <a:xfrm>
            <a:off x="2992382" y="2795987"/>
            <a:ext cx="6135989" cy="3801416"/>
          </a:xfrm>
          <a:prstGeom prst="rect">
            <a:avLst/>
          </a:prstGeom>
        </p:spPr>
      </p:pic>
      <p:cxnSp>
        <p:nvCxnSpPr>
          <p:cNvPr id="499" name="直接连接符 498">
            <a:extLst>
              <a:ext uri="{FF2B5EF4-FFF2-40B4-BE49-F238E27FC236}">
                <a16:creationId xmlns:a16="http://schemas.microsoft.com/office/drawing/2014/main" id="{CD706398-5CE7-4C34-8030-16236096F078}"/>
              </a:ext>
            </a:extLst>
          </p:cNvPr>
          <p:cNvCxnSpPr>
            <a:cxnSpLocks/>
            <a:endCxn id="229" idx="0"/>
          </p:cNvCxnSpPr>
          <p:nvPr/>
        </p:nvCxnSpPr>
        <p:spPr>
          <a:xfrm flipV="1">
            <a:off x="4647443" y="2795987"/>
            <a:ext cx="1412934" cy="708882"/>
          </a:xfrm>
          <a:prstGeom prst="line">
            <a:avLst/>
          </a:prstGeom>
          <a:noFill/>
          <a:ln w="28575" cap="flat" cmpd="sng" algn="ctr">
            <a:solidFill>
              <a:srgbClr val="000000">
                <a:shade val="95000"/>
                <a:satMod val="105000"/>
              </a:srgbClr>
            </a:solidFill>
            <a:prstDash val="solid"/>
          </a:ln>
          <a:effectLst/>
        </p:spPr>
      </p:cxnSp>
      <p:cxnSp>
        <p:nvCxnSpPr>
          <p:cNvPr id="496" name="直接连接符 495">
            <a:extLst>
              <a:ext uri="{FF2B5EF4-FFF2-40B4-BE49-F238E27FC236}">
                <a16:creationId xmlns:a16="http://schemas.microsoft.com/office/drawing/2014/main" id="{9D3D4AEE-93F0-4BD5-825F-DD558535CBB0}"/>
              </a:ext>
            </a:extLst>
          </p:cNvPr>
          <p:cNvCxnSpPr>
            <a:cxnSpLocks/>
            <a:endCxn id="229" idx="0"/>
          </p:cNvCxnSpPr>
          <p:nvPr/>
        </p:nvCxnSpPr>
        <p:spPr>
          <a:xfrm flipH="1" flipV="1">
            <a:off x="6060377" y="2795987"/>
            <a:ext cx="1334390" cy="708882"/>
          </a:xfrm>
          <a:prstGeom prst="line">
            <a:avLst/>
          </a:prstGeom>
          <a:noFill/>
          <a:ln w="28575" cap="flat" cmpd="sng" algn="ctr">
            <a:solidFill>
              <a:srgbClr val="000000">
                <a:shade val="95000"/>
                <a:satMod val="105000"/>
              </a:srgbClr>
            </a:solidFill>
            <a:prstDash val="solid"/>
          </a:ln>
          <a:effectLst/>
        </p:spPr>
      </p:cxnSp>
      <p:pic>
        <p:nvPicPr>
          <p:cNvPr id="476" name="Picture 237" descr="图片777">
            <a:extLst>
              <a:ext uri="{FF2B5EF4-FFF2-40B4-BE49-F238E27FC236}">
                <a16:creationId xmlns:a16="http://schemas.microsoft.com/office/drawing/2014/main" id="{F4510AE2-F0A7-4541-9A2F-C448F7C69D6B}"/>
              </a:ext>
            </a:extLst>
          </p:cNvPr>
          <p:cNvPicPr>
            <a:picLocks noChangeAspect="1" noChangeArrowheads="1"/>
          </p:cNvPicPr>
          <p:nvPr/>
        </p:nvPicPr>
        <p:blipFill>
          <a:blip r:embed="rId3" cstate="print"/>
          <a:srcRect/>
          <a:stretch>
            <a:fillRect/>
          </a:stretch>
        </p:blipFill>
        <p:spPr bwMode="auto">
          <a:xfrm>
            <a:off x="5655344" y="2323940"/>
            <a:ext cx="1080502" cy="664180"/>
          </a:xfrm>
          <a:prstGeom prst="rect">
            <a:avLst/>
          </a:prstGeom>
          <a:noFill/>
        </p:spPr>
      </p:pic>
      <p:sp>
        <p:nvSpPr>
          <p:cNvPr id="549" name="文本框 548">
            <a:extLst>
              <a:ext uri="{FF2B5EF4-FFF2-40B4-BE49-F238E27FC236}">
                <a16:creationId xmlns:a16="http://schemas.microsoft.com/office/drawing/2014/main" id="{897DC672-BDBE-45CF-8EFE-DE7A7E84B592}"/>
              </a:ext>
            </a:extLst>
          </p:cNvPr>
          <p:cNvSpPr txBox="1"/>
          <p:nvPr/>
        </p:nvSpPr>
        <p:spPr>
          <a:xfrm>
            <a:off x="5576224" y="2358652"/>
            <a:ext cx="1238741" cy="461665"/>
          </a:xfrm>
          <a:prstGeom prst="rect">
            <a:avLst/>
          </a:prstGeom>
          <a:noFill/>
        </p:spPr>
        <p:txBody>
          <a:bodyPr wrap="square" rtlCol="0">
            <a:spAutoFit/>
          </a:bodyPr>
          <a:lstStyle/>
          <a:p>
            <a:pPr algn="ctr" defTabSz="914126" fontAlgn="base">
              <a:spcBef>
                <a:spcPct val="0"/>
              </a:spcBef>
              <a:spcAft>
                <a:spcPct val="0"/>
              </a:spcAft>
              <a:defRPr/>
            </a:pPr>
            <a:r>
              <a:rPr lang="en-US" altLang="zh-CN" sz="1400" b="1" kern="0" dirty="0">
                <a:solidFill>
                  <a:srgbClr val="000000"/>
                </a:solidFill>
                <a:latin typeface="FrutigerNext LT Medium"/>
                <a:ea typeface="宋体" pitchFamily="2" charset="-122"/>
              </a:rPr>
              <a:t>   </a:t>
            </a:r>
            <a:r>
              <a:rPr lang="en-US" altLang="zh-CN" sz="1000" b="1" kern="0" dirty="0">
                <a:solidFill>
                  <a:srgbClr val="000000"/>
                </a:solidFill>
                <a:latin typeface="FrutigerNext LT Medium"/>
                <a:ea typeface="宋体" pitchFamily="2" charset="-122"/>
              </a:rPr>
              <a:t>TIC </a:t>
            </a:r>
          </a:p>
          <a:p>
            <a:pPr algn="ctr" defTabSz="914126" fontAlgn="base">
              <a:spcBef>
                <a:spcPct val="0"/>
              </a:spcBef>
              <a:spcAft>
                <a:spcPct val="0"/>
              </a:spcAft>
              <a:defRPr/>
            </a:pPr>
            <a:r>
              <a:rPr lang="en-US" altLang="zh-CN" sz="1000" b="1" kern="0" dirty="0">
                <a:solidFill>
                  <a:srgbClr val="000000"/>
                </a:solidFill>
                <a:latin typeface="FrutigerNext LT Medium"/>
                <a:ea typeface="宋体" pitchFamily="2" charset="-122"/>
              </a:rPr>
              <a:t>Province-VPLS</a:t>
            </a:r>
            <a:endParaRPr lang="zh-CN" altLang="en-US" sz="1000" b="1" kern="0" dirty="0">
              <a:solidFill>
                <a:srgbClr val="000000"/>
              </a:solidFill>
              <a:latin typeface="FrutigerNext LT Medium"/>
              <a:ea typeface="宋体" pitchFamily="2" charset="-122"/>
            </a:endParaRPr>
          </a:p>
        </p:txBody>
      </p:sp>
      <p:sp>
        <p:nvSpPr>
          <p:cNvPr id="268" name="矩形 343">
            <a:extLst>
              <a:ext uri="{FF2B5EF4-FFF2-40B4-BE49-F238E27FC236}">
                <a16:creationId xmlns:a16="http://schemas.microsoft.com/office/drawing/2014/main" id="{D504D895-C501-4990-982D-06101ABC8309}"/>
              </a:ext>
            </a:extLst>
          </p:cNvPr>
          <p:cNvSpPr/>
          <p:nvPr/>
        </p:nvSpPr>
        <p:spPr>
          <a:xfrm>
            <a:off x="4401030" y="735430"/>
            <a:ext cx="694421" cy="261610"/>
          </a:xfrm>
          <a:prstGeom prst="rect">
            <a:avLst/>
          </a:prstGeom>
        </p:spPr>
        <p:txBody>
          <a:bodyPr wrap="none">
            <a:spAutoFit/>
          </a:bodyPr>
          <a:lstStyle/>
          <a:p>
            <a:pPr defTabSz="914126" fontAlgn="base">
              <a:spcBef>
                <a:spcPct val="0"/>
              </a:spcBef>
              <a:spcAft>
                <a:spcPct val="0"/>
              </a:spcAft>
            </a:pPr>
            <a:r>
              <a:rPr lang="en-US" altLang="zh-CN" sz="1100" b="1" kern="0" dirty="0">
                <a:solidFill>
                  <a:srgbClr val="FF00FF"/>
                </a:solidFill>
                <a:latin typeface="Arial"/>
                <a:ea typeface="宋体" pitchFamily="2" charset="-122"/>
                <a:cs typeface="Arial" panose="020B0604020202020204" pitchFamily="34" charset="0"/>
              </a:rPr>
              <a:t>Area #1</a:t>
            </a:r>
            <a:endParaRPr lang="zh-CN" altLang="en-US" sz="1100" b="1" kern="0" dirty="0">
              <a:solidFill>
                <a:srgbClr val="FF00FF"/>
              </a:solidFill>
              <a:latin typeface="Arial"/>
              <a:ea typeface="宋体" pitchFamily="2" charset="-122"/>
              <a:cs typeface="Arial" panose="020B0604020202020204" pitchFamily="34" charset="0"/>
            </a:endParaRPr>
          </a:p>
        </p:txBody>
      </p:sp>
      <p:sp>
        <p:nvSpPr>
          <p:cNvPr id="278" name="文本框 407">
            <a:extLst>
              <a:ext uri="{FF2B5EF4-FFF2-40B4-BE49-F238E27FC236}">
                <a16:creationId xmlns:a16="http://schemas.microsoft.com/office/drawing/2014/main" id="{82D2299E-2818-49A8-9A01-1917736CA826}"/>
              </a:ext>
            </a:extLst>
          </p:cNvPr>
          <p:cNvSpPr txBox="1"/>
          <p:nvPr/>
        </p:nvSpPr>
        <p:spPr>
          <a:xfrm>
            <a:off x="10120063" y="1512460"/>
            <a:ext cx="1917386" cy="369332"/>
          </a:xfrm>
          <a:prstGeom prst="rect">
            <a:avLst/>
          </a:prstGeom>
          <a:noFill/>
        </p:spPr>
        <p:txBody>
          <a:bodyPr wrap="square" rtlCol="0">
            <a:spAutoFit/>
          </a:bodyPr>
          <a:lstStyle/>
          <a:p>
            <a:pPr algn="ctr" defTabSz="914126" rtl="1" fontAlgn="base">
              <a:spcBef>
                <a:spcPct val="0"/>
              </a:spcBef>
              <a:spcAft>
                <a:spcPct val="0"/>
              </a:spcAft>
              <a:defRPr/>
            </a:pPr>
            <a:r>
              <a:rPr lang="en-US" altLang="zh-CN" b="1" kern="0" dirty="0">
                <a:solidFill>
                  <a:srgbClr val="000000"/>
                </a:solidFill>
                <a:latin typeface="B Mita"/>
                <a:ea typeface="宋体" pitchFamily="2" charset="-122"/>
              </a:rPr>
              <a:t> core </a:t>
            </a:r>
            <a:r>
              <a:rPr lang="fa-IR" altLang="zh-CN" b="1" kern="0" dirty="0">
                <a:solidFill>
                  <a:srgbClr val="000000"/>
                </a:solidFill>
                <a:latin typeface="B Mita"/>
                <a:ea typeface="宋体" pitchFamily="2" charset="-122"/>
              </a:rPr>
              <a:t> بین استانی</a:t>
            </a:r>
            <a:endParaRPr lang="en-US" altLang="zh-CN" b="1" kern="0" dirty="0">
              <a:solidFill>
                <a:srgbClr val="000000"/>
              </a:solidFill>
              <a:latin typeface="B Mita"/>
              <a:ea typeface="宋体" pitchFamily="2" charset="-122"/>
            </a:endParaRPr>
          </a:p>
        </p:txBody>
      </p:sp>
      <p:sp>
        <p:nvSpPr>
          <p:cNvPr id="279" name="文本框 407">
            <a:extLst>
              <a:ext uri="{FF2B5EF4-FFF2-40B4-BE49-F238E27FC236}">
                <a16:creationId xmlns:a16="http://schemas.microsoft.com/office/drawing/2014/main" id="{82D2299E-2818-49A8-9A01-1917736CA826}"/>
              </a:ext>
            </a:extLst>
          </p:cNvPr>
          <p:cNvSpPr txBox="1"/>
          <p:nvPr/>
        </p:nvSpPr>
        <p:spPr>
          <a:xfrm>
            <a:off x="10117308" y="2932049"/>
            <a:ext cx="1917386" cy="369332"/>
          </a:xfrm>
          <a:prstGeom prst="rect">
            <a:avLst/>
          </a:prstGeom>
          <a:noFill/>
        </p:spPr>
        <p:txBody>
          <a:bodyPr wrap="square" rtlCol="0">
            <a:spAutoFit/>
          </a:bodyPr>
          <a:lstStyle/>
          <a:p>
            <a:pPr algn="ctr" defTabSz="914126" rtl="1" fontAlgn="base">
              <a:spcBef>
                <a:spcPct val="0"/>
              </a:spcBef>
              <a:spcAft>
                <a:spcPct val="0"/>
              </a:spcAft>
              <a:defRPr/>
            </a:pPr>
            <a:r>
              <a:rPr lang="en-US" altLang="zh-CN" b="1" kern="0" dirty="0">
                <a:solidFill>
                  <a:srgbClr val="000000"/>
                </a:solidFill>
                <a:latin typeface="B Mita"/>
                <a:ea typeface="宋体" pitchFamily="2" charset="-122"/>
              </a:rPr>
              <a:t> core </a:t>
            </a:r>
            <a:r>
              <a:rPr lang="fa-IR" altLang="zh-CN" b="1" kern="0" dirty="0">
                <a:solidFill>
                  <a:srgbClr val="000000"/>
                </a:solidFill>
                <a:latin typeface="B Mita"/>
                <a:ea typeface="宋体" pitchFamily="2" charset="-122"/>
              </a:rPr>
              <a:t> استانی</a:t>
            </a:r>
            <a:endParaRPr lang="en-US" altLang="zh-CN" b="1" kern="0" dirty="0">
              <a:solidFill>
                <a:srgbClr val="000000"/>
              </a:solidFill>
              <a:latin typeface="B Mita"/>
              <a:ea typeface="宋体" pitchFamily="2" charset="-122"/>
            </a:endParaRPr>
          </a:p>
        </p:txBody>
      </p:sp>
      <p:sp>
        <p:nvSpPr>
          <p:cNvPr id="281" name="文本框 407">
            <a:extLst>
              <a:ext uri="{FF2B5EF4-FFF2-40B4-BE49-F238E27FC236}">
                <a16:creationId xmlns:a16="http://schemas.microsoft.com/office/drawing/2014/main" id="{82D2299E-2818-49A8-9A01-1917736CA826}"/>
              </a:ext>
            </a:extLst>
          </p:cNvPr>
          <p:cNvSpPr txBox="1"/>
          <p:nvPr/>
        </p:nvSpPr>
        <p:spPr>
          <a:xfrm>
            <a:off x="10201441" y="4362007"/>
            <a:ext cx="1917386" cy="646331"/>
          </a:xfrm>
          <a:prstGeom prst="rect">
            <a:avLst/>
          </a:prstGeom>
          <a:noFill/>
        </p:spPr>
        <p:txBody>
          <a:bodyPr wrap="square" rtlCol="0">
            <a:spAutoFit/>
          </a:bodyPr>
          <a:lstStyle/>
          <a:p>
            <a:pPr algn="ctr" defTabSz="914126" rtl="1" fontAlgn="base">
              <a:spcBef>
                <a:spcPct val="0"/>
              </a:spcBef>
              <a:spcAft>
                <a:spcPct val="0"/>
              </a:spcAft>
              <a:defRPr/>
            </a:pPr>
            <a:r>
              <a:rPr lang="fa-IR" altLang="zh-CN" b="1" kern="0" dirty="0">
                <a:solidFill>
                  <a:srgbClr val="000000"/>
                </a:solidFill>
                <a:latin typeface="B Mita"/>
                <a:ea typeface="宋体" pitchFamily="2" charset="-122"/>
              </a:rPr>
              <a:t>تجمیع شبکه دیتای استانی</a:t>
            </a:r>
            <a:endParaRPr lang="en-US" altLang="zh-CN" b="1" kern="0" dirty="0">
              <a:solidFill>
                <a:srgbClr val="000000"/>
              </a:solidFill>
              <a:latin typeface="B Mita"/>
              <a:ea typeface="宋体" pitchFamily="2" charset="-122"/>
            </a:endParaRPr>
          </a:p>
        </p:txBody>
      </p:sp>
      <p:sp>
        <p:nvSpPr>
          <p:cNvPr id="283" name="文本框 407">
            <a:extLst>
              <a:ext uri="{FF2B5EF4-FFF2-40B4-BE49-F238E27FC236}">
                <a16:creationId xmlns:a16="http://schemas.microsoft.com/office/drawing/2014/main" id="{82D2299E-2818-49A8-9A01-1917736CA826}"/>
              </a:ext>
            </a:extLst>
          </p:cNvPr>
          <p:cNvSpPr txBox="1"/>
          <p:nvPr/>
        </p:nvSpPr>
        <p:spPr>
          <a:xfrm>
            <a:off x="10117308" y="5672569"/>
            <a:ext cx="1917386" cy="646331"/>
          </a:xfrm>
          <a:prstGeom prst="rect">
            <a:avLst/>
          </a:prstGeom>
          <a:noFill/>
        </p:spPr>
        <p:txBody>
          <a:bodyPr wrap="square" rtlCol="0">
            <a:spAutoFit/>
          </a:bodyPr>
          <a:lstStyle/>
          <a:p>
            <a:pPr algn="ctr" defTabSz="914126" rtl="1" fontAlgn="base">
              <a:spcBef>
                <a:spcPct val="0"/>
              </a:spcBef>
              <a:spcAft>
                <a:spcPct val="0"/>
              </a:spcAft>
              <a:defRPr/>
            </a:pPr>
            <a:r>
              <a:rPr lang="en-US" altLang="zh-CN" b="1" kern="0" dirty="0">
                <a:solidFill>
                  <a:srgbClr val="000000"/>
                </a:solidFill>
                <a:latin typeface="B Mita"/>
                <a:ea typeface="宋体" pitchFamily="2" charset="-122"/>
              </a:rPr>
              <a:t>Access</a:t>
            </a:r>
            <a:r>
              <a:rPr lang="fa-IR" altLang="zh-CN" b="1" kern="0" dirty="0">
                <a:solidFill>
                  <a:srgbClr val="000000"/>
                </a:solidFill>
                <a:latin typeface="B Mita"/>
                <a:ea typeface="宋体" pitchFamily="2" charset="-122"/>
              </a:rPr>
              <a:t> شبکه دیتای استانی</a:t>
            </a:r>
            <a:endParaRPr lang="en-US" altLang="zh-CN" b="1" kern="0" dirty="0">
              <a:solidFill>
                <a:srgbClr val="000000"/>
              </a:solidFill>
              <a:latin typeface="B Mita"/>
              <a:ea typeface="宋体" pitchFamily="2" charset="-122"/>
            </a:endParaRPr>
          </a:p>
        </p:txBody>
      </p:sp>
      <p:sp>
        <p:nvSpPr>
          <p:cNvPr id="45" name="Rectangle 44"/>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5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279" grpId="0"/>
      <p:bldP spid="281" grpId="0"/>
      <p:bldP spid="2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2F43-49B7-BE4A-9D36-26F01FA02744}"/>
              </a:ext>
            </a:extLst>
          </p:cNvPr>
          <p:cNvSpPr>
            <a:spLocks noGrp="1"/>
          </p:cNvSpPr>
          <p:nvPr>
            <p:ph type="title" idx="4294967295"/>
          </p:nvPr>
        </p:nvSpPr>
        <p:spPr>
          <a:xfrm>
            <a:off x="7568588" y="103248"/>
            <a:ext cx="3804710" cy="547688"/>
          </a:xfrm>
        </p:spPr>
        <p:txBody>
          <a:bodyPr>
            <a:noAutofit/>
          </a:bodyPr>
          <a:lstStyle/>
          <a:p>
            <a:pPr algn="r" rtl="1"/>
            <a:r>
              <a:rPr lang="en-US" sz="2800" b="1" dirty="0">
                <a:solidFill>
                  <a:srgbClr val="0000CC"/>
                </a:solidFill>
                <a:latin typeface="Times New Roman" panose="02020603050405020304" pitchFamily="18" charset="0"/>
                <a:ea typeface="+mn-ea"/>
                <a:cs typeface="Times New Roman" panose="02020603050405020304" pitchFamily="18" charset="0"/>
              </a:rPr>
              <a:t>Standard Gap Analysis</a:t>
            </a:r>
          </a:p>
        </p:txBody>
      </p:sp>
      <p:sp>
        <p:nvSpPr>
          <p:cNvPr id="3" name="Slide Number Placeholder 2">
            <a:extLst>
              <a:ext uri="{FF2B5EF4-FFF2-40B4-BE49-F238E27FC236}">
                <a16:creationId xmlns:a16="http://schemas.microsoft.com/office/drawing/2014/main" id="{10FB50DF-E6AC-344B-B6A0-E6514D69916A}"/>
              </a:ext>
            </a:extLst>
          </p:cNvPr>
          <p:cNvSpPr>
            <a:spLocks noGrp="1"/>
          </p:cNvSpPr>
          <p:nvPr>
            <p:ph type="sldNum" sz="quarter" idx="4294967295"/>
          </p:nvPr>
        </p:nvSpPr>
        <p:spPr>
          <a:xfrm>
            <a:off x="11630025" y="6316663"/>
            <a:ext cx="5619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Chart 8"/>
          <p:cNvGraphicFramePr>
            <a:graphicFrameLocks/>
          </p:cNvGraphicFramePr>
          <p:nvPr/>
        </p:nvGraphicFramePr>
        <p:xfrm>
          <a:off x="496607" y="522514"/>
          <a:ext cx="10406742" cy="6335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Gleichschenkliges Dreieck 30">
            <a:extLst>
              <a:ext uri="{FF2B5EF4-FFF2-40B4-BE49-F238E27FC236}">
                <a16:creationId xmlns:a16="http://schemas.microsoft.com/office/drawing/2014/main" id="{7C89BE72-FA3E-7EA9-BE9C-ED29799D8B81}"/>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6" name="Rectangle 5"/>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1714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402" y="-4542"/>
            <a:ext cx="5673796" cy="810607"/>
          </a:xfrm>
          <a:prstGeom prst="rect">
            <a:avLst/>
          </a:prstGeom>
        </p:spPr>
        <p:txBody>
          <a:bodyPr wrap="none">
            <a:spAutoFit/>
          </a:bodyPr>
          <a:lstStyle/>
          <a:p>
            <a:pPr algn="r" rtl="1">
              <a:lnSpc>
                <a:spcPct val="200000"/>
              </a:lnSpc>
            </a:pPr>
            <a:r>
              <a:rPr lang="fa-IR" sz="2667" b="1" dirty="0">
                <a:solidFill>
                  <a:srgbClr val="00B0F0"/>
                </a:solidFill>
                <a:latin typeface="B Mita"/>
                <a:cs typeface="B Mitra" panose="00000400000000000000" pitchFamily="2" charset="-78"/>
              </a:rPr>
              <a:t>پهنای باند مصرفی اینترنت روزانه کشور </a:t>
            </a:r>
            <a:r>
              <a:rPr lang="en-US" sz="2667" b="1" dirty="0">
                <a:solidFill>
                  <a:srgbClr val="00B0F0"/>
                </a:solidFill>
                <a:latin typeface="B Mita"/>
                <a:cs typeface="B Mitra" panose="00000400000000000000" pitchFamily="2" charset="-78"/>
              </a:rPr>
              <a:t>(Gb/s)</a:t>
            </a:r>
            <a:endParaRPr lang="fa-IR" sz="2667" b="1" dirty="0">
              <a:solidFill>
                <a:srgbClr val="00B0F0"/>
              </a:solidFill>
              <a:latin typeface="B Mita"/>
              <a:cs typeface="B Mitra" panose="00000400000000000000" pitchFamily="2" charset="-78"/>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700"/>
          <a:stretch/>
        </p:blipFill>
        <p:spPr bwMode="auto">
          <a:xfrm>
            <a:off x="527382" y="836713"/>
            <a:ext cx="11260165" cy="42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63" y="5076792"/>
            <a:ext cx="11366392" cy="173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936BD9A-51CA-770F-A5CF-7C2B210C7F4B}"/>
              </a:ext>
            </a:extLst>
          </p:cNvPr>
          <p:cNvPicPr>
            <a:picLocks noChangeAspect="1"/>
          </p:cNvPicPr>
          <p:nvPr/>
        </p:nvPicPr>
        <p:blipFill>
          <a:blip r:embed="rId4"/>
          <a:stretch>
            <a:fillRect/>
          </a:stretch>
        </p:blipFill>
        <p:spPr>
          <a:xfrm>
            <a:off x="3" y="0"/>
            <a:ext cx="1060796" cy="944962"/>
          </a:xfrm>
          <a:prstGeom prst="rect">
            <a:avLst/>
          </a:prstGeom>
        </p:spPr>
      </p:pic>
      <p:sp>
        <p:nvSpPr>
          <p:cNvPr id="3" name="Slide Number Placeholder 2">
            <a:extLst>
              <a:ext uri="{FF2B5EF4-FFF2-40B4-BE49-F238E27FC236}">
                <a16:creationId xmlns:a16="http://schemas.microsoft.com/office/drawing/2014/main" id="{E6372113-6C6A-1E81-F3B7-32DF904702DB}"/>
              </a:ext>
            </a:extLst>
          </p:cNvPr>
          <p:cNvSpPr>
            <a:spLocks noGrp="1"/>
          </p:cNvSpPr>
          <p:nvPr>
            <p:ph type="sldNum" sz="quarter" idx="12"/>
          </p:nvPr>
        </p:nvSpPr>
        <p:spPr/>
        <p:txBody>
          <a:bodyPr/>
          <a:lstStyle/>
          <a:p>
            <a:fld id="{F042BEBF-1A32-48E3-8F4F-5399C08AAAF1}" type="slidenum">
              <a:rPr lang="en-US" smtClean="0"/>
              <a:t>36</a:t>
            </a:fld>
            <a:endParaRPr lang="en-US"/>
          </a:p>
        </p:txBody>
      </p:sp>
      <p:sp>
        <p:nvSpPr>
          <p:cNvPr id="7" name="Rectangle 6"/>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6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500" fill="hold"/>
                                        <p:tgtEl>
                                          <p:spTgt spid="2051"/>
                                        </p:tgtEl>
                                        <p:attrNameLst>
                                          <p:attrName>ppt_w</p:attrName>
                                        </p:attrNameLst>
                                      </p:cBhvr>
                                      <p:tavLst>
                                        <p:tav tm="0">
                                          <p:val>
                                            <p:fltVal val="0"/>
                                          </p:val>
                                        </p:tav>
                                        <p:tav tm="100000">
                                          <p:val>
                                            <p:strVal val="#ppt_w"/>
                                          </p:val>
                                        </p:tav>
                                      </p:tavLst>
                                    </p:anim>
                                    <p:anim calcmode="lin" valueType="num">
                                      <p:cBhvr>
                                        <p:cTn id="8" dur="1500" fill="hold"/>
                                        <p:tgtEl>
                                          <p:spTgt spid="2051"/>
                                        </p:tgtEl>
                                        <p:attrNameLst>
                                          <p:attrName>ppt_h</p:attrName>
                                        </p:attrNameLst>
                                      </p:cBhvr>
                                      <p:tavLst>
                                        <p:tav tm="0">
                                          <p:val>
                                            <p:fltVal val="0"/>
                                          </p:val>
                                        </p:tav>
                                        <p:tav tm="100000">
                                          <p:val>
                                            <p:strVal val="#ppt_h"/>
                                          </p:val>
                                        </p:tav>
                                      </p:tavLst>
                                    </p:anim>
                                    <p:animEffect transition="in" filter="fade">
                                      <p:cBhvr>
                                        <p:cTn id="9" dur="1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2F43-49B7-BE4A-9D36-26F01FA02744}"/>
              </a:ext>
            </a:extLst>
          </p:cNvPr>
          <p:cNvSpPr>
            <a:spLocks noGrp="1"/>
          </p:cNvSpPr>
          <p:nvPr>
            <p:ph type="title" idx="4294967295"/>
          </p:nvPr>
        </p:nvSpPr>
        <p:spPr>
          <a:xfrm>
            <a:off x="6092329" y="103248"/>
            <a:ext cx="5280970" cy="547688"/>
          </a:xfrm>
        </p:spPr>
        <p:txBody>
          <a:bodyPr>
            <a:noAutofit/>
          </a:bodyPr>
          <a:lstStyle/>
          <a:p>
            <a:pPr algn="r" rtl="1"/>
            <a:r>
              <a:rPr lang="fa-IR" sz="2800" b="1" dirty="0">
                <a:solidFill>
                  <a:srgbClr val="0000CC"/>
                </a:solidFill>
                <a:latin typeface="+mn-lt"/>
                <a:ea typeface="+mn-ea"/>
                <a:cs typeface="B Nazanin" panose="00000400000000000000" pitchFamily="2" charset="-78"/>
              </a:rPr>
              <a:t>حجم مصرفی اینترنت روزانه کشور </a:t>
            </a:r>
            <a:r>
              <a:rPr lang="en-US" sz="2800" b="1" dirty="0">
                <a:solidFill>
                  <a:srgbClr val="0000CC"/>
                </a:solidFill>
                <a:latin typeface="Times New Roman" panose="02020603050405020304" pitchFamily="18" charset="0"/>
                <a:ea typeface="+mn-ea"/>
                <a:cs typeface="Times New Roman" panose="02020603050405020304" pitchFamily="18" charset="0"/>
              </a:rPr>
              <a:t>(TB)</a:t>
            </a:r>
          </a:p>
        </p:txBody>
      </p:sp>
      <p:sp>
        <p:nvSpPr>
          <p:cNvPr id="3" name="Slide Number Placeholder 2">
            <a:extLst>
              <a:ext uri="{FF2B5EF4-FFF2-40B4-BE49-F238E27FC236}">
                <a16:creationId xmlns:a16="http://schemas.microsoft.com/office/drawing/2014/main" id="{10FB50DF-E6AC-344B-B6A0-E6514D69916A}"/>
              </a:ext>
            </a:extLst>
          </p:cNvPr>
          <p:cNvSpPr>
            <a:spLocks noGrp="1"/>
          </p:cNvSpPr>
          <p:nvPr>
            <p:ph type="sldNum" sz="quarter" idx="4294967295"/>
          </p:nvPr>
        </p:nvSpPr>
        <p:spPr>
          <a:xfrm>
            <a:off x="11630025" y="6316663"/>
            <a:ext cx="5619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03"/>
          <a:stretch/>
        </p:blipFill>
        <p:spPr bwMode="auto">
          <a:xfrm>
            <a:off x="1244091" y="809938"/>
            <a:ext cx="9692560" cy="358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079" y="4543206"/>
            <a:ext cx="9773331" cy="157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2">
            <a:extLst>
              <a:ext uri="{FF2B5EF4-FFF2-40B4-BE49-F238E27FC236}">
                <a16:creationId xmlns:a16="http://schemas.microsoft.com/office/drawing/2014/main" id="{7EDBF5D5-35FC-BD44-3BD1-AD7D5B9D5F20}"/>
              </a:ext>
            </a:extLst>
          </p:cNvPr>
          <p:cNvSpPr txBox="1">
            <a:spLocks/>
          </p:cNvSpPr>
          <p:nvPr/>
        </p:nvSpPr>
        <p:spPr>
          <a:xfrm>
            <a:off x="9519330" y="6507588"/>
            <a:ext cx="2307784" cy="8139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42BEBF-1A32-48E3-8F4F-5399C08AAAF1}" type="slidenum">
              <a:rPr lang="en-US" smtClean="0"/>
              <a:pPr/>
              <a:t>37</a:t>
            </a:fld>
            <a:endParaRPr lang="en-US"/>
          </a:p>
        </p:txBody>
      </p:sp>
      <p:sp>
        <p:nvSpPr>
          <p:cNvPr id="14" name="Gleichschenkliges Dreieck 30">
            <a:extLst>
              <a:ext uri="{FF2B5EF4-FFF2-40B4-BE49-F238E27FC236}">
                <a16:creationId xmlns:a16="http://schemas.microsoft.com/office/drawing/2014/main" id="{7C89BE72-FA3E-7EA9-BE9C-ED29799D8B81}"/>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3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623" y="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035CB21F-E858-EBE2-91F0-7A3C22E1D1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1134736" y="3906838"/>
            <a:ext cx="6302701" cy="534987"/>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شبکه کر </a:t>
            </a:r>
            <a:r>
              <a:rPr lang="en-US" sz="3600" b="1" dirty="0">
                <a:solidFill>
                  <a:srgbClr val="7030A0"/>
                </a:solidFill>
                <a:latin typeface="Arial" panose="020B0604020202020204" pitchFamily="34" charset="0"/>
                <a:cs typeface="B Titr" panose="00000700000000000000" pitchFamily="2" charset="-78"/>
              </a:rPr>
              <a:t>(</a:t>
            </a:r>
            <a:r>
              <a:rPr lang="en-US" sz="3600" b="1" dirty="0">
                <a:solidFill>
                  <a:srgbClr val="7030A0"/>
                </a:solidFill>
                <a:latin typeface="Times New Roman" panose="02020603050405020304" pitchFamily="18" charset="0"/>
                <a:cs typeface="Times New Roman" panose="02020603050405020304" pitchFamily="18" charset="0"/>
              </a:rPr>
              <a:t>NGN/IMS)</a:t>
            </a:r>
            <a:endParaRPr lang="fa-IR" sz="3600" b="1" dirty="0">
              <a:solidFill>
                <a:srgbClr val="7030A0"/>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84D3DDEB-64DA-672F-B56B-EAB79D841812}"/>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smtClean="0">
                <a:solidFill>
                  <a:srgbClr val="7030A0"/>
                </a:solidFill>
                <a:latin typeface="Impact" panose="020B0806030902050204" pitchFamily="34" charset="0"/>
              </a:rPr>
              <a:t>06</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
        <p:nvSpPr>
          <p:cNvPr id="17" name="Rectangle 16"/>
          <p:cNvSpPr/>
          <p:nvPr/>
        </p:nvSpPr>
        <p:spPr>
          <a:xfrm>
            <a:off x="0" y="6160786"/>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849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Cloud"/>
          <p:cNvSpPr>
            <a:spLocks noChangeAspect="1" noEditPoints="1" noChangeArrowheads="1"/>
          </p:cNvSpPr>
          <p:nvPr/>
        </p:nvSpPr>
        <p:spPr bwMode="blackWhite">
          <a:xfrm>
            <a:off x="3108327" y="1828802"/>
            <a:ext cx="6203951" cy="14795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58739" tIns="0" rIns="58739" bIns="23812" anchor="ctr" anchorCtr="1"/>
          <a:lstStyle/>
          <a:p>
            <a:pPr algn="ctr" defTabSz="1219170">
              <a:spcBef>
                <a:spcPct val="0"/>
              </a:spcBef>
            </a:pPr>
            <a:r>
              <a:rPr lang="en-US" altLang="en-US" sz="1867" dirty="0">
                <a:solidFill>
                  <a:prstClr val="black">
                    <a:lumMod val="50000"/>
                  </a:prstClr>
                </a:solidFill>
                <a:effectLst>
                  <a:outerShdw blurRad="38100" dist="38100" dir="2700000" algn="tl">
                    <a:srgbClr val="FFFFFF"/>
                  </a:outerShdw>
                </a:effectLst>
                <a:latin typeface="Frutiger 55 Roman" pitchFamily="34" charset="0"/>
              </a:rPr>
              <a:t>IP/MPLS</a:t>
            </a:r>
          </a:p>
          <a:p>
            <a:pPr algn="ctr" defTabSz="1219170">
              <a:spcBef>
                <a:spcPct val="0"/>
              </a:spcBef>
            </a:pPr>
            <a:r>
              <a:rPr lang="en-US" altLang="en-US" sz="1867" dirty="0">
                <a:solidFill>
                  <a:prstClr val="black">
                    <a:lumMod val="50000"/>
                  </a:prstClr>
                </a:solidFill>
                <a:effectLst>
                  <a:outerShdw blurRad="38100" dist="38100" dir="2700000" algn="tl">
                    <a:srgbClr val="FFFFFF"/>
                  </a:outerShdw>
                </a:effectLst>
                <a:latin typeface="Frutiger 55 Roman" pitchFamily="34" charset="0"/>
              </a:rPr>
              <a:t>Core Managed Network</a:t>
            </a:r>
          </a:p>
        </p:txBody>
      </p:sp>
      <p:sp>
        <p:nvSpPr>
          <p:cNvPr id="152580" name="AutoShape 4"/>
          <p:cNvSpPr>
            <a:spLocks noChangeArrowheads="1"/>
          </p:cNvSpPr>
          <p:nvPr/>
        </p:nvSpPr>
        <p:spPr bwMode="blackWhite">
          <a:xfrm>
            <a:off x="8599490" y="1576389"/>
            <a:ext cx="1800225" cy="614363"/>
          </a:xfrm>
          <a:prstGeom prst="roundRect">
            <a:avLst>
              <a:gd name="adj" fmla="val 3676"/>
            </a:avLst>
          </a:prstGeom>
          <a:blipFill dpi="0" rotWithShape="1">
            <a:blip r:embed="rId4"/>
            <a:srcRect/>
            <a:tile tx="0" ty="0" sx="100000" sy="100000" flip="none" algn="tl"/>
          </a:blipFill>
          <a:ln>
            <a:noFill/>
          </a:ln>
          <a:effectLst>
            <a:prstShdw prst="shdw17" dist="17961" dir="2700000">
              <a:schemeClr val="bg2"/>
            </a:prstShdw>
          </a:effectLst>
          <a:extLst>
            <a:ext uri="{91240B29-F687-4F45-9708-019B960494DF}">
              <a14:hiddenLine xmlns:a14="http://schemas.microsoft.com/office/drawing/2010/main" w="9525" algn="ctr">
                <a:solidFill>
                  <a:schemeClr val="tx1"/>
                </a:solidFill>
                <a:round/>
                <a:headEnd/>
                <a:tailEnd/>
              </a14:hiddenLine>
            </a:ext>
          </a:extLst>
        </p:spPr>
        <p:txBody>
          <a:bodyPr lIns="18288" tIns="18288" rIns="27432" bIns="0" anchor="ctr"/>
          <a:lstStyle/>
          <a:p>
            <a:pPr algn="r" defTabSz="1219170">
              <a:spcBef>
                <a:spcPct val="0"/>
              </a:spcBef>
            </a:pPr>
            <a:r>
              <a:rPr lang="en-GB" altLang="en-US" sz="1000">
                <a:solidFill>
                  <a:srgbClr val="1F497D"/>
                </a:solidFill>
                <a:effectLst>
                  <a:outerShdw blurRad="38100" dist="38100" dir="2700000" algn="tl">
                    <a:srgbClr val="C0C0C0"/>
                  </a:outerShdw>
                </a:effectLst>
                <a:latin typeface="Frutiger 55 Roman" pitchFamily="34" charset="0"/>
              </a:rPr>
              <a:t>Network Resources</a:t>
            </a:r>
          </a:p>
          <a:p>
            <a:pPr algn="r" defTabSz="1219170">
              <a:spcBef>
                <a:spcPct val="0"/>
              </a:spcBef>
            </a:pPr>
            <a:r>
              <a:rPr lang="en-GB" altLang="en-US" sz="800" i="1">
                <a:solidFill>
                  <a:prstClr val="black"/>
                </a:solidFill>
                <a:latin typeface="Frutiger 55 Roman" pitchFamily="34" charset="0"/>
              </a:rPr>
              <a:t>Subscriber, GUP,</a:t>
            </a:r>
          </a:p>
          <a:p>
            <a:pPr algn="r" defTabSz="1219170">
              <a:spcBef>
                <a:spcPct val="0"/>
              </a:spcBef>
            </a:pPr>
            <a:r>
              <a:rPr lang="en-GB" altLang="en-US" sz="800" i="1">
                <a:solidFill>
                  <a:prstClr val="black"/>
                </a:solidFill>
                <a:latin typeface="Frutiger 55 Roman" pitchFamily="34" charset="0"/>
              </a:rPr>
              <a:t>Charging, DHCP,</a:t>
            </a:r>
          </a:p>
          <a:p>
            <a:pPr algn="r" defTabSz="1219170">
              <a:spcBef>
                <a:spcPct val="0"/>
              </a:spcBef>
            </a:pPr>
            <a:r>
              <a:rPr lang="en-GB" altLang="en-US" sz="800" i="1">
                <a:solidFill>
                  <a:prstClr val="black"/>
                </a:solidFill>
                <a:latin typeface="Frutiger 55 Roman" pitchFamily="34" charset="0"/>
              </a:rPr>
              <a:t>DNS, ENUM</a:t>
            </a:r>
          </a:p>
        </p:txBody>
      </p:sp>
      <p:grpSp>
        <p:nvGrpSpPr>
          <p:cNvPr id="152581" name="Group 5"/>
          <p:cNvGrpSpPr>
            <a:grpSpLocks/>
          </p:cNvGrpSpPr>
          <p:nvPr/>
        </p:nvGrpSpPr>
        <p:grpSpPr bwMode="auto">
          <a:xfrm>
            <a:off x="8658225" y="1625602"/>
            <a:ext cx="287339" cy="336551"/>
            <a:chOff x="4907" y="2447"/>
            <a:chExt cx="200" cy="240"/>
          </a:xfrm>
        </p:grpSpPr>
        <p:sp>
          <p:nvSpPr>
            <p:cNvPr id="152582" name="Oval 6"/>
            <p:cNvSpPr>
              <a:spLocks noChangeArrowheads="1"/>
            </p:cNvSpPr>
            <p:nvPr/>
          </p:nvSpPr>
          <p:spPr bwMode="blackWhite">
            <a:xfrm>
              <a:off x="4907" y="2600"/>
              <a:ext cx="200" cy="87"/>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83" name="Oval 7"/>
            <p:cNvSpPr>
              <a:spLocks noChangeArrowheads="1"/>
            </p:cNvSpPr>
            <p:nvPr/>
          </p:nvSpPr>
          <p:spPr bwMode="blackWhite">
            <a:xfrm>
              <a:off x="4907" y="2561"/>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84" name="Oval 8"/>
            <p:cNvSpPr>
              <a:spLocks noChangeArrowheads="1"/>
            </p:cNvSpPr>
            <p:nvPr/>
          </p:nvSpPr>
          <p:spPr bwMode="blackWhite">
            <a:xfrm>
              <a:off x="4907" y="2522"/>
              <a:ext cx="200" cy="90"/>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85" name="Oval 9"/>
            <p:cNvSpPr>
              <a:spLocks noChangeArrowheads="1"/>
            </p:cNvSpPr>
            <p:nvPr/>
          </p:nvSpPr>
          <p:spPr bwMode="blackWhite">
            <a:xfrm>
              <a:off x="4907" y="2485"/>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86" name="Oval 10"/>
            <p:cNvSpPr>
              <a:spLocks noChangeArrowheads="1"/>
            </p:cNvSpPr>
            <p:nvPr/>
          </p:nvSpPr>
          <p:spPr bwMode="blackWhite">
            <a:xfrm>
              <a:off x="4907" y="2447"/>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grpSp>
      <p:grpSp>
        <p:nvGrpSpPr>
          <p:cNvPr id="152587" name="Group 11"/>
          <p:cNvGrpSpPr>
            <a:grpSpLocks/>
          </p:cNvGrpSpPr>
          <p:nvPr/>
        </p:nvGrpSpPr>
        <p:grpSpPr bwMode="auto">
          <a:xfrm>
            <a:off x="9021766" y="1803401"/>
            <a:ext cx="287337" cy="338139"/>
            <a:chOff x="4907" y="2447"/>
            <a:chExt cx="200" cy="240"/>
          </a:xfrm>
        </p:grpSpPr>
        <p:sp>
          <p:nvSpPr>
            <p:cNvPr id="152588" name="Oval 12"/>
            <p:cNvSpPr>
              <a:spLocks noChangeArrowheads="1"/>
            </p:cNvSpPr>
            <p:nvPr/>
          </p:nvSpPr>
          <p:spPr bwMode="blackWhite">
            <a:xfrm>
              <a:off x="4907" y="2600"/>
              <a:ext cx="200" cy="87"/>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89" name="Oval 13"/>
            <p:cNvSpPr>
              <a:spLocks noChangeArrowheads="1"/>
            </p:cNvSpPr>
            <p:nvPr/>
          </p:nvSpPr>
          <p:spPr bwMode="blackWhite">
            <a:xfrm>
              <a:off x="4907" y="2561"/>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0" name="Oval 14"/>
            <p:cNvSpPr>
              <a:spLocks noChangeArrowheads="1"/>
            </p:cNvSpPr>
            <p:nvPr/>
          </p:nvSpPr>
          <p:spPr bwMode="blackWhite">
            <a:xfrm>
              <a:off x="4907" y="2522"/>
              <a:ext cx="200" cy="90"/>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1" name="Oval 15"/>
            <p:cNvSpPr>
              <a:spLocks noChangeArrowheads="1"/>
            </p:cNvSpPr>
            <p:nvPr/>
          </p:nvSpPr>
          <p:spPr bwMode="blackWhite">
            <a:xfrm>
              <a:off x="4907" y="2485"/>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2" name="Oval 16"/>
            <p:cNvSpPr>
              <a:spLocks noChangeArrowheads="1"/>
            </p:cNvSpPr>
            <p:nvPr/>
          </p:nvSpPr>
          <p:spPr bwMode="blackWhite">
            <a:xfrm>
              <a:off x="4907" y="2447"/>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grpSp>
      <p:grpSp>
        <p:nvGrpSpPr>
          <p:cNvPr id="152593" name="Group 17"/>
          <p:cNvGrpSpPr>
            <a:grpSpLocks/>
          </p:cNvGrpSpPr>
          <p:nvPr/>
        </p:nvGrpSpPr>
        <p:grpSpPr bwMode="auto">
          <a:xfrm>
            <a:off x="8743952" y="1784351"/>
            <a:ext cx="288925" cy="336551"/>
            <a:chOff x="4907" y="2447"/>
            <a:chExt cx="200" cy="240"/>
          </a:xfrm>
        </p:grpSpPr>
        <p:sp>
          <p:nvSpPr>
            <p:cNvPr id="152594" name="Oval 18"/>
            <p:cNvSpPr>
              <a:spLocks noChangeArrowheads="1"/>
            </p:cNvSpPr>
            <p:nvPr/>
          </p:nvSpPr>
          <p:spPr bwMode="blackWhite">
            <a:xfrm>
              <a:off x="4907" y="2600"/>
              <a:ext cx="200" cy="87"/>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5" name="Oval 19"/>
            <p:cNvSpPr>
              <a:spLocks noChangeArrowheads="1"/>
            </p:cNvSpPr>
            <p:nvPr/>
          </p:nvSpPr>
          <p:spPr bwMode="blackWhite">
            <a:xfrm>
              <a:off x="4907" y="2561"/>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6" name="Oval 20"/>
            <p:cNvSpPr>
              <a:spLocks noChangeArrowheads="1"/>
            </p:cNvSpPr>
            <p:nvPr/>
          </p:nvSpPr>
          <p:spPr bwMode="blackWhite">
            <a:xfrm>
              <a:off x="4907" y="2522"/>
              <a:ext cx="200" cy="90"/>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7" name="Oval 21"/>
            <p:cNvSpPr>
              <a:spLocks noChangeArrowheads="1"/>
            </p:cNvSpPr>
            <p:nvPr/>
          </p:nvSpPr>
          <p:spPr bwMode="blackWhite">
            <a:xfrm>
              <a:off x="4907" y="2485"/>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sp>
          <p:nvSpPr>
            <p:cNvPr id="152598" name="Oval 22"/>
            <p:cNvSpPr>
              <a:spLocks noChangeArrowheads="1"/>
            </p:cNvSpPr>
            <p:nvPr/>
          </p:nvSpPr>
          <p:spPr bwMode="blackWhite">
            <a:xfrm>
              <a:off x="4907" y="2447"/>
              <a:ext cx="200" cy="88"/>
            </a:xfrm>
            <a:prstGeom prst="ellipse">
              <a:avLst/>
            </a:prstGeom>
            <a:gradFill rotWithShape="0">
              <a:gsLst>
                <a:gs pos="0">
                  <a:srgbClr val="FFFF00"/>
                </a:gs>
                <a:gs pos="100000">
                  <a:srgbClr val="FFFF00">
                    <a:gamma/>
                    <a:shade val="75686"/>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endParaRPr lang="en-US" sz="2400">
                <a:solidFill>
                  <a:prstClr val="black"/>
                </a:solidFill>
                <a:latin typeface="Calibri"/>
              </a:endParaRPr>
            </a:p>
          </p:txBody>
        </p:sp>
      </p:grpSp>
      <p:grpSp>
        <p:nvGrpSpPr>
          <p:cNvPr id="152599" name="Group 23"/>
          <p:cNvGrpSpPr>
            <a:grpSpLocks/>
          </p:cNvGrpSpPr>
          <p:nvPr/>
        </p:nvGrpSpPr>
        <p:grpSpPr bwMode="auto">
          <a:xfrm>
            <a:off x="8602664" y="895352"/>
            <a:ext cx="1797051" cy="650875"/>
            <a:chOff x="4444" y="564"/>
            <a:chExt cx="1132" cy="386"/>
          </a:xfrm>
        </p:grpSpPr>
        <p:sp>
          <p:nvSpPr>
            <p:cNvPr id="152600" name="AutoShape 24"/>
            <p:cNvSpPr>
              <a:spLocks noChangeArrowheads="1"/>
            </p:cNvSpPr>
            <p:nvPr/>
          </p:nvSpPr>
          <p:spPr bwMode="blackWhite">
            <a:xfrm>
              <a:off x="4444" y="564"/>
              <a:ext cx="1132" cy="386"/>
            </a:xfrm>
            <a:prstGeom prst="roundRect">
              <a:avLst>
                <a:gd name="adj" fmla="val 3676"/>
              </a:avLst>
            </a:prstGeom>
            <a:blipFill dpi="0" rotWithShape="1">
              <a:blip r:embed="rId4"/>
              <a:srcRect/>
              <a:tile tx="0" ty="0" sx="100000" sy="100000" flip="none" algn="tl"/>
            </a:blipFill>
            <a:ln>
              <a:noFill/>
            </a:ln>
            <a:effectLst>
              <a:prstShdw prst="shdw17" dist="17961" dir="2700000">
                <a:schemeClr val="bg2"/>
              </a:prstShdw>
            </a:effectLst>
            <a:extLst>
              <a:ext uri="{91240B29-F687-4F45-9708-019B960494DF}">
                <a14:hiddenLine xmlns:a14="http://schemas.microsoft.com/office/drawing/2010/main" w="9525" algn="ctr">
                  <a:solidFill>
                    <a:schemeClr val="tx1"/>
                  </a:solidFill>
                  <a:round/>
                  <a:headEnd/>
                  <a:tailEnd/>
                </a14:hiddenLine>
              </a:ext>
            </a:extLst>
          </p:spPr>
          <p:txBody>
            <a:bodyPr lIns="18288" tIns="18288" rIns="27432" bIns="0" anchor="ctr"/>
            <a:lstStyle/>
            <a:p>
              <a:pPr algn="r" defTabSz="1219170">
                <a:spcBef>
                  <a:spcPct val="0"/>
                </a:spcBef>
              </a:pPr>
              <a:r>
                <a:rPr lang="en-GB" altLang="en-US" sz="1000">
                  <a:solidFill>
                    <a:srgbClr val="1F497D"/>
                  </a:solidFill>
                  <a:effectLst>
                    <a:outerShdw blurRad="38100" dist="38100" dir="2700000" algn="tl">
                      <a:srgbClr val="C0C0C0"/>
                    </a:outerShdw>
                  </a:effectLst>
                  <a:latin typeface="Frutiger 55 Roman" pitchFamily="34" charset="0"/>
                </a:rPr>
                <a:t>Support Systems</a:t>
              </a:r>
            </a:p>
            <a:p>
              <a:pPr algn="r" defTabSz="1219170">
                <a:spcBef>
                  <a:spcPct val="0"/>
                </a:spcBef>
              </a:pPr>
              <a:r>
                <a:rPr lang="en-GB" altLang="en-US" sz="800" i="1">
                  <a:solidFill>
                    <a:prstClr val="black"/>
                  </a:solidFill>
                  <a:latin typeface="Frutiger 55 Roman" pitchFamily="34" charset="0"/>
                </a:rPr>
                <a:t>Billing Mediation,</a:t>
              </a:r>
            </a:p>
            <a:p>
              <a:pPr algn="r" defTabSz="1219170">
                <a:spcBef>
                  <a:spcPct val="0"/>
                </a:spcBef>
              </a:pPr>
              <a:r>
                <a:rPr lang="en-GB" altLang="en-US" sz="800" i="1">
                  <a:solidFill>
                    <a:prstClr val="black"/>
                  </a:solidFill>
                  <a:latin typeface="Frutiger 55 Roman" pitchFamily="34" charset="0"/>
                </a:rPr>
                <a:t>Fault Correlation,</a:t>
              </a:r>
            </a:p>
            <a:p>
              <a:pPr algn="r" defTabSz="1219170">
                <a:spcBef>
                  <a:spcPct val="0"/>
                </a:spcBef>
              </a:pPr>
              <a:r>
                <a:rPr lang="en-GB" altLang="en-US" sz="800" i="1">
                  <a:solidFill>
                    <a:prstClr val="black"/>
                  </a:solidFill>
                  <a:latin typeface="Frutiger 55 Roman" pitchFamily="34" charset="0"/>
                </a:rPr>
                <a:t>Operations,</a:t>
              </a:r>
            </a:p>
            <a:p>
              <a:pPr algn="r" defTabSz="1219170">
                <a:spcBef>
                  <a:spcPct val="0"/>
                </a:spcBef>
              </a:pPr>
              <a:r>
                <a:rPr lang="en-GB" altLang="en-US" sz="800" i="1">
                  <a:solidFill>
                    <a:prstClr val="black"/>
                  </a:solidFill>
                  <a:latin typeface="Frutiger 55 Roman" pitchFamily="34" charset="0"/>
                </a:rPr>
                <a:t>Maintenance, …</a:t>
              </a:r>
            </a:p>
          </p:txBody>
        </p:sp>
        <p:grpSp>
          <p:nvGrpSpPr>
            <p:cNvPr id="152601" name="Group 25"/>
            <p:cNvGrpSpPr>
              <a:grpSpLocks/>
            </p:cNvGrpSpPr>
            <p:nvPr/>
          </p:nvGrpSpPr>
          <p:grpSpPr bwMode="auto">
            <a:xfrm>
              <a:off x="4457" y="592"/>
              <a:ext cx="321" cy="293"/>
              <a:chOff x="3994" y="1508"/>
              <a:chExt cx="533" cy="454"/>
            </a:xfrm>
          </p:grpSpPr>
          <p:sp>
            <p:nvSpPr>
              <p:cNvPr id="152602" name="Gear"/>
              <p:cNvSpPr>
                <a:spLocks noEditPoints="1" noChangeArrowheads="1"/>
              </p:cNvSpPr>
              <p:nvPr/>
            </p:nvSpPr>
            <p:spPr bwMode="auto">
              <a:xfrm>
                <a:off x="4290" y="1508"/>
                <a:ext cx="237" cy="20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C9900"/>
              </a:solidFill>
              <a:ln w="9525">
                <a:miter lim="800000"/>
                <a:headEnd/>
                <a:tailEnd/>
              </a:ln>
              <a:effectLst/>
              <a:scene3d>
                <a:camera prst="legacyPerspectiveFront">
                  <a:rot lat="20099999" lon="1500000" rev="0"/>
                </a:camera>
                <a:lightRig rig="legacyFlat4" dir="b"/>
              </a:scene3d>
              <a:sp3d extrusionH="125400" prstMaterial="legacyMatte">
                <a:bevelT w="13500" h="13500" prst="angle"/>
                <a:bevelB w="13500" h="13500" prst="angle"/>
                <a:extrusionClr>
                  <a:srgbClr val="CC9900"/>
                </a:extrusionClr>
                <a:contourClr>
                  <a:srgbClr val="CC99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defTabSz="1219170"/>
                <a:endParaRPr lang="en-US" sz="2400">
                  <a:solidFill>
                    <a:prstClr val="black"/>
                  </a:solidFill>
                  <a:latin typeface="Calibri"/>
                </a:endParaRPr>
              </a:p>
            </p:txBody>
          </p:sp>
          <p:sp>
            <p:nvSpPr>
              <p:cNvPr id="152603" name="AutoShape 27"/>
              <p:cNvSpPr>
                <a:spLocks noEditPoints="1" noChangeArrowheads="1"/>
              </p:cNvSpPr>
              <p:nvPr/>
            </p:nvSpPr>
            <p:spPr bwMode="auto">
              <a:xfrm>
                <a:off x="3994" y="1594"/>
                <a:ext cx="284" cy="249"/>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FFCC00"/>
              </a:solidFill>
              <a:ln w="9525">
                <a:miter lim="800000"/>
                <a:headEnd/>
                <a:tailEnd/>
              </a:ln>
              <a:effectLst/>
              <a:scene3d>
                <a:camera prst="legacyPerspectiveFront">
                  <a:rot lat="20099999" lon="1500000" rev="0"/>
                </a:camera>
                <a:lightRig rig="legacyFlat4" dir="b"/>
              </a:scene3d>
              <a:sp3d extrusionH="125400" prstMaterial="legacyMatte">
                <a:bevelT w="13500" h="13500" prst="angle"/>
                <a:bevelB w="13500" h="13500" prst="angle"/>
                <a:extrusionClr>
                  <a:srgbClr val="FFCC00"/>
                </a:extrusionClr>
                <a:contourClr>
                  <a:srgbClr val="FFCC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defTabSz="1219170"/>
                <a:endParaRPr lang="en-US" sz="2400">
                  <a:solidFill>
                    <a:prstClr val="black"/>
                  </a:solidFill>
                  <a:latin typeface="Calibri"/>
                </a:endParaRPr>
              </a:p>
            </p:txBody>
          </p:sp>
          <p:sp>
            <p:nvSpPr>
              <p:cNvPr id="152604" name="AutoShape 28"/>
              <p:cNvSpPr>
                <a:spLocks noEditPoints="1" noChangeArrowheads="1"/>
              </p:cNvSpPr>
              <p:nvPr/>
            </p:nvSpPr>
            <p:spPr bwMode="auto">
              <a:xfrm>
                <a:off x="4178" y="1686"/>
                <a:ext cx="316" cy="276"/>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C6600"/>
              </a:solidFill>
              <a:ln w="9525">
                <a:miter lim="800000"/>
                <a:headEnd/>
                <a:tailEnd/>
              </a:ln>
              <a:effectLst/>
              <a:scene3d>
                <a:camera prst="legacyPerspectiveFront">
                  <a:rot lat="20099999" lon="1500000" rev="0"/>
                </a:camera>
                <a:lightRig rig="legacyFlat4" dir="b"/>
              </a:scene3d>
              <a:sp3d extrusionH="125400" prstMaterial="legacyMatte">
                <a:bevelT w="13500" h="13500" prst="angle"/>
                <a:bevelB w="13500" h="13500" prst="angle"/>
                <a:extrusionClr>
                  <a:srgbClr val="CC6600"/>
                </a:extrusionClr>
                <a:contourClr>
                  <a:srgbClr val="CC66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defTabSz="1219170"/>
                <a:endParaRPr lang="en-US" sz="2400">
                  <a:solidFill>
                    <a:prstClr val="black"/>
                  </a:solidFill>
                  <a:latin typeface="Calibri"/>
                </a:endParaRPr>
              </a:p>
            </p:txBody>
          </p:sp>
        </p:grpSp>
      </p:grpSp>
      <p:sp>
        <p:nvSpPr>
          <p:cNvPr id="152605" name="Line 29"/>
          <p:cNvSpPr>
            <a:spLocks noChangeShapeType="1"/>
          </p:cNvSpPr>
          <p:nvPr/>
        </p:nvSpPr>
        <p:spPr bwMode="auto">
          <a:xfrm>
            <a:off x="5086351" y="1187452"/>
            <a:ext cx="0"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606" name="Line 30"/>
          <p:cNvSpPr>
            <a:spLocks noChangeShapeType="1"/>
          </p:cNvSpPr>
          <p:nvPr/>
        </p:nvSpPr>
        <p:spPr bwMode="auto">
          <a:xfrm>
            <a:off x="7194551" y="1184276"/>
            <a:ext cx="0" cy="2476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607" name="AutoShape 31"/>
          <p:cNvSpPr>
            <a:spLocks noChangeArrowheads="1"/>
          </p:cNvSpPr>
          <p:nvPr/>
        </p:nvSpPr>
        <p:spPr bwMode="blackWhite">
          <a:xfrm>
            <a:off x="4502151" y="1427166"/>
            <a:ext cx="3252788" cy="612775"/>
          </a:xfrm>
          <a:prstGeom prst="roundRect">
            <a:avLst>
              <a:gd name="adj" fmla="val 3676"/>
            </a:avLst>
          </a:prstGeom>
          <a:blipFill dpi="0" rotWithShape="1">
            <a:blip r:embed="rId4"/>
            <a:srcRect/>
            <a:tile tx="0" ty="0" sx="100000" sy="100000" flip="none" algn="tl"/>
          </a:blipFill>
          <a:ln>
            <a:noFill/>
          </a:ln>
          <a:effectLst>
            <a:prstShdw prst="shdw17" dist="17961" dir="2700000">
              <a:srgbClr val="FFFF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18288" tIns="18288" rIns="0" bIns="0" anchorCtr="1"/>
          <a:lstStyle/>
          <a:p>
            <a:pPr defTabSz="1219170">
              <a:lnSpc>
                <a:spcPct val="80000"/>
              </a:lnSpc>
              <a:spcBef>
                <a:spcPct val="0"/>
              </a:spcBef>
            </a:pPr>
            <a:r>
              <a:rPr lang="en-US" altLang="en-US" sz="1000">
                <a:solidFill>
                  <a:srgbClr val="1F497D"/>
                </a:solidFill>
                <a:effectLst>
                  <a:outerShdw blurRad="38100" dist="38100" dir="2700000" algn="tl">
                    <a:srgbClr val="C0C0C0"/>
                  </a:outerShdw>
                </a:effectLst>
                <a:latin typeface="Frutiger 55 Roman" pitchFamily="34" charset="0"/>
              </a:rPr>
              <a:t>ALU Session Manager</a:t>
            </a:r>
            <a:endParaRPr lang="en-GB" altLang="en-US" sz="1000">
              <a:solidFill>
                <a:srgbClr val="1F497D"/>
              </a:solidFill>
              <a:effectLst>
                <a:outerShdw blurRad="38100" dist="38100" dir="2700000" algn="tl">
                  <a:srgbClr val="C0C0C0"/>
                </a:outerShdw>
              </a:effectLst>
              <a:latin typeface="Frutiger 55 Roman" pitchFamily="34" charset="0"/>
            </a:endParaRPr>
          </a:p>
        </p:txBody>
      </p:sp>
      <p:sp>
        <p:nvSpPr>
          <p:cNvPr id="152608" name="AutoShape 32"/>
          <p:cNvSpPr>
            <a:spLocks noChangeArrowheads="1"/>
          </p:cNvSpPr>
          <p:nvPr/>
        </p:nvSpPr>
        <p:spPr bwMode="blackWhite">
          <a:xfrm>
            <a:off x="4568827" y="1751016"/>
            <a:ext cx="695325" cy="109537"/>
          </a:xfrm>
          <a:prstGeom prst="roundRect">
            <a:avLst>
              <a:gd name="adj" fmla="val 16667"/>
            </a:avLst>
          </a:prstGeom>
          <a:gradFill rotWithShape="0">
            <a:gsLst>
              <a:gs pos="0">
                <a:srgbClr val="66CCFF"/>
              </a:gs>
              <a:gs pos="100000">
                <a:srgbClr val="66CCFF">
                  <a:gamma/>
                  <a:shade val="75686"/>
                  <a:invGamma/>
                </a:srgbClr>
              </a:gs>
            </a:gsLst>
            <a:path path="shape">
              <a:fillToRect l="50000" t="50000" r="50000" b="50000"/>
            </a:path>
          </a:gradFill>
          <a:ln>
            <a:noFill/>
          </a:ln>
          <a:effectLst>
            <a:prstShdw prst="shdw17" dist="17961" dir="2700000">
              <a:srgbClr val="66C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S-CSCF</a:t>
            </a:r>
          </a:p>
        </p:txBody>
      </p:sp>
      <p:sp>
        <p:nvSpPr>
          <p:cNvPr id="152609" name="AutoShape 33"/>
          <p:cNvSpPr>
            <a:spLocks noChangeArrowheads="1"/>
          </p:cNvSpPr>
          <p:nvPr/>
        </p:nvSpPr>
        <p:spPr bwMode="blackWhite">
          <a:xfrm>
            <a:off x="5170488" y="1822449"/>
            <a:ext cx="695325" cy="109539"/>
          </a:xfrm>
          <a:prstGeom prst="roundRect">
            <a:avLst>
              <a:gd name="adj" fmla="val 16667"/>
            </a:avLst>
          </a:prstGeom>
          <a:gradFill rotWithShape="0">
            <a:gsLst>
              <a:gs pos="0">
                <a:srgbClr val="99CCFF"/>
              </a:gs>
              <a:gs pos="100000">
                <a:srgbClr val="99CCFF">
                  <a:gamma/>
                  <a:shade val="75686"/>
                  <a:invGamma/>
                </a:srgbClr>
              </a:gs>
            </a:gsLst>
            <a:path path="shape">
              <a:fillToRect l="50000" t="50000" r="50000" b="50000"/>
            </a:path>
          </a:gradFill>
          <a:ln>
            <a:noFill/>
          </a:ln>
          <a:effectLst>
            <a:prstShdw prst="shdw17" dist="17961" dir="2700000">
              <a:srgbClr val="99C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I-CSCF</a:t>
            </a:r>
          </a:p>
        </p:txBody>
      </p:sp>
      <p:sp>
        <p:nvSpPr>
          <p:cNvPr id="152610" name="AutoShape 34"/>
          <p:cNvSpPr>
            <a:spLocks noChangeArrowheads="1"/>
          </p:cNvSpPr>
          <p:nvPr/>
        </p:nvSpPr>
        <p:spPr bwMode="blackWhite">
          <a:xfrm>
            <a:off x="5770564" y="1893890"/>
            <a:ext cx="695325" cy="109537"/>
          </a:xfrm>
          <a:prstGeom prst="roundRect">
            <a:avLst>
              <a:gd name="adj" fmla="val 16667"/>
            </a:avLst>
          </a:prstGeom>
          <a:gradFill rotWithShape="0">
            <a:gsLst>
              <a:gs pos="0">
                <a:srgbClr val="CCECFF"/>
              </a:gs>
              <a:gs pos="100000">
                <a:srgbClr val="CCECFF">
                  <a:gamma/>
                  <a:shade val="75686"/>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P-CSCF</a:t>
            </a:r>
          </a:p>
        </p:txBody>
      </p:sp>
      <p:sp>
        <p:nvSpPr>
          <p:cNvPr id="152611" name="AutoShape 35"/>
          <p:cNvSpPr>
            <a:spLocks noChangeArrowheads="1"/>
          </p:cNvSpPr>
          <p:nvPr/>
        </p:nvSpPr>
        <p:spPr bwMode="blackWhite">
          <a:xfrm>
            <a:off x="6934201" y="1601790"/>
            <a:ext cx="715963" cy="109537"/>
          </a:xfrm>
          <a:prstGeom prst="roundRect">
            <a:avLst>
              <a:gd name="adj" fmla="val 16667"/>
            </a:avLst>
          </a:prstGeom>
          <a:gradFill rotWithShape="0">
            <a:gsLst>
              <a:gs pos="0">
                <a:srgbClr val="66FFCC"/>
              </a:gs>
              <a:gs pos="100000">
                <a:srgbClr val="66FFCC">
                  <a:gamma/>
                  <a:shade val="75686"/>
                  <a:invGamma/>
                </a:srgbClr>
              </a:gs>
            </a:gsLst>
            <a:path path="shape">
              <a:fillToRect l="50000" t="50000" r="50000" b="50000"/>
            </a:path>
          </a:gradFill>
          <a:ln>
            <a:noFill/>
          </a:ln>
          <a:effectLst>
            <a:prstShdw prst="shdw17" dist="17961" dir="2700000">
              <a:srgbClr val="66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BGCF</a:t>
            </a:r>
          </a:p>
        </p:txBody>
      </p:sp>
      <p:sp>
        <p:nvSpPr>
          <p:cNvPr id="152612" name="AutoShape 36"/>
          <p:cNvSpPr>
            <a:spLocks noChangeArrowheads="1"/>
          </p:cNvSpPr>
          <p:nvPr/>
        </p:nvSpPr>
        <p:spPr bwMode="blackWhite">
          <a:xfrm>
            <a:off x="4568827" y="1601790"/>
            <a:ext cx="2132013" cy="109537"/>
          </a:xfrm>
          <a:prstGeom prst="roundRect">
            <a:avLst>
              <a:gd name="adj" fmla="val 16667"/>
            </a:avLst>
          </a:prstGeom>
          <a:gradFill rotWithShape="0">
            <a:gsLst>
              <a:gs pos="0">
                <a:srgbClr val="CCCCFF"/>
              </a:gs>
              <a:gs pos="100000">
                <a:srgbClr val="9966FF"/>
              </a:gs>
            </a:gsLst>
            <a:path path="shape">
              <a:fillToRect l="50000" t="50000" r="50000" b="50000"/>
            </a:path>
          </a:gradFill>
          <a:ln>
            <a:noFill/>
          </a:ln>
          <a:effectLst>
            <a:prstShdw prst="shdw17" dist="17961" dir="2700000">
              <a:srgbClr val="9966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Enhanced Service Broker</a:t>
            </a:r>
          </a:p>
        </p:txBody>
      </p:sp>
      <p:grpSp>
        <p:nvGrpSpPr>
          <p:cNvPr id="152613" name="Group 37"/>
          <p:cNvGrpSpPr>
            <a:grpSpLocks/>
          </p:cNvGrpSpPr>
          <p:nvPr/>
        </p:nvGrpSpPr>
        <p:grpSpPr bwMode="auto">
          <a:xfrm>
            <a:off x="6564316" y="895351"/>
            <a:ext cx="1190625" cy="285751"/>
            <a:chOff x="3237" y="635"/>
            <a:chExt cx="599" cy="180"/>
          </a:xfrm>
        </p:grpSpPr>
        <p:sp>
          <p:nvSpPr>
            <p:cNvPr id="152614" name="AutoShape 38"/>
            <p:cNvSpPr>
              <a:spLocks noChangeArrowheads="1"/>
            </p:cNvSpPr>
            <p:nvPr/>
          </p:nvSpPr>
          <p:spPr bwMode="blackWhite">
            <a:xfrm>
              <a:off x="3237" y="635"/>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endParaRPr lang="en-US" altLang="en-US" sz="1000">
                <a:solidFill>
                  <a:prstClr val="black"/>
                </a:solidFill>
                <a:effectLst>
                  <a:outerShdw blurRad="38100" dist="38100" dir="2700000" algn="tl">
                    <a:srgbClr val="FFFFFF"/>
                  </a:outerShdw>
                </a:effectLst>
                <a:latin typeface="Frutiger 55 Roman" pitchFamily="34" charset="0"/>
              </a:endParaRPr>
            </a:p>
          </p:txBody>
        </p:sp>
        <p:sp>
          <p:nvSpPr>
            <p:cNvPr id="152615" name="AutoShape 39"/>
            <p:cNvSpPr>
              <a:spLocks noChangeArrowheads="1"/>
            </p:cNvSpPr>
            <p:nvPr/>
          </p:nvSpPr>
          <p:spPr bwMode="blackWhite">
            <a:xfrm>
              <a:off x="3284" y="664"/>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endParaRPr lang="en-US" altLang="en-US" sz="1000">
                <a:solidFill>
                  <a:prstClr val="black"/>
                </a:solidFill>
                <a:effectLst>
                  <a:outerShdw blurRad="38100" dist="38100" dir="2700000" algn="tl">
                    <a:srgbClr val="FFFFFF"/>
                  </a:outerShdw>
                </a:effectLst>
                <a:latin typeface="Frutiger 55 Roman" pitchFamily="34" charset="0"/>
              </a:endParaRPr>
            </a:p>
          </p:txBody>
        </p:sp>
        <p:sp>
          <p:nvSpPr>
            <p:cNvPr id="152616" name="AutoShape 40"/>
            <p:cNvSpPr>
              <a:spLocks noChangeArrowheads="1"/>
            </p:cNvSpPr>
            <p:nvPr/>
          </p:nvSpPr>
          <p:spPr bwMode="blackWhite">
            <a:xfrm>
              <a:off x="3331" y="693"/>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r>
                <a:rPr lang="en-GB" altLang="en-US" sz="1000">
                  <a:solidFill>
                    <a:prstClr val="black"/>
                  </a:solidFill>
                  <a:effectLst>
                    <a:outerShdw blurRad="38100" dist="38100" dir="2700000" algn="tl">
                      <a:srgbClr val="FFFFFF"/>
                    </a:outerShdw>
                  </a:effectLst>
                  <a:latin typeface="Frutiger 55 Roman" pitchFamily="34" charset="0"/>
                </a:rPr>
                <a:t>IMS Apps</a:t>
              </a:r>
            </a:p>
          </p:txBody>
        </p:sp>
      </p:grpSp>
      <p:grpSp>
        <p:nvGrpSpPr>
          <p:cNvPr id="152617" name="Group 41"/>
          <p:cNvGrpSpPr>
            <a:grpSpLocks/>
          </p:cNvGrpSpPr>
          <p:nvPr/>
        </p:nvGrpSpPr>
        <p:grpSpPr bwMode="auto">
          <a:xfrm>
            <a:off x="4502153" y="895351"/>
            <a:ext cx="1190625" cy="285751"/>
            <a:chOff x="3237" y="635"/>
            <a:chExt cx="599" cy="180"/>
          </a:xfrm>
        </p:grpSpPr>
        <p:sp>
          <p:nvSpPr>
            <p:cNvPr id="152618" name="AutoShape 42"/>
            <p:cNvSpPr>
              <a:spLocks noChangeArrowheads="1"/>
            </p:cNvSpPr>
            <p:nvPr/>
          </p:nvSpPr>
          <p:spPr bwMode="blackWhite">
            <a:xfrm>
              <a:off x="3237" y="635"/>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endParaRPr lang="en-US" altLang="en-US" sz="1000">
                <a:solidFill>
                  <a:prstClr val="black"/>
                </a:solidFill>
                <a:effectLst>
                  <a:outerShdw blurRad="38100" dist="38100" dir="2700000" algn="tl">
                    <a:srgbClr val="FFFFFF"/>
                  </a:outerShdw>
                </a:effectLst>
                <a:latin typeface="Frutiger 55 Roman" pitchFamily="34" charset="0"/>
              </a:endParaRPr>
            </a:p>
          </p:txBody>
        </p:sp>
        <p:sp>
          <p:nvSpPr>
            <p:cNvPr id="152619" name="AutoShape 43"/>
            <p:cNvSpPr>
              <a:spLocks noChangeArrowheads="1"/>
            </p:cNvSpPr>
            <p:nvPr/>
          </p:nvSpPr>
          <p:spPr bwMode="blackWhite">
            <a:xfrm>
              <a:off x="3284" y="664"/>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endParaRPr lang="en-US" altLang="en-US" sz="1000">
                <a:solidFill>
                  <a:prstClr val="black"/>
                </a:solidFill>
                <a:effectLst>
                  <a:outerShdw blurRad="38100" dist="38100" dir="2700000" algn="tl">
                    <a:srgbClr val="FFFFFF"/>
                  </a:outerShdw>
                </a:effectLst>
                <a:latin typeface="Frutiger 55 Roman" pitchFamily="34" charset="0"/>
              </a:endParaRPr>
            </a:p>
          </p:txBody>
        </p:sp>
        <p:sp>
          <p:nvSpPr>
            <p:cNvPr id="152620" name="AutoShape 44"/>
            <p:cNvSpPr>
              <a:spLocks noChangeArrowheads="1"/>
            </p:cNvSpPr>
            <p:nvPr/>
          </p:nvSpPr>
          <p:spPr bwMode="blackWhite">
            <a:xfrm>
              <a:off x="3331" y="693"/>
              <a:ext cx="505" cy="122"/>
            </a:xfrm>
            <a:prstGeom prst="roundRect">
              <a:avLst>
                <a:gd name="adj" fmla="val 16667"/>
              </a:avLst>
            </a:prstGeom>
            <a:solidFill>
              <a:srgbClr val="CC99FF"/>
            </a:solidFill>
            <a:ln>
              <a:noFill/>
            </a:ln>
            <a:effectLst>
              <a:prstShdw prst="shdw17" dist="17961" dir="2700000">
                <a:srgbClr val="CC99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r>
                <a:rPr lang="en-GB" altLang="en-US" sz="1000">
                  <a:solidFill>
                    <a:prstClr val="black"/>
                  </a:solidFill>
                  <a:effectLst>
                    <a:outerShdw blurRad="38100" dist="38100" dir="2700000" algn="tl">
                      <a:srgbClr val="FFFFFF"/>
                    </a:outerShdw>
                  </a:effectLst>
                  <a:latin typeface="Frutiger 55 Roman" pitchFamily="34" charset="0"/>
                </a:rPr>
                <a:t>IMS Apps</a:t>
              </a:r>
            </a:p>
          </p:txBody>
        </p:sp>
      </p:grpSp>
      <p:sp>
        <p:nvSpPr>
          <p:cNvPr id="152622" name="Text Box 46"/>
          <p:cNvSpPr txBox="1">
            <a:spLocks noChangeArrowheads="1"/>
          </p:cNvSpPr>
          <p:nvPr/>
        </p:nvSpPr>
        <p:spPr bwMode="auto">
          <a:xfrm>
            <a:off x="6323014" y="2854325"/>
            <a:ext cx="880369"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srgbClr val="003300"/>
                </a:solidFill>
                <a:latin typeface="Frutiger 55 Roman" pitchFamily="34" charset="0"/>
              </a:rPr>
              <a:t>Border Elements</a:t>
            </a:r>
          </a:p>
        </p:txBody>
      </p:sp>
      <p:grpSp>
        <p:nvGrpSpPr>
          <p:cNvPr id="152623" name="Group 47"/>
          <p:cNvGrpSpPr>
            <a:grpSpLocks/>
          </p:cNvGrpSpPr>
          <p:nvPr/>
        </p:nvGrpSpPr>
        <p:grpSpPr bwMode="auto">
          <a:xfrm>
            <a:off x="1987549" y="992191"/>
            <a:ext cx="2055814" cy="1512887"/>
            <a:chOff x="101" y="579"/>
            <a:chExt cx="1295" cy="953"/>
          </a:xfrm>
        </p:grpSpPr>
        <p:sp>
          <p:nvSpPr>
            <p:cNvPr id="152624" name="Line 48"/>
            <p:cNvSpPr>
              <a:spLocks noChangeShapeType="1"/>
            </p:cNvSpPr>
            <p:nvPr/>
          </p:nvSpPr>
          <p:spPr bwMode="auto">
            <a:xfrm>
              <a:off x="692" y="1076"/>
              <a:ext cx="39" cy="207"/>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625" name="Line 49"/>
            <p:cNvSpPr>
              <a:spLocks noChangeShapeType="1"/>
            </p:cNvSpPr>
            <p:nvPr/>
          </p:nvSpPr>
          <p:spPr bwMode="auto">
            <a:xfrm>
              <a:off x="465" y="981"/>
              <a:ext cx="123" cy="279"/>
            </a:xfrm>
            <a:prstGeom prst="line">
              <a:avLst/>
            </a:prstGeom>
            <a:noFill/>
            <a:ln w="12700">
              <a:solidFill>
                <a:srgbClr val="66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26" name="Line 50"/>
            <p:cNvSpPr>
              <a:spLocks noChangeShapeType="1"/>
            </p:cNvSpPr>
            <p:nvPr/>
          </p:nvSpPr>
          <p:spPr bwMode="auto">
            <a:xfrm>
              <a:off x="411" y="1177"/>
              <a:ext cx="124" cy="202"/>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27" name="Cloud"/>
            <p:cNvSpPr>
              <a:spLocks noChangeAspect="1" noEditPoints="1" noChangeArrowheads="1"/>
            </p:cNvSpPr>
            <p:nvPr/>
          </p:nvSpPr>
          <p:spPr bwMode="blackWhite">
            <a:xfrm>
              <a:off x="327" y="1224"/>
              <a:ext cx="855" cy="27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1000">
                  <a:solidFill>
                    <a:prstClr val="black"/>
                  </a:solidFill>
                  <a:effectLst>
                    <a:outerShdw blurRad="38100" dist="38100" dir="2700000" algn="tl">
                      <a:srgbClr val="FFFFFF"/>
                    </a:outerShdw>
                  </a:effectLst>
                  <a:latin typeface="Frutiger 55 Roman" pitchFamily="34" charset="0"/>
                </a:rPr>
                <a:t>Other Service</a:t>
              </a:r>
            </a:p>
            <a:p>
              <a:pPr defTabSz="1219170">
                <a:spcBef>
                  <a:spcPct val="0"/>
                </a:spcBef>
              </a:pPr>
              <a:r>
                <a:rPr lang="en-US" altLang="en-US" sz="1000">
                  <a:solidFill>
                    <a:prstClr val="black"/>
                  </a:solidFill>
                  <a:effectLst>
                    <a:outerShdw blurRad="38100" dist="38100" dir="2700000" algn="tl">
                      <a:srgbClr val="FFFFFF"/>
                    </a:outerShdw>
                  </a:effectLst>
                  <a:latin typeface="Frutiger 55 Roman" pitchFamily="34" charset="0"/>
                </a:rPr>
                <a:t>Provider  IP</a:t>
              </a:r>
            </a:p>
          </p:txBody>
        </p:sp>
        <p:grpSp>
          <p:nvGrpSpPr>
            <p:cNvPr id="152628" name="Group 52"/>
            <p:cNvGrpSpPr>
              <a:grpSpLocks/>
            </p:cNvGrpSpPr>
            <p:nvPr/>
          </p:nvGrpSpPr>
          <p:grpSpPr bwMode="auto">
            <a:xfrm>
              <a:off x="1089" y="1359"/>
              <a:ext cx="257" cy="173"/>
              <a:chOff x="2863" y="2260"/>
              <a:chExt cx="367" cy="334"/>
            </a:xfrm>
          </p:grpSpPr>
          <p:sp>
            <p:nvSpPr>
              <p:cNvPr id="152629" name="Rectangle 53"/>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630" name="Freeform 54"/>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31" name="Freeform 55"/>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32" name="Freeform 56"/>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633" name="Freeform 57"/>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634" name="Object 58"/>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46" name="Bitmap Image" r:id="rId5" imgW="1933333" imgH="1771429" progId="Paint.Picture">
                      <p:embed/>
                    </p:oleObj>
                  </mc:Choice>
                  <mc:Fallback>
                    <p:oleObj name="Bitmap Image" r:id="rId5" imgW="1933333" imgH="1771429" progId="Paint.Picture">
                      <p:embed/>
                      <p:pic>
                        <p:nvPicPr>
                          <p:cNvPr id="152634"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2635" name="Oval 59"/>
            <p:cNvSpPr>
              <a:spLocks noChangeArrowheads="1"/>
            </p:cNvSpPr>
            <p:nvPr/>
          </p:nvSpPr>
          <p:spPr bwMode="blackWhite">
            <a:xfrm>
              <a:off x="101" y="921"/>
              <a:ext cx="442" cy="277"/>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36" name="Oval 60"/>
            <p:cNvSpPr>
              <a:spLocks noChangeArrowheads="1"/>
            </p:cNvSpPr>
            <p:nvPr/>
          </p:nvSpPr>
          <p:spPr bwMode="blackWhite">
            <a:xfrm>
              <a:off x="225" y="758"/>
              <a:ext cx="442" cy="277"/>
            </a:xfrm>
            <a:prstGeom prst="ellipse">
              <a:avLst/>
            </a:prstGeom>
            <a:gradFill rotWithShape="0">
              <a:gsLst>
                <a:gs pos="0">
                  <a:srgbClr val="FFFFCC"/>
                </a:gs>
                <a:gs pos="100000">
                  <a:srgbClr val="FFFFCC">
                    <a:gamma/>
                    <a:shade val="85490"/>
                    <a:invGamma/>
                  </a:srgbClr>
                </a:gs>
              </a:gsLst>
              <a:path path="shape">
                <a:fillToRect l="50000" t="50000" r="50000" b="50000"/>
              </a:path>
            </a:gradFill>
            <a:ln>
              <a:noFill/>
            </a:ln>
            <a:effectLst>
              <a:prstShdw prst="shdw17" dist="17961" dir="2700000">
                <a:srgbClr val="FF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37" name="Oval 61"/>
            <p:cNvSpPr>
              <a:spLocks noChangeArrowheads="1"/>
            </p:cNvSpPr>
            <p:nvPr/>
          </p:nvSpPr>
          <p:spPr bwMode="blackWhite">
            <a:xfrm>
              <a:off x="477" y="830"/>
              <a:ext cx="442" cy="277"/>
            </a:xfrm>
            <a:prstGeom prst="ellipse">
              <a:avLst/>
            </a:prstGeom>
            <a:gradFill rotWithShape="0">
              <a:gsLst>
                <a:gs pos="0">
                  <a:srgbClr val="B3FFB3"/>
                </a:gs>
                <a:gs pos="100000">
                  <a:srgbClr val="B3FFB3">
                    <a:gamma/>
                    <a:shade val="85490"/>
                    <a:invGamma/>
                  </a:srgbClr>
                </a:gs>
              </a:gsLst>
              <a:path path="shape">
                <a:fillToRect l="50000" t="50000" r="50000" b="50000"/>
              </a:path>
            </a:gradFill>
            <a:ln>
              <a:noFill/>
            </a:ln>
            <a:effectLst>
              <a:prstShdw prst="shdw17" dist="17961" dir="2700000">
                <a:srgbClr val="B3FFB3">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38" name="Text Box 62"/>
            <p:cNvSpPr txBox="1">
              <a:spLocks noChangeArrowheads="1"/>
            </p:cNvSpPr>
            <p:nvPr/>
          </p:nvSpPr>
          <p:spPr bwMode="auto">
            <a:xfrm>
              <a:off x="154" y="579"/>
              <a:ext cx="1242" cy="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Virtual Network Operators (VNOs, MVNOs)</a:t>
              </a:r>
            </a:p>
            <a:p>
              <a:pPr defTabSz="1219170">
                <a:spcBef>
                  <a:spcPct val="0"/>
                </a:spcBef>
              </a:pPr>
              <a:r>
                <a:rPr lang="en-US" altLang="en-US" sz="800" i="1">
                  <a:solidFill>
                    <a:prstClr val="black"/>
                  </a:solidFill>
                  <a:latin typeface="Frutiger 55 Roman" pitchFamily="34" charset="0"/>
                </a:rPr>
                <a:t>Visited / Peer Networks</a:t>
              </a:r>
            </a:p>
          </p:txBody>
        </p:sp>
        <p:pic>
          <p:nvPicPr>
            <p:cNvPr id="152639" name="Picture 63"/>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 y="775"/>
              <a:ext cx="91"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640" name="Picture 64" descr="5ESS transparen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72" y="882"/>
              <a:ext cx="189" cy="15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2641" name="Picture 65" descr="phone1"/>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21" y="950"/>
              <a:ext cx="127" cy="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642" name="Picture 66" descr="Get It">
              <a:hlinkClick r:id="rId10"/>
            </p:cNvPr>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81713">
              <a:off x="186" y="954"/>
              <a:ext cx="112" cy="239"/>
            </a:xfrm>
            <a:prstGeom prst="rect">
              <a:avLst/>
            </a:prstGeom>
            <a:noFill/>
            <a:extLst>
              <a:ext uri="{909E8E84-426E-40DD-AFC4-6F175D3DCCD1}">
                <a14:hiddenFill xmlns:a14="http://schemas.microsoft.com/office/drawing/2010/main">
                  <a:solidFill>
                    <a:srgbClr val="FFFFFF"/>
                  </a:solidFill>
                </a14:hiddenFill>
              </a:ext>
            </a:extLst>
          </p:spPr>
        </p:pic>
        <p:pic>
          <p:nvPicPr>
            <p:cNvPr id="152643" name="Picture 67" descr="towe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 y="1052"/>
              <a:ext cx="125" cy="127"/>
            </a:xfrm>
            <a:prstGeom prst="rect">
              <a:avLst/>
            </a:prstGeom>
            <a:noFill/>
            <a:extLst>
              <a:ext uri="{909E8E84-426E-40DD-AFC4-6F175D3DCCD1}">
                <a14:hiddenFill xmlns:a14="http://schemas.microsoft.com/office/drawing/2010/main">
                  <a:solidFill>
                    <a:srgbClr val="FFFFFF"/>
                  </a:solidFill>
                </a14:hiddenFill>
              </a:ext>
            </a:extLst>
          </p:spPr>
        </p:pic>
        <p:pic>
          <p:nvPicPr>
            <p:cNvPr id="152644" name="Picture 68" descr="790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 y="845"/>
              <a:ext cx="172" cy="1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645" name="Group 69"/>
          <p:cNvGrpSpPr>
            <a:grpSpLocks/>
          </p:cNvGrpSpPr>
          <p:nvPr/>
        </p:nvGrpSpPr>
        <p:grpSpPr bwMode="auto">
          <a:xfrm>
            <a:off x="1682751" y="2551117"/>
            <a:ext cx="1708151" cy="1252539"/>
            <a:chOff x="90" y="1744"/>
            <a:chExt cx="1077" cy="789"/>
          </a:xfrm>
        </p:grpSpPr>
        <p:grpSp>
          <p:nvGrpSpPr>
            <p:cNvPr id="152646" name="Group 70"/>
            <p:cNvGrpSpPr>
              <a:grpSpLocks/>
            </p:cNvGrpSpPr>
            <p:nvPr/>
          </p:nvGrpSpPr>
          <p:grpSpPr bwMode="auto">
            <a:xfrm>
              <a:off x="90" y="1744"/>
              <a:ext cx="1077" cy="789"/>
              <a:chOff x="90" y="1744"/>
              <a:chExt cx="1077" cy="789"/>
            </a:xfrm>
          </p:grpSpPr>
          <p:sp>
            <p:nvSpPr>
              <p:cNvPr id="152647" name="Oval 71"/>
              <p:cNvSpPr>
                <a:spLocks noChangeArrowheads="1"/>
              </p:cNvSpPr>
              <p:nvPr/>
            </p:nvSpPr>
            <p:spPr bwMode="blackWhite">
              <a:xfrm>
                <a:off x="107" y="1917"/>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48" name="Text Box 72"/>
              <p:cNvSpPr txBox="1">
                <a:spLocks noChangeArrowheads="1"/>
              </p:cNvSpPr>
              <p:nvPr/>
            </p:nvSpPr>
            <p:spPr bwMode="auto">
              <a:xfrm>
                <a:off x="90" y="2281"/>
                <a:ext cx="476" cy="252"/>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3G Packet</a:t>
                </a:r>
              </a:p>
              <a:p>
                <a:pPr defTabSz="1219170">
                  <a:spcBef>
                    <a:spcPct val="0"/>
                  </a:spcBef>
                </a:pPr>
                <a:r>
                  <a:rPr lang="en-US" altLang="en-US" sz="1000" i="1">
                    <a:solidFill>
                      <a:srgbClr val="1F497D"/>
                    </a:solidFill>
                    <a:latin typeface="Frutiger 55 Roman" pitchFamily="34" charset="0"/>
                  </a:rPr>
                  <a:t>IP Wireless</a:t>
                </a:r>
              </a:p>
            </p:txBody>
          </p:sp>
          <p:sp>
            <p:nvSpPr>
              <p:cNvPr id="152649" name="Cloud"/>
              <p:cNvSpPr>
                <a:spLocks noChangeAspect="1" noEditPoints="1" noChangeArrowheads="1"/>
              </p:cNvSpPr>
              <p:nvPr/>
            </p:nvSpPr>
            <p:spPr bwMode="blackWhite">
              <a:xfrm>
                <a:off x="577" y="1833"/>
                <a:ext cx="373" cy="20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1000">
                    <a:solidFill>
                      <a:prstClr val="black"/>
                    </a:solidFill>
                    <a:effectLst>
                      <a:outerShdw blurRad="38100" dist="38100" dir="2700000" algn="tl">
                        <a:srgbClr val="FFFFFF"/>
                      </a:outerShdw>
                    </a:effectLst>
                    <a:latin typeface="Frutiger 55 Roman" pitchFamily="34" charset="0"/>
                  </a:rPr>
                  <a:t>RAN</a:t>
                </a:r>
              </a:p>
            </p:txBody>
          </p:sp>
          <p:grpSp>
            <p:nvGrpSpPr>
              <p:cNvPr id="152650" name="Group 74"/>
              <p:cNvGrpSpPr>
                <a:grpSpLocks/>
              </p:cNvGrpSpPr>
              <p:nvPr/>
            </p:nvGrpSpPr>
            <p:grpSpPr bwMode="auto">
              <a:xfrm>
                <a:off x="910" y="1744"/>
                <a:ext cx="257" cy="173"/>
                <a:chOff x="2863" y="2260"/>
                <a:chExt cx="367" cy="334"/>
              </a:xfrm>
            </p:grpSpPr>
            <p:sp>
              <p:nvSpPr>
                <p:cNvPr id="152651" name="Rectangle 75"/>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652" name="Freeform 76"/>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53" name="Freeform 77"/>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54" name="Freeform 78"/>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655" name="Freeform 79"/>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656" name="Object 80"/>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47" name="Bitmap Image" r:id="rId14" imgW="1933333" imgH="1771429" progId="Paint.Picture">
                        <p:embed/>
                      </p:oleObj>
                    </mc:Choice>
                    <mc:Fallback>
                      <p:oleObj name="Bitmap Image" r:id="rId14" imgW="1933333" imgH="1771429" progId="Paint.Picture">
                        <p:embed/>
                        <p:pic>
                          <p:nvPicPr>
                            <p:cNvPr id="152656" name="Object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pic>
          <p:nvPicPr>
            <p:cNvPr id="152657" name="Picture 81" descr="towe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 y="1967"/>
              <a:ext cx="221" cy="224"/>
            </a:xfrm>
            <a:prstGeom prst="rect">
              <a:avLst/>
            </a:prstGeom>
            <a:noFill/>
            <a:extLst>
              <a:ext uri="{909E8E84-426E-40DD-AFC4-6F175D3DCCD1}">
                <a14:hiddenFill xmlns:a14="http://schemas.microsoft.com/office/drawing/2010/main">
                  <a:solidFill>
                    <a:srgbClr val="FFFFFF"/>
                  </a:solidFill>
                </a14:hiddenFill>
              </a:ext>
            </a:extLst>
          </p:spPr>
        </p:pic>
        <p:pic>
          <p:nvPicPr>
            <p:cNvPr id="152658" name="Picture 82"/>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l="67426" t="9909" r="5730" b="7744"/>
            <a:stretch>
              <a:fillRect/>
            </a:stretch>
          </p:blipFill>
          <p:spPr bwMode="auto">
            <a:xfrm rot="-1726450">
              <a:off x="225" y="1985"/>
              <a:ext cx="8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52931" name="Group 355"/>
          <p:cNvGrpSpPr>
            <a:grpSpLocks/>
          </p:cNvGrpSpPr>
          <p:nvPr/>
        </p:nvGrpSpPr>
        <p:grpSpPr bwMode="auto">
          <a:xfrm>
            <a:off x="1736726" y="2787651"/>
            <a:ext cx="4083051" cy="3532188"/>
            <a:chOff x="134" y="1756"/>
            <a:chExt cx="2572" cy="2225"/>
          </a:xfrm>
        </p:grpSpPr>
        <p:sp>
          <p:nvSpPr>
            <p:cNvPr id="152621" name="Text Box 45"/>
            <p:cNvSpPr txBox="1">
              <a:spLocks noChangeArrowheads="1"/>
            </p:cNvSpPr>
            <p:nvPr/>
          </p:nvSpPr>
          <p:spPr bwMode="auto">
            <a:xfrm>
              <a:off x="1205" y="1756"/>
              <a:ext cx="555"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srgbClr val="003300"/>
                  </a:solidFill>
                  <a:latin typeface="Frutiger 55 Roman" pitchFamily="34" charset="0"/>
                </a:rPr>
                <a:t>Border Elements</a:t>
              </a:r>
            </a:p>
          </p:txBody>
        </p:sp>
        <p:sp>
          <p:nvSpPr>
            <p:cNvPr id="152659" name="Rectangle 83"/>
            <p:cNvSpPr>
              <a:spLocks noChangeArrowheads="1"/>
            </p:cNvSpPr>
            <p:nvPr/>
          </p:nvSpPr>
          <p:spPr bwMode="auto">
            <a:xfrm>
              <a:off x="292" y="3521"/>
              <a:ext cx="1966" cy="460"/>
            </a:xfrm>
            <a:prstGeom prst="rect">
              <a:avLst/>
            </a:prstGeom>
            <a:solidFill>
              <a:srgbClr val="CCECFF"/>
            </a:solidFill>
            <a:ln w="9525" algn="ctr">
              <a:solidFill>
                <a:schemeClr val="tx1"/>
              </a:solidFill>
              <a:miter lim="800000"/>
              <a:headEnd/>
              <a:tailEnd/>
            </a:ln>
            <a:effectLst>
              <a:outerShdw dist="35921" dir="2700000" algn="ctr" rotWithShape="0">
                <a:schemeClr val="bg2"/>
              </a:outerShdw>
            </a:effectLst>
          </p:spPr>
          <p:txBody>
            <a:bodyPr lIns="27432" tIns="0" rIns="18288" bIns="0" anchor="ctr"/>
            <a:lstStyle>
              <a:lvl1pPr marL="112713" indent="-112713" algn="l">
                <a:spcBef>
                  <a:spcPct val="30000"/>
                </a:spcBef>
                <a:buClr>
                  <a:schemeClr val="accent1"/>
                </a:buClr>
                <a:buFont typeface="Futura Md BT" pitchFamily="34" charset="0"/>
                <a:defRPr>
                  <a:solidFill>
                    <a:schemeClr val="tx1"/>
                  </a:solidFill>
                  <a:latin typeface="Trebuchet MS" panose="020B0603020202020204" pitchFamily="34" charset="0"/>
                </a:defRPr>
              </a:lvl1pPr>
              <a:lvl2pPr marL="346075" indent="-119063" algn="l">
                <a:spcBef>
                  <a:spcPct val="30000"/>
                </a:spcBef>
                <a:buClr>
                  <a:srgbClr val="969696"/>
                </a:buClr>
                <a:buChar char="§"/>
                <a:defRPr>
                  <a:solidFill>
                    <a:srgbClr val="000000"/>
                  </a:solidFill>
                  <a:latin typeface="Trebuchet MS" panose="020B0603020202020204" pitchFamily="34" charset="0"/>
                  <a:cs typeface="Arial" panose="020B0604020202020204" pitchFamily="34" charset="0"/>
                </a:defRPr>
              </a:lvl2pPr>
              <a:lvl3pPr marL="684213" indent="-111125" algn="l">
                <a:spcBef>
                  <a:spcPct val="30000"/>
                </a:spcBef>
                <a:buClr>
                  <a:srgbClr val="969696"/>
                </a:buClr>
                <a:buChar char=""/>
                <a:defRPr sz="1600">
                  <a:solidFill>
                    <a:schemeClr val="tx1"/>
                  </a:solidFill>
                  <a:latin typeface="Trebuchet MS" panose="020B0603020202020204" pitchFamily="34" charset="0"/>
                  <a:cs typeface="Arial" panose="020B0604020202020204" pitchFamily="34" charset="0"/>
                </a:defRPr>
              </a:lvl3pPr>
              <a:lvl4pPr marL="1543050" indent="-171450" algn="l">
                <a:spcBef>
                  <a:spcPct val="30000"/>
                </a:spcBef>
                <a:buClr>
                  <a:schemeClr val="tx1"/>
                </a:buClr>
                <a:buChar char="–"/>
                <a:defRPr sz="1400">
                  <a:solidFill>
                    <a:schemeClr val="tx1"/>
                  </a:solidFill>
                  <a:latin typeface="Verdana" panose="020B0604030504040204" pitchFamily="34" charset="0"/>
                  <a:cs typeface="Arial" panose="020B0604020202020204" pitchFamily="34" charset="0"/>
                </a:defRPr>
              </a:lvl4pPr>
              <a:lvl5pPr marL="1946275" indent="-117475" algn="l">
                <a:spcBef>
                  <a:spcPct val="30000"/>
                </a:spcBef>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5pPr>
              <a:lvl6pPr marL="24034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6pPr>
              <a:lvl7pPr marL="28606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7pPr>
              <a:lvl8pPr marL="33178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8pPr>
              <a:lvl9pPr marL="37750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9pPr>
            </a:lstStyle>
            <a:p>
              <a:pPr marL="150280" indent="-150280" defTabSz="1219170">
                <a:lnSpc>
                  <a:spcPct val="80000"/>
                </a:lnSpc>
                <a:buClr>
                  <a:srgbClr val="4F81BD"/>
                </a:buClr>
              </a:pPr>
              <a:r>
                <a:rPr lang="en-US" altLang="en-US" sz="700">
                  <a:solidFill>
                    <a:prstClr val="black"/>
                  </a:solidFill>
                </a:rPr>
                <a:t>IMS IP Access</a:t>
              </a:r>
            </a:p>
            <a:p>
              <a:pPr marL="461422" lvl="1" indent="-158747" defTabSz="1219170">
                <a:lnSpc>
                  <a:spcPct val="80000"/>
                </a:lnSpc>
              </a:pPr>
              <a:r>
                <a:rPr lang="en-US" altLang="en-US" sz="700"/>
                <a:t>Common SIP bases session control</a:t>
              </a:r>
            </a:p>
            <a:p>
              <a:pPr marL="461422" lvl="1" indent="-158747" defTabSz="1219170">
                <a:lnSpc>
                  <a:spcPct val="80000"/>
                </a:lnSpc>
              </a:pPr>
              <a:r>
                <a:rPr lang="en-US" altLang="en-US" sz="700"/>
                <a:t>New revenue generation</a:t>
              </a:r>
            </a:p>
            <a:p>
              <a:pPr marL="461422" lvl="1" indent="-158747" defTabSz="1219170">
                <a:lnSpc>
                  <a:spcPct val="80000"/>
                </a:lnSpc>
              </a:pPr>
              <a:r>
                <a:rPr lang="en-US" altLang="en-US" sz="700"/>
                <a:t>Open to New Application &amp; Feature Servers</a:t>
              </a:r>
            </a:p>
            <a:p>
              <a:pPr marL="461422" lvl="1" indent="-158747" defTabSz="1219170">
                <a:lnSpc>
                  <a:spcPct val="80000"/>
                </a:lnSpc>
              </a:pPr>
              <a:r>
                <a:rPr lang="en-US" altLang="en-US" sz="700"/>
                <a:t>Service convergence across multiple access</a:t>
              </a:r>
            </a:p>
          </p:txBody>
        </p:sp>
        <p:sp>
          <p:nvSpPr>
            <p:cNvPr id="152660" name="Line 84"/>
            <p:cNvSpPr>
              <a:spLocks noChangeShapeType="1"/>
            </p:cNvSpPr>
            <p:nvPr/>
          </p:nvSpPr>
          <p:spPr bwMode="auto">
            <a:xfrm flipH="1">
              <a:off x="2223" y="2024"/>
              <a:ext cx="50" cy="285"/>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1" name="Line 85"/>
            <p:cNvSpPr>
              <a:spLocks noChangeShapeType="1"/>
            </p:cNvSpPr>
            <p:nvPr/>
          </p:nvSpPr>
          <p:spPr bwMode="auto">
            <a:xfrm flipH="1">
              <a:off x="1651" y="2032"/>
              <a:ext cx="206" cy="126"/>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2" name="Line 86"/>
            <p:cNvSpPr>
              <a:spLocks noChangeShapeType="1"/>
            </p:cNvSpPr>
            <p:nvPr/>
          </p:nvSpPr>
          <p:spPr bwMode="auto">
            <a:xfrm flipH="1">
              <a:off x="2577" y="2071"/>
              <a:ext cx="8" cy="819"/>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3" name="Oval 87"/>
            <p:cNvSpPr>
              <a:spLocks noChangeArrowheads="1"/>
            </p:cNvSpPr>
            <p:nvPr/>
          </p:nvSpPr>
          <p:spPr bwMode="blackWhite">
            <a:xfrm>
              <a:off x="1971" y="2290"/>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64" name="Oval 88"/>
            <p:cNvSpPr>
              <a:spLocks noChangeArrowheads="1"/>
            </p:cNvSpPr>
            <p:nvPr/>
          </p:nvSpPr>
          <p:spPr bwMode="blackWhite">
            <a:xfrm>
              <a:off x="745" y="2543"/>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65" name="Line 89"/>
            <p:cNvSpPr>
              <a:spLocks noChangeShapeType="1"/>
            </p:cNvSpPr>
            <p:nvPr/>
          </p:nvSpPr>
          <p:spPr bwMode="auto">
            <a:xfrm flipH="1">
              <a:off x="1029" y="1940"/>
              <a:ext cx="592" cy="486"/>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6" name="Line 90"/>
            <p:cNvSpPr>
              <a:spLocks noChangeShapeType="1"/>
            </p:cNvSpPr>
            <p:nvPr/>
          </p:nvSpPr>
          <p:spPr bwMode="auto">
            <a:xfrm flipH="1">
              <a:off x="477" y="1926"/>
              <a:ext cx="890" cy="856"/>
            </a:xfrm>
            <a:prstGeom prst="line">
              <a:avLst/>
            </a:prstGeom>
            <a:noFill/>
            <a:ln w="127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7" name="Text Box 91"/>
            <p:cNvSpPr txBox="1">
              <a:spLocks noChangeArrowheads="1"/>
            </p:cNvSpPr>
            <p:nvPr/>
          </p:nvSpPr>
          <p:spPr bwMode="auto">
            <a:xfrm>
              <a:off x="1028" y="2540"/>
              <a:ext cx="209"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IAD</a:t>
              </a:r>
            </a:p>
          </p:txBody>
        </p:sp>
        <p:sp>
          <p:nvSpPr>
            <p:cNvPr id="152668" name="Line 92"/>
            <p:cNvSpPr>
              <a:spLocks noChangeShapeType="1"/>
            </p:cNvSpPr>
            <p:nvPr/>
          </p:nvSpPr>
          <p:spPr bwMode="auto">
            <a:xfrm flipV="1">
              <a:off x="1001" y="2423"/>
              <a:ext cx="4" cy="170"/>
            </a:xfrm>
            <a:prstGeom prst="line">
              <a:avLst/>
            </a:prstGeom>
            <a:noFill/>
            <a:ln w="1270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69" name="Text Box 93"/>
            <p:cNvSpPr txBox="1">
              <a:spLocks noChangeArrowheads="1"/>
            </p:cNvSpPr>
            <p:nvPr/>
          </p:nvSpPr>
          <p:spPr bwMode="auto">
            <a:xfrm>
              <a:off x="1020" y="2374"/>
              <a:ext cx="305"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DSLAM</a:t>
              </a:r>
            </a:p>
          </p:txBody>
        </p:sp>
        <p:sp>
          <p:nvSpPr>
            <p:cNvPr id="152670" name="Line 94"/>
            <p:cNvSpPr>
              <a:spLocks noChangeShapeType="1"/>
            </p:cNvSpPr>
            <p:nvPr/>
          </p:nvSpPr>
          <p:spPr bwMode="auto">
            <a:xfrm>
              <a:off x="2193" y="2499"/>
              <a:ext cx="114" cy="1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71" name="Line 95"/>
            <p:cNvSpPr>
              <a:spLocks noChangeShapeType="1"/>
            </p:cNvSpPr>
            <p:nvPr/>
          </p:nvSpPr>
          <p:spPr bwMode="auto">
            <a:xfrm>
              <a:off x="2193" y="2453"/>
              <a:ext cx="219" cy="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72" name="Oval 96"/>
            <p:cNvSpPr>
              <a:spLocks noChangeArrowheads="1"/>
            </p:cNvSpPr>
            <p:nvPr/>
          </p:nvSpPr>
          <p:spPr bwMode="blackWhite">
            <a:xfrm>
              <a:off x="134" y="2875"/>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673" name="Text Box 97"/>
            <p:cNvSpPr txBox="1">
              <a:spLocks noChangeArrowheads="1"/>
            </p:cNvSpPr>
            <p:nvPr/>
          </p:nvSpPr>
          <p:spPr bwMode="auto">
            <a:xfrm>
              <a:off x="139" y="2742"/>
              <a:ext cx="307"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Splitter</a:t>
              </a:r>
            </a:p>
          </p:txBody>
        </p:sp>
        <p:sp>
          <p:nvSpPr>
            <p:cNvPr id="152674" name="Line 98"/>
            <p:cNvSpPr>
              <a:spLocks noChangeShapeType="1"/>
            </p:cNvSpPr>
            <p:nvPr/>
          </p:nvSpPr>
          <p:spPr bwMode="auto">
            <a:xfrm>
              <a:off x="1010" y="2611"/>
              <a:ext cx="118" cy="12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675" name="Text Box 99"/>
            <p:cNvSpPr txBox="1">
              <a:spLocks noChangeArrowheads="1"/>
            </p:cNvSpPr>
            <p:nvPr/>
          </p:nvSpPr>
          <p:spPr bwMode="auto">
            <a:xfrm>
              <a:off x="385" y="2886"/>
              <a:ext cx="350"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0"/>
                </a:spcBef>
              </a:pPr>
              <a:r>
                <a:rPr lang="en-US" altLang="en-US" sz="800" i="1">
                  <a:solidFill>
                    <a:prstClr val="black"/>
                  </a:solidFill>
                  <a:latin typeface="Frutiger 55 Roman" pitchFamily="34" charset="0"/>
                </a:rPr>
                <a:t>ONT</a:t>
              </a:r>
            </a:p>
          </p:txBody>
        </p:sp>
        <p:sp>
          <p:nvSpPr>
            <p:cNvPr id="152676" name="Line 100"/>
            <p:cNvSpPr>
              <a:spLocks noChangeShapeType="1"/>
            </p:cNvSpPr>
            <p:nvPr/>
          </p:nvSpPr>
          <p:spPr bwMode="auto">
            <a:xfrm flipV="1">
              <a:off x="891" y="2633"/>
              <a:ext cx="66" cy="60"/>
            </a:xfrm>
            <a:prstGeom prst="line">
              <a:avLst/>
            </a:prstGeom>
            <a:noFill/>
            <a:ln w="1270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77" name="Line 101"/>
            <p:cNvSpPr>
              <a:spLocks noChangeShapeType="1"/>
            </p:cNvSpPr>
            <p:nvPr/>
          </p:nvSpPr>
          <p:spPr bwMode="auto">
            <a:xfrm>
              <a:off x="983" y="2639"/>
              <a:ext cx="18" cy="1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678" name="Line 102"/>
            <p:cNvSpPr>
              <a:spLocks noChangeShapeType="1"/>
            </p:cNvSpPr>
            <p:nvPr/>
          </p:nvSpPr>
          <p:spPr bwMode="auto">
            <a:xfrm rot="17320638">
              <a:off x="370" y="2849"/>
              <a:ext cx="199" cy="4"/>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endParaRPr lang="en-US" sz="2400">
                <a:solidFill>
                  <a:prstClr val="black"/>
                </a:solidFill>
                <a:latin typeface="Calibri"/>
              </a:endParaRPr>
            </a:p>
          </p:txBody>
        </p:sp>
        <p:pic>
          <p:nvPicPr>
            <p:cNvPr id="152679" name="Picture 103" descr="DMXhc_side_081402-GR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 y="2745"/>
              <a:ext cx="99" cy="120"/>
            </a:xfrm>
            <a:prstGeom prst="rect">
              <a:avLst/>
            </a:prstGeom>
            <a:noFill/>
            <a:extLst>
              <a:ext uri="{909E8E84-426E-40DD-AFC4-6F175D3DCCD1}">
                <a14:hiddenFill xmlns:a14="http://schemas.microsoft.com/office/drawing/2010/main">
                  <a:solidFill>
                    <a:srgbClr val="FFFFFF"/>
                  </a:solidFill>
                </a14:hiddenFill>
              </a:ext>
            </a:extLst>
          </p:spPr>
        </p:pic>
        <p:sp>
          <p:nvSpPr>
            <p:cNvPr id="152680" name="Text Box 104"/>
            <p:cNvSpPr txBox="1">
              <a:spLocks noChangeArrowheads="1"/>
            </p:cNvSpPr>
            <p:nvPr/>
          </p:nvSpPr>
          <p:spPr bwMode="auto">
            <a:xfrm>
              <a:off x="1980" y="2664"/>
              <a:ext cx="441"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SIP IP PBX</a:t>
              </a:r>
            </a:p>
          </p:txBody>
        </p:sp>
        <p:sp>
          <p:nvSpPr>
            <p:cNvPr id="152681" name="Text Box 105"/>
            <p:cNvSpPr txBox="1">
              <a:spLocks noChangeArrowheads="1"/>
            </p:cNvSpPr>
            <p:nvPr/>
          </p:nvSpPr>
          <p:spPr bwMode="auto">
            <a:xfrm>
              <a:off x="840" y="2912"/>
              <a:ext cx="325"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VoDSL</a:t>
              </a:r>
            </a:p>
          </p:txBody>
        </p:sp>
        <p:sp>
          <p:nvSpPr>
            <p:cNvPr id="152682" name="Text Box 106"/>
            <p:cNvSpPr txBox="1">
              <a:spLocks noChangeArrowheads="1"/>
            </p:cNvSpPr>
            <p:nvPr/>
          </p:nvSpPr>
          <p:spPr bwMode="auto">
            <a:xfrm>
              <a:off x="249" y="3248"/>
              <a:ext cx="274"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FTTP</a:t>
              </a:r>
            </a:p>
          </p:txBody>
        </p:sp>
        <p:pic>
          <p:nvPicPr>
            <p:cNvPr id="152683" name="Picture 107" descr="DMXhc_side_081402-GR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5" y="2060"/>
              <a:ext cx="99" cy="120"/>
            </a:xfrm>
            <a:prstGeom prst="rect">
              <a:avLst/>
            </a:prstGeom>
            <a:noFill/>
            <a:extLst>
              <a:ext uri="{909E8E84-426E-40DD-AFC4-6F175D3DCCD1}">
                <a14:hiddenFill xmlns:a14="http://schemas.microsoft.com/office/drawing/2010/main">
                  <a:solidFill>
                    <a:srgbClr val="FFFFFF"/>
                  </a:solidFill>
                </a14:hiddenFill>
              </a:ext>
            </a:extLst>
          </p:spPr>
        </p:pic>
        <p:pic>
          <p:nvPicPr>
            <p:cNvPr id="152684" name="Picture 108" descr="DMXhc_side_081402-GR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9" y="2156"/>
              <a:ext cx="99" cy="120"/>
            </a:xfrm>
            <a:prstGeom prst="rect">
              <a:avLst/>
            </a:prstGeom>
            <a:noFill/>
            <a:extLst>
              <a:ext uri="{909E8E84-426E-40DD-AFC4-6F175D3DCCD1}">
                <a14:hiddenFill xmlns:a14="http://schemas.microsoft.com/office/drawing/2010/main">
                  <a:solidFill>
                    <a:srgbClr val="FFFFFF"/>
                  </a:solidFill>
                </a14:hiddenFill>
              </a:ext>
            </a:extLst>
          </p:spPr>
        </p:pic>
        <p:sp>
          <p:nvSpPr>
            <p:cNvPr id="152685" name="Text Box 109"/>
            <p:cNvSpPr txBox="1">
              <a:spLocks noChangeArrowheads="1"/>
            </p:cNvSpPr>
            <p:nvPr/>
          </p:nvSpPr>
          <p:spPr bwMode="auto">
            <a:xfrm>
              <a:off x="871" y="2028"/>
              <a:ext cx="350"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0"/>
                </a:spcBef>
              </a:pPr>
              <a:r>
                <a:rPr lang="en-US" altLang="en-US" sz="800" i="1">
                  <a:solidFill>
                    <a:prstClr val="black"/>
                  </a:solidFill>
                  <a:latin typeface="Frutiger 55 Roman" pitchFamily="34" charset="0"/>
                </a:rPr>
                <a:t>OLT</a:t>
              </a:r>
            </a:p>
          </p:txBody>
        </p:sp>
        <p:sp>
          <p:nvSpPr>
            <p:cNvPr id="152686" name="Text Box 110"/>
            <p:cNvSpPr txBox="1">
              <a:spLocks noChangeArrowheads="1"/>
            </p:cNvSpPr>
            <p:nvPr/>
          </p:nvSpPr>
          <p:spPr bwMode="auto">
            <a:xfrm>
              <a:off x="638" y="2153"/>
              <a:ext cx="480" cy="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0"/>
                </a:spcBef>
              </a:pPr>
              <a:r>
                <a:rPr lang="en-US" altLang="en-US" sz="800" i="1">
                  <a:solidFill>
                    <a:prstClr val="black"/>
                  </a:solidFill>
                  <a:latin typeface="Frutiger 55 Roman" pitchFamily="34" charset="0"/>
                </a:rPr>
                <a:t>Video Head-End</a:t>
              </a:r>
            </a:p>
          </p:txBody>
        </p:sp>
        <p:pic>
          <p:nvPicPr>
            <p:cNvPr id="152687" name="Picture 111"/>
            <p:cNvPicPr>
              <a:picLocks noChangeArrowheads="1"/>
            </p:cNvPicPr>
            <p:nvPr/>
          </p:nvPicPr>
          <p:blipFill>
            <a:blip r:embed="rId18"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6" y="2587"/>
              <a:ext cx="132" cy="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688" name="Picture 112" descr="stingerfront"/>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 y="2385"/>
              <a:ext cx="10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689" name="Group 113"/>
            <p:cNvGrpSpPr>
              <a:grpSpLocks/>
            </p:cNvGrpSpPr>
            <p:nvPr/>
          </p:nvGrpSpPr>
          <p:grpSpPr bwMode="auto">
            <a:xfrm>
              <a:off x="1820" y="1909"/>
              <a:ext cx="257" cy="173"/>
              <a:chOff x="2863" y="2260"/>
              <a:chExt cx="367" cy="334"/>
            </a:xfrm>
          </p:grpSpPr>
          <p:sp>
            <p:nvSpPr>
              <p:cNvPr id="152690" name="Rectangle 114"/>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691" name="Freeform 115"/>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92" name="Freeform 116"/>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93" name="Freeform 117"/>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694" name="Freeform 118"/>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695" name="Object 119"/>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48" name="Bitmap Image" r:id="rId20" imgW="1933333" imgH="1771429" progId="Paint.Picture">
                      <p:embed/>
                    </p:oleObj>
                  </mc:Choice>
                  <mc:Fallback>
                    <p:oleObj name="Bitmap Image" r:id="rId20" imgW="1933333" imgH="1771429" progId="Paint.Picture">
                      <p:embed/>
                      <p:pic>
                        <p:nvPicPr>
                          <p:cNvPr id="152695" name="Object 1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2696" name="Group 120"/>
            <p:cNvGrpSpPr>
              <a:grpSpLocks/>
            </p:cNvGrpSpPr>
            <p:nvPr/>
          </p:nvGrpSpPr>
          <p:grpSpPr bwMode="auto">
            <a:xfrm>
              <a:off x="1505" y="1866"/>
              <a:ext cx="257" cy="173"/>
              <a:chOff x="2863" y="2260"/>
              <a:chExt cx="367" cy="334"/>
            </a:xfrm>
          </p:grpSpPr>
          <p:sp>
            <p:nvSpPr>
              <p:cNvPr id="152697" name="Rectangle 121"/>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698" name="Freeform 122"/>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699" name="Freeform 123"/>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00" name="Freeform 124"/>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701" name="Freeform 125"/>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702" name="Object 126"/>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49" name="Bitmap Image" r:id="rId21" imgW="1933333" imgH="1771429" progId="Paint.Picture">
                      <p:embed/>
                    </p:oleObj>
                  </mc:Choice>
                  <mc:Fallback>
                    <p:oleObj name="Bitmap Image" r:id="rId21" imgW="1933333" imgH="1771429" progId="Paint.Picture">
                      <p:embed/>
                      <p:pic>
                        <p:nvPicPr>
                          <p:cNvPr id="152702" name="Object 1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2703" name="Group 127"/>
            <p:cNvGrpSpPr>
              <a:grpSpLocks/>
            </p:cNvGrpSpPr>
            <p:nvPr/>
          </p:nvGrpSpPr>
          <p:grpSpPr bwMode="auto">
            <a:xfrm>
              <a:off x="1191" y="1855"/>
              <a:ext cx="257" cy="173"/>
              <a:chOff x="2863" y="2260"/>
              <a:chExt cx="367" cy="334"/>
            </a:xfrm>
          </p:grpSpPr>
          <p:sp>
            <p:nvSpPr>
              <p:cNvPr id="152704" name="Rectangle 128"/>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705" name="Freeform 129"/>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06" name="Freeform 130"/>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07" name="Freeform 131"/>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708" name="Freeform 132"/>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709" name="Object 133"/>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0" name="Bitmap Image" r:id="rId22" imgW="1933333" imgH="1771429" progId="Paint.Picture">
                      <p:embed/>
                    </p:oleObj>
                  </mc:Choice>
                  <mc:Fallback>
                    <p:oleObj name="Bitmap Image" r:id="rId22" imgW="1933333" imgH="1771429" progId="Paint.Picture">
                      <p:embed/>
                      <p:pic>
                        <p:nvPicPr>
                          <p:cNvPr id="152709" name="Object 1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52710" name="Picture 134" descr="tv_cable_sm"/>
            <p:cNvPicPr>
              <a:picLocks noChangeAspect="1" noChangeArrowheads="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 y="2666"/>
              <a:ext cx="153" cy="135"/>
            </a:xfrm>
            <a:prstGeom prst="rect">
              <a:avLst/>
            </a:prstGeom>
            <a:noFill/>
            <a:extLst>
              <a:ext uri="{909E8E84-426E-40DD-AFC4-6F175D3DCCD1}">
                <a14:hiddenFill xmlns:a14="http://schemas.microsoft.com/office/drawing/2010/main">
                  <a:solidFill>
                    <a:srgbClr val="FFFFFF"/>
                  </a:solidFill>
                </a14:hiddenFill>
              </a:ext>
            </a:extLst>
          </p:spPr>
        </p:pic>
        <p:grpSp>
          <p:nvGrpSpPr>
            <p:cNvPr id="152711" name="Group 135"/>
            <p:cNvGrpSpPr>
              <a:grpSpLocks/>
            </p:cNvGrpSpPr>
            <p:nvPr/>
          </p:nvGrpSpPr>
          <p:grpSpPr bwMode="auto">
            <a:xfrm>
              <a:off x="1094" y="2665"/>
              <a:ext cx="193" cy="150"/>
              <a:chOff x="2496" y="2208"/>
              <a:chExt cx="1872" cy="1584"/>
            </a:xfrm>
          </p:grpSpPr>
          <p:pic>
            <p:nvPicPr>
              <p:cNvPr id="152712" name="Picture 136"/>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496" y="2208"/>
                <a:ext cx="1872" cy="1584"/>
              </a:xfrm>
              <a:prstGeom prst="rect">
                <a:avLst/>
              </a:prstGeom>
              <a:noFill/>
              <a:extLst>
                <a:ext uri="{909E8E84-426E-40DD-AFC4-6F175D3DCCD1}">
                  <a14:hiddenFill xmlns:a14="http://schemas.microsoft.com/office/drawing/2010/main">
                    <a:solidFill>
                      <a:srgbClr val="FFFFFF"/>
                    </a:solidFill>
                  </a14:hiddenFill>
                </a:ext>
              </a:extLst>
            </p:spPr>
          </p:pic>
          <p:pic>
            <p:nvPicPr>
              <p:cNvPr id="152713" name="Picture 137"/>
              <p:cNvPicPr>
                <a:picLocks noChangeAspect="1" noChangeArrowheads="1"/>
              </p:cNvPicPr>
              <p:nvPr/>
            </p:nvPicPr>
            <p:blipFill>
              <a:blip r:embed="rId25" cstate="print">
                <a:extLst>
                  <a:ext uri="{28A0092B-C50C-407E-A947-70E740481C1C}">
                    <a14:useLocalDpi xmlns:a14="http://schemas.microsoft.com/office/drawing/2010/main" val="0"/>
                  </a:ext>
                </a:extLst>
              </a:blip>
              <a:srcRect l="17659" t="23764" r="23112" b="18555"/>
              <a:stretch>
                <a:fillRect/>
              </a:stretch>
            </p:blipFill>
            <p:spPr bwMode="auto">
              <a:xfrm>
                <a:off x="2784" y="2365"/>
                <a:ext cx="912" cy="66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2714" name="Picture 138" descr="relate_phone"/>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 y="2733"/>
              <a:ext cx="123" cy="160"/>
            </a:xfrm>
            <a:prstGeom prst="rect">
              <a:avLst/>
            </a:prstGeom>
            <a:noFill/>
            <a:extLst>
              <a:ext uri="{909E8E84-426E-40DD-AFC4-6F175D3DCCD1}">
                <a14:hiddenFill xmlns:a14="http://schemas.microsoft.com/office/drawing/2010/main">
                  <a:solidFill>
                    <a:srgbClr val="FFFFFF"/>
                  </a:solidFill>
                </a14:hiddenFill>
              </a:ext>
            </a:extLst>
          </p:spPr>
        </p:pic>
        <p:sp>
          <p:nvSpPr>
            <p:cNvPr id="152715" name="Line 139"/>
            <p:cNvSpPr>
              <a:spLocks noChangeShapeType="1"/>
            </p:cNvSpPr>
            <p:nvPr/>
          </p:nvSpPr>
          <p:spPr bwMode="auto">
            <a:xfrm>
              <a:off x="438" y="2976"/>
              <a:ext cx="138" cy="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716" name="Line 140"/>
            <p:cNvSpPr>
              <a:spLocks noChangeShapeType="1"/>
            </p:cNvSpPr>
            <p:nvPr/>
          </p:nvSpPr>
          <p:spPr bwMode="auto">
            <a:xfrm flipV="1">
              <a:off x="313" y="2986"/>
              <a:ext cx="95" cy="75"/>
            </a:xfrm>
            <a:prstGeom prst="line">
              <a:avLst/>
            </a:prstGeom>
            <a:noFill/>
            <a:ln w="1270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17" name="Line 141"/>
            <p:cNvSpPr>
              <a:spLocks noChangeShapeType="1"/>
            </p:cNvSpPr>
            <p:nvPr/>
          </p:nvSpPr>
          <p:spPr bwMode="auto">
            <a:xfrm>
              <a:off x="425" y="2980"/>
              <a:ext cx="5" cy="13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grpSp>
          <p:nvGrpSpPr>
            <p:cNvPr id="152718" name="Group 142"/>
            <p:cNvGrpSpPr>
              <a:grpSpLocks/>
            </p:cNvGrpSpPr>
            <p:nvPr/>
          </p:nvGrpSpPr>
          <p:grpSpPr bwMode="auto">
            <a:xfrm>
              <a:off x="306" y="3076"/>
              <a:ext cx="178" cy="148"/>
              <a:chOff x="1913" y="3783"/>
              <a:chExt cx="435" cy="360"/>
            </a:xfrm>
          </p:grpSpPr>
          <p:sp>
            <p:nvSpPr>
              <p:cNvPr id="152719" name="Rectangle 143"/>
              <p:cNvSpPr>
                <a:spLocks noChangeArrowheads="1"/>
              </p:cNvSpPr>
              <p:nvPr/>
            </p:nvSpPr>
            <p:spPr bwMode="auto">
              <a:xfrm rot="900000">
                <a:off x="2099" y="3870"/>
                <a:ext cx="188" cy="10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pic>
            <p:nvPicPr>
              <p:cNvPr id="152720" name="Picture 144" descr="alcatel-webphone"/>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5263" r="7254"/>
              <a:stretch>
                <a:fillRect/>
              </a:stretch>
            </p:blipFill>
            <p:spPr bwMode="auto">
              <a:xfrm>
                <a:off x="1913" y="3783"/>
                <a:ext cx="435"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2721" name="Line 145"/>
            <p:cNvSpPr>
              <a:spLocks noChangeShapeType="1"/>
            </p:cNvSpPr>
            <p:nvPr/>
          </p:nvSpPr>
          <p:spPr bwMode="auto">
            <a:xfrm flipV="1">
              <a:off x="2188" y="2382"/>
              <a:ext cx="164" cy="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pic>
          <p:nvPicPr>
            <p:cNvPr id="152722" name="Picture 146"/>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1" y="2321"/>
              <a:ext cx="91"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723" name="Picture 147"/>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9" y="2325"/>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24" name="Picture 148"/>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2" y="2445"/>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25" name="Picture 149"/>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4" y="2533"/>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26" name="Oval 150"/>
            <p:cNvSpPr>
              <a:spLocks noChangeArrowheads="1"/>
            </p:cNvSpPr>
            <p:nvPr/>
          </p:nvSpPr>
          <p:spPr bwMode="blackWhite">
            <a:xfrm>
              <a:off x="2099" y="2826"/>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grpSp>
          <p:nvGrpSpPr>
            <p:cNvPr id="152727" name="Group 151"/>
            <p:cNvGrpSpPr>
              <a:grpSpLocks/>
            </p:cNvGrpSpPr>
            <p:nvPr/>
          </p:nvGrpSpPr>
          <p:grpSpPr bwMode="auto">
            <a:xfrm>
              <a:off x="2166" y="2860"/>
              <a:ext cx="461" cy="304"/>
              <a:chOff x="2369" y="2954"/>
              <a:chExt cx="461" cy="304"/>
            </a:xfrm>
          </p:grpSpPr>
          <p:sp>
            <p:nvSpPr>
              <p:cNvPr id="152728" name="Line 152"/>
              <p:cNvSpPr>
                <a:spLocks noChangeShapeType="1"/>
              </p:cNvSpPr>
              <p:nvPr/>
            </p:nvSpPr>
            <p:spPr bwMode="auto">
              <a:xfrm flipH="1">
                <a:off x="2440" y="3073"/>
                <a:ext cx="1" cy="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729" name="Line 153"/>
              <p:cNvSpPr>
                <a:spLocks noChangeShapeType="1"/>
              </p:cNvSpPr>
              <p:nvPr/>
            </p:nvSpPr>
            <p:spPr bwMode="auto">
              <a:xfrm flipH="1">
                <a:off x="2579" y="3092"/>
                <a:ext cx="1" cy="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730" name="Line 154"/>
              <p:cNvSpPr>
                <a:spLocks noChangeShapeType="1"/>
              </p:cNvSpPr>
              <p:nvPr/>
            </p:nvSpPr>
            <p:spPr bwMode="auto">
              <a:xfrm>
                <a:off x="2706" y="3080"/>
                <a:ext cx="4" cy="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731" name="Cloud"/>
              <p:cNvSpPr>
                <a:spLocks noChangeAspect="1" noEditPoints="1" noChangeArrowheads="1"/>
              </p:cNvSpPr>
              <p:nvPr/>
            </p:nvSpPr>
            <p:spPr bwMode="blackWhite">
              <a:xfrm>
                <a:off x="2372" y="2954"/>
                <a:ext cx="408" cy="16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600">
                    <a:solidFill>
                      <a:prstClr val="black"/>
                    </a:solidFill>
                    <a:effectLst>
                      <a:outerShdw blurRad="38100" dist="38100" dir="2700000" algn="tl">
                        <a:srgbClr val="FFFFFF"/>
                      </a:outerShdw>
                    </a:effectLst>
                    <a:latin typeface="Frutiger 55 Roman" pitchFamily="34" charset="0"/>
                  </a:rPr>
                  <a:t>Enterprise</a:t>
                </a:r>
              </a:p>
              <a:p>
                <a:pPr defTabSz="1219170">
                  <a:spcBef>
                    <a:spcPct val="0"/>
                  </a:spcBef>
                </a:pPr>
                <a:r>
                  <a:rPr lang="en-US" altLang="en-US" sz="600">
                    <a:solidFill>
                      <a:prstClr val="black"/>
                    </a:solidFill>
                    <a:effectLst>
                      <a:outerShdw blurRad="38100" dist="38100" dir="2700000" algn="tl">
                        <a:srgbClr val="FFFFFF"/>
                      </a:outerShdw>
                    </a:effectLst>
                    <a:latin typeface="Frutiger 55 Roman" pitchFamily="34" charset="0"/>
                  </a:rPr>
                  <a:t>LAN</a:t>
                </a:r>
              </a:p>
            </p:txBody>
          </p:sp>
          <p:pic>
            <p:nvPicPr>
              <p:cNvPr id="152732" name="Picture 156" descr="PhonePhotoShoot1-Front-xparent-medium"/>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2369" y="3123"/>
                <a:ext cx="15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2733" name="Picture 157" descr="PhonePhotoShoot1-Front-xparent-medium"/>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2534" y="3150"/>
                <a:ext cx="15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2734" name="Picture 158" descr="PhonePhotoShoot1-Front-xparent-medium"/>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2677" y="3105"/>
                <a:ext cx="15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grpSp>
        <p:sp>
          <p:nvSpPr>
            <p:cNvPr id="152735" name="Text Box 159"/>
            <p:cNvSpPr txBox="1">
              <a:spLocks noChangeArrowheads="1"/>
            </p:cNvSpPr>
            <p:nvPr/>
          </p:nvSpPr>
          <p:spPr bwMode="auto">
            <a:xfrm>
              <a:off x="2103" y="3170"/>
              <a:ext cx="491" cy="252"/>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Enterprise</a:t>
              </a:r>
            </a:p>
            <a:p>
              <a:pPr defTabSz="1219170">
                <a:spcBef>
                  <a:spcPct val="0"/>
                </a:spcBef>
              </a:pPr>
              <a:r>
                <a:rPr lang="en-US" altLang="en-US" sz="1000" i="1">
                  <a:solidFill>
                    <a:srgbClr val="1F497D"/>
                  </a:solidFill>
                  <a:latin typeface="Frutiger 55 Roman" pitchFamily="34" charset="0"/>
                </a:rPr>
                <a:t>SIP Centrex</a:t>
              </a:r>
            </a:p>
          </p:txBody>
        </p:sp>
        <p:grpSp>
          <p:nvGrpSpPr>
            <p:cNvPr id="152736" name="Group 160"/>
            <p:cNvGrpSpPr>
              <a:grpSpLocks/>
            </p:cNvGrpSpPr>
            <p:nvPr/>
          </p:nvGrpSpPr>
          <p:grpSpPr bwMode="auto">
            <a:xfrm>
              <a:off x="2134" y="1925"/>
              <a:ext cx="257" cy="173"/>
              <a:chOff x="2863" y="2260"/>
              <a:chExt cx="367" cy="334"/>
            </a:xfrm>
          </p:grpSpPr>
          <p:sp>
            <p:nvSpPr>
              <p:cNvPr id="152737" name="Rectangle 161"/>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738" name="Freeform 162"/>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39" name="Freeform 163"/>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40" name="Freeform 164"/>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741" name="Freeform 165"/>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742" name="Object 166"/>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1" name="Bitmap Image" r:id="rId31" imgW="1933333" imgH="1771429" progId="Paint.Picture">
                      <p:embed/>
                    </p:oleObj>
                  </mc:Choice>
                  <mc:Fallback>
                    <p:oleObj name="Bitmap Image" r:id="rId31" imgW="1933333" imgH="1771429" progId="Paint.Picture">
                      <p:embed/>
                      <p:pic>
                        <p:nvPicPr>
                          <p:cNvPr id="152742"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2743" name="Text Box 167"/>
            <p:cNvSpPr txBox="1">
              <a:spLocks noChangeArrowheads="1"/>
            </p:cNvSpPr>
            <p:nvPr/>
          </p:nvSpPr>
          <p:spPr bwMode="auto">
            <a:xfrm>
              <a:off x="1361" y="3346"/>
              <a:ext cx="507"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802.11 WiFi</a:t>
              </a:r>
            </a:p>
          </p:txBody>
        </p:sp>
        <p:sp>
          <p:nvSpPr>
            <p:cNvPr id="152744" name="Line 168"/>
            <p:cNvSpPr>
              <a:spLocks noChangeShapeType="1"/>
            </p:cNvSpPr>
            <p:nvPr/>
          </p:nvSpPr>
          <p:spPr bwMode="auto">
            <a:xfrm flipH="1" flipV="1">
              <a:off x="982" y="3199"/>
              <a:ext cx="394" cy="21"/>
            </a:xfrm>
            <a:prstGeom prst="line">
              <a:avLst/>
            </a:prstGeom>
            <a:noFill/>
            <a:ln w="127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45" name="Line 169"/>
            <p:cNvSpPr>
              <a:spLocks noChangeShapeType="1"/>
            </p:cNvSpPr>
            <p:nvPr/>
          </p:nvSpPr>
          <p:spPr bwMode="auto">
            <a:xfrm flipH="1" flipV="1">
              <a:off x="1249" y="2917"/>
              <a:ext cx="214" cy="163"/>
            </a:xfrm>
            <a:prstGeom prst="line">
              <a:avLst/>
            </a:prstGeom>
            <a:noFill/>
            <a:ln w="127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46" name="Line 170"/>
            <p:cNvSpPr>
              <a:spLocks noChangeShapeType="1"/>
            </p:cNvSpPr>
            <p:nvPr/>
          </p:nvSpPr>
          <p:spPr bwMode="auto">
            <a:xfrm flipH="1" flipV="1">
              <a:off x="1624" y="2788"/>
              <a:ext cx="0" cy="225"/>
            </a:xfrm>
            <a:prstGeom prst="line">
              <a:avLst/>
            </a:prstGeom>
            <a:noFill/>
            <a:ln w="127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47" name="Line 171"/>
            <p:cNvSpPr>
              <a:spLocks noChangeShapeType="1"/>
            </p:cNvSpPr>
            <p:nvPr/>
          </p:nvSpPr>
          <p:spPr bwMode="auto">
            <a:xfrm flipV="1">
              <a:off x="1800" y="2805"/>
              <a:ext cx="194" cy="240"/>
            </a:xfrm>
            <a:prstGeom prst="line">
              <a:avLst/>
            </a:prstGeom>
            <a:noFill/>
            <a:ln w="127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48" name="Oval 172"/>
            <p:cNvSpPr>
              <a:spLocks noChangeArrowheads="1"/>
            </p:cNvSpPr>
            <p:nvPr/>
          </p:nvSpPr>
          <p:spPr bwMode="blackWhite">
            <a:xfrm>
              <a:off x="1355" y="2993"/>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pic>
          <p:nvPicPr>
            <p:cNvPr id="152749" name="Picture 173" descr="ipaq"/>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0000">
              <a:off x="1720" y="3107"/>
              <a:ext cx="150" cy="203"/>
            </a:xfrm>
            <a:prstGeom prst="rect">
              <a:avLst/>
            </a:prstGeom>
            <a:noFill/>
            <a:extLst>
              <a:ext uri="{909E8E84-426E-40DD-AFC4-6F175D3DCCD1}">
                <a14:hiddenFill xmlns:a14="http://schemas.microsoft.com/office/drawing/2010/main">
                  <a:solidFill>
                    <a:srgbClr val="FFFFFF"/>
                  </a:solidFill>
                </a14:hiddenFill>
              </a:ext>
            </a:extLst>
          </p:spPr>
        </p:pic>
        <p:pic>
          <p:nvPicPr>
            <p:cNvPr id="152750" name="Picture 174"/>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63229">
              <a:off x="1432" y="3088"/>
              <a:ext cx="111" cy="2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pic>
        <p:grpSp>
          <p:nvGrpSpPr>
            <p:cNvPr id="152751" name="Group 175"/>
            <p:cNvGrpSpPr>
              <a:grpSpLocks/>
            </p:cNvGrpSpPr>
            <p:nvPr/>
          </p:nvGrpSpPr>
          <p:grpSpPr bwMode="auto">
            <a:xfrm>
              <a:off x="1524" y="3026"/>
              <a:ext cx="214" cy="203"/>
              <a:chOff x="1684" y="2996"/>
              <a:chExt cx="214" cy="203"/>
            </a:xfrm>
          </p:grpSpPr>
          <p:pic>
            <p:nvPicPr>
              <p:cNvPr id="152752" name="Picture 176" descr="AnySS-composite-1in"/>
              <p:cNvPicPr>
                <a:picLocks noChangeAspect="1" noChangeArrowheads="1"/>
              </p:cNvPicPr>
              <p:nvPr/>
            </p:nvPicPr>
            <p:blipFill>
              <a:blip r:embed="rId34" cstate="hqprint">
                <a:extLst>
                  <a:ext uri="{28A0092B-C50C-407E-A947-70E740481C1C}">
                    <a14:useLocalDpi xmlns:a14="http://schemas.microsoft.com/office/drawing/2010/main" val="0"/>
                  </a:ext>
                </a:extLst>
              </a:blip>
              <a:srcRect/>
              <a:stretch>
                <a:fillRect/>
              </a:stretch>
            </p:blipFill>
            <p:spPr bwMode="auto">
              <a:xfrm flipH="1">
                <a:off x="1736" y="3057"/>
                <a:ext cx="147" cy="142"/>
              </a:xfrm>
              <a:prstGeom prst="rect">
                <a:avLst/>
              </a:prstGeom>
              <a:noFill/>
              <a:extLst>
                <a:ext uri="{909E8E84-426E-40DD-AFC4-6F175D3DCCD1}">
                  <a14:hiddenFill xmlns:a14="http://schemas.microsoft.com/office/drawing/2010/main">
                    <a:solidFill>
                      <a:srgbClr val="FFFFFF"/>
                    </a:solidFill>
                  </a14:hiddenFill>
                </a:ext>
              </a:extLst>
            </p:spPr>
          </p:pic>
          <p:grpSp>
            <p:nvGrpSpPr>
              <p:cNvPr id="152753" name="Group 177"/>
              <p:cNvGrpSpPr>
                <a:grpSpLocks/>
              </p:cNvGrpSpPr>
              <p:nvPr/>
            </p:nvGrpSpPr>
            <p:grpSpPr bwMode="auto">
              <a:xfrm>
                <a:off x="1828" y="2996"/>
                <a:ext cx="70" cy="70"/>
                <a:chOff x="907" y="3743"/>
                <a:chExt cx="129" cy="129"/>
              </a:xfrm>
            </p:grpSpPr>
            <p:sp>
              <p:nvSpPr>
                <p:cNvPr id="152754" name="Arc 178"/>
                <p:cNvSpPr>
                  <a:spLocks/>
                </p:cNvSpPr>
                <p:nvPr/>
              </p:nvSpPr>
              <p:spPr bwMode="auto">
                <a:xfrm>
                  <a:off x="912" y="3743"/>
                  <a:ext cx="124" cy="12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55" name="Arc 179"/>
                <p:cNvSpPr>
                  <a:spLocks/>
                </p:cNvSpPr>
                <p:nvPr/>
              </p:nvSpPr>
              <p:spPr bwMode="auto">
                <a:xfrm>
                  <a:off x="910" y="3761"/>
                  <a:ext cx="107" cy="10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56" name="Arc 180"/>
                <p:cNvSpPr>
                  <a:spLocks/>
                </p:cNvSpPr>
                <p:nvPr/>
              </p:nvSpPr>
              <p:spPr bwMode="auto">
                <a:xfrm>
                  <a:off x="912" y="3783"/>
                  <a:ext cx="84" cy="8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57" name="Arc 181"/>
                <p:cNvSpPr>
                  <a:spLocks/>
                </p:cNvSpPr>
                <p:nvPr/>
              </p:nvSpPr>
              <p:spPr bwMode="auto">
                <a:xfrm>
                  <a:off x="912" y="3806"/>
                  <a:ext cx="61" cy="61"/>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58" name="Arc 182"/>
                <p:cNvSpPr>
                  <a:spLocks/>
                </p:cNvSpPr>
                <p:nvPr/>
              </p:nvSpPr>
              <p:spPr bwMode="auto">
                <a:xfrm>
                  <a:off x="910" y="3826"/>
                  <a:ext cx="44" cy="4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59" name="Arc 183"/>
                <p:cNvSpPr>
                  <a:spLocks/>
                </p:cNvSpPr>
                <p:nvPr/>
              </p:nvSpPr>
              <p:spPr bwMode="auto">
                <a:xfrm>
                  <a:off x="907" y="3845"/>
                  <a:ext cx="27" cy="2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grpSp>
          <p:grpSp>
            <p:nvGrpSpPr>
              <p:cNvPr id="152760" name="Group 184"/>
              <p:cNvGrpSpPr>
                <a:grpSpLocks/>
              </p:cNvGrpSpPr>
              <p:nvPr/>
            </p:nvGrpSpPr>
            <p:grpSpPr bwMode="auto">
              <a:xfrm flipH="1">
                <a:off x="1684" y="2996"/>
                <a:ext cx="70" cy="70"/>
                <a:chOff x="907" y="3743"/>
                <a:chExt cx="129" cy="129"/>
              </a:xfrm>
            </p:grpSpPr>
            <p:sp>
              <p:nvSpPr>
                <p:cNvPr id="152761" name="Arc 185"/>
                <p:cNvSpPr>
                  <a:spLocks/>
                </p:cNvSpPr>
                <p:nvPr/>
              </p:nvSpPr>
              <p:spPr bwMode="auto">
                <a:xfrm>
                  <a:off x="912" y="3743"/>
                  <a:ext cx="124" cy="12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62" name="Arc 186"/>
                <p:cNvSpPr>
                  <a:spLocks/>
                </p:cNvSpPr>
                <p:nvPr/>
              </p:nvSpPr>
              <p:spPr bwMode="auto">
                <a:xfrm>
                  <a:off x="910" y="3761"/>
                  <a:ext cx="107" cy="10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63" name="Arc 187"/>
                <p:cNvSpPr>
                  <a:spLocks/>
                </p:cNvSpPr>
                <p:nvPr/>
              </p:nvSpPr>
              <p:spPr bwMode="auto">
                <a:xfrm>
                  <a:off x="912" y="3783"/>
                  <a:ext cx="84" cy="8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64" name="Arc 188"/>
                <p:cNvSpPr>
                  <a:spLocks/>
                </p:cNvSpPr>
                <p:nvPr/>
              </p:nvSpPr>
              <p:spPr bwMode="auto">
                <a:xfrm>
                  <a:off x="912" y="3806"/>
                  <a:ext cx="61" cy="61"/>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65" name="Arc 189"/>
                <p:cNvSpPr>
                  <a:spLocks/>
                </p:cNvSpPr>
                <p:nvPr/>
              </p:nvSpPr>
              <p:spPr bwMode="auto">
                <a:xfrm>
                  <a:off x="910" y="3826"/>
                  <a:ext cx="44" cy="4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766" name="Arc 190"/>
                <p:cNvSpPr>
                  <a:spLocks/>
                </p:cNvSpPr>
                <p:nvPr/>
              </p:nvSpPr>
              <p:spPr bwMode="auto">
                <a:xfrm>
                  <a:off x="907" y="3845"/>
                  <a:ext cx="27" cy="2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grpSp>
        </p:grpSp>
        <p:sp>
          <p:nvSpPr>
            <p:cNvPr id="152767" name="Oval 191"/>
            <p:cNvSpPr>
              <a:spLocks noChangeArrowheads="1"/>
            </p:cNvSpPr>
            <p:nvPr/>
          </p:nvSpPr>
          <p:spPr bwMode="blackWhite">
            <a:xfrm>
              <a:off x="1361" y="2300"/>
              <a:ext cx="576" cy="370"/>
            </a:xfrm>
            <a:prstGeom prst="ellipse">
              <a:avLst/>
            </a:prstGeom>
            <a:gradFill rotWithShape="0">
              <a:gsLst>
                <a:gs pos="0">
                  <a:srgbClr val="CCECFF"/>
                </a:gs>
                <a:gs pos="100000">
                  <a:srgbClr val="CCECFF">
                    <a:gamma/>
                    <a:shade val="85490"/>
                    <a:invGamma/>
                  </a:srgbClr>
                </a:gs>
              </a:gsLst>
              <a:path path="shape">
                <a:fillToRect l="50000" t="50000" r="50000" b="50000"/>
              </a:path>
            </a:gra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768" name="Text Box 192"/>
            <p:cNvSpPr txBox="1">
              <a:spLocks noChangeArrowheads="1"/>
            </p:cNvSpPr>
            <p:nvPr/>
          </p:nvSpPr>
          <p:spPr bwMode="auto">
            <a:xfrm>
              <a:off x="1626" y="2228"/>
              <a:ext cx="324" cy="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Cable</a:t>
              </a:r>
            </a:p>
            <a:p>
              <a:pPr defTabSz="1219170">
                <a:spcBef>
                  <a:spcPct val="0"/>
                </a:spcBef>
              </a:pPr>
              <a:r>
                <a:rPr lang="en-US" altLang="en-US" sz="800" i="1">
                  <a:solidFill>
                    <a:prstClr val="black"/>
                  </a:solidFill>
                  <a:latin typeface="Frutiger 55 Roman" pitchFamily="34" charset="0"/>
                </a:rPr>
                <a:t>Modem</a:t>
              </a:r>
            </a:p>
          </p:txBody>
        </p:sp>
        <p:sp>
          <p:nvSpPr>
            <p:cNvPr id="152769" name="Line 193"/>
            <p:cNvSpPr>
              <a:spLocks noChangeShapeType="1"/>
            </p:cNvSpPr>
            <p:nvPr/>
          </p:nvSpPr>
          <p:spPr bwMode="auto">
            <a:xfrm flipV="1">
              <a:off x="1617" y="2180"/>
              <a:ext cx="4" cy="170"/>
            </a:xfrm>
            <a:prstGeom prst="line">
              <a:avLst/>
            </a:prstGeom>
            <a:noFill/>
            <a:ln w="1270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70" name="Line 194"/>
            <p:cNvSpPr>
              <a:spLocks noChangeShapeType="1"/>
            </p:cNvSpPr>
            <p:nvPr/>
          </p:nvSpPr>
          <p:spPr bwMode="auto">
            <a:xfrm>
              <a:off x="1629" y="2410"/>
              <a:ext cx="115" cy="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771" name="Line 195"/>
            <p:cNvSpPr>
              <a:spLocks noChangeShapeType="1"/>
            </p:cNvSpPr>
            <p:nvPr/>
          </p:nvSpPr>
          <p:spPr bwMode="auto">
            <a:xfrm flipV="1">
              <a:off x="1507" y="2401"/>
              <a:ext cx="98" cy="49"/>
            </a:xfrm>
            <a:prstGeom prst="line">
              <a:avLst/>
            </a:prstGeom>
            <a:noFill/>
            <a:ln w="1270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72" name="Line 196"/>
            <p:cNvSpPr>
              <a:spLocks noChangeShapeType="1"/>
            </p:cNvSpPr>
            <p:nvPr/>
          </p:nvSpPr>
          <p:spPr bwMode="auto">
            <a:xfrm>
              <a:off x="1616" y="2404"/>
              <a:ext cx="1" cy="1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pic>
          <p:nvPicPr>
            <p:cNvPr id="152773" name="Picture 197" descr="stingerfront"/>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4" y="2142"/>
              <a:ext cx="10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774" name="Group 198"/>
            <p:cNvGrpSpPr>
              <a:grpSpLocks/>
            </p:cNvGrpSpPr>
            <p:nvPr/>
          </p:nvGrpSpPr>
          <p:grpSpPr bwMode="auto">
            <a:xfrm>
              <a:off x="1710" y="2422"/>
              <a:ext cx="193" cy="150"/>
              <a:chOff x="2496" y="2208"/>
              <a:chExt cx="1872" cy="1584"/>
            </a:xfrm>
          </p:grpSpPr>
          <p:pic>
            <p:nvPicPr>
              <p:cNvPr id="152775" name="Picture 199"/>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496" y="2208"/>
                <a:ext cx="1872" cy="1584"/>
              </a:xfrm>
              <a:prstGeom prst="rect">
                <a:avLst/>
              </a:prstGeom>
              <a:noFill/>
              <a:extLst>
                <a:ext uri="{909E8E84-426E-40DD-AFC4-6F175D3DCCD1}">
                  <a14:hiddenFill xmlns:a14="http://schemas.microsoft.com/office/drawing/2010/main">
                    <a:solidFill>
                      <a:srgbClr val="FFFFFF"/>
                    </a:solidFill>
                  </a14:hiddenFill>
                </a:ext>
              </a:extLst>
            </p:spPr>
          </p:pic>
          <p:pic>
            <p:nvPicPr>
              <p:cNvPr id="152776" name="Picture 200"/>
              <p:cNvPicPr>
                <a:picLocks noChangeAspect="1" noChangeArrowheads="1"/>
              </p:cNvPicPr>
              <p:nvPr/>
            </p:nvPicPr>
            <p:blipFill>
              <a:blip r:embed="rId25" cstate="print">
                <a:extLst>
                  <a:ext uri="{28A0092B-C50C-407E-A947-70E740481C1C}">
                    <a14:useLocalDpi xmlns:a14="http://schemas.microsoft.com/office/drawing/2010/main" val="0"/>
                  </a:ext>
                </a:extLst>
              </a:blip>
              <a:srcRect l="17659" t="23764" r="23112" b="18555"/>
              <a:stretch>
                <a:fillRect/>
              </a:stretch>
            </p:blipFill>
            <p:spPr bwMode="auto">
              <a:xfrm>
                <a:off x="2784" y="2365"/>
                <a:ext cx="912" cy="66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2777" name="Picture 201" descr="relate_phone"/>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1" y="2490"/>
              <a:ext cx="123" cy="160"/>
            </a:xfrm>
            <a:prstGeom prst="rect">
              <a:avLst/>
            </a:prstGeom>
            <a:noFill/>
            <a:extLst>
              <a:ext uri="{909E8E84-426E-40DD-AFC4-6F175D3DCCD1}">
                <a14:hiddenFill xmlns:a14="http://schemas.microsoft.com/office/drawing/2010/main">
                  <a:solidFill>
                    <a:srgbClr val="FFFFFF"/>
                  </a:solidFill>
                </a14:hiddenFill>
              </a:ext>
            </a:extLst>
          </p:spPr>
        </p:pic>
        <p:sp>
          <p:nvSpPr>
            <p:cNvPr id="152778" name="Text Box 202"/>
            <p:cNvSpPr txBox="1">
              <a:spLocks noChangeArrowheads="1"/>
            </p:cNvSpPr>
            <p:nvPr/>
          </p:nvSpPr>
          <p:spPr bwMode="auto">
            <a:xfrm>
              <a:off x="1447" y="2653"/>
              <a:ext cx="299"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1F497D"/>
                  </a:solidFill>
                  <a:latin typeface="Frutiger 55 Roman" pitchFamily="34" charset="0"/>
                </a:rPr>
                <a:t>Cable</a:t>
              </a:r>
            </a:p>
          </p:txBody>
        </p:sp>
        <p:sp>
          <p:nvSpPr>
            <p:cNvPr id="152779" name="Line 203"/>
            <p:cNvSpPr>
              <a:spLocks noChangeShapeType="1"/>
            </p:cNvSpPr>
            <p:nvPr/>
          </p:nvSpPr>
          <p:spPr bwMode="auto">
            <a:xfrm flipV="1">
              <a:off x="1934" y="3135"/>
              <a:ext cx="160" cy="58"/>
            </a:xfrm>
            <a:prstGeom prst="line">
              <a:avLst/>
            </a:prstGeom>
            <a:noFill/>
            <a:ln w="127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grpSp>
          <p:nvGrpSpPr>
            <p:cNvPr id="152780" name="Group 204"/>
            <p:cNvGrpSpPr>
              <a:grpSpLocks/>
            </p:cNvGrpSpPr>
            <p:nvPr/>
          </p:nvGrpSpPr>
          <p:grpSpPr bwMode="auto">
            <a:xfrm>
              <a:off x="2449" y="1913"/>
              <a:ext cx="257" cy="173"/>
              <a:chOff x="2863" y="2260"/>
              <a:chExt cx="367" cy="334"/>
            </a:xfrm>
          </p:grpSpPr>
          <p:sp>
            <p:nvSpPr>
              <p:cNvPr id="152781" name="Rectangle 205"/>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782" name="Freeform 206"/>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83" name="Freeform 207"/>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784" name="Freeform 208"/>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785" name="Freeform 209"/>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786" name="Object 210"/>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2" name="Bitmap Image" r:id="rId35" imgW="1933333" imgH="1771429" progId="Paint.Picture">
                      <p:embed/>
                    </p:oleObj>
                  </mc:Choice>
                  <mc:Fallback>
                    <p:oleObj name="Bitmap Image" r:id="rId35" imgW="1933333" imgH="1771429" progId="Paint.Picture">
                      <p:embed/>
                      <p:pic>
                        <p:nvPicPr>
                          <p:cNvPr id="152786" name="Object 2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2787" name="Text Box 211"/>
            <p:cNvSpPr txBox="1">
              <a:spLocks noChangeArrowheads="1"/>
            </p:cNvSpPr>
            <p:nvPr/>
          </p:nvSpPr>
          <p:spPr bwMode="auto">
            <a:xfrm>
              <a:off x="1422" y="2022"/>
              <a:ext cx="254"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BRAS</a:t>
              </a:r>
            </a:p>
          </p:txBody>
        </p:sp>
        <p:sp>
          <p:nvSpPr>
            <p:cNvPr id="152788" name="Text Box 212"/>
            <p:cNvSpPr txBox="1">
              <a:spLocks noChangeArrowheads="1"/>
            </p:cNvSpPr>
            <p:nvPr/>
          </p:nvSpPr>
          <p:spPr bwMode="auto">
            <a:xfrm>
              <a:off x="1675" y="2080"/>
              <a:ext cx="267"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CMTS</a:t>
              </a:r>
            </a:p>
          </p:txBody>
        </p:sp>
        <p:pic>
          <p:nvPicPr>
            <p:cNvPr id="152789" name="Picture 213" descr="stingerfront"/>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3" y="2098"/>
              <a:ext cx="10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790" name="Picture 214" descr="cable-modem-intro"/>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6" y="2314"/>
              <a:ext cx="87" cy="112"/>
            </a:xfrm>
            <a:prstGeom prst="rect">
              <a:avLst/>
            </a:prstGeom>
            <a:noFill/>
            <a:extLst>
              <a:ext uri="{909E8E84-426E-40DD-AFC4-6F175D3DCCD1}">
                <a14:hiddenFill xmlns:a14="http://schemas.microsoft.com/office/drawing/2010/main">
                  <a:solidFill>
                    <a:srgbClr val="FFFFFF"/>
                  </a:solidFill>
                </a14:hiddenFill>
              </a:ext>
            </a:extLst>
          </p:spPr>
        </p:pic>
        <p:pic>
          <p:nvPicPr>
            <p:cNvPr id="152791" name="Picture 215" descr="QB100"/>
            <p:cNvPicPr>
              <a:picLocks noChangeAspect="1" noChangeArrowheads="1"/>
            </p:cNvPicPr>
            <p:nvPr/>
          </p:nvPicPr>
          <p:blipFill>
            <a:blip r:embed="rId37" cstate="hqprint">
              <a:extLst>
                <a:ext uri="{28A0092B-C50C-407E-A947-70E740481C1C}">
                  <a14:useLocalDpi xmlns:a14="http://schemas.microsoft.com/office/drawing/2010/main" val="0"/>
                </a:ext>
              </a:extLst>
            </a:blip>
            <a:srcRect/>
            <a:stretch>
              <a:fillRect/>
            </a:stretch>
          </p:blipFill>
          <p:spPr bwMode="auto">
            <a:xfrm>
              <a:off x="374" y="2933"/>
              <a:ext cx="98" cy="64"/>
            </a:xfrm>
            <a:prstGeom prst="rect">
              <a:avLst/>
            </a:prstGeom>
            <a:noFill/>
            <a:extLst>
              <a:ext uri="{909E8E84-426E-40DD-AFC4-6F175D3DCCD1}">
                <a14:hiddenFill xmlns:a14="http://schemas.microsoft.com/office/drawing/2010/main">
                  <a:solidFill>
                    <a:srgbClr val="FFFFFF"/>
                  </a:solidFill>
                </a14:hiddenFill>
              </a:ext>
            </a:extLst>
          </p:spPr>
        </p:pic>
        <p:pic>
          <p:nvPicPr>
            <p:cNvPr id="152792" name="Picture 216" descr="tvandsystem_new"/>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9" y="2406"/>
              <a:ext cx="147" cy="162"/>
            </a:xfrm>
            <a:prstGeom prst="rect">
              <a:avLst/>
            </a:prstGeom>
            <a:noFill/>
            <a:extLst>
              <a:ext uri="{909E8E84-426E-40DD-AFC4-6F175D3DCCD1}">
                <a14:hiddenFill xmlns:a14="http://schemas.microsoft.com/office/drawing/2010/main">
                  <a:solidFill>
                    <a:srgbClr val="FFFFFF"/>
                  </a:solidFill>
                </a14:hiddenFill>
              </a:ext>
            </a:extLst>
          </p:spPr>
        </p:pic>
        <p:pic>
          <p:nvPicPr>
            <p:cNvPr id="152793" name="Picture 217" descr="panasonic-42in-plasma-tv-th42pwd5uy-55404196">
              <a:hlinkClick r:id="rId39"/>
            </p:cNvPr>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 y="2955"/>
              <a:ext cx="175" cy="175"/>
            </a:xfrm>
            <a:prstGeom prst="rect">
              <a:avLst/>
            </a:prstGeom>
            <a:noFill/>
            <a:extLst>
              <a:ext uri="{909E8E84-426E-40DD-AFC4-6F175D3DCCD1}">
                <a14:hiddenFill xmlns:a14="http://schemas.microsoft.com/office/drawing/2010/main">
                  <a:solidFill>
                    <a:srgbClr val="FFFFFF"/>
                  </a:solidFill>
                </a14:hiddenFill>
              </a:ext>
            </a:extLst>
          </p:spPr>
        </p:pic>
        <p:pic>
          <p:nvPicPr>
            <p:cNvPr id="152794" name="Picture 218" descr="nv_all-in-one_img">
              <a:hlinkClick r:id="rId41"/>
            </p:cNvPr>
            <p:cNvPicPr>
              <a:picLocks noChangeAspect="1" noChangeArrowheads="1"/>
            </p:cNvPicPr>
            <p:nvPr/>
          </p:nvPicPr>
          <p:blipFill>
            <a:blip r:embed="rId4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 y="2986"/>
              <a:ext cx="19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2795" name="Group 219"/>
          <p:cNvGrpSpPr>
            <a:grpSpLocks/>
          </p:cNvGrpSpPr>
          <p:nvPr/>
        </p:nvGrpSpPr>
        <p:grpSpPr bwMode="auto">
          <a:xfrm>
            <a:off x="8145464" y="2443165"/>
            <a:ext cx="2419421" cy="3876675"/>
            <a:chOff x="4171" y="1539"/>
            <a:chExt cx="1525" cy="2442"/>
          </a:xfrm>
        </p:grpSpPr>
        <p:sp>
          <p:nvSpPr>
            <p:cNvPr id="152796" name="Line 220"/>
            <p:cNvSpPr>
              <a:spLocks noChangeShapeType="1"/>
            </p:cNvSpPr>
            <p:nvPr/>
          </p:nvSpPr>
          <p:spPr bwMode="auto">
            <a:xfrm flipH="1">
              <a:off x="4950" y="1892"/>
              <a:ext cx="284" cy="124"/>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797" name="Rectangle 221"/>
            <p:cNvSpPr>
              <a:spLocks noChangeArrowheads="1"/>
            </p:cNvSpPr>
            <p:nvPr/>
          </p:nvSpPr>
          <p:spPr bwMode="auto">
            <a:xfrm>
              <a:off x="4189" y="3521"/>
              <a:ext cx="1507" cy="460"/>
            </a:xfrm>
            <a:prstGeom prst="rect">
              <a:avLst/>
            </a:prstGeom>
            <a:solidFill>
              <a:srgbClr val="CCFFCC"/>
            </a:solidFill>
            <a:ln w="9525" algn="ctr">
              <a:solidFill>
                <a:schemeClr val="tx1"/>
              </a:solidFill>
              <a:miter lim="800000"/>
              <a:headEnd/>
              <a:tailEnd/>
            </a:ln>
            <a:effectLst>
              <a:outerShdw dist="35921" dir="2700000" algn="ctr" rotWithShape="0">
                <a:schemeClr val="bg2"/>
              </a:outerShdw>
            </a:effectLst>
          </p:spPr>
          <p:txBody>
            <a:bodyPr lIns="27432" tIns="0" rIns="18288" bIns="0" anchor="ctr"/>
            <a:lstStyle>
              <a:lvl1pPr marL="112713" indent="-112713" algn="l">
                <a:spcBef>
                  <a:spcPct val="30000"/>
                </a:spcBef>
                <a:buClr>
                  <a:schemeClr val="accent1"/>
                </a:buClr>
                <a:buFont typeface="Futura Md BT" pitchFamily="34" charset="0"/>
                <a:defRPr>
                  <a:solidFill>
                    <a:schemeClr val="tx1"/>
                  </a:solidFill>
                  <a:latin typeface="Trebuchet MS" panose="020B0603020202020204" pitchFamily="34" charset="0"/>
                </a:defRPr>
              </a:lvl1pPr>
              <a:lvl2pPr marL="346075" indent="-119063" algn="l">
                <a:spcBef>
                  <a:spcPct val="30000"/>
                </a:spcBef>
                <a:buClr>
                  <a:srgbClr val="969696"/>
                </a:buClr>
                <a:buChar char="§"/>
                <a:defRPr>
                  <a:solidFill>
                    <a:srgbClr val="000000"/>
                  </a:solidFill>
                  <a:latin typeface="Trebuchet MS" panose="020B0603020202020204" pitchFamily="34" charset="0"/>
                  <a:cs typeface="Arial" panose="020B0604020202020204" pitchFamily="34" charset="0"/>
                </a:defRPr>
              </a:lvl2pPr>
              <a:lvl3pPr marL="684213" indent="-111125" algn="l">
                <a:spcBef>
                  <a:spcPct val="30000"/>
                </a:spcBef>
                <a:buClr>
                  <a:srgbClr val="969696"/>
                </a:buClr>
                <a:buChar char=""/>
                <a:defRPr sz="1600">
                  <a:solidFill>
                    <a:schemeClr val="tx1"/>
                  </a:solidFill>
                  <a:latin typeface="Trebuchet MS" panose="020B0603020202020204" pitchFamily="34" charset="0"/>
                  <a:cs typeface="Arial" panose="020B0604020202020204" pitchFamily="34" charset="0"/>
                </a:defRPr>
              </a:lvl3pPr>
              <a:lvl4pPr marL="1543050" indent="-171450" algn="l">
                <a:spcBef>
                  <a:spcPct val="30000"/>
                </a:spcBef>
                <a:buClr>
                  <a:schemeClr val="tx1"/>
                </a:buClr>
                <a:buChar char="–"/>
                <a:defRPr sz="1400">
                  <a:solidFill>
                    <a:schemeClr val="tx1"/>
                  </a:solidFill>
                  <a:latin typeface="Verdana" panose="020B0604030504040204" pitchFamily="34" charset="0"/>
                  <a:cs typeface="Arial" panose="020B0604020202020204" pitchFamily="34" charset="0"/>
                </a:defRPr>
              </a:lvl4pPr>
              <a:lvl5pPr marL="1946275" indent="-117475" algn="l">
                <a:spcBef>
                  <a:spcPct val="30000"/>
                </a:spcBef>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5pPr>
              <a:lvl6pPr marL="24034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6pPr>
              <a:lvl7pPr marL="28606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7pPr>
              <a:lvl8pPr marL="33178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8pPr>
              <a:lvl9pPr marL="37750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9pPr>
            </a:lstStyle>
            <a:p>
              <a:pPr marL="150280" indent="-150280" defTabSz="1219170">
                <a:lnSpc>
                  <a:spcPct val="80000"/>
                </a:lnSpc>
                <a:buClr>
                  <a:srgbClr val="4F81BD"/>
                </a:buClr>
              </a:pPr>
              <a:r>
                <a:rPr lang="en-US" altLang="en-US" sz="800">
                  <a:solidFill>
                    <a:prstClr val="black"/>
                  </a:solidFill>
                </a:rPr>
                <a:t>Legacy Systems</a:t>
              </a:r>
            </a:p>
            <a:p>
              <a:pPr marL="461422" lvl="1" indent="-158747" defTabSz="1219170">
                <a:lnSpc>
                  <a:spcPct val="80000"/>
                </a:lnSpc>
              </a:pPr>
              <a:r>
                <a:rPr lang="en-US" altLang="en-US" sz="800" i="1">
                  <a:solidFill>
                    <a:srgbClr val="006600"/>
                  </a:solidFill>
                </a:rPr>
                <a:t>Trunk level interactions with IMS to provide connectivity, routing, &amp; access to legacy data services</a:t>
              </a:r>
            </a:p>
          </p:txBody>
        </p:sp>
        <p:sp>
          <p:nvSpPr>
            <p:cNvPr id="152798" name="Line 222"/>
            <p:cNvSpPr>
              <a:spLocks noChangeShapeType="1"/>
            </p:cNvSpPr>
            <p:nvPr/>
          </p:nvSpPr>
          <p:spPr bwMode="auto">
            <a:xfrm>
              <a:off x="4916" y="2257"/>
              <a:ext cx="193" cy="586"/>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799" name="Line 223"/>
            <p:cNvSpPr>
              <a:spLocks noChangeShapeType="1"/>
            </p:cNvSpPr>
            <p:nvPr/>
          </p:nvSpPr>
          <p:spPr bwMode="auto">
            <a:xfrm flipH="1">
              <a:off x="4661" y="2214"/>
              <a:ext cx="108" cy="751"/>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800" name="Line 224"/>
            <p:cNvSpPr>
              <a:spLocks noChangeShapeType="1"/>
            </p:cNvSpPr>
            <p:nvPr/>
          </p:nvSpPr>
          <p:spPr bwMode="auto">
            <a:xfrm>
              <a:off x="4840" y="1767"/>
              <a:ext cx="0" cy="242"/>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801" name="Line 225"/>
            <p:cNvSpPr>
              <a:spLocks noChangeShapeType="1"/>
            </p:cNvSpPr>
            <p:nvPr/>
          </p:nvSpPr>
          <p:spPr bwMode="auto">
            <a:xfrm>
              <a:off x="4988" y="2180"/>
              <a:ext cx="224" cy="101"/>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802" name="Line 226"/>
            <p:cNvSpPr>
              <a:spLocks noChangeShapeType="1"/>
            </p:cNvSpPr>
            <p:nvPr/>
          </p:nvSpPr>
          <p:spPr bwMode="auto">
            <a:xfrm>
              <a:off x="4442" y="1944"/>
              <a:ext cx="251" cy="195"/>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803" name="Cloud"/>
            <p:cNvSpPr>
              <a:spLocks noChangeAspect="1" noEditPoints="1" noChangeArrowheads="1"/>
            </p:cNvSpPr>
            <p:nvPr/>
          </p:nvSpPr>
          <p:spPr bwMode="blackWhite">
            <a:xfrm>
              <a:off x="4567" y="2070"/>
              <a:ext cx="492" cy="2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1000">
                  <a:solidFill>
                    <a:prstClr val="black"/>
                  </a:solidFill>
                  <a:effectLst>
                    <a:outerShdw blurRad="38100" dist="38100" dir="2700000" algn="tl">
                      <a:srgbClr val="FFFFFF"/>
                    </a:outerShdw>
                  </a:effectLst>
                  <a:latin typeface="Frutiger 55 Roman" pitchFamily="34" charset="0"/>
                </a:rPr>
                <a:t>PSTN</a:t>
              </a:r>
            </a:p>
          </p:txBody>
        </p:sp>
        <p:sp>
          <p:nvSpPr>
            <p:cNvPr id="152804" name="Cloud"/>
            <p:cNvSpPr>
              <a:spLocks noChangeAspect="1" noEditPoints="1" noChangeArrowheads="1"/>
            </p:cNvSpPr>
            <p:nvPr/>
          </p:nvSpPr>
          <p:spPr bwMode="blackWhite">
            <a:xfrm>
              <a:off x="4729" y="1974"/>
              <a:ext cx="230" cy="14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1000">
                  <a:solidFill>
                    <a:prstClr val="black"/>
                  </a:solidFill>
                  <a:effectLst>
                    <a:outerShdw blurRad="38100" dist="38100" dir="2700000" algn="tl">
                      <a:srgbClr val="FFFFFF"/>
                    </a:outerShdw>
                  </a:effectLst>
                  <a:latin typeface="Frutiger 55 Roman" pitchFamily="34" charset="0"/>
                </a:rPr>
                <a:t>SS7</a:t>
              </a:r>
            </a:p>
          </p:txBody>
        </p:sp>
        <p:sp>
          <p:nvSpPr>
            <p:cNvPr id="152805" name="Oval 229"/>
            <p:cNvSpPr>
              <a:spLocks noChangeArrowheads="1"/>
            </p:cNvSpPr>
            <p:nvPr/>
          </p:nvSpPr>
          <p:spPr bwMode="blackWhite">
            <a:xfrm>
              <a:off x="5139" y="2154"/>
              <a:ext cx="543" cy="349"/>
            </a:xfrm>
            <a:prstGeom prst="ellipse">
              <a:avLst/>
            </a:prstGeom>
            <a:gradFill rotWithShape="0">
              <a:gsLst>
                <a:gs pos="0">
                  <a:srgbClr val="B3FFB3"/>
                </a:gs>
                <a:gs pos="100000">
                  <a:srgbClr val="B3FFB3">
                    <a:gamma/>
                    <a:shade val="85490"/>
                    <a:invGamma/>
                  </a:srgbClr>
                </a:gs>
              </a:gsLst>
              <a:path path="shape">
                <a:fillToRect l="50000" t="50000" r="50000" b="50000"/>
              </a:path>
            </a:gradFill>
            <a:ln>
              <a:noFill/>
            </a:ln>
            <a:effectLst>
              <a:prstShdw prst="shdw17" dist="17961" dir="2700000">
                <a:srgbClr val="B3FFB3">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pic>
          <p:nvPicPr>
            <p:cNvPr id="152806" name="Picture 230" descr="Softswitch_3_Icon2"/>
            <p:cNvPicPr>
              <a:picLocks noChangeAspect="1" noChangeArrowheads="1"/>
            </p:cNvPicPr>
            <p:nvPr/>
          </p:nvPicPr>
          <p:blipFill>
            <a:blip r:embed="rId43" cstate="hqprint">
              <a:extLst>
                <a:ext uri="{28A0092B-C50C-407E-A947-70E740481C1C}">
                  <a14:useLocalDpi xmlns:a14="http://schemas.microsoft.com/office/drawing/2010/main" val="0"/>
                </a:ext>
              </a:extLst>
            </a:blip>
            <a:srcRect t="53503"/>
            <a:stretch>
              <a:fillRect/>
            </a:stretch>
          </p:blipFill>
          <p:spPr bwMode="auto">
            <a:xfrm>
              <a:off x="5237" y="2217"/>
              <a:ext cx="105" cy="242"/>
            </a:xfrm>
            <a:prstGeom prst="rect">
              <a:avLst/>
            </a:prstGeom>
            <a:noFill/>
            <a:extLst>
              <a:ext uri="{909E8E84-426E-40DD-AFC4-6F175D3DCCD1}">
                <a14:hiddenFill xmlns:a14="http://schemas.microsoft.com/office/drawing/2010/main">
                  <a:solidFill>
                    <a:srgbClr val="FFFFFF"/>
                  </a:solidFill>
                </a14:hiddenFill>
              </a:ext>
            </a:extLst>
          </p:spPr>
        </p:pic>
        <p:pic>
          <p:nvPicPr>
            <p:cNvPr id="152807" name="Picture 231" descr="Devices-Wireless"/>
            <p:cNvPicPr>
              <a:picLocks noChangeAspect="1" noChangeArrowheads="1"/>
            </p:cNvPicPr>
            <p:nvPr/>
          </p:nvPicPr>
          <p:blipFill>
            <a:blip r:embed="rId44" cstate="print">
              <a:extLst>
                <a:ext uri="{28A0092B-C50C-407E-A947-70E740481C1C}">
                  <a14:useLocalDpi xmlns:a14="http://schemas.microsoft.com/office/drawing/2010/main" val="0"/>
                </a:ext>
              </a:extLst>
            </a:blip>
            <a:srcRect l="55629" b="47826"/>
            <a:stretch>
              <a:fillRect/>
            </a:stretch>
          </p:blipFill>
          <p:spPr bwMode="auto">
            <a:xfrm>
              <a:off x="5470" y="2274"/>
              <a:ext cx="166" cy="209"/>
            </a:xfrm>
            <a:prstGeom prst="rect">
              <a:avLst/>
            </a:prstGeom>
            <a:noFill/>
            <a:extLst>
              <a:ext uri="{909E8E84-426E-40DD-AFC4-6F175D3DCCD1}">
                <a14:hiddenFill xmlns:a14="http://schemas.microsoft.com/office/drawing/2010/main">
                  <a:solidFill>
                    <a:srgbClr val="FFFFFF"/>
                  </a:solidFill>
                </a14:hiddenFill>
              </a:ext>
            </a:extLst>
          </p:spPr>
        </p:pic>
        <p:sp>
          <p:nvSpPr>
            <p:cNvPr id="152808" name="Text Box 232"/>
            <p:cNvSpPr txBox="1">
              <a:spLocks noChangeArrowheads="1"/>
            </p:cNvSpPr>
            <p:nvPr/>
          </p:nvSpPr>
          <p:spPr bwMode="auto">
            <a:xfrm>
              <a:off x="5065" y="2494"/>
              <a:ext cx="627" cy="252"/>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008000"/>
                  </a:solidFill>
                  <a:latin typeface="Frutiger 55 Roman" pitchFamily="34" charset="0"/>
                </a:rPr>
                <a:t>2G &amp; 3G MSC</a:t>
              </a:r>
            </a:p>
            <a:p>
              <a:pPr defTabSz="1219170">
                <a:spcBef>
                  <a:spcPct val="0"/>
                </a:spcBef>
              </a:pPr>
              <a:r>
                <a:rPr lang="en-US" altLang="en-US" sz="1000" i="1">
                  <a:solidFill>
                    <a:srgbClr val="008000"/>
                  </a:solidFill>
                  <a:latin typeface="Frutiger 55 Roman" pitchFamily="34" charset="0"/>
                </a:rPr>
                <a:t>Circuit Wireless</a:t>
              </a:r>
            </a:p>
          </p:txBody>
        </p:sp>
        <p:sp>
          <p:nvSpPr>
            <p:cNvPr id="152809" name="Oval 233"/>
            <p:cNvSpPr>
              <a:spLocks noChangeArrowheads="1"/>
            </p:cNvSpPr>
            <p:nvPr/>
          </p:nvSpPr>
          <p:spPr bwMode="blackWhite">
            <a:xfrm>
              <a:off x="5003" y="2757"/>
              <a:ext cx="543" cy="349"/>
            </a:xfrm>
            <a:prstGeom prst="ellipse">
              <a:avLst/>
            </a:prstGeom>
            <a:gradFill rotWithShape="0">
              <a:gsLst>
                <a:gs pos="0">
                  <a:srgbClr val="B3FFB3"/>
                </a:gs>
                <a:gs pos="100000">
                  <a:srgbClr val="B3FFB3">
                    <a:gamma/>
                    <a:shade val="85490"/>
                    <a:invGamma/>
                  </a:srgbClr>
                </a:gs>
              </a:gsLst>
              <a:path path="shape">
                <a:fillToRect l="50000" t="50000" r="50000" b="50000"/>
              </a:path>
            </a:gradFill>
            <a:ln>
              <a:noFill/>
            </a:ln>
            <a:effectLst>
              <a:prstShdw prst="shdw17" dist="17961" dir="2700000">
                <a:srgbClr val="B3FFB3">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10" name="Text Box 234"/>
            <p:cNvSpPr txBox="1">
              <a:spLocks noChangeArrowheads="1"/>
            </p:cNvSpPr>
            <p:nvPr/>
          </p:nvSpPr>
          <p:spPr bwMode="auto">
            <a:xfrm>
              <a:off x="4930" y="3097"/>
              <a:ext cx="625"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008000"/>
                  </a:solidFill>
                  <a:latin typeface="Frutiger 55 Roman" pitchFamily="34" charset="0"/>
                </a:rPr>
                <a:t>Circuit Wireline</a:t>
              </a:r>
            </a:p>
          </p:txBody>
        </p:sp>
        <p:sp>
          <p:nvSpPr>
            <p:cNvPr id="152811" name="Oval 235"/>
            <p:cNvSpPr>
              <a:spLocks noChangeArrowheads="1"/>
            </p:cNvSpPr>
            <p:nvPr/>
          </p:nvSpPr>
          <p:spPr bwMode="blackWhite">
            <a:xfrm>
              <a:off x="4390" y="2962"/>
              <a:ext cx="543" cy="349"/>
            </a:xfrm>
            <a:prstGeom prst="ellipse">
              <a:avLst/>
            </a:prstGeom>
            <a:gradFill rotWithShape="0">
              <a:gsLst>
                <a:gs pos="0">
                  <a:srgbClr val="B3FFB3"/>
                </a:gs>
                <a:gs pos="100000">
                  <a:srgbClr val="B3FFB3">
                    <a:gamma/>
                    <a:shade val="85490"/>
                    <a:invGamma/>
                  </a:srgbClr>
                </a:gs>
              </a:gsLst>
              <a:path path="shape">
                <a:fillToRect l="50000" t="50000" r="50000" b="50000"/>
              </a:path>
            </a:gradFill>
            <a:ln>
              <a:noFill/>
            </a:ln>
            <a:effectLst>
              <a:prstShdw prst="shdw17" dist="17961" dir="2700000">
                <a:srgbClr val="B3FFB3">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12" name="Text Box 236"/>
            <p:cNvSpPr txBox="1">
              <a:spLocks noChangeArrowheads="1"/>
            </p:cNvSpPr>
            <p:nvPr/>
          </p:nvSpPr>
          <p:spPr bwMode="auto">
            <a:xfrm>
              <a:off x="4456" y="3292"/>
              <a:ext cx="421"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008000"/>
                  </a:solidFill>
                  <a:latin typeface="Frutiger 55 Roman" pitchFamily="34" charset="0"/>
                </a:rPr>
                <a:t>TDM PBX</a:t>
              </a:r>
            </a:p>
          </p:txBody>
        </p:sp>
        <p:sp>
          <p:nvSpPr>
            <p:cNvPr id="152813" name="Line 237"/>
            <p:cNvSpPr>
              <a:spLocks noChangeShapeType="1"/>
            </p:cNvSpPr>
            <p:nvPr/>
          </p:nvSpPr>
          <p:spPr bwMode="auto">
            <a:xfrm flipV="1">
              <a:off x="4566" y="3052"/>
              <a:ext cx="197" cy="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grpSp>
          <p:nvGrpSpPr>
            <p:cNvPr id="152814" name="Group 238"/>
            <p:cNvGrpSpPr>
              <a:grpSpLocks/>
            </p:cNvGrpSpPr>
            <p:nvPr/>
          </p:nvGrpSpPr>
          <p:grpSpPr bwMode="auto">
            <a:xfrm>
              <a:off x="5149" y="1645"/>
              <a:ext cx="543" cy="495"/>
              <a:chOff x="5124" y="1494"/>
              <a:chExt cx="543" cy="495"/>
            </a:xfrm>
          </p:grpSpPr>
          <p:sp>
            <p:nvSpPr>
              <p:cNvPr id="152815" name="Oval 239"/>
              <p:cNvSpPr>
                <a:spLocks noChangeArrowheads="1"/>
              </p:cNvSpPr>
              <p:nvPr/>
            </p:nvSpPr>
            <p:spPr bwMode="blackWhite">
              <a:xfrm>
                <a:off x="5124" y="1494"/>
                <a:ext cx="543" cy="349"/>
              </a:xfrm>
              <a:prstGeom prst="ellipse">
                <a:avLst/>
              </a:prstGeom>
              <a:gradFill rotWithShape="0">
                <a:gsLst>
                  <a:gs pos="0">
                    <a:srgbClr val="B3FFB3"/>
                  </a:gs>
                  <a:gs pos="100000">
                    <a:srgbClr val="B3FFB3">
                      <a:gamma/>
                      <a:shade val="85490"/>
                      <a:invGamma/>
                    </a:srgbClr>
                  </a:gs>
                </a:gsLst>
                <a:path path="shape">
                  <a:fillToRect l="50000" t="50000" r="50000" b="50000"/>
                </a:path>
              </a:gradFill>
              <a:ln>
                <a:noFill/>
              </a:ln>
              <a:effectLst>
                <a:prstShdw prst="shdw17" dist="17961" dir="2700000">
                  <a:srgbClr val="B3FFB3">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16" name="Text Box 240"/>
              <p:cNvSpPr txBox="1">
                <a:spLocks noChangeArrowheads="1"/>
              </p:cNvSpPr>
              <p:nvPr/>
            </p:nvSpPr>
            <p:spPr bwMode="auto">
              <a:xfrm>
                <a:off x="5208" y="1834"/>
                <a:ext cx="361"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008000"/>
                    </a:solidFill>
                    <a:latin typeface="Frutiger 55 Roman" pitchFamily="34" charset="0"/>
                  </a:rPr>
                  <a:t>IN SCPs</a:t>
                </a:r>
              </a:p>
            </p:txBody>
          </p:sp>
          <p:grpSp>
            <p:nvGrpSpPr>
              <p:cNvPr id="152817" name="Group 241"/>
              <p:cNvGrpSpPr>
                <a:grpSpLocks/>
              </p:cNvGrpSpPr>
              <p:nvPr/>
            </p:nvGrpSpPr>
            <p:grpSpPr bwMode="auto">
              <a:xfrm>
                <a:off x="5235" y="1551"/>
                <a:ext cx="136" cy="164"/>
                <a:chOff x="4907" y="2447"/>
                <a:chExt cx="200" cy="240"/>
              </a:xfrm>
            </p:grpSpPr>
            <p:sp>
              <p:nvSpPr>
                <p:cNvPr id="152818" name="Oval 242"/>
                <p:cNvSpPr>
                  <a:spLocks noChangeArrowheads="1"/>
                </p:cNvSpPr>
                <p:nvPr/>
              </p:nvSpPr>
              <p:spPr bwMode="auto">
                <a:xfrm>
                  <a:off x="4907" y="2600"/>
                  <a:ext cx="200" cy="87"/>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19" name="Oval 243"/>
                <p:cNvSpPr>
                  <a:spLocks noChangeArrowheads="1"/>
                </p:cNvSpPr>
                <p:nvPr/>
              </p:nvSpPr>
              <p:spPr bwMode="auto">
                <a:xfrm>
                  <a:off x="4907" y="2561"/>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0" name="Oval 244"/>
                <p:cNvSpPr>
                  <a:spLocks noChangeArrowheads="1"/>
                </p:cNvSpPr>
                <p:nvPr/>
              </p:nvSpPr>
              <p:spPr bwMode="auto">
                <a:xfrm>
                  <a:off x="4907" y="2522"/>
                  <a:ext cx="200" cy="90"/>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1" name="Oval 245"/>
                <p:cNvSpPr>
                  <a:spLocks noChangeArrowheads="1"/>
                </p:cNvSpPr>
                <p:nvPr/>
              </p:nvSpPr>
              <p:spPr bwMode="auto">
                <a:xfrm>
                  <a:off x="4907" y="2485"/>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2" name="Oval 246"/>
                <p:cNvSpPr>
                  <a:spLocks noChangeArrowheads="1"/>
                </p:cNvSpPr>
                <p:nvPr/>
              </p:nvSpPr>
              <p:spPr bwMode="auto">
                <a:xfrm>
                  <a:off x="4907" y="2447"/>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grpSp>
          <p:grpSp>
            <p:nvGrpSpPr>
              <p:cNvPr id="152823" name="Group 247"/>
              <p:cNvGrpSpPr>
                <a:grpSpLocks/>
              </p:cNvGrpSpPr>
              <p:nvPr/>
            </p:nvGrpSpPr>
            <p:grpSpPr bwMode="auto">
              <a:xfrm>
                <a:off x="5416" y="1542"/>
                <a:ext cx="136" cy="164"/>
                <a:chOff x="4907" y="2447"/>
                <a:chExt cx="200" cy="240"/>
              </a:xfrm>
            </p:grpSpPr>
            <p:sp>
              <p:nvSpPr>
                <p:cNvPr id="152824" name="Oval 248"/>
                <p:cNvSpPr>
                  <a:spLocks noChangeArrowheads="1"/>
                </p:cNvSpPr>
                <p:nvPr/>
              </p:nvSpPr>
              <p:spPr bwMode="auto">
                <a:xfrm>
                  <a:off x="4907" y="2600"/>
                  <a:ext cx="200" cy="87"/>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5" name="Oval 249"/>
                <p:cNvSpPr>
                  <a:spLocks noChangeArrowheads="1"/>
                </p:cNvSpPr>
                <p:nvPr/>
              </p:nvSpPr>
              <p:spPr bwMode="auto">
                <a:xfrm>
                  <a:off x="4907" y="2561"/>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6" name="Oval 250"/>
                <p:cNvSpPr>
                  <a:spLocks noChangeArrowheads="1"/>
                </p:cNvSpPr>
                <p:nvPr/>
              </p:nvSpPr>
              <p:spPr bwMode="auto">
                <a:xfrm>
                  <a:off x="4907" y="2522"/>
                  <a:ext cx="200" cy="90"/>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7" name="Oval 251"/>
                <p:cNvSpPr>
                  <a:spLocks noChangeArrowheads="1"/>
                </p:cNvSpPr>
                <p:nvPr/>
              </p:nvSpPr>
              <p:spPr bwMode="auto">
                <a:xfrm>
                  <a:off x="4907" y="2485"/>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28" name="Oval 252"/>
                <p:cNvSpPr>
                  <a:spLocks noChangeArrowheads="1"/>
                </p:cNvSpPr>
                <p:nvPr/>
              </p:nvSpPr>
              <p:spPr bwMode="auto">
                <a:xfrm>
                  <a:off x="4907" y="2447"/>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grpSp>
          <p:grpSp>
            <p:nvGrpSpPr>
              <p:cNvPr id="152829" name="Group 253"/>
              <p:cNvGrpSpPr>
                <a:grpSpLocks/>
              </p:cNvGrpSpPr>
              <p:nvPr/>
            </p:nvGrpSpPr>
            <p:grpSpPr bwMode="auto">
              <a:xfrm>
                <a:off x="5309" y="1644"/>
                <a:ext cx="136" cy="164"/>
                <a:chOff x="4907" y="2447"/>
                <a:chExt cx="200" cy="240"/>
              </a:xfrm>
            </p:grpSpPr>
            <p:sp>
              <p:nvSpPr>
                <p:cNvPr id="152830" name="Oval 254"/>
                <p:cNvSpPr>
                  <a:spLocks noChangeArrowheads="1"/>
                </p:cNvSpPr>
                <p:nvPr/>
              </p:nvSpPr>
              <p:spPr bwMode="auto">
                <a:xfrm>
                  <a:off x="4907" y="2600"/>
                  <a:ext cx="200" cy="87"/>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31" name="Oval 255"/>
                <p:cNvSpPr>
                  <a:spLocks noChangeArrowheads="1"/>
                </p:cNvSpPr>
                <p:nvPr/>
              </p:nvSpPr>
              <p:spPr bwMode="auto">
                <a:xfrm>
                  <a:off x="4907" y="2561"/>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32" name="Oval 256"/>
                <p:cNvSpPr>
                  <a:spLocks noChangeArrowheads="1"/>
                </p:cNvSpPr>
                <p:nvPr/>
              </p:nvSpPr>
              <p:spPr bwMode="auto">
                <a:xfrm>
                  <a:off x="4907" y="2522"/>
                  <a:ext cx="200" cy="90"/>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33" name="Oval 257"/>
                <p:cNvSpPr>
                  <a:spLocks noChangeArrowheads="1"/>
                </p:cNvSpPr>
                <p:nvPr/>
              </p:nvSpPr>
              <p:spPr bwMode="auto">
                <a:xfrm>
                  <a:off x="4907" y="2485"/>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sp>
              <p:nvSpPr>
                <p:cNvPr id="152834" name="Oval 258"/>
                <p:cNvSpPr>
                  <a:spLocks noChangeArrowheads="1"/>
                </p:cNvSpPr>
                <p:nvPr/>
              </p:nvSpPr>
              <p:spPr bwMode="auto">
                <a:xfrm>
                  <a:off x="4907" y="2447"/>
                  <a:ext cx="200" cy="88"/>
                </a:xfrm>
                <a:prstGeom prst="ellipse">
                  <a:avLst/>
                </a:prstGeom>
                <a:solidFill>
                  <a:srgbClr val="00279F"/>
                </a:soli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Calibri"/>
                  </a:endParaRPr>
                </a:p>
              </p:txBody>
            </p:sp>
          </p:grpSp>
        </p:grpSp>
        <p:sp>
          <p:nvSpPr>
            <p:cNvPr id="152835" name="Line 259"/>
            <p:cNvSpPr>
              <a:spLocks noChangeShapeType="1"/>
            </p:cNvSpPr>
            <p:nvPr/>
          </p:nvSpPr>
          <p:spPr bwMode="auto">
            <a:xfrm flipH="1">
              <a:off x="4309" y="1699"/>
              <a:ext cx="220" cy="142"/>
            </a:xfrm>
            <a:prstGeom prst="line">
              <a:avLst/>
            </a:prstGeom>
            <a:noFill/>
            <a:ln w="127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grpSp>
          <p:nvGrpSpPr>
            <p:cNvPr id="152836" name="Group 260"/>
            <p:cNvGrpSpPr>
              <a:grpSpLocks/>
            </p:cNvGrpSpPr>
            <p:nvPr/>
          </p:nvGrpSpPr>
          <p:grpSpPr bwMode="auto">
            <a:xfrm>
              <a:off x="4480" y="1539"/>
              <a:ext cx="621" cy="246"/>
              <a:chOff x="4451" y="1686"/>
              <a:chExt cx="621" cy="246"/>
            </a:xfrm>
          </p:grpSpPr>
          <p:sp>
            <p:nvSpPr>
              <p:cNvPr id="152837" name="AutoShape 261"/>
              <p:cNvSpPr>
                <a:spLocks noChangeArrowheads="1"/>
              </p:cNvSpPr>
              <p:nvPr/>
            </p:nvSpPr>
            <p:spPr bwMode="blackWhite">
              <a:xfrm>
                <a:off x="4451" y="1686"/>
                <a:ext cx="621" cy="246"/>
              </a:xfrm>
              <a:prstGeom prst="roundRect">
                <a:avLst>
                  <a:gd name="adj" fmla="val 16667"/>
                </a:avLst>
              </a:prstGeom>
              <a:solidFill>
                <a:srgbClr val="CCFFCC"/>
              </a:soli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0" tIns="0" rIns="0" bIns="0"/>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MGCF</a:t>
                </a:r>
              </a:p>
            </p:txBody>
          </p:sp>
          <p:sp>
            <p:nvSpPr>
              <p:cNvPr id="152838" name="AutoShape 262"/>
              <p:cNvSpPr>
                <a:spLocks noChangeArrowheads="1"/>
              </p:cNvSpPr>
              <p:nvPr/>
            </p:nvSpPr>
            <p:spPr bwMode="blackWhite">
              <a:xfrm>
                <a:off x="4495" y="1786"/>
                <a:ext cx="244" cy="109"/>
              </a:xfrm>
              <a:prstGeom prst="roundRect">
                <a:avLst>
                  <a:gd name="adj" fmla="val 16667"/>
                </a:avLst>
              </a:prstGeom>
              <a:gradFill rotWithShape="0">
                <a:gsLst>
                  <a:gs pos="0">
                    <a:srgbClr val="99FF99"/>
                  </a:gs>
                  <a:gs pos="100000">
                    <a:srgbClr val="99FF99">
                      <a:gamma/>
                      <a:shade val="75686"/>
                      <a:invGamma/>
                    </a:srgbClr>
                  </a:gs>
                </a:gsLst>
                <a:path path="shape">
                  <a:fillToRect l="50000" t="50000" r="50000" b="50000"/>
                </a:path>
              </a:gradFill>
              <a:ln>
                <a:noFill/>
              </a:ln>
              <a:effectLst>
                <a:prstShdw prst="shdw17" dist="17961" dir="2700000">
                  <a:srgbClr val="99FF99">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0" tIns="0" rIns="0" bIns="0" anchor="ctr" anchorCtr="1"/>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MGC</a:t>
                </a:r>
              </a:p>
            </p:txBody>
          </p:sp>
          <p:sp>
            <p:nvSpPr>
              <p:cNvPr id="152839" name="AutoShape 263"/>
              <p:cNvSpPr>
                <a:spLocks noChangeArrowheads="1"/>
              </p:cNvSpPr>
              <p:nvPr/>
            </p:nvSpPr>
            <p:spPr bwMode="blackWhite">
              <a:xfrm>
                <a:off x="4785" y="1786"/>
                <a:ext cx="244" cy="109"/>
              </a:xfrm>
              <a:prstGeom prst="roundRect">
                <a:avLst>
                  <a:gd name="adj" fmla="val 16667"/>
                </a:avLst>
              </a:prstGeom>
              <a:gradFill rotWithShape="0">
                <a:gsLst>
                  <a:gs pos="0">
                    <a:srgbClr val="99FF99"/>
                  </a:gs>
                  <a:gs pos="100000">
                    <a:srgbClr val="99FF99">
                      <a:gamma/>
                      <a:shade val="75686"/>
                      <a:invGamma/>
                    </a:srgbClr>
                  </a:gs>
                </a:gsLst>
                <a:path path="shape">
                  <a:fillToRect l="50000" t="50000" r="50000" b="50000"/>
                </a:path>
              </a:gradFill>
              <a:ln>
                <a:noFill/>
              </a:ln>
              <a:effectLst>
                <a:prstShdw prst="shdw17" dist="17961" dir="2700000">
                  <a:srgbClr val="99FF99">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0" tIns="0" rIns="0" bIns="0" anchor="ctr" anchorCtr="1"/>
              <a:lstStyle/>
              <a:p>
                <a:pPr defTabSz="1219170">
                  <a:spcBef>
                    <a:spcPct val="0"/>
                  </a:spcBef>
                </a:pPr>
                <a:r>
                  <a:rPr lang="en-GB" altLang="en-US" sz="800">
                    <a:solidFill>
                      <a:prstClr val="black"/>
                    </a:solidFill>
                    <a:effectLst>
                      <a:outerShdw blurRad="38100" dist="38100" dir="2700000" algn="tl">
                        <a:srgbClr val="FFFFFF"/>
                      </a:outerShdw>
                    </a:effectLst>
                    <a:latin typeface="Frutiger 55 Roman" pitchFamily="34" charset="0"/>
                  </a:rPr>
                  <a:t>SG</a:t>
                </a:r>
              </a:p>
            </p:txBody>
          </p:sp>
        </p:grpSp>
        <p:sp>
          <p:nvSpPr>
            <p:cNvPr id="152840" name="AutoShape 264"/>
            <p:cNvSpPr>
              <a:spLocks noChangeArrowheads="1"/>
            </p:cNvSpPr>
            <p:nvPr/>
          </p:nvSpPr>
          <p:spPr bwMode="blackWhite">
            <a:xfrm>
              <a:off x="4171" y="1828"/>
              <a:ext cx="357" cy="141"/>
            </a:xfrm>
            <a:prstGeom prst="roundRect">
              <a:avLst>
                <a:gd name="adj" fmla="val 16667"/>
              </a:avLst>
            </a:prstGeom>
            <a:gradFill rotWithShape="0">
              <a:gsLst>
                <a:gs pos="0">
                  <a:schemeClr val="bg1"/>
                </a:gs>
                <a:gs pos="100000">
                  <a:srgbClr val="C0C0C0"/>
                </a:gs>
              </a:gsLst>
              <a:path path="shape">
                <a:fillToRect l="50000" t="50000" r="50000" b="50000"/>
              </a:path>
            </a:gradFill>
            <a:ln>
              <a:noFill/>
            </a:ln>
            <a:effectLst>
              <a:prstShdw prst="shdw17" dist="17961" dir="2700000">
                <a:srgbClr val="C0C0C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23812" rIns="58739" bIns="23812" anchor="ctr" anchorCtr="1"/>
            <a:lstStyle/>
            <a:p>
              <a:pPr defTabSz="1219170">
                <a:spcBef>
                  <a:spcPct val="0"/>
                </a:spcBef>
              </a:pPr>
              <a:r>
                <a:rPr lang="en-US" altLang="en-US" sz="800">
                  <a:solidFill>
                    <a:prstClr val="black"/>
                  </a:solidFill>
                  <a:effectLst>
                    <a:outerShdw blurRad="38100" dist="38100" dir="2700000" algn="tl">
                      <a:srgbClr val="FFFFFF"/>
                    </a:outerShdw>
                  </a:effectLst>
                  <a:latin typeface="Frutiger 55 Roman" pitchFamily="34" charset="0"/>
                </a:rPr>
                <a:t>Media</a:t>
              </a:r>
            </a:p>
            <a:p>
              <a:pPr defTabSz="1219170">
                <a:spcBef>
                  <a:spcPct val="0"/>
                </a:spcBef>
              </a:pPr>
              <a:r>
                <a:rPr lang="en-US" altLang="en-US" sz="800">
                  <a:solidFill>
                    <a:prstClr val="black"/>
                  </a:solidFill>
                  <a:effectLst>
                    <a:outerShdw blurRad="38100" dist="38100" dir="2700000" algn="tl">
                      <a:srgbClr val="FFFFFF"/>
                    </a:outerShdw>
                  </a:effectLst>
                  <a:latin typeface="Frutiger 55 Roman" pitchFamily="34" charset="0"/>
                </a:rPr>
                <a:t>Gateway</a:t>
              </a:r>
            </a:p>
          </p:txBody>
        </p:sp>
        <p:pic>
          <p:nvPicPr>
            <p:cNvPr id="152841" name="Picture 265"/>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274" y="2795"/>
              <a:ext cx="21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842" name="Line 266"/>
            <p:cNvSpPr>
              <a:spLocks noChangeShapeType="1"/>
            </p:cNvSpPr>
            <p:nvPr/>
          </p:nvSpPr>
          <p:spPr bwMode="auto">
            <a:xfrm>
              <a:off x="4586" y="3153"/>
              <a:ext cx="221" cy="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843" name="Line 267"/>
            <p:cNvSpPr>
              <a:spLocks noChangeShapeType="1"/>
            </p:cNvSpPr>
            <p:nvPr/>
          </p:nvSpPr>
          <p:spPr bwMode="auto">
            <a:xfrm>
              <a:off x="4576" y="3169"/>
              <a:ext cx="67" cy="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pic>
          <p:nvPicPr>
            <p:cNvPr id="152844" name="Picture 268" descr="apx8000"/>
            <p:cNvPicPr>
              <a:picLocks noChangeAspect="1" noChangeArrowheads="1"/>
            </p:cNvPicPr>
            <p:nvPr/>
          </p:nvPicPr>
          <p:blipFill>
            <a:blip r:embed="rId46" cstate="hqprint">
              <a:extLst>
                <a:ext uri="{28A0092B-C50C-407E-A947-70E740481C1C}">
                  <a14:useLocalDpi xmlns:a14="http://schemas.microsoft.com/office/drawing/2010/main" val="0"/>
                </a:ext>
              </a:extLst>
            </a:blip>
            <a:srcRect/>
            <a:stretch>
              <a:fillRect/>
            </a:stretch>
          </p:blipFill>
          <p:spPr bwMode="auto">
            <a:xfrm>
              <a:off x="4462" y="3010"/>
              <a:ext cx="147" cy="203"/>
            </a:xfrm>
            <a:prstGeom prst="rect">
              <a:avLst/>
            </a:prstGeom>
            <a:noFill/>
            <a:extLst>
              <a:ext uri="{909E8E84-426E-40DD-AFC4-6F175D3DCCD1}">
                <a14:hiddenFill xmlns:a14="http://schemas.microsoft.com/office/drawing/2010/main">
                  <a:solidFill>
                    <a:srgbClr val="FFFFFF"/>
                  </a:solidFill>
                </a14:hiddenFill>
              </a:ext>
            </a:extLst>
          </p:spPr>
        </p:pic>
        <p:pic>
          <p:nvPicPr>
            <p:cNvPr id="152845" name="Picture 269" descr="7905"/>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 y="3171"/>
              <a:ext cx="175" cy="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46" name="Picture 270" descr="7905"/>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9" y="3087"/>
              <a:ext cx="175" cy="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47" name="Picture 271" descr="7905"/>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 y="2971"/>
              <a:ext cx="175" cy="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48" name="Picture 272"/>
            <p:cNvPicPr>
              <a:picLocks noChangeArrowheads="1"/>
            </p:cNvPicPr>
            <p:nvPr/>
          </p:nvPicPr>
          <p:blipFill>
            <a:blip r:embed="rId48" cstate="hqprint">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5053" y="2818"/>
              <a:ext cx="16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49" name="Picture 273" descr="tower"/>
            <p:cNvPicPr>
              <a:picLocks noChangeAspect="1" noChangeArrowheads="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1" y="2194"/>
              <a:ext cx="151" cy="1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2850" name="Object 274"/>
            <p:cNvGraphicFramePr>
              <a:graphicFrameLocks noChangeAspect="1"/>
            </p:cNvGraphicFramePr>
            <p:nvPr/>
          </p:nvGraphicFramePr>
          <p:xfrm>
            <a:off x="5167" y="2953"/>
            <a:ext cx="248" cy="152"/>
          </p:xfrm>
          <a:graphic>
            <a:graphicData uri="http://schemas.openxmlformats.org/presentationml/2006/ole">
              <mc:AlternateContent xmlns:mc="http://schemas.openxmlformats.org/markup-compatibility/2006">
                <mc:Choice xmlns:v="urn:schemas-microsoft-com:vml" Requires="v">
                  <p:oleObj spid="_x0000_s2753" name="Photo Editor Photo" r:id="rId50" imgW="2381582" imgH="1457143" progId="MSPhotoEd.3">
                    <p:embed/>
                  </p:oleObj>
                </mc:Choice>
                <mc:Fallback>
                  <p:oleObj name="Photo Editor Photo" r:id="rId50" imgW="2381582" imgH="1457143" progId="MSPhotoEd.3">
                    <p:embed/>
                    <p:pic>
                      <p:nvPicPr>
                        <p:cNvPr id="152850" name="Object 274"/>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167" y="2953"/>
                          <a:ext cx="248" cy="15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2851" name="Group 275"/>
          <p:cNvGrpSpPr>
            <a:grpSpLocks/>
          </p:cNvGrpSpPr>
          <p:nvPr/>
        </p:nvGrpSpPr>
        <p:grpSpPr bwMode="auto">
          <a:xfrm>
            <a:off x="5599117" y="2944813"/>
            <a:ext cx="2692400" cy="3338512"/>
            <a:chOff x="2580" y="1878"/>
            <a:chExt cx="1696" cy="2103"/>
          </a:xfrm>
        </p:grpSpPr>
        <p:grpSp>
          <p:nvGrpSpPr>
            <p:cNvPr id="152852" name="Group 276"/>
            <p:cNvGrpSpPr>
              <a:grpSpLocks/>
            </p:cNvGrpSpPr>
            <p:nvPr/>
          </p:nvGrpSpPr>
          <p:grpSpPr bwMode="auto">
            <a:xfrm>
              <a:off x="2580" y="1878"/>
              <a:ext cx="1667" cy="2103"/>
              <a:chOff x="2580" y="1878"/>
              <a:chExt cx="1667" cy="2103"/>
            </a:xfrm>
          </p:grpSpPr>
          <p:sp>
            <p:nvSpPr>
              <p:cNvPr id="152853" name="Line 277"/>
              <p:cNvSpPr>
                <a:spLocks noChangeShapeType="1"/>
              </p:cNvSpPr>
              <p:nvPr/>
            </p:nvSpPr>
            <p:spPr bwMode="auto">
              <a:xfrm>
                <a:off x="3811" y="2030"/>
                <a:ext cx="71" cy="170"/>
              </a:xfrm>
              <a:prstGeom prst="line">
                <a:avLst/>
              </a:prstGeom>
              <a:noFill/>
              <a:ln w="12700">
                <a:solidFill>
                  <a:srgbClr val="9966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854" name="Line 278"/>
              <p:cNvSpPr>
                <a:spLocks noChangeShapeType="1"/>
              </p:cNvSpPr>
              <p:nvPr/>
            </p:nvSpPr>
            <p:spPr bwMode="auto">
              <a:xfrm>
                <a:off x="3257" y="2106"/>
                <a:ext cx="58" cy="868"/>
              </a:xfrm>
              <a:prstGeom prst="line">
                <a:avLst/>
              </a:prstGeom>
              <a:noFill/>
              <a:ln w="12700">
                <a:solidFill>
                  <a:srgbClr val="66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855" name="Line 279"/>
              <p:cNvSpPr>
                <a:spLocks noChangeShapeType="1"/>
              </p:cNvSpPr>
              <p:nvPr/>
            </p:nvSpPr>
            <p:spPr bwMode="auto">
              <a:xfrm>
                <a:off x="2902" y="2106"/>
                <a:ext cx="0" cy="250"/>
              </a:xfrm>
              <a:prstGeom prst="line">
                <a:avLst/>
              </a:prstGeom>
              <a:noFill/>
              <a:ln w="12700">
                <a:solidFill>
                  <a:srgbClr val="66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nchorCtr="1"/>
              <a:lstStyle/>
              <a:p>
                <a:pPr defTabSz="1219170"/>
                <a:endParaRPr lang="en-US" sz="2400">
                  <a:solidFill>
                    <a:prstClr val="black"/>
                  </a:solidFill>
                  <a:latin typeface="Calibri"/>
                </a:endParaRPr>
              </a:p>
            </p:txBody>
          </p:sp>
          <p:sp>
            <p:nvSpPr>
              <p:cNvPr id="152856" name="Rectangle 280"/>
              <p:cNvSpPr>
                <a:spLocks noChangeArrowheads="1"/>
              </p:cNvSpPr>
              <p:nvPr/>
            </p:nvSpPr>
            <p:spPr bwMode="auto">
              <a:xfrm>
                <a:off x="2580" y="3521"/>
                <a:ext cx="1506" cy="460"/>
              </a:xfrm>
              <a:prstGeom prst="rect">
                <a:avLst/>
              </a:prstGeom>
              <a:solidFill>
                <a:srgbClr val="FFFFCC"/>
              </a:solidFill>
              <a:ln w="9525" algn="ctr">
                <a:solidFill>
                  <a:schemeClr val="tx1"/>
                </a:solidFill>
                <a:miter lim="800000"/>
                <a:headEnd/>
                <a:tailEnd/>
              </a:ln>
              <a:effectLst>
                <a:outerShdw dist="35921" dir="2700000" algn="ctr" rotWithShape="0">
                  <a:schemeClr val="bg2"/>
                </a:outerShdw>
              </a:effectLst>
            </p:spPr>
            <p:txBody>
              <a:bodyPr lIns="27432" tIns="0" rIns="18288" bIns="0" anchor="ctr"/>
              <a:lstStyle>
                <a:lvl1pPr marL="112713" indent="-112713" algn="l">
                  <a:spcBef>
                    <a:spcPct val="30000"/>
                  </a:spcBef>
                  <a:buClr>
                    <a:schemeClr val="accent1"/>
                  </a:buClr>
                  <a:buFont typeface="Futura Md BT" pitchFamily="34" charset="0"/>
                  <a:defRPr>
                    <a:solidFill>
                      <a:schemeClr val="tx1"/>
                    </a:solidFill>
                    <a:latin typeface="Trebuchet MS" panose="020B0603020202020204" pitchFamily="34" charset="0"/>
                  </a:defRPr>
                </a:lvl1pPr>
                <a:lvl2pPr marL="346075" indent="-119063" algn="l">
                  <a:spcBef>
                    <a:spcPct val="30000"/>
                  </a:spcBef>
                  <a:buClr>
                    <a:srgbClr val="969696"/>
                  </a:buClr>
                  <a:buChar char="§"/>
                  <a:defRPr>
                    <a:solidFill>
                      <a:srgbClr val="000000"/>
                    </a:solidFill>
                    <a:latin typeface="Trebuchet MS" panose="020B0603020202020204" pitchFamily="34" charset="0"/>
                    <a:cs typeface="Arial" panose="020B0604020202020204" pitchFamily="34" charset="0"/>
                  </a:defRPr>
                </a:lvl2pPr>
                <a:lvl3pPr marL="684213" indent="-111125" algn="l">
                  <a:spcBef>
                    <a:spcPct val="30000"/>
                  </a:spcBef>
                  <a:buClr>
                    <a:srgbClr val="969696"/>
                  </a:buClr>
                  <a:buChar char=""/>
                  <a:defRPr sz="1600">
                    <a:solidFill>
                      <a:schemeClr val="tx1"/>
                    </a:solidFill>
                    <a:latin typeface="Trebuchet MS" panose="020B0603020202020204" pitchFamily="34" charset="0"/>
                    <a:cs typeface="Arial" panose="020B0604020202020204" pitchFamily="34" charset="0"/>
                  </a:defRPr>
                </a:lvl3pPr>
                <a:lvl4pPr marL="1543050" indent="-171450" algn="l">
                  <a:spcBef>
                    <a:spcPct val="30000"/>
                  </a:spcBef>
                  <a:buClr>
                    <a:schemeClr val="tx1"/>
                  </a:buClr>
                  <a:buChar char="–"/>
                  <a:defRPr sz="1400">
                    <a:solidFill>
                      <a:schemeClr val="tx1"/>
                    </a:solidFill>
                    <a:latin typeface="Verdana" panose="020B0604030504040204" pitchFamily="34" charset="0"/>
                    <a:cs typeface="Arial" panose="020B0604020202020204" pitchFamily="34" charset="0"/>
                  </a:defRPr>
                </a:lvl4pPr>
                <a:lvl5pPr marL="1946275" indent="-117475" algn="l">
                  <a:spcBef>
                    <a:spcPct val="30000"/>
                  </a:spcBef>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5pPr>
                <a:lvl6pPr marL="24034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6pPr>
                <a:lvl7pPr marL="28606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7pPr>
                <a:lvl8pPr marL="33178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8pPr>
                <a:lvl9pPr marL="3775075" indent="-117475" eaLnBrk="0" fontAlgn="base" hangingPunct="0">
                  <a:spcBef>
                    <a:spcPct val="30000"/>
                  </a:spcBef>
                  <a:spcAft>
                    <a:spcPct val="0"/>
                  </a:spcAft>
                  <a:buClr>
                    <a:schemeClr val="tx1"/>
                  </a:buClr>
                  <a:buFont typeface="Futura Md BT" pitchFamily="34" charset="0"/>
                  <a:buChar char="–"/>
                  <a:defRPr sz="1400">
                    <a:solidFill>
                      <a:schemeClr val="tx1"/>
                    </a:solidFill>
                    <a:latin typeface="Verdana" panose="020B0604030504040204" pitchFamily="34" charset="0"/>
                    <a:cs typeface="Arial" panose="020B0604020202020204" pitchFamily="34" charset="0"/>
                  </a:defRPr>
                </a:lvl9pPr>
              </a:lstStyle>
              <a:p>
                <a:pPr marL="150280" indent="-150280" defTabSz="1219170">
                  <a:lnSpc>
                    <a:spcPct val="80000"/>
                  </a:lnSpc>
                  <a:buClr>
                    <a:srgbClr val="4F81BD"/>
                  </a:buClr>
                </a:pPr>
                <a:r>
                  <a:rPr lang="en-US" altLang="en-US" sz="1000">
                    <a:solidFill>
                      <a:prstClr val="black"/>
                    </a:solidFill>
                  </a:rPr>
                  <a:t>Transitional Systems</a:t>
                </a:r>
              </a:p>
              <a:p>
                <a:pPr marL="461422" lvl="1" indent="-158747" defTabSz="1219170">
                  <a:lnSpc>
                    <a:spcPct val="80000"/>
                  </a:lnSpc>
                </a:pPr>
                <a:r>
                  <a:rPr lang="en-US" altLang="en-US" sz="800" i="1">
                    <a:solidFill>
                      <a:srgbClr val="663300"/>
                    </a:solidFill>
                  </a:rPr>
                  <a:t>Legacy IP and Circuit systems interacting with the IMS systems to provide services</a:t>
                </a:r>
              </a:p>
            </p:txBody>
          </p:sp>
          <p:sp>
            <p:nvSpPr>
              <p:cNvPr id="152857" name="Line 281"/>
              <p:cNvSpPr>
                <a:spLocks noChangeShapeType="1"/>
              </p:cNvSpPr>
              <p:nvPr/>
            </p:nvSpPr>
            <p:spPr bwMode="auto">
              <a:xfrm>
                <a:off x="3494" y="2057"/>
                <a:ext cx="224" cy="745"/>
              </a:xfrm>
              <a:prstGeom prst="line">
                <a:avLst/>
              </a:prstGeom>
              <a:noFill/>
              <a:ln w="12700">
                <a:solidFill>
                  <a:srgbClr val="66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grpSp>
            <p:nvGrpSpPr>
              <p:cNvPr id="152858" name="Group 282"/>
              <p:cNvGrpSpPr>
                <a:grpSpLocks/>
              </p:cNvGrpSpPr>
              <p:nvPr/>
            </p:nvGrpSpPr>
            <p:grpSpPr bwMode="auto">
              <a:xfrm>
                <a:off x="3698" y="1878"/>
                <a:ext cx="257" cy="173"/>
                <a:chOff x="2863" y="2260"/>
                <a:chExt cx="367" cy="334"/>
              </a:xfrm>
            </p:grpSpPr>
            <p:sp>
              <p:nvSpPr>
                <p:cNvPr id="152859" name="Rectangle 283"/>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860" name="Freeform 284"/>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861" name="Freeform 285"/>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862" name="Freeform 286"/>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863" name="Freeform 287"/>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864" name="Object 288"/>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4" name="Bitmap Image" r:id="rId52" imgW="1933333" imgH="1771429" progId="Paint.Picture">
                        <p:embed/>
                      </p:oleObj>
                    </mc:Choice>
                    <mc:Fallback>
                      <p:oleObj name="Bitmap Image" r:id="rId52" imgW="1933333" imgH="1771429" progId="Paint.Picture">
                        <p:embed/>
                        <p:pic>
                          <p:nvPicPr>
                            <p:cNvPr id="152864" name="Object 2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2865" name="Oval 289"/>
              <p:cNvSpPr>
                <a:spLocks noChangeArrowheads="1"/>
              </p:cNvSpPr>
              <p:nvPr/>
            </p:nvSpPr>
            <p:spPr bwMode="blackWhite">
              <a:xfrm>
                <a:off x="2655" y="2315"/>
                <a:ext cx="576" cy="370"/>
              </a:xfrm>
              <a:prstGeom prst="ellipse">
                <a:avLst/>
              </a:prstGeom>
              <a:gradFill rotWithShape="0">
                <a:gsLst>
                  <a:gs pos="0">
                    <a:srgbClr val="FFFFCC"/>
                  </a:gs>
                  <a:gs pos="100000">
                    <a:srgbClr val="FFFFCC">
                      <a:gamma/>
                      <a:shade val="85490"/>
                      <a:invGamma/>
                    </a:srgbClr>
                  </a:gs>
                </a:gsLst>
                <a:path path="shape">
                  <a:fillToRect l="50000" t="50000" r="50000" b="50000"/>
                </a:path>
              </a:gradFill>
              <a:ln>
                <a:noFill/>
              </a:ln>
              <a:effectLst>
                <a:prstShdw prst="shdw17" dist="17961" dir="2700000">
                  <a:srgbClr val="FF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66" name="Text Box 290"/>
              <p:cNvSpPr txBox="1">
                <a:spLocks noChangeArrowheads="1"/>
              </p:cNvSpPr>
              <p:nvPr/>
            </p:nvSpPr>
            <p:spPr bwMode="auto">
              <a:xfrm>
                <a:off x="2658" y="2688"/>
                <a:ext cx="537" cy="15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663300"/>
                    </a:solidFill>
                    <a:latin typeface="Frutiger 55 Roman" pitchFamily="34" charset="0"/>
                  </a:rPr>
                  <a:t>H.323 IP PBX</a:t>
                </a:r>
              </a:p>
            </p:txBody>
          </p:sp>
          <p:sp>
            <p:nvSpPr>
              <p:cNvPr id="152867" name="Line 291"/>
              <p:cNvSpPr>
                <a:spLocks noChangeShapeType="1"/>
              </p:cNvSpPr>
              <p:nvPr/>
            </p:nvSpPr>
            <p:spPr bwMode="auto">
              <a:xfrm>
                <a:off x="2861" y="2534"/>
                <a:ext cx="114" cy="1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868" name="Line 292"/>
              <p:cNvSpPr>
                <a:spLocks noChangeShapeType="1"/>
              </p:cNvSpPr>
              <p:nvPr/>
            </p:nvSpPr>
            <p:spPr bwMode="auto">
              <a:xfrm>
                <a:off x="2861" y="2488"/>
                <a:ext cx="219" cy="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152869" name="Line 293"/>
              <p:cNvSpPr>
                <a:spLocks noChangeShapeType="1"/>
              </p:cNvSpPr>
              <p:nvPr/>
            </p:nvSpPr>
            <p:spPr bwMode="auto">
              <a:xfrm flipV="1">
                <a:off x="2856" y="2417"/>
                <a:ext cx="164" cy="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pic>
            <p:nvPicPr>
              <p:cNvPr id="152870" name="Picture 294"/>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 y="2356"/>
                <a:ext cx="91"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71" name="Picture 295"/>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7" y="2360"/>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72" name="Picture 296"/>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0" y="2480"/>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73" name="Picture 297"/>
              <p:cNvPicPr>
                <a:picLocks noChangeAspect="1" noChangeArrowheads="1"/>
              </p:cNvPicPr>
              <p:nvPr/>
            </p:nvPicPr>
            <p:blipFill>
              <a:blip r:embed="rId2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2" y="2568"/>
                <a:ext cx="1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874" name="Oval 298"/>
              <p:cNvSpPr>
                <a:spLocks noChangeArrowheads="1"/>
              </p:cNvSpPr>
              <p:nvPr/>
            </p:nvSpPr>
            <p:spPr bwMode="blackWhite">
              <a:xfrm>
                <a:off x="2839" y="2905"/>
                <a:ext cx="576" cy="370"/>
              </a:xfrm>
              <a:prstGeom prst="ellipse">
                <a:avLst/>
              </a:prstGeom>
              <a:gradFill rotWithShape="0">
                <a:gsLst>
                  <a:gs pos="0">
                    <a:srgbClr val="FFFFCC"/>
                  </a:gs>
                  <a:gs pos="100000">
                    <a:srgbClr val="FFFFCC">
                      <a:gamma/>
                      <a:shade val="85490"/>
                      <a:invGamma/>
                    </a:srgbClr>
                  </a:gs>
                </a:gsLst>
                <a:path path="shape">
                  <a:fillToRect l="50000" t="50000" r="50000" b="50000"/>
                </a:path>
              </a:gradFill>
              <a:ln>
                <a:noFill/>
              </a:ln>
              <a:effectLst>
                <a:prstShdw prst="shdw17" dist="17961" dir="2700000">
                  <a:srgbClr val="FF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75" name="Text Box 299"/>
              <p:cNvSpPr txBox="1">
                <a:spLocks noChangeArrowheads="1"/>
              </p:cNvSpPr>
              <p:nvPr/>
            </p:nvSpPr>
            <p:spPr bwMode="auto">
              <a:xfrm>
                <a:off x="2827" y="3253"/>
                <a:ext cx="587" cy="252"/>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663300"/>
                    </a:solidFill>
                    <a:latin typeface="Frutiger 55 Roman" pitchFamily="34" charset="0"/>
                  </a:rPr>
                  <a:t>Enterprise</a:t>
                </a:r>
              </a:p>
              <a:p>
                <a:pPr defTabSz="1219170">
                  <a:spcBef>
                    <a:spcPct val="0"/>
                  </a:spcBef>
                </a:pPr>
                <a:r>
                  <a:rPr lang="en-US" altLang="en-US" sz="1000" i="1">
                    <a:solidFill>
                      <a:srgbClr val="663300"/>
                    </a:solidFill>
                    <a:latin typeface="Frutiger 55 Roman" pitchFamily="34" charset="0"/>
                  </a:rPr>
                  <a:t>H.323 Centrex</a:t>
                </a:r>
              </a:p>
            </p:txBody>
          </p:sp>
          <p:sp>
            <p:nvSpPr>
              <p:cNvPr id="152876" name="Line 300"/>
              <p:cNvSpPr>
                <a:spLocks noChangeShapeType="1"/>
              </p:cNvSpPr>
              <p:nvPr/>
            </p:nvSpPr>
            <p:spPr bwMode="auto">
              <a:xfrm flipH="1">
                <a:off x="2988" y="3047"/>
                <a:ext cx="1" cy="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877" name="Line 301"/>
              <p:cNvSpPr>
                <a:spLocks noChangeShapeType="1"/>
              </p:cNvSpPr>
              <p:nvPr/>
            </p:nvSpPr>
            <p:spPr bwMode="auto">
              <a:xfrm flipH="1">
                <a:off x="3121" y="3066"/>
                <a:ext cx="7"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878" name="Line 302"/>
              <p:cNvSpPr>
                <a:spLocks noChangeShapeType="1"/>
              </p:cNvSpPr>
              <p:nvPr/>
            </p:nvSpPr>
            <p:spPr bwMode="auto">
              <a:xfrm>
                <a:off x="3254" y="3054"/>
                <a:ext cx="12" cy="1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1219170"/>
                <a:endParaRPr lang="en-US" sz="2400">
                  <a:solidFill>
                    <a:prstClr val="black"/>
                  </a:solidFill>
                  <a:latin typeface="Calibri"/>
                </a:endParaRPr>
              </a:p>
            </p:txBody>
          </p:sp>
          <p:sp>
            <p:nvSpPr>
              <p:cNvPr id="152879" name="Cloud"/>
              <p:cNvSpPr>
                <a:spLocks noChangeAspect="1" noEditPoints="1" noChangeArrowheads="1"/>
              </p:cNvSpPr>
              <p:nvPr/>
            </p:nvSpPr>
            <p:spPr bwMode="blackWhite">
              <a:xfrm>
                <a:off x="2920" y="2928"/>
                <a:ext cx="408" cy="16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CFFCC"/>
                  </a:gs>
                  <a:gs pos="100000">
                    <a:srgbClr val="CCFFCC">
                      <a:gamma/>
                      <a:shade val="75686"/>
                      <a:invGamma/>
                    </a:srgbClr>
                  </a:gs>
                </a:gsLst>
                <a:path path="rect">
                  <a:fillToRect l="50000" t="50000" r="50000" b="50000"/>
                </a:path>
              </a:gradFill>
              <a:ln>
                <a:noFill/>
              </a:ln>
              <a:effectLst>
                <a:prstShdw prst="shdw17" dist="17961" dir="2700000">
                  <a:srgbClr val="CCFFCC">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nchorCtr="1"/>
              <a:lstStyle/>
              <a:p>
                <a:pPr defTabSz="1219170">
                  <a:spcBef>
                    <a:spcPct val="0"/>
                  </a:spcBef>
                </a:pPr>
                <a:r>
                  <a:rPr lang="en-US" altLang="en-US" sz="600">
                    <a:solidFill>
                      <a:prstClr val="black"/>
                    </a:solidFill>
                    <a:effectLst>
                      <a:outerShdw blurRad="38100" dist="38100" dir="2700000" algn="tl">
                        <a:srgbClr val="FFFFFF"/>
                      </a:outerShdw>
                    </a:effectLst>
                    <a:latin typeface="Frutiger 55 Roman" pitchFamily="34" charset="0"/>
                  </a:rPr>
                  <a:t>Enterprise</a:t>
                </a:r>
              </a:p>
              <a:p>
                <a:pPr defTabSz="1219170">
                  <a:spcBef>
                    <a:spcPct val="0"/>
                  </a:spcBef>
                </a:pPr>
                <a:r>
                  <a:rPr lang="en-US" altLang="en-US" sz="600">
                    <a:solidFill>
                      <a:prstClr val="black"/>
                    </a:solidFill>
                    <a:effectLst>
                      <a:outerShdw blurRad="38100" dist="38100" dir="2700000" algn="tl">
                        <a:srgbClr val="FFFFFF"/>
                      </a:outerShdw>
                    </a:effectLst>
                    <a:latin typeface="Frutiger 55 Roman" pitchFamily="34" charset="0"/>
                  </a:rPr>
                  <a:t>LAN</a:t>
                </a:r>
              </a:p>
            </p:txBody>
          </p:sp>
          <p:pic>
            <p:nvPicPr>
              <p:cNvPr id="152880" name="Picture 304" descr="7905"/>
              <p:cNvPicPr>
                <a:picLocks noChangeAspect="1" noChangeArrowheads="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2" y="3076"/>
                <a:ext cx="208" cy="166"/>
              </a:xfrm>
              <a:prstGeom prst="rect">
                <a:avLst/>
              </a:prstGeom>
              <a:noFill/>
              <a:extLst>
                <a:ext uri="{909E8E84-426E-40DD-AFC4-6F175D3DCCD1}">
                  <a14:hiddenFill xmlns:a14="http://schemas.microsoft.com/office/drawing/2010/main">
                    <a:solidFill>
                      <a:srgbClr val="FFFFFF"/>
                    </a:solidFill>
                  </a14:hiddenFill>
                </a:ext>
              </a:extLst>
            </p:spPr>
          </p:pic>
          <p:pic>
            <p:nvPicPr>
              <p:cNvPr id="152881" name="Picture 305" descr="7905"/>
              <p:cNvPicPr>
                <a:picLocks noChangeAspect="1" noChangeArrowheads="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8" y="3104"/>
                <a:ext cx="208" cy="166"/>
              </a:xfrm>
              <a:prstGeom prst="rect">
                <a:avLst/>
              </a:prstGeom>
              <a:noFill/>
              <a:extLst>
                <a:ext uri="{909E8E84-426E-40DD-AFC4-6F175D3DCCD1}">
                  <a14:hiddenFill xmlns:a14="http://schemas.microsoft.com/office/drawing/2010/main">
                    <a:solidFill>
                      <a:srgbClr val="FFFFFF"/>
                    </a:solidFill>
                  </a14:hiddenFill>
                </a:ext>
              </a:extLst>
            </p:spPr>
          </p:pic>
          <p:pic>
            <p:nvPicPr>
              <p:cNvPr id="152882" name="Picture 306" descr="7905"/>
              <p:cNvPicPr>
                <a:picLocks noChangeAspect="1" noChangeArrowheads="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2" y="3072"/>
                <a:ext cx="208" cy="166"/>
              </a:xfrm>
              <a:prstGeom prst="rect">
                <a:avLst/>
              </a:prstGeom>
              <a:noFill/>
              <a:extLst>
                <a:ext uri="{909E8E84-426E-40DD-AFC4-6F175D3DCCD1}">
                  <a14:hiddenFill xmlns:a14="http://schemas.microsoft.com/office/drawing/2010/main">
                    <a:solidFill>
                      <a:srgbClr val="FFFFFF"/>
                    </a:solidFill>
                  </a14:hiddenFill>
                </a:ext>
              </a:extLst>
            </p:spPr>
          </p:pic>
          <p:sp>
            <p:nvSpPr>
              <p:cNvPr id="152883" name="Oval 307"/>
              <p:cNvSpPr>
                <a:spLocks noChangeArrowheads="1"/>
              </p:cNvSpPr>
              <p:nvPr/>
            </p:nvSpPr>
            <p:spPr bwMode="blackWhite">
              <a:xfrm>
                <a:off x="3671" y="2192"/>
                <a:ext cx="576" cy="370"/>
              </a:xfrm>
              <a:prstGeom prst="ellipse">
                <a:avLst/>
              </a:prstGeom>
              <a:gradFill rotWithShape="0">
                <a:gsLst>
                  <a:gs pos="0">
                    <a:srgbClr val="FFFFCC"/>
                  </a:gs>
                  <a:gs pos="100000">
                    <a:srgbClr val="FFFFCC">
                      <a:gamma/>
                      <a:shade val="85490"/>
                      <a:invGamma/>
                    </a:srgbClr>
                  </a:gs>
                </a:gsLst>
                <a:path path="shape">
                  <a:fillToRect l="50000" t="50000" r="50000" b="50000"/>
                </a:path>
              </a:gradFill>
              <a:ln>
                <a:noFill/>
              </a:ln>
              <a:effectLst>
                <a:prstShdw prst="shdw17" dist="17961" dir="2700000">
                  <a:srgbClr val="FF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84" name="Text Box 308"/>
              <p:cNvSpPr txBox="1">
                <a:spLocks noChangeArrowheads="1"/>
              </p:cNvSpPr>
              <p:nvPr/>
            </p:nvSpPr>
            <p:spPr bwMode="auto">
              <a:xfrm>
                <a:off x="3687" y="2543"/>
                <a:ext cx="549" cy="22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663300"/>
                    </a:solidFill>
                    <a:latin typeface="Frutiger 55 Roman" pitchFamily="34" charset="0"/>
                  </a:rPr>
                  <a:t>Class 5</a:t>
                </a:r>
              </a:p>
              <a:p>
                <a:pPr defTabSz="1219170">
                  <a:lnSpc>
                    <a:spcPct val="70000"/>
                  </a:lnSpc>
                  <a:spcBef>
                    <a:spcPct val="0"/>
                  </a:spcBef>
                </a:pPr>
                <a:r>
                  <a:rPr lang="en-US" altLang="en-US" sz="1000" i="1">
                    <a:solidFill>
                      <a:srgbClr val="663300"/>
                    </a:solidFill>
                    <a:latin typeface="Frutiger 55 Roman" pitchFamily="34" charset="0"/>
                  </a:rPr>
                  <a:t>Replacement</a:t>
                </a:r>
              </a:p>
            </p:txBody>
          </p:sp>
          <p:pic>
            <p:nvPicPr>
              <p:cNvPr id="152885" name="Picture 309" descr="phone1"/>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863" y="2412"/>
                <a:ext cx="154"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886" name="Picture 310" descr="phonebooth2"/>
              <p:cNvPicPr>
                <a:picLocks noChangeAspect="1" noChangeArrowheads="1"/>
              </p:cNvPicPr>
              <p:nvPr/>
            </p:nvPicPr>
            <p:blipFill>
              <a:blip r:embed="rId5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 y="2276"/>
                <a:ext cx="198" cy="219"/>
              </a:xfrm>
              <a:prstGeom prst="rect">
                <a:avLst/>
              </a:prstGeom>
              <a:noFill/>
              <a:extLst>
                <a:ext uri="{909E8E84-426E-40DD-AFC4-6F175D3DCCD1}">
                  <a14:hiddenFill xmlns:a14="http://schemas.microsoft.com/office/drawing/2010/main">
                    <a:solidFill>
                      <a:srgbClr val="FFFFFF"/>
                    </a:solidFill>
                  </a14:hiddenFill>
                </a:ext>
              </a:extLst>
            </p:spPr>
          </p:pic>
          <p:pic>
            <p:nvPicPr>
              <p:cNvPr id="152887" name="Picture 311" descr="PBX Switch"/>
              <p:cNvPicPr>
                <a:picLocks noChangeAspect="1" noChangeArrowheads="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8" y="2209"/>
                <a:ext cx="168" cy="128"/>
              </a:xfrm>
              <a:prstGeom prst="rect">
                <a:avLst/>
              </a:prstGeom>
              <a:noFill/>
              <a:extLst>
                <a:ext uri="{909E8E84-426E-40DD-AFC4-6F175D3DCCD1}">
                  <a14:hiddenFill xmlns:a14="http://schemas.microsoft.com/office/drawing/2010/main">
                    <a:solidFill>
                      <a:srgbClr val="FFFFFF"/>
                    </a:solidFill>
                  </a14:hiddenFill>
                </a:ext>
              </a:extLst>
            </p:spPr>
          </p:pic>
          <p:sp>
            <p:nvSpPr>
              <p:cNvPr id="152888" name="Oval 312"/>
              <p:cNvSpPr>
                <a:spLocks noChangeArrowheads="1"/>
              </p:cNvSpPr>
              <p:nvPr/>
            </p:nvSpPr>
            <p:spPr bwMode="blackWhite">
              <a:xfrm>
                <a:off x="3538" y="2780"/>
                <a:ext cx="576" cy="370"/>
              </a:xfrm>
              <a:prstGeom prst="ellipse">
                <a:avLst/>
              </a:prstGeom>
              <a:gradFill rotWithShape="0">
                <a:gsLst>
                  <a:gs pos="0">
                    <a:srgbClr val="FFFFCC"/>
                  </a:gs>
                  <a:gs pos="100000">
                    <a:srgbClr val="FFFFCC">
                      <a:gamma/>
                      <a:shade val="85490"/>
                      <a:invGamma/>
                    </a:srgbClr>
                  </a:gs>
                </a:gsLst>
                <a:path path="shape">
                  <a:fillToRect l="50000" t="50000" r="50000" b="50000"/>
                </a:path>
              </a:gradFill>
              <a:ln>
                <a:noFill/>
              </a:ln>
              <a:effectLst>
                <a:prstShdw prst="shdw17" dist="17961" dir="2700000">
                  <a:srgbClr val="FFFFCC">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58739" tIns="0" rIns="58739" bIns="23812" anchor="ctr" anchorCtr="1"/>
              <a:lstStyle/>
              <a:p>
                <a:pPr defTabSz="1219170">
                  <a:spcBef>
                    <a:spcPct val="0"/>
                  </a:spcBef>
                </a:pPr>
                <a:endParaRPr lang="en-US" altLang="en-US" sz="2400">
                  <a:solidFill>
                    <a:prstClr val="black"/>
                  </a:solidFill>
                  <a:effectLst>
                    <a:outerShdw blurRad="38100" dist="38100" dir="2700000" algn="tl">
                      <a:srgbClr val="FFFFFF"/>
                    </a:outerShdw>
                  </a:effectLst>
                  <a:latin typeface="Frutiger 55 Roman" pitchFamily="34" charset="0"/>
                </a:endParaRPr>
              </a:p>
            </p:txBody>
          </p:sp>
          <p:sp>
            <p:nvSpPr>
              <p:cNvPr id="152889" name="Text Box 313"/>
              <p:cNvSpPr txBox="1">
                <a:spLocks noChangeArrowheads="1"/>
              </p:cNvSpPr>
              <p:nvPr/>
            </p:nvSpPr>
            <p:spPr bwMode="auto">
              <a:xfrm>
                <a:off x="3524" y="3129"/>
                <a:ext cx="568" cy="252"/>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1000" i="1">
                    <a:solidFill>
                      <a:srgbClr val="663300"/>
                    </a:solidFill>
                    <a:latin typeface="Frutiger 55 Roman" pitchFamily="34" charset="0"/>
                  </a:rPr>
                  <a:t>Wireless MSC</a:t>
                </a:r>
              </a:p>
              <a:p>
                <a:pPr defTabSz="1219170">
                  <a:spcBef>
                    <a:spcPct val="0"/>
                  </a:spcBef>
                </a:pPr>
                <a:r>
                  <a:rPr lang="en-US" altLang="en-US" sz="1000" i="1">
                    <a:solidFill>
                      <a:srgbClr val="663300"/>
                    </a:solidFill>
                    <a:latin typeface="Frutiger 55 Roman" pitchFamily="34" charset="0"/>
                  </a:rPr>
                  <a:t>WiFi Roaming</a:t>
                </a:r>
              </a:p>
            </p:txBody>
          </p:sp>
          <p:pic>
            <p:nvPicPr>
              <p:cNvPr id="152890" name="Picture 314" descr="Softswitch_3_Icon2"/>
              <p:cNvPicPr>
                <a:picLocks noChangeAspect="1" noChangeArrowheads="1"/>
              </p:cNvPicPr>
              <p:nvPr/>
            </p:nvPicPr>
            <p:blipFill>
              <a:blip r:embed="rId43" cstate="hqprint">
                <a:extLst>
                  <a:ext uri="{28A0092B-C50C-407E-A947-70E740481C1C}">
                    <a14:useLocalDpi xmlns:a14="http://schemas.microsoft.com/office/drawing/2010/main" val="0"/>
                  </a:ext>
                </a:extLst>
              </a:blip>
              <a:srcRect t="53503"/>
              <a:stretch>
                <a:fillRect/>
              </a:stretch>
            </p:blipFill>
            <p:spPr bwMode="auto">
              <a:xfrm>
                <a:off x="3614" y="2853"/>
                <a:ext cx="105" cy="242"/>
              </a:xfrm>
              <a:prstGeom prst="rect">
                <a:avLst/>
              </a:prstGeom>
              <a:noFill/>
              <a:extLst>
                <a:ext uri="{909E8E84-426E-40DD-AFC4-6F175D3DCCD1}">
                  <a14:hiddenFill xmlns:a14="http://schemas.microsoft.com/office/drawing/2010/main">
                    <a:solidFill>
                      <a:srgbClr val="FFFFFF"/>
                    </a:solidFill>
                  </a14:hiddenFill>
                </a:ext>
              </a:extLst>
            </p:spPr>
          </p:pic>
          <p:pic>
            <p:nvPicPr>
              <p:cNvPr id="152891" name="Picture 315"/>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63229">
                <a:off x="3764" y="2889"/>
                <a:ext cx="111" cy="2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pic>
          <p:grpSp>
            <p:nvGrpSpPr>
              <p:cNvPr id="152892" name="Group 316"/>
              <p:cNvGrpSpPr>
                <a:grpSpLocks/>
              </p:cNvGrpSpPr>
              <p:nvPr/>
            </p:nvGrpSpPr>
            <p:grpSpPr bwMode="auto">
              <a:xfrm>
                <a:off x="3857" y="2846"/>
                <a:ext cx="214" cy="203"/>
                <a:chOff x="1684" y="2996"/>
                <a:chExt cx="214" cy="203"/>
              </a:xfrm>
            </p:grpSpPr>
            <p:pic>
              <p:nvPicPr>
                <p:cNvPr id="152893" name="Picture 317" descr="AnySS-composite-1in"/>
                <p:cNvPicPr>
                  <a:picLocks noChangeAspect="1" noChangeArrowheads="1"/>
                </p:cNvPicPr>
                <p:nvPr/>
              </p:nvPicPr>
              <p:blipFill>
                <a:blip r:embed="rId34" cstate="hqprint">
                  <a:extLst>
                    <a:ext uri="{28A0092B-C50C-407E-A947-70E740481C1C}">
                      <a14:useLocalDpi xmlns:a14="http://schemas.microsoft.com/office/drawing/2010/main" val="0"/>
                    </a:ext>
                  </a:extLst>
                </a:blip>
                <a:srcRect/>
                <a:stretch>
                  <a:fillRect/>
                </a:stretch>
              </p:blipFill>
              <p:spPr bwMode="auto">
                <a:xfrm flipH="1">
                  <a:off x="1736" y="3057"/>
                  <a:ext cx="147" cy="142"/>
                </a:xfrm>
                <a:prstGeom prst="rect">
                  <a:avLst/>
                </a:prstGeom>
                <a:noFill/>
                <a:extLst>
                  <a:ext uri="{909E8E84-426E-40DD-AFC4-6F175D3DCCD1}">
                    <a14:hiddenFill xmlns:a14="http://schemas.microsoft.com/office/drawing/2010/main">
                      <a:solidFill>
                        <a:srgbClr val="FFFFFF"/>
                      </a:solidFill>
                    </a14:hiddenFill>
                  </a:ext>
                </a:extLst>
              </p:spPr>
            </p:pic>
            <p:grpSp>
              <p:nvGrpSpPr>
                <p:cNvPr id="152894" name="Group 318"/>
                <p:cNvGrpSpPr>
                  <a:grpSpLocks/>
                </p:cNvGrpSpPr>
                <p:nvPr/>
              </p:nvGrpSpPr>
              <p:grpSpPr bwMode="auto">
                <a:xfrm>
                  <a:off x="1828" y="2996"/>
                  <a:ext cx="70" cy="70"/>
                  <a:chOff x="907" y="3743"/>
                  <a:chExt cx="129" cy="129"/>
                </a:xfrm>
              </p:grpSpPr>
              <p:sp>
                <p:nvSpPr>
                  <p:cNvPr id="152895" name="Arc 319"/>
                  <p:cNvSpPr>
                    <a:spLocks/>
                  </p:cNvSpPr>
                  <p:nvPr/>
                </p:nvSpPr>
                <p:spPr bwMode="auto">
                  <a:xfrm>
                    <a:off x="912" y="3743"/>
                    <a:ext cx="124" cy="12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896" name="Arc 320"/>
                  <p:cNvSpPr>
                    <a:spLocks/>
                  </p:cNvSpPr>
                  <p:nvPr/>
                </p:nvSpPr>
                <p:spPr bwMode="auto">
                  <a:xfrm>
                    <a:off x="910" y="3761"/>
                    <a:ext cx="107" cy="10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897" name="Arc 321"/>
                  <p:cNvSpPr>
                    <a:spLocks/>
                  </p:cNvSpPr>
                  <p:nvPr/>
                </p:nvSpPr>
                <p:spPr bwMode="auto">
                  <a:xfrm>
                    <a:off x="912" y="3783"/>
                    <a:ext cx="84" cy="8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898" name="Arc 322"/>
                  <p:cNvSpPr>
                    <a:spLocks/>
                  </p:cNvSpPr>
                  <p:nvPr/>
                </p:nvSpPr>
                <p:spPr bwMode="auto">
                  <a:xfrm>
                    <a:off x="912" y="3806"/>
                    <a:ext cx="61" cy="61"/>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899" name="Arc 323"/>
                  <p:cNvSpPr>
                    <a:spLocks/>
                  </p:cNvSpPr>
                  <p:nvPr/>
                </p:nvSpPr>
                <p:spPr bwMode="auto">
                  <a:xfrm>
                    <a:off x="910" y="3826"/>
                    <a:ext cx="44" cy="4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0" name="Arc 324"/>
                  <p:cNvSpPr>
                    <a:spLocks/>
                  </p:cNvSpPr>
                  <p:nvPr/>
                </p:nvSpPr>
                <p:spPr bwMode="auto">
                  <a:xfrm>
                    <a:off x="907" y="3845"/>
                    <a:ext cx="27" cy="2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grpSp>
            <p:grpSp>
              <p:nvGrpSpPr>
                <p:cNvPr id="152901" name="Group 325"/>
                <p:cNvGrpSpPr>
                  <a:grpSpLocks/>
                </p:cNvGrpSpPr>
                <p:nvPr/>
              </p:nvGrpSpPr>
              <p:grpSpPr bwMode="auto">
                <a:xfrm flipH="1">
                  <a:off x="1684" y="2996"/>
                  <a:ext cx="70" cy="70"/>
                  <a:chOff x="907" y="3743"/>
                  <a:chExt cx="129" cy="129"/>
                </a:xfrm>
              </p:grpSpPr>
              <p:sp>
                <p:nvSpPr>
                  <p:cNvPr id="152902" name="Arc 326"/>
                  <p:cNvSpPr>
                    <a:spLocks/>
                  </p:cNvSpPr>
                  <p:nvPr/>
                </p:nvSpPr>
                <p:spPr bwMode="auto">
                  <a:xfrm>
                    <a:off x="912" y="3743"/>
                    <a:ext cx="124" cy="12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3" name="Arc 327"/>
                  <p:cNvSpPr>
                    <a:spLocks/>
                  </p:cNvSpPr>
                  <p:nvPr/>
                </p:nvSpPr>
                <p:spPr bwMode="auto">
                  <a:xfrm>
                    <a:off x="910" y="3761"/>
                    <a:ext cx="107" cy="10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4" name="Arc 328"/>
                  <p:cNvSpPr>
                    <a:spLocks/>
                  </p:cNvSpPr>
                  <p:nvPr/>
                </p:nvSpPr>
                <p:spPr bwMode="auto">
                  <a:xfrm>
                    <a:off x="912" y="3783"/>
                    <a:ext cx="84" cy="8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5" name="Arc 329"/>
                  <p:cNvSpPr>
                    <a:spLocks/>
                  </p:cNvSpPr>
                  <p:nvPr/>
                </p:nvSpPr>
                <p:spPr bwMode="auto">
                  <a:xfrm>
                    <a:off x="912" y="3806"/>
                    <a:ext cx="61" cy="61"/>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6" name="Arc 330"/>
                  <p:cNvSpPr>
                    <a:spLocks/>
                  </p:cNvSpPr>
                  <p:nvPr/>
                </p:nvSpPr>
                <p:spPr bwMode="auto">
                  <a:xfrm>
                    <a:off x="910" y="3826"/>
                    <a:ext cx="44" cy="44"/>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sp>
                <p:nvSpPr>
                  <p:cNvPr id="152907" name="Arc 331"/>
                  <p:cNvSpPr>
                    <a:spLocks/>
                  </p:cNvSpPr>
                  <p:nvPr/>
                </p:nvSpPr>
                <p:spPr bwMode="auto">
                  <a:xfrm>
                    <a:off x="907" y="3845"/>
                    <a:ext cx="27" cy="27"/>
                  </a:xfrm>
                  <a:custGeom>
                    <a:avLst/>
                    <a:gdLst>
                      <a:gd name="G0" fmla="+- 0 0 0"/>
                      <a:gd name="G1" fmla="+- 21600 0 0"/>
                      <a:gd name="G2" fmla="+- 21600 0 0"/>
                      <a:gd name="T0" fmla="*/ 0 w 21600"/>
                      <a:gd name="T1" fmla="*/ 0 h 21713"/>
                      <a:gd name="T2" fmla="*/ 21600 w 21600"/>
                      <a:gd name="T3" fmla="*/ 21713 h 21713"/>
                      <a:gd name="T4" fmla="*/ 0 w 21600"/>
                      <a:gd name="T5" fmla="*/ 21600 h 21713"/>
                    </a:gdLst>
                    <a:ahLst/>
                    <a:cxnLst>
                      <a:cxn ang="0">
                        <a:pos x="T0" y="T1"/>
                      </a:cxn>
                      <a:cxn ang="0">
                        <a:pos x="T2" y="T3"/>
                      </a:cxn>
                      <a:cxn ang="0">
                        <a:pos x="T4" y="T5"/>
                      </a:cxn>
                    </a:cxnLst>
                    <a:rect l="0" t="0" r="r" b="b"/>
                    <a:pathLst>
                      <a:path w="21600" h="21713" fill="none" extrusionOk="0">
                        <a:moveTo>
                          <a:pt x="-1" y="0"/>
                        </a:moveTo>
                        <a:cubicBezTo>
                          <a:pt x="11929" y="0"/>
                          <a:pt x="21600" y="9670"/>
                          <a:pt x="21600" y="21600"/>
                        </a:cubicBezTo>
                        <a:cubicBezTo>
                          <a:pt x="21600" y="21637"/>
                          <a:pt x="21599" y="21675"/>
                          <a:pt x="21599" y="21712"/>
                        </a:cubicBezTo>
                      </a:path>
                      <a:path w="21600" h="21713" stroke="0" extrusionOk="0">
                        <a:moveTo>
                          <a:pt x="-1" y="0"/>
                        </a:moveTo>
                        <a:cubicBezTo>
                          <a:pt x="11929" y="0"/>
                          <a:pt x="21600" y="9670"/>
                          <a:pt x="21600" y="21600"/>
                        </a:cubicBezTo>
                        <a:cubicBezTo>
                          <a:pt x="21600" y="21637"/>
                          <a:pt x="21599" y="21675"/>
                          <a:pt x="21599" y="21712"/>
                        </a:cubicBezTo>
                        <a:lnTo>
                          <a:pt x="0" y="21600"/>
                        </a:lnTo>
                        <a:close/>
                      </a:path>
                    </a:pathLst>
                  </a:custGeom>
                  <a:noFill/>
                  <a:ln w="6350">
                    <a:solidFill>
                      <a:schemeClr val="tx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p>
                    <a:pPr defTabSz="1219170"/>
                    <a:endParaRPr lang="en-US" sz="2400">
                      <a:solidFill>
                        <a:prstClr val="black"/>
                      </a:solidFill>
                      <a:latin typeface="Calibri"/>
                    </a:endParaRPr>
                  </a:p>
                </p:txBody>
              </p:sp>
            </p:grpSp>
          </p:grpSp>
          <p:grpSp>
            <p:nvGrpSpPr>
              <p:cNvPr id="152908" name="Group 332"/>
              <p:cNvGrpSpPr>
                <a:grpSpLocks/>
              </p:cNvGrpSpPr>
              <p:nvPr/>
            </p:nvGrpSpPr>
            <p:grpSpPr bwMode="auto">
              <a:xfrm>
                <a:off x="2763" y="1933"/>
                <a:ext cx="257" cy="173"/>
                <a:chOff x="2863" y="2260"/>
                <a:chExt cx="367" cy="334"/>
              </a:xfrm>
            </p:grpSpPr>
            <p:sp>
              <p:nvSpPr>
                <p:cNvPr id="152909" name="Rectangle 333"/>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910" name="Freeform 334"/>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11" name="Freeform 335"/>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12" name="Freeform 336"/>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913" name="Freeform 337"/>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914" name="Object 338"/>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5" name="Bitmap Image" r:id="rId56" imgW="1933333" imgH="1771429" progId="Paint.Picture">
                        <p:embed/>
                      </p:oleObj>
                    </mc:Choice>
                    <mc:Fallback>
                      <p:oleObj name="Bitmap Image" r:id="rId56" imgW="1933333" imgH="1771429" progId="Paint.Picture">
                        <p:embed/>
                        <p:pic>
                          <p:nvPicPr>
                            <p:cNvPr id="152914" name="Object 3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2915" name="Group 339"/>
              <p:cNvGrpSpPr>
                <a:grpSpLocks/>
              </p:cNvGrpSpPr>
              <p:nvPr/>
            </p:nvGrpSpPr>
            <p:grpSpPr bwMode="auto">
              <a:xfrm>
                <a:off x="3078" y="1952"/>
                <a:ext cx="257" cy="173"/>
                <a:chOff x="2863" y="2260"/>
                <a:chExt cx="367" cy="334"/>
              </a:xfrm>
            </p:grpSpPr>
            <p:sp>
              <p:nvSpPr>
                <p:cNvPr id="152916" name="Rectangle 340"/>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917" name="Freeform 341"/>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18" name="Freeform 342"/>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19" name="Freeform 343"/>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920" name="Freeform 344"/>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921" name="Object 345"/>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6" name="Bitmap Image" r:id="rId57" imgW="1933333" imgH="1771429" progId="Paint.Picture">
                        <p:embed/>
                      </p:oleObj>
                    </mc:Choice>
                    <mc:Fallback>
                      <p:oleObj name="Bitmap Image" r:id="rId57" imgW="1933333" imgH="1771429" progId="Paint.Picture">
                        <p:embed/>
                        <p:pic>
                          <p:nvPicPr>
                            <p:cNvPr id="152921" name="Object 3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52922" name="Group 346"/>
              <p:cNvGrpSpPr>
                <a:grpSpLocks/>
              </p:cNvGrpSpPr>
              <p:nvPr/>
            </p:nvGrpSpPr>
            <p:grpSpPr bwMode="auto">
              <a:xfrm>
                <a:off x="3376" y="1910"/>
                <a:ext cx="257" cy="173"/>
                <a:chOff x="2863" y="2260"/>
                <a:chExt cx="367" cy="334"/>
              </a:xfrm>
            </p:grpSpPr>
            <p:sp>
              <p:nvSpPr>
                <p:cNvPr id="152923" name="Rectangle 347"/>
                <p:cNvSpPr>
                  <a:spLocks noChangeArrowheads="1"/>
                </p:cNvSpPr>
                <p:nvPr/>
              </p:nvSpPr>
              <p:spPr bwMode="auto">
                <a:xfrm>
                  <a:off x="2923" y="2290"/>
                  <a:ext cx="307" cy="29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endParaRPr lang="en-US" sz="2400">
                    <a:solidFill>
                      <a:prstClr val="black"/>
                    </a:solidFill>
                    <a:latin typeface="Calibri"/>
                  </a:endParaRPr>
                </a:p>
              </p:txBody>
            </p:sp>
            <p:sp>
              <p:nvSpPr>
                <p:cNvPr id="152924" name="Freeform 348"/>
                <p:cNvSpPr>
                  <a:spLocks/>
                </p:cNvSpPr>
                <p:nvPr/>
              </p:nvSpPr>
              <p:spPr bwMode="auto">
                <a:xfrm>
                  <a:off x="2912" y="2272"/>
                  <a:ext cx="34" cy="322"/>
                </a:xfrm>
                <a:custGeom>
                  <a:avLst/>
                  <a:gdLst>
                    <a:gd name="T0" fmla="*/ 0 w 460"/>
                    <a:gd name="T1" fmla="*/ 0 h 15896"/>
                    <a:gd name="T2" fmla="*/ 0 w 460"/>
                    <a:gd name="T3" fmla="*/ 15577 h 15896"/>
                    <a:gd name="T4" fmla="*/ 460 w 460"/>
                    <a:gd name="T5" fmla="*/ 15896 h 15896"/>
                    <a:gd name="T6" fmla="*/ 456 w 460"/>
                    <a:gd name="T7" fmla="*/ 320 h 15896"/>
                    <a:gd name="T8" fmla="*/ 0 w 460"/>
                    <a:gd name="T9" fmla="*/ 0 h 15896"/>
                  </a:gdLst>
                  <a:ahLst/>
                  <a:cxnLst>
                    <a:cxn ang="0">
                      <a:pos x="T0" y="T1"/>
                    </a:cxn>
                    <a:cxn ang="0">
                      <a:pos x="T2" y="T3"/>
                    </a:cxn>
                    <a:cxn ang="0">
                      <a:pos x="T4" y="T5"/>
                    </a:cxn>
                    <a:cxn ang="0">
                      <a:pos x="T6" y="T7"/>
                    </a:cxn>
                    <a:cxn ang="0">
                      <a:pos x="T8" y="T9"/>
                    </a:cxn>
                  </a:cxnLst>
                  <a:rect l="0" t="0" r="r" b="b"/>
                  <a:pathLst>
                    <a:path w="460" h="15896">
                      <a:moveTo>
                        <a:pt x="0" y="0"/>
                      </a:moveTo>
                      <a:lnTo>
                        <a:pt x="0" y="15577"/>
                      </a:lnTo>
                      <a:lnTo>
                        <a:pt x="460" y="15896"/>
                      </a:lnTo>
                      <a:lnTo>
                        <a:pt x="456" y="320"/>
                      </a:lnTo>
                      <a:lnTo>
                        <a:pt x="0"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25" name="Freeform 349"/>
                <p:cNvSpPr>
                  <a:spLocks/>
                </p:cNvSpPr>
                <p:nvPr/>
              </p:nvSpPr>
              <p:spPr bwMode="auto">
                <a:xfrm>
                  <a:off x="2911" y="2283"/>
                  <a:ext cx="319" cy="7"/>
                </a:xfrm>
                <a:custGeom>
                  <a:avLst/>
                  <a:gdLst>
                    <a:gd name="T0" fmla="*/ 11839 w 12299"/>
                    <a:gd name="T1" fmla="*/ 0 h 320"/>
                    <a:gd name="T2" fmla="*/ 0 w 12299"/>
                    <a:gd name="T3" fmla="*/ 0 h 320"/>
                    <a:gd name="T4" fmla="*/ 460 w 12299"/>
                    <a:gd name="T5" fmla="*/ 320 h 320"/>
                    <a:gd name="T6" fmla="*/ 12299 w 12299"/>
                    <a:gd name="T7" fmla="*/ 320 h 320"/>
                    <a:gd name="T8" fmla="*/ 11839 w 12299"/>
                    <a:gd name="T9" fmla="*/ 0 h 320"/>
                  </a:gdLst>
                  <a:ahLst/>
                  <a:cxnLst>
                    <a:cxn ang="0">
                      <a:pos x="T0" y="T1"/>
                    </a:cxn>
                    <a:cxn ang="0">
                      <a:pos x="T2" y="T3"/>
                    </a:cxn>
                    <a:cxn ang="0">
                      <a:pos x="T4" y="T5"/>
                    </a:cxn>
                    <a:cxn ang="0">
                      <a:pos x="T6" y="T7"/>
                    </a:cxn>
                    <a:cxn ang="0">
                      <a:pos x="T8" y="T9"/>
                    </a:cxn>
                  </a:cxnLst>
                  <a:rect l="0" t="0" r="r" b="b"/>
                  <a:pathLst>
                    <a:path w="12299" h="320">
                      <a:moveTo>
                        <a:pt x="11839" y="0"/>
                      </a:moveTo>
                      <a:lnTo>
                        <a:pt x="0" y="0"/>
                      </a:lnTo>
                      <a:lnTo>
                        <a:pt x="460" y="320"/>
                      </a:lnTo>
                      <a:lnTo>
                        <a:pt x="12299" y="320"/>
                      </a:lnTo>
                      <a:lnTo>
                        <a:pt x="11839" y="0"/>
                      </a:lnTo>
                      <a:close/>
                    </a:path>
                  </a:pathLst>
                </a:custGeom>
                <a:solidFill>
                  <a:srgbClr val="AA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Calibri"/>
                  </a:endParaRPr>
                </a:p>
              </p:txBody>
            </p:sp>
            <p:sp>
              <p:nvSpPr>
                <p:cNvPr id="152926" name="Freeform 350"/>
                <p:cNvSpPr>
                  <a:spLocks/>
                </p:cNvSpPr>
                <p:nvPr/>
              </p:nvSpPr>
              <p:spPr bwMode="auto">
                <a:xfrm>
                  <a:off x="2863" y="2260"/>
                  <a:ext cx="64" cy="326"/>
                </a:xfrm>
                <a:custGeom>
                  <a:avLst/>
                  <a:gdLst>
                    <a:gd name="T0" fmla="*/ 3 w 50"/>
                    <a:gd name="T1" fmla="*/ 0 h 468"/>
                    <a:gd name="T2" fmla="*/ 0 w 50"/>
                    <a:gd name="T3" fmla="*/ 0 h 468"/>
                    <a:gd name="T4" fmla="*/ 0 w 50"/>
                    <a:gd name="T5" fmla="*/ 433 h 468"/>
                    <a:gd name="T6" fmla="*/ 50 w 50"/>
                    <a:gd name="T7" fmla="*/ 468 h 468"/>
                    <a:gd name="T8" fmla="*/ 50 w 50"/>
                    <a:gd name="T9" fmla="*/ 32 h 468"/>
                    <a:gd name="T10" fmla="*/ 3 w 50"/>
                    <a:gd name="T11" fmla="*/ 0 h 468"/>
                    <a:gd name="T12" fmla="*/ 3 w 5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50" h="468">
                      <a:moveTo>
                        <a:pt x="3" y="0"/>
                      </a:moveTo>
                      <a:lnTo>
                        <a:pt x="0" y="0"/>
                      </a:lnTo>
                      <a:lnTo>
                        <a:pt x="0" y="433"/>
                      </a:lnTo>
                      <a:lnTo>
                        <a:pt x="50" y="468"/>
                      </a:lnTo>
                      <a:lnTo>
                        <a:pt x="50" y="32"/>
                      </a:lnTo>
                      <a:lnTo>
                        <a:pt x="3" y="0"/>
                      </a:lnTo>
                      <a:lnTo>
                        <a:pt x="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sp>
              <p:nvSpPr>
                <p:cNvPr id="152927" name="Freeform 351"/>
                <p:cNvSpPr>
                  <a:spLocks/>
                </p:cNvSpPr>
                <p:nvPr/>
              </p:nvSpPr>
              <p:spPr bwMode="auto">
                <a:xfrm>
                  <a:off x="2864" y="2260"/>
                  <a:ext cx="360" cy="27"/>
                </a:xfrm>
                <a:custGeom>
                  <a:avLst/>
                  <a:gdLst>
                    <a:gd name="T0" fmla="*/ 233 w 283"/>
                    <a:gd name="T1" fmla="*/ 0 h 35"/>
                    <a:gd name="T2" fmla="*/ 0 w 283"/>
                    <a:gd name="T3" fmla="*/ 0 h 35"/>
                    <a:gd name="T4" fmla="*/ 50 w 283"/>
                    <a:gd name="T5" fmla="*/ 33 h 35"/>
                    <a:gd name="T6" fmla="*/ 283 w 283"/>
                    <a:gd name="T7" fmla="*/ 35 h 35"/>
                    <a:gd name="T8" fmla="*/ 233 w 283"/>
                    <a:gd name="T9" fmla="*/ 0 h 35"/>
                    <a:gd name="T10" fmla="*/ 233 w 283"/>
                    <a:gd name="T11" fmla="*/ 0 h 35"/>
                  </a:gdLst>
                  <a:ahLst/>
                  <a:cxnLst>
                    <a:cxn ang="0">
                      <a:pos x="T0" y="T1"/>
                    </a:cxn>
                    <a:cxn ang="0">
                      <a:pos x="T2" y="T3"/>
                    </a:cxn>
                    <a:cxn ang="0">
                      <a:pos x="T4" y="T5"/>
                    </a:cxn>
                    <a:cxn ang="0">
                      <a:pos x="T6" y="T7"/>
                    </a:cxn>
                    <a:cxn ang="0">
                      <a:pos x="T8" y="T9"/>
                    </a:cxn>
                    <a:cxn ang="0">
                      <a:pos x="T10" y="T11"/>
                    </a:cxn>
                  </a:cxnLst>
                  <a:rect l="0" t="0" r="r" b="b"/>
                  <a:pathLst>
                    <a:path w="283" h="35">
                      <a:moveTo>
                        <a:pt x="233" y="0"/>
                      </a:moveTo>
                      <a:lnTo>
                        <a:pt x="0" y="0"/>
                      </a:lnTo>
                      <a:lnTo>
                        <a:pt x="50" y="33"/>
                      </a:lnTo>
                      <a:lnTo>
                        <a:pt x="283" y="35"/>
                      </a:lnTo>
                      <a:lnTo>
                        <a:pt x="233" y="0"/>
                      </a:lnTo>
                      <a:lnTo>
                        <a:pt x="233" y="0"/>
                      </a:lnTo>
                      <a:close/>
                    </a:path>
                  </a:pathLst>
                </a:custGeom>
                <a:solidFill>
                  <a:srgbClr val="C0C0C0"/>
                </a:solidFill>
                <a:ln w="3175" cap="flat" cmpd="sng">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9170"/>
                  <a:endParaRPr lang="en-US" sz="2400">
                    <a:solidFill>
                      <a:prstClr val="black"/>
                    </a:solidFill>
                    <a:latin typeface="Calibri"/>
                  </a:endParaRPr>
                </a:p>
              </p:txBody>
            </p:sp>
            <p:graphicFrame>
              <p:nvGraphicFramePr>
                <p:cNvPr id="152928" name="Object 352"/>
                <p:cNvGraphicFramePr>
                  <a:graphicFrameLocks noChangeAspect="1"/>
                </p:cNvGraphicFramePr>
                <p:nvPr/>
              </p:nvGraphicFramePr>
              <p:xfrm>
                <a:off x="2937" y="2291"/>
                <a:ext cx="289" cy="296"/>
              </p:xfrm>
              <a:graphic>
                <a:graphicData uri="http://schemas.openxmlformats.org/presentationml/2006/ole">
                  <mc:AlternateContent xmlns:mc="http://schemas.openxmlformats.org/markup-compatibility/2006">
                    <mc:Choice xmlns:v="urn:schemas-microsoft-com:vml" Requires="v">
                      <p:oleObj spid="_x0000_s2757" name="Bitmap Image" r:id="rId58" imgW="1933333" imgH="1771429" progId="Paint.Picture">
                        <p:embed/>
                      </p:oleObj>
                    </mc:Choice>
                    <mc:Fallback>
                      <p:oleObj name="Bitmap Image" r:id="rId58" imgW="1933333" imgH="1771429" progId="Paint.Picture">
                        <p:embed/>
                        <p:pic>
                          <p:nvPicPr>
                            <p:cNvPr id="152928" name="Object 3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 y="2291"/>
                              <a:ext cx="289"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52929" name="Picture 353" descr="mt3home0[1]"/>
              <p:cNvPicPr>
                <a:picLocks noChangeAspect="1" noChangeArrowheads="1"/>
              </p:cNvPicPr>
              <p:nvPr/>
            </p:nvPicPr>
            <p:blipFill>
              <a:blip r:embed="rId59" cstate="hqprint">
                <a:extLst>
                  <a:ext uri="{28A0092B-C50C-407E-A947-70E740481C1C}">
                    <a14:useLocalDpi xmlns:a14="http://schemas.microsoft.com/office/drawing/2010/main" val="0"/>
                  </a:ext>
                </a:extLst>
              </a:blip>
              <a:srcRect/>
              <a:stretch>
                <a:fillRect/>
              </a:stretch>
            </p:blipFill>
            <p:spPr bwMode="auto">
              <a:xfrm flipH="1">
                <a:off x="3687" y="2294"/>
                <a:ext cx="1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2930" name="Text Box 354"/>
            <p:cNvSpPr txBox="1">
              <a:spLocks noChangeArrowheads="1"/>
            </p:cNvSpPr>
            <p:nvPr/>
          </p:nvSpPr>
          <p:spPr bwMode="auto">
            <a:xfrm>
              <a:off x="3962" y="2153"/>
              <a:ext cx="314" cy="1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spcBef>
                  <a:spcPct val="0"/>
                </a:spcBef>
              </a:pPr>
              <a:r>
                <a:rPr lang="en-US" altLang="en-US" sz="800" i="1">
                  <a:solidFill>
                    <a:prstClr val="black"/>
                  </a:solidFill>
                  <a:latin typeface="Frutiger 55 Roman" pitchFamily="34" charset="0"/>
                </a:rPr>
                <a:t>SIP LAG</a:t>
              </a:r>
            </a:p>
          </p:txBody>
        </p:sp>
      </p:grpSp>
      <p:sp>
        <p:nvSpPr>
          <p:cNvPr id="356" name="标题 1"/>
          <p:cNvSpPr txBox="1">
            <a:spLocks/>
          </p:cNvSpPr>
          <p:nvPr/>
        </p:nvSpPr>
        <p:spPr>
          <a:xfrm>
            <a:off x="2" y="23239"/>
            <a:ext cx="12180919" cy="759647"/>
          </a:xfrm>
          <a:prstGeom prst="rect">
            <a:avLst/>
          </a:prstGeom>
          <a:solidFill>
            <a:srgbClr val="0070C0"/>
          </a:solidFill>
          <a:ln w="9525" algn="ctr">
            <a:no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algn="l" defTabSz="1219414">
              <a:defRPr/>
            </a:pPr>
            <a:r>
              <a:rPr lang="en-US" altLang="zh-CN" sz="3599" dirty="0">
                <a:solidFill>
                  <a:prstClr val="white"/>
                </a:solidFill>
                <a:latin typeface="Arial" pitchFamily="34" charset="0"/>
                <a:ea typeface="宋体" panose="02010600030101010101" pitchFamily="2" charset="-122"/>
                <a:cs typeface="B Nazanin" panose="00000400000000000000" pitchFamily="2" charset="-78"/>
              </a:rPr>
              <a:t>PSTN+DSLAM</a:t>
            </a:r>
            <a:r>
              <a:rPr lang="en-US" altLang="zh-CN" sz="3599" dirty="0">
                <a:solidFill>
                  <a:prstClr val="white"/>
                </a:solidFill>
                <a:latin typeface="Arial" pitchFamily="34" charset="0"/>
                <a:ea typeface="宋体" panose="02010600030101010101" pitchFamily="2" charset="-122"/>
                <a:cs typeface="B Nazanin" panose="00000400000000000000" pitchFamily="2" charset="-78"/>
                <a:sym typeface="Wingdings" panose="05000000000000000000" pitchFamily="2" charset="2"/>
              </a:rPr>
              <a:t> </a:t>
            </a:r>
            <a:r>
              <a:rPr lang="en-US" altLang="zh-CN" sz="3599" dirty="0" err="1">
                <a:solidFill>
                  <a:prstClr val="white"/>
                </a:solidFill>
                <a:latin typeface="Arial" pitchFamily="34" charset="0"/>
                <a:ea typeface="宋体" panose="02010600030101010101" pitchFamily="2" charset="-122"/>
                <a:cs typeface="B Nazanin" panose="00000400000000000000" pitchFamily="2" charset="-78"/>
                <a:sym typeface="Wingdings" panose="05000000000000000000" pitchFamily="2" charset="2"/>
              </a:rPr>
              <a:t>IMS+FTTx</a:t>
            </a:r>
            <a:r>
              <a:rPr lang="en-US" altLang="zh-CN" sz="3599" dirty="0">
                <a:solidFill>
                  <a:prstClr val="white"/>
                </a:solidFill>
                <a:latin typeface="Arial" pitchFamily="34" charset="0"/>
                <a:ea typeface="宋体" panose="02010600030101010101" pitchFamily="2" charset="-122"/>
                <a:cs typeface="B Nazanin" panose="00000400000000000000" pitchFamily="2" charset="-78"/>
                <a:sym typeface="Wingdings" panose="05000000000000000000" pitchFamily="2" charset="2"/>
              </a:rPr>
              <a:t>                 Voice(TDM) VoIP</a:t>
            </a:r>
            <a:endParaRPr lang="zh-CN" altLang="en-US" sz="3599" dirty="0">
              <a:solidFill>
                <a:prstClr val="white"/>
              </a:solidFill>
              <a:latin typeface="Arial" pitchFamily="34" charset="0"/>
              <a:ea typeface="宋体"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956275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2795"/>
                                        </p:tgtEl>
                                        <p:attrNameLst>
                                          <p:attrName>style.visibility</p:attrName>
                                        </p:attrNameLst>
                                      </p:cBhvr>
                                      <p:to>
                                        <p:strVal val="visible"/>
                                      </p:to>
                                    </p:set>
                                    <p:anim calcmode="lin" valueType="num">
                                      <p:cBhvr additive="base">
                                        <p:cTn id="7" dur="500" fill="hold"/>
                                        <p:tgtEl>
                                          <p:spTgt spid="152795"/>
                                        </p:tgtEl>
                                        <p:attrNameLst>
                                          <p:attrName>ppt_x</p:attrName>
                                        </p:attrNameLst>
                                      </p:cBhvr>
                                      <p:tavLst>
                                        <p:tav tm="0">
                                          <p:val>
                                            <p:strVal val="#ppt_x"/>
                                          </p:val>
                                        </p:tav>
                                        <p:tav tm="100000">
                                          <p:val>
                                            <p:strVal val="#ppt_x"/>
                                          </p:val>
                                        </p:tav>
                                      </p:tavLst>
                                    </p:anim>
                                    <p:anim calcmode="lin" valueType="num">
                                      <p:cBhvr additive="base">
                                        <p:cTn id="8" dur="500" fill="hold"/>
                                        <p:tgtEl>
                                          <p:spTgt spid="1527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2931"/>
                                        </p:tgtEl>
                                        <p:attrNameLst>
                                          <p:attrName>style.visibility</p:attrName>
                                        </p:attrNameLst>
                                      </p:cBhvr>
                                      <p:to>
                                        <p:strVal val="visible"/>
                                      </p:to>
                                    </p:set>
                                    <p:anim calcmode="lin" valueType="num">
                                      <p:cBhvr additive="base">
                                        <p:cTn id="13" dur="500" fill="hold"/>
                                        <p:tgtEl>
                                          <p:spTgt spid="152931"/>
                                        </p:tgtEl>
                                        <p:attrNameLst>
                                          <p:attrName>ppt_x</p:attrName>
                                        </p:attrNameLst>
                                      </p:cBhvr>
                                      <p:tavLst>
                                        <p:tav tm="0">
                                          <p:val>
                                            <p:strVal val="#ppt_x"/>
                                          </p:val>
                                        </p:tav>
                                        <p:tav tm="100000">
                                          <p:val>
                                            <p:strVal val="#ppt_x"/>
                                          </p:val>
                                        </p:tav>
                                      </p:tavLst>
                                    </p:anim>
                                    <p:anim calcmode="lin" valueType="num">
                                      <p:cBhvr additive="base">
                                        <p:cTn id="14" dur="500" fill="hold"/>
                                        <p:tgtEl>
                                          <p:spTgt spid="15293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2851"/>
                                        </p:tgtEl>
                                        <p:attrNameLst>
                                          <p:attrName>style.visibility</p:attrName>
                                        </p:attrNameLst>
                                      </p:cBhvr>
                                      <p:to>
                                        <p:strVal val="visible"/>
                                      </p:to>
                                    </p:set>
                                    <p:anim calcmode="lin" valueType="num">
                                      <p:cBhvr additive="base">
                                        <p:cTn id="19" dur="500" fill="hold"/>
                                        <p:tgtEl>
                                          <p:spTgt spid="152851"/>
                                        </p:tgtEl>
                                        <p:attrNameLst>
                                          <p:attrName>ppt_x</p:attrName>
                                        </p:attrNameLst>
                                      </p:cBhvr>
                                      <p:tavLst>
                                        <p:tav tm="0">
                                          <p:val>
                                            <p:strVal val="#ppt_x"/>
                                          </p:val>
                                        </p:tav>
                                        <p:tav tm="100000">
                                          <p:val>
                                            <p:strVal val="#ppt_x"/>
                                          </p:val>
                                        </p:tav>
                                      </p:tavLst>
                                    </p:anim>
                                    <p:anim calcmode="lin" valueType="num">
                                      <p:cBhvr additive="base">
                                        <p:cTn id="20" dur="500" fill="hold"/>
                                        <p:tgtEl>
                                          <p:spTgt spid="15285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2623"/>
                                        </p:tgtEl>
                                        <p:attrNameLst>
                                          <p:attrName>style.visibility</p:attrName>
                                        </p:attrNameLst>
                                      </p:cBhvr>
                                      <p:to>
                                        <p:strVal val="visible"/>
                                      </p:to>
                                    </p:set>
                                    <p:anim calcmode="lin" valueType="num">
                                      <p:cBhvr additive="base">
                                        <p:cTn id="25" dur="500" fill="hold"/>
                                        <p:tgtEl>
                                          <p:spTgt spid="152623"/>
                                        </p:tgtEl>
                                        <p:attrNameLst>
                                          <p:attrName>ppt_x</p:attrName>
                                        </p:attrNameLst>
                                      </p:cBhvr>
                                      <p:tavLst>
                                        <p:tav tm="0">
                                          <p:val>
                                            <p:strVal val="#ppt_x"/>
                                          </p:val>
                                        </p:tav>
                                        <p:tav tm="100000">
                                          <p:val>
                                            <p:strVal val="#ppt_x"/>
                                          </p:val>
                                        </p:tav>
                                      </p:tavLst>
                                    </p:anim>
                                    <p:anim calcmode="lin" valueType="num">
                                      <p:cBhvr additive="base">
                                        <p:cTn id="26" dur="500" fill="hold"/>
                                        <p:tgtEl>
                                          <p:spTgt spid="15262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2645"/>
                                        </p:tgtEl>
                                        <p:attrNameLst>
                                          <p:attrName>style.visibility</p:attrName>
                                        </p:attrNameLst>
                                      </p:cBhvr>
                                      <p:to>
                                        <p:strVal val="visible"/>
                                      </p:to>
                                    </p:set>
                                    <p:anim calcmode="lin" valueType="num">
                                      <p:cBhvr additive="base">
                                        <p:cTn id="31" dur="500" fill="hold"/>
                                        <p:tgtEl>
                                          <p:spTgt spid="152645"/>
                                        </p:tgtEl>
                                        <p:attrNameLst>
                                          <p:attrName>ppt_x</p:attrName>
                                        </p:attrNameLst>
                                      </p:cBhvr>
                                      <p:tavLst>
                                        <p:tav tm="0">
                                          <p:val>
                                            <p:strVal val="#ppt_x"/>
                                          </p:val>
                                        </p:tav>
                                        <p:tav tm="100000">
                                          <p:val>
                                            <p:strVal val="#ppt_x"/>
                                          </p:val>
                                        </p:tav>
                                      </p:tavLst>
                                    </p:anim>
                                    <p:anim calcmode="lin" valueType="num">
                                      <p:cBhvr additive="base">
                                        <p:cTn id="32" dur="500" fill="hold"/>
                                        <p:tgtEl>
                                          <p:spTgt spid="152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21FC1-0253-445B-A2FB-E6EB5AE9F721}"/>
              </a:ext>
            </a:extLst>
          </p:cNvPr>
          <p:cNvSpPr>
            <a:spLocks noGrp="1"/>
          </p:cNvSpPr>
          <p:nvPr>
            <p:ph sz="quarter" idx="13"/>
          </p:nvPr>
        </p:nvSpPr>
        <p:spPr>
          <a:xfrm>
            <a:off x="1293541" y="731519"/>
            <a:ext cx="9534293" cy="5440683"/>
          </a:xfrm>
        </p:spPr>
        <p:txBody>
          <a:bodyPr/>
          <a:lstStyle/>
          <a:p>
            <a:r>
              <a:rPr lang="fa-IR" sz="4000" dirty="0">
                <a:cs typeface="B Nazanin" panose="00000400000000000000" pitchFamily="2" charset="-78"/>
              </a:rPr>
              <a:t>ارتباط</a:t>
            </a:r>
          </a:p>
          <a:p>
            <a:pPr marL="45720" indent="0">
              <a:buNone/>
            </a:pPr>
            <a:endParaRPr lang="fa-IR" sz="4000" dirty="0">
              <a:cs typeface="B Nazanin" panose="00000400000000000000" pitchFamily="2" charset="-78"/>
            </a:endParaRPr>
          </a:p>
          <a:p>
            <a:endParaRPr lang="fa-IR" sz="4000" dirty="0">
              <a:cs typeface="B Nazanin" panose="00000400000000000000" pitchFamily="2" charset="-78"/>
            </a:endParaRPr>
          </a:p>
          <a:p>
            <a:r>
              <a:rPr lang="fa-IR" sz="4000" dirty="0">
                <a:cs typeface="B Nazanin" panose="00000400000000000000" pitchFamily="2" charset="-78"/>
              </a:rPr>
              <a:t>سرعت</a:t>
            </a:r>
          </a:p>
          <a:p>
            <a:endParaRPr lang="fa-IR" sz="4000" dirty="0">
              <a:cs typeface="B Nazanin" panose="00000400000000000000" pitchFamily="2" charset="-78"/>
            </a:endParaRPr>
          </a:p>
          <a:p>
            <a:pPr marL="45720" indent="0">
              <a:buNone/>
            </a:pPr>
            <a:endParaRPr lang="fa-IR" sz="4000" dirty="0">
              <a:cs typeface="B Nazanin" panose="00000400000000000000" pitchFamily="2" charset="-78"/>
            </a:endParaRPr>
          </a:p>
          <a:p>
            <a:r>
              <a:rPr lang="fa-IR" sz="4000" dirty="0">
                <a:cs typeface="B Nazanin" panose="00000400000000000000" pitchFamily="2" charset="-78"/>
              </a:rPr>
              <a:t>فیبر</a:t>
            </a:r>
          </a:p>
          <a:p>
            <a:endParaRPr lang="fa-IR" dirty="0"/>
          </a:p>
          <a:p>
            <a:endParaRPr lang="en-US" dirty="0"/>
          </a:p>
        </p:txBody>
      </p:sp>
    </p:spTree>
    <p:extLst>
      <p:ext uri="{BB962C8B-B14F-4D97-AF65-F5344CB8AC3E}">
        <p14:creationId xmlns:p14="http://schemas.microsoft.com/office/powerpoint/2010/main" val="1201018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210" y="4289111"/>
            <a:ext cx="8957039" cy="2538000"/>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9709" y="2591228"/>
            <a:ext cx="6344699" cy="5118459"/>
          </a:xfrm>
          <a:prstGeom prst="rect">
            <a:avLst/>
          </a:prstGeom>
          <a:ln>
            <a:noFill/>
          </a:ln>
          <a:scene3d>
            <a:camera prst="orthographicFront">
              <a:rot lat="17700000" lon="0" rev="0"/>
            </a:camera>
            <a:lightRig rig="threePt" dir="t"/>
          </a:scene3d>
        </p:spPr>
      </p:pic>
      <p:sp>
        <p:nvSpPr>
          <p:cNvPr id="2" name="Rectangle 1"/>
          <p:cNvSpPr/>
          <p:nvPr/>
        </p:nvSpPr>
        <p:spPr>
          <a:xfrm>
            <a:off x="2227597" y="4984782"/>
            <a:ext cx="1309225" cy="1224853"/>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grpSp>
        <p:nvGrpSpPr>
          <p:cNvPr id="3" name="그룹 2"/>
          <p:cNvGrpSpPr>
            <a:grpSpLocks noChangeAspect="1"/>
          </p:cNvGrpSpPr>
          <p:nvPr/>
        </p:nvGrpSpPr>
        <p:grpSpPr>
          <a:xfrm>
            <a:off x="2227594" y="5100266"/>
            <a:ext cx="1583279" cy="1019431"/>
            <a:chOff x="153690" y="1401316"/>
            <a:chExt cx="1630660" cy="1265790"/>
          </a:xfrm>
        </p:grpSpPr>
        <p:sp>
          <p:nvSpPr>
            <p:cNvPr id="205" name="모서리가 둥근 직사각형 204"/>
            <p:cNvSpPr/>
            <p:nvPr/>
          </p:nvSpPr>
          <p:spPr>
            <a:xfrm>
              <a:off x="488504" y="2114741"/>
              <a:ext cx="1058658" cy="22713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r>
                <a:rPr lang="en-US" altLang="ko-KR" sz="1200" dirty="0">
                  <a:solidFill>
                    <a:prstClr val="black"/>
                  </a:solidFill>
                  <a:latin typeface="Calibri Light"/>
                  <a:ea typeface="맑은 고딕" panose="020B0503020000020004" pitchFamily="34" charset="-127"/>
                </a:rPr>
                <a:t>SSW/SGW</a:t>
              </a:r>
              <a:endParaRPr lang="ko-KR" altLang="en-US" sz="1200" dirty="0">
                <a:solidFill>
                  <a:prstClr val="black"/>
                </a:solidFill>
                <a:latin typeface="Calibri Light"/>
                <a:ea typeface="맑은 고딕" panose="020B0503020000020004" pitchFamily="34" charset="-127"/>
              </a:endParaRPr>
            </a:p>
          </p:txBody>
        </p:sp>
        <p:sp>
          <p:nvSpPr>
            <p:cNvPr id="214" name="모서리가 둥근 직사각형 213"/>
            <p:cNvSpPr/>
            <p:nvPr/>
          </p:nvSpPr>
          <p:spPr>
            <a:xfrm>
              <a:off x="488504" y="1828643"/>
              <a:ext cx="1058658" cy="22713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r>
                <a:rPr lang="en-US" altLang="ko-KR" sz="1200" dirty="0">
                  <a:solidFill>
                    <a:prstClr val="black"/>
                  </a:solidFill>
                  <a:latin typeface="Calibri Light"/>
                  <a:ea typeface="맑은 고딕" panose="020B0503020000020004" pitchFamily="34" charset="-127"/>
                </a:rPr>
                <a:t>CSCF</a:t>
              </a:r>
              <a:endParaRPr lang="ko-KR" altLang="en-US" sz="1200" dirty="0">
                <a:solidFill>
                  <a:prstClr val="black"/>
                </a:solidFill>
                <a:latin typeface="Calibri Light"/>
                <a:ea typeface="맑은 고딕" panose="020B0503020000020004" pitchFamily="34" charset="-127"/>
              </a:endParaRPr>
            </a:p>
          </p:txBody>
        </p:sp>
        <p:pic>
          <p:nvPicPr>
            <p:cNvPr id="191" name="Picture 238"/>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1784" y="2271106"/>
              <a:ext cx="319814" cy="396000"/>
            </a:xfrm>
            <a:prstGeom prst="rect">
              <a:avLst/>
            </a:prstGeom>
          </p:spPr>
        </p:pic>
        <p:pic>
          <p:nvPicPr>
            <p:cNvPr id="192" name="Picture 2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690" y="1948236"/>
              <a:ext cx="377972" cy="468000"/>
            </a:xfrm>
            <a:prstGeom prst="rect">
              <a:avLst/>
            </a:prstGeom>
          </p:spPr>
        </p:pic>
        <p:pic>
          <p:nvPicPr>
            <p:cNvPr id="206"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537" y="1708684"/>
              <a:ext cx="290744" cy="360000"/>
            </a:xfrm>
            <a:prstGeom prst="rect">
              <a:avLst/>
            </a:prstGeom>
          </p:spPr>
        </p:pic>
        <p:pic>
          <p:nvPicPr>
            <p:cNvPr id="223" name="Picture 27" descr="D:\디자인DB\임시\대외 프리젠테이션 기본가이드\02.용역진행\최종산출물\별첨2.패키지\icon\sub color\분류\전자기기\173.png"/>
            <p:cNvPicPr>
              <a:picLocks noChangeAspect="1" noChangeArrowheads="1"/>
            </p:cNvPicPr>
            <p:nvPr/>
          </p:nvPicPr>
          <p:blipFill>
            <a:blip r:embed="rId8" cstate="print"/>
            <a:srcRect/>
            <a:stretch>
              <a:fillRect/>
            </a:stretch>
          </p:blipFill>
          <p:spPr bwMode="auto">
            <a:xfrm>
              <a:off x="259452" y="1401316"/>
              <a:ext cx="192650" cy="350808"/>
            </a:xfrm>
            <a:prstGeom prst="rect">
              <a:avLst/>
            </a:prstGeom>
            <a:noFill/>
          </p:spPr>
        </p:pic>
        <p:sp>
          <p:nvSpPr>
            <p:cNvPr id="224" name="모서리가 둥근 직사각형 223"/>
            <p:cNvSpPr/>
            <p:nvPr/>
          </p:nvSpPr>
          <p:spPr>
            <a:xfrm>
              <a:off x="488504" y="1475906"/>
              <a:ext cx="1295846" cy="218947"/>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r>
                <a:rPr lang="en-US" altLang="ko-KR" sz="1200" dirty="0">
                  <a:solidFill>
                    <a:prstClr val="black"/>
                  </a:solidFill>
                  <a:latin typeface="Calibri Light"/>
                  <a:ea typeface="맑은 고딕" panose="020B0503020000020004" pitchFamily="34" charset="-127"/>
                </a:rPr>
                <a:t>Service</a:t>
              </a:r>
              <a:endParaRPr lang="ko-KR" altLang="en-US" sz="1200" dirty="0">
                <a:solidFill>
                  <a:prstClr val="black"/>
                </a:solidFill>
                <a:latin typeface="Calibri Light"/>
                <a:ea typeface="맑은 고딕" panose="020B0503020000020004" pitchFamily="34" charset="-127"/>
              </a:endParaRPr>
            </a:p>
          </p:txBody>
        </p:sp>
        <p:sp>
          <p:nvSpPr>
            <p:cNvPr id="165" name="모서리가 둥근 직사각형 164"/>
            <p:cNvSpPr/>
            <p:nvPr/>
          </p:nvSpPr>
          <p:spPr>
            <a:xfrm>
              <a:off x="488504" y="2400839"/>
              <a:ext cx="1058658" cy="22713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r>
                <a:rPr lang="en-US" altLang="ko-KR" sz="1200" dirty="0">
                  <a:solidFill>
                    <a:prstClr val="black"/>
                  </a:solidFill>
                  <a:latin typeface="Calibri Light"/>
                  <a:ea typeface="맑은 고딕" panose="020B0503020000020004" pitchFamily="34" charset="-127"/>
                </a:rPr>
                <a:t>MGW</a:t>
              </a:r>
              <a:endParaRPr lang="ko-KR" altLang="en-US" sz="1200" dirty="0">
                <a:solidFill>
                  <a:prstClr val="black"/>
                </a:solidFill>
                <a:latin typeface="Calibri Light"/>
                <a:ea typeface="맑은 고딕" panose="020B0503020000020004" pitchFamily="34" charset="-127"/>
              </a:endParaRPr>
            </a:p>
          </p:txBody>
        </p:sp>
      </p:grpSp>
      <p:grpSp>
        <p:nvGrpSpPr>
          <p:cNvPr id="4" name="그룹 6"/>
          <p:cNvGrpSpPr/>
          <p:nvPr/>
        </p:nvGrpSpPr>
        <p:grpSpPr>
          <a:xfrm>
            <a:off x="3354247" y="1266788"/>
            <a:ext cx="5135999" cy="4750456"/>
            <a:chOff x="1982765" y="1266788"/>
            <a:chExt cx="5563999" cy="4750456"/>
          </a:xfrm>
        </p:grpSpPr>
        <p:sp>
          <p:nvSpPr>
            <p:cNvPr id="218" name="타원 217"/>
            <p:cNvSpPr/>
            <p:nvPr/>
          </p:nvSpPr>
          <p:spPr>
            <a:xfrm>
              <a:off x="3388560" y="1266788"/>
              <a:ext cx="2751354" cy="866068"/>
            </a:xfrm>
            <a:prstGeom prst="ellipse">
              <a:avLst/>
            </a:prstGeom>
            <a:solidFill>
              <a:schemeClr val="bg1">
                <a:lumMod val="65000"/>
                <a:alpha val="41000"/>
              </a:schemeClr>
            </a:solidFill>
            <a:ln w="9525">
              <a:noFill/>
            </a:ln>
            <a:effectLst>
              <a:outerShdw blurRad="50800" dist="38100" dir="2700000" sx="101000" sy="101000" algn="tl" rotWithShape="0">
                <a:prstClr val="black">
                  <a:alpha val="56000"/>
                </a:prstClr>
              </a:outerShdw>
            </a:effectLst>
            <a:scene3d>
              <a:camera prst="orthographicFront">
                <a:rot lat="176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cxnSp>
          <p:nvCxnSpPr>
            <p:cNvPr id="267" name="Straight Connector 56"/>
            <p:cNvCxnSpPr>
              <a:stCxn id="370" idx="0"/>
              <a:endCxn id="182" idx="0"/>
            </p:cNvCxnSpPr>
            <p:nvPr/>
          </p:nvCxnSpPr>
          <p:spPr>
            <a:xfrm flipH="1" flipV="1">
              <a:off x="2758441" y="3556170"/>
              <a:ext cx="2575215" cy="89183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그룹 12"/>
            <p:cNvGrpSpPr/>
            <p:nvPr/>
          </p:nvGrpSpPr>
          <p:grpSpPr>
            <a:xfrm>
              <a:off x="7302886" y="5076847"/>
              <a:ext cx="243878" cy="202291"/>
              <a:chOff x="5983906" y="5251535"/>
              <a:chExt cx="175182" cy="189781"/>
            </a:xfrm>
          </p:grpSpPr>
          <p:pic>
            <p:nvPicPr>
              <p:cNvPr id="150"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12" name="이등변 삼각형 11"/>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7" name="그룹 178"/>
            <p:cNvGrpSpPr/>
            <p:nvPr/>
          </p:nvGrpSpPr>
          <p:grpSpPr>
            <a:xfrm>
              <a:off x="6249969" y="5470640"/>
              <a:ext cx="243878" cy="202291"/>
              <a:chOff x="5983906" y="5251535"/>
              <a:chExt cx="175182" cy="189781"/>
            </a:xfrm>
          </p:grpSpPr>
          <p:pic>
            <p:nvPicPr>
              <p:cNvPr id="180"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181" name="이등변 삼각형 180"/>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8" name="그룹 224"/>
            <p:cNvGrpSpPr/>
            <p:nvPr/>
          </p:nvGrpSpPr>
          <p:grpSpPr>
            <a:xfrm>
              <a:off x="7291115" y="5814953"/>
              <a:ext cx="243878" cy="202291"/>
              <a:chOff x="5983906" y="5251535"/>
              <a:chExt cx="175182" cy="189781"/>
            </a:xfrm>
          </p:grpSpPr>
          <p:pic>
            <p:nvPicPr>
              <p:cNvPr id="226"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27" name="이등변 삼각형 226"/>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0" name="그룹 230"/>
            <p:cNvGrpSpPr/>
            <p:nvPr/>
          </p:nvGrpSpPr>
          <p:grpSpPr>
            <a:xfrm>
              <a:off x="4046145" y="5630318"/>
              <a:ext cx="243878" cy="202291"/>
              <a:chOff x="5983906" y="5251535"/>
              <a:chExt cx="175182" cy="189781"/>
            </a:xfrm>
          </p:grpSpPr>
          <p:pic>
            <p:nvPicPr>
              <p:cNvPr id="232"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33" name="이등변 삼각형 232"/>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1" name="그룹 234"/>
            <p:cNvGrpSpPr/>
            <p:nvPr/>
          </p:nvGrpSpPr>
          <p:grpSpPr>
            <a:xfrm>
              <a:off x="3141056" y="5294539"/>
              <a:ext cx="243878" cy="202291"/>
              <a:chOff x="5983906" y="5251535"/>
              <a:chExt cx="175182" cy="189781"/>
            </a:xfrm>
          </p:grpSpPr>
          <p:pic>
            <p:nvPicPr>
              <p:cNvPr id="236"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37" name="이등변 삼각형 236"/>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3" name="그룹 241"/>
            <p:cNvGrpSpPr/>
            <p:nvPr/>
          </p:nvGrpSpPr>
          <p:grpSpPr>
            <a:xfrm>
              <a:off x="2460660" y="5002625"/>
              <a:ext cx="243878" cy="202291"/>
              <a:chOff x="5983906" y="5251535"/>
              <a:chExt cx="175182" cy="189781"/>
            </a:xfrm>
          </p:grpSpPr>
          <p:pic>
            <p:nvPicPr>
              <p:cNvPr id="243"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44" name="이등변 삼각형 243"/>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4" name="그룹 244"/>
            <p:cNvGrpSpPr/>
            <p:nvPr/>
          </p:nvGrpSpPr>
          <p:grpSpPr>
            <a:xfrm>
              <a:off x="2896415" y="4946873"/>
              <a:ext cx="243878" cy="202291"/>
              <a:chOff x="5983906" y="5251535"/>
              <a:chExt cx="175182" cy="189781"/>
            </a:xfrm>
          </p:grpSpPr>
          <p:pic>
            <p:nvPicPr>
              <p:cNvPr id="246"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47" name="이등변 삼각형 246"/>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5" name="그룹 247"/>
            <p:cNvGrpSpPr/>
            <p:nvPr/>
          </p:nvGrpSpPr>
          <p:grpSpPr>
            <a:xfrm>
              <a:off x="3188046" y="4838240"/>
              <a:ext cx="243878" cy="202291"/>
              <a:chOff x="5983906" y="5251535"/>
              <a:chExt cx="175182" cy="189781"/>
            </a:xfrm>
          </p:grpSpPr>
          <p:pic>
            <p:nvPicPr>
              <p:cNvPr id="249"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50" name="이등변 삼각형 249"/>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7" name="그룹 256"/>
            <p:cNvGrpSpPr/>
            <p:nvPr/>
          </p:nvGrpSpPr>
          <p:grpSpPr>
            <a:xfrm>
              <a:off x="2512861" y="4655672"/>
              <a:ext cx="243878" cy="202291"/>
              <a:chOff x="5983906" y="5251535"/>
              <a:chExt cx="175182" cy="189781"/>
            </a:xfrm>
          </p:grpSpPr>
          <p:pic>
            <p:nvPicPr>
              <p:cNvPr id="258"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59" name="이등변 삼각형 258"/>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8" name="그룹 260"/>
            <p:cNvGrpSpPr/>
            <p:nvPr/>
          </p:nvGrpSpPr>
          <p:grpSpPr>
            <a:xfrm>
              <a:off x="2480484" y="4316202"/>
              <a:ext cx="243878" cy="202291"/>
              <a:chOff x="5983906" y="5251535"/>
              <a:chExt cx="175182" cy="189781"/>
            </a:xfrm>
          </p:grpSpPr>
          <p:pic>
            <p:nvPicPr>
              <p:cNvPr id="262"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63" name="이등변 삼각형 262"/>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19" name="그룹 263"/>
            <p:cNvGrpSpPr/>
            <p:nvPr/>
          </p:nvGrpSpPr>
          <p:grpSpPr>
            <a:xfrm>
              <a:off x="2963557" y="4245714"/>
              <a:ext cx="243878" cy="202291"/>
              <a:chOff x="5983906" y="5251535"/>
              <a:chExt cx="175182" cy="189781"/>
            </a:xfrm>
          </p:grpSpPr>
          <p:pic>
            <p:nvPicPr>
              <p:cNvPr id="265"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66" name="이등변 삼각형 265"/>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0" name="그룹 275"/>
            <p:cNvGrpSpPr/>
            <p:nvPr/>
          </p:nvGrpSpPr>
          <p:grpSpPr>
            <a:xfrm>
              <a:off x="5760021" y="5807186"/>
              <a:ext cx="243878" cy="202291"/>
              <a:chOff x="5983906" y="5251535"/>
              <a:chExt cx="175182" cy="189781"/>
            </a:xfrm>
          </p:grpSpPr>
          <p:pic>
            <p:nvPicPr>
              <p:cNvPr id="277"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78" name="이등변 삼각형 277"/>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1" name="그룹 278"/>
            <p:cNvGrpSpPr/>
            <p:nvPr/>
          </p:nvGrpSpPr>
          <p:grpSpPr>
            <a:xfrm>
              <a:off x="4580413" y="5558591"/>
              <a:ext cx="243878" cy="202291"/>
              <a:chOff x="5983906" y="5251535"/>
              <a:chExt cx="175182" cy="189781"/>
            </a:xfrm>
          </p:grpSpPr>
          <p:pic>
            <p:nvPicPr>
              <p:cNvPr id="280"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81" name="이등변 삼각형 280"/>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2" name="그룹 351"/>
            <p:cNvGrpSpPr/>
            <p:nvPr/>
          </p:nvGrpSpPr>
          <p:grpSpPr>
            <a:xfrm>
              <a:off x="3766340" y="5340049"/>
              <a:ext cx="243878" cy="202291"/>
              <a:chOff x="5983906" y="5251535"/>
              <a:chExt cx="175182" cy="189781"/>
            </a:xfrm>
          </p:grpSpPr>
          <p:pic>
            <p:nvPicPr>
              <p:cNvPr id="353"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54" name="이등변 삼각형 353"/>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3" name="그룹 355"/>
            <p:cNvGrpSpPr/>
            <p:nvPr/>
          </p:nvGrpSpPr>
          <p:grpSpPr>
            <a:xfrm>
              <a:off x="3915860" y="5193393"/>
              <a:ext cx="243878" cy="202291"/>
              <a:chOff x="5983906" y="5251535"/>
              <a:chExt cx="175182" cy="189781"/>
            </a:xfrm>
          </p:grpSpPr>
          <p:pic>
            <p:nvPicPr>
              <p:cNvPr id="357"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58" name="이등변 삼각형 357"/>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4" name="그룹 363"/>
            <p:cNvGrpSpPr/>
            <p:nvPr/>
          </p:nvGrpSpPr>
          <p:grpSpPr>
            <a:xfrm>
              <a:off x="2360046" y="4825175"/>
              <a:ext cx="243878" cy="202291"/>
              <a:chOff x="5983906" y="5251535"/>
              <a:chExt cx="175182" cy="189781"/>
            </a:xfrm>
          </p:grpSpPr>
          <p:pic>
            <p:nvPicPr>
              <p:cNvPr id="365"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66" name="이등변 삼각형 365"/>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5" name="그룹 367"/>
            <p:cNvGrpSpPr/>
            <p:nvPr/>
          </p:nvGrpSpPr>
          <p:grpSpPr>
            <a:xfrm>
              <a:off x="5211717" y="4410098"/>
              <a:ext cx="243878" cy="202291"/>
              <a:chOff x="5983906" y="5251535"/>
              <a:chExt cx="175182" cy="189781"/>
            </a:xfrm>
          </p:grpSpPr>
          <p:pic>
            <p:nvPicPr>
              <p:cNvPr id="369"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70" name="이등변 삼각형 369"/>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7" name="그룹 372"/>
            <p:cNvGrpSpPr/>
            <p:nvPr/>
          </p:nvGrpSpPr>
          <p:grpSpPr>
            <a:xfrm>
              <a:off x="4232354" y="5042553"/>
              <a:ext cx="243878" cy="202291"/>
              <a:chOff x="5983906" y="5251535"/>
              <a:chExt cx="175182" cy="189781"/>
            </a:xfrm>
          </p:grpSpPr>
          <p:pic>
            <p:nvPicPr>
              <p:cNvPr id="374"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75" name="이등변 삼각형 374"/>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8" name="그룹 376"/>
            <p:cNvGrpSpPr/>
            <p:nvPr/>
          </p:nvGrpSpPr>
          <p:grpSpPr>
            <a:xfrm>
              <a:off x="3957316" y="4830328"/>
              <a:ext cx="243878" cy="202291"/>
              <a:chOff x="5983906" y="5251535"/>
              <a:chExt cx="175182" cy="189781"/>
            </a:xfrm>
          </p:grpSpPr>
          <p:pic>
            <p:nvPicPr>
              <p:cNvPr id="378"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79" name="이등변 삼각형 378"/>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29" name="그룹 385"/>
            <p:cNvGrpSpPr/>
            <p:nvPr/>
          </p:nvGrpSpPr>
          <p:grpSpPr>
            <a:xfrm>
              <a:off x="4201195" y="4701628"/>
              <a:ext cx="243878" cy="202291"/>
              <a:chOff x="5983906" y="5251535"/>
              <a:chExt cx="175182" cy="189781"/>
            </a:xfrm>
          </p:grpSpPr>
          <p:pic>
            <p:nvPicPr>
              <p:cNvPr id="387"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88" name="이등변 삼각형 387"/>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0" name="그룹 389"/>
            <p:cNvGrpSpPr/>
            <p:nvPr/>
          </p:nvGrpSpPr>
          <p:grpSpPr>
            <a:xfrm>
              <a:off x="3242604" y="4424048"/>
              <a:ext cx="243878" cy="202291"/>
              <a:chOff x="5983906" y="5251535"/>
              <a:chExt cx="175182" cy="189781"/>
            </a:xfrm>
          </p:grpSpPr>
          <p:pic>
            <p:nvPicPr>
              <p:cNvPr id="391"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392" name="이등변 삼각형 391"/>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1" name="그룹 403"/>
            <p:cNvGrpSpPr/>
            <p:nvPr/>
          </p:nvGrpSpPr>
          <p:grpSpPr>
            <a:xfrm>
              <a:off x="1982765" y="4374060"/>
              <a:ext cx="243878" cy="202291"/>
              <a:chOff x="5983906" y="5251535"/>
              <a:chExt cx="175182" cy="189781"/>
            </a:xfrm>
          </p:grpSpPr>
          <p:pic>
            <p:nvPicPr>
              <p:cNvPr id="405"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06" name="이등변 삼각형 405"/>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2" name="그룹 412"/>
            <p:cNvGrpSpPr/>
            <p:nvPr/>
          </p:nvGrpSpPr>
          <p:grpSpPr>
            <a:xfrm>
              <a:off x="3551582" y="4878168"/>
              <a:ext cx="243878" cy="202291"/>
              <a:chOff x="5983906" y="5251535"/>
              <a:chExt cx="175182" cy="189781"/>
            </a:xfrm>
          </p:grpSpPr>
          <p:pic>
            <p:nvPicPr>
              <p:cNvPr id="414"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15" name="이등변 삼각형 414"/>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5" name="그룹 432"/>
            <p:cNvGrpSpPr/>
            <p:nvPr/>
          </p:nvGrpSpPr>
          <p:grpSpPr>
            <a:xfrm>
              <a:off x="3069416" y="4521392"/>
              <a:ext cx="243878" cy="202291"/>
              <a:chOff x="5983906" y="5251535"/>
              <a:chExt cx="175182" cy="189781"/>
            </a:xfrm>
          </p:grpSpPr>
          <p:pic>
            <p:nvPicPr>
              <p:cNvPr id="434"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35" name="이등변 삼각형 434"/>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6" name="그룹 438"/>
            <p:cNvGrpSpPr/>
            <p:nvPr/>
          </p:nvGrpSpPr>
          <p:grpSpPr>
            <a:xfrm>
              <a:off x="3567651" y="4632279"/>
              <a:ext cx="243878" cy="202291"/>
              <a:chOff x="5983906" y="5251535"/>
              <a:chExt cx="175182" cy="189781"/>
            </a:xfrm>
          </p:grpSpPr>
          <p:pic>
            <p:nvPicPr>
              <p:cNvPr id="440"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41" name="이등변 삼각형 440"/>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39" name="그룹 445"/>
            <p:cNvGrpSpPr/>
            <p:nvPr/>
          </p:nvGrpSpPr>
          <p:grpSpPr>
            <a:xfrm>
              <a:off x="5101171" y="4713535"/>
              <a:ext cx="243878" cy="202291"/>
              <a:chOff x="5983906" y="5251535"/>
              <a:chExt cx="175182" cy="189781"/>
            </a:xfrm>
          </p:grpSpPr>
          <p:pic>
            <p:nvPicPr>
              <p:cNvPr id="447"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48" name="이등변 삼각형 447"/>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sp>
          <p:nvSpPr>
            <p:cNvPr id="452" name="이등변 삼각형 451"/>
            <p:cNvSpPr/>
            <p:nvPr/>
          </p:nvSpPr>
          <p:spPr>
            <a:xfrm>
              <a:off x="3732322" y="4650675"/>
              <a:ext cx="124814" cy="95680"/>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nvGrpSpPr>
            <p:cNvPr id="40" name="그룹 459"/>
            <p:cNvGrpSpPr/>
            <p:nvPr/>
          </p:nvGrpSpPr>
          <p:grpSpPr>
            <a:xfrm>
              <a:off x="4138090" y="4583374"/>
              <a:ext cx="243878" cy="202291"/>
              <a:chOff x="5983906" y="5251535"/>
              <a:chExt cx="175182" cy="189781"/>
            </a:xfrm>
          </p:grpSpPr>
          <p:pic>
            <p:nvPicPr>
              <p:cNvPr id="461"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462" name="이등변 삼각형 461"/>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cxnSp>
          <p:nvCxnSpPr>
            <p:cNvPr id="175" name="Straight Connector 56"/>
            <p:cNvCxnSpPr>
              <a:stCxn id="227" idx="0"/>
              <a:endCxn id="9" idx="0"/>
            </p:cNvCxnSpPr>
            <p:nvPr/>
          </p:nvCxnSpPr>
          <p:spPr>
            <a:xfrm flipH="1" flipV="1">
              <a:off x="6736996" y="3560086"/>
              <a:ext cx="676059" cy="229277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4" name="Straight Connector 56"/>
            <p:cNvCxnSpPr>
              <a:stCxn id="12" idx="0"/>
              <a:endCxn id="9" idx="0"/>
            </p:cNvCxnSpPr>
            <p:nvPr/>
          </p:nvCxnSpPr>
          <p:spPr>
            <a:xfrm flipH="1" flipV="1">
              <a:off x="6736996" y="3560087"/>
              <a:ext cx="687830" cy="155466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 name="Straight Connector 56"/>
            <p:cNvCxnSpPr>
              <a:stCxn id="196" idx="1"/>
              <a:endCxn id="9" idx="0"/>
            </p:cNvCxnSpPr>
            <p:nvPr/>
          </p:nvCxnSpPr>
          <p:spPr>
            <a:xfrm flipV="1">
              <a:off x="6230652" y="3560087"/>
              <a:ext cx="506344" cy="97544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그룹 185"/>
            <p:cNvGrpSpPr/>
            <p:nvPr/>
          </p:nvGrpSpPr>
          <p:grpSpPr>
            <a:xfrm>
              <a:off x="6623106" y="4701628"/>
              <a:ext cx="243878" cy="202291"/>
              <a:chOff x="5983906" y="5251535"/>
              <a:chExt cx="175182" cy="189781"/>
            </a:xfrm>
          </p:grpSpPr>
          <p:pic>
            <p:nvPicPr>
              <p:cNvPr id="189"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193" name="이등변 삼각형 192"/>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grpSp>
          <p:nvGrpSpPr>
            <p:cNvPr id="42" name="그룹 193"/>
            <p:cNvGrpSpPr/>
            <p:nvPr/>
          </p:nvGrpSpPr>
          <p:grpSpPr>
            <a:xfrm>
              <a:off x="6139916" y="4449788"/>
              <a:ext cx="243878" cy="202291"/>
              <a:chOff x="5983906" y="5251535"/>
              <a:chExt cx="175182" cy="189781"/>
            </a:xfrm>
          </p:grpSpPr>
          <p:pic>
            <p:nvPicPr>
              <p:cNvPr id="195"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196" name="이등변 삼각형 195"/>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cxnSp>
          <p:nvCxnSpPr>
            <p:cNvPr id="197" name="Straight Connector 56"/>
            <p:cNvCxnSpPr>
              <a:stCxn id="193" idx="3"/>
              <a:endCxn id="9" idx="0"/>
            </p:cNvCxnSpPr>
            <p:nvPr/>
          </p:nvCxnSpPr>
          <p:spPr>
            <a:xfrm flipH="1" flipV="1">
              <a:off x="6736995" y="3560086"/>
              <a:ext cx="8051" cy="127512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8" name="Straight Connector 56"/>
            <p:cNvCxnSpPr>
              <a:stCxn id="181" idx="0"/>
              <a:endCxn id="177" idx="0"/>
            </p:cNvCxnSpPr>
            <p:nvPr/>
          </p:nvCxnSpPr>
          <p:spPr>
            <a:xfrm flipH="1" flipV="1">
              <a:off x="6034694" y="4097001"/>
              <a:ext cx="337213" cy="141154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9" name="Straight Connector 56"/>
            <p:cNvCxnSpPr>
              <a:stCxn id="202" idx="0"/>
              <a:endCxn id="177" idx="0"/>
            </p:cNvCxnSpPr>
            <p:nvPr/>
          </p:nvCxnSpPr>
          <p:spPr>
            <a:xfrm flipV="1">
              <a:off x="5263777" y="4097003"/>
              <a:ext cx="770918" cy="115330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3" name="그룹 199"/>
            <p:cNvGrpSpPr/>
            <p:nvPr/>
          </p:nvGrpSpPr>
          <p:grpSpPr>
            <a:xfrm>
              <a:off x="5141836" y="5212403"/>
              <a:ext cx="243878" cy="202291"/>
              <a:chOff x="5983906" y="5251535"/>
              <a:chExt cx="175182" cy="189781"/>
            </a:xfrm>
          </p:grpSpPr>
          <p:pic>
            <p:nvPicPr>
              <p:cNvPr id="201" name="Picture 51"/>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3906" y="5251535"/>
                <a:ext cx="175182" cy="189781"/>
              </a:xfrm>
              <a:prstGeom prst="rect">
                <a:avLst/>
              </a:prstGeom>
            </p:spPr>
          </p:pic>
          <p:sp>
            <p:nvSpPr>
              <p:cNvPr id="202" name="이등변 삼각형 201"/>
              <p:cNvSpPr/>
              <p:nvPr/>
            </p:nvSpPr>
            <p:spPr>
              <a:xfrm>
                <a:off x="6026669" y="5287097"/>
                <a:ext cx="89656" cy="89763"/>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Light"/>
                  <a:ea typeface="맑은 고딕" panose="020B0503020000020004" pitchFamily="34" charset="-127"/>
                </a:endParaRPr>
              </a:p>
            </p:txBody>
          </p:sp>
        </p:grpSp>
        <p:cxnSp>
          <p:nvCxnSpPr>
            <p:cNvPr id="203" name="Straight Connector 56"/>
            <p:cNvCxnSpPr>
              <a:stCxn id="375" idx="0"/>
              <a:endCxn id="177" idx="0"/>
            </p:cNvCxnSpPr>
            <p:nvPr/>
          </p:nvCxnSpPr>
          <p:spPr>
            <a:xfrm flipV="1">
              <a:off x="4354294" y="4097001"/>
              <a:ext cx="1680401" cy="98345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 name="Straight Connector 56"/>
            <p:cNvCxnSpPr>
              <a:stCxn id="415" idx="0"/>
              <a:endCxn id="177" idx="0"/>
            </p:cNvCxnSpPr>
            <p:nvPr/>
          </p:nvCxnSpPr>
          <p:spPr>
            <a:xfrm flipV="1">
              <a:off x="3673523" y="4097001"/>
              <a:ext cx="2361172" cy="81907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 name="Straight Connector 56"/>
            <p:cNvCxnSpPr>
              <a:stCxn id="250" idx="0"/>
              <a:endCxn id="177" idx="0"/>
            </p:cNvCxnSpPr>
            <p:nvPr/>
          </p:nvCxnSpPr>
          <p:spPr>
            <a:xfrm flipV="1">
              <a:off x="3309986" y="4097001"/>
              <a:ext cx="2724709" cy="77914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 name="Straight Connector 56"/>
            <p:cNvCxnSpPr>
              <a:stCxn id="366" idx="0"/>
              <a:endCxn id="177" idx="0"/>
            </p:cNvCxnSpPr>
            <p:nvPr/>
          </p:nvCxnSpPr>
          <p:spPr>
            <a:xfrm flipV="1">
              <a:off x="2481987" y="4097003"/>
              <a:ext cx="3552708" cy="76607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56"/>
            <p:cNvCxnSpPr>
              <a:stCxn id="259" idx="0"/>
              <a:endCxn id="177" idx="0"/>
            </p:cNvCxnSpPr>
            <p:nvPr/>
          </p:nvCxnSpPr>
          <p:spPr>
            <a:xfrm flipV="1">
              <a:off x="2634800" y="4097001"/>
              <a:ext cx="3399895" cy="59657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 name="Straight Connector 56"/>
            <p:cNvCxnSpPr>
              <a:stCxn id="244" idx="0"/>
              <a:endCxn id="177" idx="0"/>
            </p:cNvCxnSpPr>
            <p:nvPr/>
          </p:nvCxnSpPr>
          <p:spPr>
            <a:xfrm flipV="1">
              <a:off x="2582598" y="4097001"/>
              <a:ext cx="3452096" cy="94353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8" name="Straight Connector 56"/>
            <p:cNvCxnSpPr>
              <a:stCxn id="247" idx="0"/>
              <a:endCxn id="178" idx="0"/>
            </p:cNvCxnSpPr>
            <p:nvPr/>
          </p:nvCxnSpPr>
          <p:spPr>
            <a:xfrm flipV="1">
              <a:off x="3018355" y="4073952"/>
              <a:ext cx="488518" cy="91082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9" name="Straight Connector 56"/>
            <p:cNvCxnSpPr>
              <a:stCxn id="237" idx="0"/>
              <a:endCxn id="178" idx="0"/>
            </p:cNvCxnSpPr>
            <p:nvPr/>
          </p:nvCxnSpPr>
          <p:spPr>
            <a:xfrm flipV="1">
              <a:off x="3262995" y="4073952"/>
              <a:ext cx="243877" cy="125849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 name="Straight Connector 56"/>
            <p:cNvCxnSpPr>
              <a:stCxn id="358" idx="0"/>
              <a:endCxn id="177" idx="0"/>
            </p:cNvCxnSpPr>
            <p:nvPr/>
          </p:nvCxnSpPr>
          <p:spPr>
            <a:xfrm flipV="1">
              <a:off x="4037800" y="4097003"/>
              <a:ext cx="1996894" cy="113429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4" name="Straight Connector 56"/>
            <p:cNvCxnSpPr>
              <a:stCxn id="354" idx="0"/>
              <a:endCxn id="178" idx="0"/>
            </p:cNvCxnSpPr>
            <p:nvPr/>
          </p:nvCxnSpPr>
          <p:spPr>
            <a:xfrm flipH="1" flipV="1">
              <a:off x="3506873" y="4073950"/>
              <a:ext cx="381409" cy="130400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0" name="Straight Connector 56"/>
            <p:cNvCxnSpPr>
              <a:stCxn id="233" idx="0"/>
              <a:endCxn id="178" idx="0"/>
            </p:cNvCxnSpPr>
            <p:nvPr/>
          </p:nvCxnSpPr>
          <p:spPr>
            <a:xfrm flipH="1" flipV="1">
              <a:off x="3506873" y="4073950"/>
              <a:ext cx="661212" cy="159427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1" name="Straight Connector 56"/>
            <p:cNvCxnSpPr>
              <a:stCxn id="281" idx="0"/>
              <a:endCxn id="178" idx="0"/>
            </p:cNvCxnSpPr>
            <p:nvPr/>
          </p:nvCxnSpPr>
          <p:spPr>
            <a:xfrm flipH="1" flipV="1">
              <a:off x="3506872" y="4073952"/>
              <a:ext cx="1195480" cy="152254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 name="Straight Connector 56"/>
            <p:cNvCxnSpPr>
              <a:stCxn id="278" idx="0"/>
              <a:endCxn id="178" idx="0"/>
            </p:cNvCxnSpPr>
            <p:nvPr/>
          </p:nvCxnSpPr>
          <p:spPr>
            <a:xfrm flipH="1" flipV="1">
              <a:off x="3506872" y="4073952"/>
              <a:ext cx="2375089" cy="177114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Straight Connector 56"/>
            <p:cNvCxnSpPr>
              <a:stCxn id="406" idx="0"/>
              <a:endCxn id="182" idx="0"/>
            </p:cNvCxnSpPr>
            <p:nvPr/>
          </p:nvCxnSpPr>
          <p:spPr>
            <a:xfrm flipV="1">
              <a:off x="2104702" y="3556172"/>
              <a:ext cx="653739" cy="85579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4" name="Straight Connector 56"/>
            <p:cNvCxnSpPr>
              <a:stCxn id="263" idx="0"/>
              <a:endCxn id="182" idx="0"/>
            </p:cNvCxnSpPr>
            <p:nvPr/>
          </p:nvCxnSpPr>
          <p:spPr>
            <a:xfrm flipV="1">
              <a:off x="2602424" y="3556172"/>
              <a:ext cx="156018" cy="79793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Straight Connector 56"/>
            <p:cNvCxnSpPr>
              <a:stCxn id="266" idx="0"/>
              <a:endCxn id="182" idx="0"/>
            </p:cNvCxnSpPr>
            <p:nvPr/>
          </p:nvCxnSpPr>
          <p:spPr>
            <a:xfrm flipH="1" flipV="1">
              <a:off x="2758441" y="3556170"/>
              <a:ext cx="327055" cy="72745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56"/>
            <p:cNvCxnSpPr>
              <a:stCxn id="392" idx="0"/>
              <a:endCxn id="182" idx="0"/>
            </p:cNvCxnSpPr>
            <p:nvPr/>
          </p:nvCxnSpPr>
          <p:spPr>
            <a:xfrm flipH="1" flipV="1">
              <a:off x="2758442" y="3556170"/>
              <a:ext cx="606102" cy="90578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0" name="Straight Connector 56"/>
            <p:cNvCxnSpPr>
              <a:stCxn id="462" idx="0"/>
            </p:cNvCxnSpPr>
            <p:nvPr/>
          </p:nvCxnSpPr>
          <p:spPr>
            <a:xfrm flipH="1" flipV="1">
              <a:off x="2834401" y="3565113"/>
              <a:ext cx="1425631" cy="105616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8" name="Straight Connector 56"/>
            <p:cNvCxnSpPr>
              <a:stCxn id="448" idx="0"/>
              <a:endCxn id="269" idx="0"/>
            </p:cNvCxnSpPr>
            <p:nvPr/>
          </p:nvCxnSpPr>
          <p:spPr>
            <a:xfrm flipH="1" flipV="1">
              <a:off x="4694280" y="3305872"/>
              <a:ext cx="528831" cy="1445571"/>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0" name="Straight Connector 56"/>
            <p:cNvCxnSpPr>
              <a:stCxn id="388" idx="3"/>
              <a:endCxn id="269" idx="0"/>
            </p:cNvCxnSpPr>
            <p:nvPr/>
          </p:nvCxnSpPr>
          <p:spPr>
            <a:xfrm flipV="1">
              <a:off x="4323135" y="3305870"/>
              <a:ext cx="371145" cy="152934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2" name="Straight Connector 56"/>
            <p:cNvCxnSpPr>
              <a:stCxn id="379" idx="0"/>
              <a:endCxn id="269" idx="0"/>
            </p:cNvCxnSpPr>
            <p:nvPr/>
          </p:nvCxnSpPr>
          <p:spPr>
            <a:xfrm flipV="1">
              <a:off x="4079257" y="3305870"/>
              <a:ext cx="615023" cy="156236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5" name="Straight Connector 56"/>
            <p:cNvCxnSpPr>
              <a:stCxn id="441" idx="0"/>
              <a:endCxn id="269" idx="0"/>
            </p:cNvCxnSpPr>
            <p:nvPr/>
          </p:nvCxnSpPr>
          <p:spPr>
            <a:xfrm flipV="1">
              <a:off x="3689590" y="3305870"/>
              <a:ext cx="1004689" cy="136431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2" name="Straight Connector 56"/>
            <p:cNvCxnSpPr>
              <a:stCxn id="435" idx="0"/>
              <a:endCxn id="269" idx="0"/>
            </p:cNvCxnSpPr>
            <p:nvPr/>
          </p:nvCxnSpPr>
          <p:spPr>
            <a:xfrm flipV="1">
              <a:off x="3191354" y="3305870"/>
              <a:ext cx="1502925" cy="125342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7" name="Picture 87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01196" y="2356884"/>
              <a:ext cx="403925" cy="1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7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8242" y="2356884"/>
              <a:ext cx="401886" cy="1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170"/>
            <p:cNvCxnSpPr/>
            <p:nvPr/>
          </p:nvCxnSpPr>
          <p:spPr>
            <a:xfrm flipH="1">
              <a:off x="3923449" y="1877670"/>
              <a:ext cx="14139" cy="141198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Straight Connector 170"/>
            <p:cNvCxnSpPr/>
            <p:nvPr/>
          </p:nvCxnSpPr>
          <p:spPr>
            <a:xfrm>
              <a:off x="5632533" y="1885415"/>
              <a:ext cx="16702" cy="139315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2" name="Picture 27" descr="D:\디자인DB\임시\대외 프리젠테이션 기본가이드\02.용역진행\최종산출물\별첨2.패키지\icon\sub color\분류\전자기기\173.png"/>
            <p:cNvPicPr>
              <a:picLocks noChangeAspect="1" noChangeArrowheads="1"/>
            </p:cNvPicPr>
            <p:nvPr/>
          </p:nvPicPr>
          <p:blipFill>
            <a:blip r:embed="rId8" cstate="print"/>
            <a:srcRect/>
            <a:stretch>
              <a:fillRect/>
            </a:stretch>
          </p:blipFill>
          <p:spPr bwMode="auto">
            <a:xfrm>
              <a:off x="5676980" y="1577368"/>
              <a:ext cx="218542" cy="258728"/>
            </a:xfrm>
            <a:prstGeom prst="rect">
              <a:avLst/>
            </a:prstGeom>
            <a:solidFill>
              <a:schemeClr val="bg1"/>
            </a:solidFill>
            <a:ln>
              <a:solidFill>
                <a:schemeClr val="tx2"/>
              </a:solidFill>
            </a:ln>
          </p:spPr>
        </p:pic>
        <p:pic>
          <p:nvPicPr>
            <p:cNvPr id="84" name="Picture 27" descr="D:\디자인DB\임시\대외 프리젠테이션 기본가이드\02.용역진행\최종산출물\별첨2.패키지\icon\sub color\분류\전자기기\173.png"/>
            <p:cNvPicPr>
              <a:picLocks noChangeAspect="1" noChangeArrowheads="1"/>
            </p:cNvPicPr>
            <p:nvPr/>
          </p:nvPicPr>
          <p:blipFill>
            <a:blip r:embed="rId8" cstate="print"/>
            <a:srcRect/>
            <a:stretch>
              <a:fillRect/>
            </a:stretch>
          </p:blipFill>
          <p:spPr bwMode="auto">
            <a:xfrm>
              <a:off x="3814179" y="1577368"/>
              <a:ext cx="218542" cy="258728"/>
            </a:xfrm>
            <a:prstGeom prst="rect">
              <a:avLst/>
            </a:prstGeom>
            <a:solidFill>
              <a:schemeClr val="bg1"/>
            </a:solidFill>
            <a:ln>
              <a:solidFill>
                <a:schemeClr val="tx2"/>
              </a:solidFill>
            </a:ln>
          </p:spPr>
        </p:pic>
        <p:sp>
          <p:nvSpPr>
            <p:cNvPr id="219" name="모서리가 둥근 직사각형 218"/>
            <p:cNvSpPr/>
            <p:nvPr/>
          </p:nvSpPr>
          <p:spPr>
            <a:xfrm>
              <a:off x="3991100" y="1641383"/>
              <a:ext cx="1595280" cy="205409"/>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altLang="ko-KR" b="1" dirty="0">
                  <a:solidFill>
                    <a:prstClr val="black">
                      <a:lumMod val="95000"/>
                      <a:lumOff val="5000"/>
                    </a:prstClr>
                  </a:solidFill>
                  <a:latin typeface="Calibri Light"/>
                  <a:ea typeface="맑은 고딕" panose="020B0503020000020004" pitchFamily="34" charset="-127"/>
                </a:rPr>
                <a:t>Service</a:t>
              </a:r>
              <a:endParaRPr lang="ko-KR" altLang="en-US" b="1" dirty="0">
                <a:solidFill>
                  <a:prstClr val="black">
                    <a:lumMod val="95000"/>
                    <a:lumOff val="5000"/>
                  </a:prstClr>
                </a:solidFill>
                <a:latin typeface="Calibri Light"/>
                <a:ea typeface="맑은 고딕" panose="020B0503020000020004" pitchFamily="34" charset="-127"/>
              </a:endParaRPr>
            </a:p>
          </p:txBody>
        </p:sp>
        <p:grpSp>
          <p:nvGrpSpPr>
            <p:cNvPr id="44" name="그룹 5"/>
            <p:cNvGrpSpPr/>
            <p:nvPr/>
          </p:nvGrpSpPr>
          <p:grpSpPr>
            <a:xfrm>
              <a:off x="2434666" y="2906983"/>
              <a:ext cx="4648452" cy="1354578"/>
              <a:chOff x="2434666" y="2906983"/>
              <a:chExt cx="4648452" cy="1354578"/>
            </a:xfrm>
          </p:grpSpPr>
          <p:pic>
            <p:nvPicPr>
              <p:cNvPr id="171"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9539" y="2906983"/>
                <a:ext cx="705627" cy="568037"/>
              </a:xfrm>
              <a:prstGeom prst="rect">
                <a:avLst/>
              </a:prstGeom>
            </p:spPr>
          </p:pic>
          <p:grpSp>
            <p:nvGrpSpPr>
              <p:cNvPr id="45" name="그룹 3"/>
              <p:cNvGrpSpPr/>
              <p:nvPr/>
            </p:nvGrpSpPr>
            <p:grpSpPr>
              <a:xfrm>
                <a:off x="2434666" y="3073474"/>
                <a:ext cx="4648452" cy="1188087"/>
                <a:chOff x="2434666" y="3073474"/>
                <a:chExt cx="4648452" cy="1188087"/>
              </a:xfrm>
            </p:grpSpPr>
            <p:sp>
              <p:nvSpPr>
                <p:cNvPr id="33" name="Freeform 1097"/>
                <p:cNvSpPr>
                  <a:spLocks/>
                </p:cNvSpPr>
                <p:nvPr/>
              </p:nvSpPr>
              <p:spPr bwMode="auto">
                <a:xfrm>
                  <a:off x="2687493" y="3147375"/>
                  <a:ext cx="4153491" cy="876956"/>
                </a:xfrm>
                <a:custGeom>
                  <a:avLst/>
                  <a:gdLst>
                    <a:gd name="T0" fmla="*/ 0 w 2036"/>
                    <a:gd name="T1" fmla="*/ 202 h 534"/>
                    <a:gd name="T2" fmla="*/ 1018 w 2036"/>
                    <a:gd name="T3" fmla="*/ 0 h 534"/>
                    <a:gd name="T4" fmla="*/ 2036 w 2036"/>
                    <a:gd name="T5" fmla="*/ 202 h 534"/>
                    <a:gd name="T6" fmla="*/ 1645 w 2036"/>
                    <a:gd name="T7" fmla="*/ 534 h 534"/>
                    <a:gd name="T8" fmla="*/ 386 w 2036"/>
                    <a:gd name="T9" fmla="*/ 534 h 534"/>
                    <a:gd name="T10" fmla="*/ 0 w 2036"/>
                    <a:gd name="T11" fmla="*/ 202 h 534"/>
                  </a:gdLst>
                  <a:ahLst/>
                  <a:cxnLst>
                    <a:cxn ang="0">
                      <a:pos x="T0" y="T1"/>
                    </a:cxn>
                    <a:cxn ang="0">
                      <a:pos x="T2" y="T3"/>
                    </a:cxn>
                    <a:cxn ang="0">
                      <a:pos x="T4" y="T5"/>
                    </a:cxn>
                    <a:cxn ang="0">
                      <a:pos x="T6" y="T7"/>
                    </a:cxn>
                    <a:cxn ang="0">
                      <a:pos x="T8" y="T9"/>
                    </a:cxn>
                    <a:cxn ang="0">
                      <a:pos x="T10" y="T11"/>
                    </a:cxn>
                  </a:cxnLst>
                  <a:rect l="0" t="0" r="r" b="b"/>
                  <a:pathLst>
                    <a:path w="2036" h="534">
                      <a:moveTo>
                        <a:pt x="0" y="202"/>
                      </a:moveTo>
                      <a:lnTo>
                        <a:pt x="1018" y="0"/>
                      </a:lnTo>
                      <a:lnTo>
                        <a:pt x="2036" y="202"/>
                      </a:lnTo>
                      <a:lnTo>
                        <a:pt x="1645" y="534"/>
                      </a:lnTo>
                      <a:lnTo>
                        <a:pt x="386" y="534"/>
                      </a:lnTo>
                      <a:lnTo>
                        <a:pt x="0" y="202"/>
                      </a:lnTo>
                      <a:close/>
                    </a:path>
                  </a:pathLst>
                </a:custGeom>
                <a:solidFill>
                  <a:schemeClr val="bg1">
                    <a:lumMod val="85000"/>
                    <a:alpha val="44000"/>
                  </a:schemeClr>
                </a:solidFill>
                <a:ln>
                  <a:noFill/>
                </a:ln>
                <a:effectLst>
                  <a:outerShdw blurRad="50800" dist="38100" dir="2700000" sx="106000" sy="106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457189">
                    <a:defRPr/>
                  </a:pPr>
                  <a:endParaRPr lang="ko-KR" altLang="en-US">
                    <a:solidFill>
                      <a:prstClr val="black"/>
                    </a:solidFill>
                    <a:latin typeface="Calibri Light"/>
                    <a:ea typeface="맑은 고딕" panose="020B0503020000020004" pitchFamily="34" charset="-127"/>
                  </a:endParaRPr>
                </a:p>
              </p:txBody>
            </p:sp>
            <p:cxnSp>
              <p:nvCxnSpPr>
                <p:cNvPr id="92" name="Straight Connector 213"/>
                <p:cNvCxnSpPr/>
                <p:nvPr/>
              </p:nvCxnSpPr>
              <p:spPr>
                <a:xfrm flipH="1" flipV="1">
                  <a:off x="2992548" y="3545767"/>
                  <a:ext cx="483451" cy="31965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Straight Connector 216"/>
                <p:cNvCxnSpPr/>
                <p:nvPr/>
              </p:nvCxnSpPr>
              <p:spPr>
                <a:xfrm flipH="1">
                  <a:off x="2992550" y="3244265"/>
                  <a:ext cx="1568106" cy="25327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Straight Connector 219"/>
                <p:cNvCxnSpPr/>
                <p:nvPr/>
              </p:nvCxnSpPr>
              <p:spPr>
                <a:xfrm flipH="1" flipV="1">
                  <a:off x="4846291" y="3244265"/>
                  <a:ext cx="1683114" cy="26670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222"/>
                <p:cNvCxnSpPr/>
                <p:nvPr/>
              </p:nvCxnSpPr>
              <p:spPr>
                <a:xfrm flipH="1">
                  <a:off x="6069003" y="3550245"/>
                  <a:ext cx="460401" cy="33688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Straight Connector 226"/>
                <p:cNvCxnSpPr/>
                <p:nvPr/>
              </p:nvCxnSpPr>
              <p:spPr>
                <a:xfrm flipH="1">
                  <a:off x="3645101" y="3960399"/>
                  <a:ext cx="2261624"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7" name="모서리가 둥근 직사각형 216"/>
                <p:cNvSpPr/>
                <p:nvPr/>
              </p:nvSpPr>
              <p:spPr>
                <a:xfrm>
                  <a:off x="3991100" y="3538250"/>
                  <a:ext cx="1595280" cy="205409"/>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altLang="ko-KR" b="1" dirty="0">
                      <a:solidFill>
                        <a:prstClr val="black">
                          <a:lumMod val="95000"/>
                          <a:lumOff val="5000"/>
                        </a:prstClr>
                      </a:solidFill>
                      <a:latin typeface="Calibri Light"/>
                      <a:ea typeface="맑은 고딕" panose="020B0503020000020004" pitchFamily="34" charset="-127"/>
                    </a:rPr>
                    <a:t>SSW/IMS</a:t>
                  </a:r>
                  <a:endParaRPr lang="ko-KR" altLang="en-US" b="1" dirty="0">
                    <a:solidFill>
                      <a:prstClr val="black">
                        <a:lumMod val="95000"/>
                        <a:lumOff val="5000"/>
                      </a:prstClr>
                    </a:solidFill>
                    <a:latin typeface="Calibri Light"/>
                    <a:ea typeface="맑은 고딕" panose="020B0503020000020004" pitchFamily="34" charset="-127"/>
                  </a:endParaRPr>
                </a:p>
              </p:txBody>
            </p:sp>
            <p:pic>
              <p:nvPicPr>
                <p:cNvPr id="72" name="Picture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4666" y="3154192"/>
                  <a:ext cx="705627" cy="568037"/>
                </a:xfrm>
                <a:prstGeom prst="rect">
                  <a:avLst/>
                </a:prstGeom>
              </p:spPr>
            </p:pic>
            <p:pic>
              <p:nvPicPr>
                <p:cNvPr id="170"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7491" y="3154192"/>
                  <a:ext cx="705627" cy="568037"/>
                </a:xfrm>
                <a:prstGeom prst="rect">
                  <a:avLst/>
                </a:prstGeom>
              </p:spPr>
            </p:pic>
            <p:sp>
              <p:nvSpPr>
                <p:cNvPr id="9" name="이등변 삼각형 8"/>
                <p:cNvSpPr/>
                <p:nvPr/>
              </p:nvSpPr>
              <p:spPr>
                <a:xfrm flipV="1">
                  <a:off x="6615057" y="3409456"/>
                  <a:ext cx="243878" cy="150631"/>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sp>
              <p:nvSpPr>
                <p:cNvPr id="182" name="이등변 삼각형 181"/>
                <p:cNvSpPr/>
                <p:nvPr/>
              </p:nvSpPr>
              <p:spPr>
                <a:xfrm flipV="1">
                  <a:off x="2636503" y="3405540"/>
                  <a:ext cx="243878" cy="150631"/>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grpSp>
              <p:nvGrpSpPr>
                <p:cNvPr id="46" name="그룹 9"/>
                <p:cNvGrpSpPr/>
                <p:nvPr/>
              </p:nvGrpSpPr>
              <p:grpSpPr>
                <a:xfrm>
                  <a:off x="4560656" y="3073474"/>
                  <a:ext cx="405547" cy="253930"/>
                  <a:chOff x="4100323" y="3163483"/>
                  <a:chExt cx="324683" cy="265517"/>
                </a:xfrm>
              </p:grpSpPr>
              <p:pic>
                <p:nvPicPr>
                  <p:cNvPr id="34" name="Picture 110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01621" y="3163483"/>
                    <a:ext cx="323385" cy="1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이등변 삼각형 182"/>
                  <p:cNvSpPr/>
                  <p:nvPr/>
                </p:nvSpPr>
                <p:spPr>
                  <a:xfrm flipV="1">
                    <a:off x="4100323" y="3271495"/>
                    <a:ext cx="195250" cy="157505"/>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grpSp>
            <p:sp>
              <p:nvSpPr>
                <p:cNvPr id="269" name="이등변 삼각형 268"/>
                <p:cNvSpPr/>
                <p:nvPr/>
              </p:nvSpPr>
              <p:spPr>
                <a:xfrm flipV="1">
                  <a:off x="4572341" y="3155240"/>
                  <a:ext cx="243878" cy="150631"/>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pic>
              <p:nvPicPr>
                <p:cNvPr id="73" name="Picture 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1863" y="3693524"/>
                  <a:ext cx="705627" cy="568037"/>
                </a:xfrm>
                <a:prstGeom prst="rect">
                  <a:avLst/>
                </a:prstGeom>
              </p:spPr>
            </p:pic>
            <p:grpSp>
              <p:nvGrpSpPr>
                <p:cNvPr id="47" name="그룹 62"/>
                <p:cNvGrpSpPr/>
                <p:nvPr/>
              </p:nvGrpSpPr>
              <p:grpSpPr>
                <a:xfrm>
                  <a:off x="3182654" y="3681023"/>
                  <a:ext cx="705627" cy="568037"/>
                  <a:chOff x="2997086" y="3798755"/>
                  <a:chExt cx="564929" cy="593957"/>
                </a:xfrm>
              </p:grpSpPr>
              <p:sp>
                <p:nvSpPr>
                  <p:cNvPr id="178" name="이등변 삼각형 177"/>
                  <p:cNvSpPr/>
                  <p:nvPr/>
                </p:nvSpPr>
                <p:spPr>
                  <a:xfrm flipV="1">
                    <a:off x="3159033" y="4052108"/>
                    <a:ext cx="195250" cy="157505"/>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pic>
                <p:nvPicPr>
                  <p:cNvPr id="172" name="Picture 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7086" y="3798755"/>
                    <a:ext cx="564929" cy="593957"/>
                  </a:xfrm>
                  <a:prstGeom prst="rect">
                    <a:avLst/>
                  </a:prstGeom>
                </p:spPr>
              </p:pic>
            </p:grpSp>
            <p:sp>
              <p:nvSpPr>
                <p:cNvPr id="177" name="이등변 삼각형 176"/>
                <p:cNvSpPr/>
                <p:nvPr/>
              </p:nvSpPr>
              <p:spPr>
                <a:xfrm flipV="1">
                  <a:off x="5912755" y="3946372"/>
                  <a:ext cx="243878" cy="150631"/>
                </a:xfrm>
                <a:prstGeom prst="triangl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lgn="ctr" defTabSz="457189">
                    <a:buFont typeface="Arial" panose="020B0604020202020204" pitchFamily="34" charset="0"/>
                    <a:buChar char="•"/>
                    <a:defRPr/>
                  </a:pPr>
                  <a:endParaRPr lang="ko-KR" altLang="en-US" sz="1200" dirty="0">
                    <a:solidFill>
                      <a:prstClr val="black"/>
                    </a:solidFill>
                    <a:latin typeface="Calibri"/>
                    <a:ea typeface="맑은 고딕" panose="020B0503020000020004" pitchFamily="34" charset="-127"/>
                  </a:endParaRPr>
                </a:p>
              </p:txBody>
            </p:sp>
            <p:cxnSp>
              <p:nvCxnSpPr>
                <p:cNvPr id="204" name="Straight Connector 226"/>
                <p:cNvCxnSpPr/>
                <p:nvPr/>
              </p:nvCxnSpPr>
              <p:spPr>
                <a:xfrm flipH="1">
                  <a:off x="2834401" y="3538250"/>
                  <a:ext cx="3695005" cy="751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 name="Straight Connector 226"/>
                <p:cNvCxnSpPr/>
                <p:nvPr/>
              </p:nvCxnSpPr>
              <p:spPr>
                <a:xfrm flipH="1" flipV="1">
                  <a:off x="3023090" y="3550245"/>
                  <a:ext cx="2872432" cy="45881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6"/>
                <p:cNvCxnSpPr/>
                <p:nvPr/>
              </p:nvCxnSpPr>
              <p:spPr>
                <a:xfrm flipV="1">
                  <a:off x="3689590" y="3327404"/>
                  <a:ext cx="1012762" cy="650138"/>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3" name="Straight Connector 226"/>
                <p:cNvCxnSpPr/>
                <p:nvPr/>
              </p:nvCxnSpPr>
              <p:spPr>
                <a:xfrm flipH="1" flipV="1">
                  <a:off x="4702352" y="3327404"/>
                  <a:ext cx="1204373" cy="592492"/>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 name="Straight Connector 226"/>
                <p:cNvCxnSpPr/>
                <p:nvPr/>
              </p:nvCxnSpPr>
              <p:spPr>
                <a:xfrm flipH="1">
                  <a:off x="3673521" y="3510971"/>
                  <a:ext cx="2933778" cy="466571"/>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grpSp>
      </p:grpSp>
      <p:sp>
        <p:nvSpPr>
          <p:cNvPr id="186" name="标题 1">
            <a:extLst>
              <a:ext uri="{FF2B5EF4-FFF2-40B4-BE49-F238E27FC236}">
                <a16:creationId xmlns:a16="http://schemas.microsoft.com/office/drawing/2014/main" id="{1819F269-70CC-4A07-85A8-E875D2E0DEEE}"/>
              </a:ext>
            </a:extLst>
          </p:cNvPr>
          <p:cNvSpPr txBox="1">
            <a:spLocks/>
          </p:cNvSpPr>
          <p:nvPr/>
        </p:nvSpPr>
        <p:spPr>
          <a:xfrm>
            <a:off x="-6307" y="18922"/>
            <a:ext cx="12192000" cy="866276"/>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algn="justLow" defTabSz="1625885" rtl="1">
              <a:defRPr/>
            </a:pPr>
            <a:r>
              <a:rPr lang="fa-IR" altLang="en-US" sz="3200" dirty="0">
                <a:solidFill>
                  <a:prstClr val="white"/>
                </a:solidFill>
                <a:latin typeface="Arial" pitchFamily="34" charset="0"/>
                <a:cs typeface="B Nazanin" panose="00000400000000000000" pitchFamily="2" charset="-78"/>
              </a:rPr>
              <a:t> توپولوژی شبکه</a:t>
            </a:r>
            <a:r>
              <a:rPr lang="en-US" altLang="en-US" sz="3200" dirty="0">
                <a:solidFill>
                  <a:prstClr val="white"/>
                </a:solidFill>
                <a:latin typeface="Arial" pitchFamily="34" charset="0"/>
                <a:cs typeface="B Nazanin" panose="00000400000000000000" pitchFamily="2" charset="-78"/>
              </a:rPr>
              <a:t> IMS </a:t>
            </a:r>
            <a:r>
              <a:rPr lang="fa-IR" altLang="en-US" sz="3200" dirty="0">
                <a:solidFill>
                  <a:prstClr val="white"/>
                </a:solidFill>
                <a:latin typeface="Arial" pitchFamily="34" charset="0"/>
                <a:cs typeface="B Nazanin" panose="00000400000000000000" pitchFamily="2" charset="-78"/>
              </a:rPr>
              <a:t> کشوری : طرح نهایی</a:t>
            </a:r>
            <a:r>
              <a:rPr lang="en-US" altLang="en-US" sz="3200" dirty="0">
                <a:solidFill>
                  <a:prstClr val="white"/>
                </a:solidFill>
                <a:latin typeface="Arial" pitchFamily="34" charset="0"/>
                <a:cs typeface="B Nazanin" panose="00000400000000000000" pitchFamily="2" charset="-78"/>
              </a:rPr>
              <a:t> </a:t>
            </a:r>
            <a:endParaRPr lang="zh-CN" altLang="en-US" sz="3200" dirty="0">
              <a:solidFill>
                <a:prstClr val="white"/>
              </a:solidFill>
              <a:latin typeface="Arial" pitchFamily="34" charset="0"/>
              <a:cs typeface="B Nazanin" panose="00000400000000000000" pitchFamily="2" charset="-78"/>
            </a:endParaRPr>
          </a:p>
        </p:txBody>
      </p:sp>
      <p:pic>
        <p:nvPicPr>
          <p:cNvPr id="179"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23440" y="3228255"/>
            <a:ext cx="530821" cy="462925"/>
          </a:xfrm>
          <a:prstGeom prst="rect">
            <a:avLst/>
          </a:prstGeom>
        </p:spPr>
      </p:pic>
      <p:pic>
        <p:nvPicPr>
          <p:cNvPr id="188"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48714" y="2984303"/>
            <a:ext cx="530821" cy="462925"/>
          </a:xfrm>
          <a:prstGeom prst="rect">
            <a:avLst/>
          </a:prstGeom>
        </p:spPr>
      </p:pic>
      <p:pic>
        <p:nvPicPr>
          <p:cNvPr id="190"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8036" y="3218624"/>
            <a:ext cx="530821" cy="462925"/>
          </a:xfrm>
          <a:prstGeom prst="rect">
            <a:avLst/>
          </a:prstGeom>
        </p:spPr>
      </p:pic>
      <p:pic>
        <p:nvPicPr>
          <p:cNvPr id="194"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16460" y="3767359"/>
            <a:ext cx="530821" cy="462925"/>
          </a:xfrm>
          <a:prstGeom prst="rect">
            <a:avLst/>
          </a:prstGeom>
        </p:spPr>
      </p:pic>
      <p:pic>
        <p:nvPicPr>
          <p:cNvPr id="200"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4180" y="3743660"/>
            <a:ext cx="530821" cy="462925"/>
          </a:xfrm>
          <a:prstGeom prst="rect">
            <a:avLst/>
          </a:prstGeom>
        </p:spPr>
      </p:pic>
      <p:sp>
        <p:nvSpPr>
          <p:cNvPr id="48" name="TextBox 47"/>
          <p:cNvSpPr txBox="1"/>
          <p:nvPr/>
        </p:nvSpPr>
        <p:spPr>
          <a:xfrm>
            <a:off x="5371466" y="6360035"/>
            <a:ext cx="1188469" cy="338554"/>
          </a:xfrm>
          <a:prstGeom prst="rect">
            <a:avLst/>
          </a:prstGeom>
          <a:solidFill>
            <a:schemeClr val="bg1"/>
          </a:solidFill>
        </p:spPr>
        <p:txBody>
          <a:bodyPr wrap="square" rtlCol="0">
            <a:spAutoFit/>
          </a:bodyPr>
          <a:lstStyle/>
          <a:p>
            <a:pPr algn="r" defTabSz="1219170" rtl="1"/>
            <a:r>
              <a:rPr lang="fa-IR" sz="1600" dirty="0">
                <a:solidFill>
                  <a:prstClr val="black"/>
                </a:solidFill>
                <a:latin typeface="Calibri"/>
                <a:cs typeface="B Nazanin" panose="00000400000000000000" pitchFamily="2" charset="-78"/>
              </a:rPr>
              <a:t>اصلاح شده</a:t>
            </a:r>
            <a:r>
              <a:rPr lang="en-US" sz="1600" dirty="0">
                <a:solidFill>
                  <a:prstClr val="black"/>
                </a:solidFill>
                <a:latin typeface="Calibri"/>
                <a:cs typeface="B Nazanin" panose="00000400000000000000" pitchFamily="2" charset="-78"/>
              </a:rPr>
              <a:t>KT</a:t>
            </a:r>
          </a:p>
        </p:txBody>
      </p:sp>
    </p:spTree>
    <p:extLst>
      <p:ext uri="{BB962C8B-B14F-4D97-AF65-F5344CB8AC3E}">
        <p14:creationId xmlns:p14="http://schemas.microsoft.com/office/powerpoint/2010/main" val="3113849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675" y="778569"/>
            <a:ext cx="7680960" cy="60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标题 1">
            <a:extLst>
              <a:ext uri="{FF2B5EF4-FFF2-40B4-BE49-F238E27FC236}">
                <a16:creationId xmlns:a16="http://schemas.microsoft.com/office/drawing/2014/main" id="{1819F269-70CC-4A07-85A8-E875D2E0DEEE}"/>
              </a:ext>
            </a:extLst>
          </p:cNvPr>
          <p:cNvSpPr txBox="1">
            <a:spLocks/>
          </p:cNvSpPr>
          <p:nvPr/>
        </p:nvSpPr>
        <p:spPr>
          <a:xfrm>
            <a:off x="-6307" y="18922"/>
            <a:ext cx="12192000" cy="759647"/>
          </a:xfrm>
          <a:prstGeom prst="rect">
            <a:avLst/>
          </a:prstGeom>
          <a:solidFill>
            <a:srgbClr val="0070C0"/>
          </a:solidFill>
          <a:ln w="9525" algn="ctr">
            <a:solidFill>
              <a:srgbClr val="0070C0"/>
            </a:solidFill>
            <a:miter lim="800000"/>
            <a:headEnd/>
            <a:tailEnd/>
          </a:ln>
          <a:effectLst/>
        </p:spPr>
        <p:txBody>
          <a:bodyPr vert="horz" wrap="square" lIns="91376" tIns="45689" rIns="91376" bIns="45689" numCol="1" anchor="ctr" anchorCtr="0" compatLnSpc="1">
            <a:prstTxWarp prst="textNoShape">
              <a:avLst/>
            </a:prstTxWarp>
          </a:bodyPr>
          <a:lstStyle>
            <a:lvl1pPr marL="0" indent="0" algn="ctr" defTabSz="1219444" rtl="0" eaLnBrk="1" latinLnBrk="0" hangingPunct="1">
              <a:spcBef>
                <a:spcPct val="0"/>
              </a:spcBef>
              <a:buFont typeface="Arial" pitchFamily="34" charset="0"/>
              <a:buNone/>
              <a:defRPr lang="zh-CN" altLang="en-US" sz="4000" b="0" kern="1200" dirty="0">
                <a:solidFill>
                  <a:schemeClr val="bg1"/>
                </a:solidFill>
                <a:latin typeface="FrutigerNext LT Regular" pitchFamily="34" charset="0"/>
                <a:ea typeface="黑体" pitchFamily="49" charset="-122"/>
                <a:cs typeface="+mj-cs"/>
              </a:defRPr>
            </a:lvl1pPr>
          </a:lstStyle>
          <a:p>
            <a:pPr algn="justLow" defTabSz="1625885" rtl="1">
              <a:defRPr/>
            </a:pPr>
            <a:r>
              <a:rPr lang="fa-IR" altLang="en-US" sz="3200" dirty="0">
                <a:solidFill>
                  <a:prstClr val="white"/>
                </a:solidFill>
                <a:latin typeface="Arial" pitchFamily="34" charset="0"/>
                <a:cs typeface="B Nazanin" panose="00000400000000000000" pitchFamily="2" charset="-78"/>
              </a:rPr>
              <a:t>طرح و توپولوژی کلی شبکه </a:t>
            </a:r>
            <a:r>
              <a:rPr lang="en-US" altLang="en-US" sz="3200" dirty="0">
                <a:solidFill>
                  <a:prstClr val="white"/>
                </a:solidFill>
                <a:latin typeface="Arial" pitchFamily="34" charset="0"/>
                <a:cs typeface="B Nazanin" panose="00000400000000000000" pitchFamily="2" charset="-78"/>
              </a:rPr>
              <a:t>NGN/IMS</a:t>
            </a:r>
            <a:r>
              <a:rPr lang="fa-IR" altLang="en-US" sz="3200" dirty="0">
                <a:solidFill>
                  <a:prstClr val="white"/>
                </a:solidFill>
                <a:latin typeface="Arial" pitchFamily="34" charset="0"/>
                <a:cs typeface="B Nazanin" panose="00000400000000000000" pitchFamily="2" charset="-78"/>
              </a:rPr>
              <a:t>  :  شامل 5  نود </a:t>
            </a:r>
            <a:r>
              <a:rPr lang="en-US" altLang="en-US" sz="3200" dirty="0">
                <a:solidFill>
                  <a:prstClr val="white"/>
                </a:solidFill>
                <a:latin typeface="Arial" pitchFamily="34" charset="0"/>
                <a:cs typeface="B Nazanin" panose="00000400000000000000" pitchFamily="2" charset="-78"/>
              </a:rPr>
              <a:t>IMS</a:t>
            </a:r>
            <a:endParaRPr lang="zh-CN" altLang="en-US" sz="3200" dirty="0">
              <a:solidFill>
                <a:prstClr val="white"/>
              </a:solidFill>
              <a:latin typeface="Arial" pitchFamily="34" charset="0"/>
              <a:ea typeface="宋体" panose="02010600030101010101" pitchFamily="2" charset="-122"/>
              <a:cs typeface="B Nazanin" panose="00000400000000000000" pitchFamily="2" charset="-78"/>
            </a:endParaRPr>
          </a:p>
        </p:txBody>
      </p:sp>
      <p:grpSp>
        <p:nvGrpSpPr>
          <p:cNvPr id="2" name="Group 1"/>
          <p:cNvGrpSpPr/>
          <p:nvPr/>
        </p:nvGrpSpPr>
        <p:grpSpPr>
          <a:xfrm>
            <a:off x="7191708" y="878538"/>
            <a:ext cx="4923122" cy="5324685"/>
            <a:chOff x="7191708" y="878537"/>
            <a:chExt cx="4923122" cy="5324685"/>
          </a:xfrm>
        </p:grpSpPr>
        <p:grpSp>
          <p:nvGrpSpPr>
            <p:cNvPr id="5" name="组合 309"/>
            <p:cNvGrpSpPr/>
            <p:nvPr/>
          </p:nvGrpSpPr>
          <p:grpSpPr>
            <a:xfrm>
              <a:off x="7313807" y="1392471"/>
              <a:ext cx="4655194" cy="3983316"/>
              <a:chOff x="420914" y="696686"/>
              <a:chExt cx="8113486" cy="6150710"/>
            </a:xfrm>
          </p:grpSpPr>
          <p:grpSp>
            <p:nvGrpSpPr>
              <p:cNvPr id="7" name="组合 33"/>
              <p:cNvGrpSpPr/>
              <p:nvPr/>
            </p:nvGrpSpPr>
            <p:grpSpPr>
              <a:xfrm>
                <a:off x="420914" y="696686"/>
                <a:ext cx="8113486" cy="6150710"/>
                <a:chOff x="2003429" y="1214438"/>
                <a:chExt cx="6313489" cy="4268265"/>
              </a:xfrm>
            </p:grpSpPr>
            <p:sp>
              <p:nvSpPr>
                <p:cNvPr id="40" name="Freeform 63"/>
                <p:cNvSpPr/>
                <p:nvPr/>
              </p:nvSpPr>
              <p:spPr bwMode="auto">
                <a:xfrm>
                  <a:off x="3851276" y="2276475"/>
                  <a:ext cx="273050" cy="236538"/>
                </a:xfrm>
                <a:custGeom>
                  <a:avLst/>
                  <a:gdLst>
                    <a:gd name="connsiteX0" fmla="*/ 271653 w 271653"/>
                    <a:gd name="connsiteY0" fmla="*/ 73819 h 235744"/>
                    <a:gd name="connsiteX1" fmla="*/ 271653 w 271653"/>
                    <a:gd name="connsiteY1" fmla="*/ 73819 h 235744"/>
                    <a:gd name="connsiteX2" fmla="*/ 262128 w 271653"/>
                    <a:gd name="connsiteY2" fmla="*/ 92869 h 235744"/>
                    <a:gd name="connsiteX3" fmla="*/ 252603 w 271653"/>
                    <a:gd name="connsiteY3" fmla="*/ 107157 h 235744"/>
                    <a:gd name="connsiteX4" fmla="*/ 247841 w 271653"/>
                    <a:gd name="connsiteY4" fmla="*/ 121444 h 235744"/>
                    <a:gd name="connsiteX5" fmla="*/ 245460 w 271653"/>
                    <a:gd name="connsiteY5" fmla="*/ 128588 h 235744"/>
                    <a:gd name="connsiteX6" fmla="*/ 243078 w 271653"/>
                    <a:gd name="connsiteY6" fmla="*/ 140494 h 235744"/>
                    <a:gd name="connsiteX7" fmla="*/ 240697 w 271653"/>
                    <a:gd name="connsiteY7" fmla="*/ 178594 h 235744"/>
                    <a:gd name="connsiteX8" fmla="*/ 235935 w 271653"/>
                    <a:gd name="connsiteY8" fmla="*/ 185738 h 235744"/>
                    <a:gd name="connsiteX9" fmla="*/ 233553 w 271653"/>
                    <a:gd name="connsiteY9" fmla="*/ 195263 h 235744"/>
                    <a:gd name="connsiteX10" fmla="*/ 224028 w 271653"/>
                    <a:gd name="connsiteY10" fmla="*/ 216694 h 235744"/>
                    <a:gd name="connsiteX11" fmla="*/ 216885 w 271653"/>
                    <a:gd name="connsiteY11" fmla="*/ 219075 h 235744"/>
                    <a:gd name="connsiteX12" fmla="*/ 209741 w 271653"/>
                    <a:gd name="connsiteY12" fmla="*/ 233363 h 235744"/>
                    <a:gd name="connsiteX13" fmla="*/ 202597 w 271653"/>
                    <a:gd name="connsiteY13" fmla="*/ 235744 h 235744"/>
                    <a:gd name="connsiteX14" fmla="*/ 195453 w 271653"/>
                    <a:gd name="connsiteY14" fmla="*/ 230982 h 235744"/>
                    <a:gd name="connsiteX15" fmla="*/ 183547 w 271653"/>
                    <a:gd name="connsiteY15" fmla="*/ 219075 h 235744"/>
                    <a:gd name="connsiteX16" fmla="*/ 40672 w 271653"/>
                    <a:gd name="connsiteY16" fmla="*/ 214313 h 235744"/>
                    <a:gd name="connsiteX17" fmla="*/ 19241 w 271653"/>
                    <a:gd name="connsiteY17" fmla="*/ 202407 h 235744"/>
                    <a:gd name="connsiteX18" fmla="*/ 9716 w 271653"/>
                    <a:gd name="connsiteY18" fmla="*/ 200025 h 235744"/>
                    <a:gd name="connsiteX19" fmla="*/ 7335 w 271653"/>
                    <a:gd name="connsiteY19" fmla="*/ 166688 h 235744"/>
                    <a:gd name="connsiteX20" fmla="*/ 14478 w 271653"/>
                    <a:gd name="connsiteY20" fmla="*/ 164307 h 235744"/>
                    <a:gd name="connsiteX21" fmla="*/ 28766 w 271653"/>
                    <a:gd name="connsiteY21" fmla="*/ 154782 h 235744"/>
                    <a:gd name="connsiteX22" fmla="*/ 35910 w 271653"/>
                    <a:gd name="connsiteY22" fmla="*/ 152400 h 235744"/>
                    <a:gd name="connsiteX23" fmla="*/ 47816 w 271653"/>
                    <a:gd name="connsiteY23" fmla="*/ 150019 h 235744"/>
                    <a:gd name="connsiteX24" fmla="*/ 78772 w 271653"/>
                    <a:gd name="connsiteY24" fmla="*/ 145257 h 235744"/>
                    <a:gd name="connsiteX25" fmla="*/ 88297 w 271653"/>
                    <a:gd name="connsiteY25" fmla="*/ 138113 h 235744"/>
                    <a:gd name="connsiteX26" fmla="*/ 95441 w 271653"/>
                    <a:gd name="connsiteY26" fmla="*/ 135732 h 235744"/>
                    <a:gd name="connsiteX27" fmla="*/ 104966 w 271653"/>
                    <a:gd name="connsiteY27" fmla="*/ 130969 h 235744"/>
                    <a:gd name="connsiteX28" fmla="*/ 109728 w 271653"/>
                    <a:gd name="connsiteY28" fmla="*/ 121444 h 235744"/>
                    <a:gd name="connsiteX29" fmla="*/ 119253 w 271653"/>
                    <a:gd name="connsiteY29" fmla="*/ 119063 h 235744"/>
                    <a:gd name="connsiteX30" fmla="*/ 138303 w 271653"/>
                    <a:gd name="connsiteY30" fmla="*/ 111919 h 235744"/>
                    <a:gd name="connsiteX31" fmla="*/ 143066 w 271653"/>
                    <a:gd name="connsiteY31" fmla="*/ 104775 h 235744"/>
                    <a:gd name="connsiteX32" fmla="*/ 143066 w 271653"/>
                    <a:gd name="connsiteY32" fmla="*/ 71438 h 235744"/>
                    <a:gd name="connsiteX33" fmla="*/ 140685 w 271653"/>
                    <a:gd name="connsiteY33" fmla="*/ 64294 h 235744"/>
                    <a:gd name="connsiteX34" fmla="*/ 131160 w 271653"/>
                    <a:gd name="connsiteY34" fmla="*/ 61913 h 235744"/>
                    <a:gd name="connsiteX35" fmla="*/ 124016 w 271653"/>
                    <a:gd name="connsiteY35" fmla="*/ 59532 h 235744"/>
                    <a:gd name="connsiteX36" fmla="*/ 116872 w 271653"/>
                    <a:gd name="connsiteY36" fmla="*/ 52388 h 235744"/>
                    <a:gd name="connsiteX37" fmla="*/ 100203 w 271653"/>
                    <a:gd name="connsiteY37" fmla="*/ 47625 h 235744"/>
                    <a:gd name="connsiteX38" fmla="*/ 78772 w 271653"/>
                    <a:gd name="connsiteY38" fmla="*/ 42863 h 235744"/>
                    <a:gd name="connsiteX39" fmla="*/ 78772 w 271653"/>
                    <a:gd name="connsiteY39" fmla="*/ 28575 h 235744"/>
                    <a:gd name="connsiteX40" fmla="*/ 85916 w 271653"/>
                    <a:gd name="connsiteY40" fmla="*/ 26194 h 235744"/>
                    <a:gd name="connsiteX41" fmla="*/ 93060 w 271653"/>
                    <a:gd name="connsiteY41" fmla="*/ 21432 h 235744"/>
                    <a:gd name="connsiteX42" fmla="*/ 143066 w 271653"/>
                    <a:gd name="connsiteY42" fmla="*/ 14288 h 235744"/>
                    <a:gd name="connsiteX43" fmla="*/ 157353 w 271653"/>
                    <a:gd name="connsiteY43" fmla="*/ 0 h 235744"/>
                    <a:gd name="connsiteX44" fmla="*/ 164497 w 271653"/>
                    <a:gd name="connsiteY44" fmla="*/ 4763 h 235744"/>
                    <a:gd name="connsiteX45" fmla="*/ 171641 w 271653"/>
                    <a:gd name="connsiteY45" fmla="*/ 7144 h 235744"/>
                    <a:gd name="connsiteX46" fmla="*/ 181166 w 271653"/>
                    <a:gd name="connsiteY46" fmla="*/ 11907 h 235744"/>
                    <a:gd name="connsiteX47" fmla="*/ 183547 w 271653"/>
                    <a:gd name="connsiteY47" fmla="*/ 19050 h 235744"/>
                    <a:gd name="connsiteX48" fmla="*/ 197835 w 271653"/>
                    <a:gd name="connsiteY48" fmla="*/ 23813 h 235744"/>
                    <a:gd name="connsiteX49" fmla="*/ 204978 w 271653"/>
                    <a:gd name="connsiteY49" fmla="*/ 28575 h 235744"/>
                    <a:gd name="connsiteX50" fmla="*/ 209741 w 271653"/>
                    <a:gd name="connsiteY50" fmla="*/ 35719 h 235744"/>
                    <a:gd name="connsiteX51" fmla="*/ 216885 w 271653"/>
                    <a:gd name="connsiteY51" fmla="*/ 38100 h 235744"/>
                    <a:gd name="connsiteX52" fmla="*/ 224028 w 271653"/>
                    <a:gd name="connsiteY52" fmla="*/ 42863 h 235744"/>
                    <a:gd name="connsiteX53" fmla="*/ 231172 w 271653"/>
                    <a:gd name="connsiteY53" fmla="*/ 45244 h 235744"/>
                    <a:gd name="connsiteX54" fmla="*/ 240697 w 271653"/>
                    <a:gd name="connsiteY54" fmla="*/ 59532 h 235744"/>
                    <a:gd name="connsiteX55" fmla="*/ 254985 w 271653"/>
                    <a:gd name="connsiteY55" fmla="*/ 64294 h 235744"/>
                    <a:gd name="connsiteX56" fmla="*/ 266891 w 271653"/>
                    <a:gd name="connsiteY56" fmla="*/ 73819 h 235744"/>
                    <a:gd name="connsiteX57" fmla="*/ 271653 w 271653"/>
                    <a:gd name="connsiteY57" fmla="*/ 73819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1653" h="235744">
                      <a:moveTo>
                        <a:pt x="271653" y="73819"/>
                      </a:moveTo>
                      <a:lnTo>
                        <a:pt x="271653" y="73819"/>
                      </a:lnTo>
                      <a:cubicBezTo>
                        <a:pt x="268478" y="80169"/>
                        <a:pt x="265650" y="86705"/>
                        <a:pt x="262128" y="92869"/>
                      </a:cubicBezTo>
                      <a:cubicBezTo>
                        <a:pt x="259288" y="97839"/>
                        <a:pt x="252603" y="107157"/>
                        <a:pt x="252603" y="107157"/>
                      </a:cubicBezTo>
                      <a:lnTo>
                        <a:pt x="247841" y="121444"/>
                      </a:lnTo>
                      <a:cubicBezTo>
                        <a:pt x="247047" y="123825"/>
                        <a:pt x="245952" y="126127"/>
                        <a:pt x="245460" y="128588"/>
                      </a:cubicBezTo>
                      <a:lnTo>
                        <a:pt x="243078" y="140494"/>
                      </a:lnTo>
                      <a:cubicBezTo>
                        <a:pt x="242284" y="153194"/>
                        <a:pt x="242681" y="166025"/>
                        <a:pt x="240697" y="178594"/>
                      </a:cubicBezTo>
                      <a:cubicBezTo>
                        <a:pt x="240251" y="181421"/>
                        <a:pt x="237062" y="183108"/>
                        <a:pt x="235935" y="185738"/>
                      </a:cubicBezTo>
                      <a:cubicBezTo>
                        <a:pt x="234646" y="188746"/>
                        <a:pt x="234493" y="192128"/>
                        <a:pt x="233553" y="195263"/>
                      </a:cubicBezTo>
                      <a:cubicBezTo>
                        <a:pt x="232288" y="199478"/>
                        <a:pt x="229066" y="212664"/>
                        <a:pt x="224028" y="216694"/>
                      </a:cubicBezTo>
                      <a:cubicBezTo>
                        <a:pt x="222068" y="218262"/>
                        <a:pt x="219266" y="218281"/>
                        <a:pt x="216885" y="219075"/>
                      </a:cubicBezTo>
                      <a:cubicBezTo>
                        <a:pt x="215316" y="223779"/>
                        <a:pt x="213936" y="230007"/>
                        <a:pt x="209741" y="233363"/>
                      </a:cubicBezTo>
                      <a:cubicBezTo>
                        <a:pt x="207781" y="234931"/>
                        <a:pt x="204978" y="234950"/>
                        <a:pt x="202597" y="235744"/>
                      </a:cubicBezTo>
                      <a:cubicBezTo>
                        <a:pt x="200216" y="234157"/>
                        <a:pt x="197285" y="233181"/>
                        <a:pt x="195453" y="230982"/>
                      </a:cubicBezTo>
                      <a:cubicBezTo>
                        <a:pt x="189169" y="223441"/>
                        <a:pt x="194341" y="219589"/>
                        <a:pt x="183547" y="219075"/>
                      </a:cubicBezTo>
                      <a:cubicBezTo>
                        <a:pt x="135949" y="216808"/>
                        <a:pt x="40672" y="214313"/>
                        <a:pt x="40672" y="214313"/>
                      </a:cubicBezTo>
                      <a:cubicBezTo>
                        <a:pt x="27875" y="205781"/>
                        <a:pt x="30246" y="205551"/>
                        <a:pt x="19241" y="202407"/>
                      </a:cubicBezTo>
                      <a:cubicBezTo>
                        <a:pt x="16094" y="201508"/>
                        <a:pt x="12891" y="200819"/>
                        <a:pt x="9716" y="200025"/>
                      </a:cubicBezTo>
                      <a:cubicBezTo>
                        <a:pt x="1621" y="187885"/>
                        <a:pt x="0" y="188693"/>
                        <a:pt x="7335" y="166688"/>
                      </a:cubicBezTo>
                      <a:cubicBezTo>
                        <a:pt x="8129" y="164307"/>
                        <a:pt x="12097" y="165101"/>
                        <a:pt x="14478" y="164307"/>
                      </a:cubicBezTo>
                      <a:cubicBezTo>
                        <a:pt x="19241" y="161132"/>
                        <a:pt x="23336" y="156593"/>
                        <a:pt x="28766" y="154782"/>
                      </a:cubicBezTo>
                      <a:cubicBezTo>
                        <a:pt x="31147" y="153988"/>
                        <a:pt x="33475" y="153009"/>
                        <a:pt x="35910" y="152400"/>
                      </a:cubicBezTo>
                      <a:cubicBezTo>
                        <a:pt x="39836" y="151418"/>
                        <a:pt x="43834" y="150743"/>
                        <a:pt x="47816" y="150019"/>
                      </a:cubicBezTo>
                      <a:cubicBezTo>
                        <a:pt x="59932" y="147816"/>
                        <a:pt x="66284" y="147041"/>
                        <a:pt x="78772" y="145257"/>
                      </a:cubicBezTo>
                      <a:cubicBezTo>
                        <a:pt x="81947" y="142876"/>
                        <a:pt x="84851" y="140082"/>
                        <a:pt x="88297" y="138113"/>
                      </a:cubicBezTo>
                      <a:cubicBezTo>
                        <a:pt x="90476" y="136868"/>
                        <a:pt x="93134" y="136721"/>
                        <a:pt x="95441" y="135732"/>
                      </a:cubicBezTo>
                      <a:cubicBezTo>
                        <a:pt x="98704" y="134334"/>
                        <a:pt x="101791" y="132557"/>
                        <a:pt x="104966" y="130969"/>
                      </a:cubicBezTo>
                      <a:cubicBezTo>
                        <a:pt x="106553" y="127794"/>
                        <a:pt x="107001" y="123716"/>
                        <a:pt x="109728" y="121444"/>
                      </a:cubicBezTo>
                      <a:cubicBezTo>
                        <a:pt x="112242" y="119349"/>
                        <a:pt x="116189" y="120212"/>
                        <a:pt x="119253" y="119063"/>
                      </a:cubicBezTo>
                      <a:cubicBezTo>
                        <a:pt x="144157" y="109724"/>
                        <a:pt x="113854" y="118031"/>
                        <a:pt x="138303" y="111919"/>
                      </a:cubicBezTo>
                      <a:cubicBezTo>
                        <a:pt x="139891" y="109538"/>
                        <a:pt x="142313" y="107536"/>
                        <a:pt x="143066" y="104775"/>
                      </a:cubicBezTo>
                      <a:cubicBezTo>
                        <a:pt x="146791" y="91115"/>
                        <a:pt x="145936" y="84356"/>
                        <a:pt x="143066" y="71438"/>
                      </a:cubicBezTo>
                      <a:cubicBezTo>
                        <a:pt x="142522" y="68988"/>
                        <a:pt x="142645" y="65862"/>
                        <a:pt x="140685" y="64294"/>
                      </a:cubicBezTo>
                      <a:cubicBezTo>
                        <a:pt x="138129" y="62250"/>
                        <a:pt x="134307" y="62812"/>
                        <a:pt x="131160" y="61913"/>
                      </a:cubicBezTo>
                      <a:cubicBezTo>
                        <a:pt x="128746" y="61223"/>
                        <a:pt x="126397" y="60326"/>
                        <a:pt x="124016" y="59532"/>
                      </a:cubicBezTo>
                      <a:cubicBezTo>
                        <a:pt x="121635" y="57151"/>
                        <a:pt x="119674" y="54256"/>
                        <a:pt x="116872" y="52388"/>
                      </a:cubicBezTo>
                      <a:cubicBezTo>
                        <a:pt x="114886" y="51064"/>
                        <a:pt x="101390" y="47889"/>
                        <a:pt x="100203" y="47625"/>
                      </a:cubicBezTo>
                      <a:cubicBezTo>
                        <a:pt x="72950" y="41568"/>
                        <a:pt x="102039" y="48679"/>
                        <a:pt x="78772" y="42863"/>
                      </a:cubicBezTo>
                      <a:cubicBezTo>
                        <a:pt x="77185" y="38101"/>
                        <a:pt x="74010" y="33337"/>
                        <a:pt x="78772" y="28575"/>
                      </a:cubicBezTo>
                      <a:cubicBezTo>
                        <a:pt x="80547" y="26800"/>
                        <a:pt x="83671" y="27316"/>
                        <a:pt x="85916" y="26194"/>
                      </a:cubicBezTo>
                      <a:cubicBezTo>
                        <a:pt x="88476" y="24914"/>
                        <a:pt x="90445" y="22594"/>
                        <a:pt x="93060" y="21432"/>
                      </a:cubicBezTo>
                      <a:cubicBezTo>
                        <a:pt x="111139" y="13397"/>
                        <a:pt x="120234" y="15810"/>
                        <a:pt x="143066" y="14288"/>
                      </a:cubicBezTo>
                      <a:cubicBezTo>
                        <a:pt x="144683" y="12133"/>
                        <a:pt x="152132" y="0"/>
                        <a:pt x="157353" y="0"/>
                      </a:cubicBezTo>
                      <a:cubicBezTo>
                        <a:pt x="160215" y="0"/>
                        <a:pt x="161937" y="3483"/>
                        <a:pt x="164497" y="4763"/>
                      </a:cubicBezTo>
                      <a:cubicBezTo>
                        <a:pt x="166742" y="5886"/>
                        <a:pt x="169334" y="6155"/>
                        <a:pt x="171641" y="7144"/>
                      </a:cubicBezTo>
                      <a:cubicBezTo>
                        <a:pt x="174904" y="8542"/>
                        <a:pt x="177991" y="10319"/>
                        <a:pt x="181166" y="11907"/>
                      </a:cubicBezTo>
                      <a:cubicBezTo>
                        <a:pt x="181960" y="14288"/>
                        <a:pt x="181505" y="17591"/>
                        <a:pt x="183547" y="19050"/>
                      </a:cubicBezTo>
                      <a:cubicBezTo>
                        <a:pt x="187632" y="21968"/>
                        <a:pt x="197835" y="23813"/>
                        <a:pt x="197835" y="23813"/>
                      </a:cubicBezTo>
                      <a:cubicBezTo>
                        <a:pt x="200216" y="25400"/>
                        <a:pt x="202955" y="26552"/>
                        <a:pt x="204978" y="28575"/>
                      </a:cubicBezTo>
                      <a:cubicBezTo>
                        <a:pt x="207002" y="30599"/>
                        <a:pt x="207506" y="33931"/>
                        <a:pt x="209741" y="35719"/>
                      </a:cubicBezTo>
                      <a:cubicBezTo>
                        <a:pt x="211701" y="37287"/>
                        <a:pt x="214504" y="37306"/>
                        <a:pt x="216885" y="38100"/>
                      </a:cubicBezTo>
                      <a:cubicBezTo>
                        <a:pt x="219266" y="39688"/>
                        <a:pt x="221468" y="41583"/>
                        <a:pt x="224028" y="42863"/>
                      </a:cubicBezTo>
                      <a:cubicBezTo>
                        <a:pt x="226273" y="43986"/>
                        <a:pt x="229604" y="43284"/>
                        <a:pt x="231172" y="45244"/>
                      </a:cubicBezTo>
                      <a:cubicBezTo>
                        <a:pt x="241633" y="58320"/>
                        <a:pt x="224371" y="52276"/>
                        <a:pt x="240697" y="59532"/>
                      </a:cubicBezTo>
                      <a:cubicBezTo>
                        <a:pt x="245285" y="61571"/>
                        <a:pt x="254985" y="64294"/>
                        <a:pt x="254985" y="64294"/>
                      </a:cubicBezTo>
                      <a:cubicBezTo>
                        <a:pt x="260694" y="81423"/>
                        <a:pt x="251941" y="61859"/>
                        <a:pt x="266891" y="73819"/>
                      </a:cubicBezTo>
                      <a:cubicBezTo>
                        <a:pt x="270025" y="76326"/>
                        <a:pt x="270859" y="73819"/>
                        <a:pt x="271653" y="73819"/>
                      </a:cubicBezTo>
                      <a:close/>
                    </a:path>
                  </a:pathLst>
                </a:custGeom>
                <a:solidFill>
                  <a:srgbClr val="FFCC66">
                    <a:lumMod val="60000"/>
                    <a:lumOff val="40000"/>
                  </a:srgb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en-US" sz="1400" kern="0">
                    <a:solidFill>
                      <a:srgbClr val="000000"/>
                    </a:solidFill>
                    <a:latin typeface="Calibri"/>
                    <a:ea typeface="华文细黑" pitchFamily="2" charset="-122"/>
                    <a:cs typeface="Calibri" panose="020F0502020204030204" pitchFamily="34" charset="0"/>
                  </a:endParaRPr>
                </a:p>
              </p:txBody>
            </p:sp>
            <p:sp>
              <p:nvSpPr>
                <p:cNvPr id="41" name="Freeform 64"/>
                <p:cNvSpPr/>
                <p:nvPr/>
              </p:nvSpPr>
              <p:spPr bwMode="auto">
                <a:xfrm>
                  <a:off x="4087780" y="2355318"/>
                  <a:ext cx="733425" cy="369887"/>
                </a:xfrm>
                <a:custGeom>
                  <a:avLst/>
                  <a:gdLst>
                    <a:gd name="connsiteX0" fmla="*/ 81369 w 732836"/>
                    <a:gd name="connsiteY0" fmla="*/ 963 h 370057"/>
                    <a:gd name="connsiteX1" fmla="*/ 81369 w 732836"/>
                    <a:gd name="connsiteY1" fmla="*/ 963 h 370057"/>
                    <a:gd name="connsiteX2" fmla="*/ 112325 w 732836"/>
                    <a:gd name="connsiteY2" fmla="*/ 12870 h 370057"/>
                    <a:gd name="connsiteX3" fmla="*/ 119469 w 732836"/>
                    <a:gd name="connsiteY3" fmla="*/ 15251 h 370057"/>
                    <a:gd name="connsiteX4" fmla="*/ 164713 w 732836"/>
                    <a:gd name="connsiteY4" fmla="*/ 20013 h 370057"/>
                    <a:gd name="connsiteX5" fmla="*/ 188525 w 732836"/>
                    <a:gd name="connsiteY5" fmla="*/ 22395 h 370057"/>
                    <a:gd name="connsiteX6" fmla="*/ 219481 w 732836"/>
                    <a:gd name="connsiteY6" fmla="*/ 29538 h 370057"/>
                    <a:gd name="connsiteX7" fmla="*/ 267106 w 732836"/>
                    <a:gd name="connsiteY7" fmla="*/ 31920 h 370057"/>
                    <a:gd name="connsiteX8" fmla="*/ 281394 w 732836"/>
                    <a:gd name="connsiteY8" fmla="*/ 41445 h 370057"/>
                    <a:gd name="connsiteX9" fmla="*/ 295681 w 732836"/>
                    <a:gd name="connsiteY9" fmla="*/ 50970 h 370057"/>
                    <a:gd name="connsiteX10" fmla="*/ 305206 w 732836"/>
                    <a:gd name="connsiteY10" fmla="*/ 72401 h 370057"/>
                    <a:gd name="connsiteX11" fmla="*/ 307588 w 732836"/>
                    <a:gd name="connsiteY11" fmla="*/ 79545 h 370057"/>
                    <a:gd name="connsiteX12" fmla="*/ 321875 w 732836"/>
                    <a:gd name="connsiteY12" fmla="*/ 84307 h 370057"/>
                    <a:gd name="connsiteX13" fmla="*/ 329019 w 732836"/>
                    <a:gd name="connsiteY13" fmla="*/ 89070 h 370057"/>
                    <a:gd name="connsiteX14" fmla="*/ 333781 w 732836"/>
                    <a:gd name="connsiteY14" fmla="*/ 96213 h 370057"/>
                    <a:gd name="connsiteX15" fmla="*/ 348069 w 732836"/>
                    <a:gd name="connsiteY15" fmla="*/ 105738 h 370057"/>
                    <a:gd name="connsiteX16" fmla="*/ 362356 w 732836"/>
                    <a:gd name="connsiteY16" fmla="*/ 115263 h 370057"/>
                    <a:gd name="connsiteX17" fmla="*/ 369500 w 732836"/>
                    <a:gd name="connsiteY17" fmla="*/ 120026 h 370057"/>
                    <a:gd name="connsiteX18" fmla="*/ 386169 w 732836"/>
                    <a:gd name="connsiteY18" fmla="*/ 129551 h 370057"/>
                    <a:gd name="connsiteX19" fmla="*/ 426650 w 732836"/>
                    <a:gd name="connsiteY19" fmla="*/ 124788 h 370057"/>
                    <a:gd name="connsiteX20" fmla="*/ 433794 w 732836"/>
                    <a:gd name="connsiteY20" fmla="*/ 122407 h 370057"/>
                    <a:gd name="connsiteX21" fmla="*/ 450463 w 732836"/>
                    <a:gd name="connsiteY21" fmla="*/ 110501 h 370057"/>
                    <a:gd name="connsiteX22" fmla="*/ 459988 w 732836"/>
                    <a:gd name="connsiteY22" fmla="*/ 108120 h 370057"/>
                    <a:gd name="connsiteX23" fmla="*/ 476656 w 732836"/>
                    <a:gd name="connsiteY23" fmla="*/ 98595 h 370057"/>
                    <a:gd name="connsiteX24" fmla="*/ 483800 w 732836"/>
                    <a:gd name="connsiteY24" fmla="*/ 96213 h 370057"/>
                    <a:gd name="connsiteX25" fmla="*/ 500469 w 732836"/>
                    <a:gd name="connsiteY25" fmla="*/ 86688 h 370057"/>
                    <a:gd name="connsiteX26" fmla="*/ 505231 w 732836"/>
                    <a:gd name="connsiteY26" fmla="*/ 79545 h 370057"/>
                    <a:gd name="connsiteX27" fmla="*/ 512375 w 732836"/>
                    <a:gd name="connsiteY27" fmla="*/ 77163 h 370057"/>
                    <a:gd name="connsiteX28" fmla="*/ 526663 w 732836"/>
                    <a:gd name="connsiteY28" fmla="*/ 70020 h 370057"/>
                    <a:gd name="connsiteX29" fmla="*/ 571906 w 732836"/>
                    <a:gd name="connsiteY29" fmla="*/ 72401 h 370057"/>
                    <a:gd name="connsiteX30" fmla="*/ 586194 w 732836"/>
                    <a:gd name="connsiteY30" fmla="*/ 77163 h 370057"/>
                    <a:gd name="connsiteX31" fmla="*/ 593338 w 732836"/>
                    <a:gd name="connsiteY31" fmla="*/ 81926 h 370057"/>
                    <a:gd name="connsiteX32" fmla="*/ 600481 w 732836"/>
                    <a:gd name="connsiteY32" fmla="*/ 84307 h 370057"/>
                    <a:gd name="connsiteX33" fmla="*/ 664775 w 732836"/>
                    <a:gd name="connsiteY33" fmla="*/ 91451 h 370057"/>
                    <a:gd name="connsiteX34" fmla="*/ 712400 w 732836"/>
                    <a:gd name="connsiteY34" fmla="*/ 93832 h 370057"/>
                    <a:gd name="connsiteX35" fmla="*/ 726688 w 732836"/>
                    <a:gd name="connsiteY35" fmla="*/ 98595 h 370057"/>
                    <a:gd name="connsiteX36" fmla="*/ 724306 w 732836"/>
                    <a:gd name="connsiteY36" fmla="*/ 181938 h 370057"/>
                    <a:gd name="connsiteX37" fmla="*/ 717163 w 732836"/>
                    <a:gd name="connsiteY37" fmla="*/ 186701 h 370057"/>
                    <a:gd name="connsiteX38" fmla="*/ 702875 w 732836"/>
                    <a:gd name="connsiteY38" fmla="*/ 191463 h 370057"/>
                    <a:gd name="connsiteX39" fmla="*/ 693350 w 732836"/>
                    <a:gd name="connsiteY39" fmla="*/ 198607 h 370057"/>
                    <a:gd name="connsiteX40" fmla="*/ 679063 w 732836"/>
                    <a:gd name="connsiteY40" fmla="*/ 203370 h 370057"/>
                    <a:gd name="connsiteX41" fmla="*/ 671919 w 732836"/>
                    <a:gd name="connsiteY41" fmla="*/ 205751 h 370057"/>
                    <a:gd name="connsiteX42" fmla="*/ 650488 w 732836"/>
                    <a:gd name="connsiteY42" fmla="*/ 210513 h 370057"/>
                    <a:gd name="connsiteX43" fmla="*/ 640963 w 732836"/>
                    <a:gd name="connsiteY43" fmla="*/ 215276 h 370057"/>
                    <a:gd name="connsiteX44" fmla="*/ 581431 w 732836"/>
                    <a:gd name="connsiteY44" fmla="*/ 222420 h 370057"/>
                    <a:gd name="connsiteX45" fmla="*/ 560000 w 732836"/>
                    <a:gd name="connsiteY45" fmla="*/ 224801 h 370057"/>
                    <a:gd name="connsiteX46" fmla="*/ 533806 w 732836"/>
                    <a:gd name="connsiteY46" fmla="*/ 227182 h 370057"/>
                    <a:gd name="connsiteX47" fmla="*/ 512375 w 732836"/>
                    <a:gd name="connsiteY47" fmla="*/ 231945 h 370057"/>
                    <a:gd name="connsiteX48" fmla="*/ 502850 w 732836"/>
                    <a:gd name="connsiteY48" fmla="*/ 234326 h 370057"/>
                    <a:gd name="connsiteX49" fmla="*/ 486181 w 732836"/>
                    <a:gd name="connsiteY49" fmla="*/ 229563 h 370057"/>
                    <a:gd name="connsiteX50" fmla="*/ 467131 w 732836"/>
                    <a:gd name="connsiteY50" fmla="*/ 222420 h 370057"/>
                    <a:gd name="connsiteX51" fmla="*/ 445700 w 732836"/>
                    <a:gd name="connsiteY51" fmla="*/ 212895 h 370057"/>
                    <a:gd name="connsiteX52" fmla="*/ 438556 w 732836"/>
                    <a:gd name="connsiteY52" fmla="*/ 210513 h 370057"/>
                    <a:gd name="connsiteX53" fmla="*/ 390931 w 732836"/>
                    <a:gd name="connsiteY53" fmla="*/ 208132 h 370057"/>
                    <a:gd name="connsiteX54" fmla="*/ 381406 w 732836"/>
                    <a:gd name="connsiteY54" fmla="*/ 198607 h 370057"/>
                    <a:gd name="connsiteX55" fmla="*/ 374263 w 732836"/>
                    <a:gd name="connsiteY55" fmla="*/ 196226 h 370057"/>
                    <a:gd name="connsiteX56" fmla="*/ 364738 w 732836"/>
                    <a:gd name="connsiteY56" fmla="*/ 191463 h 370057"/>
                    <a:gd name="connsiteX57" fmla="*/ 359975 w 732836"/>
                    <a:gd name="connsiteY57" fmla="*/ 184320 h 370057"/>
                    <a:gd name="connsiteX58" fmla="*/ 312350 w 732836"/>
                    <a:gd name="connsiteY58" fmla="*/ 193845 h 370057"/>
                    <a:gd name="connsiteX59" fmla="*/ 309969 w 732836"/>
                    <a:gd name="connsiteY59" fmla="*/ 200988 h 370057"/>
                    <a:gd name="connsiteX60" fmla="*/ 319494 w 732836"/>
                    <a:gd name="connsiteY60" fmla="*/ 215276 h 370057"/>
                    <a:gd name="connsiteX61" fmla="*/ 321875 w 732836"/>
                    <a:gd name="connsiteY61" fmla="*/ 222420 h 370057"/>
                    <a:gd name="connsiteX62" fmla="*/ 324256 w 732836"/>
                    <a:gd name="connsiteY62" fmla="*/ 250995 h 370057"/>
                    <a:gd name="connsiteX63" fmla="*/ 329019 w 732836"/>
                    <a:gd name="connsiteY63" fmla="*/ 258138 h 370057"/>
                    <a:gd name="connsiteX64" fmla="*/ 331400 w 732836"/>
                    <a:gd name="connsiteY64" fmla="*/ 270045 h 370057"/>
                    <a:gd name="connsiteX65" fmla="*/ 324256 w 732836"/>
                    <a:gd name="connsiteY65" fmla="*/ 339101 h 370057"/>
                    <a:gd name="connsiteX66" fmla="*/ 321875 w 732836"/>
                    <a:gd name="connsiteY66" fmla="*/ 358151 h 370057"/>
                    <a:gd name="connsiteX67" fmla="*/ 319494 w 732836"/>
                    <a:gd name="connsiteY67" fmla="*/ 367676 h 370057"/>
                    <a:gd name="connsiteX68" fmla="*/ 312350 w 732836"/>
                    <a:gd name="connsiteY68" fmla="*/ 370057 h 370057"/>
                    <a:gd name="connsiteX69" fmla="*/ 290919 w 732836"/>
                    <a:gd name="connsiteY69" fmla="*/ 360532 h 370057"/>
                    <a:gd name="connsiteX70" fmla="*/ 283775 w 732836"/>
                    <a:gd name="connsiteY70" fmla="*/ 358151 h 370057"/>
                    <a:gd name="connsiteX71" fmla="*/ 269488 w 732836"/>
                    <a:gd name="connsiteY71" fmla="*/ 351007 h 370057"/>
                    <a:gd name="connsiteX72" fmla="*/ 262344 w 732836"/>
                    <a:gd name="connsiteY72" fmla="*/ 346245 h 370057"/>
                    <a:gd name="connsiteX73" fmla="*/ 255200 w 732836"/>
                    <a:gd name="connsiteY73" fmla="*/ 343863 h 370057"/>
                    <a:gd name="connsiteX74" fmla="*/ 248056 w 732836"/>
                    <a:gd name="connsiteY74" fmla="*/ 339101 h 370057"/>
                    <a:gd name="connsiteX75" fmla="*/ 229006 w 732836"/>
                    <a:gd name="connsiteY75" fmla="*/ 334338 h 370057"/>
                    <a:gd name="connsiteX76" fmla="*/ 214719 w 732836"/>
                    <a:gd name="connsiteY76" fmla="*/ 329576 h 370057"/>
                    <a:gd name="connsiteX77" fmla="*/ 205194 w 732836"/>
                    <a:gd name="connsiteY77" fmla="*/ 327195 h 370057"/>
                    <a:gd name="connsiteX78" fmla="*/ 188525 w 732836"/>
                    <a:gd name="connsiteY78" fmla="*/ 317670 h 370057"/>
                    <a:gd name="connsiteX79" fmla="*/ 171856 w 732836"/>
                    <a:gd name="connsiteY79" fmla="*/ 312907 h 370057"/>
                    <a:gd name="connsiteX80" fmla="*/ 155188 w 732836"/>
                    <a:gd name="connsiteY80" fmla="*/ 303382 h 370057"/>
                    <a:gd name="connsiteX81" fmla="*/ 148044 w 732836"/>
                    <a:gd name="connsiteY81" fmla="*/ 298620 h 370057"/>
                    <a:gd name="connsiteX82" fmla="*/ 138519 w 732836"/>
                    <a:gd name="connsiteY82" fmla="*/ 296238 h 370057"/>
                    <a:gd name="connsiteX83" fmla="*/ 131375 w 732836"/>
                    <a:gd name="connsiteY83" fmla="*/ 293857 h 370057"/>
                    <a:gd name="connsiteX84" fmla="*/ 121850 w 732836"/>
                    <a:gd name="connsiteY84" fmla="*/ 289095 h 370057"/>
                    <a:gd name="connsiteX85" fmla="*/ 98038 w 732836"/>
                    <a:gd name="connsiteY85" fmla="*/ 281951 h 370057"/>
                    <a:gd name="connsiteX86" fmla="*/ 81369 w 732836"/>
                    <a:gd name="connsiteY86" fmla="*/ 272426 h 370057"/>
                    <a:gd name="connsiteX87" fmla="*/ 71844 w 732836"/>
                    <a:gd name="connsiteY87" fmla="*/ 267663 h 370057"/>
                    <a:gd name="connsiteX88" fmla="*/ 64700 w 732836"/>
                    <a:gd name="connsiteY88" fmla="*/ 262901 h 370057"/>
                    <a:gd name="connsiteX89" fmla="*/ 55175 w 732836"/>
                    <a:gd name="connsiteY89" fmla="*/ 260520 h 370057"/>
                    <a:gd name="connsiteX90" fmla="*/ 38506 w 732836"/>
                    <a:gd name="connsiteY90" fmla="*/ 250995 h 370057"/>
                    <a:gd name="connsiteX91" fmla="*/ 31363 w 732836"/>
                    <a:gd name="connsiteY91" fmla="*/ 246232 h 370057"/>
                    <a:gd name="connsiteX92" fmla="*/ 26600 w 732836"/>
                    <a:gd name="connsiteY92" fmla="*/ 239088 h 370057"/>
                    <a:gd name="connsiteX93" fmla="*/ 19456 w 732836"/>
                    <a:gd name="connsiteY93" fmla="*/ 234326 h 370057"/>
                    <a:gd name="connsiteX94" fmla="*/ 12313 w 732836"/>
                    <a:gd name="connsiteY94" fmla="*/ 220038 h 370057"/>
                    <a:gd name="connsiteX95" fmla="*/ 5169 w 732836"/>
                    <a:gd name="connsiteY95" fmla="*/ 217657 h 370057"/>
                    <a:gd name="connsiteX96" fmla="*/ 2788 w 732836"/>
                    <a:gd name="connsiteY96" fmla="*/ 181938 h 370057"/>
                    <a:gd name="connsiteX97" fmla="*/ 406 w 732836"/>
                    <a:gd name="connsiteY97" fmla="*/ 172413 h 370057"/>
                    <a:gd name="connsiteX98" fmla="*/ 9931 w 732836"/>
                    <a:gd name="connsiteY98" fmla="*/ 155745 h 370057"/>
                    <a:gd name="connsiteX99" fmla="*/ 24219 w 732836"/>
                    <a:gd name="connsiteY99" fmla="*/ 146220 h 370057"/>
                    <a:gd name="connsiteX100" fmla="*/ 33744 w 732836"/>
                    <a:gd name="connsiteY100" fmla="*/ 129551 h 370057"/>
                    <a:gd name="connsiteX101" fmla="*/ 40888 w 732836"/>
                    <a:gd name="connsiteY101" fmla="*/ 124788 h 370057"/>
                    <a:gd name="connsiteX102" fmla="*/ 48031 w 732836"/>
                    <a:gd name="connsiteY102" fmla="*/ 110501 h 370057"/>
                    <a:gd name="connsiteX103" fmla="*/ 55175 w 732836"/>
                    <a:gd name="connsiteY103" fmla="*/ 96213 h 370057"/>
                    <a:gd name="connsiteX104" fmla="*/ 57556 w 732836"/>
                    <a:gd name="connsiteY104" fmla="*/ 74782 h 370057"/>
                    <a:gd name="connsiteX105" fmla="*/ 62319 w 732836"/>
                    <a:gd name="connsiteY105" fmla="*/ 36682 h 370057"/>
                    <a:gd name="connsiteX106" fmla="*/ 64700 w 732836"/>
                    <a:gd name="connsiteY106" fmla="*/ 29538 h 370057"/>
                    <a:gd name="connsiteX107" fmla="*/ 71844 w 732836"/>
                    <a:gd name="connsiteY107" fmla="*/ 3345 h 370057"/>
                    <a:gd name="connsiteX108" fmla="*/ 81369 w 732836"/>
                    <a:gd name="connsiteY108" fmla="*/ 963 h 37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32836" h="370057">
                      <a:moveTo>
                        <a:pt x="81369" y="963"/>
                      </a:moveTo>
                      <a:lnTo>
                        <a:pt x="81369" y="963"/>
                      </a:lnTo>
                      <a:cubicBezTo>
                        <a:pt x="91688" y="4932"/>
                        <a:pt x="101837" y="9374"/>
                        <a:pt x="112325" y="12870"/>
                      </a:cubicBezTo>
                      <a:cubicBezTo>
                        <a:pt x="114706" y="13664"/>
                        <a:pt x="117034" y="14642"/>
                        <a:pt x="119469" y="15251"/>
                      </a:cubicBezTo>
                      <a:cubicBezTo>
                        <a:pt x="136422" y="19489"/>
                        <a:pt x="143518" y="18247"/>
                        <a:pt x="164713" y="20013"/>
                      </a:cubicBezTo>
                      <a:cubicBezTo>
                        <a:pt x="172662" y="20676"/>
                        <a:pt x="180588" y="21601"/>
                        <a:pt x="188525" y="22395"/>
                      </a:cubicBezTo>
                      <a:cubicBezTo>
                        <a:pt x="199856" y="26172"/>
                        <a:pt x="204468" y="28037"/>
                        <a:pt x="219481" y="29538"/>
                      </a:cubicBezTo>
                      <a:cubicBezTo>
                        <a:pt x="235297" y="31120"/>
                        <a:pt x="251231" y="31126"/>
                        <a:pt x="267106" y="31920"/>
                      </a:cubicBezTo>
                      <a:cubicBezTo>
                        <a:pt x="286928" y="36875"/>
                        <a:pt x="268239" y="29934"/>
                        <a:pt x="281394" y="41445"/>
                      </a:cubicBezTo>
                      <a:cubicBezTo>
                        <a:pt x="285701" y="45214"/>
                        <a:pt x="295681" y="50970"/>
                        <a:pt x="295681" y="50970"/>
                      </a:cubicBezTo>
                      <a:cubicBezTo>
                        <a:pt x="303230" y="62291"/>
                        <a:pt x="299538" y="55396"/>
                        <a:pt x="305206" y="72401"/>
                      </a:cubicBezTo>
                      <a:cubicBezTo>
                        <a:pt x="306000" y="74782"/>
                        <a:pt x="305207" y="78751"/>
                        <a:pt x="307588" y="79545"/>
                      </a:cubicBezTo>
                      <a:lnTo>
                        <a:pt x="321875" y="84307"/>
                      </a:lnTo>
                      <a:cubicBezTo>
                        <a:pt x="324256" y="85895"/>
                        <a:pt x="326995" y="87046"/>
                        <a:pt x="329019" y="89070"/>
                      </a:cubicBezTo>
                      <a:cubicBezTo>
                        <a:pt x="331042" y="91093"/>
                        <a:pt x="331627" y="94329"/>
                        <a:pt x="333781" y="96213"/>
                      </a:cubicBezTo>
                      <a:cubicBezTo>
                        <a:pt x="338089" y="99982"/>
                        <a:pt x="348069" y="105738"/>
                        <a:pt x="348069" y="105738"/>
                      </a:cubicBezTo>
                      <a:cubicBezTo>
                        <a:pt x="356439" y="118295"/>
                        <a:pt x="348004" y="109112"/>
                        <a:pt x="362356" y="115263"/>
                      </a:cubicBezTo>
                      <a:cubicBezTo>
                        <a:pt x="364987" y="116390"/>
                        <a:pt x="367015" y="118606"/>
                        <a:pt x="369500" y="120026"/>
                      </a:cubicBezTo>
                      <a:cubicBezTo>
                        <a:pt x="390649" y="132111"/>
                        <a:pt x="368763" y="117946"/>
                        <a:pt x="386169" y="129551"/>
                      </a:cubicBezTo>
                      <a:cubicBezTo>
                        <a:pt x="399663" y="127963"/>
                        <a:pt x="413214" y="126804"/>
                        <a:pt x="426650" y="124788"/>
                      </a:cubicBezTo>
                      <a:cubicBezTo>
                        <a:pt x="429132" y="124416"/>
                        <a:pt x="431615" y="123652"/>
                        <a:pt x="433794" y="122407"/>
                      </a:cubicBezTo>
                      <a:cubicBezTo>
                        <a:pt x="436242" y="121008"/>
                        <a:pt x="446771" y="112083"/>
                        <a:pt x="450463" y="110501"/>
                      </a:cubicBezTo>
                      <a:cubicBezTo>
                        <a:pt x="453471" y="109212"/>
                        <a:pt x="456813" y="108914"/>
                        <a:pt x="459988" y="108120"/>
                      </a:cubicBezTo>
                      <a:cubicBezTo>
                        <a:pt x="467166" y="103334"/>
                        <a:pt x="468192" y="102223"/>
                        <a:pt x="476656" y="98595"/>
                      </a:cubicBezTo>
                      <a:cubicBezTo>
                        <a:pt x="478963" y="97606"/>
                        <a:pt x="481493" y="97202"/>
                        <a:pt x="483800" y="96213"/>
                      </a:cubicBezTo>
                      <a:cubicBezTo>
                        <a:pt x="492263" y="92586"/>
                        <a:pt x="493292" y="91473"/>
                        <a:pt x="500469" y="86688"/>
                      </a:cubicBezTo>
                      <a:cubicBezTo>
                        <a:pt x="502056" y="84307"/>
                        <a:pt x="502996" y="81333"/>
                        <a:pt x="505231" y="79545"/>
                      </a:cubicBezTo>
                      <a:cubicBezTo>
                        <a:pt x="507191" y="77977"/>
                        <a:pt x="510130" y="78286"/>
                        <a:pt x="512375" y="77163"/>
                      </a:cubicBezTo>
                      <a:cubicBezTo>
                        <a:pt x="530833" y="67934"/>
                        <a:pt x="508713" y="76003"/>
                        <a:pt x="526663" y="70020"/>
                      </a:cubicBezTo>
                      <a:cubicBezTo>
                        <a:pt x="541744" y="70814"/>
                        <a:pt x="556912" y="70602"/>
                        <a:pt x="571906" y="72401"/>
                      </a:cubicBezTo>
                      <a:cubicBezTo>
                        <a:pt x="576890" y="72999"/>
                        <a:pt x="586194" y="77163"/>
                        <a:pt x="586194" y="77163"/>
                      </a:cubicBezTo>
                      <a:cubicBezTo>
                        <a:pt x="588575" y="78751"/>
                        <a:pt x="590778" y="80646"/>
                        <a:pt x="593338" y="81926"/>
                      </a:cubicBezTo>
                      <a:cubicBezTo>
                        <a:pt x="595583" y="83048"/>
                        <a:pt x="598068" y="83618"/>
                        <a:pt x="600481" y="84307"/>
                      </a:cubicBezTo>
                      <a:cubicBezTo>
                        <a:pt x="622021" y="90461"/>
                        <a:pt x="639019" y="90163"/>
                        <a:pt x="664775" y="91451"/>
                      </a:cubicBezTo>
                      <a:lnTo>
                        <a:pt x="712400" y="93832"/>
                      </a:lnTo>
                      <a:cubicBezTo>
                        <a:pt x="717163" y="95420"/>
                        <a:pt x="725428" y="93735"/>
                        <a:pt x="726688" y="98595"/>
                      </a:cubicBezTo>
                      <a:cubicBezTo>
                        <a:pt x="729708" y="110242"/>
                        <a:pt x="732836" y="161466"/>
                        <a:pt x="724306" y="181938"/>
                      </a:cubicBezTo>
                      <a:cubicBezTo>
                        <a:pt x="723205" y="184580"/>
                        <a:pt x="719778" y="185539"/>
                        <a:pt x="717163" y="186701"/>
                      </a:cubicBezTo>
                      <a:cubicBezTo>
                        <a:pt x="712575" y="188740"/>
                        <a:pt x="702875" y="191463"/>
                        <a:pt x="702875" y="191463"/>
                      </a:cubicBezTo>
                      <a:cubicBezTo>
                        <a:pt x="699700" y="193844"/>
                        <a:pt x="696900" y="196832"/>
                        <a:pt x="693350" y="198607"/>
                      </a:cubicBezTo>
                      <a:cubicBezTo>
                        <a:pt x="688860" y="200852"/>
                        <a:pt x="683825" y="201782"/>
                        <a:pt x="679063" y="203370"/>
                      </a:cubicBezTo>
                      <a:cubicBezTo>
                        <a:pt x="676682" y="204164"/>
                        <a:pt x="674380" y="205259"/>
                        <a:pt x="671919" y="205751"/>
                      </a:cubicBezTo>
                      <a:cubicBezTo>
                        <a:pt x="656804" y="208774"/>
                        <a:pt x="663939" y="207150"/>
                        <a:pt x="650488" y="210513"/>
                      </a:cubicBezTo>
                      <a:cubicBezTo>
                        <a:pt x="647313" y="212101"/>
                        <a:pt x="644376" y="214301"/>
                        <a:pt x="640963" y="215276"/>
                      </a:cubicBezTo>
                      <a:cubicBezTo>
                        <a:pt x="618050" y="221823"/>
                        <a:pt x="606652" y="220318"/>
                        <a:pt x="581431" y="222420"/>
                      </a:cubicBezTo>
                      <a:cubicBezTo>
                        <a:pt x="574268" y="223017"/>
                        <a:pt x="567152" y="224086"/>
                        <a:pt x="560000" y="224801"/>
                      </a:cubicBezTo>
                      <a:lnTo>
                        <a:pt x="533806" y="227182"/>
                      </a:lnTo>
                      <a:lnTo>
                        <a:pt x="512375" y="231945"/>
                      </a:lnTo>
                      <a:cubicBezTo>
                        <a:pt x="509186" y="232681"/>
                        <a:pt x="506109" y="234622"/>
                        <a:pt x="502850" y="234326"/>
                      </a:cubicBezTo>
                      <a:cubicBezTo>
                        <a:pt x="497095" y="233803"/>
                        <a:pt x="491716" y="231224"/>
                        <a:pt x="486181" y="229563"/>
                      </a:cubicBezTo>
                      <a:cubicBezTo>
                        <a:pt x="481031" y="228018"/>
                        <a:pt x="471067" y="224388"/>
                        <a:pt x="467131" y="222420"/>
                      </a:cubicBezTo>
                      <a:cubicBezTo>
                        <a:pt x="444479" y="211094"/>
                        <a:pt x="482582" y="225189"/>
                        <a:pt x="445700" y="212895"/>
                      </a:cubicBezTo>
                      <a:cubicBezTo>
                        <a:pt x="443319" y="212101"/>
                        <a:pt x="441063" y="210638"/>
                        <a:pt x="438556" y="210513"/>
                      </a:cubicBezTo>
                      <a:lnTo>
                        <a:pt x="390931" y="208132"/>
                      </a:lnTo>
                      <a:cubicBezTo>
                        <a:pt x="371885" y="201783"/>
                        <a:pt x="394105" y="211306"/>
                        <a:pt x="381406" y="198607"/>
                      </a:cubicBezTo>
                      <a:cubicBezTo>
                        <a:pt x="379631" y="196832"/>
                        <a:pt x="376570" y="197215"/>
                        <a:pt x="374263" y="196226"/>
                      </a:cubicBezTo>
                      <a:cubicBezTo>
                        <a:pt x="371000" y="194828"/>
                        <a:pt x="367913" y="193051"/>
                        <a:pt x="364738" y="191463"/>
                      </a:cubicBezTo>
                      <a:cubicBezTo>
                        <a:pt x="363150" y="189082"/>
                        <a:pt x="362832" y="184479"/>
                        <a:pt x="359975" y="184320"/>
                      </a:cubicBezTo>
                      <a:cubicBezTo>
                        <a:pt x="331877" y="182759"/>
                        <a:pt x="329571" y="185233"/>
                        <a:pt x="312350" y="193845"/>
                      </a:cubicBezTo>
                      <a:cubicBezTo>
                        <a:pt x="311556" y="196226"/>
                        <a:pt x="309175" y="198607"/>
                        <a:pt x="309969" y="200988"/>
                      </a:cubicBezTo>
                      <a:cubicBezTo>
                        <a:pt x="311779" y="206418"/>
                        <a:pt x="319494" y="215276"/>
                        <a:pt x="319494" y="215276"/>
                      </a:cubicBezTo>
                      <a:cubicBezTo>
                        <a:pt x="320288" y="217657"/>
                        <a:pt x="321543" y="219932"/>
                        <a:pt x="321875" y="222420"/>
                      </a:cubicBezTo>
                      <a:cubicBezTo>
                        <a:pt x="323138" y="231894"/>
                        <a:pt x="322381" y="241623"/>
                        <a:pt x="324256" y="250995"/>
                      </a:cubicBezTo>
                      <a:cubicBezTo>
                        <a:pt x="324817" y="253801"/>
                        <a:pt x="327431" y="255757"/>
                        <a:pt x="329019" y="258138"/>
                      </a:cubicBezTo>
                      <a:cubicBezTo>
                        <a:pt x="329813" y="262107"/>
                        <a:pt x="331535" y="266000"/>
                        <a:pt x="331400" y="270045"/>
                      </a:cubicBezTo>
                      <a:cubicBezTo>
                        <a:pt x="329758" y="319320"/>
                        <a:pt x="330912" y="312486"/>
                        <a:pt x="324256" y="339101"/>
                      </a:cubicBezTo>
                      <a:cubicBezTo>
                        <a:pt x="323462" y="345451"/>
                        <a:pt x="322927" y="351839"/>
                        <a:pt x="321875" y="358151"/>
                      </a:cubicBezTo>
                      <a:cubicBezTo>
                        <a:pt x="321337" y="361379"/>
                        <a:pt x="321538" y="365120"/>
                        <a:pt x="319494" y="367676"/>
                      </a:cubicBezTo>
                      <a:cubicBezTo>
                        <a:pt x="317926" y="369636"/>
                        <a:pt x="314731" y="369263"/>
                        <a:pt x="312350" y="370057"/>
                      </a:cubicBezTo>
                      <a:cubicBezTo>
                        <a:pt x="301030" y="362511"/>
                        <a:pt x="307919" y="366199"/>
                        <a:pt x="290919" y="360532"/>
                      </a:cubicBezTo>
                      <a:lnTo>
                        <a:pt x="283775" y="358151"/>
                      </a:lnTo>
                      <a:cubicBezTo>
                        <a:pt x="263309" y="344506"/>
                        <a:pt x="289197" y="360861"/>
                        <a:pt x="269488" y="351007"/>
                      </a:cubicBezTo>
                      <a:cubicBezTo>
                        <a:pt x="266928" y="349727"/>
                        <a:pt x="264904" y="347525"/>
                        <a:pt x="262344" y="346245"/>
                      </a:cubicBezTo>
                      <a:cubicBezTo>
                        <a:pt x="260099" y="345122"/>
                        <a:pt x="257445" y="344986"/>
                        <a:pt x="255200" y="343863"/>
                      </a:cubicBezTo>
                      <a:cubicBezTo>
                        <a:pt x="252640" y="342583"/>
                        <a:pt x="250616" y="340381"/>
                        <a:pt x="248056" y="339101"/>
                      </a:cubicBezTo>
                      <a:cubicBezTo>
                        <a:pt x="242277" y="336212"/>
                        <a:pt x="234981" y="335968"/>
                        <a:pt x="229006" y="334338"/>
                      </a:cubicBezTo>
                      <a:cubicBezTo>
                        <a:pt x="224163" y="333017"/>
                        <a:pt x="219589" y="330793"/>
                        <a:pt x="214719" y="329576"/>
                      </a:cubicBezTo>
                      <a:lnTo>
                        <a:pt x="205194" y="327195"/>
                      </a:lnTo>
                      <a:cubicBezTo>
                        <a:pt x="198017" y="322410"/>
                        <a:pt x="196988" y="321297"/>
                        <a:pt x="188525" y="317670"/>
                      </a:cubicBezTo>
                      <a:cubicBezTo>
                        <a:pt x="183736" y="315618"/>
                        <a:pt x="176698" y="314117"/>
                        <a:pt x="171856" y="312907"/>
                      </a:cubicBezTo>
                      <a:cubicBezTo>
                        <a:pt x="158288" y="299337"/>
                        <a:pt x="171976" y="310576"/>
                        <a:pt x="155188" y="303382"/>
                      </a:cubicBezTo>
                      <a:cubicBezTo>
                        <a:pt x="152557" y="302255"/>
                        <a:pt x="150674" y="299747"/>
                        <a:pt x="148044" y="298620"/>
                      </a:cubicBezTo>
                      <a:cubicBezTo>
                        <a:pt x="145036" y="297331"/>
                        <a:pt x="141666" y="297137"/>
                        <a:pt x="138519" y="296238"/>
                      </a:cubicBezTo>
                      <a:cubicBezTo>
                        <a:pt x="136105" y="295548"/>
                        <a:pt x="133682" y="294846"/>
                        <a:pt x="131375" y="293857"/>
                      </a:cubicBezTo>
                      <a:cubicBezTo>
                        <a:pt x="128112" y="292459"/>
                        <a:pt x="125113" y="290493"/>
                        <a:pt x="121850" y="289095"/>
                      </a:cubicBezTo>
                      <a:cubicBezTo>
                        <a:pt x="114180" y="285808"/>
                        <a:pt x="105708" y="285238"/>
                        <a:pt x="98038" y="281951"/>
                      </a:cubicBezTo>
                      <a:cubicBezTo>
                        <a:pt x="83654" y="275786"/>
                        <a:pt x="93321" y="279255"/>
                        <a:pt x="81369" y="272426"/>
                      </a:cubicBezTo>
                      <a:cubicBezTo>
                        <a:pt x="78287" y="270665"/>
                        <a:pt x="74926" y="269424"/>
                        <a:pt x="71844" y="267663"/>
                      </a:cubicBezTo>
                      <a:cubicBezTo>
                        <a:pt x="69359" y="266243"/>
                        <a:pt x="67331" y="264028"/>
                        <a:pt x="64700" y="262901"/>
                      </a:cubicBezTo>
                      <a:cubicBezTo>
                        <a:pt x="61692" y="261612"/>
                        <a:pt x="58350" y="261314"/>
                        <a:pt x="55175" y="260520"/>
                      </a:cubicBezTo>
                      <a:cubicBezTo>
                        <a:pt x="37763" y="248911"/>
                        <a:pt x="59663" y="263085"/>
                        <a:pt x="38506" y="250995"/>
                      </a:cubicBezTo>
                      <a:cubicBezTo>
                        <a:pt x="36021" y="249575"/>
                        <a:pt x="33744" y="247820"/>
                        <a:pt x="31363" y="246232"/>
                      </a:cubicBezTo>
                      <a:cubicBezTo>
                        <a:pt x="29775" y="243851"/>
                        <a:pt x="28624" y="241112"/>
                        <a:pt x="26600" y="239088"/>
                      </a:cubicBezTo>
                      <a:cubicBezTo>
                        <a:pt x="24576" y="237064"/>
                        <a:pt x="21244" y="236561"/>
                        <a:pt x="19456" y="234326"/>
                      </a:cubicBezTo>
                      <a:cubicBezTo>
                        <a:pt x="11787" y="224740"/>
                        <a:pt x="23465" y="228960"/>
                        <a:pt x="12313" y="220038"/>
                      </a:cubicBezTo>
                      <a:cubicBezTo>
                        <a:pt x="10353" y="218470"/>
                        <a:pt x="7550" y="218451"/>
                        <a:pt x="5169" y="217657"/>
                      </a:cubicBezTo>
                      <a:cubicBezTo>
                        <a:pt x="4375" y="205751"/>
                        <a:pt x="4037" y="193805"/>
                        <a:pt x="2788" y="181938"/>
                      </a:cubicBezTo>
                      <a:cubicBezTo>
                        <a:pt x="2445" y="178683"/>
                        <a:pt x="0" y="175661"/>
                        <a:pt x="406" y="172413"/>
                      </a:cubicBezTo>
                      <a:cubicBezTo>
                        <a:pt x="627" y="170641"/>
                        <a:pt x="7893" y="157528"/>
                        <a:pt x="9931" y="155745"/>
                      </a:cubicBezTo>
                      <a:cubicBezTo>
                        <a:pt x="14239" y="151976"/>
                        <a:pt x="24219" y="146220"/>
                        <a:pt x="24219" y="146220"/>
                      </a:cubicBezTo>
                      <a:cubicBezTo>
                        <a:pt x="26088" y="142482"/>
                        <a:pt x="30377" y="132918"/>
                        <a:pt x="33744" y="129551"/>
                      </a:cubicBezTo>
                      <a:cubicBezTo>
                        <a:pt x="35768" y="127527"/>
                        <a:pt x="38507" y="126376"/>
                        <a:pt x="40888" y="124788"/>
                      </a:cubicBezTo>
                      <a:cubicBezTo>
                        <a:pt x="46871" y="106838"/>
                        <a:pt x="38801" y="128961"/>
                        <a:pt x="48031" y="110501"/>
                      </a:cubicBezTo>
                      <a:cubicBezTo>
                        <a:pt x="57890" y="90783"/>
                        <a:pt x="41528" y="116686"/>
                        <a:pt x="55175" y="96213"/>
                      </a:cubicBezTo>
                      <a:cubicBezTo>
                        <a:pt x="55969" y="89069"/>
                        <a:pt x="56803" y="81930"/>
                        <a:pt x="57556" y="74782"/>
                      </a:cubicBezTo>
                      <a:cubicBezTo>
                        <a:pt x="58873" y="62274"/>
                        <a:pt x="59562" y="49088"/>
                        <a:pt x="62319" y="36682"/>
                      </a:cubicBezTo>
                      <a:cubicBezTo>
                        <a:pt x="62863" y="34232"/>
                        <a:pt x="64010" y="31952"/>
                        <a:pt x="64700" y="29538"/>
                      </a:cubicBezTo>
                      <a:cubicBezTo>
                        <a:pt x="66149" y="24464"/>
                        <a:pt x="70301" y="5403"/>
                        <a:pt x="71844" y="3345"/>
                      </a:cubicBezTo>
                      <a:cubicBezTo>
                        <a:pt x="74353" y="0"/>
                        <a:pt x="79781" y="1360"/>
                        <a:pt x="81369" y="963"/>
                      </a:cubicBezTo>
                      <a:close/>
                    </a:path>
                  </a:pathLst>
                </a:custGeom>
                <a:solidFill>
                  <a:srgbClr val="FFCC66">
                    <a:lumMod val="60000"/>
                    <a:lumOff val="40000"/>
                  </a:srgb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en-US" sz="1400" kern="0">
                    <a:solidFill>
                      <a:srgbClr val="000000"/>
                    </a:solidFill>
                    <a:latin typeface="Calibri"/>
                    <a:ea typeface="华文细黑" pitchFamily="2" charset="-122"/>
                    <a:cs typeface="Calibri" panose="020F0502020204030204" pitchFamily="34" charset="0"/>
                  </a:endParaRPr>
                </a:p>
              </p:txBody>
            </p:sp>
            <p:sp>
              <p:nvSpPr>
                <p:cNvPr id="42" name="Freeform 60"/>
                <p:cNvSpPr/>
                <p:nvPr/>
              </p:nvSpPr>
              <p:spPr bwMode="auto">
                <a:xfrm>
                  <a:off x="5624593" y="1773726"/>
                  <a:ext cx="1679575" cy="773113"/>
                </a:xfrm>
                <a:custGeom>
                  <a:avLst/>
                  <a:gdLst>
                    <a:gd name="connsiteX0" fmla="*/ 442912 w 1678781"/>
                    <a:gd name="connsiteY0" fmla="*/ 757238 h 773906"/>
                    <a:gd name="connsiteX1" fmla="*/ 442912 w 1678781"/>
                    <a:gd name="connsiteY1" fmla="*/ 757238 h 773906"/>
                    <a:gd name="connsiteX2" fmla="*/ 716756 w 1678781"/>
                    <a:gd name="connsiteY2" fmla="*/ 769144 h 773906"/>
                    <a:gd name="connsiteX3" fmla="*/ 1207293 w 1678781"/>
                    <a:gd name="connsiteY3" fmla="*/ 773906 h 773906"/>
                    <a:gd name="connsiteX4" fmla="*/ 1373981 w 1678781"/>
                    <a:gd name="connsiteY4" fmla="*/ 766763 h 773906"/>
                    <a:gd name="connsiteX5" fmla="*/ 1402556 w 1678781"/>
                    <a:gd name="connsiteY5" fmla="*/ 764381 h 773906"/>
                    <a:gd name="connsiteX6" fmla="*/ 1412081 w 1678781"/>
                    <a:gd name="connsiteY6" fmla="*/ 759619 h 773906"/>
                    <a:gd name="connsiteX7" fmla="*/ 1423987 w 1678781"/>
                    <a:gd name="connsiteY7" fmla="*/ 757238 h 773906"/>
                    <a:gd name="connsiteX8" fmla="*/ 1440656 w 1678781"/>
                    <a:gd name="connsiteY8" fmla="*/ 750094 h 773906"/>
                    <a:gd name="connsiteX9" fmla="*/ 1452562 w 1678781"/>
                    <a:gd name="connsiteY9" fmla="*/ 745331 h 773906"/>
                    <a:gd name="connsiteX10" fmla="*/ 1462087 w 1678781"/>
                    <a:gd name="connsiteY10" fmla="*/ 742950 h 773906"/>
                    <a:gd name="connsiteX11" fmla="*/ 1469231 w 1678781"/>
                    <a:gd name="connsiteY11" fmla="*/ 740569 h 773906"/>
                    <a:gd name="connsiteX12" fmla="*/ 1481137 w 1678781"/>
                    <a:gd name="connsiteY12" fmla="*/ 721519 h 773906"/>
                    <a:gd name="connsiteX13" fmla="*/ 1483518 w 1678781"/>
                    <a:gd name="connsiteY13" fmla="*/ 714375 h 773906"/>
                    <a:gd name="connsiteX14" fmla="*/ 1493043 w 1678781"/>
                    <a:gd name="connsiteY14" fmla="*/ 704850 h 773906"/>
                    <a:gd name="connsiteX15" fmla="*/ 1497806 w 1678781"/>
                    <a:gd name="connsiteY15" fmla="*/ 685800 h 773906"/>
                    <a:gd name="connsiteX16" fmla="*/ 1500187 w 1678781"/>
                    <a:gd name="connsiteY16" fmla="*/ 676275 h 773906"/>
                    <a:gd name="connsiteX17" fmla="*/ 1504950 w 1678781"/>
                    <a:gd name="connsiteY17" fmla="*/ 669131 h 773906"/>
                    <a:gd name="connsiteX18" fmla="*/ 1512093 w 1678781"/>
                    <a:gd name="connsiteY18" fmla="*/ 645319 h 773906"/>
                    <a:gd name="connsiteX19" fmla="*/ 1514475 w 1678781"/>
                    <a:gd name="connsiteY19" fmla="*/ 638175 h 773906"/>
                    <a:gd name="connsiteX20" fmla="*/ 1516856 w 1678781"/>
                    <a:gd name="connsiteY20" fmla="*/ 628650 h 773906"/>
                    <a:gd name="connsiteX21" fmla="*/ 1521618 w 1678781"/>
                    <a:gd name="connsiteY21" fmla="*/ 621506 h 773906"/>
                    <a:gd name="connsiteX22" fmla="*/ 1526381 w 1678781"/>
                    <a:gd name="connsiteY22" fmla="*/ 607219 h 773906"/>
                    <a:gd name="connsiteX23" fmla="*/ 1528762 w 1678781"/>
                    <a:gd name="connsiteY23" fmla="*/ 600075 h 773906"/>
                    <a:gd name="connsiteX24" fmla="*/ 1533525 w 1678781"/>
                    <a:gd name="connsiteY24" fmla="*/ 592931 h 773906"/>
                    <a:gd name="connsiteX25" fmla="*/ 1538287 w 1678781"/>
                    <a:gd name="connsiteY25" fmla="*/ 583406 h 773906"/>
                    <a:gd name="connsiteX26" fmla="*/ 1545431 w 1678781"/>
                    <a:gd name="connsiteY26" fmla="*/ 566738 h 773906"/>
                    <a:gd name="connsiteX27" fmla="*/ 1557337 w 1678781"/>
                    <a:gd name="connsiteY27" fmla="*/ 559594 h 773906"/>
                    <a:gd name="connsiteX28" fmla="*/ 1564481 w 1678781"/>
                    <a:gd name="connsiteY28" fmla="*/ 545306 h 773906"/>
                    <a:gd name="connsiteX29" fmla="*/ 1571625 w 1678781"/>
                    <a:gd name="connsiteY29" fmla="*/ 542925 h 773906"/>
                    <a:gd name="connsiteX30" fmla="*/ 1576387 w 1678781"/>
                    <a:gd name="connsiteY30" fmla="*/ 535781 h 773906"/>
                    <a:gd name="connsiteX31" fmla="*/ 1583531 w 1678781"/>
                    <a:gd name="connsiteY31" fmla="*/ 533400 h 773906"/>
                    <a:gd name="connsiteX32" fmla="*/ 1597818 w 1678781"/>
                    <a:gd name="connsiteY32" fmla="*/ 526256 h 773906"/>
                    <a:gd name="connsiteX33" fmla="*/ 1607343 w 1678781"/>
                    <a:gd name="connsiteY33" fmla="*/ 514350 h 773906"/>
                    <a:gd name="connsiteX34" fmla="*/ 1621631 w 1678781"/>
                    <a:gd name="connsiteY34" fmla="*/ 502444 h 773906"/>
                    <a:gd name="connsiteX35" fmla="*/ 1626393 w 1678781"/>
                    <a:gd name="connsiteY35" fmla="*/ 495300 h 773906"/>
                    <a:gd name="connsiteX36" fmla="*/ 1631156 w 1678781"/>
                    <a:gd name="connsiteY36" fmla="*/ 485775 h 773906"/>
                    <a:gd name="connsiteX37" fmla="*/ 1638300 w 1678781"/>
                    <a:gd name="connsiteY37" fmla="*/ 481013 h 773906"/>
                    <a:gd name="connsiteX38" fmla="*/ 1654968 w 1678781"/>
                    <a:gd name="connsiteY38" fmla="*/ 466725 h 773906"/>
                    <a:gd name="connsiteX39" fmla="*/ 1664493 w 1678781"/>
                    <a:gd name="connsiteY39" fmla="*/ 461963 h 773906"/>
                    <a:gd name="connsiteX40" fmla="*/ 1671637 w 1678781"/>
                    <a:gd name="connsiteY40" fmla="*/ 457200 h 773906"/>
                    <a:gd name="connsiteX41" fmla="*/ 1676400 w 1678781"/>
                    <a:gd name="connsiteY41" fmla="*/ 442913 h 773906"/>
                    <a:gd name="connsiteX42" fmla="*/ 1678781 w 1678781"/>
                    <a:gd name="connsiteY42" fmla="*/ 435769 h 773906"/>
                    <a:gd name="connsiteX43" fmla="*/ 1669256 w 1678781"/>
                    <a:gd name="connsiteY43" fmla="*/ 428625 h 773906"/>
                    <a:gd name="connsiteX44" fmla="*/ 1626393 w 1678781"/>
                    <a:gd name="connsiteY44" fmla="*/ 435769 h 773906"/>
                    <a:gd name="connsiteX45" fmla="*/ 1612106 w 1678781"/>
                    <a:gd name="connsiteY45" fmla="*/ 445294 h 773906"/>
                    <a:gd name="connsiteX46" fmla="*/ 1604962 w 1678781"/>
                    <a:gd name="connsiteY46" fmla="*/ 450056 h 773906"/>
                    <a:gd name="connsiteX47" fmla="*/ 1597818 w 1678781"/>
                    <a:gd name="connsiteY47" fmla="*/ 452438 h 773906"/>
                    <a:gd name="connsiteX48" fmla="*/ 1581150 w 1678781"/>
                    <a:gd name="connsiteY48" fmla="*/ 459581 h 773906"/>
                    <a:gd name="connsiteX49" fmla="*/ 1547812 w 1678781"/>
                    <a:gd name="connsiteY49" fmla="*/ 459581 h 773906"/>
                    <a:gd name="connsiteX50" fmla="*/ 1533525 w 1678781"/>
                    <a:gd name="connsiteY50" fmla="*/ 454819 h 773906"/>
                    <a:gd name="connsiteX51" fmla="*/ 1528762 w 1678781"/>
                    <a:gd name="connsiteY51" fmla="*/ 447675 h 773906"/>
                    <a:gd name="connsiteX52" fmla="*/ 1519237 w 1678781"/>
                    <a:gd name="connsiteY52" fmla="*/ 445294 h 773906"/>
                    <a:gd name="connsiteX53" fmla="*/ 1512093 w 1678781"/>
                    <a:gd name="connsiteY53" fmla="*/ 442913 h 773906"/>
                    <a:gd name="connsiteX54" fmla="*/ 1504950 w 1678781"/>
                    <a:gd name="connsiteY54" fmla="*/ 438150 h 773906"/>
                    <a:gd name="connsiteX55" fmla="*/ 1500187 w 1678781"/>
                    <a:gd name="connsiteY55" fmla="*/ 431006 h 773906"/>
                    <a:gd name="connsiteX56" fmla="*/ 1485900 w 1678781"/>
                    <a:gd name="connsiteY56" fmla="*/ 426244 h 773906"/>
                    <a:gd name="connsiteX57" fmla="*/ 1478756 w 1678781"/>
                    <a:gd name="connsiteY57" fmla="*/ 433388 h 773906"/>
                    <a:gd name="connsiteX58" fmla="*/ 1476375 w 1678781"/>
                    <a:gd name="connsiteY58" fmla="*/ 440531 h 773906"/>
                    <a:gd name="connsiteX59" fmla="*/ 1469231 w 1678781"/>
                    <a:gd name="connsiteY59" fmla="*/ 442913 h 773906"/>
                    <a:gd name="connsiteX60" fmla="*/ 1464468 w 1678781"/>
                    <a:gd name="connsiteY60" fmla="*/ 450056 h 773906"/>
                    <a:gd name="connsiteX61" fmla="*/ 1412081 w 1678781"/>
                    <a:gd name="connsiteY61" fmla="*/ 442913 h 773906"/>
                    <a:gd name="connsiteX62" fmla="*/ 1397793 w 1678781"/>
                    <a:gd name="connsiteY62" fmla="*/ 435769 h 773906"/>
                    <a:gd name="connsiteX63" fmla="*/ 1385887 w 1678781"/>
                    <a:gd name="connsiteY63" fmla="*/ 426244 h 773906"/>
                    <a:gd name="connsiteX64" fmla="*/ 1378743 w 1678781"/>
                    <a:gd name="connsiteY64" fmla="*/ 421481 h 773906"/>
                    <a:gd name="connsiteX65" fmla="*/ 1371600 w 1678781"/>
                    <a:gd name="connsiteY65" fmla="*/ 419100 h 773906"/>
                    <a:gd name="connsiteX66" fmla="*/ 1369218 w 1678781"/>
                    <a:gd name="connsiteY66" fmla="*/ 411956 h 773906"/>
                    <a:gd name="connsiteX67" fmla="*/ 1362075 w 1678781"/>
                    <a:gd name="connsiteY67" fmla="*/ 407194 h 773906"/>
                    <a:gd name="connsiteX68" fmla="*/ 1345406 w 1678781"/>
                    <a:gd name="connsiteY68" fmla="*/ 390525 h 773906"/>
                    <a:gd name="connsiteX69" fmla="*/ 1338262 w 1678781"/>
                    <a:gd name="connsiteY69" fmla="*/ 385763 h 773906"/>
                    <a:gd name="connsiteX70" fmla="*/ 1331118 w 1678781"/>
                    <a:gd name="connsiteY70" fmla="*/ 381000 h 773906"/>
                    <a:gd name="connsiteX71" fmla="*/ 1319212 w 1678781"/>
                    <a:gd name="connsiteY71" fmla="*/ 359569 h 773906"/>
                    <a:gd name="connsiteX72" fmla="*/ 1314450 w 1678781"/>
                    <a:gd name="connsiteY72" fmla="*/ 340519 h 773906"/>
                    <a:gd name="connsiteX73" fmla="*/ 1307306 w 1678781"/>
                    <a:gd name="connsiteY73" fmla="*/ 335756 h 773906"/>
                    <a:gd name="connsiteX74" fmla="*/ 1276350 w 1678781"/>
                    <a:gd name="connsiteY74" fmla="*/ 330994 h 773906"/>
                    <a:gd name="connsiteX75" fmla="*/ 1264443 w 1678781"/>
                    <a:gd name="connsiteY75" fmla="*/ 323850 h 773906"/>
                    <a:gd name="connsiteX76" fmla="*/ 1250156 w 1678781"/>
                    <a:gd name="connsiteY76" fmla="*/ 319088 h 773906"/>
                    <a:gd name="connsiteX77" fmla="*/ 1178718 w 1678781"/>
                    <a:gd name="connsiteY77" fmla="*/ 319088 h 773906"/>
                    <a:gd name="connsiteX78" fmla="*/ 1171575 w 1678781"/>
                    <a:gd name="connsiteY78" fmla="*/ 314325 h 773906"/>
                    <a:gd name="connsiteX79" fmla="*/ 1162050 w 1678781"/>
                    <a:gd name="connsiteY79" fmla="*/ 309563 h 773906"/>
                    <a:gd name="connsiteX80" fmla="*/ 1147762 w 1678781"/>
                    <a:gd name="connsiteY80" fmla="*/ 302419 h 773906"/>
                    <a:gd name="connsiteX81" fmla="*/ 1140618 w 1678781"/>
                    <a:gd name="connsiteY81" fmla="*/ 295275 h 773906"/>
                    <a:gd name="connsiteX82" fmla="*/ 1126331 w 1678781"/>
                    <a:gd name="connsiteY82" fmla="*/ 285750 h 773906"/>
                    <a:gd name="connsiteX83" fmla="*/ 1116806 w 1678781"/>
                    <a:gd name="connsiteY83" fmla="*/ 273844 h 773906"/>
                    <a:gd name="connsiteX84" fmla="*/ 1112043 w 1678781"/>
                    <a:gd name="connsiteY84" fmla="*/ 259556 h 773906"/>
                    <a:gd name="connsiteX85" fmla="*/ 1102518 w 1678781"/>
                    <a:gd name="connsiteY85" fmla="*/ 245269 h 773906"/>
                    <a:gd name="connsiteX86" fmla="*/ 1097756 w 1678781"/>
                    <a:gd name="connsiteY86" fmla="*/ 238125 h 773906"/>
                    <a:gd name="connsiteX87" fmla="*/ 1095375 w 1678781"/>
                    <a:gd name="connsiteY87" fmla="*/ 228600 h 773906"/>
                    <a:gd name="connsiteX88" fmla="*/ 1047750 w 1678781"/>
                    <a:gd name="connsiteY88" fmla="*/ 209550 h 773906"/>
                    <a:gd name="connsiteX89" fmla="*/ 1031081 w 1678781"/>
                    <a:gd name="connsiteY89" fmla="*/ 202406 h 773906"/>
                    <a:gd name="connsiteX90" fmla="*/ 1016793 w 1678781"/>
                    <a:gd name="connsiteY90" fmla="*/ 195263 h 773906"/>
                    <a:gd name="connsiteX91" fmla="*/ 1012031 w 1678781"/>
                    <a:gd name="connsiteY91" fmla="*/ 188119 h 773906"/>
                    <a:gd name="connsiteX92" fmla="*/ 997743 w 1678781"/>
                    <a:gd name="connsiteY92" fmla="*/ 183356 h 773906"/>
                    <a:gd name="connsiteX93" fmla="*/ 990600 w 1678781"/>
                    <a:gd name="connsiteY93" fmla="*/ 178594 h 773906"/>
                    <a:gd name="connsiteX94" fmla="*/ 985837 w 1678781"/>
                    <a:gd name="connsiteY94" fmla="*/ 171450 h 773906"/>
                    <a:gd name="connsiteX95" fmla="*/ 971550 w 1678781"/>
                    <a:gd name="connsiteY95" fmla="*/ 166688 h 773906"/>
                    <a:gd name="connsiteX96" fmla="*/ 964406 w 1678781"/>
                    <a:gd name="connsiteY96" fmla="*/ 161925 h 773906"/>
                    <a:gd name="connsiteX97" fmla="*/ 931068 w 1678781"/>
                    <a:gd name="connsiteY97" fmla="*/ 166688 h 773906"/>
                    <a:gd name="connsiteX98" fmla="*/ 921543 w 1678781"/>
                    <a:gd name="connsiteY98" fmla="*/ 169069 h 773906"/>
                    <a:gd name="connsiteX99" fmla="*/ 845343 w 1678781"/>
                    <a:gd name="connsiteY99" fmla="*/ 171450 h 773906"/>
                    <a:gd name="connsiteX100" fmla="*/ 833437 w 1678781"/>
                    <a:gd name="connsiteY100" fmla="*/ 173831 h 773906"/>
                    <a:gd name="connsiteX101" fmla="*/ 816768 w 1678781"/>
                    <a:gd name="connsiteY101" fmla="*/ 183356 h 773906"/>
                    <a:gd name="connsiteX102" fmla="*/ 809625 w 1678781"/>
                    <a:gd name="connsiteY102" fmla="*/ 185738 h 773906"/>
                    <a:gd name="connsiteX103" fmla="*/ 788193 w 1678781"/>
                    <a:gd name="connsiteY103" fmla="*/ 180975 h 773906"/>
                    <a:gd name="connsiteX104" fmla="*/ 781050 w 1678781"/>
                    <a:gd name="connsiteY104" fmla="*/ 178594 h 773906"/>
                    <a:gd name="connsiteX105" fmla="*/ 764381 w 1678781"/>
                    <a:gd name="connsiteY105" fmla="*/ 173831 h 773906"/>
                    <a:gd name="connsiteX106" fmla="*/ 757237 w 1678781"/>
                    <a:gd name="connsiteY106" fmla="*/ 166688 h 773906"/>
                    <a:gd name="connsiteX107" fmla="*/ 742950 w 1678781"/>
                    <a:gd name="connsiteY107" fmla="*/ 157163 h 773906"/>
                    <a:gd name="connsiteX108" fmla="*/ 726281 w 1678781"/>
                    <a:gd name="connsiteY108" fmla="*/ 145256 h 773906"/>
                    <a:gd name="connsiteX109" fmla="*/ 719137 w 1678781"/>
                    <a:gd name="connsiteY109" fmla="*/ 140494 h 773906"/>
                    <a:gd name="connsiteX110" fmla="*/ 711993 w 1678781"/>
                    <a:gd name="connsiteY110" fmla="*/ 133350 h 773906"/>
                    <a:gd name="connsiteX111" fmla="*/ 697706 w 1678781"/>
                    <a:gd name="connsiteY111" fmla="*/ 128588 h 773906"/>
                    <a:gd name="connsiteX112" fmla="*/ 690562 w 1678781"/>
                    <a:gd name="connsiteY112" fmla="*/ 126206 h 773906"/>
                    <a:gd name="connsiteX113" fmla="*/ 683418 w 1678781"/>
                    <a:gd name="connsiteY113" fmla="*/ 121444 h 773906"/>
                    <a:gd name="connsiteX114" fmla="*/ 664368 w 1678781"/>
                    <a:gd name="connsiteY114" fmla="*/ 119063 h 773906"/>
                    <a:gd name="connsiteX115" fmla="*/ 650081 w 1678781"/>
                    <a:gd name="connsiteY115" fmla="*/ 116681 h 773906"/>
                    <a:gd name="connsiteX116" fmla="*/ 633412 w 1678781"/>
                    <a:gd name="connsiteY116" fmla="*/ 114300 h 773906"/>
                    <a:gd name="connsiteX117" fmla="*/ 621506 w 1678781"/>
                    <a:gd name="connsiteY117" fmla="*/ 111919 h 773906"/>
                    <a:gd name="connsiteX118" fmla="*/ 602456 w 1678781"/>
                    <a:gd name="connsiteY118" fmla="*/ 109538 h 773906"/>
                    <a:gd name="connsiteX119" fmla="*/ 535781 w 1678781"/>
                    <a:gd name="connsiteY119" fmla="*/ 102394 h 773906"/>
                    <a:gd name="connsiteX120" fmla="*/ 507206 w 1678781"/>
                    <a:gd name="connsiteY120" fmla="*/ 97631 h 773906"/>
                    <a:gd name="connsiteX121" fmla="*/ 469106 w 1678781"/>
                    <a:gd name="connsiteY121" fmla="*/ 95250 h 773906"/>
                    <a:gd name="connsiteX122" fmla="*/ 464343 w 1678781"/>
                    <a:gd name="connsiteY122" fmla="*/ 88106 h 773906"/>
                    <a:gd name="connsiteX123" fmla="*/ 461962 w 1678781"/>
                    <a:gd name="connsiteY123" fmla="*/ 80963 h 773906"/>
                    <a:gd name="connsiteX124" fmla="*/ 454818 w 1678781"/>
                    <a:gd name="connsiteY124" fmla="*/ 78581 h 773906"/>
                    <a:gd name="connsiteX125" fmla="*/ 442912 w 1678781"/>
                    <a:gd name="connsiteY125" fmla="*/ 69056 h 773906"/>
                    <a:gd name="connsiteX126" fmla="*/ 435768 w 1678781"/>
                    <a:gd name="connsiteY126" fmla="*/ 54769 h 773906"/>
                    <a:gd name="connsiteX127" fmla="*/ 426243 w 1678781"/>
                    <a:gd name="connsiteY127" fmla="*/ 40481 h 773906"/>
                    <a:gd name="connsiteX128" fmla="*/ 421481 w 1678781"/>
                    <a:gd name="connsiteY128" fmla="*/ 23813 h 773906"/>
                    <a:gd name="connsiteX129" fmla="*/ 419100 w 1678781"/>
                    <a:gd name="connsiteY129" fmla="*/ 16669 h 773906"/>
                    <a:gd name="connsiteX130" fmla="*/ 416718 w 1678781"/>
                    <a:gd name="connsiteY130" fmla="*/ 7144 h 773906"/>
                    <a:gd name="connsiteX131" fmla="*/ 409575 w 1678781"/>
                    <a:gd name="connsiteY131" fmla="*/ 2381 h 773906"/>
                    <a:gd name="connsiteX132" fmla="*/ 383381 w 1678781"/>
                    <a:gd name="connsiteY132" fmla="*/ 11906 h 773906"/>
                    <a:gd name="connsiteX133" fmla="*/ 369093 w 1678781"/>
                    <a:gd name="connsiteY133" fmla="*/ 16669 h 773906"/>
                    <a:gd name="connsiteX134" fmla="*/ 359568 w 1678781"/>
                    <a:gd name="connsiteY134" fmla="*/ 19050 h 773906"/>
                    <a:gd name="connsiteX135" fmla="*/ 350043 w 1678781"/>
                    <a:gd name="connsiteY135" fmla="*/ 23813 h 773906"/>
                    <a:gd name="connsiteX136" fmla="*/ 321468 w 1678781"/>
                    <a:gd name="connsiteY136" fmla="*/ 19050 h 773906"/>
                    <a:gd name="connsiteX137" fmla="*/ 300037 w 1678781"/>
                    <a:gd name="connsiteY137" fmla="*/ 14288 h 773906"/>
                    <a:gd name="connsiteX138" fmla="*/ 292893 w 1678781"/>
                    <a:gd name="connsiteY138" fmla="*/ 9525 h 773906"/>
                    <a:gd name="connsiteX139" fmla="*/ 273843 w 1678781"/>
                    <a:gd name="connsiteY139" fmla="*/ 4763 h 773906"/>
                    <a:gd name="connsiteX140" fmla="*/ 259556 w 1678781"/>
                    <a:gd name="connsiteY140" fmla="*/ 0 h 773906"/>
                    <a:gd name="connsiteX141" fmla="*/ 216693 w 1678781"/>
                    <a:gd name="connsiteY141" fmla="*/ 2381 h 773906"/>
                    <a:gd name="connsiteX142" fmla="*/ 209550 w 1678781"/>
                    <a:gd name="connsiteY142" fmla="*/ 7144 h 773906"/>
                    <a:gd name="connsiteX143" fmla="*/ 195262 w 1678781"/>
                    <a:gd name="connsiteY143" fmla="*/ 11906 h 773906"/>
                    <a:gd name="connsiteX144" fmla="*/ 178593 w 1678781"/>
                    <a:gd name="connsiteY144" fmla="*/ 19050 h 773906"/>
                    <a:gd name="connsiteX145" fmla="*/ 176212 w 1678781"/>
                    <a:gd name="connsiteY145" fmla="*/ 26194 h 773906"/>
                    <a:gd name="connsiteX146" fmla="*/ 169068 w 1678781"/>
                    <a:gd name="connsiteY146" fmla="*/ 28575 h 773906"/>
                    <a:gd name="connsiteX147" fmla="*/ 161925 w 1678781"/>
                    <a:gd name="connsiteY147" fmla="*/ 33338 h 773906"/>
                    <a:gd name="connsiteX148" fmla="*/ 157162 w 1678781"/>
                    <a:gd name="connsiteY148" fmla="*/ 40481 h 773906"/>
                    <a:gd name="connsiteX149" fmla="*/ 150018 w 1678781"/>
                    <a:gd name="connsiteY149" fmla="*/ 42863 h 773906"/>
                    <a:gd name="connsiteX150" fmla="*/ 145256 w 1678781"/>
                    <a:gd name="connsiteY150" fmla="*/ 57150 h 773906"/>
                    <a:gd name="connsiteX151" fmla="*/ 140493 w 1678781"/>
                    <a:gd name="connsiteY151" fmla="*/ 64294 h 773906"/>
                    <a:gd name="connsiteX152" fmla="*/ 133350 w 1678781"/>
                    <a:gd name="connsiteY152" fmla="*/ 80963 h 773906"/>
                    <a:gd name="connsiteX153" fmla="*/ 126206 w 1678781"/>
                    <a:gd name="connsiteY153" fmla="*/ 97631 h 773906"/>
                    <a:gd name="connsiteX154" fmla="*/ 123825 w 1678781"/>
                    <a:gd name="connsiteY154" fmla="*/ 107156 h 773906"/>
                    <a:gd name="connsiteX155" fmla="*/ 121443 w 1678781"/>
                    <a:gd name="connsiteY155" fmla="*/ 114300 h 773906"/>
                    <a:gd name="connsiteX156" fmla="*/ 126206 w 1678781"/>
                    <a:gd name="connsiteY156" fmla="*/ 176213 h 773906"/>
                    <a:gd name="connsiteX157" fmla="*/ 130968 w 1678781"/>
                    <a:gd name="connsiteY157" fmla="*/ 209550 h 773906"/>
                    <a:gd name="connsiteX158" fmla="*/ 135731 w 1678781"/>
                    <a:gd name="connsiteY158" fmla="*/ 216694 h 773906"/>
                    <a:gd name="connsiteX159" fmla="*/ 128587 w 1678781"/>
                    <a:gd name="connsiteY159" fmla="*/ 219075 h 773906"/>
                    <a:gd name="connsiteX160" fmla="*/ 121443 w 1678781"/>
                    <a:gd name="connsiteY160" fmla="*/ 223838 h 773906"/>
                    <a:gd name="connsiteX161" fmla="*/ 107156 w 1678781"/>
                    <a:gd name="connsiteY161" fmla="*/ 226219 h 773906"/>
                    <a:gd name="connsiteX162" fmla="*/ 100012 w 1678781"/>
                    <a:gd name="connsiteY162" fmla="*/ 228600 h 773906"/>
                    <a:gd name="connsiteX163" fmla="*/ 83343 w 1678781"/>
                    <a:gd name="connsiteY163" fmla="*/ 230981 h 773906"/>
                    <a:gd name="connsiteX164" fmla="*/ 73818 w 1678781"/>
                    <a:gd name="connsiteY164" fmla="*/ 235744 h 773906"/>
                    <a:gd name="connsiteX165" fmla="*/ 57150 w 1678781"/>
                    <a:gd name="connsiteY165" fmla="*/ 240506 h 773906"/>
                    <a:gd name="connsiteX166" fmla="*/ 50006 w 1678781"/>
                    <a:gd name="connsiteY166" fmla="*/ 242888 h 773906"/>
                    <a:gd name="connsiteX167" fmla="*/ 33337 w 1678781"/>
                    <a:gd name="connsiteY167" fmla="*/ 247650 h 773906"/>
                    <a:gd name="connsiteX168" fmla="*/ 21431 w 1678781"/>
                    <a:gd name="connsiteY168" fmla="*/ 257175 h 773906"/>
                    <a:gd name="connsiteX169" fmla="*/ 14287 w 1678781"/>
                    <a:gd name="connsiteY169" fmla="*/ 261938 h 773906"/>
                    <a:gd name="connsiteX170" fmla="*/ 0 w 1678781"/>
                    <a:gd name="connsiteY170" fmla="*/ 266700 h 773906"/>
                    <a:gd name="connsiteX171" fmla="*/ 2381 w 1678781"/>
                    <a:gd name="connsiteY171" fmla="*/ 290513 h 773906"/>
                    <a:gd name="connsiteX172" fmla="*/ 26193 w 1678781"/>
                    <a:gd name="connsiteY172" fmla="*/ 309563 h 773906"/>
                    <a:gd name="connsiteX173" fmla="*/ 50006 w 1678781"/>
                    <a:gd name="connsiteY173" fmla="*/ 314325 h 773906"/>
                    <a:gd name="connsiteX174" fmla="*/ 57150 w 1678781"/>
                    <a:gd name="connsiteY174" fmla="*/ 316706 h 773906"/>
                    <a:gd name="connsiteX175" fmla="*/ 59531 w 1678781"/>
                    <a:gd name="connsiteY175" fmla="*/ 323850 h 773906"/>
                    <a:gd name="connsiteX176" fmla="*/ 69056 w 1678781"/>
                    <a:gd name="connsiteY176" fmla="*/ 326231 h 773906"/>
                    <a:gd name="connsiteX177" fmla="*/ 85725 w 1678781"/>
                    <a:gd name="connsiteY177" fmla="*/ 333375 h 773906"/>
                    <a:gd name="connsiteX178" fmla="*/ 92868 w 1678781"/>
                    <a:gd name="connsiteY178" fmla="*/ 338138 h 773906"/>
                    <a:gd name="connsiteX179" fmla="*/ 97631 w 1678781"/>
                    <a:gd name="connsiteY179" fmla="*/ 345281 h 773906"/>
                    <a:gd name="connsiteX180" fmla="*/ 104775 w 1678781"/>
                    <a:gd name="connsiteY180" fmla="*/ 350044 h 773906"/>
                    <a:gd name="connsiteX181" fmla="*/ 95250 w 1678781"/>
                    <a:gd name="connsiteY181" fmla="*/ 371475 h 773906"/>
                    <a:gd name="connsiteX182" fmla="*/ 83343 w 1678781"/>
                    <a:gd name="connsiteY182" fmla="*/ 373856 h 773906"/>
                    <a:gd name="connsiteX183" fmla="*/ 88106 w 1678781"/>
                    <a:gd name="connsiteY183" fmla="*/ 388144 h 773906"/>
                    <a:gd name="connsiteX184" fmla="*/ 92868 w 1678781"/>
                    <a:gd name="connsiteY184" fmla="*/ 395288 h 773906"/>
                    <a:gd name="connsiteX185" fmla="*/ 95250 w 1678781"/>
                    <a:gd name="connsiteY185" fmla="*/ 402431 h 773906"/>
                    <a:gd name="connsiteX186" fmla="*/ 109537 w 1678781"/>
                    <a:gd name="connsiteY186" fmla="*/ 411956 h 773906"/>
                    <a:gd name="connsiteX187" fmla="*/ 119062 w 1678781"/>
                    <a:gd name="connsiteY187" fmla="*/ 421481 h 773906"/>
                    <a:gd name="connsiteX188" fmla="*/ 121443 w 1678781"/>
                    <a:gd name="connsiteY188" fmla="*/ 428625 h 773906"/>
                    <a:gd name="connsiteX189" fmla="*/ 123825 w 1678781"/>
                    <a:gd name="connsiteY189" fmla="*/ 440531 h 773906"/>
                    <a:gd name="connsiteX190" fmla="*/ 135731 w 1678781"/>
                    <a:gd name="connsiteY190" fmla="*/ 459581 h 773906"/>
                    <a:gd name="connsiteX191" fmla="*/ 140493 w 1678781"/>
                    <a:gd name="connsiteY191" fmla="*/ 469106 h 773906"/>
                    <a:gd name="connsiteX192" fmla="*/ 150018 w 1678781"/>
                    <a:gd name="connsiteY192" fmla="*/ 471488 h 773906"/>
                    <a:gd name="connsiteX193" fmla="*/ 169068 w 1678781"/>
                    <a:gd name="connsiteY193" fmla="*/ 476250 h 773906"/>
                    <a:gd name="connsiteX194" fmla="*/ 283368 w 1678781"/>
                    <a:gd name="connsiteY194" fmla="*/ 476250 h 773906"/>
                    <a:gd name="connsiteX195" fmla="*/ 295275 w 1678781"/>
                    <a:gd name="connsiteY195" fmla="*/ 478631 h 773906"/>
                    <a:gd name="connsiteX196" fmla="*/ 302418 w 1678781"/>
                    <a:gd name="connsiteY196" fmla="*/ 485775 h 773906"/>
                    <a:gd name="connsiteX197" fmla="*/ 311943 w 1678781"/>
                    <a:gd name="connsiteY197" fmla="*/ 490538 h 773906"/>
                    <a:gd name="connsiteX198" fmla="*/ 314325 w 1678781"/>
                    <a:gd name="connsiteY198" fmla="*/ 497681 h 773906"/>
                    <a:gd name="connsiteX199" fmla="*/ 323850 w 1678781"/>
                    <a:gd name="connsiteY199" fmla="*/ 511969 h 773906"/>
                    <a:gd name="connsiteX200" fmla="*/ 321468 w 1678781"/>
                    <a:gd name="connsiteY200" fmla="*/ 542925 h 773906"/>
                    <a:gd name="connsiteX201" fmla="*/ 314325 w 1678781"/>
                    <a:gd name="connsiteY201" fmla="*/ 557213 h 773906"/>
                    <a:gd name="connsiteX202" fmla="*/ 309562 w 1678781"/>
                    <a:gd name="connsiteY202" fmla="*/ 566738 h 773906"/>
                    <a:gd name="connsiteX203" fmla="*/ 304800 w 1678781"/>
                    <a:gd name="connsiteY203" fmla="*/ 583406 h 773906"/>
                    <a:gd name="connsiteX204" fmla="*/ 307181 w 1678781"/>
                    <a:gd name="connsiteY204" fmla="*/ 638175 h 773906"/>
                    <a:gd name="connsiteX205" fmla="*/ 309562 w 1678781"/>
                    <a:gd name="connsiteY205" fmla="*/ 647700 h 773906"/>
                    <a:gd name="connsiteX206" fmla="*/ 314325 w 1678781"/>
                    <a:gd name="connsiteY206" fmla="*/ 654844 h 773906"/>
                    <a:gd name="connsiteX207" fmla="*/ 319087 w 1678781"/>
                    <a:gd name="connsiteY207" fmla="*/ 671513 h 773906"/>
                    <a:gd name="connsiteX208" fmla="*/ 321468 w 1678781"/>
                    <a:gd name="connsiteY208" fmla="*/ 678656 h 773906"/>
                    <a:gd name="connsiteX209" fmla="*/ 330993 w 1678781"/>
                    <a:gd name="connsiteY209" fmla="*/ 692944 h 773906"/>
                    <a:gd name="connsiteX210" fmla="*/ 335756 w 1678781"/>
                    <a:gd name="connsiteY210" fmla="*/ 700088 h 773906"/>
                    <a:gd name="connsiteX211" fmla="*/ 350043 w 1678781"/>
                    <a:gd name="connsiteY211" fmla="*/ 709613 h 773906"/>
                    <a:gd name="connsiteX212" fmla="*/ 357187 w 1678781"/>
                    <a:gd name="connsiteY212" fmla="*/ 716756 h 773906"/>
                    <a:gd name="connsiteX213" fmla="*/ 364331 w 1678781"/>
                    <a:gd name="connsiteY213" fmla="*/ 719138 h 773906"/>
                    <a:gd name="connsiteX214" fmla="*/ 381000 w 1678781"/>
                    <a:gd name="connsiteY214" fmla="*/ 726281 h 773906"/>
                    <a:gd name="connsiteX215" fmla="*/ 385762 w 1678781"/>
                    <a:gd name="connsiteY215" fmla="*/ 733425 h 773906"/>
                    <a:gd name="connsiteX216" fmla="*/ 407193 w 1678781"/>
                    <a:gd name="connsiteY216" fmla="*/ 740569 h 773906"/>
                    <a:gd name="connsiteX217" fmla="*/ 414337 w 1678781"/>
                    <a:gd name="connsiteY217" fmla="*/ 742950 h 773906"/>
                    <a:gd name="connsiteX218" fmla="*/ 421481 w 1678781"/>
                    <a:gd name="connsiteY218" fmla="*/ 745331 h 773906"/>
                    <a:gd name="connsiteX219" fmla="*/ 428625 w 1678781"/>
                    <a:gd name="connsiteY219" fmla="*/ 750094 h 773906"/>
                    <a:gd name="connsiteX220" fmla="*/ 438150 w 1678781"/>
                    <a:gd name="connsiteY220" fmla="*/ 752475 h 773906"/>
                    <a:gd name="connsiteX221" fmla="*/ 442912 w 1678781"/>
                    <a:gd name="connsiteY221" fmla="*/ 757238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678781" h="773906">
                      <a:moveTo>
                        <a:pt x="442912" y="757238"/>
                      </a:moveTo>
                      <a:lnTo>
                        <a:pt x="442912" y="757238"/>
                      </a:lnTo>
                      <a:lnTo>
                        <a:pt x="716756" y="769144"/>
                      </a:lnTo>
                      <a:lnTo>
                        <a:pt x="1207293" y="773906"/>
                      </a:lnTo>
                      <a:lnTo>
                        <a:pt x="1373981" y="766763"/>
                      </a:lnTo>
                      <a:cubicBezTo>
                        <a:pt x="1383528" y="766297"/>
                        <a:pt x="1393162" y="766142"/>
                        <a:pt x="1402556" y="764381"/>
                      </a:cubicBezTo>
                      <a:cubicBezTo>
                        <a:pt x="1406045" y="763727"/>
                        <a:pt x="1408713" y="760741"/>
                        <a:pt x="1412081" y="759619"/>
                      </a:cubicBezTo>
                      <a:cubicBezTo>
                        <a:pt x="1415921" y="758339"/>
                        <a:pt x="1420018" y="758032"/>
                        <a:pt x="1423987" y="757238"/>
                      </a:cubicBezTo>
                      <a:cubicBezTo>
                        <a:pt x="1440718" y="748872"/>
                        <a:pt x="1426636" y="755352"/>
                        <a:pt x="1440656" y="750094"/>
                      </a:cubicBezTo>
                      <a:cubicBezTo>
                        <a:pt x="1444658" y="748593"/>
                        <a:pt x="1448507" y="746683"/>
                        <a:pt x="1452562" y="745331"/>
                      </a:cubicBezTo>
                      <a:cubicBezTo>
                        <a:pt x="1455667" y="744296"/>
                        <a:pt x="1458940" y="743849"/>
                        <a:pt x="1462087" y="742950"/>
                      </a:cubicBezTo>
                      <a:cubicBezTo>
                        <a:pt x="1464501" y="742260"/>
                        <a:pt x="1466850" y="741363"/>
                        <a:pt x="1469231" y="740569"/>
                      </a:cubicBezTo>
                      <a:cubicBezTo>
                        <a:pt x="1473006" y="734906"/>
                        <a:pt x="1478269" y="727255"/>
                        <a:pt x="1481137" y="721519"/>
                      </a:cubicBezTo>
                      <a:cubicBezTo>
                        <a:pt x="1482260" y="719274"/>
                        <a:pt x="1482059" y="716418"/>
                        <a:pt x="1483518" y="714375"/>
                      </a:cubicBezTo>
                      <a:cubicBezTo>
                        <a:pt x="1486128" y="710721"/>
                        <a:pt x="1489868" y="708025"/>
                        <a:pt x="1493043" y="704850"/>
                      </a:cubicBezTo>
                      <a:cubicBezTo>
                        <a:pt x="1497888" y="680635"/>
                        <a:pt x="1492923" y="702891"/>
                        <a:pt x="1497806" y="685800"/>
                      </a:cubicBezTo>
                      <a:cubicBezTo>
                        <a:pt x="1498705" y="682653"/>
                        <a:pt x="1498898" y="679283"/>
                        <a:pt x="1500187" y="676275"/>
                      </a:cubicBezTo>
                      <a:cubicBezTo>
                        <a:pt x="1501314" y="673644"/>
                        <a:pt x="1503362" y="671512"/>
                        <a:pt x="1504950" y="669131"/>
                      </a:cubicBezTo>
                      <a:cubicBezTo>
                        <a:pt x="1516280" y="635138"/>
                        <a:pt x="1504887" y="670537"/>
                        <a:pt x="1512093" y="645319"/>
                      </a:cubicBezTo>
                      <a:cubicBezTo>
                        <a:pt x="1512783" y="642905"/>
                        <a:pt x="1513785" y="640589"/>
                        <a:pt x="1514475" y="638175"/>
                      </a:cubicBezTo>
                      <a:cubicBezTo>
                        <a:pt x="1515374" y="635028"/>
                        <a:pt x="1515567" y="631658"/>
                        <a:pt x="1516856" y="628650"/>
                      </a:cubicBezTo>
                      <a:cubicBezTo>
                        <a:pt x="1517983" y="626019"/>
                        <a:pt x="1520456" y="624121"/>
                        <a:pt x="1521618" y="621506"/>
                      </a:cubicBezTo>
                      <a:cubicBezTo>
                        <a:pt x="1523657" y="616919"/>
                        <a:pt x="1524793" y="611981"/>
                        <a:pt x="1526381" y="607219"/>
                      </a:cubicBezTo>
                      <a:cubicBezTo>
                        <a:pt x="1527175" y="604838"/>
                        <a:pt x="1527370" y="602163"/>
                        <a:pt x="1528762" y="600075"/>
                      </a:cubicBezTo>
                      <a:cubicBezTo>
                        <a:pt x="1530350" y="597694"/>
                        <a:pt x="1532105" y="595416"/>
                        <a:pt x="1533525" y="592931"/>
                      </a:cubicBezTo>
                      <a:cubicBezTo>
                        <a:pt x="1535286" y="589849"/>
                        <a:pt x="1537041" y="586730"/>
                        <a:pt x="1538287" y="583406"/>
                      </a:cubicBezTo>
                      <a:cubicBezTo>
                        <a:pt x="1540957" y="576286"/>
                        <a:pt x="1539207" y="572073"/>
                        <a:pt x="1545431" y="566738"/>
                      </a:cubicBezTo>
                      <a:cubicBezTo>
                        <a:pt x="1548945" y="563726"/>
                        <a:pt x="1553368" y="561975"/>
                        <a:pt x="1557337" y="559594"/>
                      </a:cubicBezTo>
                      <a:cubicBezTo>
                        <a:pt x="1558906" y="554887"/>
                        <a:pt x="1560284" y="548664"/>
                        <a:pt x="1564481" y="545306"/>
                      </a:cubicBezTo>
                      <a:cubicBezTo>
                        <a:pt x="1566441" y="543738"/>
                        <a:pt x="1569244" y="543719"/>
                        <a:pt x="1571625" y="542925"/>
                      </a:cubicBezTo>
                      <a:cubicBezTo>
                        <a:pt x="1573212" y="540544"/>
                        <a:pt x="1574152" y="537569"/>
                        <a:pt x="1576387" y="535781"/>
                      </a:cubicBezTo>
                      <a:cubicBezTo>
                        <a:pt x="1578347" y="534213"/>
                        <a:pt x="1581286" y="534522"/>
                        <a:pt x="1583531" y="533400"/>
                      </a:cubicBezTo>
                      <a:cubicBezTo>
                        <a:pt x="1602006" y="524164"/>
                        <a:pt x="1579854" y="532246"/>
                        <a:pt x="1597818" y="526256"/>
                      </a:cubicBezTo>
                      <a:cubicBezTo>
                        <a:pt x="1602455" y="512350"/>
                        <a:pt x="1596572" y="525121"/>
                        <a:pt x="1607343" y="514350"/>
                      </a:cubicBezTo>
                      <a:cubicBezTo>
                        <a:pt x="1620803" y="500889"/>
                        <a:pt x="1601202" y="512657"/>
                        <a:pt x="1621631" y="502444"/>
                      </a:cubicBezTo>
                      <a:cubicBezTo>
                        <a:pt x="1623218" y="500063"/>
                        <a:pt x="1624973" y="497785"/>
                        <a:pt x="1626393" y="495300"/>
                      </a:cubicBezTo>
                      <a:cubicBezTo>
                        <a:pt x="1628154" y="492218"/>
                        <a:pt x="1628883" y="488502"/>
                        <a:pt x="1631156" y="485775"/>
                      </a:cubicBezTo>
                      <a:cubicBezTo>
                        <a:pt x="1632988" y="483577"/>
                        <a:pt x="1636101" y="482845"/>
                        <a:pt x="1638300" y="481013"/>
                      </a:cubicBezTo>
                      <a:cubicBezTo>
                        <a:pt x="1649992" y="471270"/>
                        <a:pt x="1640695" y="475645"/>
                        <a:pt x="1654968" y="466725"/>
                      </a:cubicBezTo>
                      <a:cubicBezTo>
                        <a:pt x="1657978" y="464844"/>
                        <a:pt x="1661411" y="463724"/>
                        <a:pt x="1664493" y="461963"/>
                      </a:cubicBezTo>
                      <a:cubicBezTo>
                        <a:pt x="1666978" y="460543"/>
                        <a:pt x="1669256" y="458788"/>
                        <a:pt x="1671637" y="457200"/>
                      </a:cubicBezTo>
                      <a:lnTo>
                        <a:pt x="1676400" y="442913"/>
                      </a:lnTo>
                      <a:lnTo>
                        <a:pt x="1678781" y="435769"/>
                      </a:lnTo>
                      <a:cubicBezTo>
                        <a:pt x="1675606" y="433388"/>
                        <a:pt x="1673219" y="428834"/>
                        <a:pt x="1669256" y="428625"/>
                      </a:cubicBezTo>
                      <a:cubicBezTo>
                        <a:pt x="1649461" y="427583"/>
                        <a:pt x="1641085" y="430872"/>
                        <a:pt x="1626393" y="435769"/>
                      </a:cubicBezTo>
                      <a:lnTo>
                        <a:pt x="1612106" y="445294"/>
                      </a:lnTo>
                      <a:cubicBezTo>
                        <a:pt x="1609725" y="446881"/>
                        <a:pt x="1607677" y="449151"/>
                        <a:pt x="1604962" y="450056"/>
                      </a:cubicBezTo>
                      <a:cubicBezTo>
                        <a:pt x="1602581" y="450850"/>
                        <a:pt x="1600063" y="451315"/>
                        <a:pt x="1597818" y="452438"/>
                      </a:cubicBezTo>
                      <a:cubicBezTo>
                        <a:pt x="1581378" y="460659"/>
                        <a:pt x="1600970" y="454627"/>
                        <a:pt x="1581150" y="459581"/>
                      </a:cubicBezTo>
                      <a:cubicBezTo>
                        <a:pt x="1567177" y="468897"/>
                        <a:pt x="1575103" y="466002"/>
                        <a:pt x="1547812" y="459581"/>
                      </a:cubicBezTo>
                      <a:cubicBezTo>
                        <a:pt x="1542926" y="458431"/>
                        <a:pt x="1533525" y="454819"/>
                        <a:pt x="1533525" y="454819"/>
                      </a:cubicBezTo>
                      <a:cubicBezTo>
                        <a:pt x="1531937" y="452438"/>
                        <a:pt x="1531143" y="449263"/>
                        <a:pt x="1528762" y="447675"/>
                      </a:cubicBezTo>
                      <a:cubicBezTo>
                        <a:pt x="1526039" y="445860"/>
                        <a:pt x="1522384" y="446193"/>
                        <a:pt x="1519237" y="445294"/>
                      </a:cubicBezTo>
                      <a:cubicBezTo>
                        <a:pt x="1516823" y="444604"/>
                        <a:pt x="1514474" y="443707"/>
                        <a:pt x="1512093" y="442913"/>
                      </a:cubicBezTo>
                      <a:cubicBezTo>
                        <a:pt x="1509712" y="441325"/>
                        <a:pt x="1506974" y="440174"/>
                        <a:pt x="1504950" y="438150"/>
                      </a:cubicBezTo>
                      <a:cubicBezTo>
                        <a:pt x="1502926" y="436126"/>
                        <a:pt x="1502614" y="432523"/>
                        <a:pt x="1500187" y="431006"/>
                      </a:cubicBezTo>
                      <a:cubicBezTo>
                        <a:pt x="1495930" y="428345"/>
                        <a:pt x="1485900" y="426244"/>
                        <a:pt x="1485900" y="426244"/>
                      </a:cubicBezTo>
                      <a:cubicBezTo>
                        <a:pt x="1483519" y="428625"/>
                        <a:pt x="1480624" y="430586"/>
                        <a:pt x="1478756" y="433388"/>
                      </a:cubicBezTo>
                      <a:cubicBezTo>
                        <a:pt x="1477364" y="435476"/>
                        <a:pt x="1478150" y="438756"/>
                        <a:pt x="1476375" y="440531"/>
                      </a:cubicBezTo>
                      <a:cubicBezTo>
                        <a:pt x="1474600" y="442306"/>
                        <a:pt x="1471612" y="442119"/>
                        <a:pt x="1469231" y="442913"/>
                      </a:cubicBezTo>
                      <a:cubicBezTo>
                        <a:pt x="1467643" y="445294"/>
                        <a:pt x="1467325" y="449897"/>
                        <a:pt x="1464468" y="450056"/>
                      </a:cubicBezTo>
                      <a:cubicBezTo>
                        <a:pt x="1456425" y="450503"/>
                        <a:pt x="1425847" y="445207"/>
                        <a:pt x="1412081" y="442913"/>
                      </a:cubicBezTo>
                      <a:cubicBezTo>
                        <a:pt x="1406273" y="440976"/>
                        <a:pt x="1402407" y="440383"/>
                        <a:pt x="1397793" y="435769"/>
                      </a:cubicBezTo>
                      <a:cubicBezTo>
                        <a:pt x="1387021" y="424997"/>
                        <a:pt x="1399796" y="430880"/>
                        <a:pt x="1385887" y="426244"/>
                      </a:cubicBezTo>
                      <a:cubicBezTo>
                        <a:pt x="1383506" y="424656"/>
                        <a:pt x="1381303" y="422761"/>
                        <a:pt x="1378743" y="421481"/>
                      </a:cubicBezTo>
                      <a:cubicBezTo>
                        <a:pt x="1376498" y="420359"/>
                        <a:pt x="1373375" y="420875"/>
                        <a:pt x="1371600" y="419100"/>
                      </a:cubicBezTo>
                      <a:cubicBezTo>
                        <a:pt x="1369825" y="417325"/>
                        <a:pt x="1370786" y="413916"/>
                        <a:pt x="1369218" y="411956"/>
                      </a:cubicBezTo>
                      <a:cubicBezTo>
                        <a:pt x="1367430" y="409721"/>
                        <a:pt x="1364456" y="408781"/>
                        <a:pt x="1362075" y="407194"/>
                      </a:cubicBezTo>
                      <a:cubicBezTo>
                        <a:pt x="1357883" y="394621"/>
                        <a:pt x="1361781" y="401442"/>
                        <a:pt x="1345406" y="390525"/>
                      </a:cubicBezTo>
                      <a:lnTo>
                        <a:pt x="1338262" y="385763"/>
                      </a:lnTo>
                      <a:lnTo>
                        <a:pt x="1331118" y="381000"/>
                      </a:lnTo>
                      <a:cubicBezTo>
                        <a:pt x="1324022" y="370357"/>
                        <a:pt x="1321727" y="369629"/>
                        <a:pt x="1319212" y="359569"/>
                      </a:cubicBezTo>
                      <a:cubicBezTo>
                        <a:pt x="1319050" y="358923"/>
                        <a:pt x="1316429" y="342993"/>
                        <a:pt x="1314450" y="340519"/>
                      </a:cubicBezTo>
                      <a:cubicBezTo>
                        <a:pt x="1312662" y="338284"/>
                        <a:pt x="1309866" y="337036"/>
                        <a:pt x="1307306" y="335756"/>
                      </a:cubicBezTo>
                      <a:cubicBezTo>
                        <a:pt x="1298726" y="331466"/>
                        <a:pt x="1283174" y="331676"/>
                        <a:pt x="1276350" y="330994"/>
                      </a:cubicBezTo>
                      <a:cubicBezTo>
                        <a:pt x="1272381" y="328613"/>
                        <a:pt x="1268657" y="325765"/>
                        <a:pt x="1264443" y="323850"/>
                      </a:cubicBezTo>
                      <a:cubicBezTo>
                        <a:pt x="1259873" y="321773"/>
                        <a:pt x="1250156" y="319088"/>
                        <a:pt x="1250156" y="319088"/>
                      </a:cubicBezTo>
                      <a:cubicBezTo>
                        <a:pt x="1214548" y="323044"/>
                        <a:pt x="1210153" y="327471"/>
                        <a:pt x="1178718" y="319088"/>
                      </a:cubicBezTo>
                      <a:cubicBezTo>
                        <a:pt x="1175953" y="318351"/>
                        <a:pt x="1174060" y="315745"/>
                        <a:pt x="1171575" y="314325"/>
                      </a:cubicBezTo>
                      <a:cubicBezTo>
                        <a:pt x="1168493" y="312564"/>
                        <a:pt x="1165132" y="311324"/>
                        <a:pt x="1162050" y="309563"/>
                      </a:cubicBezTo>
                      <a:cubicBezTo>
                        <a:pt x="1149123" y="302176"/>
                        <a:pt x="1160861" y="306785"/>
                        <a:pt x="1147762" y="302419"/>
                      </a:cubicBezTo>
                      <a:cubicBezTo>
                        <a:pt x="1145381" y="300038"/>
                        <a:pt x="1143276" y="297343"/>
                        <a:pt x="1140618" y="295275"/>
                      </a:cubicBezTo>
                      <a:cubicBezTo>
                        <a:pt x="1136100" y="291761"/>
                        <a:pt x="1126331" y="285750"/>
                        <a:pt x="1126331" y="285750"/>
                      </a:cubicBezTo>
                      <a:cubicBezTo>
                        <a:pt x="1117649" y="259699"/>
                        <a:pt x="1132191" y="298459"/>
                        <a:pt x="1116806" y="273844"/>
                      </a:cubicBezTo>
                      <a:cubicBezTo>
                        <a:pt x="1114145" y="269587"/>
                        <a:pt x="1114828" y="263733"/>
                        <a:pt x="1112043" y="259556"/>
                      </a:cubicBezTo>
                      <a:lnTo>
                        <a:pt x="1102518" y="245269"/>
                      </a:lnTo>
                      <a:lnTo>
                        <a:pt x="1097756" y="238125"/>
                      </a:lnTo>
                      <a:cubicBezTo>
                        <a:pt x="1096962" y="234950"/>
                        <a:pt x="1096493" y="231676"/>
                        <a:pt x="1095375" y="228600"/>
                      </a:cubicBezTo>
                      <a:cubicBezTo>
                        <a:pt x="1084837" y="199621"/>
                        <a:pt x="1089948" y="212032"/>
                        <a:pt x="1047750" y="209550"/>
                      </a:cubicBezTo>
                      <a:cubicBezTo>
                        <a:pt x="1027925" y="204594"/>
                        <a:pt x="1047527" y="210629"/>
                        <a:pt x="1031081" y="202406"/>
                      </a:cubicBezTo>
                      <a:cubicBezTo>
                        <a:pt x="1011355" y="192543"/>
                        <a:pt x="1037276" y="208916"/>
                        <a:pt x="1016793" y="195263"/>
                      </a:cubicBezTo>
                      <a:cubicBezTo>
                        <a:pt x="1015206" y="192882"/>
                        <a:pt x="1014458" y="189636"/>
                        <a:pt x="1012031" y="188119"/>
                      </a:cubicBezTo>
                      <a:cubicBezTo>
                        <a:pt x="1007774" y="185458"/>
                        <a:pt x="1001920" y="186141"/>
                        <a:pt x="997743" y="183356"/>
                      </a:cubicBezTo>
                      <a:lnTo>
                        <a:pt x="990600" y="178594"/>
                      </a:lnTo>
                      <a:cubicBezTo>
                        <a:pt x="989012" y="176213"/>
                        <a:pt x="988264" y="172967"/>
                        <a:pt x="985837" y="171450"/>
                      </a:cubicBezTo>
                      <a:cubicBezTo>
                        <a:pt x="981580" y="168789"/>
                        <a:pt x="971550" y="166688"/>
                        <a:pt x="971550" y="166688"/>
                      </a:cubicBezTo>
                      <a:cubicBezTo>
                        <a:pt x="969169" y="165100"/>
                        <a:pt x="967268" y="161925"/>
                        <a:pt x="964406" y="161925"/>
                      </a:cubicBezTo>
                      <a:cubicBezTo>
                        <a:pt x="953180" y="161925"/>
                        <a:pt x="942141" y="164842"/>
                        <a:pt x="931068" y="166688"/>
                      </a:cubicBezTo>
                      <a:cubicBezTo>
                        <a:pt x="927840" y="167226"/>
                        <a:pt x="924811" y="168887"/>
                        <a:pt x="921543" y="169069"/>
                      </a:cubicBezTo>
                      <a:cubicBezTo>
                        <a:pt x="896170" y="170478"/>
                        <a:pt x="870743" y="170656"/>
                        <a:pt x="845343" y="171450"/>
                      </a:cubicBezTo>
                      <a:cubicBezTo>
                        <a:pt x="841374" y="172244"/>
                        <a:pt x="837277" y="172551"/>
                        <a:pt x="833437" y="173831"/>
                      </a:cubicBezTo>
                      <a:cubicBezTo>
                        <a:pt x="820924" y="178002"/>
                        <a:pt x="827211" y="178134"/>
                        <a:pt x="816768" y="183356"/>
                      </a:cubicBezTo>
                      <a:cubicBezTo>
                        <a:pt x="814523" y="184479"/>
                        <a:pt x="812006" y="184944"/>
                        <a:pt x="809625" y="185738"/>
                      </a:cubicBezTo>
                      <a:cubicBezTo>
                        <a:pt x="802481" y="184150"/>
                        <a:pt x="795293" y="182750"/>
                        <a:pt x="788193" y="180975"/>
                      </a:cubicBezTo>
                      <a:cubicBezTo>
                        <a:pt x="785758" y="180366"/>
                        <a:pt x="783463" y="179283"/>
                        <a:pt x="781050" y="178594"/>
                      </a:cubicBezTo>
                      <a:cubicBezTo>
                        <a:pt x="760138" y="172619"/>
                        <a:pt x="781496" y="179538"/>
                        <a:pt x="764381" y="173831"/>
                      </a:cubicBezTo>
                      <a:cubicBezTo>
                        <a:pt x="762000" y="171450"/>
                        <a:pt x="759895" y="168755"/>
                        <a:pt x="757237" y="166688"/>
                      </a:cubicBezTo>
                      <a:cubicBezTo>
                        <a:pt x="752719" y="163174"/>
                        <a:pt x="746997" y="161210"/>
                        <a:pt x="742950" y="157163"/>
                      </a:cubicBezTo>
                      <a:cubicBezTo>
                        <a:pt x="731315" y="145528"/>
                        <a:pt x="740906" y="153613"/>
                        <a:pt x="726281" y="145256"/>
                      </a:cubicBezTo>
                      <a:cubicBezTo>
                        <a:pt x="723796" y="143836"/>
                        <a:pt x="721336" y="142326"/>
                        <a:pt x="719137" y="140494"/>
                      </a:cubicBezTo>
                      <a:cubicBezTo>
                        <a:pt x="716550" y="138338"/>
                        <a:pt x="714937" y="134985"/>
                        <a:pt x="711993" y="133350"/>
                      </a:cubicBezTo>
                      <a:cubicBezTo>
                        <a:pt x="707605" y="130912"/>
                        <a:pt x="702468" y="130175"/>
                        <a:pt x="697706" y="128588"/>
                      </a:cubicBezTo>
                      <a:cubicBezTo>
                        <a:pt x="695325" y="127794"/>
                        <a:pt x="692651" y="127598"/>
                        <a:pt x="690562" y="126206"/>
                      </a:cubicBezTo>
                      <a:cubicBezTo>
                        <a:pt x="688181" y="124619"/>
                        <a:pt x="686179" y="122197"/>
                        <a:pt x="683418" y="121444"/>
                      </a:cubicBezTo>
                      <a:cubicBezTo>
                        <a:pt x="677244" y="119760"/>
                        <a:pt x="670703" y="119968"/>
                        <a:pt x="664368" y="119063"/>
                      </a:cubicBezTo>
                      <a:cubicBezTo>
                        <a:pt x="659588" y="118380"/>
                        <a:pt x="654853" y="117415"/>
                        <a:pt x="650081" y="116681"/>
                      </a:cubicBezTo>
                      <a:cubicBezTo>
                        <a:pt x="644534" y="115827"/>
                        <a:pt x="638948" y="115223"/>
                        <a:pt x="633412" y="114300"/>
                      </a:cubicBezTo>
                      <a:cubicBezTo>
                        <a:pt x="629420" y="113635"/>
                        <a:pt x="625506" y="112534"/>
                        <a:pt x="621506" y="111919"/>
                      </a:cubicBezTo>
                      <a:cubicBezTo>
                        <a:pt x="615181" y="110946"/>
                        <a:pt x="608806" y="110332"/>
                        <a:pt x="602456" y="109538"/>
                      </a:cubicBezTo>
                      <a:cubicBezTo>
                        <a:pt x="578157" y="93338"/>
                        <a:pt x="602549" y="107808"/>
                        <a:pt x="535781" y="102394"/>
                      </a:cubicBezTo>
                      <a:cubicBezTo>
                        <a:pt x="526156" y="101614"/>
                        <a:pt x="516844" y="98233"/>
                        <a:pt x="507206" y="97631"/>
                      </a:cubicBezTo>
                      <a:lnTo>
                        <a:pt x="469106" y="95250"/>
                      </a:lnTo>
                      <a:cubicBezTo>
                        <a:pt x="467518" y="92869"/>
                        <a:pt x="465623" y="90666"/>
                        <a:pt x="464343" y="88106"/>
                      </a:cubicBezTo>
                      <a:cubicBezTo>
                        <a:pt x="463221" y="85861"/>
                        <a:pt x="463737" y="82738"/>
                        <a:pt x="461962" y="80963"/>
                      </a:cubicBezTo>
                      <a:cubicBezTo>
                        <a:pt x="460187" y="79188"/>
                        <a:pt x="457199" y="79375"/>
                        <a:pt x="454818" y="78581"/>
                      </a:cubicBezTo>
                      <a:cubicBezTo>
                        <a:pt x="441172" y="58112"/>
                        <a:pt x="459342" y="82200"/>
                        <a:pt x="442912" y="69056"/>
                      </a:cubicBezTo>
                      <a:cubicBezTo>
                        <a:pt x="436572" y="63984"/>
                        <a:pt x="439218" y="60979"/>
                        <a:pt x="435768" y="54769"/>
                      </a:cubicBezTo>
                      <a:cubicBezTo>
                        <a:pt x="432988" y="49765"/>
                        <a:pt x="426243" y="40481"/>
                        <a:pt x="426243" y="40481"/>
                      </a:cubicBezTo>
                      <a:cubicBezTo>
                        <a:pt x="420536" y="23361"/>
                        <a:pt x="427458" y="44734"/>
                        <a:pt x="421481" y="23813"/>
                      </a:cubicBezTo>
                      <a:cubicBezTo>
                        <a:pt x="420791" y="21399"/>
                        <a:pt x="419790" y="19083"/>
                        <a:pt x="419100" y="16669"/>
                      </a:cubicBezTo>
                      <a:cubicBezTo>
                        <a:pt x="418201" y="13522"/>
                        <a:pt x="418533" y="9867"/>
                        <a:pt x="416718" y="7144"/>
                      </a:cubicBezTo>
                      <a:cubicBezTo>
                        <a:pt x="415131" y="4763"/>
                        <a:pt x="411956" y="3969"/>
                        <a:pt x="409575" y="2381"/>
                      </a:cubicBezTo>
                      <a:cubicBezTo>
                        <a:pt x="392998" y="9012"/>
                        <a:pt x="401734" y="5788"/>
                        <a:pt x="383381" y="11906"/>
                      </a:cubicBezTo>
                      <a:lnTo>
                        <a:pt x="369093" y="16669"/>
                      </a:lnTo>
                      <a:lnTo>
                        <a:pt x="359568" y="19050"/>
                      </a:lnTo>
                      <a:cubicBezTo>
                        <a:pt x="356393" y="20638"/>
                        <a:pt x="353593" y="23813"/>
                        <a:pt x="350043" y="23813"/>
                      </a:cubicBezTo>
                      <a:cubicBezTo>
                        <a:pt x="340387" y="23813"/>
                        <a:pt x="330977" y="20728"/>
                        <a:pt x="321468" y="19050"/>
                      </a:cubicBezTo>
                      <a:cubicBezTo>
                        <a:pt x="311187" y="17236"/>
                        <a:pt x="309579" y="16673"/>
                        <a:pt x="300037" y="14288"/>
                      </a:cubicBezTo>
                      <a:cubicBezTo>
                        <a:pt x="297656" y="12700"/>
                        <a:pt x="295453" y="10805"/>
                        <a:pt x="292893" y="9525"/>
                      </a:cubicBezTo>
                      <a:cubicBezTo>
                        <a:pt x="287113" y="6635"/>
                        <a:pt x="279821" y="6393"/>
                        <a:pt x="273843" y="4763"/>
                      </a:cubicBezTo>
                      <a:cubicBezTo>
                        <a:pt x="269000" y="3442"/>
                        <a:pt x="259556" y="0"/>
                        <a:pt x="259556" y="0"/>
                      </a:cubicBezTo>
                      <a:cubicBezTo>
                        <a:pt x="245268" y="794"/>
                        <a:pt x="230859" y="357"/>
                        <a:pt x="216693" y="2381"/>
                      </a:cubicBezTo>
                      <a:cubicBezTo>
                        <a:pt x="213860" y="2786"/>
                        <a:pt x="212165" y="5982"/>
                        <a:pt x="209550" y="7144"/>
                      </a:cubicBezTo>
                      <a:cubicBezTo>
                        <a:pt x="204962" y="9183"/>
                        <a:pt x="199752" y="9661"/>
                        <a:pt x="195262" y="11906"/>
                      </a:cubicBezTo>
                      <a:cubicBezTo>
                        <a:pt x="183492" y="17792"/>
                        <a:pt x="189105" y="15547"/>
                        <a:pt x="178593" y="19050"/>
                      </a:cubicBezTo>
                      <a:cubicBezTo>
                        <a:pt x="177799" y="21431"/>
                        <a:pt x="177987" y="24419"/>
                        <a:pt x="176212" y="26194"/>
                      </a:cubicBezTo>
                      <a:cubicBezTo>
                        <a:pt x="174437" y="27969"/>
                        <a:pt x="171313" y="27452"/>
                        <a:pt x="169068" y="28575"/>
                      </a:cubicBezTo>
                      <a:cubicBezTo>
                        <a:pt x="166508" y="29855"/>
                        <a:pt x="164306" y="31750"/>
                        <a:pt x="161925" y="33338"/>
                      </a:cubicBezTo>
                      <a:cubicBezTo>
                        <a:pt x="160337" y="35719"/>
                        <a:pt x="159397" y="38693"/>
                        <a:pt x="157162" y="40481"/>
                      </a:cubicBezTo>
                      <a:cubicBezTo>
                        <a:pt x="155202" y="42049"/>
                        <a:pt x="151477" y="40820"/>
                        <a:pt x="150018" y="42863"/>
                      </a:cubicBezTo>
                      <a:cubicBezTo>
                        <a:pt x="147100" y="46948"/>
                        <a:pt x="148041" y="52973"/>
                        <a:pt x="145256" y="57150"/>
                      </a:cubicBezTo>
                      <a:lnTo>
                        <a:pt x="140493" y="64294"/>
                      </a:lnTo>
                      <a:cubicBezTo>
                        <a:pt x="133660" y="91631"/>
                        <a:pt x="143214" y="57948"/>
                        <a:pt x="133350" y="80963"/>
                      </a:cubicBezTo>
                      <a:cubicBezTo>
                        <a:pt x="124125" y="102487"/>
                        <a:pt x="138159" y="79701"/>
                        <a:pt x="126206" y="97631"/>
                      </a:cubicBezTo>
                      <a:cubicBezTo>
                        <a:pt x="125412" y="100806"/>
                        <a:pt x="124724" y="104009"/>
                        <a:pt x="123825" y="107156"/>
                      </a:cubicBezTo>
                      <a:cubicBezTo>
                        <a:pt x="123135" y="109570"/>
                        <a:pt x="121443" y="111790"/>
                        <a:pt x="121443" y="114300"/>
                      </a:cubicBezTo>
                      <a:cubicBezTo>
                        <a:pt x="121443" y="164102"/>
                        <a:pt x="118389" y="152760"/>
                        <a:pt x="126206" y="176213"/>
                      </a:cubicBezTo>
                      <a:cubicBezTo>
                        <a:pt x="126456" y="178210"/>
                        <a:pt x="129595" y="205431"/>
                        <a:pt x="130968" y="209550"/>
                      </a:cubicBezTo>
                      <a:cubicBezTo>
                        <a:pt x="131873" y="212265"/>
                        <a:pt x="134143" y="214313"/>
                        <a:pt x="135731" y="216694"/>
                      </a:cubicBezTo>
                      <a:cubicBezTo>
                        <a:pt x="133350" y="217488"/>
                        <a:pt x="130832" y="217952"/>
                        <a:pt x="128587" y="219075"/>
                      </a:cubicBezTo>
                      <a:cubicBezTo>
                        <a:pt x="126027" y="220355"/>
                        <a:pt x="124158" y="222933"/>
                        <a:pt x="121443" y="223838"/>
                      </a:cubicBezTo>
                      <a:cubicBezTo>
                        <a:pt x="116863" y="225365"/>
                        <a:pt x="111869" y="225172"/>
                        <a:pt x="107156" y="226219"/>
                      </a:cubicBezTo>
                      <a:cubicBezTo>
                        <a:pt x="104706" y="226763"/>
                        <a:pt x="102473" y="228108"/>
                        <a:pt x="100012" y="228600"/>
                      </a:cubicBezTo>
                      <a:cubicBezTo>
                        <a:pt x="94508" y="229701"/>
                        <a:pt x="88899" y="230187"/>
                        <a:pt x="83343" y="230981"/>
                      </a:cubicBezTo>
                      <a:cubicBezTo>
                        <a:pt x="80168" y="232569"/>
                        <a:pt x="77081" y="234346"/>
                        <a:pt x="73818" y="235744"/>
                      </a:cubicBezTo>
                      <a:cubicBezTo>
                        <a:pt x="68108" y="238191"/>
                        <a:pt x="63193" y="238779"/>
                        <a:pt x="57150" y="240506"/>
                      </a:cubicBezTo>
                      <a:cubicBezTo>
                        <a:pt x="54736" y="241196"/>
                        <a:pt x="52420" y="242198"/>
                        <a:pt x="50006" y="242888"/>
                      </a:cubicBezTo>
                      <a:cubicBezTo>
                        <a:pt x="29049" y="248876"/>
                        <a:pt x="50486" y="241934"/>
                        <a:pt x="33337" y="247650"/>
                      </a:cubicBezTo>
                      <a:cubicBezTo>
                        <a:pt x="25309" y="259693"/>
                        <a:pt x="32933" y="251424"/>
                        <a:pt x="21431" y="257175"/>
                      </a:cubicBezTo>
                      <a:cubicBezTo>
                        <a:pt x="18871" y="258455"/>
                        <a:pt x="16902" y="260776"/>
                        <a:pt x="14287" y="261938"/>
                      </a:cubicBezTo>
                      <a:cubicBezTo>
                        <a:pt x="9700" y="263977"/>
                        <a:pt x="0" y="266700"/>
                        <a:pt x="0" y="266700"/>
                      </a:cubicBezTo>
                      <a:cubicBezTo>
                        <a:pt x="794" y="274638"/>
                        <a:pt x="2" y="282899"/>
                        <a:pt x="2381" y="290513"/>
                      </a:cubicBezTo>
                      <a:cubicBezTo>
                        <a:pt x="7390" y="306543"/>
                        <a:pt x="12879" y="305125"/>
                        <a:pt x="26193" y="309563"/>
                      </a:cubicBezTo>
                      <a:cubicBezTo>
                        <a:pt x="38658" y="313718"/>
                        <a:pt x="30861" y="311590"/>
                        <a:pt x="50006" y="314325"/>
                      </a:cubicBezTo>
                      <a:cubicBezTo>
                        <a:pt x="52387" y="315119"/>
                        <a:pt x="55375" y="314931"/>
                        <a:pt x="57150" y="316706"/>
                      </a:cubicBezTo>
                      <a:cubicBezTo>
                        <a:pt x="58925" y="318481"/>
                        <a:pt x="57571" y="322282"/>
                        <a:pt x="59531" y="323850"/>
                      </a:cubicBezTo>
                      <a:cubicBezTo>
                        <a:pt x="62087" y="325894"/>
                        <a:pt x="65881" y="325437"/>
                        <a:pt x="69056" y="326231"/>
                      </a:cubicBezTo>
                      <a:cubicBezTo>
                        <a:pt x="86994" y="338190"/>
                        <a:pt x="64194" y="324147"/>
                        <a:pt x="85725" y="333375"/>
                      </a:cubicBezTo>
                      <a:cubicBezTo>
                        <a:pt x="88355" y="334502"/>
                        <a:pt x="90487" y="336550"/>
                        <a:pt x="92868" y="338138"/>
                      </a:cubicBezTo>
                      <a:cubicBezTo>
                        <a:pt x="94456" y="340519"/>
                        <a:pt x="95607" y="343257"/>
                        <a:pt x="97631" y="345281"/>
                      </a:cubicBezTo>
                      <a:cubicBezTo>
                        <a:pt x="99655" y="347305"/>
                        <a:pt x="104370" y="347211"/>
                        <a:pt x="104775" y="350044"/>
                      </a:cubicBezTo>
                      <a:cubicBezTo>
                        <a:pt x="104843" y="350520"/>
                        <a:pt x="96817" y="370356"/>
                        <a:pt x="95250" y="371475"/>
                      </a:cubicBezTo>
                      <a:cubicBezTo>
                        <a:pt x="91956" y="373828"/>
                        <a:pt x="87312" y="373062"/>
                        <a:pt x="83343" y="373856"/>
                      </a:cubicBezTo>
                      <a:cubicBezTo>
                        <a:pt x="84931" y="378619"/>
                        <a:pt x="85321" y="383967"/>
                        <a:pt x="88106" y="388144"/>
                      </a:cubicBezTo>
                      <a:cubicBezTo>
                        <a:pt x="89693" y="390525"/>
                        <a:pt x="91588" y="392728"/>
                        <a:pt x="92868" y="395288"/>
                      </a:cubicBezTo>
                      <a:cubicBezTo>
                        <a:pt x="93991" y="397533"/>
                        <a:pt x="93475" y="400656"/>
                        <a:pt x="95250" y="402431"/>
                      </a:cubicBezTo>
                      <a:cubicBezTo>
                        <a:pt x="99297" y="406478"/>
                        <a:pt x="109537" y="411956"/>
                        <a:pt x="109537" y="411956"/>
                      </a:cubicBezTo>
                      <a:cubicBezTo>
                        <a:pt x="115886" y="431007"/>
                        <a:pt x="106362" y="408781"/>
                        <a:pt x="119062" y="421481"/>
                      </a:cubicBezTo>
                      <a:cubicBezTo>
                        <a:pt x="120837" y="423256"/>
                        <a:pt x="120834" y="426190"/>
                        <a:pt x="121443" y="428625"/>
                      </a:cubicBezTo>
                      <a:cubicBezTo>
                        <a:pt x="122425" y="432551"/>
                        <a:pt x="122760" y="436626"/>
                        <a:pt x="123825" y="440531"/>
                      </a:cubicBezTo>
                      <a:cubicBezTo>
                        <a:pt x="128234" y="456695"/>
                        <a:pt x="125127" y="452513"/>
                        <a:pt x="135731" y="459581"/>
                      </a:cubicBezTo>
                      <a:cubicBezTo>
                        <a:pt x="137318" y="462756"/>
                        <a:pt x="137766" y="466833"/>
                        <a:pt x="140493" y="469106"/>
                      </a:cubicBezTo>
                      <a:cubicBezTo>
                        <a:pt x="143007" y="471201"/>
                        <a:pt x="146871" y="470589"/>
                        <a:pt x="150018" y="471488"/>
                      </a:cubicBezTo>
                      <a:cubicBezTo>
                        <a:pt x="167091" y="476367"/>
                        <a:pt x="144882" y="471413"/>
                        <a:pt x="169068" y="476250"/>
                      </a:cubicBezTo>
                      <a:cubicBezTo>
                        <a:pt x="226296" y="474206"/>
                        <a:pt x="231637" y="472112"/>
                        <a:pt x="283368" y="476250"/>
                      </a:cubicBezTo>
                      <a:cubicBezTo>
                        <a:pt x="287403" y="476573"/>
                        <a:pt x="291306" y="477837"/>
                        <a:pt x="295275" y="478631"/>
                      </a:cubicBezTo>
                      <a:cubicBezTo>
                        <a:pt x="297656" y="481012"/>
                        <a:pt x="299678" y="483818"/>
                        <a:pt x="302418" y="485775"/>
                      </a:cubicBezTo>
                      <a:cubicBezTo>
                        <a:pt x="305307" y="487838"/>
                        <a:pt x="309433" y="488028"/>
                        <a:pt x="311943" y="490538"/>
                      </a:cubicBezTo>
                      <a:cubicBezTo>
                        <a:pt x="313718" y="492313"/>
                        <a:pt x="313106" y="495487"/>
                        <a:pt x="314325" y="497681"/>
                      </a:cubicBezTo>
                      <a:cubicBezTo>
                        <a:pt x="317105" y="502685"/>
                        <a:pt x="323850" y="511969"/>
                        <a:pt x="323850" y="511969"/>
                      </a:cubicBezTo>
                      <a:cubicBezTo>
                        <a:pt x="323056" y="522288"/>
                        <a:pt x="322752" y="532656"/>
                        <a:pt x="321468" y="542925"/>
                      </a:cubicBezTo>
                      <a:cubicBezTo>
                        <a:pt x="320595" y="549910"/>
                        <a:pt x="317728" y="551257"/>
                        <a:pt x="314325" y="557213"/>
                      </a:cubicBezTo>
                      <a:cubicBezTo>
                        <a:pt x="312564" y="560295"/>
                        <a:pt x="310960" y="563475"/>
                        <a:pt x="309562" y="566738"/>
                      </a:cubicBezTo>
                      <a:cubicBezTo>
                        <a:pt x="307512" y="571520"/>
                        <a:pt x="306008" y="578573"/>
                        <a:pt x="304800" y="583406"/>
                      </a:cubicBezTo>
                      <a:cubicBezTo>
                        <a:pt x="305594" y="601662"/>
                        <a:pt x="305831" y="619951"/>
                        <a:pt x="307181" y="638175"/>
                      </a:cubicBezTo>
                      <a:cubicBezTo>
                        <a:pt x="307423" y="641439"/>
                        <a:pt x="308273" y="644692"/>
                        <a:pt x="309562" y="647700"/>
                      </a:cubicBezTo>
                      <a:cubicBezTo>
                        <a:pt x="310689" y="650331"/>
                        <a:pt x="312737" y="652463"/>
                        <a:pt x="314325" y="654844"/>
                      </a:cubicBezTo>
                      <a:cubicBezTo>
                        <a:pt x="320036" y="671979"/>
                        <a:pt x="313105" y="650575"/>
                        <a:pt x="319087" y="671513"/>
                      </a:cubicBezTo>
                      <a:cubicBezTo>
                        <a:pt x="319776" y="673926"/>
                        <a:pt x="320249" y="676462"/>
                        <a:pt x="321468" y="678656"/>
                      </a:cubicBezTo>
                      <a:cubicBezTo>
                        <a:pt x="324248" y="683660"/>
                        <a:pt x="327818" y="688181"/>
                        <a:pt x="330993" y="692944"/>
                      </a:cubicBezTo>
                      <a:cubicBezTo>
                        <a:pt x="332581" y="695325"/>
                        <a:pt x="333375" y="698500"/>
                        <a:pt x="335756" y="700088"/>
                      </a:cubicBezTo>
                      <a:cubicBezTo>
                        <a:pt x="340518" y="703263"/>
                        <a:pt x="345995" y="705566"/>
                        <a:pt x="350043" y="709613"/>
                      </a:cubicBezTo>
                      <a:cubicBezTo>
                        <a:pt x="352424" y="711994"/>
                        <a:pt x="354385" y="714888"/>
                        <a:pt x="357187" y="716756"/>
                      </a:cubicBezTo>
                      <a:cubicBezTo>
                        <a:pt x="359276" y="718148"/>
                        <a:pt x="362086" y="718015"/>
                        <a:pt x="364331" y="719138"/>
                      </a:cubicBezTo>
                      <a:cubicBezTo>
                        <a:pt x="380772" y="727358"/>
                        <a:pt x="361181" y="721327"/>
                        <a:pt x="381000" y="726281"/>
                      </a:cubicBezTo>
                      <a:cubicBezTo>
                        <a:pt x="382587" y="728662"/>
                        <a:pt x="383335" y="731908"/>
                        <a:pt x="385762" y="733425"/>
                      </a:cubicBezTo>
                      <a:cubicBezTo>
                        <a:pt x="385763" y="733425"/>
                        <a:pt x="403620" y="739378"/>
                        <a:pt x="407193" y="740569"/>
                      </a:cubicBezTo>
                      <a:lnTo>
                        <a:pt x="414337" y="742950"/>
                      </a:lnTo>
                      <a:lnTo>
                        <a:pt x="421481" y="745331"/>
                      </a:lnTo>
                      <a:cubicBezTo>
                        <a:pt x="423862" y="746919"/>
                        <a:pt x="425994" y="748967"/>
                        <a:pt x="428625" y="750094"/>
                      </a:cubicBezTo>
                      <a:cubicBezTo>
                        <a:pt x="431633" y="751383"/>
                        <a:pt x="434955" y="751765"/>
                        <a:pt x="438150" y="752475"/>
                      </a:cubicBezTo>
                      <a:cubicBezTo>
                        <a:pt x="450967" y="755323"/>
                        <a:pt x="446847" y="754856"/>
                        <a:pt x="442912" y="757238"/>
                      </a:cubicBezTo>
                      <a:close/>
                    </a:path>
                  </a:pathLst>
                </a:custGeom>
                <a:solidFill>
                  <a:sysClr val="window" lastClr="FFFFFF">
                    <a:lumMod val="75000"/>
                  </a:sys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en-US" sz="1400" kern="0">
                    <a:solidFill>
                      <a:srgbClr val="000000"/>
                    </a:solidFill>
                    <a:latin typeface="Calibri"/>
                    <a:ea typeface="华文细黑" pitchFamily="2" charset="-122"/>
                    <a:cs typeface="Calibri" panose="020F0502020204030204" pitchFamily="34" charset="0"/>
                  </a:endParaRPr>
                </a:p>
              </p:txBody>
            </p:sp>
            <p:sp>
              <p:nvSpPr>
                <p:cNvPr id="43" name="Freeform 61"/>
                <p:cNvSpPr/>
                <p:nvPr/>
              </p:nvSpPr>
              <p:spPr bwMode="auto">
                <a:xfrm>
                  <a:off x="5883351" y="3374485"/>
                  <a:ext cx="1530350" cy="576262"/>
                </a:xfrm>
                <a:custGeom>
                  <a:avLst/>
                  <a:gdLst>
                    <a:gd name="connsiteX0" fmla="*/ 3175 w 1530900"/>
                    <a:gd name="connsiteY0" fmla="*/ 118718 h 576331"/>
                    <a:gd name="connsiteX1" fmla="*/ 3175 w 1530900"/>
                    <a:gd name="connsiteY1" fmla="*/ 118718 h 576331"/>
                    <a:gd name="connsiteX2" fmla="*/ 415925 w 1530900"/>
                    <a:gd name="connsiteY2" fmla="*/ 112368 h 576331"/>
                    <a:gd name="connsiteX3" fmla="*/ 460375 w 1530900"/>
                    <a:gd name="connsiteY3" fmla="*/ 102843 h 576331"/>
                    <a:gd name="connsiteX4" fmla="*/ 485775 w 1530900"/>
                    <a:gd name="connsiteY4" fmla="*/ 99668 h 576331"/>
                    <a:gd name="connsiteX5" fmla="*/ 511175 w 1530900"/>
                    <a:gd name="connsiteY5" fmla="*/ 90143 h 576331"/>
                    <a:gd name="connsiteX6" fmla="*/ 542925 w 1530900"/>
                    <a:gd name="connsiteY6" fmla="*/ 83793 h 576331"/>
                    <a:gd name="connsiteX7" fmla="*/ 581025 w 1530900"/>
                    <a:gd name="connsiteY7" fmla="*/ 74268 h 576331"/>
                    <a:gd name="connsiteX8" fmla="*/ 612775 w 1530900"/>
                    <a:gd name="connsiteY8" fmla="*/ 64743 h 576331"/>
                    <a:gd name="connsiteX9" fmla="*/ 650875 w 1530900"/>
                    <a:gd name="connsiteY9" fmla="*/ 58393 h 576331"/>
                    <a:gd name="connsiteX10" fmla="*/ 1130300 w 1530900"/>
                    <a:gd name="connsiteY10" fmla="*/ 55218 h 576331"/>
                    <a:gd name="connsiteX11" fmla="*/ 1146175 w 1530900"/>
                    <a:gd name="connsiteY11" fmla="*/ 52043 h 576331"/>
                    <a:gd name="connsiteX12" fmla="*/ 1206500 w 1530900"/>
                    <a:gd name="connsiteY12" fmla="*/ 45693 h 576331"/>
                    <a:gd name="connsiteX13" fmla="*/ 1235075 w 1530900"/>
                    <a:gd name="connsiteY13" fmla="*/ 36168 h 576331"/>
                    <a:gd name="connsiteX14" fmla="*/ 1298575 w 1530900"/>
                    <a:gd name="connsiteY14" fmla="*/ 29818 h 576331"/>
                    <a:gd name="connsiteX15" fmla="*/ 1333500 w 1530900"/>
                    <a:gd name="connsiteY15" fmla="*/ 23468 h 576331"/>
                    <a:gd name="connsiteX16" fmla="*/ 1343025 w 1530900"/>
                    <a:gd name="connsiteY16" fmla="*/ 20293 h 576331"/>
                    <a:gd name="connsiteX17" fmla="*/ 1355725 w 1530900"/>
                    <a:gd name="connsiteY17" fmla="*/ 17118 h 576331"/>
                    <a:gd name="connsiteX18" fmla="*/ 1365250 w 1530900"/>
                    <a:gd name="connsiteY18" fmla="*/ 13943 h 576331"/>
                    <a:gd name="connsiteX19" fmla="*/ 1384300 w 1530900"/>
                    <a:gd name="connsiteY19" fmla="*/ 10768 h 576331"/>
                    <a:gd name="connsiteX20" fmla="*/ 1397000 w 1530900"/>
                    <a:gd name="connsiteY20" fmla="*/ 4418 h 576331"/>
                    <a:gd name="connsiteX21" fmla="*/ 1406525 w 1530900"/>
                    <a:gd name="connsiteY21" fmla="*/ 1243 h 576331"/>
                    <a:gd name="connsiteX22" fmla="*/ 1412875 w 1530900"/>
                    <a:gd name="connsiteY22" fmla="*/ 10768 h 576331"/>
                    <a:gd name="connsiteX23" fmla="*/ 1416050 w 1530900"/>
                    <a:gd name="connsiteY23" fmla="*/ 26643 h 576331"/>
                    <a:gd name="connsiteX24" fmla="*/ 1419225 w 1530900"/>
                    <a:gd name="connsiteY24" fmla="*/ 39343 h 576331"/>
                    <a:gd name="connsiteX25" fmla="*/ 1422400 w 1530900"/>
                    <a:gd name="connsiteY25" fmla="*/ 58393 h 576331"/>
                    <a:gd name="connsiteX26" fmla="*/ 1425575 w 1530900"/>
                    <a:gd name="connsiteY26" fmla="*/ 163168 h 576331"/>
                    <a:gd name="connsiteX27" fmla="*/ 1428750 w 1530900"/>
                    <a:gd name="connsiteY27" fmla="*/ 172693 h 576331"/>
                    <a:gd name="connsiteX28" fmla="*/ 1435100 w 1530900"/>
                    <a:gd name="connsiteY28" fmla="*/ 182218 h 576331"/>
                    <a:gd name="connsiteX29" fmla="*/ 1438275 w 1530900"/>
                    <a:gd name="connsiteY29" fmla="*/ 201268 h 576331"/>
                    <a:gd name="connsiteX30" fmla="*/ 1441450 w 1530900"/>
                    <a:gd name="connsiteY30" fmla="*/ 223493 h 576331"/>
                    <a:gd name="connsiteX31" fmla="*/ 1444625 w 1530900"/>
                    <a:gd name="connsiteY31" fmla="*/ 236193 h 576331"/>
                    <a:gd name="connsiteX32" fmla="*/ 1450975 w 1530900"/>
                    <a:gd name="connsiteY32" fmla="*/ 280643 h 576331"/>
                    <a:gd name="connsiteX33" fmla="*/ 1470025 w 1530900"/>
                    <a:gd name="connsiteY33" fmla="*/ 286993 h 576331"/>
                    <a:gd name="connsiteX34" fmla="*/ 1495425 w 1530900"/>
                    <a:gd name="connsiteY34" fmla="*/ 283818 h 576331"/>
                    <a:gd name="connsiteX35" fmla="*/ 1508125 w 1530900"/>
                    <a:gd name="connsiteY35" fmla="*/ 277468 h 576331"/>
                    <a:gd name="connsiteX36" fmla="*/ 1524000 w 1530900"/>
                    <a:gd name="connsiteY36" fmla="*/ 283818 h 576331"/>
                    <a:gd name="connsiteX37" fmla="*/ 1530350 w 1530900"/>
                    <a:gd name="connsiteY37" fmla="*/ 293343 h 576331"/>
                    <a:gd name="connsiteX38" fmla="*/ 1527175 w 1530900"/>
                    <a:gd name="connsiteY38" fmla="*/ 302868 h 576331"/>
                    <a:gd name="connsiteX39" fmla="*/ 1508125 w 1530900"/>
                    <a:gd name="connsiteY39" fmla="*/ 315568 h 576331"/>
                    <a:gd name="connsiteX40" fmla="*/ 1504950 w 1530900"/>
                    <a:gd name="connsiteY40" fmla="*/ 325093 h 576331"/>
                    <a:gd name="connsiteX41" fmla="*/ 1485900 w 1530900"/>
                    <a:gd name="connsiteY41" fmla="*/ 337793 h 576331"/>
                    <a:gd name="connsiteX42" fmla="*/ 1466850 w 1530900"/>
                    <a:gd name="connsiteY42" fmla="*/ 347318 h 576331"/>
                    <a:gd name="connsiteX43" fmla="*/ 1457325 w 1530900"/>
                    <a:gd name="connsiteY43" fmla="*/ 356843 h 576331"/>
                    <a:gd name="connsiteX44" fmla="*/ 1463675 w 1530900"/>
                    <a:gd name="connsiteY44" fmla="*/ 379068 h 576331"/>
                    <a:gd name="connsiteX45" fmla="*/ 1479550 w 1530900"/>
                    <a:gd name="connsiteY45" fmla="*/ 401293 h 576331"/>
                    <a:gd name="connsiteX46" fmla="*/ 1476375 w 1530900"/>
                    <a:gd name="connsiteY46" fmla="*/ 464793 h 576331"/>
                    <a:gd name="connsiteX47" fmla="*/ 1485900 w 1530900"/>
                    <a:gd name="connsiteY47" fmla="*/ 566393 h 576331"/>
                    <a:gd name="connsiteX48" fmla="*/ 1400175 w 1530900"/>
                    <a:gd name="connsiteY48" fmla="*/ 563218 h 576331"/>
                    <a:gd name="connsiteX49" fmla="*/ 1397000 w 1530900"/>
                    <a:gd name="connsiteY49" fmla="*/ 531468 h 576331"/>
                    <a:gd name="connsiteX50" fmla="*/ 1384300 w 1530900"/>
                    <a:gd name="connsiteY50" fmla="*/ 528293 h 576331"/>
                    <a:gd name="connsiteX51" fmla="*/ 1371600 w 1530900"/>
                    <a:gd name="connsiteY51" fmla="*/ 521943 h 576331"/>
                    <a:gd name="connsiteX52" fmla="*/ 1346200 w 1530900"/>
                    <a:gd name="connsiteY52" fmla="*/ 515593 h 576331"/>
                    <a:gd name="connsiteX53" fmla="*/ 1336675 w 1530900"/>
                    <a:gd name="connsiteY53" fmla="*/ 509243 h 576331"/>
                    <a:gd name="connsiteX54" fmla="*/ 1311275 w 1530900"/>
                    <a:gd name="connsiteY54" fmla="*/ 502893 h 576331"/>
                    <a:gd name="connsiteX55" fmla="*/ 1276350 w 1530900"/>
                    <a:gd name="connsiteY55" fmla="*/ 496543 h 576331"/>
                    <a:gd name="connsiteX56" fmla="*/ 1190625 w 1530900"/>
                    <a:gd name="connsiteY56" fmla="*/ 499718 h 576331"/>
                    <a:gd name="connsiteX57" fmla="*/ 1181100 w 1530900"/>
                    <a:gd name="connsiteY57" fmla="*/ 502893 h 576331"/>
                    <a:gd name="connsiteX58" fmla="*/ 1168400 w 1530900"/>
                    <a:gd name="connsiteY58" fmla="*/ 506068 h 576331"/>
                    <a:gd name="connsiteX59" fmla="*/ 1158875 w 1530900"/>
                    <a:gd name="connsiteY59" fmla="*/ 512418 h 576331"/>
                    <a:gd name="connsiteX60" fmla="*/ 1146175 w 1530900"/>
                    <a:gd name="connsiteY60" fmla="*/ 515593 h 576331"/>
                    <a:gd name="connsiteX61" fmla="*/ 1136650 w 1530900"/>
                    <a:gd name="connsiteY61" fmla="*/ 518768 h 576331"/>
                    <a:gd name="connsiteX62" fmla="*/ 1117600 w 1530900"/>
                    <a:gd name="connsiteY62" fmla="*/ 521943 h 576331"/>
                    <a:gd name="connsiteX63" fmla="*/ 1104900 w 1530900"/>
                    <a:gd name="connsiteY63" fmla="*/ 525118 h 576331"/>
                    <a:gd name="connsiteX64" fmla="*/ 1019175 w 1530900"/>
                    <a:gd name="connsiteY64" fmla="*/ 521943 h 576331"/>
                    <a:gd name="connsiteX65" fmla="*/ 1006475 w 1530900"/>
                    <a:gd name="connsiteY65" fmla="*/ 515593 h 576331"/>
                    <a:gd name="connsiteX66" fmla="*/ 987425 w 1530900"/>
                    <a:gd name="connsiteY66" fmla="*/ 512418 h 576331"/>
                    <a:gd name="connsiteX67" fmla="*/ 977900 w 1530900"/>
                    <a:gd name="connsiteY67" fmla="*/ 502893 h 576331"/>
                    <a:gd name="connsiteX68" fmla="*/ 968375 w 1530900"/>
                    <a:gd name="connsiteY68" fmla="*/ 499718 h 576331"/>
                    <a:gd name="connsiteX69" fmla="*/ 958850 w 1530900"/>
                    <a:gd name="connsiteY69" fmla="*/ 471143 h 576331"/>
                    <a:gd name="connsiteX70" fmla="*/ 955675 w 1530900"/>
                    <a:gd name="connsiteY70" fmla="*/ 461618 h 576331"/>
                    <a:gd name="connsiteX71" fmla="*/ 942975 w 1530900"/>
                    <a:gd name="connsiteY71" fmla="*/ 458443 h 576331"/>
                    <a:gd name="connsiteX72" fmla="*/ 930275 w 1530900"/>
                    <a:gd name="connsiteY72" fmla="*/ 448918 h 576331"/>
                    <a:gd name="connsiteX73" fmla="*/ 908050 w 1530900"/>
                    <a:gd name="connsiteY73" fmla="*/ 426693 h 576331"/>
                    <a:gd name="connsiteX74" fmla="*/ 885825 w 1530900"/>
                    <a:gd name="connsiteY74" fmla="*/ 413993 h 576331"/>
                    <a:gd name="connsiteX75" fmla="*/ 882650 w 1530900"/>
                    <a:gd name="connsiteY75" fmla="*/ 404468 h 576331"/>
                    <a:gd name="connsiteX76" fmla="*/ 863600 w 1530900"/>
                    <a:gd name="connsiteY76" fmla="*/ 394943 h 576331"/>
                    <a:gd name="connsiteX77" fmla="*/ 854075 w 1530900"/>
                    <a:gd name="connsiteY77" fmla="*/ 388593 h 576331"/>
                    <a:gd name="connsiteX78" fmla="*/ 844550 w 1530900"/>
                    <a:gd name="connsiteY78" fmla="*/ 379068 h 576331"/>
                    <a:gd name="connsiteX79" fmla="*/ 796925 w 1530900"/>
                    <a:gd name="connsiteY79" fmla="*/ 372718 h 576331"/>
                    <a:gd name="connsiteX80" fmla="*/ 777875 w 1530900"/>
                    <a:gd name="connsiteY80" fmla="*/ 366368 h 576331"/>
                    <a:gd name="connsiteX81" fmla="*/ 765175 w 1530900"/>
                    <a:gd name="connsiteY81" fmla="*/ 360018 h 576331"/>
                    <a:gd name="connsiteX82" fmla="*/ 742950 w 1530900"/>
                    <a:gd name="connsiteY82" fmla="*/ 356843 h 576331"/>
                    <a:gd name="connsiteX83" fmla="*/ 730250 w 1530900"/>
                    <a:gd name="connsiteY83" fmla="*/ 350493 h 576331"/>
                    <a:gd name="connsiteX84" fmla="*/ 708025 w 1530900"/>
                    <a:gd name="connsiteY84" fmla="*/ 347318 h 576331"/>
                    <a:gd name="connsiteX85" fmla="*/ 688975 w 1530900"/>
                    <a:gd name="connsiteY85" fmla="*/ 344143 h 576331"/>
                    <a:gd name="connsiteX86" fmla="*/ 663575 w 1530900"/>
                    <a:gd name="connsiteY86" fmla="*/ 334618 h 576331"/>
                    <a:gd name="connsiteX87" fmla="*/ 650875 w 1530900"/>
                    <a:gd name="connsiteY87" fmla="*/ 331443 h 576331"/>
                    <a:gd name="connsiteX88" fmla="*/ 641350 w 1530900"/>
                    <a:gd name="connsiteY88" fmla="*/ 328268 h 576331"/>
                    <a:gd name="connsiteX89" fmla="*/ 625475 w 1530900"/>
                    <a:gd name="connsiteY89" fmla="*/ 325093 h 576331"/>
                    <a:gd name="connsiteX90" fmla="*/ 615950 w 1530900"/>
                    <a:gd name="connsiteY90" fmla="*/ 318743 h 576331"/>
                    <a:gd name="connsiteX91" fmla="*/ 593725 w 1530900"/>
                    <a:gd name="connsiteY91" fmla="*/ 315568 h 576331"/>
                    <a:gd name="connsiteX92" fmla="*/ 571500 w 1530900"/>
                    <a:gd name="connsiteY92" fmla="*/ 309218 h 576331"/>
                    <a:gd name="connsiteX93" fmla="*/ 565150 w 1530900"/>
                    <a:gd name="connsiteY93" fmla="*/ 299693 h 576331"/>
                    <a:gd name="connsiteX94" fmla="*/ 527050 w 1530900"/>
                    <a:gd name="connsiteY94" fmla="*/ 290168 h 576331"/>
                    <a:gd name="connsiteX95" fmla="*/ 517525 w 1530900"/>
                    <a:gd name="connsiteY95" fmla="*/ 283818 h 576331"/>
                    <a:gd name="connsiteX96" fmla="*/ 492125 w 1530900"/>
                    <a:gd name="connsiteY96" fmla="*/ 277468 h 576331"/>
                    <a:gd name="connsiteX97" fmla="*/ 441325 w 1530900"/>
                    <a:gd name="connsiteY97" fmla="*/ 267943 h 576331"/>
                    <a:gd name="connsiteX98" fmla="*/ 406400 w 1530900"/>
                    <a:gd name="connsiteY98" fmla="*/ 255243 h 576331"/>
                    <a:gd name="connsiteX99" fmla="*/ 393700 w 1530900"/>
                    <a:gd name="connsiteY99" fmla="*/ 252068 h 576331"/>
                    <a:gd name="connsiteX100" fmla="*/ 381000 w 1530900"/>
                    <a:gd name="connsiteY100" fmla="*/ 245718 h 576331"/>
                    <a:gd name="connsiteX101" fmla="*/ 358775 w 1530900"/>
                    <a:gd name="connsiteY101" fmla="*/ 239368 h 576331"/>
                    <a:gd name="connsiteX102" fmla="*/ 349250 w 1530900"/>
                    <a:gd name="connsiteY102" fmla="*/ 233018 h 576331"/>
                    <a:gd name="connsiteX103" fmla="*/ 320675 w 1530900"/>
                    <a:gd name="connsiteY103" fmla="*/ 229843 h 576331"/>
                    <a:gd name="connsiteX104" fmla="*/ 276225 w 1530900"/>
                    <a:gd name="connsiteY104" fmla="*/ 217143 h 576331"/>
                    <a:gd name="connsiteX105" fmla="*/ 266700 w 1530900"/>
                    <a:gd name="connsiteY105" fmla="*/ 213968 h 576331"/>
                    <a:gd name="connsiteX106" fmla="*/ 247650 w 1530900"/>
                    <a:gd name="connsiteY106" fmla="*/ 210793 h 576331"/>
                    <a:gd name="connsiteX107" fmla="*/ 238125 w 1530900"/>
                    <a:gd name="connsiteY107" fmla="*/ 207618 h 576331"/>
                    <a:gd name="connsiteX108" fmla="*/ 222250 w 1530900"/>
                    <a:gd name="connsiteY108" fmla="*/ 204443 h 576331"/>
                    <a:gd name="connsiteX109" fmla="*/ 184150 w 1530900"/>
                    <a:gd name="connsiteY109" fmla="*/ 191743 h 576331"/>
                    <a:gd name="connsiteX110" fmla="*/ 174625 w 1530900"/>
                    <a:gd name="connsiteY110" fmla="*/ 188568 h 576331"/>
                    <a:gd name="connsiteX111" fmla="*/ 161925 w 1530900"/>
                    <a:gd name="connsiteY111" fmla="*/ 185393 h 576331"/>
                    <a:gd name="connsiteX112" fmla="*/ 136525 w 1530900"/>
                    <a:gd name="connsiteY112" fmla="*/ 172693 h 576331"/>
                    <a:gd name="connsiteX113" fmla="*/ 127000 w 1530900"/>
                    <a:gd name="connsiteY113" fmla="*/ 166343 h 576331"/>
                    <a:gd name="connsiteX114" fmla="*/ 95250 w 1530900"/>
                    <a:gd name="connsiteY114" fmla="*/ 156818 h 576331"/>
                    <a:gd name="connsiteX115" fmla="*/ 73025 w 1530900"/>
                    <a:gd name="connsiteY115" fmla="*/ 147293 h 576331"/>
                    <a:gd name="connsiteX116" fmla="*/ 53975 w 1530900"/>
                    <a:gd name="connsiteY116" fmla="*/ 140943 h 576331"/>
                    <a:gd name="connsiteX117" fmla="*/ 47625 w 1530900"/>
                    <a:gd name="connsiteY117" fmla="*/ 131418 h 576331"/>
                    <a:gd name="connsiteX118" fmla="*/ 12700 w 1530900"/>
                    <a:gd name="connsiteY118" fmla="*/ 121893 h 576331"/>
                    <a:gd name="connsiteX119" fmla="*/ 3175 w 1530900"/>
                    <a:gd name="connsiteY119" fmla="*/ 118718 h 57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530900" h="576331">
                      <a:moveTo>
                        <a:pt x="3175" y="118718"/>
                      </a:moveTo>
                      <a:lnTo>
                        <a:pt x="3175" y="118718"/>
                      </a:lnTo>
                      <a:lnTo>
                        <a:pt x="415925" y="112368"/>
                      </a:lnTo>
                      <a:cubicBezTo>
                        <a:pt x="439255" y="111857"/>
                        <a:pt x="437669" y="107384"/>
                        <a:pt x="460375" y="102843"/>
                      </a:cubicBezTo>
                      <a:cubicBezTo>
                        <a:pt x="468742" y="101170"/>
                        <a:pt x="477308" y="100726"/>
                        <a:pt x="485775" y="99668"/>
                      </a:cubicBezTo>
                      <a:cubicBezTo>
                        <a:pt x="500034" y="92539"/>
                        <a:pt x="496045" y="93385"/>
                        <a:pt x="511175" y="90143"/>
                      </a:cubicBezTo>
                      <a:cubicBezTo>
                        <a:pt x="521728" y="87882"/>
                        <a:pt x="532904" y="87801"/>
                        <a:pt x="542925" y="83793"/>
                      </a:cubicBezTo>
                      <a:cubicBezTo>
                        <a:pt x="565748" y="74664"/>
                        <a:pt x="553158" y="78249"/>
                        <a:pt x="581025" y="74268"/>
                      </a:cubicBezTo>
                      <a:cubicBezTo>
                        <a:pt x="597169" y="63506"/>
                        <a:pt x="586004" y="68970"/>
                        <a:pt x="612775" y="64743"/>
                      </a:cubicBezTo>
                      <a:cubicBezTo>
                        <a:pt x="625493" y="62735"/>
                        <a:pt x="638002" y="58630"/>
                        <a:pt x="650875" y="58393"/>
                      </a:cubicBezTo>
                      <a:cubicBezTo>
                        <a:pt x="810660" y="55452"/>
                        <a:pt x="970492" y="56276"/>
                        <a:pt x="1130300" y="55218"/>
                      </a:cubicBezTo>
                      <a:cubicBezTo>
                        <a:pt x="1135592" y="54160"/>
                        <a:pt x="1140808" y="52608"/>
                        <a:pt x="1146175" y="52043"/>
                      </a:cubicBezTo>
                      <a:cubicBezTo>
                        <a:pt x="1213805" y="44924"/>
                        <a:pt x="1169593" y="53074"/>
                        <a:pt x="1206500" y="45693"/>
                      </a:cubicBezTo>
                      <a:cubicBezTo>
                        <a:pt x="1222347" y="35128"/>
                        <a:pt x="1210631" y="41057"/>
                        <a:pt x="1235075" y="36168"/>
                      </a:cubicBezTo>
                      <a:cubicBezTo>
                        <a:pt x="1274838" y="28215"/>
                        <a:pt x="1202192" y="35842"/>
                        <a:pt x="1298575" y="29818"/>
                      </a:cubicBezTo>
                      <a:cubicBezTo>
                        <a:pt x="1310217" y="27701"/>
                        <a:pt x="1321930" y="25947"/>
                        <a:pt x="1333500" y="23468"/>
                      </a:cubicBezTo>
                      <a:cubicBezTo>
                        <a:pt x="1336772" y="22767"/>
                        <a:pt x="1339807" y="21212"/>
                        <a:pt x="1343025" y="20293"/>
                      </a:cubicBezTo>
                      <a:cubicBezTo>
                        <a:pt x="1347221" y="19094"/>
                        <a:pt x="1351529" y="18317"/>
                        <a:pt x="1355725" y="17118"/>
                      </a:cubicBezTo>
                      <a:cubicBezTo>
                        <a:pt x="1358943" y="16199"/>
                        <a:pt x="1361983" y="14669"/>
                        <a:pt x="1365250" y="13943"/>
                      </a:cubicBezTo>
                      <a:cubicBezTo>
                        <a:pt x="1371534" y="12546"/>
                        <a:pt x="1377950" y="11826"/>
                        <a:pt x="1384300" y="10768"/>
                      </a:cubicBezTo>
                      <a:cubicBezTo>
                        <a:pt x="1388533" y="8651"/>
                        <a:pt x="1392650" y="6282"/>
                        <a:pt x="1397000" y="4418"/>
                      </a:cubicBezTo>
                      <a:cubicBezTo>
                        <a:pt x="1400076" y="3100"/>
                        <a:pt x="1403418" y="0"/>
                        <a:pt x="1406525" y="1243"/>
                      </a:cubicBezTo>
                      <a:cubicBezTo>
                        <a:pt x="1410068" y="2660"/>
                        <a:pt x="1410758" y="7593"/>
                        <a:pt x="1412875" y="10768"/>
                      </a:cubicBezTo>
                      <a:cubicBezTo>
                        <a:pt x="1413933" y="16060"/>
                        <a:pt x="1414879" y="21375"/>
                        <a:pt x="1416050" y="26643"/>
                      </a:cubicBezTo>
                      <a:cubicBezTo>
                        <a:pt x="1416997" y="30903"/>
                        <a:pt x="1418369" y="35064"/>
                        <a:pt x="1419225" y="39343"/>
                      </a:cubicBezTo>
                      <a:cubicBezTo>
                        <a:pt x="1420488" y="45656"/>
                        <a:pt x="1421342" y="52043"/>
                        <a:pt x="1422400" y="58393"/>
                      </a:cubicBezTo>
                      <a:cubicBezTo>
                        <a:pt x="1423458" y="93318"/>
                        <a:pt x="1423637" y="128281"/>
                        <a:pt x="1425575" y="163168"/>
                      </a:cubicBezTo>
                      <a:cubicBezTo>
                        <a:pt x="1425761" y="166510"/>
                        <a:pt x="1427253" y="169700"/>
                        <a:pt x="1428750" y="172693"/>
                      </a:cubicBezTo>
                      <a:cubicBezTo>
                        <a:pt x="1430457" y="176106"/>
                        <a:pt x="1432983" y="179043"/>
                        <a:pt x="1435100" y="182218"/>
                      </a:cubicBezTo>
                      <a:cubicBezTo>
                        <a:pt x="1436158" y="188568"/>
                        <a:pt x="1437296" y="194905"/>
                        <a:pt x="1438275" y="201268"/>
                      </a:cubicBezTo>
                      <a:cubicBezTo>
                        <a:pt x="1439413" y="208665"/>
                        <a:pt x="1440111" y="216130"/>
                        <a:pt x="1441450" y="223493"/>
                      </a:cubicBezTo>
                      <a:cubicBezTo>
                        <a:pt x="1442231" y="227786"/>
                        <a:pt x="1443908" y="231889"/>
                        <a:pt x="1444625" y="236193"/>
                      </a:cubicBezTo>
                      <a:cubicBezTo>
                        <a:pt x="1447086" y="250956"/>
                        <a:pt x="1436776" y="275910"/>
                        <a:pt x="1450975" y="280643"/>
                      </a:cubicBezTo>
                      <a:lnTo>
                        <a:pt x="1470025" y="286993"/>
                      </a:lnTo>
                      <a:cubicBezTo>
                        <a:pt x="1478492" y="285935"/>
                        <a:pt x="1487147" y="285887"/>
                        <a:pt x="1495425" y="283818"/>
                      </a:cubicBezTo>
                      <a:cubicBezTo>
                        <a:pt x="1500017" y="282670"/>
                        <a:pt x="1503392" y="277468"/>
                        <a:pt x="1508125" y="277468"/>
                      </a:cubicBezTo>
                      <a:cubicBezTo>
                        <a:pt x="1513824" y="277468"/>
                        <a:pt x="1518708" y="281701"/>
                        <a:pt x="1524000" y="283818"/>
                      </a:cubicBezTo>
                      <a:cubicBezTo>
                        <a:pt x="1526117" y="286993"/>
                        <a:pt x="1529723" y="289579"/>
                        <a:pt x="1530350" y="293343"/>
                      </a:cubicBezTo>
                      <a:cubicBezTo>
                        <a:pt x="1530900" y="296644"/>
                        <a:pt x="1529031" y="300083"/>
                        <a:pt x="1527175" y="302868"/>
                      </a:cubicBezTo>
                      <a:cubicBezTo>
                        <a:pt x="1520380" y="313061"/>
                        <a:pt x="1518111" y="312239"/>
                        <a:pt x="1508125" y="315568"/>
                      </a:cubicBezTo>
                      <a:cubicBezTo>
                        <a:pt x="1507067" y="318743"/>
                        <a:pt x="1507317" y="322726"/>
                        <a:pt x="1504950" y="325093"/>
                      </a:cubicBezTo>
                      <a:cubicBezTo>
                        <a:pt x="1499554" y="330489"/>
                        <a:pt x="1492250" y="333560"/>
                        <a:pt x="1485900" y="337793"/>
                      </a:cubicBezTo>
                      <a:cubicBezTo>
                        <a:pt x="1473590" y="345999"/>
                        <a:pt x="1479995" y="342936"/>
                        <a:pt x="1466850" y="347318"/>
                      </a:cubicBezTo>
                      <a:cubicBezTo>
                        <a:pt x="1463675" y="350493"/>
                        <a:pt x="1457772" y="352375"/>
                        <a:pt x="1457325" y="356843"/>
                      </a:cubicBezTo>
                      <a:cubicBezTo>
                        <a:pt x="1456558" y="364510"/>
                        <a:pt x="1461409" y="371704"/>
                        <a:pt x="1463675" y="379068"/>
                      </a:cubicBezTo>
                      <a:cubicBezTo>
                        <a:pt x="1470448" y="401081"/>
                        <a:pt x="1463992" y="396107"/>
                        <a:pt x="1479550" y="401293"/>
                      </a:cubicBezTo>
                      <a:cubicBezTo>
                        <a:pt x="1489699" y="431740"/>
                        <a:pt x="1476375" y="387271"/>
                        <a:pt x="1476375" y="464793"/>
                      </a:cubicBezTo>
                      <a:cubicBezTo>
                        <a:pt x="1476375" y="540466"/>
                        <a:pt x="1473712" y="529830"/>
                        <a:pt x="1485900" y="566393"/>
                      </a:cubicBezTo>
                      <a:cubicBezTo>
                        <a:pt x="1460252" y="569599"/>
                        <a:pt x="1422030" y="576331"/>
                        <a:pt x="1400175" y="563218"/>
                      </a:cubicBezTo>
                      <a:cubicBezTo>
                        <a:pt x="1391055" y="557746"/>
                        <a:pt x="1401401" y="541151"/>
                        <a:pt x="1397000" y="531468"/>
                      </a:cubicBezTo>
                      <a:cubicBezTo>
                        <a:pt x="1395194" y="527496"/>
                        <a:pt x="1388386" y="529825"/>
                        <a:pt x="1384300" y="528293"/>
                      </a:cubicBezTo>
                      <a:cubicBezTo>
                        <a:pt x="1379868" y="526631"/>
                        <a:pt x="1375950" y="523807"/>
                        <a:pt x="1371600" y="521943"/>
                      </a:cubicBezTo>
                      <a:cubicBezTo>
                        <a:pt x="1363057" y="518282"/>
                        <a:pt x="1355518" y="517457"/>
                        <a:pt x="1346200" y="515593"/>
                      </a:cubicBezTo>
                      <a:cubicBezTo>
                        <a:pt x="1343025" y="513476"/>
                        <a:pt x="1340088" y="510950"/>
                        <a:pt x="1336675" y="509243"/>
                      </a:cubicBezTo>
                      <a:cubicBezTo>
                        <a:pt x="1330541" y="506176"/>
                        <a:pt x="1316709" y="503799"/>
                        <a:pt x="1311275" y="502893"/>
                      </a:cubicBezTo>
                      <a:cubicBezTo>
                        <a:pt x="1277146" y="497205"/>
                        <a:pt x="1300732" y="502639"/>
                        <a:pt x="1276350" y="496543"/>
                      </a:cubicBezTo>
                      <a:cubicBezTo>
                        <a:pt x="1247775" y="497601"/>
                        <a:pt x="1219156" y="497816"/>
                        <a:pt x="1190625" y="499718"/>
                      </a:cubicBezTo>
                      <a:cubicBezTo>
                        <a:pt x="1187286" y="499941"/>
                        <a:pt x="1184318" y="501974"/>
                        <a:pt x="1181100" y="502893"/>
                      </a:cubicBezTo>
                      <a:cubicBezTo>
                        <a:pt x="1176904" y="504092"/>
                        <a:pt x="1172633" y="505010"/>
                        <a:pt x="1168400" y="506068"/>
                      </a:cubicBezTo>
                      <a:cubicBezTo>
                        <a:pt x="1165225" y="508185"/>
                        <a:pt x="1162382" y="510915"/>
                        <a:pt x="1158875" y="512418"/>
                      </a:cubicBezTo>
                      <a:cubicBezTo>
                        <a:pt x="1154864" y="514137"/>
                        <a:pt x="1150371" y="514394"/>
                        <a:pt x="1146175" y="515593"/>
                      </a:cubicBezTo>
                      <a:cubicBezTo>
                        <a:pt x="1142957" y="516512"/>
                        <a:pt x="1139917" y="518042"/>
                        <a:pt x="1136650" y="518768"/>
                      </a:cubicBezTo>
                      <a:cubicBezTo>
                        <a:pt x="1130366" y="520165"/>
                        <a:pt x="1123913" y="520680"/>
                        <a:pt x="1117600" y="521943"/>
                      </a:cubicBezTo>
                      <a:cubicBezTo>
                        <a:pt x="1113321" y="522799"/>
                        <a:pt x="1109133" y="524060"/>
                        <a:pt x="1104900" y="525118"/>
                      </a:cubicBezTo>
                      <a:cubicBezTo>
                        <a:pt x="1076325" y="524060"/>
                        <a:pt x="1047637" y="524697"/>
                        <a:pt x="1019175" y="521943"/>
                      </a:cubicBezTo>
                      <a:cubicBezTo>
                        <a:pt x="1014464" y="521487"/>
                        <a:pt x="1011008" y="516953"/>
                        <a:pt x="1006475" y="515593"/>
                      </a:cubicBezTo>
                      <a:cubicBezTo>
                        <a:pt x="1000309" y="513743"/>
                        <a:pt x="993775" y="513476"/>
                        <a:pt x="987425" y="512418"/>
                      </a:cubicBezTo>
                      <a:cubicBezTo>
                        <a:pt x="984250" y="509243"/>
                        <a:pt x="981636" y="505384"/>
                        <a:pt x="977900" y="502893"/>
                      </a:cubicBezTo>
                      <a:cubicBezTo>
                        <a:pt x="975115" y="501037"/>
                        <a:pt x="970320" y="502441"/>
                        <a:pt x="968375" y="499718"/>
                      </a:cubicBezTo>
                      <a:lnTo>
                        <a:pt x="958850" y="471143"/>
                      </a:lnTo>
                      <a:cubicBezTo>
                        <a:pt x="957792" y="467968"/>
                        <a:pt x="958922" y="462430"/>
                        <a:pt x="955675" y="461618"/>
                      </a:cubicBezTo>
                      <a:lnTo>
                        <a:pt x="942975" y="458443"/>
                      </a:lnTo>
                      <a:cubicBezTo>
                        <a:pt x="938742" y="455268"/>
                        <a:pt x="934191" y="452478"/>
                        <a:pt x="930275" y="448918"/>
                      </a:cubicBezTo>
                      <a:cubicBezTo>
                        <a:pt x="922523" y="441870"/>
                        <a:pt x="916767" y="432505"/>
                        <a:pt x="908050" y="426693"/>
                      </a:cubicBezTo>
                      <a:cubicBezTo>
                        <a:pt x="894587" y="417718"/>
                        <a:pt x="901938" y="422050"/>
                        <a:pt x="885825" y="413993"/>
                      </a:cubicBezTo>
                      <a:cubicBezTo>
                        <a:pt x="884767" y="410818"/>
                        <a:pt x="884741" y="407081"/>
                        <a:pt x="882650" y="404468"/>
                      </a:cubicBezTo>
                      <a:cubicBezTo>
                        <a:pt x="876584" y="396885"/>
                        <a:pt x="871269" y="398778"/>
                        <a:pt x="863600" y="394943"/>
                      </a:cubicBezTo>
                      <a:cubicBezTo>
                        <a:pt x="860187" y="393236"/>
                        <a:pt x="857006" y="391036"/>
                        <a:pt x="854075" y="388593"/>
                      </a:cubicBezTo>
                      <a:cubicBezTo>
                        <a:pt x="850626" y="385718"/>
                        <a:pt x="848719" y="380736"/>
                        <a:pt x="844550" y="379068"/>
                      </a:cubicBezTo>
                      <a:cubicBezTo>
                        <a:pt x="842558" y="378271"/>
                        <a:pt x="797050" y="372734"/>
                        <a:pt x="796925" y="372718"/>
                      </a:cubicBezTo>
                      <a:cubicBezTo>
                        <a:pt x="790575" y="370601"/>
                        <a:pt x="784090" y="368854"/>
                        <a:pt x="777875" y="366368"/>
                      </a:cubicBezTo>
                      <a:cubicBezTo>
                        <a:pt x="773481" y="364610"/>
                        <a:pt x="769741" y="361263"/>
                        <a:pt x="765175" y="360018"/>
                      </a:cubicBezTo>
                      <a:cubicBezTo>
                        <a:pt x="757955" y="358049"/>
                        <a:pt x="750358" y="357901"/>
                        <a:pt x="742950" y="356843"/>
                      </a:cubicBezTo>
                      <a:cubicBezTo>
                        <a:pt x="738717" y="354726"/>
                        <a:pt x="734816" y="351738"/>
                        <a:pt x="730250" y="350493"/>
                      </a:cubicBezTo>
                      <a:cubicBezTo>
                        <a:pt x="723030" y="348524"/>
                        <a:pt x="715422" y="348456"/>
                        <a:pt x="708025" y="347318"/>
                      </a:cubicBezTo>
                      <a:cubicBezTo>
                        <a:pt x="701662" y="346339"/>
                        <a:pt x="695325" y="345201"/>
                        <a:pt x="688975" y="344143"/>
                      </a:cubicBezTo>
                      <a:cubicBezTo>
                        <a:pt x="674266" y="334337"/>
                        <a:pt x="684173" y="339195"/>
                        <a:pt x="663575" y="334618"/>
                      </a:cubicBezTo>
                      <a:cubicBezTo>
                        <a:pt x="659315" y="333671"/>
                        <a:pt x="655071" y="332642"/>
                        <a:pt x="650875" y="331443"/>
                      </a:cubicBezTo>
                      <a:cubicBezTo>
                        <a:pt x="647657" y="330524"/>
                        <a:pt x="644597" y="329080"/>
                        <a:pt x="641350" y="328268"/>
                      </a:cubicBezTo>
                      <a:cubicBezTo>
                        <a:pt x="636115" y="326959"/>
                        <a:pt x="630767" y="326151"/>
                        <a:pt x="625475" y="325093"/>
                      </a:cubicBezTo>
                      <a:cubicBezTo>
                        <a:pt x="622300" y="322976"/>
                        <a:pt x="619605" y="319839"/>
                        <a:pt x="615950" y="318743"/>
                      </a:cubicBezTo>
                      <a:cubicBezTo>
                        <a:pt x="608782" y="316593"/>
                        <a:pt x="601088" y="316907"/>
                        <a:pt x="593725" y="315568"/>
                      </a:cubicBezTo>
                      <a:cubicBezTo>
                        <a:pt x="584954" y="313973"/>
                        <a:pt x="579661" y="311938"/>
                        <a:pt x="571500" y="309218"/>
                      </a:cubicBezTo>
                      <a:cubicBezTo>
                        <a:pt x="569383" y="306043"/>
                        <a:pt x="568386" y="301715"/>
                        <a:pt x="565150" y="299693"/>
                      </a:cubicBezTo>
                      <a:cubicBezTo>
                        <a:pt x="556002" y="293975"/>
                        <a:pt x="537305" y="291877"/>
                        <a:pt x="527050" y="290168"/>
                      </a:cubicBezTo>
                      <a:cubicBezTo>
                        <a:pt x="523875" y="288051"/>
                        <a:pt x="520938" y="285525"/>
                        <a:pt x="517525" y="283818"/>
                      </a:cubicBezTo>
                      <a:cubicBezTo>
                        <a:pt x="511289" y="280700"/>
                        <a:pt x="497724" y="278456"/>
                        <a:pt x="492125" y="277468"/>
                      </a:cubicBezTo>
                      <a:cubicBezTo>
                        <a:pt x="486557" y="276485"/>
                        <a:pt x="454031" y="272178"/>
                        <a:pt x="441325" y="267943"/>
                      </a:cubicBezTo>
                      <a:cubicBezTo>
                        <a:pt x="422388" y="261631"/>
                        <a:pt x="427154" y="260432"/>
                        <a:pt x="406400" y="255243"/>
                      </a:cubicBezTo>
                      <a:cubicBezTo>
                        <a:pt x="402167" y="254185"/>
                        <a:pt x="397786" y="253600"/>
                        <a:pt x="393700" y="252068"/>
                      </a:cubicBezTo>
                      <a:cubicBezTo>
                        <a:pt x="389268" y="250406"/>
                        <a:pt x="385432" y="247380"/>
                        <a:pt x="381000" y="245718"/>
                      </a:cubicBezTo>
                      <a:cubicBezTo>
                        <a:pt x="372862" y="242666"/>
                        <a:pt x="366451" y="243206"/>
                        <a:pt x="358775" y="239368"/>
                      </a:cubicBezTo>
                      <a:cubicBezTo>
                        <a:pt x="355362" y="237661"/>
                        <a:pt x="352952" y="233943"/>
                        <a:pt x="349250" y="233018"/>
                      </a:cubicBezTo>
                      <a:cubicBezTo>
                        <a:pt x="339953" y="230694"/>
                        <a:pt x="330200" y="230901"/>
                        <a:pt x="320675" y="229843"/>
                      </a:cubicBezTo>
                      <a:cubicBezTo>
                        <a:pt x="284173" y="217676"/>
                        <a:pt x="320079" y="229103"/>
                        <a:pt x="276225" y="217143"/>
                      </a:cubicBezTo>
                      <a:cubicBezTo>
                        <a:pt x="272996" y="216262"/>
                        <a:pt x="269967" y="214694"/>
                        <a:pt x="266700" y="213968"/>
                      </a:cubicBezTo>
                      <a:cubicBezTo>
                        <a:pt x="260416" y="212571"/>
                        <a:pt x="253934" y="212190"/>
                        <a:pt x="247650" y="210793"/>
                      </a:cubicBezTo>
                      <a:cubicBezTo>
                        <a:pt x="244383" y="210067"/>
                        <a:pt x="241372" y="208430"/>
                        <a:pt x="238125" y="207618"/>
                      </a:cubicBezTo>
                      <a:cubicBezTo>
                        <a:pt x="232890" y="206309"/>
                        <a:pt x="227439" y="205926"/>
                        <a:pt x="222250" y="204443"/>
                      </a:cubicBezTo>
                      <a:lnTo>
                        <a:pt x="184150" y="191743"/>
                      </a:lnTo>
                      <a:cubicBezTo>
                        <a:pt x="180975" y="190685"/>
                        <a:pt x="177872" y="189380"/>
                        <a:pt x="174625" y="188568"/>
                      </a:cubicBezTo>
                      <a:lnTo>
                        <a:pt x="161925" y="185393"/>
                      </a:lnTo>
                      <a:cubicBezTo>
                        <a:pt x="133719" y="164239"/>
                        <a:pt x="164266" y="184582"/>
                        <a:pt x="136525" y="172693"/>
                      </a:cubicBezTo>
                      <a:cubicBezTo>
                        <a:pt x="133018" y="171190"/>
                        <a:pt x="130487" y="167893"/>
                        <a:pt x="127000" y="166343"/>
                      </a:cubicBezTo>
                      <a:cubicBezTo>
                        <a:pt x="113419" y="160307"/>
                        <a:pt x="108180" y="160512"/>
                        <a:pt x="95250" y="156818"/>
                      </a:cubicBezTo>
                      <a:cubicBezTo>
                        <a:pt x="77365" y="151708"/>
                        <a:pt x="94192" y="155760"/>
                        <a:pt x="73025" y="147293"/>
                      </a:cubicBezTo>
                      <a:cubicBezTo>
                        <a:pt x="66810" y="144807"/>
                        <a:pt x="53975" y="140943"/>
                        <a:pt x="53975" y="140943"/>
                      </a:cubicBezTo>
                      <a:cubicBezTo>
                        <a:pt x="51858" y="137768"/>
                        <a:pt x="50861" y="133440"/>
                        <a:pt x="47625" y="131418"/>
                      </a:cubicBezTo>
                      <a:cubicBezTo>
                        <a:pt x="39422" y="126291"/>
                        <a:pt x="22266" y="124019"/>
                        <a:pt x="12700" y="121893"/>
                      </a:cubicBezTo>
                      <a:cubicBezTo>
                        <a:pt x="8440" y="120946"/>
                        <a:pt x="0" y="118718"/>
                        <a:pt x="3175" y="118718"/>
                      </a:cubicBezTo>
                      <a:close/>
                    </a:path>
                  </a:pathLst>
                </a:custGeom>
                <a:solidFill>
                  <a:sysClr val="window" lastClr="FFFFFF">
                    <a:lumMod val="75000"/>
                  </a:sys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en-US" sz="1400" kern="0">
                    <a:solidFill>
                      <a:srgbClr val="000000"/>
                    </a:solidFill>
                    <a:latin typeface="Calibri"/>
                    <a:ea typeface="华文细黑" pitchFamily="2" charset="-122"/>
                    <a:cs typeface="Calibri" panose="020F0502020204030204" pitchFamily="34" charset="0"/>
                  </a:endParaRPr>
                </a:p>
              </p:txBody>
            </p:sp>
            <p:sp>
              <p:nvSpPr>
                <p:cNvPr id="44" name="Freeform 62"/>
                <p:cNvSpPr/>
                <p:nvPr/>
              </p:nvSpPr>
              <p:spPr bwMode="auto">
                <a:xfrm>
                  <a:off x="5499138" y="2233061"/>
                  <a:ext cx="1885950" cy="1268413"/>
                </a:xfrm>
                <a:custGeom>
                  <a:avLst/>
                  <a:gdLst>
                    <a:gd name="connsiteX0" fmla="*/ 564469 w 1885269"/>
                    <a:gd name="connsiteY0" fmla="*/ 301625 h 1267858"/>
                    <a:gd name="connsiteX1" fmla="*/ 564469 w 1885269"/>
                    <a:gd name="connsiteY1" fmla="*/ 301625 h 1267858"/>
                    <a:gd name="connsiteX2" fmla="*/ 767669 w 1885269"/>
                    <a:gd name="connsiteY2" fmla="*/ 304800 h 1267858"/>
                    <a:gd name="connsiteX3" fmla="*/ 913719 w 1885269"/>
                    <a:gd name="connsiteY3" fmla="*/ 314325 h 1267858"/>
                    <a:gd name="connsiteX4" fmla="*/ 964519 w 1885269"/>
                    <a:gd name="connsiteY4" fmla="*/ 317500 h 1267858"/>
                    <a:gd name="connsiteX5" fmla="*/ 1421719 w 1885269"/>
                    <a:gd name="connsiteY5" fmla="*/ 317500 h 1267858"/>
                    <a:gd name="connsiteX6" fmla="*/ 1443944 w 1885269"/>
                    <a:gd name="connsiteY6" fmla="*/ 311150 h 1267858"/>
                    <a:gd name="connsiteX7" fmla="*/ 1475694 w 1885269"/>
                    <a:gd name="connsiteY7" fmla="*/ 307975 h 1267858"/>
                    <a:gd name="connsiteX8" fmla="*/ 1596344 w 1885269"/>
                    <a:gd name="connsiteY8" fmla="*/ 304800 h 1267858"/>
                    <a:gd name="connsiteX9" fmla="*/ 1615394 w 1885269"/>
                    <a:gd name="connsiteY9" fmla="*/ 301625 h 1267858"/>
                    <a:gd name="connsiteX10" fmla="*/ 1637619 w 1885269"/>
                    <a:gd name="connsiteY10" fmla="*/ 288925 h 1267858"/>
                    <a:gd name="connsiteX11" fmla="*/ 1647144 w 1885269"/>
                    <a:gd name="connsiteY11" fmla="*/ 279400 h 1267858"/>
                    <a:gd name="connsiteX12" fmla="*/ 1656669 w 1885269"/>
                    <a:gd name="connsiteY12" fmla="*/ 250825 h 1267858"/>
                    <a:gd name="connsiteX13" fmla="*/ 1663019 w 1885269"/>
                    <a:gd name="connsiteY13" fmla="*/ 231775 h 1267858"/>
                    <a:gd name="connsiteX14" fmla="*/ 1666194 w 1885269"/>
                    <a:gd name="connsiteY14" fmla="*/ 222250 h 1267858"/>
                    <a:gd name="connsiteX15" fmla="*/ 1675719 w 1885269"/>
                    <a:gd name="connsiteY15" fmla="*/ 206375 h 1267858"/>
                    <a:gd name="connsiteX16" fmla="*/ 1682069 w 1885269"/>
                    <a:gd name="connsiteY16" fmla="*/ 187325 h 1267858"/>
                    <a:gd name="connsiteX17" fmla="*/ 1685244 w 1885269"/>
                    <a:gd name="connsiteY17" fmla="*/ 177800 h 1267858"/>
                    <a:gd name="connsiteX18" fmla="*/ 1688419 w 1885269"/>
                    <a:gd name="connsiteY18" fmla="*/ 146050 h 1267858"/>
                    <a:gd name="connsiteX19" fmla="*/ 1697944 w 1885269"/>
                    <a:gd name="connsiteY19" fmla="*/ 123825 h 1267858"/>
                    <a:gd name="connsiteX20" fmla="*/ 1704294 w 1885269"/>
                    <a:gd name="connsiteY20" fmla="*/ 104775 h 1267858"/>
                    <a:gd name="connsiteX21" fmla="*/ 1710644 w 1885269"/>
                    <a:gd name="connsiteY21" fmla="*/ 92075 h 1267858"/>
                    <a:gd name="connsiteX22" fmla="*/ 1723344 w 1885269"/>
                    <a:gd name="connsiteY22" fmla="*/ 69850 h 1267858"/>
                    <a:gd name="connsiteX23" fmla="*/ 1751919 w 1885269"/>
                    <a:gd name="connsiteY23" fmla="*/ 53975 h 1267858"/>
                    <a:gd name="connsiteX24" fmla="*/ 1761444 w 1885269"/>
                    <a:gd name="connsiteY24" fmla="*/ 44450 h 1267858"/>
                    <a:gd name="connsiteX25" fmla="*/ 1770969 w 1885269"/>
                    <a:gd name="connsiteY25" fmla="*/ 38100 h 1267858"/>
                    <a:gd name="connsiteX26" fmla="*/ 1786844 w 1885269"/>
                    <a:gd name="connsiteY26" fmla="*/ 22225 h 1267858"/>
                    <a:gd name="connsiteX27" fmla="*/ 1796369 w 1885269"/>
                    <a:gd name="connsiteY27" fmla="*/ 12700 h 1267858"/>
                    <a:gd name="connsiteX28" fmla="*/ 1815419 w 1885269"/>
                    <a:gd name="connsiteY28" fmla="*/ 0 h 1267858"/>
                    <a:gd name="connsiteX29" fmla="*/ 1818594 w 1885269"/>
                    <a:gd name="connsiteY29" fmla="*/ 47625 h 1267858"/>
                    <a:gd name="connsiteX30" fmla="*/ 1821769 w 1885269"/>
                    <a:gd name="connsiteY30" fmla="*/ 57150 h 1267858"/>
                    <a:gd name="connsiteX31" fmla="*/ 1824944 w 1885269"/>
                    <a:gd name="connsiteY31" fmla="*/ 73025 h 1267858"/>
                    <a:gd name="connsiteX32" fmla="*/ 1837644 w 1885269"/>
                    <a:gd name="connsiteY32" fmla="*/ 76200 h 1267858"/>
                    <a:gd name="connsiteX33" fmla="*/ 1843994 w 1885269"/>
                    <a:gd name="connsiteY33" fmla="*/ 85725 h 1267858"/>
                    <a:gd name="connsiteX34" fmla="*/ 1850344 w 1885269"/>
                    <a:gd name="connsiteY34" fmla="*/ 107950 h 1267858"/>
                    <a:gd name="connsiteX35" fmla="*/ 1853519 w 1885269"/>
                    <a:gd name="connsiteY35" fmla="*/ 117475 h 1267858"/>
                    <a:gd name="connsiteX36" fmla="*/ 1847169 w 1885269"/>
                    <a:gd name="connsiteY36" fmla="*/ 142875 h 1267858"/>
                    <a:gd name="connsiteX37" fmla="*/ 1843994 w 1885269"/>
                    <a:gd name="connsiteY37" fmla="*/ 155575 h 1267858"/>
                    <a:gd name="connsiteX38" fmla="*/ 1837644 w 1885269"/>
                    <a:gd name="connsiteY38" fmla="*/ 165100 h 1267858"/>
                    <a:gd name="connsiteX39" fmla="*/ 1843994 w 1885269"/>
                    <a:gd name="connsiteY39" fmla="*/ 177800 h 1267858"/>
                    <a:gd name="connsiteX40" fmla="*/ 1853519 w 1885269"/>
                    <a:gd name="connsiteY40" fmla="*/ 184150 h 1267858"/>
                    <a:gd name="connsiteX41" fmla="*/ 1866219 w 1885269"/>
                    <a:gd name="connsiteY41" fmla="*/ 196850 h 1267858"/>
                    <a:gd name="connsiteX42" fmla="*/ 1878919 w 1885269"/>
                    <a:gd name="connsiteY42" fmla="*/ 215900 h 1267858"/>
                    <a:gd name="connsiteX43" fmla="*/ 1885269 w 1885269"/>
                    <a:gd name="connsiteY43" fmla="*/ 225425 h 1267858"/>
                    <a:gd name="connsiteX44" fmla="*/ 1878919 w 1885269"/>
                    <a:gd name="connsiteY44" fmla="*/ 254000 h 1267858"/>
                    <a:gd name="connsiteX45" fmla="*/ 1875744 w 1885269"/>
                    <a:gd name="connsiteY45" fmla="*/ 263525 h 1267858"/>
                    <a:gd name="connsiteX46" fmla="*/ 1872569 w 1885269"/>
                    <a:gd name="connsiteY46" fmla="*/ 285750 h 1267858"/>
                    <a:gd name="connsiteX47" fmla="*/ 1866219 w 1885269"/>
                    <a:gd name="connsiteY47" fmla="*/ 311150 h 1267858"/>
                    <a:gd name="connsiteX48" fmla="*/ 1856694 w 1885269"/>
                    <a:gd name="connsiteY48" fmla="*/ 330200 h 1267858"/>
                    <a:gd name="connsiteX49" fmla="*/ 1853519 w 1885269"/>
                    <a:gd name="connsiteY49" fmla="*/ 352425 h 1267858"/>
                    <a:gd name="connsiteX50" fmla="*/ 1847169 w 1885269"/>
                    <a:gd name="connsiteY50" fmla="*/ 374650 h 1267858"/>
                    <a:gd name="connsiteX51" fmla="*/ 1840819 w 1885269"/>
                    <a:gd name="connsiteY51" fmla="*/ 390525 h 1267858"/>
                    <a:gd name="connsiteX52" fmla="*/ 1834469 w 1885269"/>
                    <a:gd name="connsiteY52" fmla="*/ 400050 h 1267858"/>
                    <a:gd name="connsiteX53" fmla="*/ 1831294 w 1885269"/>
                    <a:gd name="connsiteY53" fmla="*/ 412750 h 1267858"/>
                    <a:gd name="connsiteX54" fmla="*/ 1828119 w 1885269"/>
                    <a:gd name="connsiteY54" fmla="*/ 422275 h 1267858"/>
                    <a:gd name="connsiteX55" fmla="*/ 1831294 w 1885269"/>
                    <a:gd name="connsiteY55" fmla="*/ 466725 h 1267858"/>
                    <a:gd name="connsiteX56" fmla="*/ 1828119 w 1885269"/>
                    <a:gd name="connsiteY56" fmla="*/ 492125 h 1267858"/>
                    <a:gd name="connsiteX57" fmla="*/ 1824944 w 1885269"/>
                    <a:gd name="connsiteY57" fmla="*/ 501650 h 1267858"/>
                    <a:gd name="connsiteX58" fmla="*/ 1805894 w 1885269"/>
                    <a:gd name="connsiteY58" fmla="*/ 514350 h 1267858"/>
                    <a:gd name="connsiteX59" fmla="*/ 1796369 w 1885269"/>
                    <a:gd name="connsiteY59" fmla="*/ 520700 h 1267858"/>
                    <a:gd name="connsiteX60" fmla="*/ 1786844 w 1885269"/>
                    <a:gd name="connsiteY60" fmla="*/ 527050 h 1267858"/>
                    <a:gd name="connsiteX61" fmla="*/ 1774144 w 1885269"/>
                    <a:gd name="connsiteY61" fmla="*/ 533400 h 1267858"/>
                    <a:gd name="connsiteX62" fmla="*/ 1770969 w 1885269"/>
                    <a:gd name="connsiteY62" fmla="*/ 542925 h 1267858"/>
                    <a:gd name="connsiteX63" fmla="*/ 1758269 w 1885269"/>
                    <a:gd name="connsiteY63" fmla="*/ 558800 h 1267858"/>
                    <a:gd name="connsiteX64" fmla="*/ 1761444 w 1885269"/>
                    <a:gd name="connsiteY64" fmla="*/ 590550 h 1267858"/>
                    <a:gd name="connsiteX65" fmla="*/ 1774144 w 1885269"/>
                    <a:gd name="connsiteY65" fmla="*/ 593725 h 1267858"/>
                    <a:gd name="connsiteX66" fmla="*/ 1780494 w 1885269"/>
                    <a:gd name="connsiteY66" fmla="*/ 612775 h 1267858"/>
                    <a:gd name="connsiteX67" fmla="*/ 1770969 w 1885269"/>
                    <a:gd name="connsiteY67" fmla="*/ 619125 h 1267858"/>
                    <a:gd name="connsiteX68" fmla="*/ 1767794 w 1885269"/>
                    <a:gd name="connsiteY68" fmla="*/ 628650 h 1267858"/>
                    <a:gd name="connsiteX69" fmla="*/ 1713819 w 1885269"/>
                    <a:gd name="connsiteY69" fmla="*/ 638175 h 1267858"/>
                    <a:gd name="connsiteX70" fmla="*/ 1704294 w 1885269"/>
                    <a:gd name="connsiteY70" fmla="*/ 641350 h 1267858"/>
                    <a:gd name="connsiteX71" fmla="*/ 1691594 w 1885269"/>
                    <a:gd name="connsiteY71" fmla="*/ 660400 h 1267858"/>
                    <a:gd name="connsiteX72" fmla="*/ 1685244 w 1885269"/>
                    <a:gd name="connsiteY72" fmla="*/ 676275 h 1267858"/>
                    <a:gd name="connsiteX73" fmla="*/ 1678894 w 1885269"/>
                    <a:gd name="connsiteY73" fmla="*/ 704850 h 1267858"/>
                    <a:gd name="connsiteX74" fmla="*/ 1675719 w 1885269"/>
                    <a:gd name="connsiteY74" fmla="*/ 755650 h 1267858"/>
                    <a:gd name="connsiteX75" fmla="*/ 1669369 w 1885269"/>
                    <a:gd name="connsiteY75" fmla="*/ 812800 h 1267858"/>
                    <a:gd name="connsiteX76" fmla="*/ 1675719 w 1885269"/>
                    <a:gd name="connsiteY76" fmla="*/ 879475 h 1267858"/>
                    <a:gd name="connsiteX77" fmla="*/ 1713819 w 1885269"/>
                    <a:gd name="connsiteY77" fmla="*/ 873125 h 1267858"/>
                    <a:gd name="connsiteX78" fmla="*/ 1729694 w 1885269"/>
                    <a:gd name="connsiteY78" fmla="*/ 866775 h 1267858"/>
                    <a:gd name="connsiteX79" fmla="*/ 1751919 w 1885269"/>
                    <a:gd name="connsiteY79" fmla="*/ 860425 h 1267858"/>
                    <a:gd name="connsiteX80" fmla="*/ 1764619 w 1885269"/>
                    <a:gd name="connsiteY80" fmla="*/ 854075 h 1267858"/>
                    <a:gd name="connsiteX81" fmla="*/ 1777319 w 1885269"/>
                    <a:gd name="connsiteY81" fmla="*/ 860425 h 1267858"/>
                    <a:gd name="connsiteX82" fmla="*/ 1780494 w 1885269"/>
                    <a:gd name="connsiteY82" fmla="*/ 869950 h 1267858"/>
                    <a:gd name="connsiteX83" fmla="*/ 1774144 w 1885269"/>
                    <a:gd name="connsiteY83" fmla="*/ 911225 h 1267858"/>
                    <a:gd name="connsiteX84" fmla="*/ 1770969 w 1885269"/>
                    <a:gd name="connsiteY84" fmla="*/ 920750 h 1267858"/>
                    <a:gd name="connsiteX85" fmla="*/ 1761444 w 1885269"/>
                    <a:gd name="connsiteY85" fmla="*/ 927100 h 1267858"/>
                    <a:gd name="connsiteX86" fmla="*/ 1707469 w 1885269"/>
                    <a:gd name="connsiteY86" fmla="*/ 936625 h 1267858"/>
                    <a:gd name="connsiteX87" fmla="*/ 1697944 w 1885269"/>
                    <a:gd name="connsiteY87" fmla="*/ 955675 h 1267858"/>
                    <a:gd name="connsiteX88" fmla="*/ 1701119 w 1885269"/>
                    <a:gd name="connsiteY88" fmla="*/ 965200 h 1267858"/>
                    <a:gd name="connsiteX89" fmla="*/ 1707469 w 1885269"/>
                    <a:gd name="connsiteY89" fmla="*/ 990600 h 1267858"/>
                    <a:gd name="connsiteX90" fmla="*/ 1713819 w 1885269"/>
                    <a:gd name="connsiteY90" fmla="*/ 1000125 h 1267858"/>
                    <a:gd name="connsiteX91" fmla="*/ 1723344 w 1885269"/>
                    <a:gd name="connsiteY91" fmla="*/ 1019175 h 1267858"/>
                    <a:gd name="connsiteX92" fmla="*/ 1729694 w 1885269"/>
                    <a:gd name="connsiteY92" fmla="*/ 1041400 h 1267858"/>
                    <a:gd name="connsiteX93" fmla="*/ 1739219 w 1885269"/>
                    <a:gd name="connsiteY93" fmla="*/ 1047750 h 1267858"/>
                    <a:gd name="connsiteX94" fmla="*/ 1742394 w 1885269"/>
                    <a:gd name="connsiteY94" fmla="*/ 1063625 h 1267858"/>
                    <a:gd name="connsiteX95" fmla="*/ 1748744 w 1885269"/>
                    <a:gd name="connsiteY95" fmla="*/ 1076325 h 1267858"/>
                    <a:gd name="connsiteX96" fmla="*/ 1751919 w 1885269"/>
                    <a:gd name="connsiteY96" fmla="*/ 1085850 h 1267858"/>
                    <a:gd name="connsiteX97" fmla="*/ 1758269 w 1885269"/>
                    <a:gd name="connsiteY97" fmla="*/ 1098550 h 1267858"/>
                    <a:gd name="connsiteX98" fmla="*/ 1764619 w 1885269"/>
                    <a:gd name="connsiteY98" fmla="*/ 1120775 h 1267858"/>
                    <a:gd name="connsiteX99" fmla="*/ 1770969 w 1885269"/>
                    <a:gd name="connsiteY99" fmla="*/ 1143000 h 1267858"/>
                    <a:gd name="connsiteX100" fmla="*/ 1758269 w 1885269"/>
                    <a:gd name="connsiteY100" fmla="*/ 1149350 h 1267858"/>
                    <a:gd name="connsiteX101" fmla="*/ 1710644 w 1885269"/>
                    <a:gd name="connsiteY101" fmla="*/ 1155700 h 1267858"/>
                    <a:gd name="connsiteX102" fmla="*/ 1624919 w 1885269"/>
                    <a:gd name="connsiteY102" fmla="*/ 1168400 h 1267858"/>
                    <a:gd name="connsiteX103" fmla="*/ 1609044 w 1885269"/>
                    <a:gd name="connsiteY103" fmla="*/ 1171575 h 1267858"/>
                    <a:gd name="connsiteX104" fmla="*/ 1545544 w 1885269"/>
                    <a:gd name="connsiteY104" fmla="*/ 1177925 h 1267858"/>
                    <a:gd name="connsiteX105" fmla="*/ 1526494 w 1885269"/>
                    <a:gd name="connsiteY105" fmla="*/ 1181100 h 1267858"/>
                    <a:gd name="connsiteX106" fmla="*/ 1507444 w 1885269"/>
                    <a:gd name="connsiteY106" fmla="*/ 1187450 h 1267858"/>
                    <a:gd name="connsiteX107" fmla="*/ 1443944 w 1885269"/>
                    <a:gd name="connsiteY107" fmla="*/ 1190625 h 1267858"/>
                    <a:gd name="connsiteX108" fmla="*/ 1301069 w 1885269"/>
                    <a:gd name="connsiteY108" fmla="*/ 1196975 h 1267858"/>
                    <a:gd name="connsiteX109" fmla="*/ 980394 w 1885269"/>
                    <a:gd name="connsiteY109" fmla="*/ 1203325 h 1267858"/>
                    <a:gd name="connsiteX110" fmla="*/ 967694 w 1885269"/>
                    <a:gd name="connsiteY110" fmla="*/ 1209675 h 1267858"/>
                    <a:gd name="connsiteX111" fmla="*/ 945469 w 1885269"/>
                    <a:gd name="connsiteY111" fmla="*/ 1216025 h 1267858"/>
                    <a:gd name="connsiteX112" fmla="*/ 926419 w 1885269"/>
                    <a:gd name="connsiteY112" fmla="*/ 1222375 h 1267858"/>
                    <a:gd name="connsiteX113" fmla="*/ 916894 w 1885269"/>
                    <a:gd name="connsiteY113" fmla="*/ 1231900 h 1267858"/>
                    <a:gd name="connsiteX114" fmla="*/ 875619 w 1885269"/>
                    <a:gd name="connsiteY114" fmla="*/ 1238250 h 1267858"/>
                    <a:gd name="connsiteX115" fmla="*/ 656544 w 1885269"/>
                    <a:gd name="connsiteY115" fmla="*/ 1250950 h 1267858"/>
                    <a:gd name="connsiteX116" fmla="*/ 570819 w 1885269"/>
                    <a:gd name="connsiteY116" fmla="*/ 1254125 h 1267858"/>
                    <a:gd name="connsiteX117" fmla="*/ 545419 w 1885269"/>
                    <a:gd name="connsiteY117" fmla="*/ 1257300 h 1267858"/>
                    <a:gd name="connsiteX118" fmla="*/ 383494 w 1885269"/>
                    <a:gd name="connsiteY118" fmla="*/ 1260475 h 1267858"/>
                    <a:gd name="connsiteX119" fmla="*/ 367619 w 1885269"/>
                    <a:gd name="connsiteY119" fmla="*/ 1257300 h 1267858"/>
                    <a:gd name="connsiteX120" fmla="*/ 358094 w 1885269"/>
                    <a:gd name="connsiteY120" fmla="*/ 1254125 h 1267858"/>
                    <a:gd name="connsiteX121" fmla="*/ 354919 w 1885269"/>
                    <a:gd name="connsiteY121" fmla="*/ 1244600 h 1267858"/>
                    <a:gd name="connsiteX122" fmla="*/ 348569 w 1885269"/>
                    <a:gd name="connsiteY122" fmla="*/ 1228725 h 1267858"/>
                    <a:gd name="connsiteX123" fmla="*/ 345394 w 1885269"/>
                    <a:gd name="connsiteY123" fmla="*/ 1219200 h 1267858"/>
                    <a:gd name="connsiteX124" fmla="*/ 335869 w 1885269"/>
                    <a:gd name="connsiteY124" fmla="*/ 1212850 h 1267858"/>
                    <a:gd name="connsiteX125" fmla="*/ 329519 w 1885269"/>
                    <a:gd name="connsiteY125" fmla="*/ 1193800 h 1267858"/>
                    <a:gd name="connsiteX126" fmla="*/ 326344 w 1885269"/>
                    <a:gd name="connsiteY126" fmla="*/ 1181100 h 1267858"/>
                    <a:gd name="connsiteX127" fmla="*/ 316819 w 1885269"/>
                    <a:gd name="connsiteY127" fmla="*/ 1168400 h 1267858"/>
                    <a:gd name="connsiteX128" fmla="*/ 310469 w 1885269"/>
                    <a:gd name="connsiteY128" fmla="*/ 1158875 h 1267858"/>
                    <a:gd name="connsiteX129" fmla="*/ 307294 w 1885269"/>
                    <a:gd name="connsiteY129" fmla="*/ 1146175 h 1267858"/>
                    <a:gd name="connsiteX130" fmla="*/ 285069 w 1885269"/>
                    <a:gd name="connsiteY130" fmla="*/ 1120775 h 1267858"/>
                    <a:gd name="connsiteX131" fmla="*/ 272369 w 1885269"/>
                    <a:gd name="connsiteY131" fmla="*/ 1117600 h 1267858"/>
                    <a:gd name="connsiteX132" fmla="*/ 262844 w 1885269"/>
                    <a:gd name="connsiteY132" fmla="*/ 1111250 h 1267858"/>
                    <a:gd name="connsiteX133" fmla="*/ 237444 w 1885269"/>
                    <a:gd name="connsiteY133" fmla="*/ 1104900 h 1267858"/>
                    <a:gd name="connsiteX134" fmla="*/ 227919 w 1885269"/>
                    <a:gd name="connsiteY134" fmla="*/ 1098550 h 1267858"/>
                    <a:gd name="connsiteX135" fmla="*/ 215219 w 1885269"/>
                    <a:gd name="connsiteY135" fmla="*/ 1089025 h 1267858"/>
                    <a:gd name="connsiteX136" fmla="*/ 196169 w 1885269"/>
                    <a:gd name="connsiteY136" fmla="*/ 1085850 h 1267858"/>
                    <a:gd name="connsiteX137" fmla="*/ 177119 w 1885269"/>
                    <a:gd name="connsiteY137" fmla="*/ 1079500 h 1267858"/>
                    <a:gd name="connsiteX138" fmla="*/ 167594 w 1885269"/>
                    <a:gd name="connsiteY138" fmla="*/ 1076325 h 1267858"/>
                    <a:gd name="connsiteX139" fmla="*/ 148544 w 1885269"/>
                    <a:gd name="connsiteY139" fmla="*/ 1073150 h 1267858"/>
                    <a:gd name="connsiteX140" fmla="*/ 132669 w 1885269"/>
                    <a:gd name="connsiteY140" fmla="*/ 1066800 h 1267858"/>
                    <a:gd name="connsiteX141" fmla="*/ 113619 w 1885269"/>
                    <a:gd name="connsiteY141" fmla="*/ 1057275 h 1267858"/>
                    <a:gd name="connsiteX142" fmla="*/ 107269 w 1885269"/>
                    <a:gd name="connsiteY142" fmla="*/ 1047750 h 1267858"/>
                    <a:gd name="connsiteX143" fmla="*/ 88219 w 1885269"/>
                    <a:gd name="connsiteY143" fmla="*/ 1041400 h 1267858"/>
                    <a:gd name="connsiteX144" fmla="*/ 75519 w 1885269"/>
                    <a:gd name="connsiteY144" fmla="*/ 1028700 h 1267858"/>
                    <a:gd name="connsiteX145" fmla="*/ 65994 w 1885269"/>
                    <a:gd name="connsiteY145" fmla="*/ 1022350 h 1267858"/>
                    <a:gd name="connsiteX146" fmla="*/ 53294 w 1885269"/>
                    <a:gd name="connsiteY146" fmla="*/ 1003300 h 1267858"/>
                    <a:gd name="connsiteX147" fmla="*/ 34244 w 1885269"/>
                    <a:gd name="connsiteY147" fmla="*/ 965200 h 1267858"/>
                    <a:gd name="connsiteX148" fmla="*/ 12019 w 1885269"/>
                    <a:gd name="connsiteY148" fmla="*/ 952500 h 1267858"/>
                    <a:gd name="connsiteX149" fmla="*/ 5669 w 1885269"/>
                    <a:gd name="connsiteY149" fmla="*/ 942975 h 1267858"/>
                    <a:gd name="connsiteX150" fmla="*/ 8844 w 1885269"/>
                    <a:gd name="connsiteY150" fmla="*/ 908050 h 1267858"/>
                    <a:gd name="connsiteX151" fmla="*/ 27894 w 1885269"/>
                    <a:gd name="connsiteY151" fmla="*/ 895350 h 1267858"/>
                    <a:gd name="connsiteX152" fmla="*/ 31069 w 1885269"/>
                    <a:gd name="connsiteY152" fmla="*/ 879475 h 1267858"/>
                    <a:gd name="connsiteX153" fmla="*/ 34244 w 1885269"/>
                    <a:gd name="connsiteY153" fmla="*/ 857250 h 1267858"/>
                    <a:gd name="connsiteX154" fmla="*/ 37419 w 1885269"/>
                    <a:gd name="connsiteY154" fmla="*/ 847725 h 1267858"/>
                    <a:gd name="connsiteX155" fmla="*/ 43769 w 1885269"/>
                    <a:gd name="connsiteY155" fmla="*/ 825500 h 1267858"/>
                    <a:gd name="connsiteX156" fmla="*/ 50119 w 1885269"/>
                    <a:gd name="connsiteY156" fmla="*/ 812800 h 1267858"/>
                    <a:gd name="connsiteX157" fmla="*/ 59644 w 1885269"/>
                    <a:gd name="connsiteY157" fmla="*/ 787400 h 1267858"/>
                    <a:gd name="connsiteX158" fmla="*/ 69169 w 1885269"/>
                    <a:gd name="connsiteY158" fmla="*/ 781050 h 1267858"/>
                    <a:gd name="connsiteX159" fmla="*/ 56469 w 1885269"/>
                    <a:gd name="connsiteY159" fmla="*/ 739775 h 1267858"/>
                    <a:gd name="connsiteX160" fmla="*/ 50119 w 1885269"/>
                    <a:gd name="connsiteY160" fmla="*/ 730250 h 1267858"/>
                    <a:gd name="connsiteX161" fmla="*/ 46944 w 1885269"/>
                    <a:gd name="connsiteY161" fmla="*/ 708025 h 1267858"/>
                    <a:gd name="connsiteX162" fmla="*/ 43769 w 1885269"/>
                    <a:gd name="connsiteY162" fmla="*/ 698500 h 1267858"/>
                    <a:gd name="connsiteX163" fmla="*/ 40594 w 1885269"/>
                    <a:gd name="connsiteY163" fmla="*/ 685800 h 1267858"/>
                    <a:gd name="connsiteX164" fmla="*/ 37419 w 1885269"/>
                    <a:gd name="connsiteY164" fmla="*/ 669925 h 1267858"/>
                    <a:gd name="connsiteX165" fmla="*/ 75519 w 1885269"/>
                    <a:gd name="connsiteY165" fmla="*/ 676275 h 1267858"/>
                    <a:gd name="connsiteX166" fmla="*/ 183469 w 1885269"/>
                    <a:gd name="connsiteY166" fmla="*/ 669925 h 1267858"/>
                    <a:gd name="connsiteX167" fmla="*/ 196169 w 1885269"/>
                    <a:gd name="connsiteY167" fmla="*/ 654050 h 1267858"/>
                    <a:gd name="connsiteX168" fmla="*/ 205694 w 1885269"/>
                    <a:gd name="connsiteY168" fmla="*/ 650875 h 1267858"/>
                    <a:gd name="connsiteX169" fmla="*/ 224744 w 1885269"/>
                    <a:gd name="connsiteY169" fmla="*/ 641350 h 1267858"/>
                    <a:gd name="connsiteX170" fmla="*/ 231094 w 1885269"/>
                    <a:gd name="connsiteY170" fmla="*/ 631825 h 1267858"/>
                    <a:gd name="connsiteX171" fmla="*/ 246969 w 1885269"/>
                    <a:gd name="connsiteY171" fmla="*/ 619125 h 1267858"/>
                    <a:gd name="connsiteX172" fmla="*/ 250144 w 1885269"/>
                    <a:gd name="connsiteY172" fmla="*/ 609600 h 1267858"/>
                    <a:gd name="connsiteX173" fmla="*/ 253319 w 1885269"/>
                    <a:gd name="connsiteY173" fmla="*/ 596900 h 1267858"/>
                    <a:gd name="connsiteX174" fmla="*/ 266019 w 1885269"/>
                    <a:gd name="connsiteY174" fmla="*/ 577850 h 1267858"/>
                    <a:gd name="connsiteX175" fmla="*/ 275544 w 1885269"/>
                    <a:gd name="connsiteY175" fmla="*/ 558800 h 1267858"/>
                    <a:gd name="connsiteX176" fmla="*/ 285069 w 1885269"/>
                    <a:gd name="connsiteY176" fmla="*/ 552450 h 1267858"/>
                    <a:gd name="connsiteX177" fmla="*/ 288244 w 1885269"/>
                    <a:gd name="connsiteY177" fmla="*/ 542925 h 1267858"/>
                    <a:gd name="connsiteX178" fmla="*/ 297769 w 1885269"/>
                    <a:gd name="connsiteY178" fmla="*/ 539750 h 1267858"/>
                    <a:gd name="connsiteX179" fmla="*/ 316819 w 1885269"/>
                    <a:gd name="connsiteY179" fmla="*/ 530225 h 1267858"/>
                    <a:gd name="connsiteX180" fmla="*/ 339044 w 1885269"/>
                    <a:gd name="connsiteY180" fmla="*/ 514350 h 1267858"/>
                    <a:gd name="connsiteX181" fmla="*/ 361269 w 1885269"/>
                    <a:gd name="connsiteY181" fmla="*/ 504825 h 1267858"/>
                    <a:gd name="connsiteX182" fmla="*/ 377144 w 1885269"/>
                    <a:gd name="connsiteY182" fmla="*/ 482600 h 1267858"/>
                    <a:gd name="connsiteX183" fmla="*/ 386669 w 1885269"/>
                    <a:gd name="connsiteY183" fmla="*/ 463550 h 1267858"/>
                    <a:gd name="connsiteX184" fmla="*/ 389844 w 1885269"/>
                    <a:gd name="connsiteY184" fmla="*/ 454025 h 1267858"/>
                    <a:gd name="connsiteX185" fmla="*/ 402544 w 1885269"/>
                    <a:gd name="connsiteY185" fmla="*/ 450850 h 1267858"/>
                    <a:gd name="connsiteX186" fmla="*/ 418419 w 1885269"/>
                    <a:gd name="connsiteY186" fmla="*/ 438150 h 1267858"/>
                    <a:gd name="connsiteX187" fmla="*/ 440644 w 1885269"/>
                    <a:gd name="connsiteY187" fmla="*/ 425450 h 1267858"/>
                    <a:gd name="connsiteX188" fmla="*/ 450169 w 1885269"/>
                    <a:gd name="connsiteY188" fmla="*/ 419100 h 1267858"/>
                    <a:gd name="connsiteX189" fmla="*/ 462869 w 1885269"/>
                    <a:gd name="connsiteY189" fmla="*/ 409575 h 1267858"/>
                    <a:gd name="connsiteX190" fmla="*/ 478744 w 1885269"/>
                    <a:gd name="connsiteY190" fmla="*/ 406400 h 1267858"/>
                    <a:gd name="connsiteX191" fmla="*/ 497794 w 1885269"/>
                    <a:gd name="connsiteY191" fmla="*/ 400050 h 1267858"/>
                    <a:gd name="connsiteX192" fmla="*/ 507319 w 1885269"/>
                    <a:gd name="connsiteY192" fmla="*/ 390525 h 1267858"/>
                    <a:gd name="connsiteX193" fmla="*/ 520019 w 1885269"/>
                    <a:gd name="connsiteY193" fmla="*/ 384175 h 1267858"/>
                    <a:gd name="connsiteX194" fmla="*/ 529544 w 1885269"/>
                    <a:gd name="connsiteY194" fmla="*/ 377825 h 1267858"/>
                    <a:gd name="connsiteX195" fmla="*/ 532719 w 1885269"/>
                    <a:gd name="connsiteY195" fmla="*/ 368300 h 1267858"/>
                    <a:gd name="connsiteX196" fmla="*/ 535894 w 1885269"/>
                    <a:gd name="connsiteY196" fmla="*/ 342900 h 1267858"/>
                    <a:gd name="connsiteX197" fmla="*/ 564469 w 1885269"/>
                    <a:gd name="connsiteY197" fmla="*/ 323850 h 1267858"/>
                    <a:gd name="connsiteX198" fmla="*/ 573994 w 1885269"/>
                    <a:gd name="connsiteY198" fmla="*/ 317500 h 1267858"/>
                    <a:gd name="connsiteX199" fmla="*/ 564469 w 1885269"/>
                    <a:gd name="connsiteY199" fmla="*/ 301625 h 1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885269" h="1267858">
                      <a:moveTo>
                        <a:pt x="564469" y="301625"/>
                      </a:moveTo>
                      <a:lnTo>
                        <a:pt x="564469" y="301625"/>
                      </a:lnTo>
                      <a:lnTo>
                        <a:pt x="767669" y="304800"/>
                      </a:lnTo>
                      <a:cubicBezTo>
                        <a:pt x="808050" y="305773"/>
                        <a:pt x="877009" y="311764"/>
                        <a:pt x="913719" y="314325"/>
                      </a:cubicBezTo>
                      <a:lnTo>
                        <a:pt x="964519" y="317500"/>
                      </a:lnTo>
                      <a:cubicBezTo>
                        <a:pt x="1120317" y="356449"/>
                        <a:pt x="994875" y="326211"/>
                        <a:pt x="1421719" y="317500"/>
                      </a:cubicBezTo>
                      <a:cubicBezTo>
                        <a:pt x="1429422" y="317343"/>
                        <a:pt x="1436356" y="312489"/>
                        <a:pt x="1443944" y="311150"/>
                      </a:cubicBezTo>
                      <a:cubicBezTo>
                        <a:pt x="1454418" y="309302"/>
                        <a:pt x="1465067" y="308418"/>
                        <a:pt x="1475694" y="307975"/>
                      </a:cubicBezTo>
                      <a:cubicBezTo>
                        <a:pt x="1515890" y="306300"/>
                        <a:pt x="1556127" y="305858"/>
                        <a:pt x="1596344" y="304800"/>
                      </a:cubicBezTo>
                      <a:cubicBezTo>
                        <a:pt x="1602694" y="303742"/>
                        <a:pt x="1609228" y="303475"/>
                        <a:pt x="1615394" y="301625"/>
                      </a:cubicBezTo>
                      <a:cubicBezTo>
                        <a:pt x="1620246" y="300169"/>
                        <a:pt x="1633235" y="292579"/>
                        <a:pt x="1637619" y="288925"/>
                      </a:cubicBezTo>
                      <a:cubicBezTo>
                        <a:pt x="1641068" y="286050"/>
                        <a:pt x="1643969" y="282575"/>
                        <a:pt x="1647144" y="279400"/>
                      </a:cubicBezTo>
                      <a:cubicBezTo>
                        <a:pt x="1652922" y="256289"/>
                        <a:pt x="1647104" y="277128"/>
                        <a:pt x="1656669" y="250825"/>
                      </a:cubicBezTo>
                      <a:cubicBezTo>
                        <a:pt x="1658956" y="244535"/>
                        <a:pt x="1660902" y="238125"/>
                        <a:pt x="1663019" y="231775"/>
                      </a:cubicBezTo>
                      <a:cubicBezTo>
                        <a:pt x="1664077" y="228600"/>
                        <a:pt x="1664472" y="225120"/>
                        <a:pt x="1666194" y="222250"/>
                      </a:cubicBezTo>
                      <a:cubicBezTo>
                        <a:pt x="1669369" y="216958"/>
                        <a:pt x="1673165" y="211993"/>
                        <a:pt x="1675719" y="206375"/>
                      </a:cubicBezTo>
                      <a:cubicBezTo>
                        <a:pt x="1678489" y="200281"/>
                        <a:pt x="1679952" y="193675"/>
                        <a:pt x="1682069" y="187325"/>
                      </a:cubicBezTo>
                      <a:lnTo>
                        <a:pt x="1685244" y="177800"/>
                      </a:lnTo>
                      <a:cubicBezTo>
                        <a:pt x="1686302" y="167217"/>
                        <a:pt x="1686802" y="156562"/>
                        <a:pt x="1688419" y="146050"/>
                      </a:cubicBezTo>
                      <a:cubicBezTo>
                        <a:pt x="1689697" y="137746"/>
                        <a:pt x="1694897" y="131442"/>
                        <a:pt x="1697944" y="123825"/>
                      </a:cubicBezTo>
                      <a:cubicBezTo>
                        <a:pt x="1700430" y="117610"/>
                        <a:pt x="1701301" y="110762"/>
                        <a:pt x="1704294" y="104775"/>
                      </a:cubicBezTo>
                      <a:cubicBezTo>
                        <a:pt x="1706411" y="100542"/>
                        <a:pt x="1708780" y="96425"/>
                        <a:pt x="1710644" y="92075"/>
                      </a:cubicBezTo>
                      <a:cubicBezTo>
                        <a:pt x="1715416" y="80940"/>
                        <a:pt x="1711931" y="79836"/>
                        <a:pt x="1723344" y="69850"/>
                      </a:cubicBezTo>
                      <a:cubicBezTo>
                        <a:pt x="1740843" y="54538"/>
                        <a:pt x="1735567" y="65655"/>
                        <a:pt x="1751919" y="53975"/>
                      </a:cubicBezTo>
                      <a:cubicBezTo>
                        <a:pt x="1755573" y="51365"/>
                        <a:pt x="1757995" y="47325"/>
                        <a:pt x="1761444" y="44450"/>
                      </a:cubicBezTo>
                      <a:cubicBezTo>
                        <a:pt x="1764375" y="42007"/>
                        <a:pt x="1767794" y="40217"/>
                        <a:pt x="1770969" y="38100"/>
                      </a:cubicBezTo>
                      <a:cubicBezTo>
                        <a:pt x="1782611" y="20638"/>
                        <a:pt x="1770969" y="35454"/>
                        <a:pt x="1786844" y="22225"/>
                      </a:cubicBezTo>
                      <a:cubicBezTo>
                        <a:pt x="1790293" y="19350"/>
                        <a:pt x="1792825" y="15457"/>
                        <a:pt x="1796369" y="12700"/>
                      </a:cubicBezTo>
                      <a:cubicBezTo>
                        <a:pt x="1802393" y="8015"/>
                        <a:pt x="1815419" y="0"/>
                        <a:pt x="1815419" y="0"/>
                      </a:cubicBezTo>
                      <a:cubicBezTo>
                        <a:pt x="1816477" y="15875"/>
                        <a:pt x="1816837" y="31812"/>
                        <a:pt x="1818594" y="47625"/>
                      </a:cubicBezTo>
                      <a:cubicBezTo>
                        <a:pt x="1818964" y="50951"/>
                        <a:pt x="1820957" y="53903"/>
                        <a:pt x="1821769" y="57150"/>
                      </a:cubicBezTo>
                      <a:cubicBezTo>
                        <a:pt x="1823078" y="62385"/>
                        <a:pt x="1821489" y="68879"/>
                        <a:pt x="1824944" y="73025"/>
                      </a:cubicBezTo>
                      <a:cubicBezTo>
                        <a:pt x="1827738" y="76377"/>
                        <a:pt x="1833411" y="75142"/>
                        <a:pt x="1837644" y="76200"/>
                      </a:cubicBezTo>
                      <a:cubicBezTo>
                        <a:pt x="1839761" y="79375"/>
                        <a:pt x="1842287" y="82312"/>
                        <a:pt x="1843994" y="85725"/>
                      </a:cubicBezTo>
                      <a:cubicBezTo>
                        <a:pt x="1846532" y="90800"/>
                        <a:pt x="1848988" y="103203"/>
                        <a:pt x="1850344" y="107950"/>
                      </a:cubicBezTo>
                      <a:cubicBezTo>
                        <a:pt x="1851263" y="111168"/>
                        <a:pt x="1852461" y="114300"/>
                        <a:pt x="1853519" y="117475"/>
                      </a:cubicBezTo>
                      <a:cubicBezTo>
                        <a:pt x="1847064" y="149750"/>
                        <a:pt x="1853678" y="120095"/>
                        <a:pt x="1847169" y="142875"/>
                      </a:cubicBezTo>
                      <a:cubicBezTo>
                        <a:pt x="1845970" y="147071"/>
                        <a:pt x="1845713" y="151564"/>
                        <a:pt x="1843994" y="155575"/>
                      </a:cubicBezTo>
                      <a:cubicBezTo>
                        <a:pt x="1842491" y="159082"/>
                        <a:pt x="1839761" y="161925"/>
                        <a:pt x="1837644" y="165100"/>
                      </a:cubicBezTo>
                      <a:cubicBezTo>
                        <a:pt x="1839761" y="169333"/>
                        <a:pt x="1840964" y="174164"/>
                        <a:pt x="1843994" y="177800"/>
                      </a:cubicBezTo>
                      <a:cubicBezTo>
                        <a:pt x="1846437" y="180731"/>
                        <a:pt x="1851135" y="181170"/>
                        <a:pt x="1853519" y="184150"/>
                      </a:cubicBezTo>
                      <a:cubicBezTo>
                        <a:pt x="1865834" y="199544"/>
                        <a:pt x="1845437" y="189923"/>
                        <a:pt x="1866219" y="196850"/>
                      </a:cubicBezTo>
                      <a:lnTo>
                        <a:pt x="1878919" y="215900"/>
                      </a:lnTo>
                      <a:lnTo>
                        <a:pt x="1885269" y="225425"/>
                      </a:lnTo>
                      <a:cubicBezTo>
                        <a:pt x="1883152" y="234950"/>
                        <a:pt x="1881286" y="244534"/>
                        <a:pt x="1878919" y="254000"/>
                      </a:cubicBezTo>
                      <a:cubicBezTo>
                        <a:pt x="1878107" y="257247"/>
                        <a:pt x="1876400" y="260243"/>
                        <a:pt x="1875744" y="263525"/>
                      </a:cubicBezTo>
                      <a:cubicBezTo>
                        <a:pt x="1874276" y="270863"/>
                        <a:pt x="1874037" y="278412"/>
                        <a:pt x="1872569" y="285750"/>
                      </a:cubicBezTo>
                      <a:cubicBezTo>
                        <a:pt x="1870857" y="294308"/>
                        <a:pt x="1871060" y="303888"/>
                        <a:pt x="1866219" y="311150"/>
                      </a:cubicBezTo>
                      <a:cubicBezTo>
                        <a:pt x="1858013" y="323460"/>
                        <a:pt x="1861076" y="317055"/>
                        <a:pt x="1856694" y="330200"/>
                      </a:cubicBezTo>
                      <a:cubicBezTo>
                        <a:pt x="1855636" y="337608"/>
                        <a:pt x="1854858" y="345062"/>
                        <a:pt x="1853519" y="352425"/>
                      </a:cubicBezTo>
                      <a:cubicBezTo>
                        <a:pt x="1852342" y="358901"/>
                        <a:pt x="1849569" y="368249"/>
                        <a:pt x="1847169" y="374650"/>
                      </a:cubicBezTo>
                      <a:cubicBezTo>
                        <a:pt x="1845168" y="379986"/>
                        <a:pt x="1843368" y="385427"/>
                        <a:pt x="1840819" y="390525"/>
                      </a:cubicBezTo>
                      <a:cubicBezTo>
                        <a:pt x="1839112" y="393938"/>
                        <a:pt x="1836586" y="396875"/>
                        <a:pt x="1834469" y="400050"/>
                      </a:cubicBezTo>
                      <a:cubicBezTo>
                        <a:pt x="1833411" y="404283"/>
                        <a:pt x="1832493" y="408554"/>
                        <a:pt x="1831294" y="412750"/>
                      </a:cubicBezTo>
                      <a:cubicBezTo>
                        <a:pt x="1830375" y="415968"/>
                        <a:pt x="1828119" y="418928"/>
                        <a:pt x="1828119" y="422275"/>
                      </a:cubicBezTo>
                      <a:cubicBezTo>
                        <a:pt x="1828119" y="437129"/>
                        <a:pt x="1830236" y="451908"/>
                        <a:pt x="1831294" y="466725"/>
                      </a:cubicBezTo>
                      <a:cubicBezTo>
                        <a:pt x="1830236" y="475192"/>
                        <a:pt x="1829645" y="483730"/>
                        <a:pt x="1828119" y="492125"/>
                      </a:cubicBezTo>
                      <a:cubicBezTo>
                        <a:pt x="1827520" y="495418"/>
                        <a:pt x="1827311" y="499283"/>
                        <a:pt x="1824944" y="501650"/>
                      </a:cubicBezTo>
                      <a:cubicBezTo>
                        <a:pt x="1819548" y="507046"/>
                        <a:pt x="1812244" y="510117"/>
                        <a:pt x="1805894" y="514350"/>
                      </a:cubicBezTo>
                      <a:lnTo>
                        <a:pt x="1796369" y="520700"/>
                      </a:lnTo>
                      <a:cubicBezTo>
                        <a:pt x="1793194" y="522817"/>
                        <a:pt x="1790257" y="525343"/>
                        <a:pt x="1786844" y="527050"/>
                      </a:cubicBezTo>
                      <a:lnTo>
                        <a:pt x="1774144" y="533400"/>
                      </a:lnTo>
                      <a:cubicBezTo>
                        <a:pt x="1773086" y="536575"/>
                        <a:pt x="1773060" y="540312"/>
                        <a:pt x="1770969" y="542925"/>
                      </a:cubicBezTo>
                      <a:cubicBezTo>
                        <a:pt x="1754556" y="563441"/>
                        <a:pt x="1766249" y="534859"/>
                        <a:pt x="1758269" y="558800"/>
                      </a:cubicBezTo>
                      <a:cubicBezTo>
                        <a:pt x="1759327" y="569383"/>
                        <a:pt x="1757043" y="580867"/>
                        <a:pt x="1761444" y="590550"/>
                      </a:cubicBezTo>
                      <a:cubicBezTo>
                        <a:pt x="1763250" y="594522"/>
                        <a:pt x="1771304" y="590412"/>
                        <a:pt x="1774144" y="593725"/>
                      </a:cubicBezTo>
                      <a:cubicBezTo>
                        <a:pt x="1778500" y="598807"/>
                        <a:pt x="1780494" y="612775"/>
                        <a:pt x="1780494" y="612775"/>
                      </a:cubicBezTo>
                      <a:cubicBezTo>
                        <a:pt x="1777319" y="614892"/>
                        <a:pt x="1773353" y="616145"/>
                        <a:pt x="1770969" y="619125"/>
                      </a:cubicBezTo>
                      <a:cubicBezTo>
                        <a:pt x="1768878" y="621738"/>
                        <a:pt x="1770517" y="626705"/>
                        <a:pt x="1767794" y="628650"/>
                      </a:cubicBezTo>
                      <a:cubicBezTo>
                        <a:pt x="1756073" y="637022"/>
                        <a:pt x="1723243" y="637318"/>
                        <a:pt x="1713819" y="638175"/>
                      </a:cubicBezTo>
                      <a:cubicBezTo>
                        <a:pt x="1710644" y="639233"/>
                        <a:pt x="1706661" y="638983"/>
                        <a:pt x="1704294" y="641350"/>
                      </a:cubicBezTo>
                      <a:cubicBezTo>
                        <a:pt x="1698898" y="646746"/>
                        <a:pt x="1694428" y="653314"/>
                        <a:pt x="1691594" y="660400"/>
                      </a:cubicBezTo>
                      <a:cubicBezTo>
                        <a:pt x="1689477" y="665692"/>
                        <a:pt x="1687046" y="670868"/>
                        <a:pt x="1685244" y="676275"/>
                      </a:cubicBezTo>
                      <a:cubicBezTo>
                        <a:pt x="1683002" y="683001"/>
                        <a:pt x="1680152" y="698559"/>
                        <a:pt x="1678894" y="704850"/>
                      </a:cubicBezTo>
                      <a:cubicBezTo>
                        <a:pt x="1677836" y="721783"/>
                        <a:pt x="1677210" y="738749"/>
                        <a:pt x="1675719" y="755650"/>
                      </a:cubicBezTo>
                      <a:cubicBezTo>
                        <a:pt x="1674034" y="774743"/>
                        <a:pt x="1669369" y="793633"/>
                        <a:pt x="1669369" y="812800"/>
                      </a:cubicBezTo>
                      <a:cubicBezTo>
                        <a:pt x="1669369" y="835126"/>
                        <a:pt x="1673602" y="857250"/>
                        <a:pt x="1675719" y="879475"/>
                      </a:cubicBezTo>
                      <a:cubicBezTo>
                        <a:pt x="1688419" y="877358"/>
                        <a:pt x="1701286" y="876074"/>
                        <a:pt x="1713819" y="873125"/>
                      </a:cubicBezTo>
                      <a:cubicBezTo>
                        <a:pt x="1719367" y="871820"/>
                        <a:pt x="1724287" y="868577"/>
                        <a:pt x="1729694" y="866775"/>
                      </a:cubicBezTo>
                      <a:cubicBezTo>
                        <a:pt x="1741778" y="862747"/>
                        <a:pt x="1741217" y="865011"/>
                        <a:pt x="1751919" y="860425"/>
                      </a:cubicBezTo>
                      <a:cubicBezTo>
                        <a:pt x="1756269" y="858561"/>
                        <a:pt x="1760386" y="856192"/>
                        <a:pt x="1764619" y="854075"/>
                      </a:cubicBezTo>
                      <a:cubicBezTo>
                        <a:pt x="1768852" y="856192"/>
                        <a:pt x="1773972" y="857078"/>
                        <a:pt x="1777319" y="860425"/>
                      </a:cubicBezTo>
                      <a:cubicBezTo>
                        <a:pt x="1779686" y="862792"/>
                        <a:pt x="1780703" y="866610"/>
                        <a:pt x="1780494" y="869950"/>
                      </a:cubicBezTo>
                      <a:cubicBezTo>
                        <a:pt x="1779626" y="883843"/>
                        <a:pt x="1776709" y="897543"/>
                        <a:pt x="1774144" y="911225"/>
                      </a:cubicBezTo>
                      <a:cubicBezTo>
                        <a:pt x="1773527" y="914514"/>
                        <a:pt x="1773060" y="918137"/>
                        <a:pt x="1770969" y="920750"/>
                      </a:cubicBezTo>
                      <a:cubicBezTo>
                        <a:pt x="1768585" y="923730"/>
                        <a:pt x="1764931" y="925550"/>
                        <a:pt x="1761444" y="927100"/>
                      </a:cubicBezTo>
                      <a:cubicBezTo>
                        <a:pt x="1740777" y="936285"/>
                        <a:pt x="1732517" y="934348"/>
                        <a:pt x="1707469" y="936625"/>
                      </a:cubicBezTo>
                      <a:cubicBezTo>
                        <a:pt x="1704258" y="941441"/>
                        <a:pt x="1697944" y="949102"/>
                        <a:pt x="1697944" y="955675"/>
                      </a:cubicBezTo>
                      <a:cubicBezTo>
                        <a:pt x="1697944" y="959022"/>
                        <a:pt x="1700238" y="961971"/>
                        <a:pt x="1701119" y="965200"/>
                      </a:cubicBezTo>
                      <a:cubicBezTo>
                        <a:pt x="1703415" y="973620"/>
                        <a:pt x="1702628" y="983338"/>
                        <a:pt x="1707469" y="990600"/>
                      </a:cubicBezTo>
                      <a:cubicBezTo>
                        <a:pt x="1709586" y="993775"/>
                        <a:pt x="1712112" y="996712"/>
                        <a:pt x="1713819" y="1000125"/>
                      </a:cubicBezTo>
                      <a:cubicBezTo>
                        <a:pt x="1726964" y="1026415"/>
                        <a:pt x="1705146" y="991878"/>
                        <a:pt x="1723344" y="1019175"/>
                      </a:cubicBezTo>
                      <a:cubicBezTo>
                        <a:pt x="1723551" y="1020005"/>
                        <a:pt x="1728038" y="1039330"/>
                        <a:pt x="1729694" y="1041400"/>
                      </a:cubicBezTo>
                      <a:cubicBezTo>
                        <a:pt x="1732078" y="1044380"/>
                        <a:pt x="1736044" y="1045633"/>
                        <a:pt x="1739219" y="1047750"/>
                      </a:cubicBezTo>
                      <a:cubicBezTo>
                        <a:pt x="1740277" y="1053042"/>
                        <a:pt x="1740687" y="1058505"/>
                        <a:pt x="1742394" y="1063625"/>
                      </a:cubicBezTo>
                      <a:cubicBezTo>
                        <a:pt x="1743891" y="1068115"/>
                        <a:pt x="1746880" y="1071975"/>
                        <a:pt x="1748744" y="1076325"/>
                      </a:cubicBezTo>
                      <a:cubicBezTo>
                        <a:pt x="1750062" y="1079401"/>
                        <a:pt x="1750601" y="1082774"/>
                        <a:pt x="1751919" y="1085850"/>
                      </a:cubicBezTo>
                      <a:cubicBezTo>
                        <a:pt x="1753783" y="1090200"/>
                        <a:pt x="1756405" y="1094200"/>
                        <a:pt x="1758269" y="1098550"/>
                      </a:cubicBezTo>
                      <a:cubicBezTo>
                        <a:pt x="1761532" y="1106163"/>
                        <a:pt x="1762317" y="1112719"/>
                        <a:pt x="1764619" y="1120775"/>
                      </a:cubicBezTo>
                      <a:cubicBezTo>
                        <a:pt x="1773729" y="1152659"/>
                        <a:pt x="1761043" y="1103298"/>
                        <a:pt x="1770969" y="1143000"/>
                      </a:cubicBezTo>
                      <a:cubicBezTo>
                        <a:pt x="1766736" y="1145117"/>
                        <a:pt x="1762619" y="1147486"/>
                        <a:pt x="1758269" y="1149350"/>
                      </a:cubicBezTo>
                      <a:cubicBezTo>
                        <a:pt x="1742617" y="1156058"/>
                        <a:pt x="1729374" y="1154139"/>
                        <a:pt x="1710644" y="1155700"/>
                      </a:cubicBezTo>
                      <a:cubicBezTo>
                        <a:pt x="1654999" y="1169611"/>
                        <a:pt x="1809891" y="1131406"/>
                        <a:pt x="1624919" y="1168400"/>
                      </a:cubicBezTo>
                      <a:cubicBezTo>
                        <a:pt x="1619627" y="1169458"/>
                        <a:pt x="1614402" y="1170932"/>
                        <a:pt x="1609044" y="1171575"/>
                      </a:cubicBezTo>
                      <a:cubicBezTo>
                        <a:pt x="1587923" y="1174109"/>
                        <a:pt x="1566527" y="1174428"/>
                        <a:pt x="1545544" y="1177925"/>
                      </a:cubicBezTo>
                      <a:cubicBezTo>
                        <a:pt x="1539194" y="1178983"/>
                        <a:pt x="1532739" y="1179539"/>
                        <a:pt x="1526494" y="1181100"/>
                      </a:cubicBezTo>
                      <a:cubicBezTo>
                        <a:pt x="1520000" y="1182723"/>
                        <a:pt x="1514093" y="1186683"/>
                        <a:pt x="1507444" y="1187450"/>
                      </a:cubicBezTo>
                      <a:cubicBezTo>
                        <a:pt x="1486391" y="1189879"/>
                        <a:pt x="1465096" y="1189303"/>
                        <a:pt x="1443944" y="1190625"/>
                      </a:cubicBezTo>
                      <a:cubicBezTo>
                        <a:pt x="1345343" y="1196788"/>
                        <a:pt x="1488992" y="1193179"/>
                        <a:pt x="1301069" y="1196975"/>
                      </a:cubicBezTo>
                      <a:lnTo>
                        <a:pt x="980394" y="1203325"/>
                      </a:lnTo>
                      <a:cubicBezTo>
                        <a:pt x="976161" y="1205442"/>
                        <a:pt x="972044" y="1207811"/>
                        <a:pt x="967694" y="1209675"/>
                      </a:cubicBezTo>
                      <a:cubicBezTo>
                        <a:pt x="959395" y="1213232"/>
                        <a:pt x="954420" y="1213340"/>
                        <a:pt x="945469" y="1216025"/>
                      </a:cubicBezTo>
                      <a:cubicBezTo>
                        <a:pt x="939058" y="1217948"/>
                        <a:pt x="926419" y="1222375"/>
                        <a:pt x="926419" y="1222375"/>
                      </a:cubicBezTo>
                      <a:cubicBezTo>
                        <a:pt x="923244" y="1225550"/>
                        <a:pt x="920997" y="1230076"/>
                        <a:pt x="916894" y="1231900"/>
                      </a:cubicBezTo>
                      <a:cubicBezTo>
                        <a:pt x="914807" y="1232827"/>
                        <a:pt x="875916" y="1238208"/>
                        <a:pt x="875619" y="1238250"/>
                      </a:cubicBezTo>
                      <a:cubicBezTo>
                        <a:pt x="786794" y="1267858"/>
                        <a:pt x="857083" y="1247608"/>
                        <a:pt x="656544" y="1250950"/>
                      </a:cubicBezTo>
                      <a:cubicBezTo>
                        <a:pt x="627969" y="1252008"/>
                        <a:pt x="599367" y="1252494"/>
                        <a:pt x="570819" y="1254125"/>
                      </a:cubicBezTo>
                      <a:cubicBezTo>
                        <a:pt x="562300" y="1254612"/>
                        <a:pt x="553947" y="1257011"/>
                        <a:pt x="545419" y="1257300"/>
                      </a:cubicBezTo>
                      <a:cubicBezTo>
                        <a:pt x="491465" y="1259129"/>
                        <a:pt x="437469" y="1259417"/>
                        <a:pt x="383494" y="1260475"/>
                      </a:cubicBezTo>
                      <a:cubicBezTo>
                        <a:pt x="378202" y="1259417"/>
                        <a:pt x="372854" y="1258609"/>
                        <a:pt x="367619" y="1257300"/>
                      </a:cubicBezTo>
                      <a:cubicBezTo>
                        <a:pt x="364372" y="1256488"/>
                        <a:pt x="360461" y="1256492"/>
                        <a:pt x="358094" y="1254125"/>
                      </a:cubicBezTo>
                      <a:cubicBezTo>
                        <a:pt x="355727" y="1251758"/>
                        <a:pt x="356094" y="1247734"/>
                        <a:pt x="354919" y="1244600"/>
                      </a:cubicBezTo>
                      <a:cubicBezTo>
                        <a:pt x="352918" y="1239264"/>
                        <a:pt x="350570" y="1234061"/>
                        <a:pt x="348569" y="1228725"/>
                      </a:cubicBezTo>
                      <a:cubicBezTo>
                        <a:pt x="347394" y="1225591"/>
                        <a:pt x="347485" y="1221813"/>
                        <a:pt x="345394" y="1219200"/>
                      </a:cubicBezTo>
                      <a:cubicBezTo>
                        <a:pt x="343010" y="1216220"/>
                        <a:pt x="339044" y="1214967"/>
                        <a:pt x="335869" y="1212850"/>
                      </a:cubicBezTo>
                      <a:cubicBezTo>
                        <a:pt x="333752" y="1206500"/>
                        <a:pt x="331142" y="1200294"/>
                        <a:pt x="329519" y="1193800"/>
                      </a:cubicBezTo>
                      <a:cubicBezTo>
                        <a:pt x="328461" y="1189567"/>
                        <a:pt x="328295" y="1185003"/>
                        <a:pt x="326344" y="1181100"/>
                      </a:cubicBezTo>
                      <a:cubicBezTo>
                        <a:pt x="323977" y="1176367"/>
                        <a:pt x="319895" y="1172706"/>
                        <a:pt x="316819" y="1168400"/>
                      </a:cubicBezTo>
                      <a:cubicBezTo>
                        <a:pt x="314601" y="1165295"/>
                        <a:pt x="312586" y="1162050"/>
                        <a:pt x="310469" y="1158875"/>
                      </a:cubicBezTo>
                      <a:cubicBezTo>
                        <a:pt x="309411" y="1154642"/>
                        <a:pt x="309245" y="1150078"/>
                        <a:pt x="307294" y="1146175"/>
                      </a:cubicBezTo>
                      <a:cubicBezTo>
                        <a:pt x="302002" y="1135592"/>
                        <a:pt x="296181" y="1125537"/>
                        <a:pt x="285069" y="1120775"/>
                      </a:cubicBezTo>
                      <a:cubicBezTo>
                        <a:pt x="281058" y="1119056"/>
                        <a:pt x="276602" y="1118658"/>
                        <a:pt x="272369" y="1117600"/>
                      </a:cubicBezTo>
                      <a:cubicBezTo>
                        <a:pt x="269194" y="1115483"/>
                        <a:pt x="266430" y="1112554"/>
                        <a:pt x="262844" y="1111250"/>
                      </a:cubicBezTo>
                      <a:cubicBezTo>
                        <a:pt x="254642" y="1108268"/>
                        <a:pt x="237444" y="1104900"/>
                        <a:pt x="237444" y="1104900"/>
                      </a:cubicBezTo>
                      <a:cubicBezTo>
                        <a:pt x="234269" y="1102783"/>
                        <a:pt x="231024" y="1100768"/>
                        <a:pt x="227919" y="1098550"/>
                      </a:cubicBezTo>
                      <a:cubicBezTo>
                        <a:pt x="223613" y="1095474"/>
                        <a:pt x="220132" y="1090990"/>
                        <a:pt x="215219" y="1089025"/>
                      </a:cubicBezTo>
                      <a:cubicBezTo>
                        <a:pt x="209242" y="1086634"/>
                        <a:pt x="202414" y="1087411"/>
                        <a:pt x="196169" y="1085850"/>
                      </a:cubicBezTo>
                      <a:cubicBezTo>
                        <a:pt x="189675" y="1084227"/>
                        <a:pt x="183469" y="1081617"/>
                        <a:pt x="177119" y="1079500"/>
                      </a:cubicBezTo>
                      <a:cubicBezTo>
                        <a:pt x="173944" y="1078442"/>
                        <a:pt x="170895" y="1076875"/>
                        <a:pt x="167594" y="1076325"/>
                      </a:cubicBezTo>
                      <a:lnTo>
                        <a:pt x="148544" y="1073150"/>
                      </a:lnTo>
                      <a:cubicBezTo>
                        <a:pt x="143252" y="1071033"/>
                        <a:pt x="137767" y="1069349"/>
                        <a:pt x="132669" y="1066800"/>
                      </a:cubicBezTo>
                      <a:cubicBezTo>
                        <a:pt x="108050" y="1054490"/>
                        <a:pt x="137560" y="1065255"/>
                        <a:pt x="113619" y="1057275"/>
                      </a:cubicBezTo>
                      <a:cubicBezTo>
                        <a:pt x="111502" y="1054100"/>
                        <a:pt x="110505" y="1049772"/>
                        <a:pt x="107269" y="1047750"/>
                      </a:cubicBezTo>
                      <a:cubicBezTo>
                        <a:pt x="101593" y="1044202"/>
                        <a:pt x="88219" y="1041400"/>
                        <a:pt x="88219" y="1041400"/>
                      </a:cubicBezTo>
                      <a:cubicBezTo>
                        <a:pt x="83986" y="1037167"/>
                        <a:pt x="80065" y="1032596"/>
                        <a:pt x="75519" y="1028700"/>
                      </a:cubicBezTo>
                      <a:cubicBezTo>
                        <a:pt x="72622" y="1026217"/>
                        <a:pt x="68111" y="1025525"/>
                        <a:pt x="65994" y="1022350"/>
                      </a:cubicBezTo>
                      <a:cubicBezTo>
                        <a:pt x="49592" y="997747"/>
                        <a:pt x="77207" y="1019242"/>
                        <a:pt x="53294" y="1003300"/>
                      </a:cubicBezTo>
                      <a:cubicBezTo>
                        <a:pt x="49672" y="992433"/>
                        <a:pt x="44795" y="972234"/>
                        <a:pt x="34244" y="965200"/>
                      </a:cubicBezTo>
                      <a:cubicBezTo>
                        <a:pt x="20781" y="956225"/>
                        <a:pt x="28132" y="960557"/>
                        <a:pt x="12019" y="952500"/>
                      </a:cubicBezTo>
                      <a:cubicBezTo>
                        <a:pt x="9902" y="949325"/>
                        <a:pt x="7376" y="946388"/>
                        <a:pt x="5669" y="942975"/>
                      </a:cubicBezTo>
                      <a:cubicBezTo>
                        <a:pt x="0" y="931638"/>
                        <a:pt x="989" y="919833"/>
                        <a:pt x="8844" y="908050"/>
                      </a:cubicBezTo>
                      <a:cubicBezTo>
                        <a:pt x="13077" y="901700"/>
                        <a:pt x="27894" y="895350"/>
                        <a:pt x="27894" y="895350"/>
                      </a:cubicBezTo>
                      <a:cubicBezTo>
                        <a:pt x="28952" y="890058"/>
                        <a:pt x="30182" y="884798"/>
                        <a:pt x="31069" y="879475"/>
                      </a:cubicBezTo>
                      <a:cubicBezTo>
                        <a:pt x="32299" y="872093"/>
                        <a:pt x="32776" y="864588"/>
                        <a:pt x="34244" y="857250"/>
                      </a:cubicBezTo>
                      <a:cubicBezTo>
                        <a:pt x="34900" y="853968"/>
                        <a:pt x="36500" y="850943"/>
                        <a:pt x="37419" y="847725"/>
                      </a:cubicBezTo>
                      <a:cubicBezTo>
                        <a:pt x="39721" y="839669"/>
                        <a:pt x="40506" y="833113"/>
                        <a:pt x="43769" y="825500"/>
                      </a:cubicBezTo>
                      <a:cubicBezTo>
                        <a:pt x="45633" y="821150"/>
                        <a:pt x="48255" y="817150"/>
                        <a:pt x="50119" y="812800"/>
                      </a:cubicBezTo>
                      <a:cubicBezTo>
                        <a:pt x="53397" y="805152"/>
                        <a:pt x="54946" y="793978"/>
                        <a:pt x="59644" y="787400"/>
                      </a:cubicBezTo>
                      <a:cubicBezTo>
                        <a:pt x="61862" y="784295"/>
                        <a:pt x="65994" y="783167"/>
                        <a:pt x="69169" y="781050"/>
                      </a:cubicBezTo>
                      <a:cubicBezTo>
                        <a:pt x="68566" y="778938"/>
                        <a:pt x="58666" y="743070"/>
                        <a:pt x="56469" y="739775"/>
                      </a:cubicBezTo>
                      <a:lnTo>
                        <a:pt x="50119" y="730250"/>
                      </a:lnTo>
                      <a:cubicBezTo>
                        <a:pt x="49061" y="722842"/>
                        <a:pt x="48412" y="715363"/>
                        <a:pt x="46944" y="708025"/>
                      </a:cubicBezTo>
                      <a:cubicBezTo>
                        <a:pt x="46288" y="704743"/>
                        <a:pt x="44688" y="701718"/>
                        <a:pt x="43769" y="698500"/>
                      </a:cubicBezTo>
                      <a:cubicBezTo>
                        <a:pt x="42570" y="694304"/>
                        <a:pt x="41541" y="690060"/>
                        <a:pt x="40594" y="685800"/>
                      </a:cubicBezTo>
                      <a:cubicBezTo>
                        <a:pt x="39423" y="680532"/>
                        <a:pt x="32213" y="671345"/>
                        <a:pt x="37419" y="669925"/>
                      </a:cubicBezTo>
                      <a:cubicBezTo>
                        <a:pt x="49841" y="666537"/>
                        <a:pt x="62819" y="674158"/>
                        <a:pt x="75519" y="676275"/>
                      </a:cubicBezTo>
                      <a:cubicBezTo>
                        <a:pt x="111502" y="674158"/>
                        <a:pt x="147541" y="672838"/>
                        <a:pt x="183469" y="669925"/>
                      </a:cubicBezTo>
                      <a:cubicBezTo>
                        <a:pt x="201378" y="668473"/>
                        <a:pt x="186648" y="665951"/>
                        <a:pt x="196169" y="654050"/>
                      </a:cubicBezTo>
                      <a:cubicBezTo>
                        <a:pt x="198260" y="651437"/>
                        <a:pt x="202701" y="652372"/>
                        <a:pt x="205694" y="650875"/>
                      </a:cubicBezTo>
                      <a:cubicBezTo>
                        <a:pt x="230313" y="638565"/>
                        <a:pt x="200803" y="649330"/>
                        <a:pt x="224744" y="641350"/>
                      </a:cubicBezTo>
                      <a:cubicBezTo>
                        <a:pt x="226861" y="638175"/>
                        <a:pt x="228114" y="634209"/>
                        <a:pt x="231094" y="631825"/>
                      </a:cubicBezTo>
                      <a:cubicBezTo>
                        <a:pt x="246352" y="619619"/>
                        <a:pt x="236353" y="640356"/>
                        <a:pt x="246969" y="619125"/>
                      </a:cubicBezTo>
                      <a:cubicBezTo>
                        <a:pt x="248466" y="616132"/>
                        <a:pt x="249225" y="612818"/>
                        <a:pt x="250144" y="609600"/>
                      </a:cubicBezTo>
                      <a:cubicBezTo>
                        <a:pt x="251343" y="605404"/>
                        <a:pt x="251368" y="600803"/>
                        <a:pt x="253319" y="596900"/>
                      </a:cubicBezTo>
                      <a:cubicBezTo>
                        <a:pt x="256732" y="590074"/>
                        <a:pt x="263606" y="585090"/>
                        <a:pt x="266019" y="577850"/>
                      </a:cubicBezTo>
                      <a:cubicBezTo>
                        <a:pt x="268601" y="570103"/>
                        <a:pt x="269389" y="564955"/>
                        <a:pt x="275544" y="558800"/>
                      </a:cubicBezTo>
                      <a:cubicBezTo>
                        <a:pt x="278242" y="556102"/>
                        <a:pt x="281894" y="554567"/>
                        <a:pt x="285069" y="552450"/>
                      </a:cubicBezTo>
                      <a:cubicBezTo>
                        <a:pt x="286127" y="549275"/>
                        <a:pt x="285877" y="545292"/>
                        <a:pt x="288244" y="542925"/>
                      </a:cubicBezTo>
                      <a:cubicBezTo>
                        <a:pt x="290611" y="540558"/>
                        <a:pt x="294776" y="541247"/>
                        <a:pt x="297769" y="539750"/>
                      </a:cubicBezTo>
                      <a:cubicBezTo>
                        <a:pt x="322388" y="527440"/>
                        <a:pt x="292878" y="538205"/>
                        <a:pt x="316819" y="530225"/>
                      </a:cubicBezTo>
                      <a:cubicBezTo>
                        <a:pt x="322271" y="526136"/>
                        <a:pt x="332544" y="518064"/>
                        <a:pt x="339044" y="514350"/>
                      </a:cubicBezTo>
                      <a:cubicBezTo>
                        <a:pt x="350029" y="508073"/>
                        <a:pt x="350583" y="508387"/>
                        <a:pt x="361269" y="504825"/>
                      </a:cubicBezTo>
                      <a:cubicBezTo>
                        <a:pt x="368677" y="482600"/>
                        <a:pt x="361269" y="487892"/>
                        <a:pt x="377144" y="482600"/>
                      </a:cubicBezTo>
                      <a:cubicBezTo>
                        <a:pt x="385124" y="458659"/>
                        <a:pt x="374359" y="488169"/>
                        <a:pt x="386669" y="463550"/>
                      </a:cubicBezTo>
                      <a:cubicBezTo>
                        <a:pt x="388166" y="460557"/>
                        <a:pt x="387231" y="456116"/>
                        <a:pt x="389844" y="454025"/>
                      </a:cubicBezTo>
                      <a:cubicBezTo>
                        <a:pt x="393251" y="451299"/>
                        <a:pt x="398311" y="451908"/>
                        <a:pt x="402544" y="450850"/>
                      </a:cubicBezTo>
                      <a:cubicBezTo>
                        <a:pt x="416746" y="429548"/>
                        <a:pt x="400016" y="450419"/>
                        <a:pt x="418419" y="438150"/>
                      </a:cubicBezTo>
                      <a:cubicBezTo>
                        <a:pt x="441118" y="423017"/>
                        <a:pt x="413784" y="432165"/>
                        <a:pt x="440644" y="425450"/>
                      </a:cubicBezTo>
                      <a:cubicBezTo>
                        <a:pt x="443819" y="423333"/>
                        <a:pt x="447064" y="421318"/>
                        <a:pt x="450169" y="419100"/>
                      </a:cubicBezTo>
                      <a:cubicBezTo>
                        <a:pt x="454475" y="416024"/>
                        <a:pt x="458033" y="411724"/>
                        <a:pt x="462869" y="409575"/>
                      </a:cubicBezTo>
                      <a:cubicBezTo>
                        <a:pt x="467800" y="407383"/>
                        <a:pt x="473538" y="407820"/>
                        <a:pt x="478744" y="406400"/>
                      </a:cubicBezTo>
                      <a:cubicBezTo>
                        <a:pt x="485202" y="404639"/>
                        <a:pt x="497794" y="400050"/>
                        <a:pt x="497794" y="400050"/>
                      </a:cubicBezTo>
                      <a:cubicBezTo>
                        <a:pt x="500969" y="396875"/>
                        <a:pt x="503665" y="393135"/>
                        <a:pt x="507319" y="390525"/>
                      </a:cubicBezTo>
                      <a:cubicBezTo>
                        <a:pt x="511170" y="387774"/>
                        <a:pt x="515910" y="386523"/>
                        <a:pt x="520019" y="384175"/>
                      </a:cubicBezTo>
                      <a:cubicBezTo>
                        <a:pt x="523332" y="382282"/>
                        <a:pt x="526369" y="379942"/>
                        <a:pt x="529544" y="377825"/>
                      </a:cubicBezTo>
                      <a:cubicBezTo>
                        <a:pt x="530602" y="374650"/>
                        <a:pt x="532120" y="371593"/>
                        <a:pt x="532719" y="368300"/>
                      </a:cubicBezTo>
                      <a:cubicBezTo>
                        <a:pt x="534245" y="359905"/>
                        <a:pt x="531595" y="350270"/>
                        <a:pt x="535894" y="342900"/>
                      </a:cubicBezTo>
                      <a:lnTo>
                        <a:pt x="564469" y="323850"/>
                      </a:lnTo>
                      <a:lnTo>
                        <a:pt x="573994" y="317500"/>
                      </a:lnTo>
                      <a:lnTo>
                        <a:pt x="564469" y="301625"/>
                      </a:lnTo>
                      <a:close/>
                    </a:path>
                  </a:pathLst>
                </a:custGeom>
                <a:solidFill>
                  <a:sysClr val="window" lastClr="FFFFFF">
                    <a:lumMod val="75000"/>
                  </a:sys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en-US" sz="1400" kern="0">
                    <a:solidFill>
                      <a:srgbClr val="000000"/>
                    </a:solidFill>
                    <a:latin typeface="Calibri"/>
                    <a:ea typeface="华文细黑" pitchFamily="2" charset="-122"/>
                    <a:cs typeface="Calibri" panose="020F0502020204030204" pitchFamily="34" charset="0"/>
                  </a:endParaRPr>
                </a:p>
              </p:txBody>
            </p:sp>
            <p:sp>
              <p:nvSpPr>
                <p:cNvPr id="45" name="Freeform 50"/>
                <p:cNvSpPr>
                  <a:spLocks/>
                </p:cNvSpPr>
                <p:nvPr>
                  <p:custDataLst>
                    <p:tags r:id="rId1"/>
                  </p:custDataLst>
                </p:nvPr>
              </p:nvSpPr>
              <p:spPr bwMode="auto">
                <a:xfrm>
                  <a:off x="3910017" y="2565400"/>
                  <a:ext cx="496887" cy="457200"/>
                </a:xfrm>
                <a:custGeom>
                  <a:avLst/>
                  <a:gdLst>
                    <a:gd name="T0" fmla="*/ 2147483647 w 280"/>
                    <a:gd name="T1" fmla="*/ 2147483647 h 316"/>
                    <a:gd name="T2" fmla="*/ 2147483647 w 280"/>
                    <a:gd name="T3" fmla="*/ 2147483647 h 316"/>
                    <a:gd name="T4" fmla="*/ 2147483647 w 280"/>
                    <a:gd name="T5" fmla="*/ 2147483647 h 316"/>
                    <a:gd name="T6" fmla="*/ 2147483647 w 280"/>
                    <a:gd name="T7" fmla="*/ 2147483647 h 316"/>
                    <a:gd name="T8" fmla="*/ 2147483647 w 280"/>
                    <a:gd name="T9" fmla="*/ 2147483647 h 316"/>
                    <a:gd name="T10" fmla="*/ 2147483647 w 280"/>
                    <a:gd name="T11" fmla="*/ 2147483647 h 316"/>
                    <a:gd name="T12" fmla="*/ 2147483647 w 280"/>
                    <a:gd name="T13" fmla="*/ 2147483647 h 316"/>
                    <a:gd name="T14" fmla="*/ 2147483647 w 280"/>
                    <a:gd name="T15" fmla="*/ 2147483647 h 316"/>
                    <a:gd name="T16" fmla="*/ 2147483647 w 280"/>
                    <a:gd name="T17" fmla="*/ 2147483647 h 316"/>
                    <a:gd name="T18" fmla="*/ 2147483647 w 280"/>
                    <a:gd name="T19" fmla="*/ 2147483647 h 316"/>
                    <a:gd name="T20" fmla="*/ 2147483647 w 280"/>
                    <a:gd name="T21" fmla="*/ 2147483647 h 316"/>
                    <a:gd name="T22" fmla="*/ 2147483647 w 280"/>
                    <a:gd name="T23" fmla="*/ 2147483647 h 316"/>
                    <a:gd name="T24" fmla="*/ 2147483647 w 280"/>
                    <a:gd name="T25" fmla="*/ 2147483647 h 316"/>
                    <a:gd name="T26" fmla="*/ 2147483647 w 280"/>
                    <a:gd name="T27" fmla="*/ 2147483647 h 316"/>
                    <a:gd name="T28" fmla="*/ 2147483647 w 280"/>
                    <a:gd name="T29" fmla="*/ 2147483647 h 316"/>
                    <a:gd name="T30" fmla="*/ 2147483647 w 280"/>
                    <a:gd name="T31" fmla="*/ 2147483647 h 316"/>
                    <a:gd name="T32" fmla="*/ 2147483647 w 280"/>
                    <a:gd name="T33" fmla="*/ 2147483647 h 316"/>
                    <a:gd name="T34" fmla="*/ 2147483647 w 280"/>
                    <a:gd name="T35" fmla="*/ 2147483647 h 316"/>
                    <a:gd name="T36" fmla="*/ 2147483647 w 280"/>
                    <a:gd name="T37" fmla="*/ 2147483647 h 316"/>
                    <a:gd name="T38" fmla="*/ 2147483647 w 280"/>
                    <a:gd name="T39" fmla="*/ 2147483647 h 316"/>
                    <a:gd name="T40" fmla="*/ 2147483647 w 280"/>
                    <a:gd name="T41" fmla="*/ 2147483647 h 316"/>
                    <a:gd name="T42" fmla="*/ 2147483647 w 280"/>
                    <a:gd name="T43" fmla="*/ 2147483647 h 316"/>
                    <a:gd name="T44" fmla="*/ 2147483647 w 280"/>
                    <a:gd name="T45" fmla="*/ 2147483647 h 316"/>
                    <a:gd name="T46" fmla="*/ 2147483647 w 280"/>
                    <a:gd name="T47" fmla="*/ 2147483647 h 316"/>
                    <a:gd name="T48" fmla="*/ 2147483647 w 280"/>
                    <a:gd name="T49" fmla="*/ 2147483647 h 316"/>
                    <a:gd name="T50" fmla="*/ 2147483647 w 280"/>
                    <a:gd name="T51" fmla="*/ 2147483647 h 316"/>
                    <a:gd name="T52" fmla="*/ 2147483647 w 280"/>
                    <a:gd name="T53" fmla="*/ 2147483647 h 316"/>
                    <a:gd name="T54" fmla="*/ 2147483647 w 280"/>
                    <a:gd name="T55" fmla="*/ 2147483647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0"/>
                    <a:gd name="T85" fmla="*/ 0 h 316"/>
                    <a:gd name="T86" fmla="*/ 280 w 28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0" h="316">
                      <a:moveTo>
                        <a:pt x="97" y="305"/>
                      </a:moveTo>
                      <a:cubicBezTo>
                        <a:pt x="103" y="287"/>
                        <a:pt x="115" y="280"/>
                        <a:pt x="110" y="251"/>
                      </a:cubicBezTo>
                      <a:cubicBezTo>
                        <a:pt x="114" y="240"/>
                        <a:pt x="97" y="228"/>
                        <a:pt x="109" y="224"/>
                      </a:cubicBezTo>
                      <a:cubicBezTo>
                        <a:pt x="110" y="220"/>
                        <a:pt x="115" y="214"/>
                        <a:pt x="115" y="210"/>
                      </a:cubicBezTo>
                      <a:cubicBezTo>
                        <a:pt x="123" y="197"/>
                        <a:pt x="117" y="192"/>
                        <a:pt x="131" y="190"/>
                      </a:cubicBezTo>
                      <a:cubicBezTo>
                        <a:pt x="139" y="189"/>
                        <a:pt x="173" y="192"/>
                        <a:pt x="173" y="192"/>
                      </a:cubicBezTo>
                      <a:cubicBezTo>
                        <a:pt x="195" y="194"/>
                        <a:pt x="215" y="188"/>
                        <a:pt x="235" y="188"/>
                      </a:cubicBezTo>
                      <a:cubicBezTo>
                        <a:pt x="247" y="180"/>
                        <a:pt x="267" y="162"/>
                        <a:pt x="272" y="148"/>
                      </a:cubicBezTo>
                      <a:cubicBezTo>
                        <a:pt x="273" y="141"/>
                        <a:pt x="280" y="122"/>
                        <a:pt x="280" y="115"/>
                      </a:cubicBezTo>
                      <a:cubicBezTo>
                        <a:pt x="280" y="110"/>
                        <a:pt x="263" y="108"/>
                        <a:pt x="263" y="108"/>
                      </a:cubicBezTo>
                      <a:cubicBezTo>
                        <a:pt x="254" y="105"/>
                        <a:pt x="248" y="99"/>
                        <a:pt x="239" y="96"/>
                      </a:cubicBezTo>
                      <a:cubicBezTo>
                        <a:pt x="233" y="86"/>
                        <a:pt x="223" y="83"/>
                        <a:pt x="212" y="78"/>
                      </a:cubicBezTo>
                      <a:cubicBezTo>
                        <a:pt x="197" y="71"/>
                        <a:pt x="168" y="56"/>
                        <a:pt x="155" y="51"/>
                      </a:cubicBezTo>
                      <a:cubicBezTo>
                        <a:pt x="141" y="45"/>
                        <a:pt x="137" y="44"/>
                        <a:pt x="131" y="42"/>
                      </a:cubicBezTo>
                      <a:cubicBezTo>
                        <a:pt x="122" y="36"/>
                        <a:pt x="128" y="42"/>
                        <a:pt x="119" y="36"/>
                      </a:cubicBezTo>
                      <a:cubicBezTo>
                        <a:pt x="116" y="27"/>
                        <a:pt x="97" y="13"/>
                        <a:pt x="97" y="4"/>
                      </a:cubicBezTo>
                      <a:cubicBezTo>
                        <a:pt x="80" y="0"/>
                        <a:pt x="67" y="7"/>
                        <a:pt x="53" y="14"/>
                      </a:cubicBezTo>
                      <a:cubicBezTo>
                        <a:pt x="49" y="32"/>
                        <a:pt x="41" y="47"/>
                        <a:pt x="35" y="64"/>
                      </a:cubicBezTo>
                      <a:cubicBezTo>
                        <a:pt x="33" y="71"/>
                        <a:pt x="29" y="86"/>
                        <a:pt x="29" y="86"/>
                      </a:cubicBezTo>
                      <a:cubicBezTo>
                        <a:pt x="27" y="115"/>
                        <a:pt x="27" y="105"/>
                        <a:pt x="27" y="116"/>
                      </a:cubicBezTo>
                      <a:cubicBezTo>
                        <a:pt x="27" y="116"/>
                        <a:pt x="23" y="120"/>
                        <a:pt x="21" y="122"/>
                      </a:cubicBezTo>
                      <a:cubicBezTo>
                        <a:pt x="16" y="137"/>
                        <a:pt x="12" y="151"/>
                        <a:pt x="3" y="164"/>
                      </a:cubicBezTo>
                      <a:cubicBezTo>
                        <a:pt x="0" y="181"/>
                        <a:pt x="1" y="216"/>
                        <a:pt x="1" y="216"/>
                      </a:cubicBezTo>
                      <a:cubicBezTo>
                        <a:pt x="12" y="220"/>
                        <a:pt x="22" y="215"/>
                        <a:pt x="26" y="232"/>
                      </a:cubicBezTo>
                      <a:cubicBezTo>
                        <a:pt x="4" y="248"/>
                        <a:pt x="19" y="258"/>
                        <a:pt x="29" y="268"/>
                      </a:cubicBezTo>
                      <a:cubicBezTo>
                        <a:pt x="33" y="281"/>
                        <a:pt x="38" y="294"/>
                        <a:pt x="49" y="302"/>
                      </a:cubicBezTo>
                      <a:cubicBezTo>
                        <a:pt x="56" y="313"/>
                        <a:pt x="71" y="316"/>
                        <a:pt x="85" y="314"/>
                      </a:cubicBezTo>
                      <a:cubicBezTo>
                        <a:pt x="90" y="307"/>
                        <a:pt x="101" y="301"/>
                        <a:pt x="97" y="305"/>
                      </a:cubicBezTo>
                      <a:close/>
                    </a:path>
                  </a:pathLst>
                </a:custGeom>
                <a:solidFill>
                  <a:srgbClr val="9BBB59">
                    <a:lumMod val="60000"/>
                    <a:lumOff val="40000"/>
                  </a:srgbClr>
                </a:solidFill>
                <a:ln w="9525" cap="flat" cmpd="sng">
                  <a:solidFill>
                    <a:sysClr val="window" lastClr="FFFFFF"/>
                  </a:solidFill>
                  <a:prstDash val="solid"/>
                  <a:round/>
                  <a:headEnd/>
                  <a:tailEn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46" name="Freeform 51"/>
                <p:cNvSpPr>
                  <a:spLocks/>
                </p:cNvSpPr>
                <p:nvPr>
                  <p:custDataLst>
                    <p:tags r:id="rId2"/>
                  </p:custDataLst>
                </p:nvPr>
              </p:nvSpPr>
              <p:spPr bwMode="auto">
                <a:xfrm>
                  <a:off x="3584579" y="2187583"/>
                  <a:ext cx="441325" cy="377825"/>
                </a:xfrm>
                <a:custGeom>
                  <a:avLst/>
                  <a:gdLst>
                    <a:gd name="T0" fmla="*/ 2147483647 w 246"/>
                    <a:gd name="T1" fmla="*/ 2147483647 h 263"/>
                    <a:gd name="T2" fmla="*/ 2147483647 w 246"/>
                    <a:gd name="T3" fmla="*/ 2147483647 h 263"/>
                    <a:gd name="T4" fmla="*/ 2147483647 w 246"/>
                    <a:gd name="T5" fmla="*/ 2147483647 h 263"/>
                    <a:gd name="T6" fmla="*/ 2147483647 w 246"/>
                    <a:gd name="T7" fmla="*/ 2147483647 h 263"/>
                    <a:gd name="T8" fmla="*/ 2147483647 w 246"/>
                    <a:gd name="T9" fmla="*/ 2147483647 h 263"/>
                    <a:gd name="T10" fmla="*/ 2147483647 w 246"/>
                    <a:gd name="T11" fmla="*/ 2147483647 h 263"/>
                    <a:gd name="T12" fmla="*/ 2147483647 w 246"/>
                    <a:gd name="T13" fmla="*/ 2147483647 h 263"/>
                    <a:gd name="T14" fmla="*/ 2147483647 w 246"/>
                    <a:gd name="T15" fmla="*/ 2147483647 h 263"/>
                    <a:gd name="T16" fmla="*/ 2147483647 w 246"/>
                    <a:gd name="T17" fmla="*/ 2147483647 h 263"/>
                    <a:gd name="T18" fmla="*/ 2147483647 w 246"/>
                    <a:gd name="T19" fmla="*/ 2147483647 h 263"/>
                    <a:gd name="T20" fmla="*/ 2147483647 w 246"/>
                    <a:gd name="T21" fmla="*/ 2147483647 h 263"/>
                    <a:gd name="T22" fmla="*/ 2147483647 w 246"/>
                    <a:gd name="T23" fmla="*/ 2147483647 h 263"/>
                    <a:gd name="T24" fmla="*/ 2147483647 w 246"/>
                    <a:gd name="T25" fmla="*/ 2147483647 h 263"/>
                    <a:gd name="T26" fmla="*/ 2147483647 w 246"/>
                    <a:gd name="T27" fmla="*/ 2147483647 h 263"/>
                    <a:gd name="T28" fmla="*/ 2147483647 w 246"/>
                    <a:gd name="T29" fmla="*/ 2147483647 h 263"/>
                    <a:gd name="T30" fmla="*/ 2147483647 w 246"/>
                    <a:gd name="T31" fmla="*/ 2147483647 h 263"/>
                    <a:gd name="T32" fmla="*/ 2147483647 w 246"/>
                    <a:gd name="T33" fmla="*/ 2147483647 h 263"/>
                    <a:gd name="T34" fmla="*/ 2147483647 w 246"/>
                    <a:gd name="T35" fmla="*/ 2147483647 h 263"/>
                    <a:gd name="T36" fmla="*/ 2147483647 w 246"/>
                    <a:gd name="T37" fmla="*/ 0 h 263"/>
                    <a:gd name="T38" fmla="*/ 2147483647 w 246"/>
                    <a:gd name="T39" fmla="*/ 2147483647 h 263"/>
                    <a:gd name="T40" fmla="*/ 2147483647 w 246"/>
                    <a:gd name="T41" fmla="*/ 2147483647 h 263"/>
                    <a:gd name="T42" fmla="*/ 2147483647 w 246"/>
                    <a:gd name="T43" fmla="*/ 2147483647 h 263"/>
                    <a:gd name="T44" fmla="*/ 2147483647 w 246"/>
                    <a:gd name="T45" fmla="*/ 2147483647 h 263"/>
                    <a:gd name="T46" fmla="*/ 2147483647 w 246"/>
                    <a:gd name="T47" fmla="*/ 2147483647 h 263"/>
                    <a:gd name="T48" fmla="*/ 2147483647 w 246"/>
                    <a:gd name="T49" fmla="*/ 2147483647 h 263"/>
                    <a:gd name="T50" fmla="*/ 2147483647 w 246"/>
                    <a:gd name="T51" fmla="*/ 2147483647 h 263"/>
                    <a:gd name="T52" fmla="*/ 2147483647 w 246"/>
                    <a:gd name="T53" fmla="*/ 2147483647 h 263"/>
                    <a:gd name="T54" fmla="*/ 2147483647 w 246"/>
                    <a:gd name="T55" fmla="*/ 2147483647 h 263"/>
                    <a:gd name="T56" fmla="*/ 2147483647 w 246"/>
                    <a:gd name="T57" fmla="*/ 2147483647 h 263"/>
                    <a:gd name="T58" fmla="*/ 2147483647 w 246"/>
                    <a:gd name="T59" fmla="*/ 2147483647 h 263"/>
                    <a:gd name="T60" fmla="*/ 2147483647 w 246"/>
                    <a:gd name="T61" fmla="*/ 2147483647 h 263"/>
                    <a:gd name="T62" fmla="*/ 0 w 246"/>
                    <a:gd name="T63" fmla="*/ 2147483647 h 263"/>
                    <a:gd name="T64" fmla="*/ 2147483647 w 246"/>
                    <a:gd name="T65" fmla="*/ 2147483647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263"/>
                    <a:gd name="T101" fmla="*/ 246 w 246"/>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263">
                      <a:moveTo>
                        <a:pt x="12" y="259"/>
                      </a:moveTo>
                      <a:cubicBezTo>
                        <a:pt x="25" y="263"/>
                        <a:pt x="47" y="246"/>
                        <a:pt x="60" y="239"/>
                      </a:cubicBezTo>
                      <a:cubicBezTo>
                        <a:pt x="91" y="224"/>
                        <a:pt x="120" y="217"/>
                        <a:pt x="154" y="215"/>
                      </a:cubicBezTo>
                      <a:cubicBezTo>
                        <a:pt x="156" y="214"/>
                        <a:pt x="160" y="213"/>
                        <a:pt x="160" y="213"/>
                      </a:cubicBezTo>
                      <a:cubicBezTo>
                        <a:pt x="167" y="201"/>
                        <a:pt x="164" y="176"/>
                        <a:pt x="173" y="166"/>
                      </a:cubicBezTo>
                      <a:cubicBezTo>
                        <a:pt x="180" y="158"/>
                        <a:pt x="185" y="172"/>
                        <a:pt x="192" y="167"/>
                      </a:cubicBezTo>
                      <a:cubicBezTo>
                        <a:pt x="196" y="165"/>
                        <a:pt x="204" y="159"/>
                        <a:pt x="204" y="159"/>
                      </a:cubicBezTo>
                      <a:cubicBezTo>
                        <a:pt x="208" y="153"/>
                        <a:pt x="214" y="145"/>
                        <a:pt x="220" y="141"/>
                      </a:cubicBezTo>
                      <a:cubicBezTo>
                        <a:pt x="224" y="139"/>
                        <a:pt x="232" y="137"/>
                        <a:pt x="232" y="137"/>
                      </a:cubicBezTo>
                      <a:cubicBezTo>
                        <a:pt x="242" y="121"/>
                        <a:pt x="232" y="140"/>
                        <a:pt x="234" y="124"/>
                      </a:cubicBezTo>
                      <a:cubicBezTo>
                        <a:pt x="234" y="120"/>
                        <a:pt x="238" y="111"/>
                        <a:pt x="238" y="111"/>
                      </a:cubicBezTo>
                      <a:cubicBezTo>
                        <a:pt x="232" y="102"/>
                        <a:pt x="212" y="104"/>
                        <a:pt x="204" y="99"/>
                      </a:cubicBezTo>
                      <a:cubicBezTo>
                        <a:pt x="196" y="73"/>
                        <a:pt x="224" y="82"/>
                        <a:pt x="242" y="72"/>
                      </a:cubicBezTo>
                      <a:cubicBezTo>
                        <a:pt x="246" y="68"/>
                        <a:pt x="246" y="55"/>
                        <a:pt x="240" y="48"/>
                      </a:cubicBezTo>
                      <a:cubicBezTo>
                        <a:pt x="236" y="42"/>
                        <a:pt x="227" y="42"/>
                        <a:pt x="222" y="37"/>
                      </a:cubicBezTo>
                      <a:cubicBezTo>
                        <a:pt x="218" y="33"/>
                        <a:pt x="206" y="27"/>
                        <a:pt x="206" y="27"/>
                      </a:cubicBezTo>
                      <a:cubicBezTo>
                        <a:pt x="204" y="23"/>
                        <a:pt x="203" y="29"/>
                        <a:pt x="201" y="25"/>
                      </a:cubicBezTo>
                      <a:cubicBezTo>
                        <a:pt x="199" y="21"/>
                        <a:pt x="201" y="5"/>
                        <a:pt x="192" y="1"/>
                      </a:cubicBezTo>
                      <a:cubicBezTo>
                        <a:pt x="181" y="18"/>
                        <a:pt x="160" y="4"/>
                        <a:pt x="144" y="0"/>
                      </a:cubicBezTo>
                      <a:cubicBezTo>
                        <a:pt x="122" y="3"/>
                        <a:pt x="117" y="14"/>
                        <a:pt x="96" y="22"/>
                      </a:cubicBezTo>
                      <a:cubicBezTo>
                        <a:pt x="94" y="22"/>
                        <a:pt x="75" y="22"/>
                        <a:pt x="68" y="17"/>
                      </a:cubicBezTo>
                      <a:cubicBezTo>
                        <a:pt x="55" y="10"/>
                        <a:pt x="49" y="4"/>
                        <a:pt x="34" y="4"/>
                      </a:cubicBezTo>
                      <a:cubicBezTo>
                        <a:pt x="35" y="7"/>
                        <a:pt x="38" y="9"/>
                        <a:pt x="38" y="11"/>
                      </a:cubicBezTo>
                      <a:cubicBezTo>
                        <a:pt x="38" y="15"/>
                        <a:pt x="34" y="24"/>
                        <a:pt x="34" y="24"/>
                      </a:cubicBezTo>
                      <a:cubicBezTo>
                        <a:pt x="36" y="34"/>
                        <a:pt x="40" y="54"/>
                        <a:pt x="40" y="54"/>
                      </a:cubicBezTo>
                      <a:cubicBezTo>
                        <a:pt x="39" y="61"/>
                        <a:pt x="39" y="67"/>
                        <a:pt x="38" y="74"/>
                      </a:cubicBezTo>
                      <a:cubicBezTo>
                        <a:pt x="37" y="78"/>
                        <a:pt x="34" y="87"/>
                        <a:pt x="34" y="87"/>
                      </a:cubicBezTo>
                      <a:cubicBezTo>
                        <a:pt x="36" y="111"/>
                        <a:pt x="31" y="117"/>
                        <a:pt x="46" y="128"/>
                      </a:cubicBezTo>
                      <a:cubicBezTo>
                        <a:pt x="51" y="136"/>
                        <a:pt x="61" y="152"/>
                        <a:pt x="64" y="161"/>
                      </a:cubicBezTo>
                      <a:cubicBezTo>
                        <a:pt x="65" y="165"/>
                        <a:pt x="68" y="174"/>
                        <a:pt x="68" y="174"/>
                      </a:cubicBezTo>
                      <a:cubicBezTo>
                        <a:pt x="68" y="178"/>
                        <a:pt x="69" y="202"/>
                        <a:pt x="64" y="213"/>
                      </a:cubicBezTo>
                      <a:cubicBezTo>
                        <a:pt x="53" y="236"/>
                        <a:pt x="21" y="248"/>
                        <a:pt x="0" y="250"/>
                      </a:cubicBezTo>
                      <a:cubicBezTo>
                        <a:pt x="4" y="253"/>
                        <a:pt x="8" y="255"/>
                        <a:pt x="12" y="259"/>
                      </a:cubicBezTo>
                      <a:close/>
                    </a:path>
                  </a:pathLst>
                </a:custGeom>
                <a:solidFill>
                  <a:srgbClr val="9BBB59">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47" name="Freeform 52"/>
                <p:cNvSpPr>
                  <a:spLocks/>
                </p:cNvSpPr>
                <p:nvPr>
                  <p:custDataLst>
                    <p:tags r:id="rId3"/>
                  </p:custDataLst>
                </p:nvPr>
              </p:nvSpPr>
              <p:spPr bwMode="auto">
                <a:xfrm>
                  <a:off x="3916364" y="2122488"/>
                  <a:ext cx="1176337" cy="361950"/>
                </a:xfrm>
                <a:custGeom>
                  <a:avLst/>
                  <a:gdLst>
                    <a:gd name="T0" fmla="*/ 2147483647 w 657"/>
                    <a:gd name="T1" fmla="*/ 2147483647 h 250"/>
                    <a:gd name="T2" fmla="*/ 2147483647 w 657"/>
                    <a:gd name="T3" fmla="*/ 2147483647 h 250"/>
                    <a:gd name="T4" fmla="*/ 2147483647 w 657"/>
                    <a:gd name="T5" fmla="*/ 2147483647 h 250"/>
                    <a:gd name="T6" fmla="*/ 2147483647 w 657"/>
                    <a:gd name="T7" fmla="*/ 2147483647 h 250"/>
                    <a:gd name="T8" fmla="*/ 2147483647 w 657"/>
                    <a:gd name="T9" fmla="*/ 2147483647 h 250"/>
                    <a:gd name="T10" fmla="*/ 2147483647 w 657"/>
                    <a:gd name="T11" fmla="*/ 2147483647 h 250"/>
                    <a:gd name="T12" fmla="*/ 2147483647 w 657"/>
                    <a:gd name="T13" fmla="*/ 2147483647 h 250"/>
                    <a:gd name="T14" fmla="*/ 2147483647 w 657"/>
                    <a:gd name="T15" fmla="*/ 2147483647 h 250"/>
                    <a:gd name="T16" fmla="*/ 2147483647 w 657"/>
                    <a:gd name="T17" fmla="*/ 2147483647 h 250"/>
                    <a:gd name="T18" fmla="*/ 2147483647 w 657"/>
                    <a:gd name="T19" fmla="*/ 2147483647 h 250"/>
                    <a:gd name="T20" fmla="*/ 2147483647 w 657"/>
                    <a:gd name="T21" fmla="*/ 2147483647 h 250"/>
                    <a:gd name="T22" fmla="*/ 2147483647 w 657"/>
                    <a:gd name="T23" fmla="*/ 2147483647 h 250"/>
                    <a:gd name="T24" fmla="*/ 2147483647 w 657"/>
                    <a:gd name="T25" fmla="*/ 2147483647 h 250"/>
                    <a:gd name="T26" fmla="*/ 2147483647 w 657"/>
                    <a:gd name="T27" fmla="*/ 2147483647 h 250"/>
                    <a:gd name="T28" fmla="*/ 2147483647 w 657"/>
                    <a:gd name="T29" fmla="*/ 0 h 250"/>
                    <a:gd name="T30" fmla="*/ 2147483647 w 657"/>
                    <a:gd name="T31" fmla="*/ 2147483647 h 250"/>
                    <a:gd name="T32" fmla="*/ 2147483647 w 657"/>
                    <a:gd name="T33" fmla="*/ 2147483647 h 250"/>
                    <a:gd name="T34" fmla="*/ 2147483647 w 657"/>
                    <a:gd name="T35" fmla="*/ 2147483647 h 250"/>
                    <a:gd name="T36" fmla="*/ 2147483647 w 657"/>
                    <a:gd name="T37" fmla="*/ 2147483647 h 250"/>
                    <a:gd name="T38" fmla="*/ 2147483647 w 657"/>
                    <a:gd name="T39" fmla="*/ 2147483647 h 250"/>
                    <a:gd name="T40" fmla="*/ 2147483647 w 657"/>
                    <a:gd name="T41" fmla="*/ 2147483647 h 250"/>
                    <a:gd name="T42" fmla="*/ 2147483647 w 657"/>
                    <a:gd name="T43" fmla="*/ 2147483647 h 250"/>
                    <a:gd name="T44" fmla="*/ 2147483647 w 657"/>
                    <a:gd name="T45" fmla="*/ 2147483647 h 250"/>
                    <a:gd name="T46" fmla="*/ 2147483647 w 657"/>
                    <a:gd name="T47" fmla="*/ 2147483647 h 250"/>
                    <a:gd name="T48" fmla="*/ 2147483647 w 657"/>
                    <a:gd name="T49" fmla="*/ 2147483647 h 250"/>
                    <a:gd name="T50" fmla="*/ 2147483647 w 657"/>
                    <a:gd name="T51" fmla="*/ 2147483647 h 250"/>
                    <a:gd name="T52" fmla="*/ 2147483647 w 657"/>
                    <a:gd name="T53" fmla="*/ 2147483647 h 250"/>
                    <a:gd name="T54" fmla="*/ 2147483647 w 657"/>
                    <a:gd name="T55" fmla="*/ 2147483647 h 250"/>
                    <a:gd name="T56" fmla="*/ 2147483647 w 657"/>
                    <a:gd name="T57" fmla="*/ 2147483647 h 250"/>
                    <a:gd name="T58" fmla="*/ 2147483647 w 657"/>
                    <a:gd name="T59" fmla="*/ 2147483647 h 250"/>
                    <a:gd name="T60" fmla="*/ 2147483647 w 657"/>
                    <a:gd name="T61" fmla="*/ 2147483647 h 250"/>
                    <a:gd name="T62" fmla="*/ 2147483647 w 657"/>
                    <a:gd name="T63" fmla="*/ 2147483647 h 250"/>
                    <a:gd name="T64" fmla="*/ 2147483647 w 657"/>
                    <a:gd name="T65" fmla="*/ 2147483647 h 250"/>
                    <a:gd name="T66" fmla="*/ 2147483647 w 657"/>
                    <a:gd name="T67" fmla="*/ 2147483647 h 250"/>
                    <a:gd name="T68" fmla="*/ 2147483647 w 657"/>
                    <a:gd name="T69" fmla="*/ 2147483647 h 250"/>
                    <a:gd name="T70" fmla="*/ 2147483647 w 657"/>
                    <a:gd name="T71" fmla="*/ 2147483647 h 250"/>
                    <a:gd name="T72" fmla="*/ 2147483647 w 657"/>
                    <a:gd name="T73" fmla="*/ 2147483647 h 250"/>
                    <a:gd name="T74" fmla="*/ 2147483647 w 657"/>
                    <a:gd name="T75" fmla="*/ 2147483647 h 2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7"/>
                    <a:gd name="T115" fmla="*/ 0 h 250"/>
                    <a:gd name="T116" fmla="*/ 657 w 657"/>
                    <a:gd name="T117" fmla="*/ 250 h 2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7" h="250">
                      <a:moveTo>
                        <a:pt x="657" y="119"/>
                      </a:moveTo>
                      <a:cubicBezTo>
                        <a:pt x="654" y="102"/>
                        <a:pt x="655" y="35"/>
                        <a:pt x="635" y="17"/>
                      </a:cubicBezTo>
                      <a:cubicBezTo>
                        <a:pt x="617" y="23"/>
                        <a:pt x="553" y="12"/>
                        <a:pt x="534" y="13"/>
                      </a:cubicBezTo>
                      <a:cubicBezTo>
                        <a:pt x="511" y="21"/>
                        <a:pt x="492" y="28"/>
                        <a:pt x="468" y="31"/>
                      </a:cubicBezTo>
                      <a:cubicBezTo>
                        <a:pt x="448" y="38"/>
                        <a:pt x="437" y="47"/>
                        <a:pt x="417" y="48"/>
                      </a:cubicBezTo>
                      <a:cubicBezTo>
                        <a:pt x="396" y="51"/>
                        <a:pt x="382" y="48"/>
                        <a:pt x="366" y="55"/>
                      </a:cubicBezTo>
                      <a:cubicBezTo>
                        <a:pt x="354" y="60"/>
                        <a:pt x="351" y="59"/>
                        <a:pt x="342" y="64"/>
                      </a:cubicBezTo>
                      <a:cubicBezTo>
                        <a:pt x="334" y="66"/>
                        <a:pt x="320" y="68"/>
                        <a:pt x="315" y="70"/>
                      </a:cubicBezTo>
                      <a:cubicBezTo>
                        <a:pt x="310" y="72"/>
                        <a:pt x="316" y="74"/>
                        <a:pt x="312" y="76"/>
                      </a:cubicBezTo>
                      <a:cubicBezTo>
                        <a:pt x="299" y="81"/>
                        <a:pt x="296" y="81"/>
                        <a:pt x="288" y="80"/>
                      </a:cubicBezTo>
                      <a:cubicBezTo>
                        <a:pt x="280" y="79"/>
                        <a:pt x="274" y="72"/>
                        <a:pt x="264" y="70"/>
                      </a:cubicBezTo>
                      <a:cubicBezTo>
                        <a:pt x="255" y="69"/>
                        <a:pt x="235" y="69"/>
                        <a:pt x="225" y="66"/>
                      </a:cubicBezTo>
                      <a:cubicBezTo>
                        <a:pt x="216" y="62"/>
                        <a:pt x="219" y="59"/>
                        <a:pt x="204" y="55"/>
                      </a:cubicBezTo>
                      <a:cubicBezTo>
                        <a:pt x="189" y="51"/>
                        <a:pt x="158" y="49"/>
                        <a:pt x="133" y="40"/>
                      </a:cubicBezTo>
                      <a:cubicBezTo>
                        <a:pt x="115" y="34"/>
                        <a:pt x="68" y="0"/>
                        <a:pt x="51" y="0"/>
                      </a:cubicBezTo>
                      <a:cubicBezTo>
                        <a:pt x="40" y="4"/>
                        <a:pt x="28" y="7"/>
                        <a:pt x="20" y="15"/>
                      </a:cubicBezTo>
                      <a:cubicBezTo>
                        <a:pt x="16" y="26"/>
                        <a:pt x="25" y="28"/>
                        <a:pt x="21" y="38"/>
                      </a:cubicBezTo>
                      <a:cubicBezTo>
                        <a:pt x="0" y="57"/>
                        <a:pt x="12" y="68"/>
                        <a:pt x="12" y="68"/>
                      </a:cubicBezTo>
                      <a:cubicBezTo>
                        <a:pt x="13" y="72"/>
                        <a:pt x="28" y="83"/>
                        <a:pt x="31" y="86"/>
                      </a:cubicBezTo>
                      <a:cubicBezTo>
                        <a:pt x="34" y="89"/>
                        <a:pt x="44" y="86"/>
                        <a:pt x="48" y="87"/>
                      </a:cubicBezTo>
                      <a:cubicBezTo>
                        <a:pt x="52" y="88"/>
                        <a:pt x="69" y="107"/>
                        <a:pt x="73" y="110"/>
                      </a:cubicBezTo>
                      <a:cubicBezTo>
                        <a:pt x="92" y="126"/>
                        <a:pt x="61" y="104"/>
                        <a:pt x="91" y="124"/>
                      </a:cubicBezTo>
                      <a:cubicBezTo>
                        <a:pt x="93" y="125"/>
                        <a:pt x="97" y="128"/>
                        <a:pt x="97" y="128"/>
                      </a:cubicBezTo>
                      <a:cubicBezTo>
                        <a:pt x="118" y="159"/>
                        <a:pt x="172" y="171"/>
                        <a:pt x="205" y="174"/>
                      </a:cubicBezTo>
                      <a:cubicBezTo>
                        <a:pt x="217" y="176"/>
                        <a:pt x="229" y="179"/>
                        <a:pt x="241" y="182"/>
                      </a:cubicBezTo>
                      <a:cubicBezTo>
                        <a:pt x="249" y="190"/>
                        <a:pt x="266" y="194"/>
                        <a:pt x="272" y="203"/>
                      </a:cubicBezTo>
                      <a:cubicBezTo>
                        <a:pt x="277" y="210"/>
                        <a:pt x="270" y="215"/>
                        <a:pt x="277" y="220"/>
                      </a:cubicBezTo>
                      <a:cubicBezTo>
                        <a:pt x="283" y="230"/>
                        <a:pt x="294" y="236"/>
                        <a:pt x="305" y="240"/>
                      </a:cubicBezTo>
                      <a:cubicBezTo>
                        <a:pt x="311" y="250"/>
                        <a:pt x="317" y="245"/>
                        <a:pt x="327" y="242"/>
                      </a:cubicBezTo>
                      <a:cubicBezTo>
                        <a:pt x="333" y="236"/>
                        <a:pt x="337" y="233"/>
                        <a:pt x="345" y="230"/>
                      </a:cubicBezTo>
                      <a:cubicBezTo>
                        <a:pt x="350" y="222"/>
                        <a:pt x="351" y="218"/>
                        <a:pt x="359" y="214"/>
                      </a:cubicBezTo>
                      <a:cubicBezTo>
                        <a:pt x="363" y="212"/>
                        <a:pt x="375" y="200"/>
                        <a:pt x="375" y="200"/>
                      </a:cubicBezTo>
                      <a:cubicBezTo>
                        <a:pt x="397" y="206"/>
                        <a:pt x="406" y="210"/>
                        <a:pt x="429" y="215"/>
                      </a:cubicBezTo>
                      <a:cubicBezTo>
                        <a:pt x="448" y="224"/>
                        <a:pt x="443" y="219"/>
                        <a:pt x="464" y="219"/>
                      </a:cubicBezTo>
                      <a:cubicBezTo>
                        <a:pt x="494" y="224"/>
                        <a:pt x="546" y="228"/>
                        <a:pt x="576" y="224"/>
                      </a:cubicBezTo>
                      <a:cubicBezTo>
                        <a:pt x="580" y="211"/>
                        <a:pt x="595" y="209"/>
                        <a:pt x="603" y="198"/>
                      </a:cubicBezTo>
                      <a:cubicBezTo>
                        <a:pt x="617" y="177"/>
                        <a:pt x="629" y="148"/>
                        <a:pt x="651" y="134"/>
                      </a:cubicBezTo>
                      <a:cubicBezTo>
                        <a:pt x="656" y="127"/>
                        <a:pt x="656" y="122"/>
                        <a:pt x="657" y="119"/>
                      </a:cubicBezTo>
                    </a:path>
                  </a:pathLst>
                </a:custGeom>
                <a:solidFill>
                  <a:srgbClr val="9BBB59">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48" name="Freeform 53"/>
                <p:cNvSpPr>
                  <a:spLocks/>
                </p:cNvSpPr>
                <p:nvPr>
                  <p:custDataLst>
                    <p:tags r:id="rId4"/>
                  </p:custDataLst>
                </p:nvPr>
              </p:nvSpPr>
              <p:spPr bwMode="auto">
                <a:xfrm>
                  <a:off x="5019677" y="1798096"/>
                  <a:ext cx="750888" cy="514350"/>
                </a:xfrm>
                <a:custGeom>
                  <a:avLst/>
                  <a:gdLst>
                    <a:gd name="T0" fmla="*/ 2147483647 w 421"/>
                    <a:gd name="T1" fmla="*/ 2147483647 h 356"/>
                    <a:gd name="T2" fmla="*/ 2147483647 w 421"/>
                    <a:gd name="T3" fmla="*/ 2147483647 h 356"/>
                    <a:gd name="T4" fmla="*/ 2147483647 w 421"/>
                    <a:gd name="T5" fmla="*/ 2147483647 h 356"/>
                    <a:gd name="T6" fmla="*/ 2147483647 w 421"/>
                    <a:gd name="T7" fmla="*/ 2147483647 h 356"/>
                    <a:gd name="T8" fmla="*/ 2147483647 w 421"/>
                    <a:gd name="T9" fmla="*/ 2147483647 h 356"/>
                    <a:gd name="T10" fmla="*/ 2147483647 w 421"/>
                    <a:gd name="T11" fmla="*/ 2147483647 h 356"/>
                    <a:gd name="T12" fmla="*/ 2147483647 w 421"/>
                    <a:gd name="T13" fmla="*/ 2147483647 h 356"/>
                    <a:gd name="T14" fmla="*/ 2147483647 w 421"/>
                    <a:gd name="T15" fmla="*/ 2147483647 h 356"/>
                    <a:gd name="T16" fmla="*/ 2147483647 w 421"/>
                    <a:gd name="T17" fmla="*/ 2147483647 h 356"/>
                    <a:gd name="T18" fmla="*/ 2147483647 w 421"/>
                    <a:gd name="T19" fmla="*/ 2147483647 h 356"/>
                    <a:gd name="T20" fmla="*/ 2147483647 w 421"/>
                    <a:gd name="T21" fmla="*/ 2147483647 h 356"/>
                    <a:gd name="T22" fmla="*/ 2147483647 w 421"/>
                    <a:gd name="T23" fmla="*/ 2147483647 h 356"/>
                    <a:gd name="T24" fmla="*/ 2147483647 w 421"/>
                    <a:gd name="T25" fmla="*/ 2147483647 h 356"/>
                    <a:gd name="T26" fmla="*/ 2147483647 w 421"/>
                    <a:gd name="T27" fmla="*/ 2147483647 h 356"/>
                    <a:gd name="T28" fmla="*/ 2147483647 w 421"/>
                    <a:gd name="T29" fmla="*/ 2147483647 h 356"/>
                    <a:gd name="T30" fmla="*/ 2147483647 w 421"/>
                    <a:gd name="T31" fmla="*/ 2147483647 h 356"/>
                    <a:gd name="T32" fmla="*/ 2147483647 w 421"/>
                    <a:gd name="T33" fmla="*/ 2147483647 h 356"/>
                    <a:gd name="T34" fmla="*/ 2147483647 w 421"/>
                    <a:gd name="T35" fmla="*/ 2147483647 h 356"/>
                    <a:gd name="T36" fmla="*/ 2147483647 w 421"/>
                    <a:gd name="T37" fmla="*/ 2147483647 h 356"/>
                    <a:gd name="T38" fmla="*/ 2147483647 w 421"/>
                    <a:gd name="T39" fmla="*/ 2147483647 h 356"/>
                    <a:gd name="T40" fmla="*/ 2147483647 w 421"/>
                    <a:gd name="T41" fmla="*/ 2147483647 h 356"/>
                    <a:gd name="T42" fmla="*/ 2147483647 w 421"/>
                    <a:gd name="T43" fmla="*/ 2147483647 h 356"/>
                    <a:gd name="T44" fmla="*/ 2147483647 w 421"/>
                    <a:gd name="T45" fmla="*/ 2147483647 h 356"/>
                    <a:gd name="T46" fmla="*/ 2147483647 w 421"/>
                    <a:gd name="T47" fmla="*/ 2147483647 h 356"/>
                    <a:gd name="T48" fmla="*/ 2147483647 w 421"/>
                    <a:gd name="T49" fmla="*/ 2147483647 h 356"/>
                    <a:gd name="T50" fmla="*/ 2147483647 w 421"/>
                    <a:gd name="T51" fmla="*/ 2147483647 h 356"/>
                    <a:gd name="T52" fmla="*/ 2147483647 w 421"/>
                    <a:gd name="T53" fmla="*/ 2147483647 h 356"/>
                    <a:gd name="T54" fmla="*/ 2147483647 w 421"/>
                    <a:gd name="T55" fmla="*/ 2147483647 h 356"/>
                    <a:gd name="T56" fmla="*/ 2147483647 w 421"/>
                    <a:gd name="T57" fmla="*/ 2147483647 h 356"/>
                    <a:gd name="T58" fmla="*/ 2147483647 w 421"/>
                    <a:gd name="T59" fmla="*/ 2147483647 h 356"/>
                    <a:gd name="T60" fmla="*/ 0 w 421"/>
                    <a:gd name="T61" fmla="*/ 2147483647 h 356"/>
                    <a:gd name="T62" fmla="*/ 2147483647 w 421"/>
                    <a:gd name="T63" fmla="*/ 2147483647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356"/>
                    <a:gd name="T98" fmla="*/ 421 w 421"/>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356">
                      <a:moveTo>
                        <a:pt x="44" y="356"/>
                      </a:moveTo>
                      <a:cubicBezTo>
                        <a:pt x="57" y="347"/>
                        <a:pt x="95" y="345"/>
                        <a:pt x="111" y="344"/>
                      </a:cubicBezTo>
                      <a:cubicBezTo>
                        <a:pt x="126" y="339"/>
                        <a:pt x="133" y="335"/>
                        <a:pt x="146" y="328"/>
                      </a:cubicBezTo>
                      <a:cubicBezTo>
                        <a:pt x="154" y="324"/>
                        <a:pt x="170" y="318"/>
                        <a:pt x="170" y="318"/>
                      </a:cubicBezTo>
                      <a:cubicBezTo>
                        <a:pt x="174" y="312"/>
                        <a:pt x="177" y="311"/>
                        <a:pt x="182" y="306"/>
                      </a:cubicBezTo>
                      <a:cubicBezTo>
                        <a:pt x="193" y="290"/>
                        <a:pt x="207" y="286"/>
                        <a:pt x="228" y="287"/>
                      </a:cubicBezTo>
                      <a:cubicBezTo>
                        <a:pt x="252" y="290"/>
                        <a:pt x="237" y="287"/>
                        <a:pt x="272" y="287"/>
                      </a:cubicBezTo>
                      <a:cubicBezTo>
                        <a:pt x="276" y="276"/>
                        <a:pt x="278" y="301"/>
                        <a:pt x="284" y="284"/>
                      </a:cubicBezTo>
                      <a:cubicBezTo>
                        <a:pt x="287" y="276"/>
                        <a:pt x="295" y="264"/>
                        <a:pt x="299" y="257"/>
                      </a:cubicBezTo>
                      <a:cubicBezTo>
                        <a:pt x="303" y="251"/>
                        <a:pt x="300" y="244"/>
                        <a:pt x="304" y="238"/>
                      </a:cubicBezTo>
                      <a:cubicBezTo>
                        <a:pt x="307" y="234"/>
                        <a:pt x="312" y="226"/>
                        <a:pt x="312" y="226"/>
                      </a:cubicBezTo>
                      <a:cubicBezTo>
                        <a:pt x="315" y="209"/>
                        <a:pt x="324" y="204"/>
                        <a:pt x="336" y="192"/>
                      </a:cubicBezTo>
                      <a:cubicBezTo>
                        <a:pt x="333" y="183"/>
                        <a:pt x="327" y="176"/>
                        <a:pt x="342" y="171"/>
                      </a:cubicBezTo>
                      <a:cubicBezTo>
                        <a:pt x="360" y="165"/>
                        <a:pt x="346" y="153"/>
                        <a:pt x="362" y="143"/>
                      </a:cubicBezTo>
                      <a:cubicBezTo>
                        <a:pt x="369" y="133"/>
                        <a:pt x="421" y="130"/>
                        <a:pt x="417" y="119"/>
                      </a:cubicBezTo>
                      <a:cubicBezTo>
                        <a:pt x="416" y="115"/>
                        <a:pt x="404" y="90"/>
                        <a:pt x="404" y="90"/>
                      </a:cubicBezTo>
                      <a:cubicBezTo>
                        <a:pt x="405" y="76"/>
                        <a:pt x="401" y="73"/>
                        <a:pt x="404" y="59"/>
                      </a:cubicBezTo>
                      <a:cubicBezTo>
                        <a:pt x="405" y="54"/>
                        <a:pt x="410" y="48"/>
                        <a:pt x="410" y="48"/>
                      </a:cubicBezTo>
                      <a:cubicBezTo>
                        <a:pt x="414" y="31"/>
                        <a:pt x="416" y="29"/>
                        <a:pt x="416" y="20"/>
                      </a:cubicBezTo>
                      <a:cubicBezTo>
                        <a:pt x="402" y="16"/>
                        <a:pt x="371" y="13"/>
                        <a:pt x="357" y="12"/>
                      </a:cubicBezTo>
                      <a:cubicBezTo>
                        <a:pt x="346" y="0"/>
                        <a:pt x="317" y="20"/>
                        <a:pt x="294" y="18"/>
                      </a:cubicBezTo>
                      <a:cubicBezTo>
                        <a:pt x="278" y="20"/>
                        <a:pt x="276" y="4"/>
                        <a:pt x="264" y="16"/>
                      </a:cubicBezTo>
                      <a:cubicBezTo>
                        <a:pt x="261" y="13"/>
                        <a:pt x="256" y="19"/>
                        <a:pt x="246" y="25"/>
                      </a:cubicBezTo>
                      <a:cubicBezTo>
                        <a:pt x="242" y="22"/>
                        <a:pt x="240" y="36"/>
                        <a:pt x="240" y="36"/>
                      </a:cubicBezTo>
                      <a:cubicBezTo>
                        <a:pt x="229" y="40"/>
                        <a:pt x="212" y="55"/>
                        <a:pt x="200" y="59"/>
                      </a:cubicBezTo>
                      <a:cubicBezTo>
                        <a:pt x="191" y="85"/>
                        <a:pt x="173" y="84"/>
                        <a:pt x="164" y="110"/>
                      </a:cubicBezTo>
                      <a:cubicBezTo>
                        <a:pt x="160" y="121"/>
                        <a:pt x="155" y="143"/>
                        <a:pt x="143" y="147"/>
                      </a:cubicBezTo>
                      <a:cubicBezTo>
                        <a:pt x="136" y="154"/>
                        <a:pt x="130" y="143"/>
                        <a:pt x="108" y="147"/>
                      </a:cubicBezTo>
                      <a:cubicBezTo>
                        <a:pt x="96" y="150"/>
                        <a:pt x="80" y="164"/>
                        <a:pt x="68" y="168"/>
                      </a:cubicBezTo>
                      <a:cubicBezTo>
                        <a:pt x="56" y="172"/>
                        <a:pt x="47" y="171"/>
                        <a:pt x="36" y="171"/>
                      </a:cubicBezTo>
                      <a:cubicBezTo>
                        <a:pt x="25" y="171"/>
                        <a:pt x="4" y="168"/>
                        <a:pt x="0" y="168"/>
                      </a:cubicBezTo>
                      <a:cubicBezTo>
                        <a:pt x="0" y="168"/>
                        <a:pt x="44" y="356"/>
                        <a:pt x="44" y="356"/>
                      </a:cubicBezTo>
                      <a:close/>
                    </a:path>
                  </a:pathLst>
                </a:custGeom>
                <a:solidFill>
                  <a:sysClr val="window" lastClr="FFFFFF">
                    <a:lumMod val="75000"/>
                  </a:sysClr>
                </a:solidFill>
                <a:ln w="9525" cap="flat" cmpd="sng" algn="ctr">
                  <a:solidFill>
                    <a:sysClr val="window" lastClr="FFFFFF"/>
                  </a:solidFill>
                  <a:prstDash val="solid"/>
                  <a:round/>
                  <a:headEnd type="none" w="med" len="med"/>
                  <a:tailEnd type="none" w="med" len="med"/>
                </a:ln>
                <a:effectLst/>
              </p:spPr>
              <p:txBody>
                <a:bodyPr/>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49" name="Freeform 54"/>
                <p:cNvSpPr>
                  <a:spLocks/>
                </p:cNvSpPr>
                <p:nvPr>
                  <p:custDataLst>
                    <p:tags r:id="rId5"/>
                  </p:custDataLst>
                </p:nvPr>
              </p:nvSpPr>
              <p:spPr bwMode="auto">
                <a:xfrm>
                  <a:off x="2389189" y="2855913"/>
                  <a:ext cx="692150" cy="627062"/>
                </a:xfrm>
                <a:custGeom>
                  <a:avLst/>
                  <a:gdLst>
                    <a:gd name="T0" fmla="*/ 0 w 387"/>
                    <a:gd name="T1" fmla="*/ 2147483647 h 434"/>
                    <a:gd name="T2" fmla="*/ 2147483647 w 387"/>
                    <a:gd name="T3" fmla="*/ 2147483647 h 434"/>
                    <a:gd name="T4" fmla="*/ 2147483647 w 387"/>
                    <a:gd name="T5" fmla="*/ 2147483647 h 434"/>
                    <a:gd name="T6" fmla="*/ 2147483647 w 387"/>
                    <a:gd name="T7" fmla="*/ 2147483647 h 434"/>
                    <a:gd name="T8" fmla="*/ 2147483647 w 387"/>
                    <a:gd name="T9" fmla="*/ 2147483647 h 434"/>
                    <a:gd name="T10" fmla="*/ 2147483647 w 387"/>
                    <a:gd name="T11" fmla="*/ 2147483647 h 434"/>
                    <a:gd name="T12" fmla="*/ 2147483647 w 387"/>
                    <a:gd name="T13" fmla="*/ 2147483647 h 434"/>
                    <a:gd name="T14" fmla="*/ 2147483647 w 387"/>
                    <a:gd name="T15" fmla="*/ 2147483647 h 434"/>
                    <a:gd name="T16" fmla="*/ 2147483647 w 387"/>
                    <a:gd name="T17" fmla="*/ 2147483647 h 434"/>
                    <a:gd name="T18" fmla="*/ 2147483647 w 387"/>
                    <a:gd name="T19" fmla="*/ 2147483647 h 434"/>
                    <a:gd name="T20" fmla="*/ 2147483647 w 387"/>
                    <a:gd name="T21" fmla="*/ 2147483647 h 434"/>
                    <a:gd name="T22" fmla="*/ 2147483647 w 387"/>
                    <a:gd name="T23" fmla="*/ 2147483647 h 434"/>
                    <a:gd name="T24" fmla="*/ 2147483647 w 387"/>
                    <a:gd name="T25" fmla="*/ 2147483647 h 434"/>
                    <a:gd name="T26" fmla="*/ 2147483647 w 387"/>
                    <a:gd name="T27" fmla="*/ 2147483647 h 434"/>
                    <a:gd name="T28" fmla="*/ 2147483647 w 387"/>
                    <a:gd name="T29" fmla="*/ 2147483647 h 434"/>
                    <a:gd name="T30" fmla="*/ 2147483647 w 387"/>
                    <a:gd name="T31" fmla="*/ 2147483647 h 434"/>
                    <a:gd name="T32" fmla="*/ 2147483647 w 387"/>
                    <a:gd name="T33" fmla="*/ 2147483647 h 434"/>
                    <a:gd name="T34" fmla="*/ 2147483647 w 387"/>
                    <a:gd name="T35" fmla="*/ 2147483647 h 434"/>
                    <a:gd name="T36" fmla="*/ 2147483647 w 387"/>
                    <a:gd name="T37" fmla="*/ 2147483647 h 434"/>
                    <a:gd name="T38" fmla="*/ 2147483647 w 387"/>
                    <a:gd name="T39" fmla="*/ 2147483647 h 434"/>
                    <a:gd name="T40" fmla="*/ 2147483647 w 387"/>
                    <a:gd name="T41" fmla="*/ 2147483647 h 434"/>
                    <a:gd name="T42" fmla="*/ 2147483647 w 387"/>
                    <a:gd name="T43" fmla="*/ 2147483647 h 434"/>
                    <a:gd name="T44" fmla="*/ 2147483647 w 387"/>
                    <a:gd name="T45" fmla="*/ 2147483647 h 434"/>
                    <a:gd name="T46" fmla="*/ 2147483647 w 387"/>
                    <a:gd name="T47" fmla="*/ 2147483647 h 434"/>
                    <a:gd name="T48" fmla="*/ 2147483647 w 387"/>
                    <a:gd name="T49" fmla="*/ 0 h 434"/>
                    <a:gd name="T50" fmla="*/ 2147483647 w 387"/>
                    <a:gd name="T51" fmla="*/ 2147483647 h 434"/>
                    <a:gd name="T52" fmla="*/ 2147483647 w 387"/>
                    <a:gd name="T53" fmla="*/ 2147483647 h 434"/>
                    <a:gd name="T54" fmla="*/ 0 w 387"/>
                    <a:gd name="T55" fmla="*/ 2147483647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7"/>
                    <a:gd name="T85" fmla="*/ 0 h 434"/>
                    <a:gd name="T86" fmla="*/ 387 w 387"/>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7" h="434">
                      <a:moveTo>
                        <a:pt x="0" y="125"/>
                      </a:moveTo>
                      <a:lnTo>
                        <a:pt x="18" y="125"/>
                      </a:lnTo>
                      <a:lnTo>
                        <a:pt x="27" y="146"/>
                      </a:lnTo>
                      <a:lnTo>
                        <a:pt x="27" y="151"/>
                      </a:lnTo>
                      <a:lnTo>
                        <a:pt x="36" y="172"/>
                      </a:lnTo>
                      <a:lnTo>
                        <a:pt x="63" y="200"/>
                      </a:lnTo>
                      <a:lnTo>
                        <a:pt x="29" y="211"/>
                      </a:lnTo>
                      <a:lnTo>
                        <a:pt x="33" y="250"/>
                      </a:lnTo>
                      <a:lnTo>
                        <a:pt x="93" y="263"/>
                      </a:lnTo>
                      <a:lnTo>
                        <a:pt x="192" y="335"/>
                      </a:lnTo>
                      <a:lnTo>
                        <a:pt x="222" y="365"/>
                      </a:lnTo>
                      <a:lnTo>
                        <a:pt x="258" y="356"/>
                      </a:lnTo>
                      <a:lnTo>
                        <a:pt x="297" y="434"/>
                      </a:lnTo>
                      <a:lnTo>
                        <a:pt x="345" y="401"/>
                      </a:lnTo>
                      <a:lnTo>
                        <a:pt x="387" y="323"/>
                      </a:lnTo>
                      <a:lnTo>
                        <a:pt x="348" y="251"/>
                      </a:lnTo>
                      <a:lnTo>
                        <a:pt x="282" y="200"/>
                      </a:lnTo>
                      <a:lnTo>
                        <a:pt x="234" y="164"/>
                      </a:lnTo>
                      <a:lnTo>
                        <a:pt x="210" y="144"/>
                      </a:lnTo>
                      <a:lnTo>
                        <a:pt x="213" y="112"/>
                      </a:lnTo>
                      <a:lnTo>
                        <a:pt x="245" y="115"/>
                      </a:lnTo>
                      <a:lnTo>
                        <a:pt x="272" y="79"/>
                      </a:lnTo>
                      <a:lnTo>
                        <a:pt x="195" y="84"/>
                      </a:lnTo>
                      <a:lnTo>
                        <a:pt x="114" y="42"/>
                      </a:lnTo>
                      <a:lnTo>
                        <a:pt x="20" y="0"/>
                      </a:lnTo>
                      <a:lnTo>
                        <a:pt x="24" y="64"/>
                      </a:lnTo>
                      <a:lnTo>
                        <a:pt x="3" y="91"/>
                      </a:lnTo>
                      <a:lnTo>
                        <a:pt x="0" y="125"/>
                      </a:lnTo>
                      <a:close/>
                    </a:path>
                  </a:pathLst>
                </a:custGeom>
                <a:solidFill>
                  <a:srgbClr val="8064A2">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0" name="Freeform 55"/>
                <p:cNvSpPr>
                  <a:spLocks/>
                </p:cNvSpPr>
                <p:nvPr>
                  <p:custDataLst>
                    <p:tags r:id="rId6"/>
                  </p:custDataLst>
                </p:nvPr>
              </p:nvSpPr>
              <p:spPr bwMode="auto">
                <a:xfrm>
                  <a:off x="2238379" y="2563821"/>
                  <a:ext cx="879475" cy="471487"/>
                </a:xfrm>
                <a:custGeom>
                  <a:avLst/>
                  <a:gdLst>
                    <a:gd name="T0" fmla="*/ 2147483647 w 494"/>
                    <a:gd name="T1" fmla="*/ 2147483647 h 327"/>
                    <a:gd name="T2" fmla="*/ 2147483647 w 494"/>
                    <a:gd name="T3" fmla="*/ 2147483647 h 327"/>
                    <a:gd name="T4" fmla="*/ 2147483647 w 494"/>
                    <a:gd name="T5" fmla="*/ 2147483647 h 327"/>
                    <a:gd name="T6" fmla="*/ 2147483647 w 494"/>
                    <a:gd name="T7" fmla="*/ 2147483647 h 327"/>
                    <a:gd name="T8" fmla="*/ 2147483647 w 494"/>
                    <a:gd name="T9" fmla="*/ 2147483647 h 327"/>
                    <a:gd name="T10" fmla="*/ 2147483647 w 494"/>
                    <a:gd name="T11" fmla="*/ 2147483647 h 327"/>
                    <a:gd name="T12" fmla="*/ 2147483647 w 494"/>
                    <a:gd name="T13" fmla="*/ 2147483647 h 327"/>
                    <a:gd name="T14" fmla="*/ 2147483647 w 494"/>
                    <a:gd name="T15" fmla="*/ 2147483647 h 327"/>
                    <a:gd name="T16" fmla="*/ 2147483647 w 494"/>
                    <a:gd name="T17" fmla="*/ 2147483647 h 327"/>
                    <a:gd name="T18" fmla="*/ 2147483647 w 494"/>
                    <a:gd name="T19" fmla="*/ 2147483647 h 327"/>
                    <a:gd name="T20" fmla="*/ 2147483647 w 494"/>
                    <a:gd name="T21" fmla="*/ 2147483647 h 327"/>
                    <a:gd name="T22" fmla="*/ 2147483647 w 494"/>
                    <a:gd name="T23" fmla="*/ 2147483647 h 327"/>
                    <a:gd name="T24" fmla="*/ 2147483647 w 494"/>
                    <a:gd name="T25" fmla="*/ 2147483647 h 327"/>
                    <a:gd name="T26" fmla="*/ 2147483647 w 494"/>
                    <a:gd name="T27" fmla="*/ 2147483647 h 327"/>
                    <a:gd name="T28" fmla="*/ 2147483647 w 494"/>
                    <a:gd name="T29" fmla="*/ 2147483647 h 327"/>
                    <a:gd name="T30" fmla="*/ 2147483647 w 494"/>
                    <a:gd name="T31" fmla="*/ 0 h 327"/>
                    <a:gd name="T32" fmla="*/ 2147483647 w 494"/>
                    <a:gd name="T33" fmla="*/ 2147483647 h 327"/>
                    <a:gd name="T34" fmla="*/ 2147483647 w 494"/>
                    <a:gd name="T35" fmla="*/ 2147483647 h 327"/>
                    <a:gd name="T36" fmla="*/ 2147483647 w 494"/>
                    <a:gd name="T37" fmla="*/ 2147483647 h 327"/>
                    <a:gd name="T38" fmla="*/ 2147483647 w 494"/>
                    <a:gd name="T39" fmla="*/ 2147483647 h 327"/>
                    <a:gd name="T40" fmla="*/ 2147483647 w 494"/>
                    <a:gd name="T41" fmla="*/ 2147483647 h 327"/>
                    <a:gd name="T42" fmla="*/ 2147483647 w 494"/>
                    <a:gd name="T43" fmla="*/ 2147483647 h 327"/>
                    <a:gd name="T44" fmla="*/ 2147483647 w 494"/>
                    <a:gd name="T45" fmla="*/ 2147483647 h 327"/>
                    <a:gd name="T46" fmla="*/ 2147483647 w 494"/>
                    <a:gd name="T47" fmla="*/ 2147483647 h 327"/>
                    <a:gd name="T48" fmla="*/ 2147483647 w 494"/>
                    <a:gd name="T49" fmla="*/ 2147483647 h 327"/>
                    <a:gd name="T50" fmla="*/ 2147483647 w 494"/>
                    <a:gd name="T51" fmla="*/ 2147483647 h 327"/>
                    <a:gd name="T52" fmla="*/ 2147483647 w 494"/>
                    <a:gd name="T53" fmla="*/ 2147483647 h 327"/>
                    <a:gd name="T54" fmla="*/ 2147483647 w 494"/>
                    <a:gd name="T55" fmla="*/ 2147483647 h 327"/>
                    <a:gd name="T56" fmla="*/ 2147483647 w 494"/>
                    <a:gd name="T57" fmla="*/ 2147483647 h 327"/>
                    <a:gd name="T58" fmla="*/ 2147483647 w 494"/>
                    <a:gd name="T59" fmla="*/ 2147483647 h 327"/>
                    <a:gd name="T60" fmla="*/ 2147483647 w 494"/>
                    <a:gd name="T61" fmla="*/ 2147483647 h 327"/>
                    <a:gd name="T62" fmla="*/ 2147483647 w 494"/>
                    <a:gd name="T63" fmla="*/ 2147483647 h 327"/>
                    <a:gd name="T64" fmla="*/ 2147483647 w 494"/>
                    <a:gd name="T65" fmla="*/ 2147483647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27"/>
                    <a:gd name="T101" fmla="*/ 494 w 494"/>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27">
                      <a:moveTo>
                        <a:pt x="364" y="285"/>
                      </a:moveTo>
                      <a:cubicBezTo>
                        <a:pt x="366" y="273"/>
                        <a:pt x="352" y="253"/>
                        <a:pt x="352" y="240"/>
                      </a:cubicBezTo>
                      <a:cubicBezTo>
                        <a:pt x="358" y="231"/>
                        <a:pt x="389" y="245"/>
                        <a:pt x="400" y="245"/>
                      </a:cubicBezTo>
                      <a:cubicBezTo>
                        <a:pt x="397" y="236"/>
                        <a:pt x="392" y="221"/>
                        <a:pt x="400" y="216"/>
                      </a:cubicBezTo>
                      <a:cubicBezTo>
                        <a:pt x="406" y="207"/>
                        <a:pt x="414" y="212"/>
                        <a:pt x="424" y="209"/>
                      </a:cubicBezTo>
                      <a:cubicBezTo>
                        <a:pt x="426" y="213"/>
                        <a:pt x="427" y="206"/>
                        <a:pt x="427" y="206"/>
                      </a:cubicBezTo>
                      <a:cubicBezTo>
                        <a:pt x="430" y="196"/>
                        <a:pt x="424" y="194"/>
                        <a:pt x="433" y="189"/>
                      </a:cubicBezTo>
                      <a:cubicBezTo>
                        <a:pt x="437" y="187"/>
                        <a:pt x="450" y="176"/>
                        <a:pt x="450" y="176"/>
                      </a:cubicBezTo>
                      <a:cubicBezTo>
                        <a:pt x="456" y="167"/>
                        <a:pt x="464" y="168"/>
                        <a:pt x="471" y="161"/>
                      </a:cubicBezTo>
                      <a:cubicBezTo>
                        <a:pt x="466" y="147"/>
                        <a:pt x="494" y="155"/>
                        <a:pt x="484" y="149"/>
                      </a:cubicBezTo>
                      <a:cubicBezTo>
                        <a:pt x="481" y="145"/>
                        <a:pt x="480" y="139"/>
                        <a:pt x="476" y="135"/>
                      </a:cubicBezTo>
                      <a:cubicBezTo>
                        <a:pt x="469" y="131"/>
                        <a:pt x="444" y="115"/>
                        <a:pt x="439" y="110"/>
                      </a:cubicBezTo>
                      <a:cubicBezTo>
                        <a:pt x="445" y="101"/>
                        <a:pt x="435" y="111"/>
                        <a:pt x="466" y="96"/>
                      </a:cubicBezTo>
                      <a:cubicBezTo>
                        <a:pt x="469" y="86"/>
                        <a:pt x="476" y="75"/>
                        <a:pt x="486" y="72"/>
                      </a:cubicBezTo>
                      <a:cubicBezTo>
                        <a:pt x="482" y="68"/>
                        <a:pt x="481" y="71"/>
                        <a:pt x="480" y="69"/>
                      </a:cubicBezTo>
                      <a:cubicBezTo>
                        <a:pt x="479" y="67"/>
                        <a:pt x="482" y="68"/>
                        <a:pt x="477" y="62"/>
                      </a:cubicBezTo>
                      <a:cubicBezTo>
                        <a:pt x="476" y="61"/>
                        <a:pt x="452" y="33"/>
                        <a:pt x="451" y="32"/>
                      </a:cubicBezTo>
                      <a:cubicBezTo>
                        <a:pt x="450" y="31"/>
                        <a:pt x="420" y="25"/>
                        <a:pt x="421" y="24"/>
                      </a:cubicBezTo>
                      <a:cubicBezTo>
                        <a:pt x="405" y="34"/>
                        <a:pt x="404" y="38"/>
                        <a:pt x="388" y="48"/>
                      </a:cubicBezTo>
                      <a:cubicBezTo>
                        <a:pt x="378" y="54"/>
                        <a:pt x="383" y="49"/>
                        <a:pt x="369" y="54"/>
                      </a:cubicBezTo>
                      <a:cubicBezTo>
                        <a:pt x="367" y="55"/>
                        <a:pt x="363" y="57"/>
                        <a:pt x="363" y="57"/>
                      </a:cubicBezTo>
                      <a:cubicBezTo>
                        <a:pt x="361" y="63"/>
                        <a:pt x="366" y="57"/>
                        <a:pt x="366" y="57"/>
                      </a:cubicBezTo>
                      <a:cubicBezTo>
                        <a:pt x="365" y="59"/>
                        <a:pt x="350" y="67"/>
                        <a:pt x="348" y="69"/>
                      </a:cubicBezTo>
                      <a:cubicBezTo>
                        <a:pt x="346" y="70"/>
                        <a:pt x="341" y="73"/>
                        <a:pt x="340" y="74"/>
                      </a:cubicBezTo>
                      <a:cubicBezTo>
                        <a:pt x="327" y="87"/>
                        <a:pt x="330" y="86"/>
                        <a:pt x="313" y="92"/>
                      </a:cubicBezTo>
                      <a:cubicBezTo>
                        <a:pt x="301" y="90"/>
                        <a:pt x="300" y="105"/>
                        <a:pt x="288" y="105"/>
                      </a:cubicBezTo>
                      <a:cubicBezTo>
                        <a:pt x="294" y="96"/>
                        <a:pt x="276" y="104"/>
                        <a:pt x="268" y="99"/>
                      </a:cubicBezTo>
                      <a:cubicBezTo>
                        <a:pt x="261" y="89"/>
                        <a:pt x="268" y="81"/>
                        <a:pt x="259" y="72"/>
                      </a:cubicBezTo>
                      <a:cubicBezTo>
                        <a:pt x="254" y="67"/>
                        <a:pt x="248" y="45"/>
                        <a:pt x="248" y="45"/>
                      </a:cubicBezTo>
                      <a:cubicBezTo>
                        <a:pt x="245" y="35"/>
                        <a:pt x="236" y="31"/>
                        <a:pt x="228" y="23"/>
                      </a:cubicBezTo>
                      <a:cubicBezTo>
                        <a:pt x="221" y="19"/>
                        <a:pt x="223" y="16"/>
                        <a:pt x="217" y="12"/>
                      </a:cubicBezTo>
                      <a:cubicBezTo>
                        <a:pt x="211" y="8"/>
                        <a:pt x="199" y="1"/>
                        <a:pt x="190" y="0"/>
                      </a:cubicBezTo>
                      <a:cubicBezTo>
                        <a:pt x="180" y="1"/>
                        <a:pt x="168" y="1"/>
                        <a:pt x="163" y="6"/>
                      </a:cubicBezTo>
                      <a:cubicBezTo>
                        <a:pt x="158" y="11"/>
                        <a:pt x="159" y="26"/>
                        <a:pt x="157" y="31"/>
                      </a:cubicBezTo>
                      <a:cubicBezTo>
                        <a:pt x="151" y="32"/>
                        <a:pt x="148" y="34"/>
                        <a:pt x="148" y="34"/>
                      </a:cubicBezTo>
                      <a:cubicBezTo>
                        <a:pt x="145" y="38"/>
                        <a:pt x="133" y="21"/>
                        <a:pt x="132" y="26"/>
                      </a:cubicBezTo>
                      <a:cubicBezTo>
                        <a:pt x="131" y="31"/>
                        <a:pt x="106" y="40"/>
                        <a:pt x="103" y="44"/>
                      </a:cubicBezTo>
                      <a:cubicBezTo>
                        <a:pt x="99" y="49"/>
                        <a:pt x="92" y="62"/>
                        <a:pt x="88" y="63"/>
                      </a:cubicBezTo>
                      <a:cubicBezTo>
                        <a:pt x="86" y="70"/>
                        <a:pt x="70" y="81"/>
                        <a:pt x="67" y="84"/>
                      </a:cubicBezTo>
                      <a:cubicBezTo>
                        <a:pt x="67" y="86"/>
                        <a:pt x="76" y="117"/>
                        <a:pt x="72" y="128"/>
                      </a:cubicBezTo>
                      <a:cubicBezTo>
                        <a:pt x="61" y="127"/>
                        <a:pt x="66" y="120"/>
                        <a:pt x="55" y="121"/>
                      </a:cubicBezTo>
                      <a:cubicBezTo>
                        <a:pt x="51" y="121"/>
                        <a:pt x="36" y="136"/>
                        <a:pt x="36" y="137"/>
                      </a:cubicBezTo>
                      <a:cubicBezTo>
                        <a:pt x="32" y="146"/>
                        <a:pt x="31" y="167"/>
                        <a:pt x="31" y="167"/>
                      </a:cubicBezTo>
                      <a:cubicBezTo>
                        <a:pt x="40" y="170"/>
                        <a:pt x="48" y="174"/>
                        <a:pt x="56" y="179"/>
                      </a:cubicBezTo>
                      <a:cubicBezTo>
                        <a:pt x="60" y="193"/>
                        <a:pt x="52" y="187"/>
                        <a:pt x="61" y="196"/>
                      </a:cubicBezTo>
                      <a:cubicBezTo>
                        <a:pt x="61" y="203"/>
                        <a:pt x="39" y="207"/>
                        <a:pt x="30" y="215"/>
                      </a:cubicBezTo>
                      <a:cubicBezTo>
                        <a:pt x="21" y="223"/>
                        <a:pt x="6" y="235"/>
                        <a:pt x="7" y="242"/>
                      </a:cubicBezTo>
                      <a:cubicBezTo>
                        <a:pt x="0" y="249"/>
                        <a:pt x="25" y="255"/>
                        <a:pt x="38" y="259"/>
                      </a:cubicBezTo>
                      <a:cubicBezTo>
                        <a:pt x="42" y="263"/>
                        <a:pt x="38" y="273"/>
                        <a:pt x="40" y="278"/>
                      </a:cubicBezTo>
                      <a:cubicBezTo>
                        <a:pt x="45" y="294"/>
                        <a:pt x="49" y="310"/>
                        <a:pt x="70" y="317"/>
                      </a:cubicBezTo>
                      <a:cubicBezTo>
                        <a:pt x="75" y="322"/>
                        <a:pt x="80" y="323"/>
                        <a:pt x="84" y="327"/>
                      </a:cubicBezTo>
                      <a:cubicBezTo>
                        <a:pt x="93" y="313"/>
                        <a:pt x="79" y="292"/>
                        <a:pt x="93" y="282"/>
                      </a:cubicBezTo>
                      <a:cubicBezTo>
                        <a:pt x="98" y="266"/>
                        <a:pt x="101" y="293"/>
                        <a:pt x="108" y="261"/>
                      </a:cubicBezTo>
                      <a:cubicBezTo>
                        <a:pt x="109" y="255"/>
                        <a:pt x="97" y="243"/>
                        <a:pt x="97" y="243"/>
                      </a:cubicBezTo>
                      <a:cubicBezTo>
                        <a:pt x="98" y="236"/>
                        <a:pt x="103" y="213"/>
                        <a:pt x="106" y="207"/>
                      </a:cubicBezTo>
                      <a:cubicBezTo>
                        <a:pt x="109" y="201"/>
                        <a:pt x="111" y="207"/>
                        <a:pt x="116" y="209"/>
                      </a:cubicBezTo>
                      <a:cubicBezTo>
                        <a:pt x="125" y="203"/>
                        <a:pt x="128" y="212"/>
                        <a:pt x="138" y="219"/>
                      </a:cubicBezTo>
                      <a:cubicBezTo>
                        <a:pt x="143" y="223"/>
                        <a:pt x="156" y="225"/>
                        <a:pt x="156" y="225"/>
                      </a:cubicBezTo>
                      <a:cubicBezTo>
                        <a:pt x="165" y="238"/>
                        <a:pt x="181" y="238"/>
                        <a:pt x="196" y="243"/>
                      </a:cubicBezTo>
                      <a:cubicBezTo>
                        <a:pt x="206" y="246"/>
                        <a:pt x="210" y="258"/>
                        <a:pt x="220" y="261"/>
                      </a:cubicBezTo>
                      <a:cubicBezTo>
                        <a:pt x="225" y="266"/>
                        <a:pt x="231" y="270"/>
                        <a:pt x="238" y="273"/>
                      </a:cubicBezTo>
                      <a:cubicBezTo>
                        <a:pt x="242" y="275"/>
                        <a:pt x="250" y="277"/>
                        <a:pt x="250" y="277"/>
                      </a:cubicBezTo>
                      <a:cubicBezTo>
                        <a:pt x="259" y="284"/>
                        <a:pt x="270" y="288"/>
                        <a:pt x="280" y="293"/>
                      </a:cubicBezTo>
                      <a:lnTo>
                        <a:pt x="298" y="287"/>
                      </a:lnTo>
                      <a:cubicBezTo>
                        <a:pt x="298" y="287"/>
                        <a:pt x="313" y="284"/>
                        <a:pt x="313" y="284"/>
                      </a:cubicBezTo>
                      <a:cubicBezTo>
                        <a:pt x="315" y="285"/>
                        <a:pt x="325" y="278"/>
                        <a:pt x="325" y="278"/>
                      </a:cubicBezTo>
                      <a:cubicBezTo>
                        <a:pt x="340" y="275"/>
                        <a:pt x="350" y="290"/>
                        <a:pt x="364" y="285"/>
                      </a:cubicBezTo>
                      <a:close/>
                    </a:path>
                  </a:pathLst>
                </a:custGeom>
                <a:solidFill>
                  <a:srgbClr val="B3A2C7"/>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1" name="Freeform 56"/>
                <p:cNvSpPr>
                  <a:spLocks/>
                </p:cNvSpPr>
                <p:nvPr>
                  <p:custDataLst>
                    <p:tags r:id="rId7"/>
                  </p:custDataLst>
                </p:nvPr>
              </p:nvSpPr>
              <p:spPr bwMode="auto">
                <a:xfrm>
                  <a:off x="2373313" y="2208213"/>
                  <a:ext cx="815975" cy="506412"/>
                </a:xfrm>
                <a:custGeom>
                  <a:avLst/>
                  <a:gdLst>
                    <a:gd name="T0" fmla="*/ 2147483647 w 457"/>
                    <a:gd name="T1" fmla="*/ 2147483647 h 352"/>
                    <a:gd name="T2" fmla="*/ 2147483647 w 457"/>
                    <a:gd name="T3" fmla="*/ 2147483647 h 352"/>
                    <a:gd name="T4" fmla="*/ 2147483647 w 457"/>
                    <a:gd name="T5" fmla="*/ 2147483647 h 352"/>
                    <a:gd name="T6" fmla="*/ 2147483647 w 457"/>
                    <a:gd name="T7" fmla="*/ 2147483647 h 352"/>
                    <a:gd name="T8" fmla="*/ 2147483647 w 457"/>
                    <a:gd name="T9" fmla="*/ 2147483647 h 352"/>
                    <a:gd name="T10" fmla="*/ 2147483647 w 457"/>
                    <a:gd name="T11" fmla="*/ 2147483647 h 352"/>
                    <a:gd name="T12" fmla="*/ 2147483647 w 457"/>
                    <a:gd name="T13" fmla="*/ 2147483647 h 352"/>
                    <a:gd name="T14" fmla="*/ 2147483647 w 457"/>
                    <a:gd name="T15" fmla="*/ 2147483647 h 352"/>
                    <a:gd name="T16" fmla="*/ 2147483647 w 457"/>
                    <a:gd name="T17" fmla="*/ 2147483647 h 352"/>
                    <a:gd name="T18" fmla="*/ 2147483647 w 457"/>
                    <a:gd name="T19" fmla="*/ 2147483647 h 352"/>
                    <a:gd name="T20" fmla="*/ 2147483647 w 457"/>
                    <a:gd name="T21" fmla="*/ 2147483647 h 352"/>
                    <a:gd name="T22" fmla="*/ 2147483647 w 457"/>
                    <a:gd name="T23" fmla="*/ 2147483647 h 352"/>
                    <a:gd name="T24" fmla="*/ 2147483647 w 457"/>
                    <a:gd name="T25" fmla="*/ 2147483647 h 352"/>
                    <a:gd name="T26" fmla="*/ 2147483647 w 457"/>
                    <a:gd name="T27" fmla="*/ 2147483647 h 352"/>
                    <a:gd name="T28" fmla="*/ 2147483647 w 457"/>
                    <a:gd name="T29" fmla="*/ 2147483647 h 352"/>
                    <a:gd name="T30" fmla="*/ 2147483647 w 457"/>
                    <a:gd name="T31" fmla="*/ 2147483647 h 352"/>
                    <a:gd name="T32" fmla="*/ 2147483647 w 457"/>
                    <a:gd name="T33" fmla="*/ 2147483647 h 352"/>
                    <a:gd name="T34" fmla="*/ 2147483647 w 457"/>
                    <a:gd name="T35" fmla="*/ 2147483647 h 352"/>
                    <a:gd name="T36" fmla="*/ 2147483647 w 457"/>
                    <a:gd name="T37" fmla="*/ 2147483647 h 352"/>
                    <a:gd name="T38" fmla="*/ 2147483647 w 457"/>
                    <a:gd name="T39" fmla="*/ 2147483647 h 352"/>
                    <a:gd name="T40" fmla="*/ 2147483647 w 457"/>
                    <a:gd name="T41" fmla="*/ 2147483647 h 352"/>
                    <a:gd name="T42" fmla="*/ 2147483647 w 457"/>
                    <a:gd name="T43" fmla="*/ 2147483647 h 352"/>
                    <a:gd name="T44" fmla="*/ 2147483647 w 457"/>
                    <a:gd name="T45" fmla="*/ 2147483647 h 352"/>
                    <a:gd name="T46" fmla="*/ 2147483647 w 457"/>
                    <a:gd name="T47" fmla="*/ 2147483647 h 352"/>
                    <a:gd name="T48" fmla="*/ 2147483647 w 457"/>
                    <a:gd name="T49" fmla="*/ 2147483647 h 352"/>
                    <a:gd name="T50" fmla="*/ 2147483647 w 457"/>
                    <a:gd name="T51" fmla="*/ 2147483647 h 352"/>
                    <a:gd name="T52" fmla="*/ 2147483647 w 457"/>
                    <a:gd name="T53" fmla="*/ 2147483647 h 352"/>
                    <a:gd name="T54" fmla="*/ 2147483647 w 457"/>
                    <a:gd name="T55" fmla="*/ 2147483647 h 352"/>
                    <a:gd name="T56" fmla="*/ 2147483647 w 457"/>
                    <a:gd name="T57" fmla="*/ 2147483647 h 352"/>
                    <a:gd name="T58" fmla="*/ 2147483647 w 457"/>
                    <a:gd name="T59" fmla="*/ 2147483647 h 352"/>
                    <a:gd name="T60" fmla="*/ 2147483647 w 457"/>
                    <a:gd name="T61" fmla="*/ 2147483647 h 352"/>
                    <a:gd name="T62" fmla="*/ 2147483647 w 457"/>
                    <a:gd name="T63" fmla="*/ 2147483647 h 352"/>
                    <a:gd name="T64" fmla="*/ 2147483647 w 457"/>
                    <a:gd name="T65" fmla="*/ 2147483647 h 352"/>
                    <a:gd name="T66" fmla="*/ 2147483647 w 457"/>
                    <a:gd name="T67" fmla="*/ 2147483647 h 352"/>
                    <a:gd name="T68" fmla="*/ 2147483647 w 457"/>
                    <a:gd name="T69" fmla="*/ 2147483647 h 352"/>
                    <a:gd name="T70" fmla="*/ 2147483647 w 457"/>
                    <a:gd name="T71" fmla="*/ 2147483647 h 352"/>
                    <a:gd name="T72" fmla="*/ 2147483647 w 457"/>
                    <a:gd name="T73" fmla="*/ 2147483647 h 352"/>
                    <a:gd name="T74" fmla="*/ 2147483647 w 457"/>
                    <a:gd name="T75" fmla="*/ 2147483647 h 352"/>
                    <a:gd name="T76" fmla="*/ 2147483647 w 457"/>
                    <a:gd name="T77" fmla="*/ 2147483647 h 352"/>
                    <a:gd name="T78" fmla="*/ 2147483647 w 457"/>
                    <a:gd name="T79" fmla="*/ 2147483647 h 352"/>
                    <a:gd name="T80" fmla="*/ 2147483647 w 457"/>
                    <a:gd name="T81" fmla="*/ 2147483647 h 352"/>
                    <a:gd name="T82" fmla="*/ 2147483647 w 457"/>
                    <a:gd name="T83" fmla="*/ 2147483647 h 352"/>
                    <a:gd name="T84" fmla="*/ 2147483647 w 457"/>
                    <a:gd name="T85" fmla="*/ 2147483647 h 352"/>
                    <a:gd name="T86" fmla="*/ 2147483647 w 457"/>
                    <a:gd name="T87" fmla="*/ 2147483647 h 352"/>
                    <a:gd name="T88" fmla="*/ 2147483647 w 457"/>
                    <a:gd name="T89" fmla="*/ 2147483647 h 352"/>
                    <a:gd name="T90" fmla="*/ 2147483647 w 457"/>
                    <a:gd name="T91" fmla="*/ 2147483647 h 352"/>
                    <a:gd name="T92" fmla="*/ 2147483647 w 457"/>
                    <a:gd name="T93" fmla="*/ 2147483647 h 352"/>
                    <a:gd name="T94" fmla="*/ 2147483647 w 457"/>
                    <a:gd name="T95" fmla="*/ 2147483647 h 3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7"/>
                    <a:gd name="T145" fmla="*/ 0 h 352"/>
                    <a:gd name="T146" fmla="*/ 457 w 457"/>
                    <a:gd name="T147" fmla="*/ 352 h 3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7" h="352">
                      <a:moveTo>
                        <a:pt x="407" y="312"/>
                      </a:moveTo>
                      <a:cubicBezTo>
                        <a:pt x="412" y="304"/>
                        <a:pt x="420" y="302"/>
                        <a:pt x="429" y="296"/>
                      </a:cubicBezTo>
                      <a:cubicBezTo>
                        <a:pt x="431" y="295"/>
                        <a:pt x="450" y="307"/>
                        <a:pt x="450" y="307"/>
                      </a:cubicBezTo>
                      <a:cubicBezTo>
                        <a:pt x="457" y="297"/>
                        <a:pt x="451" y="275"/>
                        <a:pt x="447" y="264"/>
                      </a:cubicBezTo>
                      <a:cubicBezTo>
                        <a:pt x="439" y="239"/>
                        <a:pt x="425" y="227"/>
                        <a:pt x="413" y="204"/>
                      </a:cubicBezTo>
                      <a:cubicBezTo>
                        <a:pt x="422" y="201"/>
                        <a:pt x="404" y="166"/>
                        <a:pt x="444" y="178"/>
                      </a:cubicBezTo>
                      <a:cubicBezTo>
                        <a:pt x="437" y="150"/>
                        <a:pt x="438" y="114"/>
                        <a:pt x="438" y="85"/>
                      </a:cubicBezTo>
                      <a:cubicBezTo>
                        <a:pt x="435" y="68"/>
                        <a:pt x="438" y="35"/>
                        <a:pt x="423" y="25"/>
                      </a:cubicBezTo>
                      <a:cubicBezTo>
                        <a:pt x="419" y="19"/>
                        <a:pt x="389" y="22"/>
                        <a:pt x="389" y="22"/>
                      </a:cubicBezTo>
                      <a:cubicBezTo>
                        <a:pt x="384" y="15"/>
                        <a:pt x="372" y="23"/>
                        <a:pt x="368" y="19"/>
                      </a:cubicBezTo>
                      <a:cubicBezTo>
                        <a:pt x="350" y="20"/>
                        <a:pt x="330" y="9"/>
                        <a:pt x="324" y="27"/>
                      </a:cubicBezTo>
                      <a:cubicBezTo>
                        <a:pt x="311" y="31"/>
                        <a:pt x="307" y="23"/>
                        <a:pt x="294" y="27"/>
                      </a:cubicBezTo>
                      <a:cubicBezTo>
                        <a:pt x="288" y="29"/>
                        <a:pt x="269" y="24"/>
                        <a:pt x="269" y="24"/>
                      </a:cubicBezTo>
                      <a:cubicBezTo>
                        <a:pt x="258" y="17"/>
                        <a:pt x="254" y="14"/>
                        <a:pt x="243" y="7"/>
                      </a:cubicBezTo>
                      <a:cubicBezTo>
                        <a:pt x="238" y="0"/>
                        <a:pt x="227" y="20"/>
                        <a:pt x="221" y="14"/>
                      </a:cubicBezTo>
                      <a:cubicBezTo>
                        <a:pt x="206" y="19"/>
                        <a:pt x="194" y="29"/>
                        <a:pt x="179" y="34"/>
                      </a:cubicBezTo>
                      <a:cubicBezTo>
                        <a:pt x="159" y="32"/>
                        <a:pt x="160" y="25"/>
                        <a:pt x="145" y="20"/>
                      </a:cubicBezTo>
                      <a:cubicBezTo>
                        <a:pt x="141" y="19"/>
                        <a:pt x="135" y="6"/>
                        <a:pt x="135" y="6"/>
                      </a:cubicBezTo>
                      <a:cubicBezTo>
                        <a:pt x="129" y="0"/>
                        <a:pt x="122" y="9"/>
                        <a:pt x="115" y="4"/>
                      </a:cubicBezTo>
                      <a:cubicBezTo>
                        <a:pt x="102" y="6"/>
                        <a:pt x="107" y="6"/>
                        <a:pt x="99" y="6"/>
                      </a:cubicBezTo>
                      <a:cubicBezTo>
                        <a:pt x="99" y="6"/>
                        <a:pt x="96" y="19"/>
                        <a:pt x="95" y="20"/>
                      </a:cubicBezTo>
                      <a:cubicBezTo>
                        <a:pt x="92" y="23"/>
                        <a:pt x="83" y="28"/>
                        <a:pt x="83" y="28"/>
                      </a:cubicBezTo>
                      <a:cubicBezTo>
                        <a:pt x="75" y="52"/>
                        <a:pt x="69" y="39"/>
                        <a:pt x="45" y="49"/>
                      </a:cubicBezTo>
                      <a:cubicBezTo>
                        <a:pt x="30" y="54"/>
                        <a:pt x="40" y="65"/>
                        <a:pt x="31" y="74"/>
                      </a:cubicBezTo>
                      <a:cubicBezTo>
                        <a:pt x="28" y="77"/>
                        <a:pt x="17" y="83"/>
                        <a:pt x="13" y="86"/>
                      </a:cubicBezTo>
                      <a:cubicBezTo>
                        <a:pt x="9" y="89"/>
                        <a:pt x="1" y="94"/>
                        <a:pt x="1" y="94"/>
                      </a:cubicBezTo>
                      <a:cubicBezTo>
                        <a:pt x="0" y="96"/>
                        <a:pt x="14" y="96"/>
                        <a:pt x="11" y="99"/>
                      </a:cubicBezTo>
                      <a:cubicBezTo>
                        <a:pt x="11" y="101"/>
                        <a:pt x="23" y="106"/>
                        <a:pt x="23" y="111"/>
                      </a:cubicBezTo>
                      <a:cubicBezTo>
                        <a:pt x="26" y="116"/>
                        <a:pt x="28" y="127"/>
                        <a:pt x="32" y="130"/>
                      </a:cubicBezTo>
                      <a:cubicBezTo>
                        <a:pt x="38" y="139"/>
                        <a:pt x="34" y="125"/>
                        <a:pt x="47" y="126"/>
                      </a:cubicBezTo>
                      <a:cubicBezTo>
                        <a:pt x="60" y="129"/>
                        <a:pt x="52" y="116"/>
                        <a:pt x="66" y="118"/>
                      </a:cubicBezTo>
                      <a:cubicBezTo>
                        <a:pt x="67" y="121"/>
                        <a:pt x="132" y="123"/>
                        <a:pt x="132" y="130"/>
                      </a:cubicBezTo>
                      <a:cubicBezTo>
                        <a:pt x="135" y="136"/>
                        <a:pt x="96" y="147"/>
                        <a:pt x="86" y="156"/>
                      </a:cubicBezTo>
                      <a:cubicBezTo>
                        <a:pt x="84" y="163"/>
                        <a:pt x="71" y="186"/>
                        <a:pt x="71" y="186"/>
                      </a:cubicBezTo>
                      <a:cubicBezTo>
                        <a:pt x="69" y="208"/>
                        <a:pt x="73" y="219"/>
                        <a:pt x="87" y="238"/>
                      </a:cubicBezTo>
                      <a:cubicBezTo>
                        <a:pt x="89" y="247"/>
                        <a:pt x="78" y="255"/>
                        <a:pt x="90" y="255"/>
                      </a:cubicBezTo>
                      <a:cubicBezTo>
                        <a:pt x="103" y="244"/>
                        <a:pt x="106" y="245"/>
                        <a:pt x="123" y="247"/>
                      </a:cubicBezTo>
                      <a:cubicBezTo>
                        <a:pt x="144" y="254"/>
                        <a:pt x="152" y="279"/>
                        <a:pt x="170" y="291"/>
                      </a:cubicBezTo>
                      <a:cubicBezTo>
                        <a:pt x="175" y="299"/>
                        <a:pt x="189" y="330"/>
                        <a:pt x="189" y="330"/>
                      </a:cubicBezTo>
                      <a:cubicBezTo>
                        <a:pt x="195" y="348"/>
                        <a:pt x="180" y="347"/>
                        <a:pt x="199" y="350"/>
                      </a:cubicBezTo>
                      <a:cubicBezTo>
                        <a:pt x="234" y="346"/>
                        <a:pt x="203" y="352"/>
                        <a:pt x="221" y="344"/>
                      </a:cubicBezTo>
                      <a:cubicBezTo>
                        <a:pt x="227" y="341"/>
                        <a:pt x="239" y="338"/>
                        <a:pt x="239" y="338"/>
                      </a:cubicBezTo>
                      <a:cubicBezTo>
                        <a:pt x="243" y="334"/>
                        <a:pt x="246" y="330"/>
                        <a:pt x="251" y="328"/>
                      </a:cubicBezTo>
                      <a:cubicBezTo>
                        <a:pt x="255" y="326"/>
                        <a:pt x="263" y="324"/>
                        <a:pt x="263" y="324"/>
                      </a:cubicBezTo>
                      <a:cubicBezTo>
                        <a:pt x="283" y="304"/>
                        <a:pt x="292" y="302"/>
                        <a:pt x="317" y="294"/>
                      </a:cubicBezTo>
                      <a:cubicBezTo>
                        <a:pt x="321" y="287"/>
                        <a:pt x="341" y="278"/>
                        <a:pt x="345" y="271"/>
                      </a:cubicBezTo>
                      <a:cubicBezTo>
                        <a:pt x="377" y="280"/>
                        <a:pt x="339" y="274"/>
                        <a:pt x="372" y="277"/>
                      </a:cubicBezTo>
                      <a:cubicBezTo>
                        <a:pt x="386" y="282"/>
                        <a:pt x="392" y="312"/>
                        <a:pt x="407" y="312"/>
                      </a:cubicBezTo>
                      <a:close/>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2" name="Freeform 57"/>
                <p:cNvSpPr>
                  <a:spLocks/>
                </p:cNvSpPr>
                <p:nvPr>
                  <p:custDataLst>
                    <p:tags r:id="rId8"/>
                  </p:custDataLst>
                </p:nvPr>
              </p:nvSpPr>
              <p:spPr bwMode="auto">
                <a:xfrm>
                  <a:off x="2938463" y="2017713"/>
                  <a:ext cx="774700" cy="525462"/>
                </a:xfrm>
                <a:custGeom>
                  <a:avLst/>
                  <a:gdLst>
                    <a:gd name="T0" fmla="*/ 2147483647 w 433"/>
                    <a:gd name="T1" fmla="*/ 2147483647 h 367"/>
                    <a:gd name="T2" fmla="*/ 2147483647 w 433"/>
                    <a:gd name="T3" fmla="*/ 2147483647 h 367"/>
                    <a:gd name="T4" fmla="*/ 2147483647 w 433"/>
                    <a:gd name="T5" fmla="*/ 2147483647 h 367"/>
                    <a:gd name="T6" fmla="*/ 2147483647 w 433"/>
                    <a:gd name="T7" fmla="*/ 2147483647 h 367"/>
                    <a:gd name="T8" fmla="*/ 2147483647 w 433"/>
                    <a:gd name="T9" fmla="*/ 2147483647 h 367"/>
                    <a:gd name="T10" fmla="*/ 2147483647 w 433"/>
                    <a:gd name="T11" fmla="*/ 2147483647 h 367"/>
                    <a:gd name="T12" fmla="*/ 2147483647 w 433"/>
                    <a:gd name="T13" fmla="*/ 2147483647 h 367"/>
                    <a:gd name="T14" fmla="*/ 2147483647 w 433"/>
                    <a:gd name="T15" fmla="*/ 2147483647 h 367"/>
                    <a:gd name="T16" fmla="*/ 2147483647 w 433"/>
                    <a:gd name="T17" fmla="*/ 2147483647 h 367"/>
                    <a:gd name="T18" fmla="*/ 2147483647 w 433"/>
                    <a:gd name="T19" fmla="*/ 2147483647 h 367"/>
                    <a:gd name="T20" fmla="*/ 2147483647 w 433"/>
                    <a:gd name="T21" fmla="*/ 2147483647 h 367"/>
                    <a:gd name="T22" fmla="*/ 2147483647 w 433"/>
                    <a:gd name="T23" fmla="*/ 2147483647 h 367"/>
                    <a:gd name="T24" fmla="*/ 2147483647 w 433"/>
                    <a:gd name="T25" fmla="*/ 2147483647 h 367"/>
                    <a:gd name="T26" fmla="*/ 2147483647 w 433"/>
                    <a:gd name="T27" fmla="*/ 2147483647 h 367"/>
                    <a:gd name="T28" fmla="*/ 2147483647 w 433"/>
                    <a:gd name="T29" fmla="*/ 2147483647 h 367"/>
                    <a:gd name="T30" fmla="*/ 2147483647 w 433"/>
                    <a:gd name="T31" fmla="*/ 2147483647 h 367"/>
                    <a:gd name="T32" fmla="*/ 2147483647 w 433"/>
                    <a:gd name="T33" fmla="*/ 2147483647 h 367"/>
                    <a:gd name="T34" fmla="*/ 2147483647 w 433"/>
                    <a:gd name="T35" fmla="*/ 2147483647 h 367"/>
                    <a:gd name="T36" fmla="*/ 2147483647 w 433"/>
                    <a:gd name="T37" fmla="*/ 2147483647 h 367"/>
                    <a:gd name="T38" fmla="*/ 2147483647 w 433"/>
                    <a:gd name="T39" fmla="*/ 2147483647 h 367"/>
                    <a:gd name="T40" fmla="*/ 2147483647 w 433"/>
                    <a:gd name="T41" fmla="*/ 2147483647 h 367"/>
                    <a:gd name="T42" fmla="*/ 2147483647 w 433"/>
                    <a:gd name="T43" fmla="*/ 2147483647 h 367"/>
                    <a:gd name="T44" fmla="*/ 2147483647 w 433"/>
                    <a:gd name="T45" fmla="*/ 2147483647 h 367"/>
                    <a:gd name="T46" fmla="*/ 2147483647 w 433"/>
                    <a:gd name="T47" fmla="*/ 2147483647 h 367"/>
                    <a:gd name="T48" fmla="*/ 2147483647 w 433"/>
                    <a:gd name="T49" fmla="*/ 2147483647 h 367"/>
                    <a:gd name="T50" fmla="*/ 2147483647 w 433"/>
                    <a:gd name="T51" fmla="*/ 2147483647 h 367"/>
                    <a:gd name="T52" fmla="*/ 2147483647 w 433"/>
                    <a:gd name="T53" fmla="*/ 2147483647 h 367"/>
                    <a:gd name="T54" fmla="*/ 2147483647 w 433"/>
                    <a:gd name="T55" fmla="*/ 2147483647 h 367"/>
                    <a:gd name="T56" fmla="*/ 2147483647 w 433"/>
                    <a:gd name="T57" fmla="*/ 2147483647 h 367"/>
                    <a:gd name="T58" fmla="*/ 2147483647 w 433"/>
                    <a:gd name="T59" fmla="*/ 2147483647 h 367"/>
                    <a:gd name="T60" fmla="*/ 2147483647 w 433"/>
                    <a:gd name="T61" fmla="*/ 2147483647 h 367"/>
                    <a:gd name="T62" fmla="*/ 2147483647 w 433"/>
                    <a:gd name="T63" fmla="*/ 2147483647 h 367"/>
                    <a:gd name="T64" fmla="*/ 2147483647 w 433"/>
                    <a:gd name="T65" fmla="*/ 2147483647 h 367"/>
                    <a:gd name="T66" fmla="*/ 2147483647 w 433"/>
                    <a:gd name="T67" fmla="*/ 2147483647 h 367"/>
                    <a:gd name="T68" fmla="*/ 2147483647 w 433"/>
                    <a:gd name="T69" fmla="*/ 2147483647 h 367"/>
                    <a:gd name="T70" fmla="*/ 2147483647 w 433"/>
                    <a:gd name="T71" fmla="*/ 2147483647 h 367"/>
                    <a:gd name="T72" fmla="*/ 2147483647 w 433"/>
                    <a:gd name="T73" fmla="*/ 2147483647 h 367"/>
                    <a:gd name="T74" fmla="*/ 2147483647 w 433"/>
                    <a:gd name="T75" fmla="*/ 2147483647 h 367"/>
                    <a:gd name="T76" fmla="*/ 2147483647 w 433"/>
                    <a:gd name="T77" fmla="*/ 2147483647 h 367"/>
                    <a:gd name="T78" fmla="*/ 2147483647 w 433"/>
                    <a:gd name="T79" fmla="*/ 2147483647 h 367"/>
                    <a:gd name="T80" fmla="*/ 2147483647 w 433"/>
                    <a:gd name="T81" fmla="*/ 2147483647 h 367"/>
                    <a:gd name="T82" fmla="*/ 2147483647 w 433"/>
                    <a:gd name="T83" fmla="*/ 2147483647 h 367"/>
                    <a:gd name="T84" fmla="*/ 2147483647 w 433"/>
                    <a:gd name="T85" fmla="*/ 2147483647 h 3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3"/>
                    <a:gd name="T130" fmla="*/ 0 h 367"/>
                    <a:gd name="T131" fmla="*/ 433 w 433"/>
                    <a:gd name="T132" fmla="*/ 367 h 3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3" h="367">
                      <a:moveTo>
                        <a:pt x="135" y="278"/>
                      </a:moveTo>
                      <a:cubicBezTo>
                        <a:pt x="144" y="281"/>
                        <a:pt x="152" y="295"/>
                        <a:pt x="161" y="298"/>
                      </a:cubicBezTo>
                      <a:cubicBezTo>
                        <a:pt x="176" y="320"/>
                        <a:pt x="187" y="314"/>
                        <a:pt x="214" y="318"/>
                      </a:cubicBezTo>
                      <a:cubicBezTo>
                        <a:pt x="229" y="323"/>
                        <a:pt x="238" y="329"/>
                        <a:pt x="255" y="329"/>
                      </a:cubicBezTo>
                      <a:cubicBezTo>
                        <a:pt x="259" y="323"/>
                        <a:pt x="271" y="328"/>
                        <a:pt x="271" y="328"/>
                      </a:cubicBezTo>
                      <a:cubicBezTo>
                        <a:pt x="273" y="323"/>
                        <a:pt x="272" y="318"/>
                        <a:pt x="279" y="324"/>
                      </a:cubicBezTo>
                      <a:cubicBezTo>
                        <a:pt x="286" y="329"/>
                        <a:pt x="293" y="323"/>
                        <a:pt x="298" y="329"/>
                      </a:cubicBezTo>
                      <a:cubicBezTo>
                        <a:pt x="306" y="339"/>
                        <a:pt x="307" y="345"/>
                        <a:pt x="315" y="353"/>
                      </a:cubicBezTo>
                      <a:cubicBezTo>
                        <a:pt x="341" y="344"/>
                        <a:pt x="319" y="351"/>
                        <a:pt x="367" y="353"/>
                      </a:cubicBezTo>
                      <a:cubicBezTo>
                        <a:pt x="390" y="364"/>
                        <a:pt x="376" y="367"/>
                        <a:pt x="391" y="362"/>
                      </a:cubicBezTo>
                      <a:cubicBezTo>
                        <a:pt x="398" y="357"/>
                        <a:pt x="404" y="355"/>
                        <a:pt x="411" y="350"/>
                      </a:cubicBezTo>
                      <a:cubicBezTo>
                        <a:pt x="415" y="343"/>
                        <a:pt x="420" y="342"/>
                        <a:pt x="423" y="334"/>
                      </a:cubicBezTo>
                      <a:cubicBezTo>
                        <a:pt x="424" y="315"/>
                        <a:pt x="433" y="279"/>
                        <a:pt x="413" y="266"/>
                      </a:cubicBezTo>
                      <a:cubicBezTo>
                        <a:pt x="406" y="256"/>
                        <a:pt x="391" y="232"/>
                        <a:pt x="391" y="222"/>
                      </a:cubicBezTo>
                      <a:cubicBezTo>
                        <a:pt x="396" y="214"/>
                        <a:pt x="396" y="205"/>
                        <a:pt x="399" y="196"/>
                      </a:cubicBezTo>
                      <a:cubicBezTo>
                        <a:pt x="398" y="185"/>
                        <a:pt x="398" y="175"/>
                        <a:pt x="397" y="164"/>
                      </a:cubicBezTo>
                      <a:cubicBezTo>
                        <a:pt x="396" y="156"/>
                        <a:pt x="397" y="134"/>
                        <a:pt x="397" y="126"/>
                      </a:cubicBezTo>
                      <a:cubicBezTo>
                        <a:pt x="383" y="121"/>
                        <a:pt x="394" y="131"/>
                        <a:pt x="384" y="125"/>
                      </a:cubicBezTo>
                      <a:cubicBezTo>
                        <a:pt x="376" y="113"/>
                        <a:pt x="379" y="107"/>
                        <a:pt x="367" y="99"/>
                      </a:cubicBezTo>
                      <a:cubicBezTo>
                        <a:pt x="366" y="97"/>
                        <a:pt x="368" y="100"/>
                        <a:pt x="366" y="98"/>
                      </a:cubicBezTo>
                      <a:cubicBezTo>
                        <a:pt x="364" y="96"/>
                        <a:pt x="360" y="88"/>
                        <a:pt x="358" y="86"/>
                      </a:cubicBezTo>
                      <a:cubicBezTo>
                        <a:pt x="347" y="73"/>
                        <a:pt x="353" y="65"/>
                        <a:pt x="339" y="56"/>
                      </a:cubicBezTo>
                      <a:cubicBezTo>
                        <a:pt x="330" y="42"/>
                        <a:pt x="323" y="42"/>
                        <a:pt x="316" y="35"/>
                      </a:cubicBezTo>
                      <a:cubicBezTo>
                        <a:pt x="316" y="35"/>
                        <a:pt x="295" y="11"/>
                        <a:pt x="295" y="11"/>
                      </a:cubicBezTo>
                      <a:cubicBezTo>
                        <a:pt x="291" y="10"/>
                        <a:pt x="279" y="18"/>
                        <a:pt x="279" y="18"/>
                      </a:cubicBezTo>
                      <a:cubicBezTo>
                        <a:pt x="270" y="19"/>
                        <a:pt x="249" y="13"/>
                        <a:pt x="240" y="14"/>
                      </a:cubicBezTo>
                      <a:cubicBezTo>
                        <a:pt x="234" y="15"/>
                        <a:pt x="217" y="11"/>
                        <a:pt x="217" y="11"/>
                      </a:cubicBezTo>
                      <a:lnTo>
                        <a:pt x="109" y="6"/>
                      </a:lnTo>
                      <a:cubicBezTo>
                        <a:pt x="105" y="12"/>
                        <a:pt x="93" y="3"/>
                        <a:pt x="93" y="3"/>
                      </a:cubicBezTo>
                      <a:cubicBezTo>
                        <a:pt x="85" y="15"/>
                        <a:pt x="77" y="0"/>
                        <a:pt x="69" y="12"/>
                      </a:cubicBezTo>
                      <a:cubicBezTo>
                        <a:pt x="67" y="16"/>
                        <a:pt x="48" y="44"/>
                        <a:pt x="48" y="44"/>
                      </a:cubicBezTo>
                      <a:cubicBezTo>
                        <a:pt x="35" y="63"/>
                        <a:pt x="20" y="65"/>
                        <a:pt x="4" y="81"/>
                      </a:cubicBezTo>
                      <a:cubicBezTo>
                        <a:pt x="0" y="94"/>
                        <a:pt x="13" y="109"/>
                        <a:pt x="9" y="117"/>
                      </a:cubicBezTo>
                      <a:cubicBezTo>
                        <a:pt x="15" y="95"/>
                        <a:pt x="11" y="127"/>
                        <a:pt x="15" y="135"/>
                      </a:cubicBezTo>
                      <a:cubicBezTo>
                        <a:pt x="18" y="141"/>
                        <a:pt x="21" y="150"/>
                        <a:pt x="21" y="150"/>
                      </a:cubicBezTo>
                      <a:cubicBezTo>
                        <a:pt x="27" y="159"/>
                        <a:pt x="31" y="146"/>
                        <a:pt x="40" y="152"/>
                      </a:cubicBezTo>
                      <a:cubicBezTo>
                        <a:pt x="46" y="152"/>
                        <a:pt x="70" y="151"/>
                        <a:pt x="81" y="155"/>
                      </a:cubicBezTo>
                      <a:cubicBezTo>
                        <a:pt x="90" y="164"/>
                        <a:pt x="96" y="161"/>
                        <a:pt x="109" y="165"/>
                      </a:cubicBezTo>
                      <a:cubicBezTo>
                        <a:pt x="113" y="171"/>
                        <a:pt x="118" y="205"/>
                        <a:pt x="123" y="210"/>
                      </a:cubicBezTo>
                      <a:cubicBezTo>
                        <a:pt x="127" y="214"/>
                        <a:pt x="123" y="222"/>
                        <a:pt x="123" y="222"/>
                      </a:cubicBezTo>
                      <a:cubicBezTo>
                        <a:pt x="126" y="232"/>
                        <a:pt x="126" y="239"/>
                        <a:pt x="123" y="249"/>
                      </a:cubicBezTo>
                      <a:cubicBezTo>
                        <a:pt x="122" y="253"/>
                        <a:pt x="127" y="264"/>
                        <a:pt x="127" y="264"/>
                      </a:cubicBezTo>
                      <a:cubicBezTo>
                        <a:pt x="129" y="280"/>
                        <a:pt x="129" y="284"/>
                        <a:pt x="135" y="278"/>
                      </a:cubicBezTo>
                      <a:close/>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3" name="Freeform 58"/>
                <p:cNvSpPr>
                  <a:spLocks/>
                </p:cNvSpPr>
                <p:nvPr>
                  <p:custDataLst>
                    <p:tags r:id="rId9"/>
                  </p:custDataLst>
                </p:nvPr>
              </p:nvSpPr>
              <p:spPr bwMode="auto">
                <a:xfrm>
                  <a:off x="2003429" y="1214438"/>
                  <a:ext cx="968375" cy="1123950"/>
                </a:xfrm>
                <a:custGeom>
                  <a:avLst/>
                  <a:gdLst>
                    <a:gd name="T0" fmla="*/ 2147483647 w 543"/>
                    <a:gd name="T1" fmla="*/ 2147483647 h 780"/>
                    <a:gd name="T2" fmla="*/ 2147483647 w 543"/>
                    <a:gd name="T3" fmla="*/ 2147483647 h 780"/>
                    <a:gd name="T4" fmla="*/ 2147483647 w 543"/>
                    <a:gd name="T5" fmla="*/ 2147483647 h 780"/>
                    <a:gd name="T6" fmla="*/ 2147483647 w 543"/>
                    <a:gd name="T7" fmla="*/ 2147483647 h 780"/>
                    <a:gd name="T8" fmla="*/ 2147483647 w 543"/>
                    <a:gd name="T9" fmla="*/ 2147483647 h 780"/>
                    <a:gd name="T10" fmla="*/ 2147483647 w 543"/>
                    <a:gd name="T11" fmla="*/ 2147483647 h 780"/>
                    <a:gd name="T12" fmla="*/ 2147483647 w 543"/>
                    <a:gd name="T13" fmla="*/ 2147483647 h 780"/>
                    <a:gd name="T14" fmla="*/ 2147483647 w 543"/>
                    <a:gd name="T15" fmla="*/ 2147483647 h 780"/>
                    <a:gd name="T16" fmla="*/ 2147483647 w 543"/>
                    <a:gd name="T17" fmla="*/ 2147483647 h 780"/>
                    <a:gd name="T18" fmla="*/ 2147483647 w 543"/>
                    <a:gd name="T19" fmla="*/ 2147483647 h 780"/>
                    <a:gd name="T20" fmla="*/ 2147483647 w 543"/>
                    <a:gd name="T21" fmla="*/ 2147483647 h 780"/>
                    <a:gd name="T22" fmla="*/ 2147483647 w 543"/>
                    <a:gd name="T23" fmla="*/ 2147483647 h 780"/>
                    <a:gd name="T24" fmla="*/ 2147483647 w 543"/>
                    <a:gd name="T25" fmla="*/ 2147483647 h 780"/>
                    <a:gd name="T26" fmla="*/ 2147483647 w 543"/>
                    <a:gd name="T27" fmla="*/ 2147483647 h 780"/>
                    <a:gd name="T28" fmla="*/ 2147483647 w 543"/>
                    <a:gd name="T29" fmla="*/ 2147483647 h 780"/>
                    <a:gd name="T30" fmla="*/ 2147483647 w 543"/>
                    <a:gd name="T31" fmla="*/ 2147483647 h 780"/>
                    <a:gd name="T32" fmla="*/ 2147483647 w 543"/>
                    <a:gd name="T33" fmla="*/ 2147483647 h 780"/>
                    <a:gd name="T34" fmla="*/ 2147483647 w 543"/>
                    <a:gd name="T35" fmla="*/ 2147483647 h 780"/>
                    <a:gd name="T36" fmla="*/ 2147483647 w 543"/>
                    <a:gd name="T37" fmla="*/ 2147483647 h 780"/>
                    <a:gd name="T38" fmla="*/ 2147483647 w 543"/>
                    <a:gd name="T39" fmla="*/ 2147483647 h 780"/>
                    <a:gd name="T40" fmla="*/ 2147483647 w 543"/>
                    <a:gd name="T41" fmla="*/ 2147483647 h 780"/>
                    <a:gd name="T42" fmla="*/ 2147483647 w 543"/>
                    <a:gd name="T43" fmla="*/ 2147483647 h 780"/>
                    <a:gd name="T44" fmla="*/ 2147483647 w 543"/>
                    <a:gd name="T45" fmla="*/ 2147483647 h 780"/>
                    <a:gd name="T46" fmla="*/ 2147483647 w 543"/>
                    <a:gd name="T47" fmla="*/ 2147483647 h 780"/>
                    <a:gd name="T48" fmla="*/ 2147483647 w 543"/>
                    <a:gd name="T49" fmla="*/ 2147483647 h 780"/>
                    <a:gd name="T50" fmla="*/ 2147483647 w 543"/>
                    <a:gd name="T51" fmla="*/ 2147483647 h 780"/>
                    <a:gd name="T52" fmla="*/ 2147483647 w 543"/>
                    <a:gd name="T53" fmla="*/ 2147483647 h 780"/>
                    <a:gd name="T54" fmla="*/ 2147483647 w 543"/>
                    <a:gd name="T55" fmla="*/ 2147483647 h 780"/>
                    <a:gd name="T56" fmla="*/ 2147483647 w 543"/>
                    <a:gd name="T57" fmla="*/ 2147483647 h 780"/>
                    <a:gd name="T58" fmla="*/ 2147483647 w 543"/>
                    <a:gd name="T59" fmla="*/ 2147483647 h 780"/>
                    <a:gd name="T60" fmla="*/ 2147483647 w 543"/>
                    <a:gd name="T61" fmla="*/ 2147483647 h 780"/>
                    <a:gd name="T62" fmla="*/ 2147483647 w 543"/>
                    <a:gd name="T63" fmla="*/ 2147483647 h 780"/>
                    <a:gd name="T64" fmla="*/ 2147483647 w 543"/>
                    <a:gd name="T65" fmla="*/ 2147483647 h 780"/>
                    <a:gd name="T66" fmla="*/ 2147483647 w 543"/>
                    <a:gd name="T67" fmla="*/ 2147483647 h 780"/>
                    <a:gd name="T68" fmla="*/ 2147483647 w 543"/>
                    <a:gd name="T69" fmla="*/ 2147483647 h 780"/>
                    <a:gd name="T70" fmla="*/ 2147483647 w 543"/>
                    <a:gd name="T71" fmla="*/ 2147483647 h 780"/>
                    <a:gd name="T72" fmla="*/ 2147483647 w 543"/>
                    <a:gd name="T73" fmla="*/ 2147483647 h 780"/>
                    <a:gd name="T74" fmla="*/ 2147483647 w 543"/>
                    <a:gd name="T75" fmla="*/ 2147483647 h 780"/>
                    <a:gd name="T76" fmla="*/ 2147483647 w 543"/>
                    <a:gd name="T77" fmla="*/ 2147483647 h 780"/>
                    <a:gd name="T78" fmla="*/ 2147483647 w 543"/>
                    <a:gd name="T79" fmla="*/ 2147483647 h 780"/>
                    <a:gd name="T80" fmla="*/ 2147483647 w 543"/>
                    <a:gd name="T81" fmla="*/ 2147483647 h 780"/>
                    <a:gd name="T82" fmla="*/ 2147483647 w 543"/>
                    <a:gd name="T83" fmla="*/ 2147483647 h 780"/>
                    <a:gd name="T84" fmla="*/ 2147483647 w 543"/>
                    <a:gd name="T85" fmla="*/ 2147483647 h 780"/>
                    <a:gd name="T86" fmla="*/ 2147483647 w 543"/>
                    <a:gd name="T87" fmla="*/ 2147483647 h 780"/>
                    <a:gd name="T88" fmla="*/ 2147483647 w 543"/>
                    <a:gd name="T89" fmla="*/ 2147483647 h 780"/>
                    <a:gd name="T90" fmla="*/ 2147483647 w 543"/>
                    <a:gd name="T91" fmla="*/ 2147483647 h 780"/>
                    <a:gd name="T92" fmla="*/ 2147483647 w 543"/>
                    <a:gd name="T93" fmla="*/ 2147483647 h 7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3"/>
                    <a:gd name="T142" fmla="*/ 0 h 780"/>
                    <a:gd name="T143" fmla="*/ 543 w 543"/>
                    <a:gd name="T144" fmla="*/ 780 h 7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3" h="780">
                      <a:moveTo>
                        <a:pt x="506" y="667"/>
                      </a:moveTo>
                      <a:cubicBezTo>
                        <a:pt x="498" y="670"/>
                        <a:pt x="483" y="660"/>
                        <a:pt x="476" y="655"/>
                      </a:cubicBezTo>
                      <a:cubicBezTo>
                        <a:pt x="473" y="645"/>
                        <a:pt x="471" y="644"/>
                        <a:pt x="462" y="640"/>
                      </a:cubicBezTo>
                      <a:cubicBezTo>
                        <a:pt x="456" y="637"/>
                        <a:pt x="441" y="625"/>
                        <a:pt x="441" y="625"/>
                      </a:cubicBezTo>
                      <a:cubicBezTo>
                        <a:pt x="430" y="609"/>
                        <a:pt x="456" y="627"/>
                        <a:pt x="456" y="607"/>
                      </a:cubicBezTo>
                      <a:cubicBezTo>
                        <a:pt x="453" y="599"/>
                        <a:pt x="453" y="589"/>
                        <a:pt x="444" y="579"/>
                      </a:cubicBezTo>
                      <a:cubicBezTo>
                        <a:pt x="435" y="569"/>
                        <a:pt x="413" y="553"/>
                        <a:pt x="401" y="549"/>
                      </a:cubicBezTo>
                      <a:cubicBezTo>
                        <a:pt x="397" y="550"/>
                        <a:pt x="369" y="552"/>
                        <a:pt x="369" y="552"/>
                      </a:cubicBezTo>
                      <a:cubicBezTo>
                        <a:pt x="349" y="551"/>
                        <a:pt x="350" y="562"/>
                        <a:pt x="330" y="559"/>
                      </a:cubicBezTo>
                      <a:cubicBezTo>
                        <a:pt x="321" y="558"/>
                        <a:pt x="303" y="548"/>
                        <a:pt x="303" y="548"/>
                      </a:cubicBezTo>
                      <a:cubicBezTo>
                        <a:pt x="296" y="543"/>
                        <a:pt x="299" y="545"/>
                        <a:pt x="293" y="542"/>
                      </a:cubicBezTo>
                      <a:cubicBezTo>
                        <a:pt x="297" y="530"/>
                        <a:pt x="299" y="527"/>
                        <a:pt x="295" y="515"/>
                      </a:cubicBezTo>
                      <a:cubicBezTo>
                        <a:pt x="290" y="501"/>
                        <a:pt x="291" y="487"/>
                        <a:pt x="286" y="473"/>
                      </a:cubicBezTo>
                      <a:cubicBezTo>
                        <a:pt x="284" y="468"/>
                        <a:pt x="271" y="451"/>
                        <a:pt x="269" y="446"/>
                      </a:cubicBezTo>
                      <a:cubicBezTo>
                        <a:pt x="267" y="440"/>
                        <a:pt x="255" y="452"/>
                        <a:pt x="253" y="446"/>
                      </a:cubicBezTo>
                      <a:cubicBezTo>
                        <a:pt x="252" y="442"/>
                        <a:pt x="249" y="434"/>
                        <a:pt x="249" y="434"/>
                      </a:cubicBezTo>
                      <a:cubicBezTo>
                        <a:pt x="248" y="413"/>
                        <a:pt x="237" y="397"/>
                        <a:pt x="220" y="386"/>
                      </a:cubicBezTo>
                      <a:cubicBezTo>
                        <a:pt x="218" y="372"/>
                        <a:pt x="239" y="360"/>
                        <a:pt x="242" y="353"/>
                      </a:cubicBezTo>
                      <a:cubicBezTo>
                        <a:pt x="245" y="346"/>
                        <a:pt x="241" y="348"/>
                        <a:pt x="237" y="342"/>
                      </a:cubicBezTo>
                      <a:cubicBezTo>
                        <a:pt x="231" y="332"/>
                        <a:pt x="227" y="325"/>
                        <a:pt x="217" y="318"/>
                      </a:cubicBezTo>
                      <a:cubicBezTo>
                        <a:pt x="211" y="309"/>
                        <a:pt x="206" y="308"/>
                        <a:pt x="195" y="304"/>
                      </a:cubicBezTo>
                      <a:cubicBezTo>
                        <a:pt x="193" y="303"/>
                        <a:pt x="189" y="302"/>
                        <a:pt x="189" y="302"/>
                      </a:cubicBezTo>
                      <a:cubicBezTo>
                        <a:pt x="203" y="297"/>
                        <a:pt x="195" y="291"/>
                        <a:pt x="205" y="285"/>
                      </a:cubicBezTo>
                      <a:cubicBezTo>
                        <a:pt x="211" y="277"/>
                        <a:pt x="218" y="274"/>
                        <a:pt x="226" y="269"/>
                      </a:cubicBezTo>
                      <a:cubicBezTo>
                        <a:pt x="236" y="253"/>
                        <a:pt x="241" y="243"/>
                        <a:pt x="249" y="226"/>
                      </a:cubicBezTo>
                      <a:cubicBezTo>
                        <a:pt x="252" y="220"/>
                        <a:pt x="254" y="214"/>
                        <a:pt x="255" y="208"/>
                      </a:cubicBezTo>
                      <a:cubicBezTo>
                        <a:pt x="256" y="205"/>
                        <a:pt x="257" y="198"/>
                        <a:pt x="257" y="198"/>
                      </a:cubicBezTo>
                      <a:cubicBezTo>
                        <a:pt x="252" y="191"/>
                        <a:pt x="249" y="181"/>
                        <a:pt x="241" y="178"/>
                      </a:cubicBezTo>
                      <a:cubicBezTo>
                        <a:pt x="238" y="175"/>
                        <a:pt x="232" y="173"/>
                        <a:pt x="229" y="170"/>
                      </a:cubicBezTo>
                      <a:cubicBezTo>
                        <a:pt x="228" y="169"/>
                        <a:pt x="228" y="166"/>
                        <a:pt x="227" y="164"/>
                      </a:cubicBezTo>
                      <a:cubicBezTo>
                        <a:pt x="225" y="161"/>
                        <a:pt x="227" y="151"/>
                        <a:pt x="221" y="146"/>
                      </a:cubicBezTo>
                      <a:cubicBezTo>
                        <a:pt x="216" y="139"/>
                        <a:pt x="212" y="140"/>
                        <a:pt x="199" y="123"/>
                      </a:cubicBezTo>
                      <a:cubicBezTo>
                        <a:pt x="173" y="87"/>
                        <a:pt x="166" y="67"/>
                        <a:pt x="141" y="42"/>
                      </a:cubicBezTo>
                      <a:cubicBezTo>
                        <a:pt x="137" y="30"/>
                        <a:pt x="140" y="9"/>
                        <a:pt x="128" y="5"/>
                      </a:cubicBezTo>
                      <a:cubicBezTo>
                        <a:pt x="114" y="10"/>
                        <a:pt x="102" y="0"/>
                        <a:pt x="92" y="6"/>
                      </a:cubicBezTo>
                      <a:cubicBezTo>
                        <a:pt x="88" y="13"/>
                        <a:pt x="79" y="31"/>
                        <a:pt x="76" y="39"/>
                      </a:cubicBezTo>
                      <a:cubicBezTo>
                        <a:pt x="74" y="57"/>
                        <a:pt x="73" y="63"/>
                        <a:pt x="62" y="74"/>
                      </a:cubicBezTo>
                      <a:cubicBezTo>
                        <a:pt x="60" y="82"/>
                        <a:pt x="59" y="72"/>
                        <a:pt x="59" y="75"/>
                      </a:cubicBezTo>
                      <a:cubicBezTo>
                        <a:pt x="58" y="75"/>
                        <a:pt x="59" y="75"/>
                        <a:pt x="58" y="75"/>
                      </a:cubicBezTo>
                      <a:cubicBezTo>
                        <a:pt x="49" y="72"/>
                        <a:pt x="62" y="80"/>
                        <a:pt x="53" y="77"/>
                      </a:cubicBezTo>
                      <a:cubicBezTo>
                        <a:pt x="47" y="74"/>
                        <a:pt x="33" y="65"/>
                        <a:pt x="26" y="68"/>
                      </a:cubicBezTo>
                      <a:cubicBezTo>
                        <a:pt x="18" y="71"/>
                        <a:pt x="3" y="88"/>
                        <a:pt x="2" y="98"/>
                      </a:cubicBezTo>
                      <a:cubicBezTo>
                        <a:pt x="3" y="104"/>
                        <a:pt x="16" y="121"/>
                        <a:pt x="19" y="126"/>
                      </a:cubicBezTo>
                      <a:cubicBezTo>
                        <a:pt x="23" y="131"/>
                        <a:pt x="27" y="144"/>
                        <a:pt x="27" y="144"/>
                      </a:cubicBezTo>
                      <a:cubicBezTo>
                        <a:pt x="29" y="159"/>
                        <a:pt x="27" y="165"/>
                        <a:pt x="35" y="176"/>
                      </a:cubicBezTo>
                      <a:cubicBezTo>
                        <a:pt x="36" y="185"/>
                        <a:pt x="36" y="195"/>
                        <a:pt x="37" y="204"/>
                      </a:cubicBezTo>
                      <a:cubicBezTo>
                        <a:pt x="38" y="210"/>
                        <a:pt x="43" y="222"/>
                        <a:pt x="43" y="222"/>
                      </a:cubicBezTo>
                      <a:cubicBezTo>
                        <a:pt x="41" y="239"/>
                        <a:pt x="42" y="238"/>
                        <a:pt x="39" y="252"/>
                      </a:cubicBezTo>
                      <a:cubicBezTo>
                        <a:pt x="37" y="259"/>
                        <a:pt x="26" y="272"/>
                        <a:pt x="26" y="272"/>
                      </a:cubicBezTo>
                      <a:cubicBezTo>
                        <a:pt x="29" y="298"/>
                        <a:pt x="43" y="278"/>
                        <a:pt x="64" y="288"/>
                      </a:cubicBezTo>
                      <a:cubicBezTo>
                        <a:pt x="66" y="297"/>
                        <a:pt x="41" y="310"/>
                        <a:pt x="35" y="320"/>
                      </a:cubicBezTo>
                      <a:cubicBezTo>
                        <a:pt x="28" y="329"/>
                        <a:pt x="28" y="335"/>
                        <a:pt x="23" y="342"/>
                      </a:cubicBezTo>
                      <a:cubicBezTo>
                        <a:pt x="20" y="345"/>
                        <a:pt x="4" y="358"/>
                        <a:pt x="2" y="362"/>
                      </a:cubicBezTo>
                      <a:cubicBezTo>
                        <a:pt x="0" y="366"/>
                        <a:pt x="13" y="374"/>
                        <a:pt x="13" y="374"/>
                      </a:cubicBezTo>
                      <a:cubicBezTo>
                        <a:pt x="15" y="392"/>
                        <a:pt x="15" y="378"/>
                        <a:pt x="34" y="384"/>
                      </a:cubicBezTo>
                      <a:cubicBezTo>
                        <a:pt x="44" y="394"/>
                        <a:pt x="62" y="396"/>
                        <a:pt x="70" y="408"/>
                      </a:cubicBezTo>
                      <a:cubicBezTo>
                        <a:pt x="68" y="415"/>
                        <a:pt x="67" y="462"/>
                        <a:pt x="67" y="462"/>
                      </a:cubicBezTo>
                      <a:cubicBezTo>
                        <a:pt x="69" y="478"/>
                        <a:pt x="81" y="486"/>
                        <a:pt x="98" y="492"/>
                      </a:cubicBezTo>
                      <a:lnTo>
                        <a:pt x="93" y="520"/>
                      </a:lnTo>
                      <a:cubicBezTo>
                        <a:pt x="93" y="520"/>
                        <a:pt x="87" y="538"/>
                        <a:pt x="87" y="538"/>
                      </a:cubicBezTo>
                      <a:cubicBezTo>
                        <a:pt x="86" y="540"/>
                        <a:pt x="85" y="544"/>
                        <a:pt x="85" y="544"/>
                      </a:cubicBezTo>
                      <a:cubicBezTo>
                        <a:pt x="86" y="557"/>
                        <a:pt x="100" y="570"/>
                        <a:pt x="106" y="581"/>
                      </a:cubicBezTo>
                      <a:cubicBezTo>
                        <a:pt x="109" y="587"/>
                        <a:pt x="89" y="599"/>
                        <a:pt x="89" y="599"/>
                      </a:cubicBezTo>
                      <a:cubicBezTo>
                        <a:pt x="94" y="614"/>
                        <a:pt x="120" y="588"/>
                        <a:pt x="105" y="598"/>
                      </a:cubicBezTo>
                      <a:cubicBezTo>
                        <a:pt x="102" y="606"/>
                        <a:pt x="137" y="616"/>
                        <a:pt x="130" y="621"/>
                      </a:cubicBezTo>
                      <a:cubicBezTo>
                        <a:pt x="125" y="636"/>
                        <a:pt x="108" y="637"/>
                        <a:pt x="119" y="644"/>
                      </a:cubicBezTo>
                      <a:cubicBezTo>
                        <a:pt x="124" y="652"/>
                        <a:pt x="124" y="648"/>
                        <a:pt x="121" y="658"/>
                      </a:cubicBezTo>
                      <a:cubicBezTo>
                        <a:pt x="120" y="662"/>
                        <a:pt x="117" y="670"/>
                        <a:pt x="117" y="670"/>
                      </a:cubicBezTo>
                      <a:cubicBezTo>
                        <a:pt x="119" y="675"/>
                        <a:pt x="124" y="698"/>
                        <a:pt x="129" y="698"/>
                      </a:cubicBezTo>
                      <a:cubicBezTo>
                        <a:pt x="136" y="684"/>
                        <a:pt x="151" y="681"/>
                        <a:pt x="155" y="696"/>
                      </a:cubicBezTo>
                      <a:cubicBezTo>
                        <a:pt x="161" y="716"/>
                        <a:pt x="157" y="704"/>
                        <a:pt x="161" y="722"/>
                      </a:cubicBezTo>
                      <a:cubicBezTo>
                        <a:pt x="162" y="742"/>
                        <a:pt x="164" y="748"/>
                        <a:pt x="167" y="768"/>
                      </a:cubicBezTo>
                      <a:cubicBezTo>
                        <a:pt x="167" y="770"/>
                        <a:pt x="176" y="770"/>
                        <a:pt x="176" y="770"/>
                      </a:cubicBezTo>
                      <a:cubicBezTo>
                        <a:pt x="192" y="765"/>
                        <a:pt x="199" y="780"/>
                        <a:pt x="213" y="772"/>
                      </a:cubicBezTo>
                      <a:cubicBezTo>
                        <a:pt x="219" y="768"/>
                        <a:pt x="225" y="764"/>
                        <a:pt x="231" y="760"/>
                      </a:cubicBezTo>
                      <a:cubicBezTo>
                        <a:pt x="233" y="759"/>
                        <a:pt x="237" y="756"/>
                        <a:pt x="237" y="756"/>
                      </a:cubicBezTo>
                      <a:cubicBezTo>
                        <a:pt x="246" y="743"/>
                        <a:pt x="251" y="737"/>
                        <a:pt x="267" y="734"/>
                      </a:cubicBezTo>
                      <a:cubicBezTo>
                        <a:pt x="272" y="729"/>
                        <a:pt x="285" y="724"/>
                        <a:pt x="285" y="724"/>
                      </a:cubicBezTo>
                      <a:cubicBezTo>
                        <a:pt x="290" y="717"/>
                        <a:pt x="296" y="709"/>
                        <a:pt x="303" y="704"/>
                      </a:cubicBezTo>
                      <a:cubicBezTo>
                        <a:pt x="306" y="694"/>
                        <a:pt x="315" y="694"/>
                        <a:pt x="323" y="688"/>
                      </a:cubicBezTo>
                      <a:cubicBezTo>
                        <a:pt x="350" y="691"/>
                        <a:pt x="343" y="699"/>
                        <a:pt x="363" y="710"/>
                      </a:cubicBezTo>
                      <a:cubicBezTo>
                        <a:pt x="363" y="710"/>
                        <a:pt x="378" y="715"/>
                        <a:pt x="381" y="716"/>
                      </a:cubicBezTo>
                      <a:cubicBezTo>
                        <a:pt x="383" y="717"/>
                        <a:pt x="387" y="718"/>
                        <a:pt x="387" y="718"/>
                      </a:cubicBezTo>
                      <a:cubicBezTo>
                        <a:pt x="403" y="714"/>
                        <a:pt x="416" y="704"/>
                        <a:pt x="431" y="698"/>
                      </a:cubicBezTo>
                      <a:cubicBezTo>
                        <a:pt x="431" y="698"/>
                        <a:pt x="456" y="675"/>
                        <a:pt x="439" y="692"/>
                      </a:cubicBezTo>
                      <a:cubicBezTo>
                        <a:pt x="450" y="703"/>
                        <a:pt x="460" y="698"/>
                        <a:pt x="473" y="716"/>
                      </a:cubicBezTo>
                      <a:cubicBezTo>
                        <a:pt x="489" y="713"/>
                        <a:pt x="500" y="718"/>
                        <a:pt x="515" y="714"/>
                      </a:cubicBezTo>
                      <a:cubicBezTo>
                        <a:pt x="525" y="716"/>
                        <a:pt x="533" y="718"/>
                        <a:pt x="543" y="720"/>
                      </a:cubicBezTo>
                      <a:cubicBezTo>
                        <a:pt x="541" y="721"/>
                        <a:pt x="539" y="723"/>
                        <a:pt x="537" y="722"/>
                      </a:cubicBezTo>
                      <a:cubicBezTo>
                        <a:pt x="529" y="716"/>
                        <a:pt x="542" y="697"/>
                        <a:pt x="535" y="690"/>
                      </a:cubicBezTo>
                      <a:cubicBezTo>
                        <a:pt x="532" y="687"/>
                        <a:pt x="532" y="668"/>
                        <a:pt x="532" y="668"/>
                      </a:cubicBezTo>
                      <a:cubicBezTo>
                        <a:pt x="528" y="663"/>
                        <a:pt x="525" y="648"/>
                        <a:pt x="521" y="643"/>
                      </a:cubicBezTo>
                      <a:cubicBezTo>
                        <a:pt x="521" y="643"/>
                        <a:pt x="489" y="662"/>
                        <a:pt x="491" y="660"/>
                      </a:cubicBezTo>
                      <a:cubicBezTo>
                        <a:pt x="492" y="659"/>
                        <a:pt x="497" y="662"/>
                        <a:pt x="497" y="662"/>
                      </a:cubicBezTo>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dirty="0">
                    <a:solidFill>
                      <a:srgbClr val="000000"/>
                    </a:solidFill>
                    <a:latin typeface="Calibri"/>
                    <a:ea typeface="华文细黑" pitchFamily="2" charset="-122"/>
                    <a:cs typeface="Calibri" panose="020F0502020204030204" pitchFamily="34" charset="0"/>
                  </a:endParaRPr>
                </a:p>
              </p:txBody>
            </p:sp>
            <p:sp>
              <p:nvSpPr>
                <p:cNvPr id="54" name="Freeform 59"/>
                <p:cNvSpPr>
                  <a:spLocks/>
                </p:cNvSpPr>
                <p:nvPr>
                  <p:custDataLst>
                    <p:tags r:id="rId10"/>
                  </p:custDataLst>
                </p:nvPr>
              </p:nvSpPr>
              <p:spPr bwMode="auto">
                <a:xfrm>
                  <a:off x="2346325" y="1444625"/>
                  <a:ext cx="1125538" cy="719138"/>
                </a:xfrm>
                <a:custGeom>
                  <a:avLst/>
                  <a:gdLst>
                    <a:gd name="T0" fmla="*/ 2147483647 w 630"/>
                    <a:gd name="T1" fmla="*/ 2147483647 h 500"/>
                    <a:gd name="T2" fmla="*/ 2147483647 w 630"/>
                    <a:gd name="T3" fmla="*/ 2147483647 h 500"/>
                    <a:gd name="T4" fmla="*/ 2147483647 w 630"/>
                    <a:gd name="T5" fmla="*/ 2147483647 h 500"/>
                    <a:gd name="T6" fmla="*/ 2147483647 w 630"/>
                    <a:gd name="T7" fmla="*/ 2147483647 h 500"/>
                    <a:gd name="T8" fmla="*/ 2147483647 w 630"/>
                    <a:gd name="T9" fmla="*/ 2147483647 h 500"/>
                    <a:gd name="T10" fmla="*/ 2147483647 w 630"/>
                    <a:gd name="T11" fmla="*/ 2147483647 h 500"/>
                    <a:gd name="T12" fmla="*/ 2147483647 w 630"/>
                    <a:gd name="T13" fmla="*/ 2147483647 h 500"/>
                    <a:gd name="T14" fmla="*/ 2147483647 w 630"/>
                    <a:gd name="T15" fmla="*/ 2147483647 h 500"/>
                    <a:gd name="T16" fmla="*/ 2147483647 w 630"/>
                    <a:gd name="T17" fmla="*/ 2147483647 h 500"/>
                    <a:gd name="T18" fmla="*/ 2147483647 w 630"/>
                    <a:gd name="T19" fmla="*/ 2147483647 h 500"/>
                    <a:gd name="T20" fmla="*/ 2147483647 w 630"/>
                    <a:gd name="T21" fmla="*/ 2147483647 h 500"/>
                    <a:gd name="T22" fmla="*/ 2147483647 w 630"/>
                    <a:gd name="T23" fmla="*/ 2147483647 h 500"/>
                    <a:gd name="T24" fmla="*/ 2147483647 w 630"/>
                    <a:gd name="T25" fmla="*/ 2147483647 h 500"/>
                    <a:gd name="T26" fmla="*/ 2147483647 w 630"/>
                    <a:gd name="T27" fmla="*/ 2147483647 h 500"/>
                    <a:gd name="T28" fmla="*/ 2147483647 w 630"/>
                    <a:gd name="T29" fmla="*/ 2147483647 h 500"/>
                    <a:gd name="T30" fmla="*/ 2147483647 w 630"/>
                    <a:gd name="T31" fmla="*/ 2147483647 h 500"/>
                    <a:gd name="T32" fmla="*/ 2147483647 w 630"/>
                    <a:gd name="T33" fmla="*/ 2147483647 h 500"/>
                    <a:gd name="T34" fmla="*/ 2147483647 w 630"/>
                    <a:gd name="T35" fmla="*/ 2147483647 h 500"/>
                    <a:gd name="T36" fmla="*/ 2147483647 w 630"/>
                    <a:gd name="T37" fmla="*/ 2147483647 h 500"/>
                    <a:gd name="T38" fmla="*/ 2147483647 w 630"/>
                    <a:gd name="T39" fmla="*/ 2147483647 h 500"/>
                    <a:gd name="T40" fmla="*/ 2147483647 w 630"/>
                    <a:gd name="T41" fmla="*/ 2147483647 h 500"/>
                    <a:gd name="T42" fmla="*/ 2147483647 w 630"/>
                    <a:gd name="T43" fmla="*/ 2147483647 h 500"/>
                    <a:gd name="T44" fmla="*/ 2147483647 w 630"/>
                    <a:gd name="T45" fmla="*/ 2147483647 h 500"/>
                    <a:gd name="T46" fmla="*/ 2147483647 w 630"/>
                    <a:gd name="T47" fmla="*/ 2147483647 h 500"/>
                    <a:gd name="T48" fmla="*/ 2147483647 w 630"/>
                    <a:gd name="T49" fmla="*/ 2147483647 h 500"/>
                    <a:gd name="T50" fmla="*/ 2147483647 w 630"/>
                    <a:gd name="T51" fmla="*/ 2147483647 h 500"/>
                    <a:gd name="T52" fmla="*/ 2147483647 w 630"/>
                    <a:gd name="T53" fmla="*/ 2147483647 h 500"/>
                    <a:gd name="T54" fmla="*/ 2147483647 w 630"/>
                    <a:gd name="T55" fmla="*/ 2147483647 h 500"/>
                    <a:gd name="T56" fmla="*/ 2147483647 w 630"/>
                    <a:gd name="T57" fmla="*/ 2147483647 h 500"/>
                    <a:gd name="T58" fmla="*/ 2147483647 w 630"/>
                    <a:gd name="T59" fmla="*/ 2147483647 h 500"/>
                    <a:gd name="T60" fmla="*/ 2147483647 w 630"/>
                    <a:gd name="T61" fmla="*/ 2147483647 h 500"/>
                    <a:gd name="T62" fmla="*/ 2147483647 w 630"/>
                    <a:gd name="T63" fmla="*/ 2147483647 h 500"/>
                    <a:gd name="T64" fmla="*/ 2147483647 w 630"/>
                    <a:gd name="T65" fmla="*/ 2147483647 h 500"/>
                    <a:gd name="T66" fmla="*/ 2147483647 w 630"/>
                    <a:gd name="T67" fmla="*/ 2147483647 h 500"/>
                    <a:gd name="T68" fmla="*/ 2147483647 w 630"/>
                    <a:gd name="T69" fmla="*/ 2147483647 h 500"/>
                    <a:gd name="T70" fmla="*/ 2147483647 w 630"/>
                    <a:gd name="T71" fmla="*/ 2147483647 h 500"/>
                    <a:gd name="T72" fmla="*/ 2147483647 w 630"/>
                    <a:gd name="T73" fmla="*/ 2147483647 h 5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0"/>
                    <a:gd name="T112" fmla="*/ 0 h 500"/>
                    <a:gd name="T113" fmla="*/ 630 w 630"/>
                    <a:gd name="T114" fmla="*/ 500 h 5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0" h="500">
                      <a:moveTo>
                        <a:pt x="627" y="408"/>
                      </a:moveTo>
                      <a:cubicBezTo>
                        <a:pt x="623" y="396"/>
                        <a:pt x="628" y="384"/>
                        <a:pt x="630" y="372"/>
                      </a:cubicBezTo>
                      <a:cubicBezTo>
                        <a:pt x="627" y="357"/>
                        <a:pt x="603" y="337"/>
                        <a:pt x="597" y="325"/>
                      </a:cubicBezTo>
                      <a:cubicBezTo>
                        <a:pt x="589" y="309"/>
                        <a:pt x="590" y="291"/>
                        <a:pt x="572" y="285"/>
                      </a:cubicBezTo>
                      <a:cubicBezTo>
                        <a:pt x="571" y="283"/>
                        <a:pt x="583" y="269"/>
                        <a:pt x="581" y="267"/>
                      </a:cubicBezTo>
                      <a:cubicBezTo>
                        <a:pt x="579" y="266"/>
                        <a:pt x="578" y="282"/>
                        <a:pt x="578" y="280"/>
                      </a:cubicBezTo>
                      <a:cubicBezTo>
                        <a:pt x="578" y="279"/>
                        <a:pt x="581" y="274"/>
                        <a:pt x="581" y="273"/>
                      </a:cubicBezTo>
                      <a:cubicBezTo>
                        <a:pt x="581" y="272"/>
                        <a:pt x="581" y="271"/>
                        <a:pt x="579" y="271"/>
                      </a:cubicBezTo>
                      <a:cubicBezTo>
                        <a:pt x="580" y="267"/>
                        <a:pt x="569" y="273"/>
                        <a:pt x="569" y="273"/>
                      </a:cubicBezTo>
                      <a:cubicBezTo>
                        <a:pt x="565" y="260"/>
                        <a:pt x="531" y="253"/>
                        <a:pt x="517" y="248"/>
                      </a:cubicBezTo>
                      <a:cubicBezTo>
                        <a:pt x="506" y="237"/>
                        <a:pt x="511" y="244"/>
                        <a:pt x="503" y="234"/>
                      </a:cubicBezTo>
                      <a:cubicBezTo>
                        <a:pt x="492" y="220"/>
                        <a:pt x="489" y="214"/>
                        <a:pt x="481" y="197"/>
                      </a:cubicBezTo>
                      <a:cubicBezTo>
                        <a:pt x="479" y="193"/>
                        <a:pt x="467" y="184"/>
                        <a:pt x="465" y="180"/>
                      </a:cubicBezTo>
                      <a:cubicBezTo>
                        <a:pt x="458" y="169"/>
                        <a:pt x="446" y="158"/>
                        <a:pt x="441" y="146"/>
                      </a:cubicBezTo>
                      <a:cubicBezTo>
                        <a:pt x="438" y="138"/>
                        <a:pt x="436" y="129"/>
                        <a:pt x="431" y="122"/>
                      </a:cubicBezTo>
                      <a:cubicBezTo>
                        <a:pt x="423" y="110"/>
                        <a:pt x="407" y="110"/>
                        <a:pt x="395" y="102"/>
                      </a:cubicBezTo>
                      <a:cubicBezTo>
                        <a:pt x="390" y="95"/>
                        <a:pt x="386" y="91"/>
                        <a:pt x="379" y="86"/>
                      </a:cubicBezTo>
                      <a:cubicBezTo>
                        <a:pt x="375" y="80"/>
                        <a:pt x="369" y="75"/>
                        <a:pt x="363" y="70"/>
                      </a:cubicBezTo>
                      <a:cubicBezTo>
                        <a:pt x="359" y="67"/>
                        <a:pt x="351" y="62"/>
                        <a:pt x="351" y="62"/>
                      </a:cubicBezTo>
                      <a:cubicBezTo>
                        <a:pt x="336" y="39"/>
                        <a:pt x="313" y="7"/>
                        <a:pt x="286" y="2"/>
                      </a:cubicBezTo>
                      <a:cubicBezTo>
                        <a:pt x="285" y="0"/>
                        <a:pt x="307" y="5"/>
                        <a:pt x="307" y="5"/>
                      </a:cubicBezTo>
                      <a:cubicBezTo>
                        <a:pt x="306" y="8"/>
                        <a:pt x="274" y="8"/>
                        <a:pt x="265" y="11"/>
                      </a:cubicBezTo>
                      <a:cubicBezTo>
                        <a:pt x="256" y="14"/>
                        <a:pt x="257" y="18"/>
                        <a:pt x="253" y="20"/>
                      </a:cubicBezTo>
                      <a:cubicBezTo>
                        <a:pt x="247" y="24"/>
                        <a:pt x="244" y="22"/>
                        <a:pt x="241" y="26"/>
                      </a:cubicBezTo>
                      <a:cubicBezTo>
                        <a:pt x="238" y="30"/>
                        <a:pt x="239" y="41"/>
                        <a:pt x="235" y="44"/>
                      </a:cubicBezTo>
                      <a:cubicBezTo>
                        <a:pt x="229" y="47"/>
                        <a:pt x="216" y="45"/>
                        <a:pt x="216" y="45"/>
                      </a:cubicBezTo>
                      <a:cubicBezTo>
                        <a:pt x="211" y="60"/>
                        <a:pt x="217" y="55"/>
                        <a:pt x="202" y="53"/>
                      </a:cubicBezTo>
                      <a:cubicBezTo>
                        <a:pt x="196" y="53"/>
                        <a:pt x="189" y="43"/>
                        <a:pt x="181" y="44"/>
                      </a:cubicBezTo>
                      <a:cubicBezTo>
                        <a:pt x="173" y="45"/>
                        <a:pt x="159" y="56"/>
                        <a:pt x="154" y="59"/>
                      </a:cubicBezTo>
                      <a:cubicBezTo>
                        <a:pt x="149" y="62"/>
                        <a:pt x="164" y="64"/>
                        <a:pt x="151" y="59"/>
                      </a:cubicBezTo>
                      <a:cubicBezTo>
                        <a:pt x="138" y="57"/>
                        <a:pt x="90" y="31"/>
                        <a:pt x="76" y="29"/>
                      </a:cubicBezTo>
                      <a:cubicBezTo>
                        <a:pt x="61" y="26"/>
                        <a:pt x="65" y="32"/>
                        <a:pt x="61" y="38"/>
                      </a:cubicBezTo>
                      <a:cubicBezTo>
                        <a:pt x="57" y="50"/>
                        <a:pt x="60" y="55"/>
                        <a:pt x="53" y="66"/>
                      </a:cubicBezTo>
                      <a:cubicBezTo>
                        <a:pt x="40" y="85"/>
                        <a:pt x="37" y="111"/>
                        <a:pt x="18" y="124"/>
                      </a:cubicBezTo>
                      <a:cubicBezTo>
                        <a:pt x="6" y="136"/>
                        <a:pt x="12" y="138"/>
                        <a:pt x="2" y="141"/>
                      </a:cubicBezTo>
                      <a:cubicBezTo>
                        <a:pt x="0" y="142"/>
                        <a:pt x="1" y="150"/>
                        <a:pt x="1" y="150"/>
                      </a:cubicBezTo>
                      <a:cubicBezTo>
                        <a:pt x="8" y="160"/>
                        <a:pt x="12" y="151"/>
                        <a:pt x="26" y="160"/>
                      </a:cubicBezTo>
                      <a:cubicBezTo>
                        <a:pt x="28" y="161"/>
                        <a:pt x="23" y="168"/>
                        <a:pt x="23" y="168"/>
                      </a:cubicBezTo>
                      <a:cubicBezTo>
                        <a:pt x="23" y="170"/>
                        <a:pt x="41" y="169"/>
                        <a:pt x="44" y="174"/>
                      </a:cubicBezTo>
                      <a:cubicBezTo>
                        <a:pt x="47" y="179"/>
                        <a:pt x="43" y="194"/>
                        <a:pt x="42" y="201"/>
                      </a:cubicBezTo>
                      <a:cubicBezTo>
                        <a:pt x="45" y="210"/>
                        <a:pt x="47" y="213"/>
                        <a:pt x="39" y="216"/>
                      </a:cubicBezTo>
                      <a:cubicBezTo>
                        <a:pt x="35" y="229"/>
                        <a:pt x="35" y="224"/>
                        <a:pt x="35" y="230"/>
                      </a:cubicBezTo>
                      <a:cubicBezTo>
                        <a:pt x="45" y="233"/>
                        <a:pt x="46" y="240"/>
                        <a:pt x="49" y="250"/>
                      </a:cubicBezTo>
                      <a:cubicBezTo>
                        <a:pt x="50" y="252"/>
                        <a:pt x="51" y="256"/>
                        <a:pt x="51" y="256"/>
                      </a:cubicBezTo>
                      <a:cubicBezTo>
                        <a:pt x="53" y="270"/>
                        <a:pt x="54" y="282"/>
                        <a:pt x="59" y="296"/>
                      </a:cubicBezTo>
                      <a:cubicBezTo>
                        <a:pt x="61" y="302"/>
                        <a:pt x="64" y="286"/>
                        <a:pt x="69" y="291"/>
                      </a:cubicBezTo>
                      <a:cubicBezTo>
                        <a:pt x="72" y="292"/>
                        <a:pt x="90" y="302"/>
                        <a:pt x="93" y="306"/>
                      </a:cubicBezTo>
                      <a:cubicBezTo>
                        <a:pt x="96" y="310"/>
                        <a:pt x="85" y="308"/>
                        <a:pt x="86" y="313"/>
                      </a:cubicBezTo>
                      <a:cubicBezTo>
                        <a:pt x="88" y="325"/>
                        <a:pt x="95" y="327"/>
                        <a:pt x="99" y="339"/>
                      </a:cubicBezTo>
                      <a:cubicBezTo>
                        <a:pt x="103" y="351"/>
                        <a:pt x="106" y="375"/>
                        <a:pt x="108" y="384"/>
                      </a:cubicBezTo>
                      <a:cubicBezTo>
                        <a:pt x="114" y="390"/>
                        <a:pt x="104" y="395"/>
                        <a:pt x="113" y="396"/>
                      </a:cubicBezTo>
                      <a:cubicBezTo>
                        <a:pt x="121" y="397"/>
                        <a:pt x="136" y="397"/>
                        <a:pt x="144" y="397"/>
                      </a:cubicBezTo>
                      <a:cubicBezTo>
                        <a:pt x="152" y="397"/>
                        <a:pt x="152" y="395"/>
                        <a:pt x="162" y="394"/>
                      </a:cubicBezTo>
                      <a:cubicBezTo>
                        <a:pt x="169" y="399"/>
                        <a:pt x="196" y="389"/>
                        <a:pt x="204" y="393"/>
                      </a:cubicBezTo>
                      <a:cubicBezTo>
                        <a:pt x="217" y="390"/>
                        <a:pt x="212" y="398"/>
                        <a:pt x="225" y="396"/>
                      </a:cubicBezTo>
                      <a:cubicBezTo>
                        <a:pt x="232" y="391"/>
                        <a:pt x="218" y="407"/>
                        <a:pt x="227" y="410"/>
                      </a:cubicBezTo>
                      <a:cubicBezTo>
                        <a:pt x="228" y="417"/>
                        <a:pt x="251" y="413"/>
                        <a:pt x="254" y="420"/>
                      </a:cubicBezTo>
                      <a:cubicBezTo>
                        <a:pt x="257" y="426"/>
                        <a:pt x="267" y="448"/>
                        <a:pt x="267" y="448"/>
                      </a:cubicBezTo>
                      <a:cubicBezTo>
                        <a:pt x="268" y="458"/>
                        <a:pt x="253" y="451"/>
                        <a:pt x="257" y="460"/>
                      </a:cubicBezTo>
                      <a:cubicBezTo>
                        <a:pt x="259" y="464"/>
                        <a:pt x="258" y="478"/>
                        <a:pt x="261" y="480"/>
                      </a:cubicBezTo>
                      <a:cubicBezTo>
                        <a:pt x="273" y="487"/>
                        <a:pt x="286" y="500"/>
                        <a:pt x="301" y="500"/>
                      </a:cubicBezTo>
                      <a:cubicBezTo>
                        <a:pt x="307" y="483"/>
                        <a:pt x="328" y="481"/>
                        <a:pt x="343" y="474"/>
                      </a:cubicBezTo>
                      <a:cubicBezTo>
                        <a:pt x="352" y="470"/>
                        <a:pt x="347" y="470"/>
                        <a:pt x="355" y="464"/>
                      </a:cubicBezTo>
                      <a:cubicBezTo>
                        <a:pt x="359" y="461"/>
                        <a:pt x="367" y="456"/>
                        <a:pt x="367" y="456"/>
                      </a:cubicBezTo>
                      <a:cubicBezTo>
                        <a:pt x="370" y="448"/>
                        <a:pt x="372" y="445"/>
                        <a:pt x="379" y="440"/>
                      </a:cubicBezTo>
                      <a:cubicBezTo>
                        <a:pt x="382" y="431"/>
                        <a:pt x="387" y="422"/>
                        <a:pt x="395" y="416"/>
                      </a:cubicBezTo>
                      <a:cubicBezTo>
                        <a:pt x="401" y="412"/>
                        <a:pt x="413" y="404"/>
                        <a:pt x="413" y="404"/>
                      </a:cubicBezTo>
                      <a:cubicBezTo>
                        <a:pt x="418" y="403"/>
                        <a:pt x="425" y="398"/>
                        <a:pt x="429" y="400"/>
                      </a:cubicBezTo>
                      <a:cubicBezTo>
                        <a:pt x="434" y="400"/>
                        <a:pt x="440" y="402"/>
                        <a:pt x="446" y="403"/>
                      </a:cubicBezTo>
                      <a:cubicBezTo>
                        <a:pt x="456" y="405"/>
                        <a:pt x="455" y="402"/>
                        <a:pt x="465" y="405"/>
                      </a:cubicBezTo>
                      <a:cubicBezTo>
                        <a:pt x="473" y="407"/>
                        <a:pt x="484" y="405"/>
                        <a:pt x="492" y="408"/>
                      </a:cubicBezTo>
                      <a:cubicBezTo>
                        <a:pt x="496" y="409"/>
                        <a:pt x="522" y="411"/>
                        <a:pt x="522" y="411"/>
                      </a:cubicBezTo>
                      <a:cubicBezTo>
                        <a:pt x="535" y="409"/>
                        <a:pt x="534" y="410"/>
                        <a:pt x="546" y="406"/>
                      </a:cubicBezTo>
                      <a:cubicBezTo>
                        <a:pt x="568" y="408"/>
                        <a:pt x="609" y="420"/>
                        <a:pt x="627" y="408"/>
                      </a:cubicBezTo>
                      <a:close/>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5" name="Freeform 60"/>
                <p:cNvSpPr>
                  <a:spLocks/>
                </p:cNvSpPr>
                <p:nvPr>
                  <p:custDataLst>
                    <p:tags r:id="rId11"/>
                  </p:custDataLst>
                </p:nvPr>
              </p:nvSpPr>
              <p:spPr bwMode="auto">
                <a:xfrm>
                  <a:off x="2886075" y="1285883"/>
                  <a:ext cx="571500" cy="576263"/>
                </a:xfrm>
                <a:custGeom>
                  <a:avLst/>
                  <a:gdLst>
                    <a:gd name="T0" fmla="*/ 2147483647 w 319"/>
                    <a:gd name="T1" fmla="*/ 2147483647 h 401"/>
                    <a:gd name="T2" fmla="*/ 2147483647 w 319"/>
                    <a:gd name="T3" fmla="*/ 2147483647 h 401"/>
                    <a:gd name="T4" fmla="*/ 2147483647 w 319"/>
                    <a:gd name="T5" fmla="*/ 2147483647 h 401"/>
                    <a:gd name="T6" fmla="*/ 2147483647 w 319"/>
                    <a:gd name="T7" fmla="*/ 2147483647 h 401"/>
                    <a:gd name="T8" fmla="*/ 2147483647 w 319"/>
                    <a:gd name="T9" fmla="*/ 2147483647 h 401"/>
                    <a:gd name="T10" fmla="*/ 2147483647 w 319"/>
                    <a:gd name="T11" fmla="*/ 2147483647 h 401"/>
                    <a:gd name="T12" fmla="*/ 2147483647 w 319"/>
                    <a:gd name="T13" fmla="*/ 2147483647 h 401"/>
                    <a:gd name="T14" fmla="*/ 2147483647 w 319"/>
                    <a:gd name="T15" fmla="*/ 2147483647 h 401"/>
                    <a:gd name="T16" fmla="*/ 2147483647 w 319"/>
                    <a:gd name="T17" fmla="*/ 2147483647 h 401"/>
                    <a:gd name="T18" fmla="*/ 2147483647 w 319"/>
                    <a:gd name="T19" fmla="*/ 2147483647 h 401"/>
                    <a:gd name="T20" fmla="*/ 2147483647 w 319"/>
                    <a:gd name="T21" fmla="*/ 2147483647 h 401"/>
                    <a:gd name="T22" fmla="*/ 2147483647 w 319"/>
                    <a:gd name="T23" fmla="*/ 2147483647 h 401"/>
                    <a:gd name="T24" fmla="*/ 2147483647 w 319"/>
                    <a:gd name="T25" fmla="*/ 2147483647 h 401"/>
                    <a:gd name="T26" fmla="*/ 2147483647 w 319"/>
                    <a:gd name="T27" fmla="*/ 2147483647 h 401"/>
                    <a:gd name="T28" fmla="*/ 2147483647 w 319"/>
                    <a:gd name="T29" fmla="*/ 2147483647 h 401"/>
                    <a:gd name="T30" fmla="*/ 2147483647 w 319"/>
                    <a:gd name="T31" fmla="*/ 2147483647 h 401"/>
                    <a:gd name="T32" fmla="*/ 2147483647 w 319"/>
                    <a:gd name="T33" fmla="*/ 2147483647 h 401"/>
                    <a:gd name="T34" fmla="*/ 2147483647 w 319"/>
                    <a:gd name="T35" fmla="*/ 2147483647 h 401"/>
                    <a:gd name="T36" fmla="*/ 2147483647 w 319"/>
                    <a:gd name="T37" fmla="*/ 2147483647 h 401"/>
                    <a:gd name="T38" fmla="*/ 2147483647 w 319"/>
                    <a:gd name="T39" fmla="*/ 2147483647 h 401"/>
                    <a:gd name="T40" fmla="*/ 2147483647 w 319"/>
                    <a:gd name="T41" fmla="*/ 2147483647 h 401"/>
                    <a:gd name="T42" fmla="*/ 2147483647 w 319"/>
                    <a:gd name="T43" fmla="*/ 2147483647 h 401"/>
                    <a:gd name="T44" fmla="*/ 2147483647 w 319"/>
                    <a:gd name="T45" fmla="*/ 2147483647 h 401"/>
                    <a:gd name="T46" fmla="*/ 2147483647 w 319"/>
                    <a:gd name="T47" fmla="*/ 2147483647 h 401"/>
                    <a:gd name="T48" fmla="*/ 2147483647 w 319"/>
                    <a:gd name="T49" fmla="*/ 2147483647 h 401"/>
                    <a:gd name="T50" fmla="*/ 2147483647 w 319"/>
                    <a:gd name="T51" fmla="*/ 2147483647 h 401"/>
                    <a:gd name="T52" fmla="*/ 2147483647 w 319"/>
                    <a:gd name="T53" fmla="*/ 2147483647 h 401"/>
                    <a:gd name="T54" fmla="*/ 2147483647 w 319"/>
                    <a:gd name="T55" fmla="*/ 2147483647 h 401"/>
                    <a:gd name="T56" fmla="*/ 0 w 319"/>
                    <a:gd name="T57" fmla="*/ 2147483647 h 401"/>
                    <a:gd name="T58" fmla="*/ 2147483647 w 319"/>
                    <a:gd name="T59" fmla="*/ 2147483647 h 401"/>
                    <a:gd name="T60" fmla="*/ 2147483647 w 319"/>
                    <a:gd name="T61" fmla="*/ 2147483647 h 401"/>
                    <a:gd name="T62" fmla="*/ 2147483647 w 319"/>
                    <a:gd name="T63" fmla="*/ 2147483647 h 401"/>
                    <a:gd name="T64" fmla="*/ 2147483647 w 319"/>
                    <a:gd name="T65" fmla="*/ 2147483647 h 401"/>
                    <a:gd name="T66" fmla="*/ 2147483647 w 319"/>
                    <a:gd name="T67" fmla="*/ 2147483647 h 401"/>
                    <a:gd name="T68" fmla="*/ 2147483647 w 319"/>
                    <a:gd name="T69" fmla="*/ 2147483647 h 401"/>
                    <a:gd name="T70" fmla="*/ 2147483647 w 319"/>
                    <a:gd name="T71" fmla="*/ 2147483647 h 401"/>
                    <a:gd name="T72" fmla="*/ 2147483647 w 319"/>
                    <a:gd name="T73" fmla="*/ 2147483647 h 401"/>
                    <a:gd name="T74" fmla="*/ 2147483647 w 319"/>
                    <a:gd name="T75" fmla="*/ 2147483647 h 401"/>
                    <a:gd name="T76" fmla="*/ 2147483647 w 319"/>
                    <a:gd name="T77" fmla="*/ 2147483647 h 401"/>
                    <a:gd name="T78" fmla="*/ 2147483647 w 319"/>
                    <a:gd name="T79" fmla="*/ 2147483647 h 401"/>
                    <a:gd name="T80" fmla="*/ 2147483647 w 319"/>
                    <a:gd name="T81" fmla="*/ 2147483647 h 401"/>
                    <a:gd name="T82" fmla="*/ 2147483647 w 319"/>
                    <a:gd name="T83" fmla="*/ 2147483647 h 401"/>
                    <a:gd name="T84" fmla="*/ 2147483647 w 319"/>
                    <a:gd name="T85" fmla="*/ 2147483647 h 401"/>
                    <a:gd name="T86" fmla="*/ 2147483647 w 319"/>
                    <a:gd name="T87" fmla="*/ 2147483647 h 401"/>
                    <a:gd name="T88" fmla="*/ 2147483647 w 319"/>
                    <a:gd name="T89" fmla="*/ 2147483647 h 4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9"/>
                    <a:gd name="T136" fmla="*/ 0 h 401"/>
                    <a:gd name="T137" fmla="*/ 319 w 319"/>
                    <a:gd name="T138" fmla="*/ 401 h 4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9" h="401">
                      <a:moveTo>
                        <a:pt x="277" y="389"/>
                      </a:moveTo>
                      <a:cubicBezTo>
                        <a:pt x="281" y="376"/>
                        <a:pt x="285" y="363"/>
                        <a:pt x="290" y="349"/>
                      </a:cubicBezTo>
                      <a:cubicBezTo>
                        <a:pt x="292" y="344"/>
                        <a:pt x="295" y="341"/>
                        <a:pt x="298" y="337"/>
                      </a:cubicBezTo>
                      <a:cubicBezTo>
                        <a:pt x="303" y="330"/>
                        <a:pt x="305" y="317"/>
                        <a:pt x="307" y="309"/>
                      </a:cubicBezTo>
                      <a:cubicBezTo>
                        <a:pt x="310" y="283"/>
                        <a:pt x="319" y="277"/>
                        <a:pt x="294" y="277"/>
                      </a:cubicBezTo>
                      <a:cubicBezTo>
                        <a:pt x="298" y="265"/>
                        <a:pt x="270" y="270"/>
                        <a:pt x="262" y="264"/>
                      </a:cubicBezTo>
                      <a:cubicBezTo>
                        <a:pt x="255" y="246"/>
                        <a:pt x="250" y="232"/>
                        <a:pt x="232" y="229"/>
                      </a:cubicBezTo>
                      <a:cubicBezTo>
                        <a:pt x="229" y="215"/>
                        <a:pt x="212" y="210"/>
                        <a:pt x="199" y="202"/>
                      </a:cubicBezTo>
                      <a:cubicBezTo>
                        <a:pt x="189" y="187"/>
                        <a:pt x="186" y="187"/>
                        <a:pt x="182" y="176"/>
                      </a:cubicBezTo>
                      <a:cubicBezTo>
                        <a:pt x="194" y="171"/>
                        <a:pt x="201" y="161"/>
                        <a:pt x="213" y="158"/>
                      </a:cubicBezTo>
                      <a:cubicBezTo>
                        <a:pt x="217" y="157"/>
                        <a:pt x="236" y="168"/>
                        <a:pt x="236" y="168"/>
                      </a:cubicBezTo>
                      <a:cubicBezTo>
                        <a:pt x="234" y="152"/>
                        <a:pt x="249" y="154"/>
                        <a:pt x="239" y="144"/>
                      </a:cubicBezTo>
                      <a:cubicBezTo>
                        <a:pt x="235" y="137"/>
                        <a:pt x="236" y="135"/>
                        <a:pt x="232" y="131"/>
                      </a:cubicBezTo>
                      <a:cubicBezTo>
                        <a:pt x="228" y="127"/>
                        <a:pt x="217" y="121"/>
                        <a:pt x="212" y="117"/>
                      </a:cubicBezTo>
                      <a:cubicBezTo>
                        <a:pt x="211" y="116"/>
                        <a:pt x="201" y="104"/>
                        <a:pt x="201" y="104"/>
                      </a:cubicBezTo>
                      <a:cubicBezTo>
                        <a:pt x="205" y="87"/>
                        <a:pt x="219" y="94"/>
                        <a:pt x="236" y="90"/>
                      </a:cubicBezTo>
                      <a:cubicBezTo>
                        <a:pt x="241" y="75"/>
                        <a:pt x="254" y="82"/>
                        <a:pt x="246" y="60"/>
                      </a:cubicBezTo>
                      <a:cubicBezTo>
                        <a:pt x="239" y="40"/>
                        <a:pt x="215" y="47"/>
                        <a:pt x="199" y="31"/>
                      </a:cubicBezTo>
                      <a:cubicBezTo>
                        <a:pt x="196" y="20"/>
                        <a:pt x="194" y="8"/>
                        <a:pt x="184" y="4"/>
                      </a:cubicBezTo>
                      <a:cubicBezTo>
                        <a:pt x="179" y="3"/>
                        <a:pt x="196" y="3"/>
                        <a:pt x="180" y="6"/>
                      </a:cubicBezTo>
                      <a:cubicBezTo>
                        <a:pt x="177" y="5"/>
                        <a:pt x="176" y="15"/>
                        <a:pt x="171" y="14"/>
                      </a:cubicBezTo>
                      <a:cubicBezTo>
                        <a:pt x="166" y="13"/>
                        <a:pt x="155" y="2"/>
                        <a:pt x="151" y="1"/>
                      </a:cubicBezTo>
                      <a:cubicBezTo>
                        <a:pt x="147" y="0"/>
                        <a:pt x="156" y="5"/>
                        <a:pt x="147" y="11"/>
                      </a:cubicBezTo>
                      <a:cubicBezTo>
                        <a:pt x="139" y="22"/>
                        <a:pt x="100" y="32"/>
                        <a:pt x="90" y="39"/>
                      </a:cubicBezTo>
                      <a:cubicBezTo>
                        <a:pt x="83" y="44"/>
                        <a:pt x="75" y="48"/>
                        <a:pt x="75" y="48"/>
                      </a:cubicBezTo>
                      <a:cubicBezTo>
                        <a:pt x="73" y="52"/>
                        <a:pt x="35" y="69"/>
                        <a:pt x="28" y="71"/>
                      </a:cubicBezTo>
                      <a:cubicBezTo>
                        <a:pt x="18" y="77"/>
                        <a:pt x="34" y="83"/>
                        <a:pt x="30" y="89"/>
                      </a:cubicBezTo>
                      <a:cubicBezTo>
                        <a:pt x="26" y="95"/>
                        <a:pt x="11" y="102"/>
                        <a:pt x="6" y="107"/>
                      </a:cubicBezTo>
                      <a:cubicBezTo>
                        <a:pt x="2" y="113"/>
                        <a:pt x="0" y="119"/>
                        <a:pt x="0" y="119"/>
                      </a:cubicBezTo>
                      <a:cubicBezTo>
                        <a:pt x="1" y="123"/>
                        <a:pt x="0" y="127"/>
                        <a:pt x="2" y="130"/>
                      </a:cubicBezTo>
                      <a:cubicBezTo>
                        <a:pt x="4" y="132"/>
                        <a:pt x="9" y="130"/>
                        <a:pt x="11" y="132"/>
                      </a:cubicBezTo>
                      <a:cubicBezTo>
                        <a:pt x="23" y="141"/>
                        <a:pt x="35" y="151"/>
                        <a:pt x="43" y="164"/>
                      </a:cubicBezTo>
                      <a:cubicBezTo>
                        <a:pt x="50" y="172"/>
                        <a:pt x="69" y="183"/>
                        <a:pt x="69" y="183"/>
                      </a:cubicBezTo>
                      <a:cubicBezTo>
                        <a:pt x="77" y="194"/>
                        <a:pt x="69" y="185"/>
                        <a:pt x="80" y="191"/>
                      </a:cubicBezTo>
                      <a:cubicBezTo>
                        <a:pt x="84" y="193"/>
                        <a:pt x="90" y="201"/>
                        <a:pt x="90" y="201"/>
                      </a:cubicBezTo>
                      <a:cubicBezTo>
                        <a:pt x="95" y="208"/>
                        <a:pt x="107" y="211"/>
                        <a:pt x="117" y="214"/>
                      </a:cubicBezTo>
                      <a:cubicBezTo>
                        <a:pt x="123" y="217"/>
                        <a:pt x="123" y="223"/>
                        <a:pt x="125" y="225"/>
                      </a:cubicBezTo>
                      <a:cubicBezTo>
                        <a:pt x="127" y="227"/>
                        <a:pt x="125" y="219"/>
                        <a:pt x="128" y="225"/>
                      </a:cubicBezTo>
                      <a:cubicBezTo>
                        <a:pt x="136" y="238"/>
                        <a:pt x="131" y="249"/>
                        <a:pt x="145" y="259"/>
                      </a:cubicBezTo>
                      <a:cubicBezTo>
                        <a:pt x="155" y="272"/>
                        <a:pt x="163" y="288"/>
                        <a:pt x="174" y="299"/>
                      </a:cubicBezTo>
                      <a:cubicBezTo>
                        <a:pt x="177" y="317"/>
                        <a:pt x="178" y="317"/>
                        <a:pt x="192" y="326"/>
                      </a:cubicBezTo>
                      <a:cubicBezTo>
                        <a:pt x="200" y="338"/>
                        <a:pt x="203" y="348"/>
                        <a:pt x="212" y="359"/>
                      </a:cubicBezTo>
                      <a:cubicBezTo>
                        <a:pt x="225" y="362"/>
                        <a:pt x="234" y="366"/>
                        <a:pt x="245" y="372"/>
                      </a:cubicBezTo>
                      <a:cubicBezTo>
                        <a:pt x="256" y="377"/>
                        <a:pt x="265" y="385"/>
                        <a:pt x="275" y="392"/>
                      </a:cubicBezTo>
                      <a:cubicBezTo>
                        <a:pt x="271" y="401"/>
                        <a:pt x="271" y="400"/>
                        <a:pt x="277" y="389"/>
                      </a:cubicBezTo>
                      <a:close/>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6" name="Freeform 61"/>
                <p:cNvSpPr>
                  <a:spLocks/>
                </p:cNvSpPr>
                <p:nvPr>
                  <p:custDataLst>
                    <p:tags r:id="rId12"/>
                  </p:custDataLst>
                </p:nvPr>
              </p:nvSpPr>
              <p:spPr bwMode="auto">
                <a:xfrm>
                  <a:off x="4349678" y="2038353"/>
                  <a:ext cx="1744664" cy="860425"/>
                </a:xfrm>
                <a:custGeom>
                  <a:avLst/>
                  <a:gdLst>
                    <a:gd name="T0" fmla="*/ 2147483647 w 976"/>
                    <a:gd name="T1" fmla="*/ 2147483647 h 599"/>
                    <a:gd name="T2" fmla="*/ 2147483647 w 976"/>
                    <a:gd name="T3" fmla="*/ 2147483647 h 599"/>
                    <a:gd name="T4" fmla="*/ 2147483647 w 976"/>
                    <a:gd name="T5" fmla="*/ 2147483647 h 599"/>
                    <a:gd name="T6" fmla="*/ 2147483647 w 976"/>
                    <a:gd name="T7" fmla="*/ 2147483647 h 599"/>
                    <a:gd name="T8" fmla="*/ 2147483647 w 976"/>
                    <a:gd name="T9" fmla="*/ 2147483647 h 599"/>
                    <a:gd name="T10" fmla="*/ 2147483647 w 976"/>
                    <a:gd name="T11" fmla="*/ 2147483647 h 599"/>
                    <a:gd name="T12" fmla="*/ 2147483647 w 976"/>
                    <a:gd name="T13" fmla="*/ 2147483647 h 599"/>
                    <a:gd name="T14" fmla="*/ 2147483647 w 976"/>
                    <a:gd name="T15" fmla="*/ 2147483647 h 599"/>
                    <a:gd name="T16" fmla="*/ 2147483647 w 976"/>
                    <a:gd name="T17" fmla="*/ 2147483647 h 599"/>
                    <a:gd name="T18" fmla="*/ 2147483647 w 976"/>
                    <a:gd name="T19" fmla="*/ 2147483647 h 599"/>
                    <a:gd name="T20" fmla="*/ 2147483647 w 976"/>
                    <a:gd name="T21" fmla="*/ 2147483647 h 599"/>
                    <a:gd name="T22" fmla="*/ 2147483647 w 976"/>
                    <a:gd name="T23" fmla="*/ 2147483647 h 599"/>
                    <a:gd name="T24" fmla="*/ 2147483647 w 976"/>
                    <a:gd name="T25" fmla="*/ 2147483647 h 599"/>
                    <a:gd name="T26" fmla="*/ 2147483647 w 976"/>
                    <a:gd name="T27" fmla="*/ 2147483647 h 599"/>
                    <a:gd name="T28" fmla="*/ 2147483647 w 976"/>
                    <a:gd name="T29" fmla="*/ 2147483647 h 599"/>
                    <a:gd name="T30" fmla="*/ 2147483647 w 976"/>
                    <a:gd name="T31" fmla="*/ 2147483647 h 599"/>
                    <a:gd name="T32" fmla="*/ 2147483647 w 976"/>
                    <a:gd name="T33" fmla="*/ 2147483647 h 599"/>
                    <a:gd name="T34" fmla="*/ 2147483647 w 976"/>
                    <a:gd name="T35" fmla="*/ 2147483647 h 599"/>
                    <a:gd name="T36" fmla="*/ 2147483647 w 976"/>
                    <a:gd name="T37" fmla="*/ 2147483647 h 599"/>
                    <a:gd name="T38" fmla="*/ 2147483647 w 976"/>
                    <a:gd name="T39" fmla="*/ 2147483647 h 599"/>
                    <a:gd name="T40" fmla="*/ 2147483647 w 976"/>
                    <a:gd name="T41" fmla="*/ 2147483647 h 599"/>
                    <a:gd name="T42" fmla="*/ 2147483647 w 976"/>
                    <a:gd name="T43" fmla="*/ 2147483647 h 599"/>
                    <a:gd name="T44" fmla="*/ 2147483647 w 976"/>
                    <a:gd name="T45" fmla="*/ 2147483647 h 599"/>
                    <a:gd name="T46" fmla="*/ 2147483647 w 976"/>
                    <a:gd name="T47" fmla="*/ 2147483647 h 599"/>
                    <a:gd name="T48" fmla="*/ 2147483647 w 976"/>
                    <a:gd name="T49" fmla="*/ 2147483647 h 599"/>
                    <a:gd name="T50" fmla="*/ 2147483647 w 976"/>
                    <a:gd name="T51" fmla="*/ 2147483647 h 599"/>
                    <a:gd name="T52" fmla="*/ 2147483647 w 976"/>
                    <a:gd name="T53" fmla="*/ 2147483647 h 599"/>
                    <a:gd name="T54" fmla="*/ 2147483647 w 976"/>
                    <a:gd name="T55" fmla="*/ 2147483647 h 599"/>
                    <a:gd name="T56" fmla="*/ 2147483647 w 976"/>
                    <a:gd name="T57" fmla="*/ 2147483647 h 599"/>
                    <a:gd name="T58" fmla="*/ 2147483647 w 976"/>
                    <a:gd name="T59" fmla="*/ 2147483647 h 599"/>
                    <a:gd name="T60" fmla="*/ 2147483647 w 976"/>
                    <a:gd name="T61" fmla="*/ 2147483647 h 599"/>
                    <a:gd name="T62" fmla="*/ 2147483647 w 976"/>
                    <a:gd name="T63" fmla="*/ 2147483647 h 599"/>
                    <a:gd name="T64" fmla="*/ 2147483647 w 976"/>
                    <a:gd name="T65" fmla="*/ 2147483647 h 599"/>
                    <a:gd name="T66" fmla="*/ 2147483647 w 976"/>
                    <a:gd name="T67" fmla="*/ 2147483647 h 599"/>
                    <a:gd name="T68" fmla="*/ 2147483647 w 976"/>
                    <a:gd name="T69" fmla="*/ 2147483647 h 599"/>
                    <a:gd name="T70" fmla="*/ 2147483647 w 976"/>
                    <a:gd name="T71" fmla="*/ 2147483647 h 599"/>
                    <a:gd name="T72" fmla="*/ 2147483647 w 976"/>
                    <a:gd name="T73" fmla="*/ 2147483647 h 599"/>
                    <a:gd name="T74" fmla="*/ 2147483647 w 976"/>
                    <a:gd name="T75" fmla="*/ 2147483647 h 599"/>
                    <a:gd name="T76" fmla="*/ 2147483647 w 976"/>
                    <a:gd name="T77" fmla="*/ 2147483647 h 5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6"/>
                    <a:gd name="T118" fmla="*/ 0 h 599"/>
                    <a:gd name="T119" fmla="*/ 976 w 976"/>
                    <a:gd name="T120" fmla="*/ 599 h 5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6" h="599">
                      <a:moveTo>
                        <a:pt x="737" y="585"/>
                      </a:moveTo>
                      <a:cubicBezTo>
                        <a:pt x="740" y="575"/>
                        <a:pt x="762" y="582"/>
                        <a:pt x="769" y="574"/>
                      </a:cubicBezTo>
                      <a:cubicBezTo>
                        <a:pt x="778" y="563"/>
                        <a:pt x="781" y="536"/>
                        <a:pt x="793" y="528"/>
                      </a:cubicBezTo>
                      <a:cubicBezTo>
                        <a:pt x="801" y="504"/>
                        <a:pt x="818" y="482"/>
                        <a:pt x="839" y="468"/>
                      </a:cubicBezTo>
                      <a:cubicBezTo>
                        <a:pt x="843" y="462"/>
                        <a:pt x="851" y="461"/>
                        <a:pt x="853" y="454"/>
                      </a:cubicBezTo>
                      <a:cubicBezTo>
                        <a:pt x="854" y="450"/>
                        <a:pt x="853" y="446"/>
                        <a:pt x="857" y="444"/>
                      </a:cubicBezTo>
                      <a:cubicBezTo>
                        <a:pt x="861" y="441"/>
                        <a:pt x="877" y="426"/>
                        <a:pt x="877" y="426"/>
                      </a:cubicBezTo>
                      <a:cubicBezTo>
                        <a:pt x="882" y="419"/>
                        <a:pt x="887" y="422"/>
                        <a:pt x="891" y="418"/>
                      </a:cubicBezTo>
                      <a:cubicBezTo>
                        <a:pt x="891" y="418"/>
                        <a:pt x="907" y="409"/>
                        <a:pt x="911" y="406"/>
                      </a:cubicBezTo>
                      <a:cubicBezTo>
                        <a:pt x="919" y="401"/>
                        <a:pt x="896" y="405"/>
                        <a:pt x="905" y="403"/>
                      </a:cubicBezTo>
                      <a:cubicBezTo>
                        <a:pt x="909" y="400"/>
                        <a:pt x="943" y="393"/>
                        <a:pt x="947" y="390"/>
                      </a:cubicBezTo>
                      <a:cubicBezTo>
                        <a:pt x="949" y="389"/>
                        <a:pt x="941" y="374"/>
                        <a:pt x="941" y="374"/>
                      </a:cubicBezTo>
                      <a:cubicBezTo>
                        <a:pt x="945" y="356"/>
                        <a:pt x="970" y="342"/>
                        <a:pt x="975" y="324"/>
                      </a:cubicBezTo>
                      <a:cubicBezTo>
                        <a:pt x="976" y="319"/>
                        <a:pt x="951" y="311"/>
                        <a:pt x="951" y="306"/>
                      </a:cubicBezTo>
                      <a:cubicBezTo>
                        <a:pt x="945" y="293"/>
                        <a:pt x="933" y="290"/>
                        <a:pt x="921" y="284"/>
                      </a:cubicBezTo>
                      <a:cubicBezTo>
                        <a:pt x="915" y="281"/>
                        <a:pt x="899" y="266"/>
                        <a:pt x="899" y="266"/>
                      </a:cubicBezTo>
                      <a:cubicBezTo>
                        <a:pt x="887" y="229"/>
                        <a:pt x="891" y="228"/>
                        <a:pt x="885" y="190"/>
                      </a:cubicBezTo>
                      <a:cubicBezTo>
                        <a:pt x="886" y="188"/>
                        <a:pt x="904" y="146"/>
                        <a:pt x="905" y="144"/>
                      </a:cubicBezTo>
                      <a:cubicBezTo>
                        <a:pt x="907" y="142"/>
                        <a:pt x="898" y="140"/>
                        <a:pt x="899" y="138"/>
                      </a:cubicBezTo>
                      <a:cubicBezTo>
                        <a:pt x="901" y="134"/>
                        <a:pt x="891" y="136"/>
                        <a:pt x="891" y="136"/>
                      </a:cubicBezTo>
                      <a:cubicBezTo>
                        <a:pt x="889" y="126"/>
                        <a:pt x="870" y="139"/>
                        <a:pt x="863" y="132"/>
                      </a:cubicBezTo>
                      <a:cubicBezTo>
                        <a:pt x="850" y="134"/>
                        <a:pt x="839" y="123"/>
                        <a:pt x="829" y="130"/>
                      </a:cubicBezTo>
                      <a:cubicBezTo>
                        <a:pt x="816" y="128"/>
                        <a:pt x="819" y="124"/>
                        <a:pt x="807" y="120"/>
                      </a:cubicBezTo>
                      <a:cubicBezTo>
                        <a:pt x="800" y="118"/>
                        <a:pt x="795" y="108"/>
                        <a:pt x="789" y="104"/>
                      </a:cubicBezTo>
                      <a:cubicBezTo>
                        <a:pt x="787" y="103"/>
                        <a:pt x="783" y="96"/>
                        <a:pt x="783" y="96"/>
                      </a:cubicBezTo>
                      <a:cubicBezTo>
                        <a:pt x="778" y="89"/>
                        <a:pt x="783" y="96"/>
                        <a:pt x="779" y="92"/>
                      </a:cubicBezTo>
                      <a:cubicBezTo>
                        <a:pt x="783" y="80"/>
                        <a:pt x="782" y="101"/>
                        <a:pt x="778" y="79"/>
                      </a:cubicBezTo>
                      <a:cubicBezTo>
                        <a:pt x="777" y="73"/>
                        <a:pt x="771" y="52"/>
                        <a:pt x="775" y="28"/>
                      </a:cubicBezTo>
                      <a:cubicBezTo>
                        <a:pt x="775" y="17"/>
                        <a:pt x="765" y="26"/>
                        <a:pt x="757" y="22"/>
                      </a:cubicBezTo>
                      <a:cubicBezTo>
                        <a:pt x="749" y="18"/>
                        <a:pt x="736" y="5"/>
                        <a:pt x="729" y="4"/>
                      </a:cubicBezTo>
                      <a:cubicBezTo>
                        <a:pt x="718" y="0"/>
                        <a:pt x="725" y="25"/>
                        <a:pt x="717" y="17"/>
                      </a:cubicBezTo>
                      <a:cubicBezTo>
                        <a:pt x="709" y="22"/>
                        <a:pt x="707" y="30"/>
                        <a:pt x="703" y="39"/>
                      </a:cubicBezTo>
                      <a:cubicBezTo>
                        <a:pt x="698" y="49"/>
                        <a:pt x="680" y="92"/>
                        <a:pt x="677" y="102"/>
                      </a:cubicBezTo>
                      <a:cubicBezTo>
                        <a:pt x="669" y="126"/>
                        <a:pt x="666" y="107"/>
                        <a:pt x="639" y="112"/>
                      </a:cubicBezTo>
                      <a:cubicBezTo>
                        <a:pt x="614" y="108"/>
                        <a:pt x="622" y="114"/>
                        <a:pt x="607" y="110"/>
                      </a:cubicBezTo>
                      <a:cubicBezTo>
                        <a:pt x="602" y="109"/>
                        <a:pt x="585" y="114"/>
                        <a:pt x="585" y="114"/>
                      </a:cubicBezTo>
                      <a:cubicBezTo>
                        <a:pt x="572" y="115"/>
                        <a:pt x="581" y="117"/>
                        <a:pt x="571" y="125"/>
                      </a:cubicBezTo>
                      <a:cubicBezTo>
                        <a:pt x="554" y="139"/>
                        <a:pt x="537" y="147"/>
                        <a:pt x="519" y="159"/>
                      </a:cubicBezTo>
                      <a:cubicBezTo>
                        <a:pt x="515" y="171"/>
                        <a:pt x="502" y="166"/>
                        <a:pt x="489" y="168"/>
                      </a:cubicBezTo>
                      <a:cubicBezTo>
                        <a:pt x="464" y="166"/>
                        <a:pt x="447" y="175"/>
                        <a:pt x="423" y="175"/>
                      </a:cubicBezTo>
                      <a:cubicBezTo>
                        <a:pt x="417" y="193"/>
                        <a:pt x="410" y="199"/>
                        <a:pt x="399" y="212"/>
                      </a:cubicBezTo>
                      <a:cubicBezTo>
                        <a:pt x="390" y="223"/>
                        <a:pt x="384" y="243"/>
                        <a:pt x="373" y="254"/>
                      </a:cubicBezTo>
                      <a:cubicBezTo>
                        <a:pt x="369" y="265"/>
                        <a:pt x="351" y="270"/>
                        <a:pt x="345" y="280"/>
                      </a:cubicBezTo>
                      <a:cubicBezTo>
                        <a:pt x="338" y="291"/>
                        <a:pt x="332" y="283"/>
                        <a:pt x="321" y="290"/>
                      </a:cubicBezTo>
                      <a:cubicBezTo>
                        <a:pt x="292" y="287"/>
                        <a:pt x="290" y="284"/>
                        <a:pt x="261" y="284"/>
                      </a:cubicBezTo>
                      <a:cubicBezTo>
                        <a:pt x="270" y="297"/>
                        <a:pt x="262" y="300"/>
                        <a:pt x="267" y="326"/>
                      </a:cubicBezTo>
                      <a:cubicBezTo>
                        <a:pt x="268" y="330"/>
                        <a:pt x="263" y="352"/>
                        <a:pt x="263" y="352"/>
                      </a:cubicBezTo>
                      <a:cubicBezTo>
                        <a:pt x="262" y="358"/>
                        <a:pt x="242" y="360"/>
                        <a:pt x="238" y="364"/>
                      </a:cubicBezTo>
                      <a:cubicBezTo>
                        <a:pt x="235" y="367"/>
                        <a:pt x="241" y="369"/>
                        <a:pt x="241" y="369"/>
                      </a:cubicBezTo>
                      <a:cubicBezTo>
                        <a:pt x="237" y="374"/>
                        <a:pt x="231" y="369"/>
                        <a:pt x="226" y="373"/>
                      </a:cubicBezTo>
                      <a:cubicBezTo>
                        <a:pt x="222" y="376"/>
                        <a:pt x="220" y="376"/>
                        <a:pt x="220" y="376"/>
                      </a:cubicBezTo>
                      <a:cubicBezTo>
                        <a:pt x="193" y="375"/>
                        <a:pt x="166" y="389"/>
                        <a:pt x="139" y="387"/>
                      </a:cubicBezTo>
                      <a:cubicBezTo>
                        <a:pt x="123" y="388"/>
                        <a:pt x="135" y="380"/>
                        <a:pt x="124" y="376"/>
                      </a:cubicBezTo>
                      <a:cubicBezTo>
                        <a:pt x="113" y="372"/>
                        <a:pt x="83" y="365"/>
                        <a:pt x="73" y="361"/>
                      </a:cubicBezTo>
                      <a:cubicBezTo>
                        <a:pt x="60" y="357"/>
                        <a:pt x="69" y="352"/>
                        <a:pt x="61" y="352"/>
                      </a:cubicBezTo>
                      <a:cubicBezTo>
                        <a:pt x="55" y="352"/>
                        <a:pt x="37" y="354"/>
                        <a:pt x="35" y="364"/>
                      </a:cubicBezTo>
                      <a:cubicBezTo>
                        <a:pt x="39" y="380"/>
                        <a:pt x="44" y="394"/>
                        <a:pt x="47" y="410"/>
                      </a:cubicBezTo>
                      <a:cubicBezTo>
                        <a:pt x="53" y="434"/>
                        <a:pt x="46" y="498"/>
                        <a:pt x="29" y="524"/>
                      </a:cubicBezTo>
                      <a:cubicBezTo>
                        <a:pt x="27" y="537"/>
                        <a:pt x="15" y="536"/>
                        <a:pt x="5" y="543"/>
                      </a:cubicBezTo>
                      <a:cubicBezTo>
                        <a:pt x="0" y="551"/>
                        <a:pt x="25" y="534"/>
                        <a:pt x="19" y="540"/>
                      </a:cubicBezTo>
                      <a:cubicBezTo>
                        <a:pt x="37" y="535"/>
                        <a:pt x="41" y="554"/>
                        <a:pt x="59" y="555"/>
                      </a:cubicBezTo>
                      <a:cubicBezTo>
                        <a:pt x="80" y="559"/>
                        <a:pt x="102" y="554"/>
                        <a:pt x="123" y="558"/>
                      </a:cubicBezTo>
                      <a:cubicBezTo>
                        <a:pt x="153" y="562"/>
                        <a:pt x="150" y="572"/>
                        <a:pt x="179" y="574"/>
                      </a:cubicBezTo>
                      <a:cubicBezTo>
                        <a:pt x="186" y="576"/>
                        <a:pt x="184" y="579"/>
                        <a:pt x="187" y="582"/>
                      </a:cubicBezTo>
                      <a:cubicBezTo>
                        <a:pt x="186" y="579"/>
                        <a:pt x="179" y="586"/>
                        <a:pt x="179" y="583"/>
                      </a:cubicBezTo>
                      <a:cubicBezTo>
                        <a:pt x="179" y="581"/>
                        <a:pt x="181" y="588"/>
                        <a:pt x="183" y="589"/>
                      </a:cubicBezTo>
                      <a:cubicBezTo>
                        <a:pt x="188" y="592"/>
                        <a:pt x="203" y="584"/>
                        <a:pt x="209" y="584"/>
                      </a:cubicBezTo>
                      <a:cubicBezTo>
                        <a:pt x="231" y="585"/>
                        <a:pt x="257" y="585"/>
                        <a:pt x="279" y="586"/>
                      </a:cubicBezTo>
                      <a:cubicBezTo>
                        <a:pt x="296" y="589"/>
                        <a:pt x="310" y="588"/>
                        <a:pt x="327" y="590"/>
                      </a:cubicBezTo>
                      <a:cubicBezTo>
                        <a:pt x="353" y="588"/>
                        <a:pt x="377" y="589"/>
                        <a:pt x="403" y="586"/>
                      </a:cubicBezTo>
                      <a:cubicBezTo>
                        <a:pt x="423" y="579"/>
                        <a:pt x="417" y="586"/>
                        <a:pt x="445" y="586"/>
                      </a:cubicBezTo>
                      <a:cubicBezTo>
                        <a:pt x="473" y="572"/>
                        <a:pt x="508" y="585"/>
                        <a:pt x="539" y="588"/>
                      </a:cubicBezTo>
                      <a:cubicBezTo>
                        <a:pt x="552" y="592"/>
                        <a:pt x="556" y="591"/>
                        <a:pt x="567" y="587"/>
                      </a:cubicBezTo>
                      <a:cubicBezTo>
                        <a:pt x="588" y="589"/>
                        <a:pt x="592" y="578"/>
                        <a:pt x="611" y="584"/>
                      </a:cubicBezTo>
                      <a:cubicBezTo>
                        <a:pt x="622" y="582"/>
                        <a:pt x="640" y="588"/>
                        <a:pt x="651" y="592"/>
                      </a:cubicBezTo>
                      <a:cubicBezTo>
                        <a:pt x="668" y="599"/>
                        <a:pt x="658" y="596"/>
                        <a:pt x="667" y="596"/>
                      </a:cubicBezTo>
                      <a:cubicBezTo>
                        <a:pt x="674" y="591"/>
                        <a:pt x="653" y="591"/>
                        <a:pt x="661" y="588"/>
                      </a:cubicBezTo>
                      <a:cubicBezTo>
                        <a:pt x="678" y="599"/>
                        <a:pt x="681" y="587"/>
                        <a:pt x="707" y="586"/>
                      </a:cubicBezTo>
                      <a:cubicBezTo>
                        <a:pt x="713" y="584"/>
                        <a:pt x="737" y="592"/>
                        <a:pt x="737" y="585"/>
                      </a:cubicBezTo>
                      <a:close/>
                    </a:path>
                  </a:pathLst>
                </a:custGeom>
                <a:solidFill>
                  <a:srgbClr val="9BBB59">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7" name="Freeform 63"/>
                <p:cNvSpPr>
                  <a:spLocks/>
                </p:cNvSpPr>
                <p:nvPr>
                  <p:custDataLst>
                    <p:tags r:id="rId13"/>
                  </p:custDataLst>
                </p:nvPr>
              </p:nvSpPr>
              <p:spPr bwMode="auto">
                <a:xfrm>
                  <a:off x="3021014" y="2416183"/>
                  <a:ext cx="638175" cy="536575"/>
                </a:xfrm>
                <a:custGeom>
                  <a:avLst/>
                  <a:gdLst>
                    <a:gd name="T0" fmla="*/ 2147483647 w 357"/>
                    <a:gd name="T1" fmla="*/ 2147483647 h 373"/>
                    <a:gd name="T2" fmla="*/ 2147483647 w 357"/>
                    <a:gd name="T3" fmla="*/ 2147483647 h 373"/>
                    <a:gd name="T4" fmla="*/ 2147483647 w 357"/>
                    <a:gd name="T5" fmla="*/ 2147483647 h 373"/>
                    <a:gd name="T6" fmla="*/ 2147483647 w 357"/>
                    <a:gd name="T7" fmla="*/ 2147483647 h 373"/>
                    <a:gd name="T8" fmla="*/ 2147483647 w 357"/>
                    <a:gd name="T9" fmla="*/ 2147483647 h 373"/>
                    <a:gd name="T10" fmla="*/ 2147483647 w 357"/>
                    <a:gd name="T11" fmla="*/ 2147483647 h 373"/>
                    <a:gd name="T12" fmla="*/ 2147483647 w 357"/>
                    <a:gd name="T13" fmla="*/ 2147483647 h 373"/>
                    <a:gd name="T14" fmla="*/ 2147483647 w 357"/>
                    <a:gd name="T15" fmla="*/ 2147483647 h 373"/>
                    <a:gd name="T16" fmla="*/ 2147483647 w 357"/>
                    <a:gd name="T17" fmla="*/ 2147483647 h 373"/>
                    <a:gd name="T18" fmla="*/ 2147483647 w 357"/>
                    <a:gd name="T19" fmla="*/ 2147483647 h 373"/>
                    <a:gd name="T20" fmla="*/ 2147483647 w 357"/>
                    <a:gd name="T21" fmla="*/ 2147483647 h 373"/>
                    <a:gd name="T22" fmla="*/ 2147483647 w 357"/>
                    <a:gd name="T23" fmla="*/ 2147483647 h 373"/>
                    <a:gd name="T24" fmla="*/ 2147483647 w 357"/>
                    <a:gd name="T25" fmla="*/ 2147483647 h 373"/>
                    <a:gd name="T26" fmla="*/ 2147483647 w 357"/>
                    <a:gd name="T27" fmla="*/ 2147483647 h 373"/>
                    <a:gd name="T28" fmla="*/ 2147483647 w 357"/>
                    <a:gd name="T29" fmla="*/ 2147483647 h 373"/>
                    <a:gd name="T30" fmla="*/ 2147483647 w 357"/>
                    <a:gd name="T31" fmla="*/ 2147483647 h 373"/>
                    <a:gd name="T32" fmla="*/ 2147483647 w 357"/>
                    <a:gd name="T33" fmla="*/ 2147483647 h 373"/>
                    <a:gd name="T34" fmla="*/ 2147483647 w 357"/>
                    <a:gd name="T35" fmla="*/ 2147483647 h 373"/>
                    <a:gd name="T36" fmla="*/ 2147483647 w 357"/>
                    <a:gd name="T37" fmla="*/ 2147483647 h 373"/>
                    <a:gd name="T38" fmla="*/ 2147483647 w 357"/>
                    <a:gd name="T39" fmla="*/ 2147483647 h 373"/>
                    <a:gd name="T40" fmla="*/ 2147483647 w 357"/>
                    <a:gd name="T41" fmla="*/ 2147483647 h 373"/>
                    <a:gd name="T42" fmla="*/ 2147483647 w 357"/>
                    <a:gd name="T43" fmla="*/ 2147483647 h 373"/>
                    <a:gd name="T44" fmla="*/ 2147483647 w 357"/>
                    <a:gd name="T45" fmla="*/ 2147483647 h 373"/>
                    <a:gd name="T46" fmla="*/ 2147483647 w 357"/>
                    <a:gd name="T47" fmla="*/ 2147483647 h 373"/>
                    <a:gd name="T48" fmla="*/ 2147483647 w 357"/>
                    <a:gd name="T49" fmla="*/ 2147483647 h 373"/>
                    <a:gd name="T50" fmla="*/ 2147483647 w 357"/>
                    <a:gd name="T51" fmla="*/ 2147483647 h 373"/>
                    <a:gd name="T52" fmla="*/ 2147483647 w 357"/>
                    <a:gd name="T53" fmla="*/ 2147483647 h 373"/>
                    <a:gd name="T54" fmla="*/ 2147483647 w 357"/>
                    <a:gd name="T55" fmla="*/ 2147483647 h 373"/>
                    <a:gd name="T56" fmla="*/ 2147483647 w 357"/>
                    <a:gd name="T57" fmla="*/ 0 h 373"/>
                    <a:gd name="T58" fmla="*/ 2147483647 w 357"/>
                    <a:gd name="T59" fmla="*/ 2147483647 h 373"/>
                    <a:gd name="T60" fmla="*/ 2147483647 w 357"/>
                    <a:gd name="T61" fmla="*/ 2147483647 h 373"/>
                    <a:gd name="T62" fmla="*/ 2147483647 w 357"/>
                    <a:gd name="T63" fmla="*/ 2147483647 h 373"/>
                    <a:gd name="T64" fmla="*/ 2147483647 w 357"/>
                    <a:gd name="T65" fmla="*/ 2147483647 h 373"/>
                    <a:gd name="T66" fmla="*/ 2147483647 w 357"/>
                    <a:gd name="T67" fmla="*/ 2147483647 h 373"/>
                    <a:gd name="T68" fmla="*/ 2147483647 w 357"/>
                    <a:gd name="T69" fmla="*/ 2147483647 h 373"/>
                    <a:gd name="T70" fmla="*/ 2147483647 w 357"/>
                    <a:gd name="T71" fmla="*/ 2147483647 h 373"/>
                    <a:gd name="T72" fmla="*/ 2147483647 w 357"/>
                    <a:gd name="T73" fmla="*/ 2147483647 h 373"/>
                    <a:gd name="T74" fmla="*/ 2147483647 w 357"/>
                    <a:gd name="T75" fmla="*/ 2147483647 h 373"/>
                    <a:gd name="T76" fmla="*/ 2147483647 w 357"/>
                    <a:gd name="T77" fmla="*/ 2147483647 h 373"/>
                    <a:gd name="T78" fmla="*/ 2147483647 w 357"/>
                    <a:gd name="T79" fmla="*/ 2147483647 h 373"/>
                    <a:gd name="T80" fmla="*/ 2147483647 w 357"/>
                    <a:gd name="T81" fmla="*/ 2147483647 h 373"/>
                    <a:gd name="T82" fmla="*/ 0 w 357"/>
                    <a:gd name="T83" fmla="*/ 2147483647 h 373"/>
                    <a:gd name="T84" fmla="*/ 2147483647 w 357"/>
                    <a:gd name="T85" fmla="*/ 2147483647 h 373"/>
                    <a:gd name="T86" fmla="*/ 2147483647 w 357"/>
                    <a:gd name="T87" fmla="*/ 2147483647 h 373"/>
                    <a:gd name="T88" fmla="*/ 2147483647 w 357"/>
                    <a:gd name="T89" fmla="*/ 2147483647 h 373"/>
                    <a:gd name="T90" fmla="*/ 2147483647 w 357"/>
                    <a:gd name="T91" fmla="*/ 2147483647 h 373"/>
                    <a:gd name="T92" fmla="*/ 2147483647 w 357"/>
                    <a:gd name="T93" fmla="*/ 2147483647 h 373"/>
                    <a:gd name="T94" fmla="*/ 2147483647 w 357"/>
                    <a:gd name="T95" fmla="*/ 2147483647 h 373"/>
                    <a:gd name="T96" fmla="*/ 2147483647 w 357"/>
                    <a:gd name="T97" fmla="*/ 2147483647 h 373"/>
                    <a:gd name="T98" fmla="*/ 2147483647 w 357"/>
                    <a:gd name="T99" fmla="*/ 2147483647 h 373"/>
                    <a:gd name="T100" fmla="*/ 2147483647 w 357"/>
                    <a:gd name="T101" fmla="*/ 2147483647 h 373"/>
                    <a:gd name="T102" fmla="*/ 2147483647 w 357"/>
                    <a:gd name="T103" fmla="*/ 2147483647 h 373"/>
                    <a:gd name="T104" fmla="*/ 2147483647 w 357"/>
                    <a:gd name="T105" fmla="*/ 2147483647 h 373"/>
                    <a:gd name="T106" fmla="*/ 2147483647 w 357"/>
                    <a:gd name="T107" fmla="*/ 2147483647 h 3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373"/>
                    <a:gd name="T164" fmla="*/ 357 w 357"/>
                    <a:gd name="T165" fmla="*/ 373 h 3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373">
                      <a:moveTo>
                        <a:pt x="213" y="364"/>
                      </a:moveTo>
                      <a:cubicBezTo>
                        <a:pt x="224" y="371"/>
                        <a:pt x="251" y="364"/>
                        <a:pt x="261" y="354"/>
                      </a:cubicBezTo>
                      <a:cubicBezTo>
                        <a:pt x="258" y="346"/>
                        <a:pt x="258" y="338"/>
                        <a:pt x="255" y="330"/>
                      </a:cubicBezTo>
                      <a:cubicBezTo>
                        <a:pt x="253" y="304"/>
                        <a:pt x="253" y="309"/>
                        <a:pt x="247" y="292"/>
                      </a:cubicBezTo>
                      <a:cubicBezTo>
                        <a:pt x="243" y="263"/>
                        <a:pt x="243" y="273"/>
                        <a:pt x="243" y="262"/>
                      </a:cubicBezTo>
                      <a:cubicBezTo>
                        <a:pt x="252" y="256"/>
                        <a:pt x="259" y="250"/>
                        <a:pt x="267" y="244"/>
                      </a:cubicBezTo>
                      <a:cubicBezTo>
                        <a:pt x="271" y="231"/>
                        <a:pt x="275" y="220"/>
                        <a:pt x="281" y="208"/>
                      </a:cubicBezTo>
                      <a:cubicBezTo>
                        <a:pt x="284" y="202"/>
                        <a:pt x="289" y="190"/>
                        <a:pt x="289" y="190"/>
                      </a:cubicBezTo>
                      <a:cubicBezTo>
                        <a:pt x="299" y="187"/>
                        <a:pt x="305" y="191"/>
                        <a:pt x="313" y="196"/>
                      </a:cubicBezTo>
                      <a:cubicBezTo>
                        <a:pt x="318" y="203"/>
                        <a:pt x="322" y="207"/>
                        <a:pt x="329" y="212"/>
                      </a:cubicBezTo>
                      <a:cubicBezTo>
                        <a:pt x="332" y="222"/>
                        <a:pt x="335" y="229"/>
                        <a:pt x="345" y="232"/>
                      </a:cubicBezTo>
                      <a:cubicBezTo>
                        <a:pt x="348" y="240"/>
                        <a:pt x="346" y="237"/>
                        <a:pt x="351" y="242"/>
                      </a:cubicBezTo>
                      <a:cubicBezTo>
                        <a:pt x="345" y="233"/>
                        <a:pt x="351" y="234"/>
                        <a:pt x="357" y="226"/>
                      </a:cubicBezTo>
                      <a:cubicBezTo>
                        <a:pt x="353" y="213"/>
                        <a:pt x="349" y="199"/>
                        <a:pt x="349" y="186"/>
                      </a:cubicBezTo>
                      <a:cubicBezTo>
                        <a:pt x="336" y="190"/>
                        <a:pt x="329" y="179"/>
                        <a:pt x="319" y="172"/>
                      </a:cubicBezTo>
                      <a:cubicBezTo>
                        <a:pt x="316" y="162"/>
                        <a:pt x="309" y="156"/>
                        <a:pt x="303" y="148"/>
                      </a:cubicBezTo>
                      <a:cubicBezTo>
                        <a:pt x="299" y="142"/>
                        <a:pt x="291" y="130"/>
                        <a:pt x="291" y="130"/>
                      </a:cubicBezTo>
                      <a:cubicBezTo>
                        <a:pt x="290" y="122"/>
                        <a:pt x="287" y="106"/>
                        <a:pt x="287" y="106"/>
                      </a:cubicBezTo>
                      <a:cubicBezTo>
                        <a:pt x="294" y="104"/>
                        <a:pt x="302" y="102"/>
                        <a:pt x="309" y="100"/>
                      </a:cubicBezTo>
                      <a:cubicBezTo>
                        <a:pt x="313" y="99"/>
                        <a:pt x="327" y="81"/>
                        <a:pt x="327" y="81"/>
                      </a:cubicBezTo>
                      <a:cubicBezTo>
                        <a:pt x="324" y="71"/>
                        <a:pt x="311" y="75"/>
                        <a:pt x="302" y="72"/>
                      </a:cubicBezTo>
                      <a:cubicBezTo>
                        <a:pt x="300" y="71"/>
                        <a:pt x="260" y="69"/>
                        <a:pt x="260" y="69"/>
                      </a:cubicBezTo>
                      <a:cubicBezTo>
                        <a:pt x="249" y="71"/>
                        <a:pt x="260" y="43"/>
                        <a:pt x="249" y="43"/>
                      </a:cubicBezTo>
                      <a:cubicBezTo>
                        <a:pt x="231" y="31"/>
                        <a:pt x="243" y="56"/>
                        <a:pt x="229" y="42"/>
                      </a:cubicBezTo>
                      <a:cubicBezTo>
                        <a:pt x="221" y="45"/>
                        <a:pt x="221" y="49"/>
                        <a:pt x="213" y="52"/>
                      </a:cubicBezTo>
                      <a:cubicBezTo>
                        <a:pt x="204" y="66"/>
                        <a:pt x="211" y="45"/>
                        <a:pt x="200" y="49"/>
                      </a:cubicBezTo>
                      <a:cubicBezTo>
                        <a:pt x="183" y="46"/>
                        <a:pt x="163" y="43"/>
                        <a:pt x="146" y="37"/>
                      </a:cubicBezTo>
                      <a:cubicBezTo>
                        <a:pt x="139" y="35"/>
                        <a:pt x="129" y="36"/>
                        <a:pt x="129" y="36"/>
                      </a:cubicBezTo>
                      <a:cubicBezTo>
                        <a:pt x="123" y="27"/>
                        <a:pt x="100" y="0"/>
                        <a:pt x="87" y="0"/>
                      </a:cubicBezTo>
                      <a:cubicBezTo>
                        <a:pt x="84" y="5"/>
                        <a:pt x="81" y="18"/>
                        <a:pt x="81" y="24"/>
                      </a:cubicBezTo>
                      <a:cubicBezTo>
                        <a:pt x="81" y="30"/>
                        <a:pt x="77" y="28"/>
                        <a:pt x="77" y="28"/>
                      </a:cubicBezTo>
                      <a:cubicBezTo>
                        <a:pt x="73" y="29"/>
                        <a:pt x="68" y="26"/>
                        <a:pt x="66" y="30"/>
                      </a:cubicBezTo>
                      <a:cubicBezTo>
                        <a:pt x="58" y="43"/>
                        <a:pt x="57" y="31"/>
                        <a:pt x="53" y="48"/>
                      </a:cubicBezTo>
                      <a:cubicBezTo>
                        <a:pt x="53" y="53"/>
                        <a:pt x="56" y="72"/>
                        <a:pt x="60" y="78"/>
                      </a:cubicBezTo>
                      <a:cubicBezTo>
                        <a:pt x="64" y="84"/>
                        <a:pt x="70" y="75"/>
                        <a:pt x="75" y="84"/>
                      </a:cubicBezTo>
                      <a:cubicBezTo>
                        <a:pt x="78" y="97"/>
                        <a:pt x="86" y="124"/>
                        <a:pt x="93" y="134"/>
                      </a:cubicBezTo>
                      <a:cubicBezTo>
                        <a:pt x="99" y="144"/>
                        <a:pt x="84" y="133"/>
                        <a:pt x="89" y="147"/>
                      </a:cubicBezTo>
                      <a:cubicBezTo>
                        <a:pt x="90" y="149"/>
                        <a:pt x="103" y="158"/>
                        <a:pt x="103" y="158"/>
                      </a:cubicBezTo>
                      <a:cubicBezTo>
                        <a:pt x="107" y="136"/>
                        <a:pt x="99" y="159"/>
                        <a:pt x="91" y="164"/>
                      </a:cubicBezTo>
                      <a:cubicBezTo>
                        <a:pt x="65" y="151"/>
                        <a:pt x="57" y="156"/>
                        <a:pt x="47" y="163"/>
                      </a:cubicBezTo>
                      <a:cubicBezTo>
                        <a:pt x="38" y="177"/>
                        <a:pt x="46" y="176"/>
                        <a:pt x="36" y="183"/>
                      </a:cubicBezTo>
                      <a:cubicBezTo>
                        <a:pt x="31" y="191"/>
                        <a:pt x="7" y="206"/>
                        <a:pt x="0" y="213"/>
                      </a:cubicBezTo>
                      <a:cubicBezTo>
                        <a:pt x="4" y="228"/>
                        <a:pt x="23" y="235"/>
                        <a:pt x="39" y="240"/>
                      </a:cubicBezTo>
                      <a:cubicBezTo>
                        <a:pt x="48" y="249"/>
                        <a:pt x="58" y="272"/>
                        <a:pt x="49" y="278"/>
                      </a:cubicBezTo>
                      <a:cubicBezTo>
                        <a:pt x="47" y="285"/>
                        <a:pt x="48" y="284"/>
                        <a:pt x="41" y="288"/>
                      </a:cubicBezTo>
                      <a:cubicBezTo>
                        <a:pt x="39" y="289"/>
                        <a:pt x="35" y="290"/>
                        <a:pt x="35" y="290"/>
                      </a:cubicBezTo>
                      <a:cubicBezTo>
                        <a:pt x="48" y="293"/>
                        <a:pt x="52" y="299"/>
                        <a:pt x="63" y="306"/>
                      </a:cubicBezTo>
                      <a:cubicBezTo>
                        <a:pt x="70" y="317"/>
                        <a:pt x="63" y="308"/>
                        <a:pt x="73" y="314"/>
                      </a:cubicBezTo>
                      <a:cubicBezTo>
                        <a:pt x="77" y="316"/>
                        <a:pt x="85" y="322"/>
                        <a:pt x="85" y="322"/>
                      </a:cubicBezTo>
                      <a:cubicBezTo>
                        <a:pt x="93" y="334"/>
                        <a:pt x="98" y="336"/>
                        <a:pt x="111" y="342"/>
                      </a:cubicBezTo>
                      <a:cubicBezTo>
                        <a:pt x="115" y="344"/>
                        <a:pt x="123" y="346"/>
                        <a:pt x="123" y="346"/>
                      </a:cubicBezTo>
                      <a:cubicBezTo>
                        <a:pt x="133" y="356"/>
                        <a:pt x="147" y="354"/>
                        <a:pt x="161" y="356"/>
                      </a:cubicBezTo>
                      <a:cubicBezTo>
                        <a:pt x="173" y="360"/>
                        <a:pt x="175" y="362"/>
                        <a:pt x="189" y="364"/>
                      </a:cubicBezTo>
                      <a:cubicBezTo>
                        <a:pt x="203" y="369"/>
                        <a:pt x="204" y="373"/>
                        <a:pt x="213" y="364"/>
                      </a:cubicBezTo>
                      <a:close/>
                    </a:path>
                  </a:pathLst>
                </a:custGeom>
                <a:solidFill>
                  <a:srgbClr val="9BBB59">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8" name="Freeform 64"/>
                <p:cNvSpPr>
                  <a:spLocks/>
                </p:cNvSpPr>
                <p:nvPr>
                  <p:custDataLst>
                    <p:tags r:id="rId14"/>
                  </p:custDataLst>
                </p:nvPr>
              </p:nvSpPr>
              <p:spPr bwMode="auto">
                <a:xfrm>
                  <a:off x="2760663" y="2727325"/>
                  <a:ext cx="1014412" cy="590550"/>
                </a:xfrm>
                <a:custGeom>
                  <a:avLst/>
                  <a:gdLst>
                    <a:gd name="T0" fmla="*/ 2147483647 w 568"/>
                    <a:gd name="T1" fmla="*/ 2147483647 h 410"/>
                    <a:gd name="T2" fmla="*/ 2147483647 w 568"/>
                    <a:gd name="T3" fmla="*/ 2147483647 h 410"/>
                    <a:gd name="T4" fmla="*/ 2147483647 w 568"/>
                    <a:gd name="T5" fmla="*/ 2147483647 h 410"/>
                    <a:gd name="T6" fmla="*/ 2147483647 w 568"/>
                    <a:gd name="T7" fmla="*/ 2147483647 h 410"/>
                    <a:gd name="T8" fmla="*/ 2147483647 w 568"/>
                    <a:gd name="T9" fmla="*/ 2147483647 h 410"/>
                    <a:gd name="T10" fmla="*/ 2147483647 w 568"/>
                    <a:gd name="T11" fmla="*/ 2147483647 h 410"/>
                    <a:gd name="T12" fmla="*/ 2147483647 w 568"/>
                    <a:gd name="T13" fmla="*/ 2147483647 h 410"/>
                    <a:gd name="T14" fmla="*/ 2147483647 w 568"/>
                    <a:gd name="T15" fmla="*/ 2147483647 h 410"/>
                    <a:gd name="T16" fmla="*/ 2147483647 w 568"/>
                    <a:gd name="T17" fmla="*/ 2147483647 h 410"/>
                    <a:gd name="T18" fmla="*/ 2147483647 w 568"/>
                    <a:gd name="T19" fmla="*/ 2147483647 h 410"/>
                    <a:gd name="T20" fmla="*/ 2147483647 w 568"/>
                    <a:gd name="T21" fmla="*/ 2147483647 h 410"/>
                    <a:gd name="T22" fmla="*/ 2147483647 w 568"/>
                    <a:gd name="T23" fmla="*/ 2147483647 h 410"/>
                    <a:gd name="T24" fmla="*/ 2147483647 w 568"/>
                    <a:gd name="T25" fmla="*/ 2147483647 h 410"/>
                    <a:gd name="T26" fmla="*/ 2147483647 w 568"/>
                    <a:gd name="T27" fmla="*/ 2147483647 h 410"/>
                    <a:gd name="T28" fmla="*/ 2147483647 w 568"/>
                    <a:gd name="T29" fmla="*/ 2147483647 h 410"/>
                    <a:gd name="T30" fmla="*/ 2147483647 w 568"/>
                    <a:gd name="T31" fmla="*/ 2147483647 h 410"/>
                    <a:gd name="T32" fmla="*/ 2147483647 w 568"/>
                    <a:gd name="T33" fmla="*/ 2147483647 h 410"/>
                    <a:gd name="T34" fmla="*/ 2147483647 w 568"/>
                    <a:gd name="T35" fmla="*/ 2147483647 h 410"/>
                    <a:gd name="T36" fmla="*/ 2147483647 w 568"/>
                    <a:gd name="T37" fmla="*/ 2147483647 h 410"/>
                    <a:gd name="T38" fmla="*/ 2147483647 w 568"/>
                    <a:gd name="T39" fmla="*/ 2147483647 h 410"/>
                    <a:gd name="T40" fmla="*/ 2147483647 w 568"/>
                    <a:gd name="T41" fmla="*/ 2147483647 h 410"/>
                    <a:gd name="T42" fmla="*/ 2147483647 w 568"/>
                    <a:gd name="T43" fmla="*/ 2147483647 h 410"/>
                    <a:gd name="T44" fmla="*/ 2147483647 w 568"/>
                    <a:gd name="T45" fmla="*/ 2147483647 h 410"/>
                    <a:gd name="T46" fmla="*/ 2147483647 w 568"/>
                    <a:gd name="T47" fmla="*/ 2147483647 h 410"/>
                    <a:gd name="T48" fmla="*/ 2147483647 w 568"/>
                    <a:gd name="T49" fmla="*/ 2147483647 h 410"/>
                    <a:gd name="T50" fmla="*/ 2147483647 w 568"/>
                    <a:gd name="T51" fmla="*/ 2147483647 h 410"/>
                    <a:gd name="T52" fmla="*/ 2147483647 w 568"/>
                    <a:gd name="T53" fmla="*/ 2147483647 h 410"/>
                    <a:gd name="T54" fmla="*/ 2147483647 w 568"/>
                    <a:gd name="T55" fmla="*/ 2147483647 h 410"/>
                    <a:gd name="T56" fmla="*/ 2147483647 w 568"/>
                    <a:gd name="T57" fmla="*/ 2147483647 h 410"/>
                    <a:gd name="T58" fmla="*/ 2147483647 w 568"/>
                    <a:gd name="T59" fmla="*/ 2147483647 h 410"/>
                    <a:gd name="T60" fmla="*/ 2147483647 w 568"/>
                    <a:gd name="T61" fmla="*/ 2147483647 h 410"/>
                    <a:gd name="T62" fmla="*/ 2147483647 w 568"/>
                    <a:gd name="T63" fmla="*/ 2147483647 h 410"/>
                    <a:gd name="T64" fmla="*/ 2147483647 w 568"/>
                    <a:gd name="T65" fmla="*/ 2147483647 h 410"/>
                    <a:gd name="T66" fmla="*/ 2147483647 w 568"/>
                    <a:gd name="T67" fmla="*/ 2147483647 h 410"/>
                    <a:gd name="T68" fmla="*/ 2147483647 w 568"/>
                    <a:gd name="T69" fmla="*/ 2147483647 h 410"/>
                    <a:gd name="T70" fmla="*/ 2147483647 w 568"/>
                    <a:gd name="T71" fmla="*/ 2147483647 h 410"/>
                    <a:gd name="T72" fmla="*/ 2147483647 w 568"/>
                    <a:gd name="T73" fmla="*/ 2147483647 h 410"/>
                    <a:gd name="T74" fmla="*/ 2147483647 w 568"/>
                    <a:gd name="T75" fmla="*/ 2147483647 h 410"/>
                    <a:gd name="T76" fmla="*/ 2147483647 w 568"/>
                    <a:gd name="T77" fmla="*/ 2147483647 h 410"/>
                    <a:gd name="T78" fmla="*/ 2147483647 w 568"/>
                    <a:gd name="T79" fmla="*/ 2147483647 h 410"/>
                    <a:gd name="T80" fmla="*/ 2147483647 w 568"/>
                    <a:gd name="T81" fmla="*/ 2147483647 h 410"/>
                    <a:gd name="T82" fmla="*/ 2147483647 w 568"/>
                    <a:gd name="T83" fmla="*/ 2147483647 h 410"/>
                    <a:gd name="T84" fmla="*/ 2147483647 w 568"/>
                    <a:gd name="T85" fmla="*/ 2147483647 h 410"/>
                    <a:gd name="T86" fmla="*/ 2147483647 w 568"/>
                    <a:gd name="T87" fmla="*/ 2147483647 h 410"/>
                    <a:gd name="T88" fmla="*/ 2147483647 w 568"/>
                    <a:gd name="T89" fmla="*/ 2147483647 h 410"/>
                    <a:gd name="T90" fmla="*/ 2147483647 w 568"/>
                    <a:gd name="T91" fmla="*/ 2147483647 h 410"/>
                    <a:gd name="T92" fmla="*/ 2147483647 w 568"/>
                    <a:gd name="T93" fmla="*/ 2147483647 h 410"/>
                    <a:gd name="T94" fmla="*/ 2147483647 w 568"/>
                    <a:gd name="T95" fmla="*/ 2147483647 h 410"/>
                    <a:gd name="T96" fmla="*/ 2147483647 w 568"/>
                    <a:gd name="T97" fmla="*/ 2147483647 h 410"/>
                    <a:gd name="T98" fmla="*/ 2147483647 w 568"/>
                    <a:gd name="T99" fmla="*/ 2147483647 h 410"/>
                    <a:gd name="T100" fmla="*/ 2147483647 w 568"/>
                    <a:gd name="T101" fmla="*/ 2147483647 h 410"/>
                    <a:gd name="T102" fmla="*/ 2147483647 w 568"/>
                    <a:gd name="T103" fmla="*/ 2147483647 h 410"/>
                    <a:gd name="T104" fmla="*/ 2147483647 w 568"/>
                    <a:gd name="T105" fmla="*/ 2147483647 h 410"/>
                    <a:gd name="T106" fmla="*/ 2147483647 w 568"/>
                    <a:gd name="T107" fmla="*/ 2147483647 h 410"/>
                    <a:gd name="T108" fmla="*/ 2147483647 w 568"/>
                    <a:gd name="T109" fmla="*/ 2147483647 h 410"/>
                    <a:gd name="T110" fmla="*/ 2147483647 w 568"/>
                    <a:gd name="T111" fmla="*/ 2147483647 h 410"/>
                    <a:gd name="T112" fmla="*/ 2147483647 w 568"/>
                    <a:gd name="T113" fmla="*/ 2147483647 h 410"/>
                    <a:gd name="T114" fmla="*/ 2147483647 w 568"/>
                    <a:gd name="T115" fmla="*/ 2147483647 h 410"/>
                    <a:gd name="T116" fmla="*/ 2147483647 w 568"/>
                    <a:gd name="T117" fmla="*/ 2147483647 h 410"/>
                    <a:gd name="T118" fmla="*/ 2147483647 w 568"/>
                    <a:gd name="T119" fmla="*/ 2147483647 h 410"/>
                    <a:gd name="T120" fmla="*/ 2147483647 w 568"/>
                    <a:gd name="T121" fmla="*/ 2147483647 h 410"/>
                    <a:gd name="T122" fmla="*/ 2147483647 w 568"/>
                    <a:gd name="T123" fmla="*/ 2147483647 h 4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68"/>
                    <a:gd name="T187" fmla="*/ 0 h 410"/>
                    <a:gd name="T188" fmla="*/ 568 w 568"/>
                    <a:gd name="T189" fmla="*/ 410 h 4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68" h="410">
                      <a:moveTo>
                        <a:pt x="457" y="400"/>
                      </a:moveTo>
                      <a:cubicBezTo>
                        <a:pt x="459" y="394"/>
                        <a:pt x="471" y="386"/>
                        <a:pt x="471" y="386"/>
                      </a:cubicBezTo>
                      <a:cubicBezTo>
                        <a:pt x="476" y="379"/>
                        <a:pt x="484" y="371"/>
                        <a:pt x="491" y="366"/>
                      </a:cubicBezTo>
                      <a:cubicBezTo>
                        <a:pt x="496" y="359"/>
                        <a:pt x="503" y="351"/>
                        <a:pt x="511" y="348"/>
                      </a:cubicBezTo>
                      <a:cubicBezTo>
                        <a:pt x="516" y="341"/>
                        <a:pt x="524" y="333"/>
                        <a:pt x="531" y="328"/>
                      </a:cubicBezTo>
                      <a:cubicBezTo>
                        <a:pt x="538" y="317"/>
                        <a:pt x="531" y="326"/>
                        <a:pt x="541" y="320"/>
                      </a:cubicBezTo>
                      <a:cubicBezTo>
                        <a:pt x="545" y="318"/>
                        <a:pt x="553" y="312"/>
                        <a:pt x="553" y="312"/>
                      </a:cubicBezTo>
                      <a:cubicBezTo>
                        <a:pt x="557" y="297"/>
                        <a:pt x="568" y="288"/>
                        <a:pt x="568" y="273"/>
                      </a:cubicBezTo>
                      <a:cubicBezTo>
                        <a:pt x="566" y="262"/>
                        <a:pt x="554" y="254"/>
                        <a:pt x="545" y="248"/>
                      </a:cubicBezTo>
                      <a:cubicBezTo>
                        <a:pt x="541" y="242"/>
                        <a:pt x="539" y="236"/>
                        <a:pt x="535" y="230"/>
                      </a:cubicBezTo>
                      <a:cubicBezTo>
                        <a:pt x="522" y="233"/>
                        <a:pt x="517" y="238"/>
                        <a:pt x="503" y="238"/>
                      </a:cubicBezTo>
                      <a:cubicBezTo>
                        <a:pt x="504" y="236"/>
                        <a:pt x="508" y="234"/>
                        <a:pt x="507" y="232"/>
                      </a:cubicBezTo>
                      <a:cubicBezTo>
                        <a:pt x="506" y="227"/>
                        <a:pt x="499" y="220"/>
                        <a:pt x="499" y="220"/>
                      </a:cubicBezTo>
                      <a:cubicBezTo>
                        <a:pt x="497" y="209"/>
                        <a:pt x="493" y="193"/>
                        <a:pt x="483" y="186"/>
                      </a:cubicBezTo>
                      <a:cubicBezTo>
                        <a:pt x="479" y="183"/>
                        <a:pt x="471" y="178"/>
                        <a:pt x="471" y="178"/>
                      </a:cubicBezTo>
                      <a:cubicBezTo>
                        <a:pt x="465" y="168"/>
                        <a:pt x="469" y="173"/>
                        <a:pt x="455" y="168"/>
                      </a:cubicBezTo>
                      <a:cubicBezTo>
                        <a:pt x="453" y="167"/>
                        <a:pt x="449" y="166"/>
                        <a:pt x="449" y="166"/>
                      </a:cubicBezTo>
                      <a:cubicBezTo>
                        <a:pt x="431" y="171"/>
                        <a:pt x="437" y="196"/>
                        <a:pt x="437" y="210"/>
                      </a:cubicBezTo>
                      <a:cubicBezTo>
                        <a:pt x="422" y="215"/>
                        <a:pt x="407" y="199"/>
                        <a:pt x="393" y="194"/>
                      </a:cubicBezTo>
                      <a:cubicBezTo>
                        <a:pt x="387" y="192"/>
                        <a:pt x="381" y="190"/>
                        <a:pt x="375" y="188"/>
                      </a:cubicBezTo>
                      <a:cubicBezTo>
                        <a:pt x="371" y="187"/>
                        <a:pt x="363" y="184"/>
                        <a:pt x="363" y="184"/>
                      </a:cubicBezTo>
                      <a:cubicBezTo>
                        <a:pt x="360" y="174"/>
                        <a:pt x="359" y="163"/>
                        <a:pt x="359" y="152"/>
                      </a:cubicBezTo>
                      <a:cubicBezTo>
                        <a:pt x="344" y="157"/>
                        <a:pt x="308" y="139"/>
                        <a:pt x="289" y="136"/>
                      </a:cubicBezTo>
                      <a:cubicBezTo>
                        <a:pt x="272" y="130"/>
                        <a:pt x="257" y="122"/>
                        <a:pt x="241" y="114"/>
                      </a:cubicBezTo>
                      <a:cubicBezTo>
                        <a:pt x="233" y="110"/>
                        <a:pt x="217" y="100"/>
                        <a:pt x="217" y="100"/>
                      </a:cubicBezTo>
                      <a:cubicBezTo>
                        <a:pt x="207" y="84"/>
                        <a:pt x="196" y="84"/>
                        <a:pt x="187" y="75"/>
                      </a:cubicBezTo>
                      <a:cubicBezTo>
                        <a:pt x="215" y="0"/>
                        <a:pt x="151" y="64"/>
                        <a:pt x="142" y="70"/>
                      </a:cubicBezTo>
                      <a:cubicBezTo>
                        <a:pt x="139" y="78"/>
                        <a:pt x="144" y="105"/>
                        <a:pt x="135" y="102"/>
                      </a:cubicBezTo>
                      <a:cubicBezTo>
                        <a:pt x="127" y="105"/>
                        <a:pt x="116" y="92"/>
                        <a:pt x="110" y="96"/>
                      </a:cubicBezTo>
                      <a:cubicBezTo>
                        <a:pt x="106" y="98"/>
                        <a:pt x="111" y="116"/>
                        <a:pt x="107" y="118"/>
                      </a:cubicBezTo>
                      <a:cubicBezTo>
                        <a:pt x="105" y="119"/>
                        <a:pt x="103" y="121"/>
                        <a:pt x="101" y="122"/>
                      </a:cubicBezTo>
                      <a:cubicBezTo>
                        <a:pt x="98" y="132"/>
                        <a:pt x="94" y="127"/>
                        <a:pt x="91" y="120"/>
                      </a:cubicBezTo>
                      <a:cubicBezTo>
                        <a:pt x="94" y="123"/>
                        <a:pt x="101" y="124"/>
                        <a:pt x="101" y="128"/>
                      </a:cubicBezTo>
                      <a:cubicBezTo>
                        <a:pt x="101" y="131"/>
                        <a:pt x="94" y="129"/>
                        <a:pt x="91" y="130"/>
                      </a:cubicBezTo>
                      <a:cubicBezTo>
                        <a:pt x="87" y="131"/>
                        <a:pt x="58" y="124"/>
                        <a:pt x="58" y="124"/>
                      </a:cubicBezTo>
                      <a:cubicBezTo>
                        <a:pt x="54" y="137"/>
                        <a:pt x="77" y="164"/>
                        <a:pt x="67" y="174"/>
                      </a:cubicBezTo>
                      <a:cubicBezTo>
                        <a:pt x="58" y="177"/>
                        <a:pt x="55" y="186"/>
                        <a:pt x="47" y="192"/>
                      </a:cubicBezTo>
                      <a:cubicBezTo>
                        <a:pt x="44" y="200"/>
                        <a:pt x="42" y="203"/>
                        <a:pt x="35" y="208"/>
                      </a:cubicBezTo>
                      <a:cubicBezTo>
                        <a:pt x="32" y="213"/>
                        <a:pt x="32" y="217"/>
                        <a:pt x="25" y="212"/>
                      </a:cubicBezTo>
                      <a:cubicBezTo>
                        <a:pt x="20" y="208"/>
                        <a:pt x="13" y="198"/>
                        <a:pt x="13" y="198"/>
                      </a:cubicBezTo>
                      <a:cubicBezTo>
                        <a:pt x="19" y="203"/>
                        <a:pt x="0" y="203"/>
                        <a:pt x="4" y="210"/>
                      </a:cubicBezTo>
                      <a:cubicBezTo>
                        <a:pt x="6" y="213"/>
                        <a:pt x="6" y="236"/>
                        <a:pt x="5" y="238"/>
                      </a:cubicBezTo>
                      <a:cubicBezTo>
                        <a:pt x="4" y="242"/>
                        <a:pt x="21" y="250"/>
                        <a:pt x="21" y="250"/>
                      </a:cubicBezTo>
                      <a:cubicBezTo>
                        <a:pt x="23" y="257"/>
                        <a:pt x="22" y="256"/>
                        <a:pt x="29" y="260"/>
                      </a:cubicBezTo>
                      <a:cubicBezTo>
                        <a:pt x="31" y="261"/>
                        <a:pt x="35" y="262"/>
                        <a:pt x="35" y="262"/>
                      </a:cubicBezTo>
                      <a:cubicBezTo>
                        <a:pt x="35" y="262"/>
                        <a:pt x="44" y="273"/>
                        <a:pt x="49" y="278"/>
                      </a:cubicBezTo>
                      <a:cubicBezTo>
                        <a:pt x="61" y="288"/>
                        <a:pt x="73" y="294"/>
                        <a:pt x="85" y="302"/>
                      </a:cubicBezTo>
                      <a:cubicBezTo>
                        <a:pt x="100" y="324"/>
                        <a:pt x="125" y="332"/>
                        <a:pt x="143" y="350"/>
                      </a:cubicBezTo>
                      <a:cubicBezTo>
                        <a:pt x="147" y="363"/>
                        <a:pt x="148" y="371"/>
                        <a:pt x="159" y="380"/>
                      </a:cubicBezTo>
                      <a:cubicBezTo>
                        <a:pt x="165" y="386"/>
                        <a:pt x="179" y="396"/>
                        <a:pt x="179" y="396"/>
                      </a:cubicBezTo>
                      <a:cubicBezTo>
                        <a:pt x="181" y="407"/>
                        <a:pt x="181" y="403"/>
                        <a:pt x="181" y="410"/>
                      </a:cubicBezTo>
                      <a:cubicBezTo>
                        <a:pt x="183" y="401"/>
                        <a:pt x="199" y="366"/>
                        <a:pt x="207" y="360"/>
                      </a:cubicBezTo>
                      <a:cubicBezTo>
                        <a:pt x="215" y="353"/>
                        <a:pt x="230" y="355"/>
                        <a:pt x="241" y="352"/>
                      </a:cubicBezTo>
                      <a:cubicBezTo>
                        <a:pt x="254" y="348"/>
                        <a:pt x="264" y="342"/>
                        <a:pt x="277" y="338"/>
                      </a:cubicBezTo>
                      <a:cubicBezTo>
                        <a:pt x="281" y="337"/>
                        <a:pt x="289" y="334"/>
                        <a:pt x="289" y="334"/>
                      </a:cubicBezTo>
                      <a:cubicBezTo>
                        <a:pt x="302" y="337"/>
                        <a:pt x="294" y="340"/>
                        <a:pt x="303" y="348"/>
                      </a:cubicBezTo>
                      <a:cubicBezTo>
                        <a:pt x="307" y="351"/>
                        <a:pt x="312" y="353"/>
                        <a:pt x="315" y="356"/>
                      </a:cubicBezTo>
                      <a:cubicBezTo>
                        <a:pt x="316" y="357"/>
                        <a:pt x="316" y="357"/>
                        <a:pt x="317" y="358"/>
                      </a:cubicBezTo>
                      <a:cubicBezTo>
                        <a:pt x="333" y="362"/>
                        <a:pt x="349" y="362"/>
                        <a:pt x="365" y="364"/>
                      </a:cubicBezTo>
                      <a:cubicBezTo>
                        <a:pt x="374" y="367"/>
                        <a:pt x="380" y="374"/>
                        <a:pt x="389" y="378"/>
                      </a:cubicBezTo>
                      <a:cubicBezTo>
                        <a:pt x="410" y="388"/>
                        <a:pt x="431" y="395"/>
                        <a:pt x="455" y="398"/>
                      </a:cubicBezTo>
                      <a:cubicBezTo>
                        <a:pt x="462" y="400"/>
                        <a:pt x="463" y="400"/>
                        <a:pt x="457" y="400"/>
                      </a:cubicBezTo>
                      <a:close/>
                    </a:path>
                  </a:pathLst>
                </a:custGeom>
                <a:solidFill>
                  <a:srgbClr val="B3A2C7"/>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59" name="Freeform 65"/>
                <p:cNvSpPr>
                  <a:spLocks/>
                </p:cNvSpPr>
                <p:nvPr>
                  <p:custDataLst>
                    <p:tags r:id="rId15"/>
                  </p:custDataLst>
                </p:nvPr>
              </p:nvSpPr>
              <p:spPr bwMode="auto">
                <a:xfrm>
                  <a:off x="2908300" y="3211518"/>
                  <a:ext cx="958850" cy="898525"/>
                </a:xfrm>
                <a:custGeom>
                  <a:avLst/>
                  <a:gdLst>
                    <a:gd name="T0" fmla="*/ 2147483647 w 536"/>
                    <a:gd name="T1" fmla="*/ 2147483647 h 625"/>
                    <a:gd name="T2" fmla="*/ 2147483647 w 536"/>
                    <a:gd name="T3" fmla="*/ 2147483647 h 625"/>
                    <a:gd name="T4" fmla="*/ 2147483647 w 536"/>
                    <a:gd name="T5" fmla="*/ 2147483647 h 625"/>
                    <a:gd name="T6" fmla="*/ 2147483647 w 536"/>
                    <a:gd name="T7" fmla="*/ 2147483647 h 625"/>
                    <a:gd name="T8" fmla="*/ 2147483647 w 536"/>
                    <a:gd name="T9" fmla="*/ 2147483647 h 625"/>
                    <a:gd name="T10" fmla="*/ 2147483647 w 536"/>
                    <a:gd name="T11" fmla="*/ 2147483647 h 625"/>
                    <a:gd name="T12" fmla="*/ 2147483647 w 536"/>
                    <a:gd name="T13" fmla="*/ 2147483647 h 625"/>
                    <a:gd name="T14" fmla="*/ 2147483647 w 536"/>
                    <a:gd name="T15" fmla="*/ 2147483647 h 625"/>
                    <a:gd name="T16" fmla="*/ 2147483647 w 536"/>
                    <a:gd name="T17" fmla="*/ 2147483647 h 625"/>
                    <a:gd name="T18" fmla="*/ 2147483647 w 536"/>
                    <a:gd name="T19" fmla="*/ 2147483647 h 625"/>
                    <a:gd name="T20" fmla="*/ 2147483647 w 536"/>
                    <a:gd name="T21" fmla="*/ 2147483647 h 625"/>
                    <a:gd name="T22" fmla="*/ 2147483647 w 536"/>
                    <a:gd name="T23" fmla="*/ 2147483647 h 625"/>
                    <a:gd name="T24" fmla="*/ 2147483647 w 536"/>
                    <a:gd name="T25" fmla="*/ 2147483647 h 625"/>
                    <a:gd name="T26" fmla="*/ 2147483647 w 536"/>
                    <a:gd name="T27" fmla="*/ 2147483647 h 625"/>
                    <a:gd name="T28" fmla="*/ 2147483647 w 536"/>
                    <a:gd name="T29" fmla="*/ 2147483647 h 625"/>
                    <a:gd name="T30" fmla="*/ 2147483647 w 536"/>
                    <a:gd name="T31" fmla="*/ 2147483647 h 625"/>
                    <a:gd name="T32" fmla="*/ 2147483647 w 536"/>
                    <a:gd name="T33" fmla="*/ 2147483647 h 625"/>
                    <a:gd name="T34" fmla="*/ 2147483647 w 536"/>
                    <a:gd name="T35" fmla="*/ 2147483647 h 625"/>
                    <a:gd name="T36" fmla="*/ 2147483647 w 536"/>
                    <a:gd name="T37" fmla="*/ 2147483647 h 625"/>
                    <a:gd name="T38" fmla="*/ 2147483647 w 536"/>
                    <a:gd name="T39" fmla="*/ 2147483647 h 625"/>
                    <a:gd name="T40" fmla="*/ 2147483647 w 536"/>
                    <a:gd name="T41" fmla="*/ 2147483647 h 625"/>
                    <a:gd name="T42" fmla="*/ 2147483647 w 536"/>
                    <a:gd name="T43" fmla="*/ 2147483647 h 625"/>
                    <a:gd name="T44" fmla="*/ 2147483647 w 536"/>
                    <a:gd name="T45" fmla="*/ 2147483647 h 625"/>
                    <a:gd name="T46" fmla="*/ 2147483647 w 536"/>
                    <a:gd name="T47" fmla="*/ 2147483647 h 625"/>
                    <a:gd name="T48" fmla="*/ 2147483647 w 536"/>
                    <a:gd name="T49" fmla="*/ 2147483647 h 625"/>
                    <a:gd name="T50" fmla="*/ 2147483647 w 536"/>
                    <a:gd name="T51" fmla="*/ 2147483647 h 625"/>
                    <a:gd name="T52" fmla="*/ 2147483647 w 536"/>
                    <a:gd name="T53" fmla="*/ 2147483647 h 625"/>
                    <a:gd name="T54" fmla="*/ 2147483647 w 536"/>
                    <a:gd name="T55" fmla="*/ 2147483647 h 625"/>
                    <a:gd name="T56" fmla="*/ 2147483647 w 536"/>
                    <a:gd name="T57" fmla="*/ 2147483647 h 625"/>
                    <a:gd name="T58" fmla="*/ 2147483647 w 536"/>
                    <a:gd name="T59" fmla="*/ 2147483647 h 625"/>
                    <a:gd name="T60" fmla="*/ 2147483647 w 536"/>
                    <a:gd name="T61" fmla="*/ 2147483647 h 625"/>
                    <a:gd name="T62" fmla="*/ 2147483647 w 536"/>
                    <a:gd name="T63" fmla="*/ 2147483647 h 6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6"/>
                    <a:gd name="T97" fmla="*/ 0 h 625"/>
                    <a:gd name="T98" fmla="*/ 536 w 536"/>
                    <a:gd name="T99" fmla="*/ 625 h 6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6" h="625">
                      <a:moveTo>
                        <a:pt x="536" y="588"/>
                      </a:moveTo>
                      <a:cubicBezTo>
                        <a:pt x="531" y="583"/>
                        <a:pt x="522" y="570"/>
                        <a:pt x="522" y="570"/>
                      </a:cubicBezTo>
                      <a:cubicBezTo>
                        <a:pt x="521" y="560"/>
                        <a:pt x="519" y="550"/>
                        <a:pt x="516" y="540"/>
                      </a:cubicBezTo>
                      <a:cubicBezTo>
                        <a:pt x="514" y="534"/>
                        <a:pt x="524" y="492"/>
                        <a:pt x="524" y="492"/>
                      </a:cubicBezTo>
                      <a:cubicBezTo>
                        <a:pt x="523" y="479"/>
                        <a:pt x="510" y="496"/>
                        <a:pt x="508" y="484"/>
                      </a:cubicBezTo>
                      <a:cubicBezTo>
                        <a:pt x="508" y="482"/>
                        <a:pt x="504" y="483"/>
                        <a:pt x="502" y="482"/>
                      </a:cubicBezTo>
                      <a:cubicBezTo>
                        <a:pt x="500" y="480"/>
                        <a:pt x="500" y="478"/>
                        <a:pt x="498" y="476"/>
                      </a:cubicBezTo>
                      <a:cubicBezTo>
                        <a:pt x="483" y="463"/>
                        <a:pt x="471" y="435"/>
                        <a:pt x="437" y="442"/>
                      </a:cubicBezTo>
                      <a:cubicBezTo>
                        <a:pt x="444" y="423"/>
                        <a:pt x="453" y="400"/>
                        <a:pt x="441" y="382"/>
                      </a:cubicBezTo>
                      <a:cubicBezTo>
                        <a:pt x="450" y="369"/>
                        <a:pt x="462" y="367"/>
                        <a:pt x="476" y="360"/>
                      </a:cubicBezTo>
                      <a:cubicBezTo>
                        <a:pt x="484" y="356"/>
                        <a:pt x="497" y="351"/>
                        <a:pt x="497" y="351"/>
                      </a:cubicBezTo>
                      <a:cubicBezTo>
                        <a:pt x="502" y="343"/>
                        <a:pt x="498" y="336"/>
                        <a:pt x="504" y="330"/>
                      </a:cubicBezTo>
                      <a:cubicBezTo>
                        <a:pt x="493" y="323"/>
                        <a:pt x="517" y="309"/>
                        <a:pt x="525" y="304"/>
                      </a:cubicBezTo>
                      <a:cubicBezTo>
                        <a:pt x="529" y="298"/>
                        <a:pt x="520" y="292"/>
                        <a:pt x="520" y="292"/>
                      </a:cubicBezTo>
                      <a:cubicBezTo>
                        <a:pt x="518" y="282"/>
                        <a:pt x="520" y="282"/>
                        <a:pt x="512" y="276"/>
                      </a:cubicBezTo>
                      <a:cubicBezTo>
                        <a:pt x="508" y="273"/>
                        <a:pt x="500" y="268"/>
                        <a:pt x="500" y="268"/>
                      </a:cubicBezTo>
                      <a:cubicBezTo>
                        <a:pt x="494" y="260"/>
                        <a:pt x="490" y="230"/>
                        <a:pt x="486" y="219"/>
                      </a:cubicBezTo>
                      <a:cubicBezTo>
                        <a:pt x="481" y="205"/>
                        <a:pt x="473" y="218"/>
                        <a:pt x="468" y="204"/>
                      </a:cubicBezTo>
                      <a:cubicBezTo>
                        <a:pt x="466" y="197"/>
                        <a:pt x="463" y="198"/>
                        <a:pt x="458" y="194"/>
                      </a:cubicBezTo>
                      <a:cubicBezTo>
                        <a:pt x="454" y="190"/>
                        <a:pt x="446" y="182"/>
                        <a:pt x="446" y="182"/>
                      </a:cubicBezTo>
                      <a:cubicBezTo>
                        <a:pt x="445" y="180"/>
                        <a:pt x="444" y="176"/>
                        <a:pt x="444" y="176"/>
                      </a:cubicBezTo>
                      <a:cubicBezTo>
                        <a:pt x="440" y="160"/>
                        <a:pt x="433" y="131"/>
                        <a:pt x="424" y="118"/>
                      </a:cubicBezTo>
                      <a:cubicBezTo>
                        <a:pt x="423" y="113"/>
                        <a:pt x="424" y="107"/>
                        <a:pt x="422" y="102"/>
                      </a:cubicBezTo>
                      <a:cubicBezTo>
                        <a:pt x="413" y="95"/>
                        <a:pt x="395" y="72"/>
                        <a:pt x="380" y="64"/>
                      </a:cubicBezTo>
                      <a:cubicBezTo>
                        <a:pt x="365" y="56"/>
                        <a:pt x="354" y="61"/>
                        <a:pt x="332" y="54"/>
                      </a:cubicBezTo>
                      <a:cubicBezTo>
                        <a:pt x="299" y="32"/>
                        <a:pt x="286" y="25"/>
                        <a:pt x="246" y="22"/>
                      </a:cubicBezTo>
                      <a:cubicBezTo>
                        <a:pt x="229" y="18"/>
                        <a:pt x="218" y="5"/>
                        <a:pt x="202" y="0"/>
                      </a:cubicBezTo>
                      <a:cubicBezTo>
                        <a:pt x="175" y="9"/>
                        <a:pt x="152" y="14"/>
                        <a:pt x="124" y="16"/>
                      </a:cubicBezTo>
                      <a:cubicBezTo>
                        <a:pt x="120" y="28"/>
                        <a:pt x="119" y="43"/>
                        <a:pt x="108" y="50"/>
                      </a:cubicBezTo>
                      <a:cubicBezTo>
                        <a:pt x="104" y="56"/>
                        <a:pt x="97" y="59"/>
                        <a:pt x="94" y="66"/>
                      </a:cubicBezTo>
                      <a:cubicBezTo>
                        <a:pt x="88" y="79"/>
                        <a:pt x="84" y="90"/>
                        <a:pt x="76" y="102"/>
                      </a:cubicBezTo>
                      <a:cubicBezTo>
                        <a:pt x="67" y="116"/>
                        <a:pt x="71" y="138"/>
                        <a:pt x="56" y="148"/>
                      </a:cubicBezTo>
                      <a:cubicBezTo>
                        <a:pt x="46" y="163"/>
                        <a:pt x="19" y="184"/>
                        <a:pt x="0" y="184"/>
                      </a:cubicBezTo>
                      <a:cubicBezTo>
                        <a:pt x="7" y="195"/>
                        <a:pt x="7" y="204"/>
                        <a:pt x="18" y="212"/>
                      </a:cubicBezTo>
                      <a:cubicBezTo>
                        <a:pt x="25" y="223"/>
                        <a:pt x="50" y="240"/>
                        <a:pt x="54" y="253"/>
                      </a:cubicBezTo>
                      <a:cubicBezTo>
                        <a:pt x="56" y="266"/>
                        <a:pt x="40" y="296"/>
                        <a:pt x="35" y="309"/>
                      </a:cubicBezTo>
                      <a:cubicBezTo>
                        <a:pt x="30" y="322"/>
                        <a:pt x="26" y="318"/>
                        <a:pt x="22" y="332"/>
                      </a:cubicBezTo>
                      <a:cubicBezTo>
                        <a:pt x="24" y="347"/>
                        <a:pt x="21" y="356"/>
                        <a:pt x="9" y="392"/>
                      </a:cubicBezTo>
                      <a:cubicBezTo>
                        <a:pt x="8" y="393"/>
                        <a:pt x="11" y="400"/>
                        <a:pt x="12" y="402"/>
                      </a:cubicBezTo>
                      <a:cubicBezTo>
                        <a:pt x="13" y="404"/>
                        <a:pt x="21" y="415"/>
                        <a:pt x="21" y="415"/>
                      </a:cubicBezTo>
                      <a:cubicBezTo>
                        <a:pt x="42" y="419"/>
                        <a:pt x="56" y="416"/>
                        <a:pt x="77" y="420"/>
                      </a:cubicBezTo>
                      <a:cubicBezTo>
                        <a:pt x="88" y="429"/>
                        <a:pt x="68" y="447"/>
                        <a:pt x="66" y="458"/>
                      </a:cubicBezTo>
                      <a:cubicBezTo>
                        <a:pt x="64" y="469"/>
                        <a:pt x="65" y="472"/>
                        <a:pt x="68" y="484"/>
                      </a:cubicBezTo>
                      <a:cubicBezTo>
                        <a:pt x="70" y="502"/>
                        <a:pt x="65" y="517"/>
                        <a:pt x="84" y="528"/>
                      </a:cubicBezTo>
                      <a:cubicBezTo>
                        <a:pt x="93" y="533"/>
                        <a:pt x="107" y="559"/>
                        <a:pt x="116" y="564"/>
                      </a:cubicBezTo>
                      <a:cubicBezTo>
                        <a:pt x="115" y="576"/>
                        <a:pt x="133" y="593"/>
                        <a:pt x="141" y="607"/>
                      </a:cubicBezTo>
                      <a:cubicBezTo>
                        <a:pt x="143" y="611"/>
                        <a:pt x="129" y="618"/>
                        <a:pt x="134" y="620"/>
                      </a:cubicBezTo>
                      <a:cubicBezTo>
                        <a:pt x="138" y="621"/>
                        <a:pt x="146" y="624"/>
                        <a:pt x="146" y="624"/>
                      </a:cubicBezTo>
                      <a:cubicBezTo>
                        <a:pt x="166" y="621"/>
                        <a:pt x="181" y="614"/>
                        <a:pt x="202" y="612"/>
                      </a:cubicBezTo>
                      <a:cubicBezTo>
                        <a:pt x="221" y="599"/>
                        <a:pt x="216" y="573"/>
                        <a:pt x="228" y="556"/>
                      </a:cubicBezTo>
                      <a:cubicBezTo>
                        <a:pt x="232" y="551"/>
                        <a:pt x="232" y="549"/>
                        <a:pt x="238" y="546"/>
                      </a:cubicBezTo>
                      <a:cubicBezTo>
                        <a:pt x="242" y="544"/>
                        <a:pt x="250" y="542"/>
                        <a:pt x="250" y="542"/>
                      </a:cubicBezTo>
                      <a:cubicBezTo>
                        <a:pt x="255" y="543"/>
                        <a:pt x="260" y="542"/>
                        <a:pt x="264" y="544"/>
                      </a:cubicBezTo>
                      <a:cubicBezTo>
                        <a:pt x="270" y="547"/>
                        <a:pt x="265" y="562"/>
                        <a:pt x="270" y="566"/>
                      </a:cubicBezTo>
                      <a:cubicBezTo>
                        <a:pt x="273" y="568"/>
                        <a:pt x="285" y="571"/>
                        <a:pt x="290" y="572"/>
                      </a:cubicBezTo>
                      <a:cubicBezTo>
                        <a:pt x="294" y="573"/>
                        <a:pt x="302" y="576"/>
                        <a:pt x="302" y="576"/>
                      </a:cubicBezTo>
                      <a:cubicBezTo>
                        <a:pt x="306" y="587"/>
                        <a:pt x="315" y="588"/>
                        <a:pt x="326" y="590"/>
                      </a:cubicBezTo>
                      <a:cubicBezTo>
                        <a:pt x="330" y="592"/>
                        <a:pt x="335" y="593"/>
                        <a:pt x="338" y="596"/>
                      </a:cubicBezTo>
                      <a:cubicBezTo>
                        <a:pt x="344" y="602"/>
                        <a:pt x="350" y="619"/>
                        <a:pt x="359" y="625"/>
                      </a:cubicBezTo>
                      <a:cubicBezTo>
                        <a:pt x="372" y="621"/>
                        <a:pt x="389" y="612"/>
                        <a:pt x="401" y="606"/>
                      </a:cubicBezTo>
                      <a:cubicBezTo>
                        <a:pt x="407" y="603"/>
                        <a:pt x="408" y="588"/>
                        <a:pt x="408" y="588"/>
                      </a:cubicBezTo>
                      <a:cubicBezTo>
                        <a:pt x="422" y="568"/>
                        <a:pt x="424" y="582"/>
                        <a:pt x="446" y="586"/>
                      </a:cubicBezTo>
                      <a:cubicBezTo>
                        <a:pt x="465" y="584"/>
                        <a:pt x="482" y="577"/>
                        <a:pt x="500" y="574"/>
                      </a:cubicBezTo>
                      <a:cubicBezTo>
                        <a:pt x="520" y="576"/>
                        <a:pt x="520" y="577"/>
                        <a:pt x="536" y="588"/>
                      </a:cubicBezTo>
                      <a:close/>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0" name="Freeform 66"/>
                <p:cNvSpPr>
                  <a:spLocks/>
                </p:cNvSpPr>
                <p:nvPr>
                  <p:custDataLst>
                    <p:tags r:id="rId16"/>
                  </p:custDataLst>
                </p:nvPr>
              </p:nvSpPr>
              <p:spPr bwMode="auto">
                <a:xfrm>
                  <a:off x="3656013" y="3343275"/>
                  <a:ext cx="509587" cy="458788"/>
                </a:xfrm>
                <a:custGeom>
                  <a:avLst/>
                  <a:gdLst>
                    <a:gd name="T0" fmla="*/ 2147483647 w 285"/>
                    <a:gd name="T1" fmla="*/ 2147483647 h 318"/>
                    <a:gd name="T2" fmla="*/ 2147483647 w 285"/>
                    <a:gd name="T3" fmla="*/ 2147483647 h 318"/>
                    <a:gd name="T4" fmla="*/ 2147483647 w 285"/>
                    <a:gd name="T5" fmla="*/ 2147483647 h 318"/>
                    <a:gd name="T6" fmla="*/ 2147483647 w 285"/>
                    <a:gd name="T7" fmla="*/ 2147483647 h 318"/>
                    <a:gd name="T8" fmla="*/ 2147483647 w 285"/>
                    <a:gd name="T9" fmla="*/ 2147483647 h 318"/>
                    <a:gd name="T10" fmla="*/ 2147483647 w 285"/>
                    <a:gd name="T11" fmla="*/ 2147483647 h 318"/>
                    <a:gd name="T12" fmla="*/ 2147483647 w 285"/>
                    <a:gd name="T13" fmla="*/ 2147483647 h 318"/>
                    <a:gd name="T14" fmla="*/ 2147483647 w 285"/>
                    <a:gd name="T15" fmla="*/ 2147483647 h 318"/>
                    <a:gd name="T16" fmla="*/ 2147483647 w 285"/>
                    <a:gd name="T17" fmla="*/ 2147483647 h 318"/>
                    <a:gd name="T18" fmla="*/ 0 w 285"/>
                    <a:gd name="T19" fmla="*/ 0 h 318"/>
                    <a:gd name="T20" fmla="*/ 2147483647 w 285"/>
                    <a:gd name="T21" fmla="*/ 2147483647 h 318"/>
                    <a:gd name="T22" fmla="*/ 2147483647 w 285"/>
                    <a:gd name="T23" fmla="*/ 2147483647 h 318"/>
                    <a:gd name="T24" fmla="*/ 2147483647 w 285"/>
                    <a:gd name="T25" fmla="*/ 2147483647 h 318"/>
                    <a:gd name="T26" fmla="*/ 2147483647 w 285"/>
                    <a:gd name="T27" fmla="*/ 2147483647 h 318"/>
                    <a:gd name="T28" fmla="*/ 2147483647 w 285"/>
                    <a:gd name="T29" fmla="*/ 2147483647 h 318"/>
                    <a:gd name="T30" fmla="*/ 2147483647 w 285"/>
                    <a:gd name="T31" fmla="*/ 2147483647 h 318"/>
                    <a:gd name="T32" fmla="*/ 2147483647 w 285"/>
                    <a:gd name="T33" fmla="*/ 2147483647 h 318"/>
                    <a:gd name="T34" fmla="*/ 2147483647 w 285"/>
                    <a:gd name="T35" fmla="*/ 2147483647 h 318"/>
                    <a:gd name="T36" fmla="*/ 2147483647 w 285"/>
                    <a:gd name="T37" fmla="*/ 2147483647 h 318"/>
                    <a:gd name="T38" fmla="*/ 2147483647 w 285"/>
                    <a:gd name="T39" fmla="*/ 2147483647 h 318"/>
                    <a:gd name="T40" fmla="*/ 2147483647 w 285"/>
                    <a:gd name="T41" fmla="*/ 2147483647 h 318"/>
                    <a:gd name="T42" fmla="*/ 2147483647 w 285"/>
                    <a:gd name="T43" fmla="*/ 2147483647 h 318"/>
                    <a:gd name="T44" fmla="*/ 2147483647 w 285"/>
                    <a:gd name="T45" fmla="*/ 2147483647 h 318"/>
                    <a:gd name="T46" fmla="*/ 2147483647 w 285"/>
                    <a:gd name="T47" fmla="*/ 2147483647 h 318"/>
                    <a:gd name="T48" fmla="*/ 2147483647 w 285"/>
                    <a:gd name="T49" fmla="*/ 2147483647 h 318"/>
                    <a:gd name="T50" fmla="*/ 2147483647 w 285"/>
                    <a:gd name="T51" fmla="*/ 2147483647 h 318"/>
                    <a:gd name="T52" fmla="*/ 2147483647 w 285"/>
                    <a:gd name="T53" fmla="*/ 2147483647 h 318"/>
                    <a:gd name="T54" fmla="*/ 2147483647 w 285"/>
                    <a:gd name="T55" fmla="*/ 2147483647 h 318"/>
                    <a:gd name="T56" fmla="*/ 2147483647 w 285"/>
                    <a:gd name="T57" fmla="*/ 2147483647 h 3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318"/>
                    <a:gd name="T89" fmla="*/ 285 w 285"/>
                    <a:gd name="T90" fmla="*/ 318 h 3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318">
                      <a:moveTo>
                        <a:pt x="272" y="296"/>
                      </a:moveTo>
                      <a:cubicBezTo>
                        <a:pt x="283" y="278"/>
                        <a:pt x="285" y="240"/>
                        <a:pt x="271" y="235"/>
                      </a:cubicBezTo>
                      <a:cubicBezTo>
                        <a:pt x="268" y="197"/>
                        <a:pt x="269" y="166"/>
                        <a:pt x="271" y="128"/>
                      </a:cubicBezTo>
                      <a:cubicBezTo>
                        <a:pt x="269" y="118"/>
                        <a:pt x="256" y="118"/>
                        <a:pt x="260" y="110"/>
                      </a:cubicBezTo>
                      <a:cubicBezTo>
                        <a:pt x="257" y="100"/>
                        <a:pt x="261" y="73"/>
                        <a:pt x="251" y="70"/>
                      </a:cubicBezTo>
                      <a:cubicBezTo>
                        <a:pt x="237" y="49"/>
                        <a:pt x="222" y="45"/>
                        <a:pt x="208" y="24"/>
                      </a:cubicBezTo>
                      <a:cubicBezTo>
                        <a:pt x="202" y="16"/>
                        <a:pt x="201" y="8"/>
                        <a:pt x="192" y="2"/>
                      </a:cubicBezTo>
                      <a:cubicBezTo>
                        <a:pt x="173" y="7"/>
                        <a:pt x="96" y="15"/>
                        <a:pt x="77" y="21"/>
                      </a:cubicBezTo>
                      <a:cubicBezTo>
                        <a:pt x="32" y="19"/>
                        <a:pt x="51" y="4"/>
                        <a:pt x="6" y="2"/>
                      </a:cubicBezTo>
                      <a:cubicBezTo>
                        <a:pt x="4" y="1"/>
                        <a:pt x="0" y="0"/>
                        <a:pt x="0" y="0"/>
                      </a:cubicBezTo>
                      <a:cubicBezTo>
                        <a:pt x="10" y="10"/>
                        <a:pt x="5" y="31"/>
                        <a:pt x="10" y="46"/>
                      </a:cubicBezTo>
                      <a:cubicBezTo>
                        <a:pt x="13" y="56"/>
                        <a:pt x="24" y="66"/>
                        <a:pt x="28" y="76"/>
                      </a:cubicBezTo>
                      <a:cubicBezTo>
                        <a:pt x="31" y="82"/>
                        <a:pt x="34" y="94"/>
                        <a:pt x="34" y="94"/>
                      </a:cubicBezTo>
                      <a:cubicBezTo>
                        <a:pt x="36" y="111"/>
                        <a:pt x="50" y="121"/>
                        <a:pt x="67" y="124"/>
                      </a:cubicBezTo>
                      <a:cubicBezTo>
                        <a:pt x="71" y="138"/>
                        <a:pt x="70" y="148"/>
                        <a:pt x="77" y="161"/>
                      </a:cubicBezTo>
                      <a:cubicBezTo>
                        <a:pt x="82" y="171"/>
                        <a:pt x="76" y="169"/>
                        <a:pt x="84" y="174"/>
                      </a:cubicBezTo>
                      <a:cubicBezTo>
                        <a:pt x="93" y="180"/>
                        <a:pt x="107" y="198"/>
                        <a:pt x="110" y="208"/>
                      </a:cubicBezTo>
                      <a:cubicBezTo>
                        <a:pt x="107" y="221"/>
                        <a:pt x="98" y="218"/>
                        <a:pt x="91" y="229"/>
                      </a:cubicBezTo>
                      <a:cubicBezTo>
                        <a:pt x="90" y="231"/>
                        <a:pt x="82" y="228"/>
                        <a:pt x="82" y="228"/>
                      </a:cubicBezTo>
                      <a:cubicBezTo>
                        <a:pt x="80" y="227"/>
                        <a:pt x="76" y="226"/>
                        <a:pt x="76" y="226"/>
                      </a:cubicBezTo>
                      <a:cubicBezTo>
                        <a:pt x="83" y="230"/>
                        <a:pt x="82" y="239"/>
                        <a:pt x="88" y="242"/>
                      </a:cubicBezTo>
                      <a:cubicBezTo>
                        <a:pt x="99" y="248"/>
                        <a:pt x="118" y="250"/>
                        <a:pt x="130" y="250"/>
                      </a:cubicBezTo>
                      <a:cubicBezTo>
                        <a:pt x="140" y="253"/>
                        <a:pt x="140" y="258"/>
                        <a:pt x="146" y="264"/>
                      </a:cubicBezTo>
                      <a:cubicBezTo>
                        <a:pt x="152" y="268"/>
                        <a:pt x="161" y="267"/>
                        <a:pt x="167" y="272"/>
                      </a:cubicBezTo>
                      <a:cubicBezTo>
                        <a:pt x="172" y="276"/>
                        <a:pt x="184" y="294"/>
                        <a:pt x="184" y="294"/>
                      </a:cubicBezTo>
                      <a:cubicBezTo>
                        <a:pt x="195" y="305"/>
                        <a:pt x="208" y="310"/>
                        <a:pt x="220" y="318"/>
                      </a:cubicBezTo>
                      <a:cubicBezTo>
                        <a:pt x="227" y="317"/>
                        <a:pt x="235" y="317"/>
                        <a:pt x="242" y="316"/>
                      </a:cubicBezTo>
                      <a:cubicBezTo>
                        <a:pt x="248" y="315"/>
                        <a:pt x="260" y="310"/>
                        <a:pt x="260" y="310"/>
                      </a:cubicBezTo>
                      <a:cubicBezTo>
                        <a:pt x="264" y="305"/>
                        <a:pt x="285" y="292"/>
                        <a:pt x="272" y="296"/>
                      </a:cubicBezTo>
                      <a:close/>
                    </a:path>
                  </a:pathLst>
                </a:custGeom>
                <a:solidFill>
                  <a:srgbClr val="8064A2">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1" name="Freeform 67"/>
                <p:cNvSpPr>
                  <a:spLocks/>
                </p:cNvSpPr>
                <p:nvPr>
                  <p:custDataLst>
                    <p:tags r:id="rId17"/>
                  </p:custDataLst>
                </p:nvPr>
              </p:nvSpPr>
              <p:spPr bwMode="auto">
                <a:xfrm>
                  <a:off x="3692527" y="3692533"/>
                  <a:ext cx="601663" cy="385763"/>
                </a:xfrm>
                <a:custGeom>
                  <a:avLst/>
                  <a:gdLst>
                    <a:gd name="T0" fmla="*/ 2147483647 w 337"/>
                    <a:gd name="T1" fmla="*/ 2147483647 h 268"/>
                    <a:gd name="T2" fmla="*/ 2147483647 w 337"/>
                    <a:gd name="T3" fmla="*/ 2147483647 h 268"/>
                    <a:gd name="T4" fmla="*/ 2147483647 w 337"/>
                    <a:gd name="T5" fmla="*/ 2147483647 h 268"/>
                    <a:gd name="T6" fmla="*/ 2147483647 w 337"/>
                    <a:gd name="T7" fmla="*/ 2147483647 h 268"/>
                    <a:gd name="T8" fmla="*/ 2147483647 w 337"/>
                    <a:gd name="T9" fmla="*/ 2147483647 h 268"/>
                    <a:gd name="T10" fmla="*/ 2147483647 w 337"/>
                    <a:gd name="T11" fmla="*/ 2147483647 h 268"/>
                    <a:gd name="T12" fmla="*/ 2147483647 w 337"/>
                    <a:gd name="T13" fmla="*/ 2147483647 h 268"/>
                    <a:gd name="T14" fmla="*/ 2147483647 w 337"/>
                    <a:gd name="T15" fmla="*/ 2147483647 h 268"/>
                    <a:gd name="T16" fmla="*/ 2147483647 w 337"/>
                    <a:gd name="T17" fmla="*/ 2147483647 h 268"/>
                    <a:gd name="T18" fmla="*/ 2147483647 w 337"/>
                    <a:gd name="T19" fmla="*/ 2147483647 h 268"/>
                    <a:gd name="T20" fmla="*/ 2147483647 w 337"/>
                    <a:gd name="T21" fmla="*/ 2147483647 h 268"/>
                    <a:gd name="T22" fmla="*/ 2147483647 w 337"/>
                    <a:gd name="T23" fmla="*/ 2147483647 h 268"/>
                    <a:gd name="T24" fmla="*/ 2147483647 w 337"/>
                    <a:gd name="T25" fmla="*/ 2147483647 h 268"/>
                    <a:gd name="T26" fmla="*/ 2147483647 w 337"/>
                    <a:gd name="T27" fmla="*/ 2147483647 h 268"/>
                    <a:gd name="T28" fmla="*/ 2147483647 w 337"/>
                    <a:gd name="T29" fmla="*/ 2147483647 h 268"/>
                    <a:gd name="T30" fmla="*/ 2147483647 w 337"/>
                    <a:gd name="T31" fmla="*/ 2147483647 h 268"/>
                    <a:gd name="T32" fmla="*/ 2147483647 w 337"/>
                    <a:gd name="T33" fmla="*/ 2147483647 h 268"/>
                    <a:gd name="T34" fmla="*/ 2147483647 w 337"/>
                    <a:gd name="T35" fmla="*/ 2147483647 h 268"/>
                    <a:gd name="T36" fmla="*/ 2147483647 w 337"/>
                    <a:gd name="T37" fmla="*/ 2147483647 h 268"/>
                    <a:gd name="T38" fmla="*/ 2147483647 w 337"/>
                    <a:gd name="T39" fmla="*/ 2147483647 h 268"/>
                    <a:gd name="T40" fmla="*/ 2147483647 w 337"/>
                    <a:gd name="T41" fmla="*/ 2147483647 h 268"/>
                    <a:gd name="T42" fmla="*/ 2147483647 w 337"/>
                    <a:gd name="T43" fmla="*/ 2147483647 h 268"/>
                    <a:gd name="T44" fmla="*/ 2147483647 w 337"/>
                    <a:gd name="T45" fmla="*/ 2147483647 h 268"/>
                    <a:gd name="T46" fmla="*/ 2147483647 w 337"/>
                    <a:gd name="T47" fmla="*/ 0 h 268"/>
                    <a:gd name="T48" fmla="*/ 2147483647 w 337"/>
                    <a:gd name="T49" fmla="*/ 2147483647 h 268"/>
                    <a:gd name="T50" fmla="*/ 2147483647 w 337"/>
                    <a:gd name="T51" fmla="*/ 2147483647 h 268"/>
                    <a:gd name="T52" fmla="*/ 2147483647 w 337"/>
                    <a:gd name="T53" fmla="*/ 2147483647 h 268"/>
                    <a:gd name="T54" fmla="*/ 2147483647 w 337"/>
                    <a:gd name="T55" fmla="*/ 2147483647 h 268"/>
                    <a:gd name="T56" fmla="*/ 2147483647 w 337"/>
                    <a:gd name="T57" fmla="*/ 2147483647 h 268"/>
                    <a:gd name="T58" fmla="*/ 2147483647 w 337"/>
                    <a:gd name="T59" fmla="*/ 2147483647 h 268"/>
                    <a:gd name="T60" fmla="*/ 2147483647 w 337"/>
                    <a:gd name="T61" fmla="*/ 2147483647 h 268"/>
                    <a:gd name="T62" fmla="*/ 2147483647 w 337"/>
                    <a:gd name="T63" fmla="*/ 2147483647 h 268"/>
                    <a:gd name="T64" fmla="*/ 2147483647 w 337"/>
                    <a:gd name="T65" fmla="*/ 2147483647 h 268"/>
                    <a:gd name="T66" fmla="*/ 2147483647 w 337"/>
                    <a:gd name="T67" fmla="*/ 2147483647 h 268"/>
                    <a:gd name="T68" fmla="*/ 2147483647 w 337"/>
                    <a:gd name="T69" fmla="*/ 2147483647 h 268"/>
                    <a:gd name="T70" fmla="*/ 2147483647 w 337"/>
                    <a:gd name="T71" fmla="*/ 2147483647 h 268"/>
                    <a:gd name="T72" fmla="*/ 2147483647 w 337"/>
                    <a:gd name="T73" fmla="*/ 2147483647 h 2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7"/>
                    <a:gd name="T112" fmla="*/ 0 h 268"/>
                    <a:gd name="T113" fmla="*/ 337 w 337"/>
                    <a:gd name="T114" fmla="*/ 268 h 2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7" h="268">
                      <a:moveTo>
                        <a:pt x="99" y="254"/>
                      </a:moveTo>
                      <a:cubicBezTo>
                        <a:pt x="111" y="256"/>
                        <a:pt x="108" y="257"/>
                        <a:pt x="121" y="254"/>
                      </a:cubicBezTo>
                      <a:cubicBezTo>
                        <a:pt x="125" y="253"/>
                        <a:pt x="133" y="250"/>
                        <a:pt x="133" y="250"/>
                      </a:cubicBezTo>
                      <a:cubicBezTo>
                        <a:pt x="140" y="251"/>
                        <a:pt x="148" y="250"/>
                        <a:pt x="155" y="252"/>
                      </a:cubicBezTo>
                      <a:cubicBezTo>
                        <a:pt x="160" y="253"/>
                        <a:pt x="167" y="260"/>
                        <a:pt x="167" y="260"/>
                      </a:cubicBezTo>
                      <a:cubicBezTo>
                        <a:pt x="181" y="255"/>
                        <a:pt x="180" y="268"/>
                        <a:pt x="191" y="261"/>
                      </a:cubicBezTo>
                      <a:cubicBezTo>
                        <a:pt x="204" y="242"/>
                        <a:pt x="224" y="241"/>
                        <a:pt x="244" y="234"/>
                      </a:cubicBezTo>
                      <a:cubicBezTo>
                        <a:pt x="251" y="232"/>
                        <a:pt x="270" y="222"/>
                        <a:pt x="277" y="218"/>
                      </a:cubicBezTo>
                      <a:cubicBezTo>
                        <a:pt x="281" y="215"/>
                        <a:pt x="302" y="183"/>
                        <a:pt x="302" y="183"/>
                      </a:cubicBezTo>
                      <a:cubicBezTo>
                        <a:pt x="309" y="172"/>
                        <a:pt x="324" y="151"/>
                        <a:pt x="334" y="144"/>
                      </a:cubicBezTo>
                      <a:cubicBezTo>
                        <a:pt x="337" y="136"/>
                        <a:pt x="308" y="149"/>
                        <a:pt x="315" y="144"/>
                      </a:cubicBezTo>
                      <a:cubicBezTo>
                        <a:pt x="318" y="135"/>
                        <a:pt x="313" y="135"/>
                        <a:pt x="305" y="132"/>
                      </a:cubicBezTo>
                      <a:cubicBezTo>
                        <a:pt x="298" y="121"/>
                        <a:pt x="286" y="113"/>
                        <a:pt x="279" y="102"/>
                      </a:cubicBezTo>
                      <a:cubicBezTo>
                        <a:pt x="275" y="96"/>
                        <a:pt x="263" y="88"/>
                        <a:pt x="263" y="88"/>
                      </a:cubicBezTo>
                      <a:cubicBezTo>
                        <a:pt x="254" y="74"/>
                        <a:pt x="266" y="73"/>
                        <a:pt x="256" y="66"/>
                      </a:cubicBezTo>
                      <a:cubicBezTo>
                        <a:pt x="251" y="59"/>
                        <a:pt x="247" y="67"/>
                        <a:pt x="241" y="64"/>
                      </a:cubicBezTo>
                      <a:cubicBezTo>
                        <a:pt x="237" y="67"/>
                        <a:pt x="234" y="70"/>
                        <a:pt x="229" y="72"/>
                      </a:cubicBezTo>
                      <a:cubicBezTo>
                        <a:pt x="225" y="73"/>
                        <a:pt x="217" y="76"/>
                        <a:pt x="217" y="76"/>
                      </a:cubicBezTo>
                      <a:cubicBezTo>
                        <a:pt x="193" y="74"/>
                        <a:pt x="197" y="73"/>
                        <a:pt x="181" y="68"/>
                      </a:cubicBezTo>
                      <a:cubicBezTo>
                        <a:pt x="175" y="60"/>
                        <a:pt x="172" y="55"/>
                        <a:pt x="163" y="50"/>
                      </a:cubicBezTo>
                      <a:cubicBezTo>
                        <a:pt x="152" y="44"/>
                        <a:pt x="151" y="31"/>
                        <a:pt x="140" y="24"/>
                      </a:cubicBezTo>
                      <a:cubicBezTo>
                        <a:pt x="138" y="19"/>
                        <a:pt x="128" y="22"/>
                        <a:pt x="125" y="18"/>
                      </a:cubicBezTo>
                      <a:cubicBezTo>
                        <a:pt x="119" y="9"/>
                        <a:pt x="77" y="3"/>
                        <a:pt x="67" y="2"/>
                      </a:cubicBezTo>
                      <a:cubicBezTo>
                        <a:pt x="60" y="0"/>
                        <a:pt x="63" y="0"/>
                        <a:pt x="59" y="0"/>
                      </a:cubicBezTo>
                      <a:cubicBezTo>
                        <a:pt x="51" y="5"/>
                        <a:pt x="61" y="19"/>
                        <a:pt x="53" y="23"/>
                      </a:cubicBezTo>
                      <a:cubicBezTo>
                        <a:pt x="49" y="25"/>
                        <a:pt x="26" y="30"/>
                        <a:pt x="26" y="30"/>
                      </a:cubicBezTo>
                      <a:cubicBezTo>
                        <a:pt x="20" y="40"/>
                        <a:pt x="17" y="36"/>
                        <a:pt x="7" y="42"/>
                      </a:cubicBezTo>
                      <a:cubicBezTo>
                        <a:pt x="5" y="49"/>
                        <a:pt x="6" y="50"/>
                        <a:pt x="4" y="57"/>
                      </a:cubicBezTo>
                      <a:cubicBezTo>
                        <a:pt x="10" y="76"/>
                        <a:pt x="0" y="94"/>
                        <a:pt x="9" y="112"/>
                      </a:cubicBezTo>
                      <a:cubicBezTo>
                        <a:pt x="5" y="95"/>
                        <a:pt x="30" y="105"/>
                        <a:pt x="35" y="110"/>
                      </a:cubicBezTo>
                      <a:cubicBezTo>
                        <a:pt x="39" y="123"/>
                        <a:pt x="36" y="134"/>
                        <a:pt x="49" y="138"/>
                      </a:cubicBezTo>
                      <a:cubicBezTo>
                        <a:pt x="52" y="143"/>
                        <a:pt x="65" y="148"/>
                        <a:pt x="65" y="148"/>
                      </a:cubicBezTo>
                      <a:cubicBezTo>
                        <a:pt x="70" y="162"/>
                        <a:pt x="82" y="149"/>
                        <a:pt x="88" y="159"/>
                      </a:cubicBezTo>
                      <a:cubicBezTo>
                        <a:pt x="89" y="164"/>
                        <a:pt x="74" y="177"/>
                        <a:pt x="75" y="182"/>
                      </a:cubicBezTo>
                      <a:cubicBezTo>
                        <a:pt x="76" y="191"/>
                        <a:pt x="81" y="203"/>
                        <a:pt x="82" y="212"/>
                      </a:cubicBezTo>
                      <a:cubicBezTo>
                        <a:pt x="85" y="228"/>
                        <a:pt x="90" y="242"/>
                        <a:pt x="95" y="258"/>
                      </a:cubicBezTo>
                      <a:cubicBezTo>
                        <a:pt x="96" y="260"/>
                        <a:pt x="98" y="255"/>
                        <a:pt x="99" y="254"/>
                      </a:cubicBezTo>
                      <a:close/>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2" name="Freeform 68"/>
                <p:cNvSpPr>
                  <a:spLocks/>
                </p:cNvSpPr>
                <p:nvPr>
                  <p:custDataLst>
                    <p:tags r:id="rId18"/>
                  </p:custDataLst>
                </p:nvPr>
              </p:nvSpPr>
              <p:spPr bwMode="auto">
                <a:xfrm>
                  <a:off x="3698875" y="4037013"/>
                  <a:ext cx="990600" cy="906462"/>
                </a:xfrm>
                <a:custGeom>
                  <a:avLst/>
                  <a:gdLst>
                    <a:gd name="T0" fmla="*/ 2147483647 w 553"/>
                    <a:gd name="T1" fmla="*/ 2147483647 h 629"/>
                    <a:gd name="T2" fmla="*/ 2147483647 w 553"/>
                    <a:gd name="T3" fmla="*/ 2147483647 h 629"/>
                    <a:gd name="T4" fmla="*/ 2147483647 w 553"/>
                    <a:gd name="T5" fmla="*/ 2147483647 h 629"/>
                    <a:gd name="T6" fmla="*/ 2147483647 w 553"/>
                    <a:gd name="T7" fmla="*/ 2147483647 h 629"/>
                    <a:gd name="T8" fmla="*/ 2147483647 w 553"/>
                    <a:gd name="T9" fmla="*/ 2147483647 h 629"/>
                    <a:gd name="T10" fmla="*/ 2147483647 w 553"/>
                    <a:gd name="T11" fmla="*/ 2147483647 h 629"/>
                    <a:gd name="T12" fmla="*/ 2147483647 w 553"/>
                    <a:gd name="T13" fmla="*/ 2147483647 h 629"/>
                    <a:gd name="T14" fmla="*/ 2147483647 w 553"/>
                    <a:gd name="T15" fmla="*/ 2147483647 h 629"/>
                    <a:gd name="T16" fmla="*/ 2147483647 w 553"/>
                    <a:gd name="T17" fmla="*/ 2147483647 h 629"/>
                    <a:gd name="T18" fmla="*/ 2147483647 w 553"/>
                    <a:gd name="T19" fmla="*/ 2147483647 h 629"/>
                    <a:gd name="T20" fmla="*/ 2147483647 w 553"/>
                    <a:gd name="T21" fmla="*/ 2147483647 h 629"/>
                    <a:gd name="T22" fmla="*/ 2147483647 w 553"/>
                    <a:gd name="T23" fmla="*/ 2147483647 h 629"/>
                    <a:gd name="T24" fmla="*/ 2147483647 w 553"/>
                    <a:gd name="T25" fmla="*/ 2147483647 h 629"/>
                    <a:gd name="T26" fmla="*/ 2147483647 w 553"/>
                    <a:gd name="T27" fmla="*/ 2147483647 h 629"/>
                    <a:gd name="T28" fmla="*/ 2147483647 w 553"/>
                    <a:gd name="T29" fmla="*/ 2147483647 h 629"/>
                    <a:gd name="T30" fmla="*/ 2147483647 w 553"/>
                    <a:gd name="T31" fmla="*/ 2147483647 h 629"/>
                    <a:gd name="T32" fmla="*/ 2147483647 w 553"/>
                    <a:gd name="T33" fmla="*/ 2147483647 h 629"/>
                    <a:gd name="T34" fmla="*/ 2147483647 w 553"/>
                    <a:gd name="T35" fmla="*/ 2147483647 h 629"/>
                    <a:gd name="T36" fmla="*/ 2147483647 w 553"/>
                    <a:gd name="T37" fmla="*/ 2147483647 h 629"/>
                    <a:gd name="T38" fmla="*/ 2147483647 w 553"/>
                    <a:gd name="T39" fmla="*/ 2147483647 h 629"/>
                    <a:gd name="T40" fmla="*/ 2147483647 w 553"/>
                    <a:gd name="T41" fmla="*/ 2147483647 h 629"/>
                    <a:gd name="T42" fmla="*/ 2147483647 w 553"/>
                    <a:gd name="T43" fmla="*/ 2147483647 h 629"/>
                    <a:gd name="T44" fmla="*/ 2147483647 w 553"/>
                    <a:gd name="T45" fmla="*/ 2147483647 h 629"/>
                    <a:gd name="T46" fmla="*/ 2147483647 w 553"/>
                    <a:gd name="T47" fmla="*/ 2147483647 h 629"/>
                    <a:gd name="T48" fmla="*/ 2147483647 w 553"/>
                    <a:gd name="T49" fmla="*/ 2147483647 h 629"/>
                    <a:gd name="T50" fmla="*/ 2147483647 w 553"/>
                    <a:gd name="T51" fmla="*/ 2147483647 h 629"/>
                    <a:gd name="T52" fmla="*/ 2147483647 w 553"/>
                    <a:gd name="T53" fmla="*/ 2147483647 h 629"/>
                    <a:gd name="T54" fmla="*/ 2147483647 w 553"/>
                    <a:gd name="T55" fmla="*/ 2147483647 h 629"/>
                    <a:gd name="T56" fmla="*/ 2147483647 w 553"/>
                    <a:gd name="T57" fmla="*/ 2147483647 h 629"/>
                    <a:gd name="T58" fmla="*/ 2147483647 w 553"/>
                    <a:gd name="T59" fmla="*/ 2147483647 h 629"/>
                    <a:gd name="T60" fmla="*/ 2147483647 w 553"/>
                    <a:gd name="T61" fmla="*/ 2147483647 h 629"/>
                    <a:gd name="T62" fmla="*/ 2147483647 w 553"/>
                    <a:gd name="T63" fmla="*/ 0 h 629"/>
                    <a:gd name="T64" fmla="*/ 2147483647 w 553"/>
                    <a:gd name="T65" fmla="*/ 2147483647 h 629"/>
                    <a:gd name="T66" fmla="*/ 2147483647 w 553"/>
                    <a:gd name="T67" fmla="*/ 2147483647 h 629"/>
                    <a:gd name="T68" fmla="*/ 2147483647 w 553"/>
                    <a:gd name="T69" fmla="*/ 2147483647 h 629"/>
                    <a:gd name="T70" fmla="*/ 2147483647 w 553"/>
                    <a:gd name="T71" fmla="*/ 2147483647 h 629"/>
                    <a:gd name="T72" fmla="*/ 2147483647 w 553"/>
                    <a:gd name="T73" fmla="*/ 2147483647 h 629"/>
                    <a:gd name="T74" fmla="*/ 2147483647 w 553"/>
                    <a:gd name="T75" fmla="*/ 2147483647 h 629"/>
                    <a:gd name="T76" fmla="*/ 2147483647 w 553"/>
                    <a:gd name="T77" fmla="*/ 2147483647 h 629"/>
                    <a:gd name="T78" fmla="*/ 2147483647 w 553"/>
                    <a:gd name="T79" fmla="*/ 2147483647 h 629"/>
                    <a:gd name="T80" fmla="*/ 2147483647 w 553"/>
                    <a:gd name="T81" fmla="*/ 2147483647 h 629"/>
                    <a:gd name="T82" fmla="*/ 2147483647 w 553"/>
                    <a:gd name="T83" fmla="*/ 2147483647 h 629"/>
                    <a:gd name="T84" fmla="*/ 2147483647 w 553"/>
                    <a:gd name="T85" fmla="*/ 2147483647 h 629"/>
                    <a:gd name="T86" fmla="*/ 2147483647 w 553"/>
                    <a:gd name="T87" fmla="*/ 2147483647 h 629"/>
                    <a:gd name="T88" fmla="*/ 2147483647 w 553"/>
                    <a:gd name="T89" fmla="*/ 2147483647 h 629"/>
                    <a:gd name="T90" fmla="*/ 2147483647 w 553"/>
                    <a:gd name="T91" fmla="*/ 2147483647 h 629"/>
                    <a:gd name="T92" fmla="*/ 2147483647 w 553"/>
                    <a:gd name="T93" fmla="*/ 2147483647 h 629"/>
                    <a:gd name="T94" fmla="*/ 2147483647 w 553"/>
                    <a:gd name="T95" fmla="*/ 2147483647 h 629"/>
                    <a:gd name="T96" fmla="*/ 2147483647 w 553"/>
                    <a:gd name="T97" fmla="*/ 2147483647 h 629"/>
                    <a:gd name="T98" fmla="*/ 2147483647 w 553"/>
                    <a:gd name="T99" fmla="*/ 2147483647 h 629"/>
                    <a:gd name="T100" fmla="*/ 2147483647 w 553"/>
                    <a:gd name="T101" fmla="*/ 2147483647 h 629"/>
                    <a:gd name="T102" fmla="*/ 2147483647 w 553"/>
                    <a:gd name="T103" fmla="*/ 2147483647 h 629"/>
                    <a:gd name="T104" fmla="*/ 2147483647 w 553"/>
                    <a:gd name="T105" fmla="*/ 2147483647 h 629"/>
                    <a:gd name="T106" fmla="*/ 2147483647 w 553"/>
                    <a:gd name="T107" fmla="*/ 2147483647 h 629"/>
                    <a:gd name="T108" fmla="*/ 2147483647 w 553"/>
                    <a:gd name="T109" fmla="*/ 2147483647 h 629"/>
                    <a:gd name="T110" fmla="*/ 2147483647 w 553"/>
                    <a:gd name="T111" fmla="*/ 2147483647 h 629"/>
                    <a:gd name="T112" fmla="*/ 2147483647 w 553"/>
                    <a:gd name="T113" fmla="*/ 2147483647 h 629"/>
                    <a:gd name="T114" fmla="*/ 2147483647 w 553"/>
                    <a:gd name="T115" fmla="*/ 2147483647 h 629"/>
                    <a:gd name="T116" fmla="*/ 2147483647 w 553"/>
                    <a:gd name="T117" fmla="*/ 2147483647 h 629"/>
                    <a:gd name="T118" fmla="*/ 2147483647 w 553"/>
                    <a:gd name="T119" fmla="*/ 2147483647 h 629"/>
                    <a:gd name="T120" fmla="*/ 2147483647 w 553"/>
                    <a:gd name="T121" fmla="*/ 2147483647 h 629"/>
                    <a:gd name="T122" fmla="*/ 2147483647 w 553"/>
                    <a:gd name="T123" fmla="*/ 2147483647 h 629"/>
                    <a:gd name="T124" fmla="*/ 2147483647 w 553"/>
                    <a:gd name="T125" fmla="*/ 2147483647 h 6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3"/>
                    <a:gd name="T190" fmla="*/ 0 h 629"/>
                    <a:gd name="T191" fmla="*/ 553 w 553"/>
                    <a:gd name="T192" fmla="*/ 629 h 6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3" h="629">
                      <a:moveTo>
                        <a:pt x="507" y="611"/>
                      </a:moveTo>
                      <a:cubicBezTo>
                        <a:pt x="512" y="587"/>
                        <a:pt x="529" y="592"/>
                        <a:pt x="543" y="597"/>
                      </a:cubicBezTo>
                      <a:cubicBezTo>
                        <a:pt x="548" y="596"/>
                        <a:pt x="547" y="585"/>
                        <a:pt x="551" y="583"/>
                      </a:cubicBezTo>
                      <a:cubicBezTo>
                        <a:pt x="553" y="582"/>
                        <a:pt x="524" y="582"/>
                        <a:pt x="523" y="580"/>
                      </a:cubicBezTo>
                      <a:cubicBezTo>
                        <a:pt x="517" y="572"/>
                        <a:pt x="522" y="568"/>
                        <a:pt x="515" y="562"/>
                      </a:cubicBezTo>
                      <a:cubicBezTo>
                        <a:pt x="511" y="559"/>
                        <a:pt x="503" y="554"/>
                        <a:pt x="503" y="554"/>
                      </a:cubicBezTo>
                      <a:cubicBezTo>
                        <a:pt x="499" y="548"/>
                        <a:pt x="493" y="545"/>
                        <a:pt x="487" y="540"/>
                      </a:cubicBezTo>
                      <a:cubicBezTo>
                        <a:pt x="483" y="537"/>
                        <a:pt x="475" y="532"/>
                        <a:pt x="475" y="532"/>
                      </a:cubicBezTo>
                      <a:cubicBezTo>
                        <a:pt x="467" y="520"/>
                        <a:pt x="462" y="513"/>
                        <a:pt x="451" y="504"/>
                      </a:cubicBezTo>
                      <a:cubicBezTo>
                        <a:pt x="447" y="501"/>
                        <a:pt x="457" y="499"/>
                        <a:pt x="457" y="499"/>
                      </a:cubicBezTo>
                      <a:cubicBezTo>
                        <a:pt x="456" y="497"/>
                        <a:pt x="461" y="489"/>
                        <a:pt x="459" y="487"/>
                      </a:cubicBezTo>
                      <a:cubicBezTo>
                        <a:pt x="457" y="486"/>
                        <a:pt x="452" y="466"/>
                        <a:pt x="451" y="465"/>
                      </a:cubicBezTo>
                      <a:cubicBezTo>
                        <a:pt x="449" y="463"/>
                        <a:pt x="437" y="455"/>
                        <a:pt x="435" y="453"/>
                      </a:cubicBezTo>
                      <a:cubicBezTo>
                        <a:pt x="437" y="429"/>
                        <a:pt x="433" y="454"/>
                        <a:pt x="415" y="448"/>
                      </a:cubicBezTo>
                      <a:cubicBezTo>
                        <a:pt x="408" y="441"/>
                        <a:pt x="417" y="424"/>
                        <a:pt x="409" y="419"/>
                      </a:cubicBezTo>
                      <a:cubicBezTo>
                        <a:pt x="406" y="409"/>
                        <a:pt x="405" y="392"/>
                        <a:pt x="401" y="381"/>
                      </a:cubicBezTo>
                      <a:cubicBezTo>
                        <a:pt x="400" y="371"/>
                        <a:pt x="389" y="367"/>
                        <a:pt x="387" y="357"/>
                      </a:cubicBezTo>
                      <a:cubicBezTo>
                        <a:pt x="386" y="352"/>
                        <a:pt x="379" y="312"/>
                        <a:pt x="379" y="307"/>
                      </a:cubicBezTo>
                      <a:cubicBezTo>
                        <a:pt x="379" y="306"/>
                        <a:pt x="367" y="300"/>
                        <a:pt x="367" y="299"/>
                      </a:cubicBezTo>
                      <a:cubicBezTo>
                        <a:pt x="365" y="305"/>
                        <a:pt x="363" y="300"/>
                        <a:pt x="359" y="297"/>
                      </a:cubicBezTo>
                      <a:cubicBezTo>
                        <a:pt x="354" y="291"/>
                        <a:pt x="347" y="272"/>
                        <a:pt x="339" y="261"/>
                      </a:cubicBezTo>
                      <a:cubicBezTo>
                        <a:pt x="332" y="247"/>
                        <a:pt x="319" y="242"/>
                        <a:pt x="309" y="228"/>
                      </a:cubicBezTo>
                      <a:cubicBezTo>
                        <a:pt x="303" y="219"/>
                        <a:pt x="321" y="214"/>
                        <a:pt x="315" y="205"/>
                      </a:cubicBezTo>
                      <a:cubicBezTo>
                        <a:pt x="307" y="193"/>
                        <a:pt x="304" y="184"/>
                        <a:pt x="295" y="175"/>
                      </a:cubicBezTo>
                      <a:cubicBezTo>
                        <a:pt x="292" y="167"/>
                        <a:pt x="253" y="153"/>
                        <a:pt x="245" y="148"/>
                      </a:cubicBezTo>
                      <a:cubicBezTo>
                        <a:pt x="240" y="144"/>
                        <a:pt x="227" y="140"/>
                        <a:pt x="227" y="140"/>
                      </a:cubicBezTo>
                      <a:cubicBezTo>
                        <a:pt x="227" y="135"/>
                        <a:pt x="227" y="108"/>
                        <a:pt x="221" y="100"/>
                      </a:cubicBezTo>
                      <a:cubicBezTo>
                        <a:pt x="215" y="92"/>
                        <a:pt x="202" y="98"/>
                        <a:pt x="193" y="95"/>
                      </a:cubicBezTo>
                      <a:cubicBezTo>
                        <a:pt x="147" y="85"/>
                        <a:pt x="150" y="69"/>
                        <a:pt x="129" y="62"/>
                      </a:cubicBezTo>
                      <a:cubicBezTo>
                        <a:pt x="126" y="54"/>
                        <a:pt x="115" y="23"/>
                        <a:pt x="107" y="20"/>
                      </a:cubicBezTo>
                      <a:cubicBezTo>
                        <a:pt x="101" y="18"/>
                        <a:pt x="94" y="18"/>
                        <a:pt x="89" y="14"/>
                      </a:cubicBezTo>
                      <a:cubicBezTo>
                        <a:pt x="81" y="8"/>
                        <a:pt x="74" y="3"/>
                        <a:pt x="65" y="0"/>
                      </a:cubicBezTo>
                      <a:cubicBezTo>
                        <a:pt x="46" y="2"/>
                        <a:pt x="27" y="6"/>
                        <a:pt x="7" y="8"/>
                      </a:cubicBezTo>
                      <a:cubicBezTo>
                        <a:pt x="0" y="30"/>
                        <a:pt x="25" y="31"/>
                        <a:pt x="25" y="51"/>
                      </a:cubicBezTo>
                      <a:cubicBezTo>
                        <a:pt x="25" y="58"/>
                        <a:pt x="29" y="68"/>
                        <a:pt x="29" y="75"/>
                      </a:cubicBezTo>
                      <a:cubicBezTo>
                        <a:pt x="20" y="58"/>
                        <a:pt x="24" y="76"/>
                        <a:pt x="27" y="79"/>
                      </a:cubicBezTo>
                      <a:cubicBezTo>
                        <a:pt x="32" y="84"/>
                        <a:pt x="31" y="84"/>
                        <a:pt x="37" y="88"/>
                      </a:cubicBezTo>
                      <a:cubicBezTo>
                        <a:pt x="48" y="104"/>
                        <a:pt x="55" y="121"/>
                        <a:pt x="75" y="128"/>
                      </a:cubicBezTo>
                      <a:cubicBezTo>
                        <a:pt x="94" y="147"/>
                        <a:pt x="115" y="162"/>
                        <a:pt x="119" y="189"/>
                      </a:cubicBezTo>
                      <a:cubicBezTo>
                        <a:pt x="118" y="195"/>
                        <a:pt x="124" y="219"/>
                        <a:pt x="123" y="225"/>
                      </a:cubicBezTo>
                      <a:cubicBezTo>
                        <a:pt x="122" y="229"/>
                        <a:pt x="121" y="231"/>
                        <a:pt x="121" y="231"/>
                      </a:cubicBezTo>
                      <a:cubicBezTo>
                        <a:pt x="149" y="239"/>
                        <a:pt x="136" y="231"/>
                        <a:pt x="159" y="239"/>
                      </a:cubicBezTo>
                      <a:cubicBezTo>
                        <a:pt x="162" y="249"/>
                        <a:pt x="156" y="265"/>
                        <a:pt x="147" y="271"/>
                      </a:cubicBezTo>
                      <a:cubicBezTo>
                        <a:pt x="150" y="297"/>
                        <a:pt x="146" y="288"/>
                        <a:pt x="166" y="295"/>
                      </a:cubicBezTo>
                      <a:cubicBezTo>
                        <a:pt x="169" y="303"/>
                        <a:pt x="162" y="291"/>
                        <a:pt x="169" y="296"/>
                      </a:cubicBezTo>
                      <a:cubicBezTo>
                        <a:pt x="165" y="309"/>
                        <a:pt x="190" y="300"/>
                        <a:pt x="193" y="313"/>
                      </a:cubicBezTo>
                      <a:cubicBezTo>
                        <a:pt x="194" y="317"/>
                        <a:pt x="189" y="367"/>
                        <a:pt x="195" y="361"/>
                      </a:cubicBezTo>
                      <a:cubicBezTo>
                        <a:pt x="197" y="368"/>
                        <a:pt x="205" y="387"/>
                        <a:pt x="211" y="391"/>
                      </a:cubicBezTo>
                      <a:cubicBezTo>
                        <a:pt x="222" y="408"/>
                        <a:pt x="224" y="385"/>
                        <a:pt x="229" y="411"/>
                      </a:cubicBezTo>
                      <a:cubicBezTo>
                        <a:pt x="231" y="420"/>
                        <a:pt x="231" y="448"/>
                        <a:pt x="231" y="448"/>
                      </a:cubicBezTo>
                      <a:cubicBezTo>
                        <a:pt x="235" y="454"/>
                        <a:pt x="248" y="485"/>
                        <a:pt x="255" y="478"/>
                      </a:cubicBezTo>
                      <a:cubicBezTo>
                        <a:pt x="258" y="468"/>
                        <a:pt x="270" y="476"/>
                        <a:pt x="279" y="478"/>
                      </a:cubicBezTo>
                      <a:cubicBezTo>
                        <a:pt x="282" y="477"/>
                        <a:pt x="301" y="491"/>
                        <a:pt x="301" y="499"/>
                      </a:cubicBezTo>
                      <a:cubicBezTo>
                        <a:pt x="305" y="488"/>
                        <a:pt x="329" y="494"/>
                        <a:pt x="341" y="495"/>
                      </a:cubicBezTo>
                      <a:cubicBezTo>
                        <a:pt x="354" y="499"/>
                        <a:pt x="375" y="486"/>
                        <a:pt x="369" y="486"/>
                      </a:cubicBezTo>
                      <a:cubicBezTo>
                        <a:pt x="362" y="482"/>
                        <a:pt x="352" y="503"/>
                        <a:pt x="345" y="499"/>
                      </a:cubicBezTo>
                      <a:cubicBezTo>
                        <a:pt x="341" y="497"/>
                        <a:pt x="357" y="491"/>
                        <a:pt x="361" y="493"/>
                      </a:cubicBezTo>
                      <a:cubicBezTo>
                        <a:pt x="366" y="507"/>
                        <a:pt x="357" y="477"/>
                        <a:pt x="367" y="492"/>
                      </a:cubicBezTo>
                      <a:cubicBezTo>
                        <a:pt x="390" y="526"/>
                        <a:pt x="389" y="519"/>
                        <a:pt x="433" y="537"/>
                      </a:cubicBezTo>
                      <a:cubicBezTo>
                        <a:pt x="440" y="539"/>
                        <a:pt x="440" y="526"/>
                        <a:pt x="447" y="530"/>
                      </a:cubicBezTo>
                      <a:cubicBezTo>
                        <a:pt x="451" y="537"/>
                        <a:pt x="457" y="539"/>
                        <a:pt x="461" y="546"/>
                      </a:cubicBezTo>
                      <a:cubicBezTo>
                        <a:pt x="459" y="557"/>
                        <a:pt x="497" y="587"/>
                        <a:pt x="483" y="601"/>
                      </a:cubicBezTo>
                      <a:cubicBezTo>
                        <a:pt x="485" y="606"/>
                        <a:pt x="512" y="629"/>
                        <a:pt x="507" y="611"/>
                      </a:cubicBezTo>
                      <a:close/>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3" name="Freeform 69"/>
                <p:cNvSpPr>
                  <a:spLocks/>
                </p:cNvSpPr>
                <p:nvPr>
                  <p:custDataLst>
                    <p:tags r:id="rId19"/>
                  </p:custDataLst>
                </p:nvPr>
              </p:nvSpPr>
              <p:spPr bwMode="auto">
                <a:xfrm>
                  <a:off x="4681538" y="3148013"/>
                  <a:ext cx="1250950" cy="1027112"/>
                </a:xfrm>
                <a:custGeom>
                  <a:avLst/>
                  <a:gdLst>
                    <a:gd name="T0" fmla="*/ 2147483647 w 699"/>
                    <a:gd name="T1" fmla="*/ 2147483647 h 712"/>
                    <a:gd name="T2" fmla="*/ 2147483647 w 699"/>
                    <a:gd name="T3" fmla="*/ 2147483647 h 712"/>
                    <a:gd name="T4" fmla="*/ 2147483647 w 699"/>
                    <a:gd name="T5" fmla="*/ 2147483647 h 712"/>
                    <a:gd name="T6" fmla="*/ 2147483647 w 699"/>
                    <a:gd name="T7" fmla="*/ 2147483647 h 712"/>
                    <a:gd name="T8" fmla="*/ 2147483647 w 699"/>
                    <a:gd name="T9" fmla="*/ 2147483647 h 712"/>
                    <a:gd name="T10" fmla="*/ 2147483647 w 699"/>
                    <a:gd name="T11" fmla="*/ 2147483647 h 712"/>
                    <a:gd name="T12" fmla="*/ 2147483647 w 699"/>
                    <a:gd name="T13" fmla="*/ 2147483647 h 712"/>
                    <a:gd name="T14" fmla="*/ 2147483647 w 699"/>
                    <a:gd name="T15" fmla="*/ 2147483647 h 712"/>
                    <a:gd name="T16" fmla="*/ 2147483647 w 699"/>
                    <a:gd name="T17" fmla="*/ 2147483647 h 712"/>
                    <a:gd name="T18" fmla="*/ 2147483647 w 699"/>
                    <a:gd name="T19" fmla="*/ 2147483647 h 712"/>
                    <a:gd name="T20" fmla="*/ 2147483647 w 699"/>
                    <a:gd name="T21" fmla="*/ 2147483647 h 712"/>
                    <a:gd name="T22" fmla="*/ 2147483647 w 699"/>
                    <a:gd name="T23" fmla="*/ 2147483647 h 712"/>
                    <a:gd name="T24" fmla="*/ 2147483647 w 699"/>
                    <a:gd name="T25" fmla="*/ 2147483647 h 712"/>
                    <a:gd name="T26" fmla="*/ 2147483647 w 699"/>
                    <a:gd name="T27" fmla="*/ 2147483647 h 712"/>
                    <a:gd name="T28" fmla="*/ 2147483647 w 699"/>
                    <a:gd name="T29" fmla="*/ 2147483647 h 712"/>
                    <a:gd name="T30" fmla="*/ 2147483647 w 699"/>
                    <a:gd name="T31" fmla="*/ 2147483647 h 712"/>
                    <a:gd name="T32" fmla="*/ 2147483647 w 699"/>
                    <a:gd name="T33" fmla="*/ 0 h 712"/>
                    <a:gd name="T34" fmla="*/ 2147483647 w 699"/>
                    <a:gd name="T35" fmla="*/ 2147483647 h 712"/>
                    <a:gd name="T36" fmla="*/ 2147483647 w 699"/>
                    <a:gd name="T37" fmla="*/ 2147483647 h 712"/>
                    <a:gd name="T38" fmla="*/ 2147483647 w 699"/>
                    <a:gd name="T39" fmla="*/ 2147483647 h 712"/>
                    <a:gd name="T40" fmla="*/ 2147483647 w 699"/>
                    <a:gd name="T41" fmla="*/ 2147483647 h 712"/>
                    <a:gd name="T42" fmla="*/ 2147483647 w 699"/>
                    <a:gd name="T43" fmla="*/ 2147483647 h 712"/>
                    <a:gd name="T44" fmla="*/ 2147483647 w 699"/>
                    <a:gd name="T45" fmla="*/ 2147483647 h 712"/>
                    <a:gd name="T46" fmla="*/ 2147483647 w 699"/>
                    <a:gd name="T47" fmla="*/ 2147483647 h 712"/>
                    <a:gd name="T48" fmla="*/ 2147483647 w 699"/>
                    <a:gd name="T49" fmla="*/ 2147483647 h 712"/>
                    <a:gd name="T50" fmla="*/ 2147483647 w 699"/>
                    <a:gd name="T51" fmla="*/ 2147483647 h 712"/>
                    <a:gd name="T52" fmla="*/ 2147483647 w 699"/>
                    <a:gd name="T53" fmla="*/ 2147483647 h 712"/>
                    <a:gd name="T54" fmla="*/ 2147483647 w 699"/>
                    <a:gd name="T55" fmla="*/ 2147483647 h 712"/>
                    <a:gd name="T56" fmla="*/ 2147483647 w 699"/>
                    <a:gd name="T57" fmla="*/ 2147483647 h 712"/>
                    <a:gd name="T58" fmla="*/ 2147483647 w 699"/>
                    <a:gd name="T59" fmla="*/ 2147483647 h 712"/>
                    <a:gd name="T60" fmla="*/ 2147483647 w 699"/>
                    <a:gd name="T61" fmla="*/ 2147483647 h 712"/>
                    <a:gd name="T62" fmla="*/ 2147483647 w 699"/>
                    <a:gd name="T63" fmla="*/ 2147483647 h 712"/>
                    <a:gd name="T64" fmla="*/ 2147483647 w 699"/>
                    <a:gd name="T65" fmla="*/ 2147483647 h 712"/>
                    <a:gd name="T66" fmla="*/ 2147483647 w 699"/>
                    <a:gd name="T67" fmla="*/ 2147483647 h 7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9"/>
                    <a:gd name="T103" fmla="*/ 0 h 712"/>
                    <a:gd name="T104" fmla="*/ 699 w 699"/>
                    <a:gd name="T105" fmla="*/ 712 h 7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9" h="712">
                      <a:moveTo>
                        <a:pt x="297" y="709"/>
                      </a:moveTo>
                      <a:cubicBezTo>
                        <a:pt x="312" y="708"/>
                        <a:pt x="323" y="709"/>
                        <a:pt x="333" y="699"/>
                      </a:cubicBezTo>
                      <a:cubicBezTo>
                        <a:pt x="329" y="681"/>
                        <a:pt x="339" y="658"/>
                        <a:pt x="323" y="647"/>
                      </a:cubicBezTo>
                      <a:cubicBezTo>
                        <a:pt x="329" y="638"/>
                        <a:pt x="337" y="634"/>
                        <a:pt x="343" y="625"/>
                      </a:cubicBezTo>
                      <a:cubicBezTo>
                        <a:pt x="329" y="616"/>
                        <a:pt x="336" y="619"/>
                        <a:pt x="325" y="615"/>
                      </a:cubicBezTo>
                      <a:cubicBezTo>
                        <a:pt x="309" y="599"/>
                        <a:pt x="327" y="575"/>
                        <a:pt x="307" y="561"/>
                      </a:cubicBezTo>
                      <a:cubicBezTo>
                        <a:pt x="302" y="547"/>
                        <a:pt x="307" y="551"/>
                        <a:pt x="297" y="545"/>
                      </a:cubicBezTo>
                      <a:cubicBezTo>
                        <a:pt x="292" y="531"/>
                        <a:pt x="310" y="504"/>
                        <a:pt x="315" y="490"/>
                      </a:cubicBezTo>
                      <a:cubicBezTo>
                        <a:pt x="342" y="469"/>
                        <a:pt x="357" y="468"/>
                        <a:pt x="395" y="465"/>
                      </a:cubicBezTo>
                      <a:cubicBezTo>
                        <a:pt x="416" y="456"/>
                        <a:pt x="415" y="470"/>
                        <a:pt x="430" y="471"/>
                      </a:cubicBezTo>
                      <a:cubicBezTo>
                        <a:pt x="445" y="472"/>
                        <a:pt x="471" y="469"/>
                        <a:pt x="485" y="469"/>
                      </a:cubicBezTo>
                      <a:cubicBezTo>
                        <a:pt x="485" y="469"/>
                        <a:pt x="529" y="483"/>
                        <a:pt x="515" y="469"/>
                      </a:cubicBezTo>
                      <a:cubicBezTo>
                        <a:pt x="518" y="456"/>
                        <a:pt x="525" y="448"/>
                        <a:pt x="537" y="440"/>
                      </a:cubicBezTo>
                      <a:cubicBezTo>
                        <a:pt x="543" y="430"/>
                        <a:pt x="540" y="400"/>
                        <a:pt x="545" y="386"/>
                      </a:cubicBezTo>
                      <a:cubicBezTo>
                        <a:pt x="545" y="386"/>
                        <a:pt x="543" y="413"/>
                        <a:pt x="543" y="413"/>
                      </a:cubicBezTo>
                      <a:cubicBezTo>
                        <a:pt x="541" y="363"/>
                        <a:pt x="531" y="349"/>
                        <a:pt x="577" y="349"/>
                      </a:cubicBezTo>
                      <a:cubicBezTo>
                        <a:pt x="580" y="339"/>
                        <a:pt x="616" y="330"/>
                        <a:pt x="627" y="323"/>
                      </a:cubicBezTo>
                      <a:cubicBezTo>
                        <a:pt x="634" y="313"/>
                        <a:pt x="655" y="303"/>
                        <a:pt x="667" y="299"/>
                      </a:cubicBezTo>
                      <a:cubicBezTo>
                        <a:pt x="670" y="291"/>
                        <a:pt x="691" y="275"/>
                        <a:pt x="699" y="272"/>
                      </a:cubicBezTo>
                      <a:cubicBezTo>
                        <a:pt x="698" y="270"/>
                        <a:pt x="697" y="270"/>
                        <a:pt x="695" y="268"/>
                      </a:cubicBezTo>
                      <a:cubicBezTo>
                        <a:pt x="693" y="267"/>
                        <a:pt x="684" y="264"/>
                        <a:pt x="683" y="262"/>
                      </a:cubicBezTo>
                      <a:cubicBezTo>
                        <a:pt x="678" y="255"/>
                        <a:pt x="676" y="255"/>
                        <a:pt x="671" y="248"/>
                      </a:cubicBezTo>
                      <a:cubicBezTo>
                        <a:pt x="670" y="243"/>
                        <a:pt x="667" y="221"/>
                        <a:pt x="663" y="218"/>
                      </a:cubicBezTo>
                      <a:cubicBezTo>
                        <a:pt x="659" y="215"/>
                        <a:pt x="661" y="208"/>
                        <a:pt x="661" y="208"/>
                      </a:cubicBezTo>
                      <a:cubicBezTo>
                        <a:pt x="658" y="198"/>
                        <a:pt x="649" y="174"/>
                        <a:pt x="641" y="166"/>
                      </a:cubicBezTo>
                      <a:cubicBezTo>
                        <a:pt x="638" y="158"/>
                        <a:pt x="632" y="147"/>
                        <a:pt x="625" y="142"/>
                      </a:cubicBezTo>
                      <a:cubicBezTo>
                        <a:pt x="617" y="130"/>
                        <a:pt x="611" y="144"/>
                        <a:pt x="611" y="128"/>
                      </a:cubicBezTo>
                      <a:cubicBezTo>
                        <a:pt x="618" y="126"/>
                        <a:pt x="602" y="124"/>
                        <a:pt x="595" y="119"/>
                      </a:cubicBezTo>
                      <a:cubicBezTo>
                        <a:pt x="587" y="113"/>
                        <a:pt x="572" y="105"/>
                        <a:pt x="563" y="104"/>
                      </a:cubicBezTo>
                      <a:cubicBezTo>
                        <a:pt x="551" y="101"/>
                        <a:pt x="539" y="94"/>
                        <a:pt x="527" y="90"/>
                      </a:cubicBezTo>
                      <a:cubicBezTo>
                        <a:pt x="521" y="80"/>
                        <a:pt x="521" y="68"/>
                        <a:pt x="511" y="62"/>
                      </a:cubicBezTo>
                      <a:cubicBezTo>
                        <a:pt x="509" y="55"/>
                        <a:pt x="485" y="31"/>
                        <a:pt x="479" y="27"/>
                      </a:cubicBezTo>
                      <a:cubicBezTo>
                        <a:pt x="473" y="23"/>
                        <a:pt x="468" y="17"/>
                        <a:pt x="461" y="13"/>
                      </a:cubicBezTo>
                      <a:cubicBezTo>
                        <a:pt x="455" y="10"/>
                        <a:pt x="445" y="0"/>
                        <a:pt x="445" y="0"/>
                      </a:cubicBezTo>
                      <a:cubicBezTo>
                        <a:pt x="436" y="1"/>
                        <a:pt x="425" y="6"/>
                        <a:pt x="417" y="9"/>
                      </a:cubicBezTo>
                      <a:cubicBezTo>
                        <a:pt x="410" y="12"/>
                        <a:pt x="396" y="50"/>
                        <a:pt x="393" y="58"/>
                      </a:cubicBezTo>
                      <a:cubicBezTo>
                        <a:pt x="392" y="60"/>
                        <a:pt x="374" y="99"/>
                        <a:pt x="373" y="99"/>
                      </a:cubicBezTo>
                      <a:cubicBezTo>
                        <a:pt x="368" y="101"/>
                        <a:pt x="355" y="109"/>
                        <a:pt x="349" y="109"/>
                      </a:cubicBezTo>
                      <a:cubicBezTo>
                        <a:pt x="323" y="111"/>
                        <a:pt x="297" y="112"/>
                        <a:pt x="271" y="113"/>
                      </a:cubicBezTo>
                      <a:cubicBezTo>
                        <a:pt x="260" y="116"/>
                        <a:pt x="266" y="115"/>
                        <a:pt x="255" y="115"/>
                      </a:cubicBezTo>
                      <a:cubicBezTo>
                        <a:pt x="238" y="126"/>
                        <a:pt x="226" y="136"/>
                        <a:pt x="205" y="143"/>
                      </a:cubicBezTo>
                      <a:cubicBezTo>
                        <a:pt x="194" y="147"/>
                        <a:pt x="204" y="147"/>
                        <a:pt x="187" y="153"/>
                      </a:cubicBezTo>
                      <a:cubicBezTo>
                        <a:pt x="183" y="154"/>
                        <a:pt x="175" y="157"/>
                        <a:pt x="175" y="157"/>
                      </a:cubicBezTo>
                      <a:cubicBezTo>
                        <a:pt x="155" y="156"/>
                        <a:pt x="150" y="157"/>
                        <a:pt x="135" y="153"/>
                      </a:cubicBezTo>
                      <a:cubicBezTo>
                        <a:pt x="129" y="151"/>
                        <a:pt x="117" y="147"/>
                        <a:pt x="117" y="147"/>
                      </a:cubicBezTo>
                      <a:cubicBezTo>
                        <a:pt x="102" y="148"/>
                        <a:pt x="86" y="147"/>
                        <a:pt x="71" y="149"/>
                      </a:cubicBezTo>
                      <a:cubicBezTo>
                        <a:pt x="67" y="150"/>
                        <a:pt x="58" y="156"/>
                        <a:pt x="55" y="158"/>
                      </a:cubicBezTo>
                      <a:cubicBezTo>
                        <a:pt x="50" y="163"/>
                        <a:pt x="33" y="168"/>
                        <a:pt x="33" y="168"/>
                      </a:cubicBezTo>
                      <a:cubicBezTo>
                        <a:pt x="32" y="170"/>
                        <a:pt x="27" y="180"/>
                        <a:pt x="27" y="180"/>
                      </a:cubicBezTo>
                      <a:cubicBezTo>
                        <a:pt x="22" y="187"/>
                        <a:pt x="17" y="190"/>
                        <a:pt x="15" y="198"/>
                      </a:cubicBezTo>
                      <a:cubicBezTo>
                        <a:pt x="13" y="224"/>
                        <a:pt x="17" y="250"/>
                        <a:pt x="13" y="276"/>
                      </a:cubicBezTo>
                      <a:cubicBezTo>
                        <a:pt x="12" y="285"/>
                        <a:pt x="3" y="298"/>
                        <a:pt x="3" y="298"/>
                      </a:cubicBezTo>
                      <a:cubicBezTo>
                        <a:pt x="5" y="351"/>
                        <a:pt x="0" y="355"/>
                        <a:pt x="19" y="355"/>
                      </a:cubicBezTo>
                      <a:cubicBezTo>
                        <a:pt x="19" y="355"/>
                        <a:pt x="21" y="359"/>
                        <a:pt x="23" y="361"/>
                      </a:cubicBezTo>
                      <a:cubicBezTo>
                        <a:pt x="27" y="364"/>
                        <a:pt x="31" y="366"/>
                        <a:pt x="35" y="369"/>
                      </a:cubicBezTo>
                      <a:cubicBezTo>
                        <a:pt x="43" y="374"/>
                        <a:pt x="50" y="376"/>
                        <a:pt x="59" y="379"/>
                      </a:cubicBezTo>
                      <a:cubicBezTo>
                        <a:pt x="66" y="381"/>
                        <a:pt x="77" y="391"/>
                        <a:pt x="77" y="391"/>
                      </a:cubicBezTo>
                      <a:cubicBezTo>
                        <a:pt x="80" y="399"/>
                        <a:pt x="93" y="410"/>
                        <a:pt x="101" y="415"/>
                      </a:cubicBezTo>
                      <a:cubicBezTo>
                        <a:pt x="105" y="421"/>
                        <a:pt x="112" y="426"/>
                        <a:pt x="115" y="433"/>
                      </a:cubicBezTo>
                      <a:cubicBezTo>
                        <a:pt x="121" y="444"/>
                        <a:pt x="116" y="469"/>
                        <a:pt x="127" y="476"/>
                      </a:cubicBezTo>
                      <a:cubicBezTo>
                        <a:pt x="131" y="487"/>
                        <a:pt x="136" y="494"/>
                        <a:pt x="141" y="504"/>
                      </a:cubicBezTo>
                      <a:cubicBezTo>
                        <a:pt x="148" y="520"/>
                        <a:pt x="155" y="546"/>
                        <a:pt x="173" y="552"/>
                      </a:cubicBezTo>
                      <a:cubicBezTo>
                        <a:pt x="180" y="563"/>
                        <a:pt x="188" y="572"/>
                        <a:pt x="195" y="583"/>
                      </a:cubicBezTo>
                      <a:cubicBezTo>
                        <a:pt x="204" y="596"/>
                        <a:pt x="210" y="596"/>
                        <a:pt x="215" y="612"/>
                      </a:cubicBezTo>
                      <a:cubicBezTo>
                        <a:pt x="218" y="621"/>
                        <a:pt x="228" y="634"/>
                        <a:pt x="231" y="643"/>
                      </a:cubicBezTo>
                      <a:cubicBezTo>
                        <a:pt x="232" y="647"/>
                        <a:pt x="235" y="655"/>
                        <a:pt x="235" y="655"/>
                      </a:cubicBezTo>
                      <a:cubicBezTo>
                        <a:pt x="236" y="686"/>
                        <a:pt x="228" y="694"/>
                        <a:pt x="253" y="698"/>
                      </a:cubicBezTo>
                      <a:cubicBezTo>
                        <a:pt x="274" y="712"/>
                        <a:pt x="276" y="710"/>
                        <a:pt x="303" y="710"/>
                      </a:cubicBezTo>
                    </a:path>
                  </a:pathLst>
                </a:custGeom>
                <a:solidFill>
                  <a:srgbClr val="8064A2">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4" name="Freeform 70"/>
                <p:cNvSpPr>
                  <a:spLocks/>
                </p:cNvSpPr>
                <p:nvPr>
                  <p:custDataLst>
                    <p:tags r:id="rId20"/>
                  </p:custDataLst>
                </p:nvPr>
              </p:nvSpPr>
              <p:spPr bwMode="auto">
                <a:xfrm>
                  <a:off x="3559175" y="2824171"/>
                  <a:ext cx="2025650" cy="1074737"/>
                </a:xfrm>
                <a:custGeom>
                  <a:avLst/>
                  <a:gdLst>
                    <a:gd name="T0" fmla="*/ 2147483647 w 1133"/>
                    <a:gd name="T1" fmla="*/ 2147483647 h 745"/>
                    <a:gd name="T2" fmla="*/ 2147483647 w 1133"/>
                    <a:gd name="T3" fmla="*/ 2147483647 h 745"/>
                    <a:gd name="T4" fmla="*/ 2147483647 w 1133"/>
                    <a:gd name="T5" fmla="*/ 2147483647 h 745"/>
                    <a:gd name="T6" fmla="*/ 2147483647 w 1133"/>
                    <a:gd name="T7" fmla="*/ 2147483647 h 745"/>
                    <a:gd name="T8" fmla="*/ 2147483647 w 1133"/>
                    <a:gd name="T9" fmla="*/ 2147483647 h 745"/>
                    <a:gd name="T10" fmla="*/ 2147483647 w 1133"/>
                    <a:gd name="T11" fmla="*/ 2147483647 h 745"/>
                    <a:gd name="T12" fmla="*/ 2147483647 w 1133"/>
                    <a:gd name="T13" fmla="*/ 2147483647 h 745"/>
                    <a:gd name="T14" fmla="*/ 2147483647 w 1133"/>
                    <a:gd name="T15" fmla="*/ 2147483647 h 745"/>
                    <a:gd name="T16" fmla="*/ 2147483647 w 1133"/>
                    <a:gd name="T17" fmla="*/ 2147483647 h 745"/>
                    <a:gd name="T18" fmla="*/ 2147483647 w 1133"/>
                    <a:gd name="T19" fmla="*/ 2147483647 h 745"/>
                    <a:gd name="T20" fmla="*/ 2147483647 w 1133"/>
                    <a:gd name="T21" fmla="*/ 2147483647 h 745"/>
                    <a:gd name="T22" fmla="*/ 2147483647 w 1133"/>
                    <a:gd name="T23" fmla="*/ 2147483647 h 745"/>
                    <a:gd name="T24" fmla="*/ 2147483647 w 1133"/>
                    <a:gd name="T25" fmla="*/ 2147483647 h 745"/>
                    <a:gd name="T26" fmla="*/ 2147483647 w 1133"/>
                    <a:gd name="T27" fmla="*/ 2147483647 h 745"/>
                    <a:gd name="T28" fmla="*/ 2147483647 w 1133"/>
                    <a:gd name="T29" fmla="*/ 2147483647 h 745"/>
                    <a:gd name="T30" fmla="*/ 2147483647 w 1133"/>
                    <a:gd name="T31" fmla="*/ 2147483647 h 745"/>
                    <a:gd name="T32" fmla="*/ 2147483647 w 1133"/>
                    <a:gd name="T33" fmla="*/ 2147483647 h 745"/>
                    <a:gd name="T34" fmla="*/ 2147483647 w 1133"/>
                    <a:gd name="T35" fmla="*/ 2147483647 h 745"/>
                    <a:gd name="T36" fmla="*/ 2147483647 w 1133"/>
                    <a:gd name="T37" fmla="*/ 2147483647 h 745"/>
                    <a:gd name="T38" fmla="*/ 2147483647 w 1133"/>
                    <a:gd name="T39" fmla="*/ 2147483647 h 745"/>
                    <a:gd name="T40" fmla="*/ 2147483647 w 1133"/>
                    <a:gd name="T41" fmla="*/ 2147483647 h 745"/>
                    <a:gd name="T42" fmla="*/ 2147483647 w 1133"/>
                    <a:gd name="T43" fmla="*/ 2147483647 h 745"/>
                    <a:gd name="T44" fmla="*/ 2147483647 w 1133"/>
                    <a:gd name="T45" fmla="*/ 2147483647 h 745"/>
                    <a:gd name="T46" fmla="*/ 2147483647 w 1133"/>
                    <a:gd name="T47" fmla="*/ 2147483647 h 745"/>
                    <a:gd name="T48" fmla="*/ 2147483647 w 1133"/>
                    <a:gd name="T49" fmla="*/ 2147483647 h 745"/>
                    <a:gd name="T50" fmla="*/ 2147483647 w 1133"/>
                    <a:gd name="T51" fmla="*/ 2147483647 h 745"/>
                    <a:gd name="T52" fmla="*/ 2147483647 w 1133"/>
                    <a:gd name="T53" fmla="*/ 2147483647 h 745"/>
                    <a:gd name="T54" fmla="*/ 2147483647 w 1133"/>
                    <a:gd name="T55" fmla="*/ 2147483647 h 745"/>
                    <a:gd name="T56" fmla="*/ 2147483647 w 1133"/>
                    <a:gd name="T57" fmla="*/ 2147483647 h 745"/>
                    <a:gd name="T58" fmla="*/ 2147483647 w 1133"/>
                    <a:gd name="T59" fmla="*/ 2147483647 h 745"/>
                    <a:gd name="T60" fmla="*/ 2147483647 w 1133"/>
                    <a:gd name="T61" fmla="*/ 2147483647 h 745"/>
                    <a:gd name="T62" fmla="*/ 2147483647 w 1133"/>
                    <a:gd name="T63" fmla="*/ 2147483647 h 745"/>
                    <a:gd name="T64" fmla="*/ 2147483647 w 1133"/>
                    <a:gd name="T65" fmla="*/ 2147483647 h 745"/>
                    <a:gd name="T66" fmla="*/ 2147483647 w 1133"/>
                    <a:gd name="T67" fmla="*/ 2147483647 h 745"/>
                    <a:gd name="T68" fmla="*/ 2147483647 w 1133"/>
                    <a:gd name="T69" fmla="*/ 2147483647 h 745"/>
                    <a:gd name="T70" fmla="*/ 2147483647 w 1133"/>
                    <a:gd name="T71" fmla="*/ 2147483647 h 745"/>
                    <a:gd name="T72" fmla="*/ 2147483647 w 1133"/>
                    <a:gd name="T73" fmla="*/ 2147483647 h 745"/>
                    <a:gd name="T74" fmla="*/ 2147483647 w 1133"/>
                    <a:gd name="T75" fmla="*/ 2147483647 h 745"/>
                    <a:gd name="T76" fmla="*/ 2147483647 w 1133"/>
                    <a:gd name="T77" fmla="*/ 2147483647 h 7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33"/>
                    <a:gd name="T118" fmla="*/ 0 h 745"/>
                    <a:gd name="T119" fmla="*/ 1133 w 1133"/>
                    <a:gd name="T120" fmla="*/ 745 h 7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33" h="745">
                      <a:moveTo>
                        <a:pt x="631" y="572"/>
                      </a:moveTo>
                      <a:cubicBezTo>
                        <a:pt x="634" y="531"/>
                        <a:pt x="642" y="506"/>
                        <a:pt x="643" y="461"/>
                      </a:cubicBezTo>
                      <a:cubicBezTo>
                        <a:pt x="644" y="438"/>
                        <a:pt x="642" y="412"/>
                        <a:pt x="664" y="397"/>
                      </a:cubicBezTo>
                      <a:cubicBezTo>
                        <a:pt x="671" y="377"/>
                        <a:pt x="692" y="374"/>
                        <a:pt x="709" y="370"/>
                      </a:cubicBezTo>
                      <a:cubicBezTo>
                        <a:pt x="737" y="373"/>
                        <a:pt x="760" y="384"/>
                        <a:pt x="789" y="384"/>
                      </a:cubicBezTo>
                      <a:cubicBezTo>
                        <a:pt x="796" y="379"/>
                        <a:pt x="796" y="380"/>
                        <a:pt x="804" y="377"/>
                      </a:cubicBezTo>
                      <a:cubicBezTo>
                        <a:pt x="810" y="374"/>
                        <a:pt x="810" y="378"/>
                        <a:pt x="816" y="376"/>
                      </a:cubicBezTo>
                      <a:cubicBezTo>
                        <a:pt x="818" y="375"/>
                        <a:pt x="837" y="370"/>
                        <a:pt x="837" y="370"/>
                      </a:cubicBezTo>
                      <a:cubicBezTo>
                        <a:pt x="843" y="361"/>
                        <a:pt x="848" y="359"/>
                        <a:pt x="859" y="356"/>
                      </a:cubicBezTo>
                      <a:cubicBezTo>
                        <a:pt x="866" y="354"/>
                        <a:pt x="876" y="337"/>
                        <a:pt x="876" y="337"/>
                      </a:cubicBezTo>
                      <a:cubicBezTo>
                        <a:pt x="907" y="341"/>
                        <a:pt x="945" y="339"/>
                        <a:pt x="976" y="335"/>
                      </a:cubicBezTo>
                      <a:cubicBezTo>
                        <a:pt x="986" y="319"/>
                        <a:pt x="985" y="332"/>
                        <a:pt x="1005" y="325"/>
                      </a:cubicBezTo>
                      <a:cubicBezTo>
                        <a:pt x="1006" y="323"/>
                        <a:pt x="1023" y="283"/>
                        <a:pt x="1023" y="283"/>
                      </a:cubicBezTo>
                      <a:cubicBezTo>
                        <a:pt x="1028" y="269"/>
                        <a:pt x="1019" y="267"/>
                        <a:pt x="1032" y="259"/>
                      </a:cubicBezTo>
                      <a:cubicBezTo>
                        <a:pt x="1040" y="247"/>
                        <a:pt x="1034" y="232"/>
                        <a:pt x="1049" y="234"/>
                      </a:cubicBezTo>
                      <a:cubicBezTo>
                        <a:pt x="1062" y="232"/>
                        <a:pt x="1076" y="232"/>
                        <a:pt x="1081" y="227"/>
                      </a:cubicBezTo>
                      <a:cubicBezTo>
                        <a:pt x="1076" y="212"/>
                        <a:pt x="1095" y="197"/>
                        <a:pt x="1099" y="182"/>
                      </a:cubicBezTo>
                      <a:cubicBezTo>
                        <a:pt x="1107" y="149"/>
                        <a:pt x="1110" y="103"/>
                        <a:pt x="1104" y="70"/>
                      </a:cubicBezTo>
                      <a:cubicBezTo>
                        <a:pt x="1101" y="35"/>
                        <a:pt x="1133" y="45"/>
                        <a:pt x="1099" y="43"/>
                      </a:cubicBezTo>
                      <a:cubicBezTo>
                        <a:pt x="1079" y="38"/>
                        <a:pt x="1032" y="46"/>
                        <a:pt x="1015" y="40"/>
                      </a:cubicBezTo>
                      <a:cubicBezTo>
                        <a:pt x="1013" y="39"/>
                        <a:pt x="1009" y="38"/>
                        <a:pt x="1009" y="38"/>
                      </a:cubicBezTo>
                      <a:cubicBezTo>
                        <a:pt x="1002" y="39"/>
                        <a:pt x="996" y="39"/>
                        <a:pt x="989" y="40"/>
                      </a:cubicBezTo>
                      <a:cubicBezTo>
                        <a:pt x="985" y="41"/>
                        <a:pt x="977" y="44"/>
                        <a:pt x="977" y="44"/>
                      </a:cubicBezTo>
                      <a:cubicBezTo>
                        <a:pt x="963" y="43"/>
                        <a:pt x="950" y="42"/>
                        <a:pt x="937" y="38"/>
                      </a:cubicBezTo>
                      <a:cubicBezTo>
                        <a:pt x="903" y="40"/>
                        <a:pt x="869" y="38"/>
                        <a:pt x="834" y="40"/>
                      </a:cubicBezTo>
                      <a:cubicBezTo>
                        <a:pt x="808" y="38"/>
                        <a:pt x="798" y="42"/>
                        <a:pt x="768" y="43"/>
                      </a:cubicBezTo>
                      <a:cubicBezTo>
                        <a:pt x="721" y="38"/>
                        <a:pt x="679" y="42"/>
                        <a:pt x="631" y="41"/>
                      </a:cubicBezTo>
                      <a:cubicBezTo>
                        <a:pt x="613" y="35"/>
                        <a:pt x="606" y="21"/>
                        <a:pt x="585" y="19"/>
                      </a:cubicBezTo>
                      <a:cubicBezTo>
                        <a:pt x="562" y="11"/>
                        <a:pt x="541" y="13"/>
                        <a:pt x="517" y="10"/>
                      </a:cubicBezTo>
                      <a:cubicBezTo>
                        <a:pt x="505" y="8"/>
                        <a:pt x="493" y="7"/>
                        <a:pt x="481" y="4"/>
                      </a:cubicBezTo>
                      <a:cubicBezTo>
                        <a:pt x="477" y="3"/>
                        <a:pt x="469" y="0"/>
                        <a:pt x="469" y="0"/>
                      </a:cubicBezTo>
                      <a:cubicBezTo>
                        <a:pt x="452" y="3"/>
                        <a:pt x="450" y="4"/>
                        <a:pt x="431" y="2"/>
                      </a:cubicBezTo>
                      <a:cubicBezTo>
                        <a:pt x="415" y="4"/>
                        <a:pt x="424" y="12"/>
                        <a:pt x="417" y="5"/>
                      </a:cubicBezTo>
                      <a:cubicBezTo>
                        <a:pt x="428" y="16"/>
                        <a:pt x="392" y="3"/>
                        <a:pt x="381" y="7"/>
                      </a:cubicBezTo>
                      <a:cubicBezTo>
                        <a:pt x="366" y="10"/>
                        <a:pt x="332" y="8"/>
                        <a:pt x="322" y="11"/>
                      </a:cubicBezTo>
                      <a:cubicBezTo>
                        <a:pt x="312" y="14"/>
                        <a:pt x="327" y="16"/>
                        <a:pt x="323" y="24"/>
                      </a:cubicBezTo>
                      <a:cubicBezTo>
                        <a:pt x="302" y="31"/>
                        <a:pt x="312" y="47"/>
                        <a:pt x="298" y="61"/>
                      </a:cubicBezTo>
                      <a:cubicBezTo>
                        <a:pt x="317" y="94"/>
                        <a:pt x="299" y="121"/>
                        <a:pt x="285" y="131"/>
                      </a:cubicBezTo>
                      <a:cubicBezTo>
                        <a:pt x="283" y="138"/>
                        <a:pt x="260" y="134"/>
                        <a:pt x="256" y="134"/>
                      </a:cubicBezTo>
                      <a:cubicBezTo>
                        <a:pt x="250" y="151"/>
                        <a:pt x="217" y="149"/>
                        <a:pt x="201" y="154"/>
                      </a:cubicBezTo>
                      <a:cubicBezTo>
                        <a:pt x="192" y="168"/>
                        <a:pt x="157" y="173"/>
                        <a:pt x="141" y="178"/>
                      </a:cubicBezTo>
                      <a:cubicBezTo>
                        <a:pt x="141" y="178"/>
                        <a:pt x="126" y="188"/>
                        <a:pt x="123" y="190"/>
                      </a:cubicBezTo>
                      <a:cubicBezTo>
                        <a:pt x="121" y="191"/>
                        <a:pt x="117" y="194"/>
                        <a:pt x="117" y="194"/>
                      </a:cubicBezTo>
                      <a:cubicBezTo>
                        <a:pt x="114" y="198"/>
                        <a:pt x="117" y="215"/>
                        <a:pt x="117" y="215"/>
                      </a:cubicBezTo>
                      <a:cubicBezTo>
                        <a:pt x="120" y="223"/>
                        <a:pt x="110" y="237"/>
                        <a:pt x="103" y="244"/>
                      </a:cubicBezTo>
                      <a:cubicBezTo>
                        <a:pt x="98" y="249"/>
                        <a:pt x="85" y="256"/>
                        <a:pt x="85" y="256"/>
                      </a:cubicBezTo>
                      <a:cubicBezTo>
                        <a:pt x="84" y="258"/>
                        <a:pt x="83" y="260"/>
                        <a:pt x="81" y="262"/>
                      </a:cubicBezTo>
                      <a:cubicBezTo>
                        <a:pt x="79" y="263"/>
                        <a:pt x="76" y="263"/>
                        <a:pt x="75" y="264"/>
                      </a:cubicBezTo>
                      <a:cubicBezTo>
                        <a:pt x="52" y="287"/>
                        <a:pt x="78" y="269"/>
                        <a:pt x="61" y="280"/>
                      </a:cubicBezTo>
                      <a:cubicBezTo>
                        <a:pt x="55" y="298"/>
                        <a:pt x="47" y="299"/>
                        <a:pt x="33" y="308"/>
                      </a:cubicBezTo>
                      <a:cubicBezTo>
                        <a:pt x="30" y="316"/>
                        <a:pt x="10" y="326"/>
                        <a:pt x="0" y="326"/>
                      </a:cubicBezTo>
                      <a:cubicBezTo>
                        <a:pt x="6" y="334"/>
                        <a:pt x="25" y="339"/>
                        <a:pt x="33" y="346"/>
                      </a:cubicBezTo>
                      <a:cubicBezTo>
                        <a:pt x="33" y="346"/>
                        <a:pt x="48" y="364"/>
                        <a:pt x="51" y="366"/>
                      </a:cubicBezTo>
                      <a:cubicBezTo>
                        <a:pt x="53" y="367"/>
                        <a:pt x="57" y="370"/>
                        <a:pt x="57" y="370"/>
                      </a:cubicBezTo>
                      <a:cubicBezTo>
                        <a:pt x="75" y="366"/>
                        <a:pt x="86" y="377"/>
                        <a:pt x="103" y="378"/>
                      </a:cubicBezTo>
                      <a:cubicBezTo>
                        <a:pt x="136" y="380"/>
                        <a:pt x="120" y="377"/>
                        <a:pt x="145" y="380"/>
                      </a:cubicBezTo>
                      <a:cubicBezTo>
                        <a:pt x="183" y="371"/>
                        <a:pt x="214" y="377"/>
                        <a:pt x="247" y="366"/>
                      </a:cubicBezTo>
                      <a:cubicBezTo>
                        <a:pt x="258" y="370"/>
                        <a:pt x="263" y="383"/>
                        <a:pt x="269" y="392"/>
                      </a:cubicBezTo>
                      <a:cubicBezTo>
                        <a:pt x="285" y="417"/>
                        <a:pt x="288" y="416"/>
                        <a:pt x="309" y="437"/>
                      </a:cubicBezTo>
                      <a:cubicBezTo>
                        <a:pt x="306" y="461"/>
                        <a:pt x="326" y="478"/>
                        <a:pt x="322" y="502"/>
                      </a:cubicBezTo>
                      <a:cubicBezTo>
                        <a:pt x="323" y="536"/>
                        <a:pt x="318" y="572"/>
                        <a:pt x="325" y="598"/>
                      </a:cubicBezTo>
                      <a:cubicBezTo>
                        <a:pt x="326" y="610"/>
                        <a:pt x="334" y="625"/>
                        <a:pt x="328" y="652"/>
                      </a:cubicBezTo>
                      <a:cubicBezTo>
                        <a:pt x="330" y="669"/>
                        <a:pt x="326" y="668"/>
                        <a:pt x="333" y="668"/>
                      </a:cubicBezTo>
                      <a:cubicBezTo>
                        <a:pt x="314" y="656"/>
                        <a:pt x="333" y="688"/>
                        <a:pt x="339" y="692"/>
                      </a:cubicBezTo>
                      <a:cubicBezTo>
                        <a:pt x="346" y="702"/>
                        <a:pt x="353" y="719"/>
                        <a:pt x="363" y="726"/>
                      </a:cubicBezTo>
                      <a:cubicBezTo>
                        <a:pt x="368" y="733"/>
                        <a:pt x="393" y="742"/>
                        <a:pt x="402" y="745"/>
                      </a:cubicBezTo>
                      <a:cubicBezTo>
                        <a:pt x="430" y="736"/>
                        <a:pt x="418" y="736"/>
                        <a:pt x="423" y="712"/>
                      </a:cubicBezTo>
                      <a:cubicBezTo>
                        <a:pt x="425" y="703"/>
                        <a:pt x="433" y="674"/>
                        <a:pt x="436" y="664"/>
                      </a:cubicBezTo>
                      <a:cubicBezTo>
                        <a:pt x="437" y="660"/>
                        <a:pt x="441" y="640"/>
                        <a:pt x="441" y="640"/>
                      </a:cubicBezTo>
                      <a:cubicBezTo>
                        <a:pt x="439" y="622"/>
                        <a:pt x="421" y="609"/>
                        <a:pt x="411" y="594"/>
                      </a:cubicBezTo>
                      <a:cubicBezTo>
                        <a:pt x="407" y="588"/>
                        <a:pt x="395" y="580"/>
                        <a:pt x="395" y="580"/>
                      </a:cubicBezTo>
                      <a:cubicBezTo>
                        <a:pt x="394" y="578"/>
                        <a:pt x="403" y="583"/>
                        <a:pt x="403" y="581"/>
                      </a:cubicBezTo>
                      <a:cubicBezTo>
                        <a:pt x="404" y="578"/>
                        <a:pt x="428" y="574"/>
                        <a:pt x="436" y="572"/>
                      </a:cubicBezTo>
                      <a:cubicBezTo>
                        <a:pt x="447" y="573"/>
                        <a:pt x="460" y="555"/>
                        <a:pt x="469" y="562"/>
                      </a:cubicBezTo>
                      <a:cubicBezTo>
                        <a:pt x="480" y="571"/>
                        <a:pt x="490" y="577"/>
                        <a:pt x="503" y="584"/>
                      </a:cubicBezTo>
                      <a:cubicBezTo>
                        <a:pt x="511" y="588"/>
                        <a:pt x="519" y="591"/>
                        <a:pt x="527" y="594"/>
                      </a:cubicBezTo>
                      <a:cubicBezTo>
                        <a:pt x="531" y="595"/>
                        <a:pt x="539" y="598"/>
                        <a:pt x="539" y="598"/>
                      </a:cubicBezTo>
                      <a:cubicBezTo>
                        <a:pt x="559" y="596"/>
                        <a:pt x="579" y="593"/>
                        <a:pt x="599" y="590"/>
                      </a:cubicBezTo>
                      <a:cubicBezTo>
                        <a:pt x="609" y="587"/>
                        <a:pt x="634" y="584"/>
                        <a:pt x="631" y="572"/>
                      </a:cubicBezTo>
                      <a:close/>
                    </a:path>
                  </a:pathLst>
                </a:custGeom>
                <a:solidFill>
                  <a:srgbClr val="8064A2">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5" name="Freeform 71"/>
                <p:cNvSpPr>
                  <a:spLocks/>
                </p:cNvSpPr>
                <p:nvPr>
                  <p:custDataLst>
                    <p:tags r:id="rId21"/>
                  </p:custDataLst>
                </p:nvPr>
              </p:nvSpPr>
              <p:spPr bwMode="auto">
                <a:xfrm>
                  <a:off x="3892550" y="3635375"/>
                  <a:ext cx="1714500" cy="1314450"/>
                </a:xfrm>
                <a:custGeom>
                  <a:avLst/>
                  <a:gdLst>
                    <a:gd name="T0" fmla="*/ 2147483647 w 959"/>
                    <a:gd name="T1" fmla="*/ 2147483647 h 914"/>
                    <a:gd name="T2" fmla="*/ 2147483647 w 959"/>
                    <a:gd name="T3" fmla="*/ 2147483647 h 914"/>
                    <a:gd name="T4" fmla="*/ 2147483647 w 959"/>
                    <a:gd name="T5" fmla="*/ 2147483647 h 914"/>
                    <a:gd name="T6" fmla="*/ 2147483647 w 959"/>
                    <a:gd name="T7" fmla="*/ 2147483647 h 914"/>
                    <a:gd name="T8" fmla="*/ 2147483647 w 959"/>
                    <a:gd name="T9" fmla="*/ 2147483647 h 914"/>
                    <a:gd name="T10" fmla="*/ 2147483647 w 959"/>
                    <a:gd name="T11" fmla="*/ 2147483647 h 914"/>
                    <a:gd name="T12" fmla="*/ 2147483647 w 959"/>
                    <a:gd name="T13" fmla="*/ 2147483647 h 914"/>
                    <a:gd name="T14" fmla="*/ 2147483647 w 959"/>
                    <a:gd name="T15" fmla="*/ 2147483647 h 914"/>
                    <a:gd name="T16" fmla="*/ 2147483647 w 959"/>
                    <a:gd name="T17" fmla="*/ 2147483647 h 914"/>
                    <a:gd name="T18" fmla="*/ 2147483647 w 959"/>
                    <a:gd name="T19" fmla="*/ 2147483647 h 914"/>
                    <a:gd name="T20" fmla="*/ 2147483647 w 959"/>
                    <a:gd name="T21" fmla="*/ 2147483647 h 914"/>
                    <a:gd name="T22" fmla="*/ 2147483647 w 959"/>
                    <a:gd name="T23" fmla="*/ 2147483647 h 914"/>
                    <a:gd name="T24" fmla="*/ 2147483647 w 959"/>
                    <a:gd name="T25" fmla="*/ 2147483647 h 914"/>
                    <a:gd name="T26" fmla="*/ 2147483647 w 959"/>
                    <a:gd name="T27" fmla="*/ 2147483647 h 914"/>
                    <a:gd name="T28" fmla="*/ 2147483647 w 959"/>
                    <a:gd name="T29" fmla="*/ 2147483647 h 914"/>
                    <a:gd name="T30" fmla="*/ 2147483647 w 959"/>
                    <a:gd name="T31" fmla="*/ 2147483647 h 914"/>
                    <a:gd name="T32" fmla="*/ 2147483647 w 959"/>
                    <a:gd name="T33" fmla="*/ 2147483647 h 914"/>
                    <a:gd name="T34" fmla="*/ 2147483647 w 959"/>
                    <a:gd name="T35" fmla="*/ 2147483647 h 914"/>
                    <a:gd name="T36" fmla="*/ 2147483647 w 959"/>
                    <a:gd name="T37" fmla="*/ 2147483647 h 914"/>
                    <a:gd name="T38" fmla="*/ 2147483647 w 959"/>
                    <a:gd name="T39" fmla="*/ 2147483647 h 914"/>
                    <a:gd name="T40" fmla="*/ 2147483647 w 959"/>
                    <a:gd name="T41" fmla="*/ 2147483647 h 914"/>
                    <a:gd name="T42" fmla="*/ 2147483647 w 959"/>
                    <a:gd name="T43" fmla="*/ 2147483647 h 914"/>
                    <a:gd name="T44" fmla="*/ 2147483647 w 959"/>
                    <a:gd name="T45" fmla="*/ 2147483647 h 914"/>
                    <a:gd name="T46" fmla="*/ 2147483647 w 959"/>
                    <a:gd name="T47" fmla="*/ 2147483647 h 914"/>
                    <a:gd name="T48" fmla="*/ 2147483647 w 959"/>
                    <a:gd name="T49" fmla="*/ 2147483647 h 914"/>
                    <a:gd name="T50" fmla="*/ 2147483647 w 959"/>
                    <a:gd name="T51" fmla="*/ 2147483647 h 914"/>
                    <a:gd name="T52" fmla="*/ 2147483647 w 959"/>
                    <a:gd name="T53" fmla="*/ 2147483647 h 914"/>
                    <a:gd name="T54" fmla="*/ 2147483647 w 959"/>
                    <a:gd name="T55" fmla="*/ 2147483647 h 914"/>
                    <a:gd name="T56" fmla="*/ 2147483647 w 959"/>
                    <a:gd name="T57" fmla="*/ 2147483647 h 914"/>
                    <a:gd name="T58" fmla="*/ 2147483647 w 959"/>
                    <a:gd name="T59" fmla="*/ 2147483647 h 914"/>
                    <a:gd name="T60" fmla="*/ 2147483647 w 959"/>
                    <a:gd name="T61" fmla="*/ 2147483647 h 914"/>
                    <a:gd name="T62" fmla="*/ 2147483647 w 959"/>
                    <a:gd name="T63" fmla="*/ 2147483647 h 914"/>
                    <a:gd name="T64" fmla="*/ 2147483647 w 959"/>
                    <a:gd name="T65" fmla="*/ 2147483647 h 914"/>
                    <a:gd name="T66" fmla="*/ 2147483647 w 959"/>
                    <a:gd name="T67" fmla="*/ 2147483647 h 914"/>
                    <a:gd name="T68" fmla="*/ 2147483647 w 959"/>
                    <a:gd name="T69" fmla="*/ 2147483647 h 914"/>
                    <a:gd name="T70" fmla="*/ 2147483647 w 959"/>
                    <a:gd name="T71" fmla="*/ 2147483647 h 914"/>
                    <a:gd name="T72" fmla="*/ 2147483647 w 959"/>
                    <a:gd name="T73" fmla="*/ 2147483647 h 914"/>
                    <a:gd name="T74" fmla="*/ 2147483647 w 959"/>
                    <a:gd name="T75" fmla="*/ 2147483647 h 914"/>
                    <a:gd name="T76" fmla="*/ 2147483647 w 959"/>
                    <a:gd name="T77" fmla="*/ 2147483647 h 914"/>
                    <a:gd name="T78" fmla="*/ 2147483647 w 959"/>
                    <a:gd name="T79" fmla="*/ 2147483647 h 914"/>
                    <a:gd name="T80" fmla="*/ 2147483647 w 959"/>
                    <a:gd name="T81" fmla="*/ 2147483647 h 914"/>
                    <a:gd name="T82" fmla="*/ 2147483647 w 959"/>
                    <a:gd name="T83" fmla="*/ 2147483647 h 914"/>
                    <a:gd name="T84" fmla="*/ 2147483647 w 959"/>
                    <a:gd name="T85" fmla="*/ 2147483647 h 914"/>
                    <a:gd name="T86" fmla="*/ 2147483647 w 959"/>
                    <a:gd name="T87" fmla="*/ 2147483647 h 914"/>
                    <a:gd name="T88" fmla="*/ 2147483647 w 959"/>
                    <a:gd name="T89" fmla="*/ 2147483647 h 914"/>
                    <a:gd name="T90" fmla="*/ 2147483647 w 959"/>
                    <a:gd name="T91" fmla="*/ 2147483647 h 9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59"/>
                    <a:gd name="T139" fmla="*/ 0 h 914"/>
                    <a:gd name="T140" fmla="*/ 959 w 959"/>
                    <a:gd name="T141" fmla="*/ 914 h 9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59" h="914">
                      <a:moveTo>
                        <a:pt x="434" y="865"/>
                      </a:moveTo>
                      <a:cubicBezTo>
                        <a:pt x="436" y="872"/>
                        <a:pt x="442" y="874"/>
                        <a:pt x="449" y="877"/>
                      </a:cubicBezTo>
                      <a:cubicBezTo>
                        <a:pt x="453" y="879"/>
                        <a:pt x="461" y="881"/>
                        <a:pt x="461" y="881"/>
                      </a:cubicBezTo>
                      <a:cubicBezTo>
                        <a:pt x="468" y="879"/>
                        <a:pt x="453" y="886"/>
                        <a:pt x="453" y="886"/>
                      </a:cubicBezTo>
                      <a:cubicBezTo>
                        <a:pt x="462" y="888"/>
                        <a:pt x="456" y="887"/>
                        <a:pt x="466" y="890"/>
                      </a:cubicBezTo>
                      <a:cubicBezTo>
                        <a:pt x="468" y="894"/>
                        <a:pt x="503" y="891"/>
                        <a:pt x="507" y="894"/>
                      </a:cubicBezTo>
                      <a:cubicBezTo>
                        <a:pt x="511" y="896"/>
                        <a:pt x="531" y="914"/>
                        <a:pt x="531" y="914"/>
                      </a:cubicBezTo>
                      <a:cubicBezTo>
                        <a:pt x="554" y="910"/>
                        <a:pt x="527" y="906"/>
                        <a:pt x="557" y="908"/>
                      </a:cubicBezTo>
                      <a:cubicBezTo>
                        <a:pt x="564" y="910"/>
                        <a:pt x="598" y="912"/>
                        <a:pt x="598" y="912"/>
                      </a:cubicBezTo>
                      <a:cubicBezTo>
                        <a:pt x="610" y="911"/>
                        <a:pt x="625" y="910"/>
                        <a:pt x="636" y="908"/>
                      </a:cubicBezTo>
                      <a:cubicBezTo>
                        <a:pt x="641" y="907"/>
                        <a:pt x="652" y="907"/>
                        <a:pt x="653" y="902"/>
                      </a:cubicBezTo>
                      <a:cubicBezTo>
                        <a:pt x="657" y="888"/>
                        <a:pt x="648" y="862"/>
                        <a:pt x="660" y="854"/>
                      </a:cubicBezTo>
                      <a:cubicBezTo>
                        <a:pt x="666" y="847"/>
                        <a:pt x="673" y="847"/>
                        <a:pt x="681" y="844"/>
                      </a:cubicBezTo>
                      <a:cubicBezTo>
                        <a:pt x="740" y="845"/>
                        <a:pt x="794" y="843"/>
                        <a:pt x="853" y="843"/>
                      </a:cubicBezTo>
                      <a:cubicBezTo>
                        <a:pt x="845" y="831"/>
                        <a:pt x="870" y="830"/>
                        <a:pt x="882" y="826"/>
                      </a:cubicBezTo>
                      <a:cubicBezTo>
                        <a:pt x="883" y="824"/>
                        <a:pt x="872" y="807"/>
                        <a:pt x="874" y="805"/>
                      </a:cubicBezTo>
                      <a:cubicBezTo>
                        <a:pt x="876" y="804"/>
                        <a:pt x="879" y="804"/>
                        <a:pt x="880" y="803"/>
                      </a:cubicBezTo>
                      <a:cubicBezTo>
                        <a:pt x="883" y="800"/>
                        <a:pt x="885" y="795"/>
                        <a:pt x="889" y="791"/>
                      </a:cubicBezTo>
                      <a:cubicBezTo>
                        <a:pt x="895" y="781"/>
                        <a:pt x="946" y="767"/>
                        <a:pt x="959" y="767"/>
                      </a:cubicBezTo>
                      <a:cubicBezTo>
                        <a:pt x="956" y="759"/>
                        <a:pt x="938" y="731"/>
                        <a:pt x="932" y="727"/>
                      </a:cubicBezTo>
                      <a:cubicBezTo>
                        <a:pt x="930" y="721"/>
                        <a:pt x="933" y="706"/>
                        <a:pt x="933" y="706"/>
                      </a:cubicBezTo>
                      <a:cubicBezTo>
                        <a:pt x="936" y="690"/>
                        <a:pt x="933" y="678"/>
                        <a:pt x="944" y="667"/>
                      </a:cubicBezTo>
                      <a:cubicBezTo>
                        <a:pt x="947" y="661"/>
                        <a:pt x="944" y="647"/>
                        <a:pt x="944" y="647"/>
                      </a:cubicBezTo>
                      <a:cubicBezTo>
                        <a:pt x="937" y="643"/>
                        <a:pt x="935" y="637"/>
                        <a:pt x="928" y="633"/>
                      </a:cubicBezTo>
                      <a:cubicBezTo>
                        <a:pt x="922" y="624"/>
                        <a:pt x="891" y="607"/>
                        <a:pt x="880" y="602"/>
                      </a:cubicBezTo>
                      <a:cubicBezTo>
                        <a:pt x="874" y="598"/>
                        <a:pt x="884" y="572"/>
                        <a:pt x="884" y="572"/>
                      </a:cubicBezTo>
                      <a:cubicBezTo>
                        <a:pt x="874" y="557"/>
                        <a:pt x="859" y="538"/>
                        <a:pt x="859" y="520"/>
                      </a:cubicBezTo>
                      <a:cubicBezTo>
                        <a:pt x="852" y="499"/>
                        <a:pt x="870" y="503"/>
                        <a:pt x="857" y="485"/>
                      </a:cubicBezTo>
                      <a:cubicBezTo>
                        <a:pt x="846" y="441"/>
                        <a:pt x="793" y="446"/>
                        <a:pt x="752" y="446"/>
                      </a:cubicBezTo>
                      <a:cubicBezTo>
                        <a:pt x="745" y="429"/>
                        <a:pt x="751" y="418"/>
                        <a:pt x="745" y="400"/>
                      </a:cubicBezTo>
                      <a:cubicBezTo>
                        <a:pt x="743" y="395"/>
                        <a:pt x="731" y="373"/>
                        <a:pt x="729" y="372"/>
                      </a:cubicBezTo>
                      <a:cubicBezTo>
                        <a:pt x="711" y="367"/>
                        <a:pt x="689" y="360"/>
                        <a:pt x="673" y="352"/>
                      </a:cubicBezTo>
                      <a:cubicBezTo>
                        <a:pt x="667" y="336"/>
                        <a:pt x="674" y="339"/>
                        <a:pt x="669" y="323"/>
                      </a:cubicBezTo>
                      <a:cubicBezTo>
                        <a:pt x="668" y="314"/>
                        <a:pt x="670" y="303"/>
                        <a:pt x="660" y="299"/>
                      </a:cubicBezTo>
                      <a:cubicBezTo>
                        <a:pt x="677" y="315"/>
                        <a:pt x="658" y="294"/>
                        <a:pt x="656" y="293"/>
                      </a:cubicBezTo>
                      <a:cubicBezTo>
                        <a:pt x="652" y="291"/>
                        <a:pt x="663" y="282"/>
                        <a:pt x="659" y="280"/>
                      </a:cubicBezTo>
                      <a:cubicBezTo>
                        <a:pt x="657" y="263"/>
                        <a:pt x="636" y="246"/>
                        <a:pt x="625" y="231"/>
                      </a:cubicBezTo>
                      <a:cubicBezTo>
                        <a:pt x="620" y="223"/>
                        <a:pt x="608" y="210"/>
                        <a:pt x="604" y="201"/>
                      </a:cubicBezTo>
                      <a:cubicBezTo>
                        <a:pt x="593" y="169"/>
                        <a:pt x="573" y="144"/>
                        <a:pt x="555" y="117"/>
                      </a:cubicBezTo>
                      <a:cubicBezTo>
                        <a:pt x="553" y="108"/>
                        <a:pt x="563" y="91"/>
                        <a:pt x="553" y="88"/>
                      </a:cubicBezTo>
                      <a:cubicBezTo>
                        <a:pt x="541" y="76"/>
                        <a:pt x="526" y="50"/>
                        <a:pt x="507" y="44"/>
                      </a:cubicBezTo>
                      <a:cubicBezTo>
                        <a:pt x="501" y="38"/>
                        <a:pt x="477" y="31"/>
                        <a:pt x="469" y="28"/>
                      </a:cubicBezTo>
                      <a:cubicBezTo>
                        <a:pt x="465" y="26"/>
                        <a:pt x="451" y="18"/>
                        <a:pt x="447" y="16"/>
                      </a:cubicBezTo>
                      <a:cubicBezTo>
                        <a:pt x="441" y="12"/>
                        <a:pt x="433" y="0"/>
                        <a:pt x="437" y="20"/>
                      </a:cubicBezTo>
                      <a:cubicBezTo>
                        <a:pt x="428" y="21"/>
                        <a:pt x="424" y="21"/>
                        <a:pt x="415" y="22"/>
                      </a:cubicBezTo>
                      <a:cubicBezTo>
                        <a:pt x="409" y="23"/>
                        <a:pt x="393" y="28"/>
                        <a:pt x="393" y="28"/>
                      </a:cubicBezTo>
                      <a:cubicBezTo>
                        <a:pt x="383" y="27"/>
                        <a:pt x="363" y="42"/>
                        <a:pt x="349" y="35"/>
                      </a:cubicBezTo>
                      <a:cubicBezTo>
                        <a:pt x="327" y="23"/>
                        <a:pt x="310" y="9"/>
                        <a:pt x="285" y="1"/>
                      </a:cubicBezTo>
                      <a:cubicBezTo>
                        <a:pt x="261" y="4"/>
                        <a:pt x="243" y="8"/>
                        <a:pt x="221" y="15"/>
                      </a:cubicBezTo>
                      <a:cubicBezTo>
                        <a:pt x="216" y="22"/>
                        <a:pt x="218" y="19"/>
                        <a:pt x="215" y="25"/>
                      </a:cubicBezTo>
                      <a:cubicBezTo>
                        <a:pt x="225" y="28"/>
                        <a:pt x="229" y="42"/>
                        <a:pt x="239" y="49"/>
                      </a:cubicBezTo>
                      <a:cubicBezTo>
                        <a:pt x="244" y="55"/>
                        <a:pt x="248" y="61"/>
                        <a:pt x="252" y="67"/>
                      </a:cubicBezTo>
                      <a:cubicBezTo>
                        <a:pt x="255" y="71"/>
                        <a:pt x="253" y="94"/>
                        <a:pt x="253" y="94"/>
                      </a:cubicBezTo>
                      <a:cubicBezTo>
                        <a:pt x="237" y="130"/>
                        <a:pt x="239" y="127"/>
                        <a:pt x="229" y="154"/>
                      </a:cubicBezTo>
                      <a:cubicBezTo>
                        <a:pt x="226" y="164"/>
                        <a:pt x="234" y="175"/>
                        <a:pt x="225" y="181"/>
                      </a:cubicBezTo>
                      <a:cubicBezTo>
                        <a:pt x="216" y="195"/>
                        <a:pt x="205" y="212"/>
                        <a:pt x="192" y="221"/>
                      </a:cubicBezTo>
                      <a:cubicBezTo>
                        <a:pt x="190" y="227"/>
                        <a:pt x="173" y="249"/>
                        <a:pt x="167" y="253"/>
                      </a:cubicBezTo>
                      <a:cubicBezTo>
                        <a:pt x="161" y="263"/>
                        <a:pt x="165" y="258"/>
                        <a:pt x="150" y="263"/>
                      </a:cubicBezTo>
                      <a:cubicBezTo>
                        <a:pt x="148" y="264"/>
                        <a:pt x="144" y="265"/>
                        <a:pt x="144" y="265"/>
                      </a:cubicBezTo>
                      <a:cubicBezTo>
                        <a:pt x="135" y="279"/>
                        <a:pt x="121" y="279"/>
                        <a:pt x="105" y="279"/>
                      </a:cubicBezTo>
                      <a:cubicBezTo>
                        <a:pt x="92" y="287"/>
                        <a:pt x="87" y="300"/>
                        <a:pt x="72" y="305"/>
                      </a:cubicBezTo>
                      <a:cubicBezTo>
                        <a:pt x="58" y="304"/>
                        <a:pt x="41" y="292"/>
                        <a:pt x="27" y="292"/>
                      </a:cubicBezTo>
                      <a:cubicBezTo>
                        <a:pt x="18" y="292"/>
                        <a:pt x="3" y="305"/>
                        <a:pt x="3" y="305"/>
                      </a:cubicBezTo>
                      <a:cubicBezTo>
                        <a:pt x="2" y="308"/>
                        <a:pt x="0" y="310"/>
                        <a:pt x="1" y="313"/>
                      </a:cubicBezTo>
                      <a:cubicBezTo>
                        <a:pt x="2" y="315"/>
                        <a:pt x="5" y="315"/>
                        <a:pt x="7" y="317"/>
                      </a:cubicBezTo>
                      <a:cubicBezTo>
                        <a:pt x="13" y="323"/>
                        <a:pt x="19" y="334"/>
                        <a:pt x="24" y="341"/>
                      </a:cubicBezTo>
                      <a:cubicBezTo>
                        <a:pt x="27" y="345"/>
                        <a:pt x="29" y="349"/>
                        <a:pt x="32" y="353"/>
                      </a:cubicBezTo>
                      <a:cubicBezTo>
                        <a:pt x="35" y="357"/>
                        <a:pt x="33" y="360"/>
                        <a:pt x="37" y="362"/>
                      </a:cubicBezTo>
                      <a:cubicBezTo>
                        <a:pt x="49" y="368"/>
                        <a:pt x="72" y="369"/>
                        <a:pt x="84" y="375"/>
                      </a:cubicBezTo>
                      <a:cubicBezTo>
                        <a:pt x="96" y="382"/>
                        <a:pt x="108" y="376"/>
                        <a:pt x="121" y="380"/>
                      </a:cubicBezTo>
                      <a:cubicBezTo>
                        <a:pt x="129" y="390"/>
                        <a:pt x="122" y="418"/>
                        <a:pt x="130" y="427"/>
                      </a:cubicBezTo>
                      <a:cubicBezTo>
                        <a:pt x="134" y="432"/>
                        <a:pt x="150" y="438"/>
                        <a:pt x="154" y="441"/>
                      </a:cubicBezTo>
                      <a:cubicBezTo>
                        <a:pt x="159" y="444"/>
                        <a:pt x="167" y="449"/>
                        <a:pt x="167" y="449"/>
                      </a:cubicBezTo>
                      <a:cubicBezTo>
                        <a:pt x="170" y="453"/>
                        <a:pt x="185" y="446"/>
                        <a:pt x="187" y="450"/>
                      </a:cubicBezTo>
                      <a:cubicBezTo>
                        <a:pt x="200" y="469"/>
                        <a:pt x="192" y="473"/>
                        <a:pt x="207" y="482"/>
                      </a:cubicBezTo>
                      <a:cubicBezTo>
                        <a:pt x="210" y="492"/>
                        <a:pt x="200" y="485"/>
                        <a:pt x="204" y="497"/>
                      </a:cubicBezTo>
                      <a:cubicBezTo>
                        <a:pt x="208" y="509"/>
                        <a:pt x="227" y="531"/>
                        <a:pt x="239" y="538"/>
                      </a:cubicBezTo>
                      <a:cubicBezTo>
                        <a:pt x="242" y="546"/>
                        <a:pt x="226" y="536"/>
                        <a:pt x="231" y="541"/>
                      </a:cubicBezTo>
                      <a:cubicBezTo>
                        <a:pt x="231" y="541"/>
                        <a:pt x="238" y="553"/>
                        <a:pt x="242" y="559"/>
                      </a:cubicBezTo>
                      <a:cubicBezTo>
                        <a:pt x="249" y="573"/>
                        <a:pt x="270" y="583"/>
                        <a:pt x="275" y="598"/>
                      </a:cubicBezTo>
                      <a:cubicBezTo>
                        <a:pt x="277" y="624"/>
                        <a:pt x="277" y="627"/>
                        <a:pt x="283" y="646"/>
                      </a:cubicBezTo>
                      <a:cubicBezTo>
                        <a:pt x="284" y="650"/>
                        <a:pt x="297" y="678"/>
                        <a:pt x="297" y="678"/>
                      </a:cubicBezTo>
                      <a:cubicBezTo>
                        <a:pt x="300" y="697"/>
                        <a:pt x="294" y="696"/>
                        <a:pt x="305" y="712"/>
                      </a:cubicBezTo>
                      <a:cubicBezTo>
                        <a:pt x="308" y="726"/>
                        <a:pt x="319" y="721"/>
                        <a:pt x="331" y="730"/>
                      </a:cubicBezTo>
                      <a:cubicBezTo>
                        <a:pt x="337" y="734"/>
                        <a:pt x="349" y="754"/>
                        <a:pt x="349" y="754"/>
                      </a:cubicBezTo>
                      <a:cubicBezTo>
                        <a:pt x="354" y="769"/>
                        <a:pt x="345" y="781"/>
                        <a:pt x="361" y="792"/>
                      </a:cubicBezTo>
                      <a:cubicBezTo>
                        <a:pt x="368" y="801"/>
                        <a:pt x="369" y="815"/>
                        <a:pt x="378" y="821"/>
                      </a:cubicBezTo>
                      <a:cubicBezTo>
                        <a:pt x="384" y="828"/>
                        <a:pt x="394" y="825"/>
                        <a:pt x="401" y="830"/>
                      </a:cubicBezTo>
                      <a:cubicBezTo>
                        <a:pt x="402" y="832"/>
                        <a:pt x="409" y="838"/>
                        <a:pt x="411" y="840"/>
                      </a:cubicBezTo>
                      <a:cubicBezTo>
                        <a:pt x="413" y="842"/>
                        <a:pt x="403" y="845"/>
                        <a:pt x="405" y="847"/>
                      </a:cubicBezTo>
                      <a:cubicBezTo>
                        <a:pt x="412" y="854"/>
                        <a:pt x="438" y="856"/>
                        <a:pt x="443" y="864"/>
                      </a:cubicBezTo>
                      <a:cubicBezTo>
                        <a:pt x="447" y="870"/>
                        <a:pt x="438" y="878"/>
                        <a:pt x="445" y="881"/>
                      </a:cubicBezTo>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6" name="Freeform 72"/>
                <p:cNvSpPr>
                  <a:spLocks/>
                </p:cNvSpPr>
                <p:nvPr>
                  <p:custDataLst>
                    <p:tags r:id="rId22"/>
                  </p:custDataLst>
                </p:nvPr>
              </p:nvSpPr>
              <p:spPr bwMode="auto">
                <a:xfrm>
                  <a:off x="4610104" y="4402146"/>
                  <a:ext cx="2309813" cy="1042987"/>
                </a:xfrm>
                <a:custGeom>
                  <a:avLst/>
                  <a:gdLst>
                    <a:gd name="T0" fmla="*/ 2147483647 w 1292"/>
                    <a:gd name="T1" fmla="*/ 2147483647 h 725"/>
                    <a:gd name="T2" fmla="*/ 2147483647 w 1292"/>
                    <a:gd name="T3" fmla="*/ 2147483647 h 725"/>
                    <a:gd name="T4" fmla="*/ 2147483647 w 1292"/>
                    <a:gd name="T5" fmla="*/ 2147483647 h 725"/>
                    <a:gd name="T6" fmla="*/ 2147483647 w 1292"/>
                    <a:gd name="T7" fmla="*/ 2147483647 h 725"/>
                    <a:gd name="T8" fmla="*/ 2147483647 w 1292"/>
                    <a:gd name="T9" fmla="*/ 2147483647 h 725"/>
                    <a:gd name="T10" fmla="*/ 2147483647 w 1292"/>
                    <a:gd name="T11" fmla="*/ 2147483647 h 725"/>
                    <a:gd name="T12" fmla="*/ 2147483647 w 1292"/>
                    <a:gd name="T13" fmla="*/ 2147483647 h 725"/>
                    <a:gd name="T14" fmla="*/ 2147483647 w 1292"/>
                    <a:gd name="T15" fmla="*/ 2147483647 h 725"/>
                    <a:gd name="T16" fmla="*/ 2147483647 w 1292"/>
                    <a:gd name="T17" fmla="*/ 2147483647 h 725"/>
                    <a:gd name="T18" fmla="*/ 2147483647 w 1292"/>
                    <a:gd name="T19" fmla="*/ 2147483647 h 725"/>
                    <a:gd name="T20" fmla="*/ 2147483647 w 1292"/>
                    <a:gd name="T21" fmla="*/ 2147483647 h 725"/>
                    <a:gd name="T22" fmla="*/ 2147483647 w 1292"/>
                    <a:gd name="T23" fmla="*/ 2147483647 h 725"/>
                    <a:gd name="T24" fmla="*/ 2147483647 w 1292"/>
                    <a:gd name="T25" fmla="*/ 2147483647 h 725"/>
                    <a:gd name="T26" fmla="*/ 2147483647 w 1292"/>
                    <a:gd name="T27" fmla="*/ 2147483647 h 725"/>
                    <a:gd name="T28" fmla="*/ 2147483647 w 1292"/>
                    <a:gd name="T29" fmla="*/ 2147483647 h 725"/>
                    <a:gd name="T30" fmla="*/ 2147483647 w 1292"/>
                    <a:gd name="T31" fmla="*/ 2147483647 h 725"/>
                    <a:gd name="T32" fmla="*/ 2147483647 w 1292"/>
                    <a:gd name="T33" fmla="*/ 2147483647 h 725"/>
                    <a:gd name="T34" fmla="*/ 2147483647 w 1292"/>
                    <a:gd name="T35" fmla="*/ 2147483647 h 725"/>
                    <a:gd name="T36" fmla="*/ 2147483647 w 1292"/>
                    <a:gd name="T37" fmla="*/ 2147483647 h 725"/>
                    <a:gd name="T38" fmla="*/ 2147483647 w 1292"/>
                    <a:gd name="T39" fmla="*/ 2147483647 h 725"/>
                    <a:gd name="T40" fmla="*/ 2147483647 w 1292"/>
                    <a:gd name="T41" fmla="*/ 2147483647 h 725"/>
                    <a:gd name="T42" fmla="*/ 2147483647 w 1292"/>
                    <a:gd name="T43" fmla="*/ 2147483647 h 725"/>
                    <a:gd name="T44" fmla="*/ 2147483647 w 1292"/>
                    <a:gd name="T45" fmla="*/ 2147483647 h 725"/>
                    <a:gd name="T46" fmla="*/ 2147483647 w 1292"/>
                    <a:gd name="T47" fmla="*/ 2147483647 h 725"/>
                    <a:gd name="T48" fmla="*/ 2147483647 w 1292"/>
                    <a:gd name="T49" fmla="*/ 2147483647 h 725"/>
                    <a:gd name="T50" fmla="*/ 2147483647 w 1292"/>
                    <a:gd name="T51" fmla="*/ 2147483647 h 725"/>
                    <a:gd name="T52" fmla="*/ 2147483647 w 1292"/>
                    <a:gd name="T53" fmla="*/ 2147483647 h 725"/>
                    <a:gd name="T54" fmla="*/ 2147483647 w 1292"/>
                    <a:gd name="T55" fmla="*/ 2147483647 h 725"/>
                    <a:gd name="T56" fmla="*/ 2147483647 w 1292"/>
                    <a:gd name="T57" fmla="*/ 2147483647 h 725"/>
                    <a:gd name="T58" fmla="*/ 2147483647 w 1292"/>
                    <a:gd name="T59" fmla="*/ 2147483647 h 725"/>
                    <a:gd name="T60" fmla="*/ 2147483647 w 1292"/>
                    <a:gd name="T61" fmla="*/ 2147483647 h 725"/>
                    <a:gd name="T62" fmla="*/ 2147483647 w 1292"/>
                    <a:gd name="T63" fmla="*/ 2147483647 h 725"/>
                    <a:gd name="T64" fmla="*/ 2147483647 w 1292"/>
                    <a:gd name="T65" fmla="*/ 2147483647 h 725"/>
                    <a:gd name="T66" fmla="*/ 2147483647 w 1292"/>
                    <a:gd name="T67" fmla="*/ 2147483647 h 725"/>
                    <a:gd name="T68" fmla="*/ 2147483647 w 1292"/>
                    <a:gd name="T69" fmla="*/ 2147483647 h 725"/>
                    <a:gd name="T70" fmla="*/ 2147483647 w 1292"/>
                    <a:gd name="T71" fmla="*/ 2147483647 h 725"/>
                    <a:gd name="T72" fmla="*/ 2147483647 w 1292"/>
                    <a:gd name="T73" fmla="*/ 2147483647 h 725"/>
                    <a:gd name="T74" fmla="*/ 2147483647 w 1292"/>
                    <a:gd name="T75" fmla="*/ 2147483647 h 725"/>
                    <a:gd name="T76" fmla="*/ 2147483647 w 1292"/>
                    <a:gd name="T77" fmla="*/ 2147483647 h 725"/>
                    <a:gd name="T78" fmla="*/ 2147483647 w 1292"/>
                    <a:gd name="T79" fmla="*/ 2147483647 h 725"/>
                    <a:gd name="T80" fmla="*/ 2147483647 w 1292"/>
                    <a:gd name="T81" fmla="*/ 2147483647 h 725"/>
                    <a:gd name="T82" fmla="*/ 2147483647 w 1292"/>
                    <a:gd name="T83" fmla="*/ 2147483647 h 725"/>
                    <a:gd name="T84" fmla="*/ 2147483647 w 1292"/>
                    <a:gd name="T85" fmla="*/ 2147483647 h 725"/>
                    <a:gd name="T86" fmla="*/ 2147483647 w 1292"/>
                    <a:gd name="T87" fmla="*/ 2147483647 h 725"/>
                    <a:gd name="T88" fmla="*/ 2147483647 w 1292"/>
                    <a:gd name="T89" fmla="*/ 2147483647 h 725"/>
                    <a:gd name="T90" fmla="*/ 2147483647 w 1292"/>
                    <a:gd name="T91" fmla="*/ 2147483647 h 725"/>
                    <a:gd name="T92" fmla="*/ 2147483647 w 1292"/>
                    <a:gd name="T93" fmla="*/ 2147483647 h 725"/>
                    <a:gd name="T94" fmla="*/ 2147483647 w 1292"/>
                    <a:gd name="T95" fmla="*/ 2147483647 h 725"/>
                    <a:gd name="T96" fmla="*/ 2147483647 w 1292"/>
                    <a:gd name="T97" fmla="*/ 2147483647 h 725"/>
                    <a:gd name="T98" fmla="*/ 2147483647 w 1292"/>
                    <a:gd name="T99" fmla="*/ 2147483647 h 725"/>
                    <a:gd name="T100" fmla="*/ 0 w 1292"/>
                    <a:gd name="T101" fmla="*/ 2147483647 h 7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92"/>
                    <a:gd name="T154" fmla="*/ 0 h 725"/>
                    <a:gd name="T155" fmla="*/ 1292 w 1292"/>
                    <a:gd name="T156" fmla="*/ 725 h 7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92" h="725">
                      <a:moveTo>
                        <a:pt x="15" y="368"/>
                      </a:moveTo>
                      <a:cubicBezTo>
                        <a:pt x="27" y="377"/>
                        <a:pt x="16" y="377"/>
                        <a:pt x="30" y="382"/>
                      </a:cubicBezTo>
                      <a:cubicBezTo>
                        <a:pt x="47" y="398"/>
                        <a:pt x="69" y="401"/>
                        <a:pt x="91" y="407"/>
                      </a:cubicBezTo>
                      <a:cubicBezTo>
                        <a:pt x="100" y="409"/>
                        <a:pt x="120" y="414"/>
                        <a:pt x="127" y="418"/>
                      </a:cubicBezTo>
                      <a:cubicBezTo>
                        <a:pt x="140" y="424"/>
                        <a:pt x="146" y="442"/>
                        <a:pt x="156" y="449"/>
                      </a:cubicBezTo>
                      <a:cubicBezTo>
                        <a:pt x="175" y="461"/>
                        <a:pt x="174" y="474"/>
                        <a:pt x="195" y="481"/>
                      </a:cubicBezTo>
                      <a:cubicBezTo>
                        <a:pt x="236" y="477"/>
                        <a:pt x="276" y="482"/>
                        <a:pt x="315" y="485"/>
                      </a:cubicBezTo>
                      <a:cubicBezTo>
                        <a:pt x="330" y="490"/>
                        <a:pt x="331" y="514"/>
                        <a:pt x="345" y="519"/>
                      </a:cubicBezTo>
                      <a:cubicBezTo>
                        <a:pt x="351" y="521"/>
                        <a:pt x="364" y="525"/>
                        <a:pt x="364" y="525"/>
                      </a:cubicBezTo>
                      <a:cubicBezTo>
                        <a:pt x="390" y="517"/>
                        <a:pt x="414" y="513"/>
                        <a:pt x="441" y="512"/>
                      </a:cubicBezTo>
                      <a:cubicBezTo>
                        <a:pt x="465" y="495"/>
                        <a:pt x="470" y="473"/>
                        <a:pt x="499" y="466"/>
                      </a:cubicBezTo>
                      <a:cubicBezTo>
                        <a:pt x="511" y="463"/>
                        <a:pt x="539" y="469"/>
                        <a:pt x="550" y="466"/>
                      </a:cubicBezTo>
                      <a:cubicBezTo>
                        <a:pt x="558" y="464"/>
                        <a:pt x="559" y="455"/>
                        <a:pt x="559" y="455"/>
                      </a:cubicBezTo>
                      <a:cubicBezTo>
                        <a:pt x="566" y="445"/>
                        <a:pt x="573" y="421"/>
                        <a:pt x="585" y="415"/>
                      </a:cubicBezTo>
                      <a:cubicBezTo>
                        <a:pt x="607" y="403"/>
                        <a:pt x="637" y="422"/>
                        <a:pt x="655" y="404"/>
                      </a:cubicBezTo>
                      <a:cubicBezTo>
                        <a:pt x="645" y="383"/>
                        <a:pt x="692" y="383"/>
                        <a:pt x="706" y="382"/>
                      </a:cubicBezTo>
                      <a:cubicBezTo>
                        <a:pt x="737" y="385"/>
                        <a:pt x="764" y="389"/>
                        <a:pt x="795" y="391"/>
                      </a:cubicBezTo>
                      <a:cubicBezTo>
                        <a:pt x="805" y="393"/>
                        <a:pt x="812" y="391"/>
                        <a:pt x="815" y="401"/>
                      </a:cubicBezTo>
                      <a:cubicBezTo>
                        <a:pt x="817" y="413"/>
                        <a:pt x="815" y="419"/>
                        <a:pt x="828" y="423"/>
                      </a:cubicBezTo>
                      <a:cubicBezTo>
                        <a:pt x="833" y="438"/>
                        <a:pt x="844" y="454"/>
                        <a:pt x="853" y="467"/>
                      </a:cubicBezTo>
                      <a:cubicBezTo>
                        <a:pt x="858" y="492"/>
                        <a:pt x="856" y="508"/>
                        <a:pt x="856" y="535"/>
                      </a:cubicBezTo>
                      <a:cubicBezTo>
                        <a:pt x="865" y="512"/>
                        <a:pt x="854" y="555"/>
                        <a:pt x="871" y="561"/>
                      </a:cubicBezTo>
                      <a:cubicBezTo>
                        <a:pt x="879" y="573"/>
                        <a:pt x="873" y="586"/>
                        <a:pt x="876" y="599"/>
                      </a:cubicBezTo>
                      <a:cubicBezTo>
                        <a:pt x="878" y="610"/>
                        <a:pt x="885" y="620"/>
                        <a:pt x="896" y="624"/>
                      </a:cubicBezTo>
                      <a:cubicBezTo>
                        <a:pt x="900" y="637"/>
                        <a:pt x="907" y="648"/>
                        <a:pt x="911" y="661"/>
                      </a:cubicBezTo>
                      <a:cubicBezTo>
                        <a:pt x="913" y="668"/>
                        <a:pt x="926" y="664"/>
                        <a:pt x="933" y="665"/>
                      </a:cubicBezTo>
                      <a:cubicBezTo>
                        <a:pt x="949" y="668"/>
                        <a:pt x="961" y="664"/>
                        <a:pt x="976" y="668"/>
                      </a:cubicBezTo>
                      <a:cubicBezTo>
                        <a:pt x="979" y="669"/>
                        <a:pt x="979" y="675"/>
                        <a:pt x="979" y="675"/>
                      </a:cubicBezTo>
                      <a:cubicBezTo>
                        <a:pt x="981" y="675"/>
                        <a:pt x="1030" y="675"/>
                        <a:pt x="1016" y="675"/>
                      </a:cubicBezTo>
                      <a:cubicBezTo>
                        <a:pt x="1027" y="673"/>
                        <a:pt x="1042" y="671"/>
                        <a:pt x="1050" y="676"/>
                      </a:cubicBezTo>
                      <a:cubicBezTo>
                        <a:pt x="1056" y="685"/>
                        <a:pt x="1057" y="693"/>
                        <a:pt x="1066" y="700"/>
                      </a:cubicBezTo>
                      <a:cubicBezTo>
                        <a:pt x="1071" y="704"/>
                        <a:pt x="1079" y="693"/>
                        <a:pt x="1086" y="695"/>
                      </a:cubicBezTo>
                      <a:cubicBezTo>
                        <a:pt x="1088" y="696"/>
                        <a:pt x="1092" y="695"/>
                        <a:pt x="1092" y="695"/>
                      </a:cubicBezTo>
                      <a:cubicBezTo>
                        <a:pt x="1104" y="693"/>
                        <a:pt x="1117" y="692"/>
                        <a:pt x="1128" y="688"/>
                      </a:cubicBezTo>
                      <a:cubicBezTo>
                        <a:pt x="1163" y="691"/>
                        <a:pt x="1205" y="700"/>
                        <a:pt x="1240" y="706"/>
                      </a:cubicBezTo>
                      <a:cubicBezTo>
                        <a:pt x="1251" y="708"/>
                        <a:pt x="1249" y="722"/>
                        <a:pt x="1261" y="724"/>
                      </a:cubicBezTo>
                      <a:cubicBezTo>
                        <a:pt x="1266" y="725"/>
                        <a:pt x="1273" y="719"/>
                        <a:pt x="1273" y="719"/>
                      </a:cubicBezTo>
                      <a:cubicBezTo>
                        <a:pt x="1278" y="718"/>
                        <a:pt x="1283" y="718"/>
                        <a:pt x="1288" y="715"/>
                      </a:cubicBezTo>
                      <a:cubicBezTo>
                        <a:pt x="1292" y="713"/>
                        <a:pt x="1282" y="705"/>
                        <a:pt x="1271" y="698"/>
                      </a:cubicBezTo>
                      <a:cubicBezTo>
                        <a:pt x="1267" y="684"/>
                        <a:pt x="1263" y="659"/>
                        <a:pt x="1252" y="649"/>
                      </a:cubicBezTo>
                      <a:cubicBezTo>
                        <a:pt x="1247" y="644"/>
                        <a:pt x="1213" y="626"/>
                        <a:pt x="1201" y="602"/>
                      </a:cubicBezTo>
                      <a:cubicBezTo>
                        <a:pt x="1204" y="568"/>
                        <a:pt x="1165" y="593"/>
                        <a:pt x="1147" y="587"/>
                      </a:cubicBezTo>
                      <a:cubicBezTo>
                        <a:pt x="1132" y="582"/>
                        <a:pt x="1147" y="584"/>
                        <a:pt x="1134" y="560"/>
                      </a:cubicBezTo>
                      <a:cubicBezTo>
                        <a:pt x="1132" y="555"/>
                        <a:pt x="1122" y="564"/>
                        <a:pt x="1118" y="561"/>
                      </a:cubicBezTo>
                      <a:cubicBezTo>
                        <a:pt x="1105" y="550"/>
                        <a:pt x="1070" y="553"/>
                        <a:pt x="1056" y="553"/>
                      </a:cubicBezTo>
                      <a:cubicBezTo>
                        <a:pt x="1049" y="535"/>
                        <a:pt x="1056" y="521"/>
                        <a:pt x="1060" y="502"/>
                      </a:cubicBezTo>
                      <a:cubicBezTo>
                        <a:pt x="1061" y="484"/>
                        <a:pt x="1049" y="453"/>
                        <a:pt x="1072" y="446"/>
                      </a:cubicBezTo>
                      <a:cubicBezTo>
                        <a:pt x="1073" y="444"/>
                        <a:pt x="1075" y="441"/>
                        <a:pt x="1074" y="439"/>
                      </a:cubicBezTo>
                      <a:cubicBezTo>
                        <a:pt x="1068" y="431"/>
                        <a:pt x="1050" y="416"/>
                        <a:pt x="1041" y="413"/>
                      </a:cubicBezTo>
                      <a:cubicBezTo>
                        <a:pt x="1031" y="398"/>
                        <a:pt x="1014" y="410"/>
                        <a:pt x="1003" y="418"/>
                      </a:cubicBezTo>
                      <a:cubicBezTo>
                        <a:pt x="999" y="421"/>
                        <a:pt x="987" y="409"/>
                        <a:pt x="987" y="409"/>
                      </a:cubicBezTo>
                      <a:cubicBezTo>
                        <a:pt x="971" y="404"/>
                        <a:pt x="960" y="405"/>
                        <a:pt x="942" y="399"/>
                      </a:cubicBezTo>
                      <a:cubicBezTo>
                        <a:pt x="942" y="399"/>
                        <a:pt x="923" y="390"/>
                        <a:pt x="923" y="395"/>
                      </a:cubicBezTo>
                      <a:cubicBezTo>
                        <a:pt x="909" y="377"/>
                        <a:pt x="923" y="354"/>
                        <a:pt x="920" y="331"/>
                      </a:cubicBezTo>
                      <a:cubicBezTo>
                        <a:pt x="917" y="308"/>
                        <a:pt x="897" y="297"/>
                        <a:pt x="890" y="277"/>
                      </a:cubicBezTo>
                      <a:cubicBezTo>
                        <a:pt x="889" y="266"/>
                        <a:pt x="911" y="266"/>
                        <a:pt x="909" y="254"/>
                      </a:cubicBezTo>
                      <a:cubicBezTo>
                        <a:pt x="908" y="251"/>
                        <a:pt x="888" y="229"/>
                        <a:pt x="885" y="227"/>
                      </a:cubicBezTo>
                      <a:cubicBezTo>
                        <a:pt x="865" y="211"/>
                        <a:pt x="875" y="232"/>
                        <a:pt x="859" y="216"/>
                      </a:cubicBezTo>
                      <a:cubicBezTo>
                        <a:pt x="850" y="207"/>
                        <a:pt x="846" y="213"/>
                        <a:pt x="839" y="200"/>
                      </a:cubicBezTo>
                      <a:cubicBezTo>
                        <a:pt x="833" y="189"/>
                        <a:pt x="827" y="141"/>
                        <a:pt x="813" y="137"/>
                      </a:cubicBezTo>
                      <a:cubicBezTo>
                        <a:pt x="797" y="142"/>
                        <a:pt x="786" y="166"/>
                        <a:pt x="770" y="171"/>
                      </a:cubicBezTo>
                      <a:cubicBezTo>
                        <a:pt x="758" y="182"/>
                        <a:pt x="745" y="183"/>
                        <a:pt x="733" y="192"/>
                      </a:cubicBezTo>
                      <a:cubicBezTo>
                        <a:pt x="718" y="189"/>
                        <a:pt x="705" y="179"/>
                        <a:pt x="691" y="173"/>
                      </a:cubicBezTo>
                      <a:cubicBezTo>
                        <a:pt x="685" y="170"/>
                        <a:pt x="672" y="163"/>
                        <a:pt x="672" y="163"/>
                      </a:cubicBezTo>
                      <a:cubicBezTo>
                        <a:pt x="665" y="152"/>
                        <a:pt x="658" y="140"/>
                        <a:pt x="654" y="127"/>
                      </a:cubicBezTo>
                      <a:cubicBezTo>
                        <a:pt x="653" y="122"/>
                        <a:pt x="650" y="114"/>
                        <a:pt x="650" y="114"/>
                      </a:cubicBezTo>
                      <a:cubicBezTo>
                        <a:pt x="653" y="98"/>
                        <a:pt x="653" y="82"/>
                        <a:pt x="656" y="66"/>
                      </a:cubicBezTo>
                      <a:cubicBezTo>
                        <a:pt x="657" y="62"/>
                        <a:pt x="660" y="53"/>
                        <a:pt x="660" y="53"/>
                      </a:cubicBezTo>
                      <a:cubicBezTo>
                        <a:pt x="657" y="40"/>
                        <a:pt x="650" y="15"/>
                        <a:pt x="636" y="11"/>
                      </a:cubicBezTo>
                      <a:cubicBezTo>
                        <a:pt x="631" y="9"/>
                        <a:pt x="629" y="27"/>
                        <a:pt x="629" y="27"/>
                      </a:cubicBezTo>
                      <a:cubicBezTo>
                        <a:pt x="620" y="30"/>
                        <a:pt x="617" y="39"/>
                        <a:pt x="608" y="45"/>
                      </a:cubicBezTo>
                      <a:cubicBezTo>
                        <a:pt x="603" y="52"/>
                        <a:pt x="599" y="56"/>
                        <a:pt x="592" y="62"/>
                      </a:cubicBezTo>
                      <a:cubicBezTo>
                        <a:pt x="565" y="60"/>
                        <a:pt x="570" y="60"/>
                        <a:pt x="552" y="53"/>
                      </a:cubicBezTo>
                      <a:cubicBezTo>
                        <a:pt x="544" y="40"/>
                        <a:pt x="504" y="12"/>
                        <a:pt x="489" y="8"/>
                      </a:cubicBezTo>
                      <a:cubicBezTo>
                        <a:pt x="481" y="9"/>
                        <a:pt x="470" y="0"/>
                        <a:pt x="463" y="4"/>
                      </a:cubicBezTo>
                      <a:cubicBezTo>
                        <a:pt x="458" y="8"/>
                        <a:pt x="487" y="46"/>
                        <a:pt x="487" y="46"/>
                      </a:cubicBezTo>
                      <a:cubicBezTo>
                        <a:pt x="469" y="67"/>
                        <a:pt x="488" y="77"/>
                        <a:pt x="504" y="91"/>
                      </a:cubicBezTo>
                      <a:cubicBezTo>
                        <a:pt x="512" y="97"/>
                        <a:pt x="525" y="104"/>
                        <a:pt x="525" y="104"/>
                      </a:cubicBezTo>
                      <a:cubicBezTo>
                        <a:pt x="531" y="113"/>
                        <a:pt x="530" y="109"/>
                        <a:pt x="537" y="116"/>
                      </a:cubicBezTo>
                      <a:cubicBezTo>
                        <a:pt x="544" y="123"/>
                        <a:pt x="553" y="122"/>
                        <a:pt x="553" y="127"/>
                      </a:cubicBezTo>
                      <a:cubicBezTo>
                        <a:pt x="544" y="116"/>
                        <a:pt x="537" y="169"/>
                        <a:pt x="532" y="179"/>
                      </a:cubicBezTo>
                      <a:cubicBezTo>
                        <a:pt x="530" y="183"/>
                        <a:pt x="527" y="192"/>
                        <a:pt x="527" y="192"/>
                      </a:cubicBezTo>
                      <a:cubicBezTo>
                        <a:pt x="530" y="213"/>
                        <a:pt x="556" y="219"/>
                        <a:pt x="562" y="238"/>
                      </a:cubicBezTo>
                      <a:cubicBezTo>
                        <a:pt x="564" y="243"/>
                        <a:pt x="507" y="251"/>
                        <a:pt x="507" y="251"/>
                      </a:cubicBezTo>
                      <a:cubicBezTo>
                        <a:pt x="494" y="254"/>
                        <a:pt x="505" y="259"/>
                        <a:pt x="492" y="263"/>
                      </a:cubicBezTo>
                      <a:cubicBezTo>
                        <a:pt x="486" y="265"/>
                        <a:pt x="480" y="272"/>
                        <a:pt x="480" y="272"/>
                      </a:cubicBezTo>
                      <a:cubicBezTo>
                        <a:pt x="474" y="280"/>
                        <a:pt x="487" y="288"/>
                        <a:pt x="478" y="291"/>
                      </a:cubicBezTo>
                      <a:cubicBezTo>
                        <a:pt x="471" y="301"/>
                        <a:pt x="476" y="296"/>
                        <a:pt x="461" y="305"/>
                      </a:cubicBezTo>
                      <a:cubicBezTo>
                        <a:pt x="459" y="306"/>
                        <a:pt x="455" y="309"/>
                        <a:pt x="455" y="309"/>
                      </a:cubicBezTo>
                      <a:cubicBezTo>
                        <a:pt x="450" y="326"/>
                        <a:pt x="394" y="294"/>
                        <a:pt x="391" y="310"/>
                      </a:cubicBezTo>
                      <a:cubicBezTo>
                        <a:pt x="352" y="309"/>
                        <a:pt x="391" y="318"/>
                        <a:pt x="354" y="316"/>
                      </a:cubicBezTo>
                      <a:cubicBezTo>
                        <a:pt x="349" y="315"/>
                        <a:pt x="330" y="312"/>
                        <a:pt x="325" y="311"/>
                      </a:cubicBezTo>
                      <a:cubicBezTo>
                        <a:pt x="316" y="309"/>
                        <a:pt x="302" y="318"/>
                        <a:pt x="302" y="318"/>
                      </a:cubicBezTo>
                      <a:cubicBezTo>
                        <a:pt x="287" y="319"/>
                        <a:pt x="278" y="320"/>
                        <a:pt x="264" y="324"/>
                      </a:cubicBezTo>
                      <a:cubicBezTo>
                        <a:pt x="259" y="340"/>
                        <a:pt x="268" y="321"/>
                        <a:pt x="256" y="332"/>
                      </a:cubicBezTo>
                      <a:cubicBezTo>
                        <a:pt x="245" y="343"/>
                        <a:pt x="252" y="358"/>
                        <a:pt x="252" y="374"/>
                      </a:cubicBezTo>
                      <a:cubicBezTo>
                        <a:pt x="228" y="388"/>
                        <a:pt x="207" y="383"/>
                        <a:pt x="180" y="382"/>
                      </a:cubicBezTo>
                      <a:cubicBezTo>
                        <a:pt x="156" y="366"/>
                        <a:pt x="176" y="383"/>
                        <a:pt x="132" y="385"/>
                      </a:cubicBezTo>
                      <a:cubicBezTo>
                        <a:pt x="118" y="389"/>
                        <a:pt x="130" y="376"/>
                        <a:pt x="118" y="368"/>
                      </a:cubicBezTo>
                      <a:cubicBezTo>
                        <a:pt x="109" y="341"/>
                        <a:pt x="82" y="374"/>
                        <a:pt x="64" y="353"/>
                      </a:cubicBezTo>
                      <a:cubicBezTo>
                        <a:pt x="55" y="350"/>
                        <a:pt x="33" y="344"/>
                        <a:pt x="24" y="341"/>
                      </a:cubicBezTo>
                      <a:cubicBezTo>
                        <a:pt x="14" y="343"/>
                        <a:pt x="5" y="351"/>
                        <a:pt x="0" y="359"/>
                      </a:cubicBezTo>
                      <a:cubicBezTo>
                        <a:pt x="2" y="374"/>
                        <a:pt x="22" y="368"/>
                        <a:pt x="15" y="368"/>
                      </a:cubicBezTo>
                      <a:close/>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7" name="Freeform 73"/>
                <p:cNvSpPr>
                  <a:spLocks/>
                </p:cNvSpPr>
                <p:nvPr>
                  <p:custDataLst>
                    <p:tags r:id="rId23"/>
                  </p:custDataLst>
                </p:nvPr>
              </p:nvSpPr>
              <p:spPr bwMode="auto">
                <a:xfrm>
                  <a:off x="5200650" y="3535371"/>
                  <a:ext cx="1719263" cy="1716087"/>
                </a:xfrm>
                <a:custGeom>
                  <a:avLst/>
                  <a:gdLst>
                    <a:gd name="T0" fmla="*/ 2147483647 w 963"/>
                    <a:gd name="T1" fmla="*/ 2147483647 h 1192"/>
                    <a:gd name="T2" fmla="*/ 2147483647 w 963"/>
                    <a:gd name="T3" fmla="*/ 2147483647 h 1192"/>
                    <a:gd name="T4" fmla="*/ 2147483647 w 963"/>
                    <a:gd name="T5" fmla="*/ 2147483647 h 1192"/>
                    <a:gd name="T6" fmla="*/ 2147483647 w 963"/>
                    <a:gd name="T7" fmla="*/ 2147483647 h 1192"/>
                    <a:gd name="T8" fmla="*/ 2147483647 w 963"/>
                    <a:gd name="T9" fmla="*/ 2147483647 h 1192"/>
                    <a:gd name="T10" fmla="*/ 2147483647 w 963"/>
                    <a:gd name="T11" fmla="*/ 2147483647 h 1192"/>
                    <a:gd name="T12" fmla="*/ 2147483647 w 963"/>
                    <a:gd name="T13" fmla="*/ 2147483647 h 1192"/>
                    <a:gd name="T14" fmla="*/ 2147483647 w 963"/>
                    <a:gd name="T15" fmla="*/ 2147483647 h 1192"/>
                    <a:gd name="T16" fmla="*/ 2147483647 w 963"/>
                    <a:gd name="T17" fmla="*/ 2147483647 h 1192"/>
                    <a:gd name="T18" fmla="*/ 2147483647 w 963"/>
                    <a:gd name="T19" fmla="*/ 2147483647 h 1192"/>
                    <a:gd name="T20" fmla="*/ 2147483647 w 963"/>
                    <a:gd name="T21" fmla="*/ 2147483647 h 1192"/>
                    <a:gd name="T22" fmla="*/ 2147483647 w 963"/>
                    <a:gd name="T23" fmla="*/ 2147483647 h 1192"/>
                    <a:gd name="T24" fmla="*/ 2147483647 w 963"/>
                    <a:gd name="T25" fmla="*/ 2147483647 h 1192"/>
                    <a:gd name="T26" fmla="*/ 2147483647 w 963"/>
                    <a:gd name="T27" fmla="*/ 2147483647 h 1192"/>
                    <a:gd name="T28" fmla="*/ 2147483647 w 963"/>
                    <a:gd name="T29" fmla="*/ 2147483647 h 1192"/>
                    <a:gd name="T30" fmla="*/ 2147483647 w 963"/>
                    <a:gd name="T31" fmla="*/ 2147483647 h 1192"/>
                    <a:gd name="T32" fmla="*/ 2147483647 w 963"/>
                    <a:gd name="T33" fmla="*/ 0 h 1192"/>
                    <a:gd name="T34" fmla="*/ 2147483647 w 963"/>
                    <a:gd name="T35" fmla="*/ 2147483647 h 1192"/>
                    <a:gd name="T36" fmla="*/ 2147483647 w 963"/>
                    <a:gd name="T37" fmla="*/ 2147483647 h 1192"/>
                    <a:gd name="T38" fmla="*/ 2147483647 w 963"/>
                    <a:gd name="T39" fmla="*/ 2147483647 h 1192"/>
                    <a:gd name="T40" fmla="*/ 2147483647 w 963"/>
                    <a:gd name="T41" fmla="*/ 2147483647 h 1192"/>
                    <a:gd name="T42" fmla="*/ 2147483647 w 963"/>
                    <a:gd name="T43" fmla="*/ 2147483647 h 1192"/>
                    <a:gd name="T44" fmla="*/ 2147483647 w 963"/>
                    <a:gd name="T45" fmla="*/ 2147483647 h 1192"/>
                    <a:gd name="T46" fmla="*/ 2147483647 w 963"/>
                    <a:gd name="T47" fmla="*/ 2147483647 h 1192"/>
                    <a:gd name="T48" fmla="*/ 2147483647 w 963"/>
                    <a:gd name="T49" fmla="*/ 2147483647 h 1192"/>
                    <a:gd name="T50" fmla="*/ 2147483647 w 963"/>
                    <a:gd name="T51" fmla="*/ 2147483647 h 1192"/>
                    <a:gd name="T52" fmla="*/ 2147483647 w 963"/>
                    <a:gd name="T53" fmla="*/ 2147483647 h 1192"/>
                    <a:gd name="T54" fmla="*/ 2147483647 w 963"/>
                    <a:gd name="T55" fmla="*/ 2147483647 h 1192"/>
                    <a:gd name="T56" fmla="*/ 2147483647 w 963"/>
                    <a:gd name="T57" fmla="*/ 2147483647 h 1192"/>
                    <a:gd name="T58" fmla="*/ 2147483647 w 963"/>
                    <a:gd name="T59" fmla="*/ 2147483647 h 1192"/>
                    <a:gd name="T60" fmla="*/ 2147483647 w 963"/>
                    <a:gd name="T61" fmla="*/ 2147483647 h 1192"/>
                    <a:gd name="T62" fmla="*/ 2147483647 w 963"/>
                    <a:gd name="T63" fmla="*/ 2147483647 h 1192"/>
                    <a:gd name="T64" fmla="*/ 2147483647 w 963"/>
                    <a:gd name="T65" fmla="*/ 2147483647 h 1192"/>
                    <a:gd name="T66" fmla="*/ 2147483647 w 963"/>
                    <a:gd name="T67" fmla="*/ 2147483647 h 1192"/>
                    <a:gd name="T68" fmla="*/ 2147483647 w 963"/>
                    <a:gd name="T69" fmla="*/ 2147483647 h 1192"/>
                    <a:gd name="T70" fmla="*/ 2147483647 w 963"/>
                    <a:gd name="T71" fmla="*/ 2147483647 h 1192"/>
                    <a:gd name="T72" fmla="*/ 2147483647 w 963"/>
                    <a:gd name="T73" fmla="*/ 2147483647 h 1192"/>
                    <a:gd name="T74" fmla="*/ 2147483647 w 963"/>
                    <a:gd name="T75" fmla="*/ 2147483647 h 1192"/>
                    <a:gd name="T76" fmla="*/ 2147483647 w 963"/>
                    <a:gd name="T77" fmla="*/ 2147483647 h 1192"/>
                    <a:gd name="T78" fmla="*/ 2147483647 w 963"/>
                    <a:gd name="T79" fmla="*/ 2147483647 h 1192"/>
                    <a:gd name="T80" fmla="*/ 2147483647 w 963"/>
                    <a:gd name="T81" fmla="*/ 2147483647 h 1192"/>
                    <a:gd name="T82" fmla="*/ 2147483647 w 963"/>
                    <a:gd name="T83" fmla="*/ 2147483647 h 1192"/>
                    <a:gd name="T84" fmla="*/ 2147483647 w 963"/>
                    <a:gd name="T85" fmla="*/ 2147483647 h 1192"/>
                    <a:gd name="T86" fmla="*/ 2147483647 w 963"/>
                    <a:gd name="T87" fmla="*/ 2147483647 h 1192"/>
                    <a:gd name="T88" fmla="*/ 2147483647 w 963"/>
                    <a:gd name="T89" fmla="*/ 2147483647 h 1192"/>
                    <a:gd name="T90" fmla="*/ 2147483647 w 963"/>
                    <a:gd name="T91" fmla="*/ 2147483647 h 1192"/>
                    <a:gd name="T92" fmla="*/ 2147483647 w 963"/>
                    <a:gd name="T93" fmla="*/ 2147483647 h 1192"/>
                    <a:gd name="T94" fmla="*/ 2147483647 w 963"/>
                    <a:gd name="T95" fmla="*/ 2147483647 h 1192"/>
                    <a:gd name="T96" fmla="*/ 2147483647 w 963"/>
                    <a:gd name="T97" fmla="*/ 2147483647 h 1192"/>
                    <a:gd name="T98" fmla="*/ 2147483647 w 963"/>
                    <a:gd name="T99" fmla="*/ 2147483647 h 1192"/>
                    <a:gd name="T100" fmla="*/ 2147483647 w 963"/>
                    <a:gd name="T101" fmla="*/ 2147483647 h 1192"/>
                    <a:gd name="T102" fmla="*/ 2147483647 w 963"/>
                    <a:gd name="T103" fmla="*/ 2147483647 h 1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3"/>
                    <a:gd name="T157" fmla="*/ 0 h 1192"/>
                    <a:gd name="T158" fmla="*/ 963 w 963"/>
                    <a:gd name="T159" fmla="*/ 1192 h 11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3" h="1192">
                      <a:moveTo>
                        <a:pt x="877" y="1176"/>
                      </a:moveTo>
                      <a:cubicBezTo>
                        <a:pt x="879" y="1170"/>
                        <a:pt x="885" y="1154"/>
                        <a:pt x="887" y="1148"/>
                      </a:cubicBezTo>
                      <a:cubicBezTo>
                        <a:pt x="893" y="1129"/>
                        <a:pt x="871" y="1106"/>
                        <a:pt x="877" y="1086"/>
                      </a:cubicBezTo>
                      <a:cubicBezTo>
                        <a:pt x="883" y="1066"/>
                        <a:pt x="893" y="1042"/>
                        <a:pt x="871" y="1022"/>
                      </a:cubicBezTo>
                      <a:cubicBezTo>
                        <a:pt x="849" y="1008"/>
                        <a:pt x="881" y="983"/>
                        <a:pt x="855" y="975"/>
                      </a:cubicBezTo>
                      <a:cubicBezTo>
                        <a:pt x="856" y="972"/>
                        <a:pt x="858" y="966"/>
                        <a:pt x="858" y="966"/>
                      </a:cubicBezTo>
                      <a:cubicBezTo>
                        <a:pt x="852" y="949"/>
                        <a:pt x="861" y="894"/>
                        <a:pt x="861" y="891"/>
                      </a:cubicBezTo>
                      <a:cubicBezTo>
                        <a:pt x="865" y="847"/>
                        <a:pt x="849" y="788"/>
                        <a:pt x="889" y="740"/>
                      </a:cubicBezTo>
                      <a:cubicBezTo>
                        <a:pt x="849" y="792"/>
                        <a:pt x="877" y="740"/>
                        <a:pt x="891" y="740"/>
                      </a:cubicBezTo>
                      <a:cubicBezTo>
                        <a:pt x="891" y="735"/>
                        <a:pt x="864" y="711"/>
                        <a:pt x="863" y="706"/>
                      </a:cubicBezTo>
                      <a:cubicBezTo>
                        <a:pt x="862" y="701"/>
                        <a:pt x="877" y="711"/>
                        <a:pt x="883" y="708"/>
                      </a:cubicBezTo>
                      <a:cubicBezTo>
                        <a:pt x="865" y="708"/>
                        <a:pt x="861" y="704"/>
                        <a:pt x="897" y="688"/>
                      </a:cubicBezTo>
                      <a:cubicBezTo>
                        <a:pt x="895" y="685"/>
                        <a:pt x="906" y="690"/>
                        <a:pt x="907" y="686"/>
                      </a:cubicBezTo>
                      <a:cubicBezTo>
                        <a:pt x="908" y="682"/>
                        <a:pt x="913" y="681"/>
                        <a:pt x="917" y="680"/>
                      </a:cubicBezTo>
                      <a:cubicBezTo>
                        <a:pt x="926" y="675"/>
                        <a:pt x="949" y="674"/>
                        <a:pt x="951" y="668"/>
                      </a:cubicBezTo>
                      <a:cubicBezTo>
                        <a:pt x="953" y="662"/>
                        <a:pt x="932" y="657"/>
                        <a:pt x="930" y="642"/>
                      </a:cubicBezTo>
                      <a:cubicBezTo>
                        <a:pt x="945" y="621"/>
                        <a:pt x="932" y="596"/>
                        <a:pt x="937" y="580"/>
                      </a:cubicBezTo>
                      <a:cubicBezTo>
                        <a:pt x="947" y="556"/>
                        <a:pt x="959" y="544"/>
                        <a:pt x="959" y="528"/>
                      </a:cubicBezTo>
                      <a:cubicBezTo>
                        <a:pt x="963" y="506"/>
                        <a:pt x="945" y="520"/>
                        <a:pt x="952" y="498"/>
                      </a:cubicBezTo>
                      <a:cubicBezTo>
                        <a:pt x="955" y="489"/>
                        <a:pt x="921" y="462"/>
                        <a:pt x="921" y="462"/>
                      </a:cubicBezTo>
                      <a:cubicBezTo>
                        <a:pt x="908" y="450"/>
                        <a:pt x="936" y="442"/>
                        <a:pt x="923" y="430"/>
                      </a:cubicBezTo>
                      <a:cubicBezTo>
                        <a:pt x="922" y="426"/>
                        <a:pt x="927" y="420"/>
                        <a:pt x="927" y="420"/>
                      </a:cubicBezTo>
                      <a:cubicBezTo>
                        <a:pt x="938" y="401"/>
                        <a:pt x="934" y="380"/>
                        <a:pt x="940" y="360"/>
                      </a:cubicBezTo>
                      <a:cubicBezTo>
                        <a:pt x="951" y="324"/>
                        <a:pt x="951" y="306"/>
                        <a:pt x="951" y="268"/>
                      </a:cubicBezTo>
                      <a:cubicBezTo>
                        <a:pt x="933" y="262"/>
                        <a:pt x="939" y="256"/>
                        <a:pt x="927" y="244"/>
                      </a:cubicBezTo>
                      <a:cubicBezTo>
                        <a:pt x="917" y="217"/>
                        <a:pt x="901" y="197"/>
                        <a:pt x="881" y="178"/>
                      </a:cubicBezTo>
                      <a:cubicBezTo>
                        <a:pt x="873" y="170"/>
                        <a:pt x="858" y="162"/>
                        <a:pt x="849" y="156"/>
                      </a:cubicBezTo>
                      <a:cubicBezTo>
                        <a:pt x="832" y="145"/>
                        <a:pt x="822" y="144"/>
                        <a:pt x="803" y="138"/>
                      </a:cubicBezTo>
                      <a:cubicBezTo>
                        <a:pt x="779" y="130"/>
                        <a:pt x="758" y="119"/>
                        <a:pt x="736" y="105"/>
                      </a:cubicBezTo>
                      <a:cubicBezTo>
                        <a:pt x="728" y="100"/>
                        <a:pt x="717" y="99"/>
                        <a:pt x="708" y="96"/>
                      </a:cubicBezTo>
                      <a:cubicBezTo>
                        <a:pt x="686" y="89"/>
                        <a:pt x="669" y="89"/>
                        <a:pt x="649" y="76"/>
                      </a:cubicBezTo>
                      <a:cubicBezTo>
                        <a:pt x="641" y="71"/>
                        <a:pt x="617" y="67"/>
                        <a:pt x="607" y="64"/>
                      </a:cubicBezTo>
                      <a:cubicBezTo>
                        <a:pt x="568" y="52"/>
                        <a:pt x="528" y="34"/>
                        <a:pt x="489" y="27"/>
                      </a:cubicBezTo>
                      <a:cubicBezTo>
                        <a:pt x="469" y="24"/>
                        <a:pt x="422" y="0"/>
                        <a:pt x="407" y="0"/>
                      </a:cubicBezTo>
                      <a:cubicBezTo>
                        <a:pt x="393" y="9"/>
                        <a:pt x="401" y="20"/>
                        <a:pt x="385" y="30"/>
                      </a:cubicBezTo>
                      <a:cubicBezTo>
                        <a:pt x="371" y="40"/>
                        <a:pt x="376" y="38"/>
                        <a:pt x="354" y="45"/>
                      </a:cubicBezTo>
                      <a:cubicBezTo>
                        <a:pt x="351" y="46"/>
                        <a:pt x="345" y="48"/>
                        <a:pt x="345" y="48"/>
                      </a:cubicBezTo>
                      <a:cubicBezTo>
                        <a:pt x="333" y="65"/>
                        <a:pt x="302" y="69"/>
                        <a:pt x="282" y="75"/>
                      </a:cubicBezTo>
                      <a:cubicBezTo>
                        <a:pt x="276" y="77"/>
                        <a:pt x="269" y="79"/>
                        <a:pt x="263" y="81"/>
                      </a:cubicBezTo>
                      <a:cubicBezTo>
                        <a:pt x="260" y="82"/>
                        <a:pt x="254" y="84"/>
                        <a:pt x="254" y="84"/>
                      </a:cubicBezTo>
                      <a:cubicBezTo>
                        <a:pt x="266" y="88"/>
                        <a:pt x="253" y="78"/>
                        <a:pt x="257" y="90"/>
                      </a:cubicBezTo>
                      <a:cubicBezTo>
                        <a:pt x="247" y="104"/>
                        <a:pt x="261" y="96"/>
                        <a:pt x="255" y="112"/>
                      </a:cubicBezTo>
                      <a:cubicBezTo>
                        <a:pt x="241" y="122"/>
                        <a:pt x="245" y="162"/>
                        <a:pt x="241" y="168"/>
                      </a:cubicBezTo>
                      <a:cubicBezTo>
                        <a:pt x="239" y="171"/>
                        <a:pt x="235" y="177"/>
                        <a:pt x="235" y="177"/>
                      </a:cubicBezTo>
                      <a:cubicBezTo>
                        <a:pt x="234" y="185"/>
                        <a:pt x="232" y="201"/>
                        <a:pt x="232" y="201"/>
                      </a:cubicBezTo>
                      <a:cubicBezTo>
                        <a:pt x="216" y="196"/>
                        <a:pt x="194" y="199"/>
                        <a:pt x="175" y="195"/>
                      </a:cubicBezTo>
                      <a:cubicBezTo>
                        <a:pt x="146" y="198"/>
                        <a:pt x="125" y="195"/>
                        <a:pt x="97" y="192"/>
                      </a:cubicBezTo>
                      <a:cubicBezTo>
                        <a:pt x="77" y="196"/>
                        <a:pt x="62" y="202"/>
                        <a:pt x="44" y="210"/>
                      </a:cubicBezTo>
                      <a:lnTo>
                        <a:pt x="33" y="227"/>
                      </a:lnTo>
                      <a:cubicBezTo>
                        <a:pt x="33" y="227"/>
                        <a:pt x="6" y="252"/>
                        <a:pt x="6" y="252"/>
                      </a:cubicBezTo>
                      <a:cubicBezTo>
                        <a:pt x="4" y="258"/>
                        <a:pt x="0" y="270"/>
                        <a:pt x="0" y="270"/>
                      </a:cubicBezTo>
                      <a:cubicBezTo>
                        <a:pt x="3" y="279"/>
                        <a:pt x="15" y="288"/>
                        <a:pt x="25" y="288"/>
                      </a:cubicBezTo>
                      <a:cubicBezTo>
                        <a:pt x="29" y="321"/>
                        <a:pt x="25" y="306"/>
                        <a:pt x="34" y="333"/>
                      </a:cubicBezTo>
                      <a:cubicBezTo>
                        <a:pt x="37" y="339"/>
                        <a:pt x="53" y="339"/>
                        <a:pt x="53" y="339"/>
                      </a:cubicBezTo>
                      <a:cubicBezTo>
                        <a:pt x="48" y="371"/>
                        <a:pt x="45" y="353"/>
                        <a:pt x="38" y="375"/>
                      </a:cubicBezTo>
                      <a:cubicBezTo>
                        <a:pt x="41" y="376"/>
                        <a:pt x="40" y="378"/>
                        <a:pt x="41" y="381"/>
                      </a:cubicBezTo>
                      <a:cubicBezTo>
                        <a:pt x="43" y="386"/>
                        <a:pt x="45" y="388"/>
                        <a:pt x="44" y="393"/>
                      </a:cubicBezTo>
                      <a:cubicBezTo>
                        <a:pt x="42" y="402"/>
                        <a:pt x="37" y="411"/>
                        <a:pt x="34" y="420"/>
                      </a:cubicBezTo>
                      <a:cubicBezTo>
                        <a:pt x="33" y="425"/>
                        <a:pt x="36" y="432"/>
                        <a:pt x="31" y="435"/>
                      </a:cubicBezTo>
                      <a:cubicBezTo>
                        <a:pt x="26" y="439"/>
                        <a:pt x="19" y="437"/>
                        <a:pt x="13" y="438"/>
                      </a:cubicBezTo>
                      <a:cubicBezTo>
                        <a:pt x="11" y="443"/>
                        <a:pt x="9" y="453"/>
                        <a:pt x="9" y="453"/>
                      </a:cubicBezTo>
                      <a:cubicBezTo>
                        <a:pt x="11" y="460"/>
                        <a:pt x="15" y="472"/>
                        <a:pt x="19" y="482"/>
                      </a:cubicBezTo>
                      <a:cubicBezTo>
                        <a:pt x="23" y="492"/>
                        <a:pt x="21" y="510"/>
                        <a:pt x="33" y="516"/>
                      </a:cubicBezTo>
                      <a:cubicBezTo>
                        <a:pt x="42" y="527"/>
                        <a:pt x="82" y="519"/>
                        <a:pt x="91" y="520"/>
                      </a:cubicBezTo>
                      <a:cubicBezTo>
                        <a:pt x="101" y="523"/>
                        <a:pt x="117" y="539"/>
                        <a:pt x="125" y="546"/>
                      </a:cubicBezTo>
                      <a:cubicBezTo>
                        <a:pt x="137" y="581"/>
                        <a:pt x="126" y="572"/>
                        <a:pt x="133" y="608"/>
                      </a:cubicBezTo>
                      <a:cubicBezTo>
                        <a:pt x="152" y="600"/>
                        <a:pt x="145" y="617"/>
                        <a:pt x="169" y="609"/>
                      </a:cubicBezTo>
                      <a:cubicBezTo>
                        <a:pt x="172" y="608"/>
                        <a:pt x="181" y="626"/>
                        <a:pt x="181" y="626"/>
                      </a:cubicBezTo>
                      <a:cubicBezTo>
                        <a:pt x="206" y="642"/>
                        <a:pt x="217" y="654"/>
                        <a:pt x="263" y="664"/>
                      </a:cubicBezTo>
                      <a:cubicBezTo>
                        <a:pt x="269" y="645"/>
                        <a:pt x="273" y="634"/>
                        <a:pt x="293" y="628"/>
                      </a:cubicBezTo>
                      <a:cubicBezTo>
                        <a:pt x="301" y="630"/>
                        <a:pt x="304" y="603"/>
                        <a:pt x="310" y="609"/>
                      </a:cubicBezTo>
                      <a:cubicBezTo>
                        <a:pt x="315" y="614"/>
                        <a:pt x="325" y="656"/>
                        <a:pt x="325" y="656"/>
                      </a:cubicBezTo>
                      <a:cubicBezTo>
                        <a:pt x="326" y="686"/>
                        <a:pt x="324" y="687"/>
                        <a:pt x="326" y="717"/>
                      </a:cubicBezTo>
                      <a:cubicBezTo>
                        <a:pt x="327" y="729"/>
                        <a:pt x="317" y="730"/>
                        <a:pt x="317" y="730"/>
                      </a:cubicBezTo>
                      <a:cubicBezTo>
                        <a:pt x="328" y="744"/>
                        <a:pt x="335" y="761"/>
                        <a:pt x="357" y="768"/>
                      </a:cubicBezTo>
                      <a:cubicBezTo>
                        <a:pt x="363" y="770"/>
                        <a:pt x="399" y="794"/>
                        <a:pt x="399" y="794"/>
                      </a:cubicBezTo>
                      <a:cubicBezTo>
                        <a:pt x="409" y="780"/>
                        <a:pt x="419" y="782"/>
                        <a:pt x="445" y="762"/>
                      </a:cubicBezTo>
                      <a:cubicBezTo>
                        <a:pt x="458" y="758"/>
                        <a:pt x="469" y="741"/>
                        <a:pt x="483" y="736"/>
                      </a:cubicBezTo>
                      <a:cubicBezTo>
                        <a:pt x="492" y="747"/>
                        <a:pt x="494" y="740"/>
                        <a:pt x="498" y="753"/>
                      </a:cubicBezTo>
                      <a:cubicBezTo>
                        <a:pt x="500" y="760"/>
                        <a:pt x="489" y="760"/>
                        <a:pt x="495" y="764"/>
                      </a:cubicBezTo>
                      <a:cubicBezTo>
                        <a:pt x="498" y="766"/>
                        <a:pt x="511" y="802"/>
                        <a:pt x="511" y="802"/>
                      </a:cubicBezTo>
                      <a:cubicBezTo>
                        <a:pt x="529" y="828"/>
                        <a:pt x="521" y="807"/>
                        <a:pt x="543" y="824"/>
                      </a:cubicBezTo>
                      <a:cubicBezTo>
                        <a:pt x="557" y="834"/>
                        <a:pt x="558" y="821"/>
                        <a:pt x="558" y="837"/>
                      </a:cubicBezTo>
                      <a:cubicBezTo>
                        <a:pt x="569" y="844"/>
                        <a:pt x="567" y="847"/>
                        <a:pt x="575" y="858"/>
                      </a:cubicBezTo>
                      <a:cubicBezTo>
                        <a:pt x="576" y="863"/>
                        <a:pt x="559" y="869"/>
                        <a:pt x="559" y="874"/>
                      </a:cubicBezTo>
                      <a:cubicBezTo>
                        <a:pt x="561" y="894"/>
                        <a:pt x="584" y="919"/>
                        <a:pt x="586" y="939"/>
                      </a:cubicBezTo>
                      <a:cubicBezTo>
                        <a:pt x="587" y="945"/>
                        <a:pt x="586" y="955"/>
                        <a:pt x="592" y="957"/>
                      </a:cubicBezTo>
                      <a:cubicBezTo>
                        <a:pt x="600" y="960"/>
                        <a:pt x="580" y="963"/>
                        <a:pt x="589" y="968"/>
                      </a:cubicBezTo>
                      <a:cubicBezTo>
                        <a:pt x="595" y="972"/>
                        <a:pt x="589" y="986"/>
                        <a:pt x="589" y="986"/>
                      </a:cubicBezTo>
                      <a:cubicBezTo>
                        <a:pt x="607" y="1012"/>
                        <a:pt x="624" y="1012"/>
                        <a:pt x="631" y="1006"/>
                      </a:cubicBezTo>
                      <a:cubicBezTo>
                        <a:pt x="635" y="1003"/>
                        <a:pt x="665" y="1017"/>
                        <a:pt x="669" y="1016"/>
                      </a:cubicBezTo>
                      <a:cubicBezTo>
                        <a:pt x="686" y="1019"/>
                        <a:pt x="697" y="1004"/>
                        <a:pt x="711" y="1012"/>
                      </a:cubicBezTo>
                      <a:cubicBezTo>
                        <a:pt x="717" y="1020"/>
                        <a:pt x="742" y="1033"/>
                        <a:pt x="749" y="1040"/>
                      </a:cubicBezTo>
                      <a:cubicBezTo>
                        <a:pt x="743" y="1064"/>
                        <a:pt x="751" y="1042"/>
                        <a:pt x="729" y="1072"/>
                      </a:cubicBezTo>
                      <a:cubicBezTo>
                        <a:pt x="730" y="1083"/>
                        <a:pt x="721" y="1107"/>
                        <a:pt x="730" y="1116"/>
                      </a:cubicBezTo>
                      <a:cubicBezTo>
                        <a:pt x="728" y="1113"/>
                        <a:pt x="721" y="1110"/>
                        <a:pt x="724" y="1107"/>
                      </a:cubicBezTo>
                      <a:cubicBezTo>
                        <a:pt x="727" y="1104"/>
                        <a:pt x="732" y="1109"/>
                        <a:pt x="736" y="1110"/>
                      </a:cubicBezTo>
                      <a:cubicBezTo>
                        <a:pt x="742" y="1112"/>
                        <a:pt x="717" y="1115"/>
                        <a:pt x="723" y="1116"/>
                      </a:cubicBezTo>
                      <a:cubicBezTo>
                        <a:pt x="728" y="1117"/>
                        <a:pt x="717" y="1161"/>
                        <a:pt x="723" y="1162"/>
                      </a:cubicBezTo>
                      <a:cubicBezTo>
                        <a:pt x="729" y="1164"/>
                        <a:pt x="745" y="1152"/>
                        <a:pt x="745" y="1152"/>
                      </a:cubicBezTo>
                      <a:cubicBezTo>
                        <a:pt x="758" y="1171"/>
                        <a:pt x="789" y="1151"/>
                        <a:pt x="807" y="1162"/>
                      </a:cubicBezTo>
                      <a:cubicBezTo>
                        <a:pt x="813" y="1166"/>
                        <a:pt x="809" y="1186"/>
                        <a:pt x="815" y="1190"/>
                      </a:cubicBezTo>
                      <a:cubicBezTo>
                        <a:pt x="819" y="1192"/>
                        <a:pt x="859" y="1186"/>
                        <a:pt x="857" y="1188"/>
                      </a:cubicBezTo>
                      <a:cubicBezTo>
                        <a:pt x="854" y="1191"/>
                        <a:pt x="882" y="1176"/>
                        <a:pt x="877" y="1176"/>
                      </a:cubicBezTo>
                      <a:close/>
                    </a:path>
                  </a:pathLst>
                </a:custGeom>
                <a:solidFill>
                  <a:srgbClr val="1F497D">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8" name="Freeform 74"/>
                <p:cNvSpPr>
                  <a:spLocks/>
                </p:cNvSpPr>
                <p:nvPr>
                  <p:custDataLst>
                    <p:tags r:id="rId24"/>
                  </p:custDataLst>
                </p:nvPr>
              </p:nvSpPr>
              <p:spPr bwMode="auto">
                <a:xfrm>
                  <a:off x="6707193" y="3645965"/>
                  <a:ext cx="1609725" cy="1836738"/>
                </a:xfrm>
                <a:custGeom>
                  <a:avLst/>
                  <a:gdLst>
                    <a:gd name="T0" fmla="*/ 2147483647 w 901"/>
                    <a:gd name="T1" fmla="*/ 2147483647 h 1275"/>
                    <a:gd name="T2" fmla="*/ 2147483647 w 901"/>
                    <a:gd name="T3" fmla="*/ 2147483647 h 1275"/>
                    <a:gd name="T4" fmla="*/ 2147483647 w 901"/>
                    <a:gd name="T5" fmla="*/ 2147483647 h 1275"/>
                    <a:gd name="T6" fmla="*/ 2147483647 w 901"/>
                    <a:gd name="T7" fmla="*/ 2147483647 h 1275"/>
                    <a:gd name="T8" fmla="*/ 2147483647 w 901"/>
                    <a:gd name="T9" fmla="*/ 2147483647 h 1275"/>
                    <a:gd name="T10" fmla="*/ 2147483647 w 901"/>
                    <a:gd name="T11" fmla="*/ 2147483647 h 1275"/>
                    <a:gd name="T12" fmla="*/ 2147483647 w 901"/>
                    <a:gd name="T13" fmla="*/ 2147483647 h 1275"/>
                    <a:gd name="T14" fmla="*/ 2147483647 w 901"/>
                    <a:gd name="T15" fmla="*/ 2147483647 h 1275"/>
                    <a:gd name="T16" fmla="*/ 2147483647 w 901"/>
                    <a:gd name="T17" fmla="*/ 2147483647 h 1275"/>
                    <a:gd name="T18" fmla="*/ 2147483647 w 901"/>
                    <a:gd name="T19" fmla="*/ 2147483647 h 1275"/>
                    <a:gd name="T20" fmla="*/ 2147483647 w 901"/>
                    <a:gd name="T21" fmla="*/ 2147483647 h 1275"/>
                    <a:gd name="T22" fmla="*/ 2147483647 w 901"/>
                    <a:gd name="T23" fmla="*/ 2147483647 h 1275"/>
                    <a:gd name="T24" fmla="*/ 2147483647 w 901"/>
                    <a:gd name="T25" fmla="*/ 2147483647 h 1275"/>
                    <a:gd name="T26" fmla="*/ 2147483647 w 901"/>
                    <a:gd name="T27" fmla="*/ 2147483647 h 1275"/>
                    <a:gd name="T28" fmla="*/ 2147483647 w 901"/>
                    <a:gd name="T29" fmla="*/ 2147483647 h 1275"/>
                    <a:gd name="T30" fmla="*/ 2147483647 w 901"/>
                    <a:gd name="T31" fmla="*/ 2147483647 h 1275"/>
                    <a:gd name="T32" fmla="*/ 2147483647 w 901"/>
                    <a:gd name="T33" fmla="*/ 2147483647 h 1275"/>
                    <a:gd name="T34" fmla="*/ 2147483647 w 901"/>
                    <a:gd name="T35" fmla="*/ 2147483647 h 1275"/>
                    <a:gd name="T36" fmla="*/ 2147483647 w 901"/>
                    <a:gd name="T37" fmla="*/ 2147483647 h 1275"/>
                    <a:gd name="T38" fmla="*/ 2147483647 w 901"/>
                    <a:gd name="T39" fmla="*/ 2147483647 h 1275"/>
                    <a:gd name="T40" fmla="*/ 2147483647 w 901"/>
                    <a:gd name="T41" fmla="*/ 2147483647 h 1275"/>
                    <a:gd name="T42" fmla="*/ 2147483647 w 901"/>
                    <a:gd name="T43" fmla="*/ 2147483647 h 1275"/>
                    <a:gd name="T44" fmla="*/ 2147483647 w 901"/>
                    <a:gd name="T45" fmla="*/ 2147483647 h 1275"/>
                    <a:gd name="T46" fmla="*/ 2147483647 w 901"/>
                    <a:gd name="T47" fmla="*/ 2147483647 h 1275"/>
                    <a:gd name="T48" fmla="*/ 2147483647 w 901"/>
                    <a:gd name="T49" fmla="*/ 2147483647 h 1275"/>
                    <a:gd name="T50" fmla="*/ 2147483647 w 901"/>
                    <a:gd name="T51" fmla="*/ 2147483647 h 1275"/>
                    <a:gd name="T52" fmla="*/ 2147483647 w 901"/>
                    <a:gd name="T53" fmla="*/ 2147483647 h 1275"/>
                    <a:gd name="T54" fmla="*/ 2147483647 w 901"/>
                    <a:gd name="T55" fmla="*/ 2147483647 h 1275"/>
                    <a:gd name="T56" fmla="*/ 2147483647 w 901"/>
                    <a:gd name="T57" fmla="*/ 2147483647 h 1275"/>
                    <a:gd name="T58" fmla="*/ 2147483647 w 901"/>
                    <a:gd name="T59" fmla="*/ 2147483647 h 1275"/>
                    <a:gd name="T60" fmla="*/ 2147483647 w 901"/>
                    <a:gd name="T61" fmla="*/ 2147483647 h 1275"/>
                    <a:gd name="T62" fmla="*/ 2147483647 w 901"/>
                    <a:gd name="T63" fmla="*/ 2147483647 h 1275"/>
                    <a:gd name="T64" fmla="*/ 2147483647 w 901"/>
                    <a:gd name="T65" fmla="*/ 2147483647 h 1275"/>
                    <a:gd name="T66" fmla="*/ 2147483647 w 901"/>
                    <a:gd name="T67" fmla="*/ 2147483647 h 1275"/>
                    <a:gd name="T68" fmla="*/ 2147483647 w 901"/>
                    <a:gd name="T69" fmla="*/ 2147483647 h 1275"/>
                    <a:gd name="T70" fmla="*/ 2147483647 w 901"/>
                    <a:gd name="T71" fmla="*/ 2147483647 h 1275"/>
                    <a:gd name="T72" fmla="*/ 2147483647 w 901"/>
                    <a:gd name="T73" fmla="*/ 2147483647 h 1275"/>
                    <a:gd name="T74" fmla="*/ 2147483647 w 901"/>
                    <a:gd name="T75" fmla="*/ 2147483647 h 1275"/>
                    <a:gd name="T76" fmla="*/ 2147483647 w 901"/>
                    <a:gd name="T77" fmla="*/ 2147483647 h 1275"/>
                    <a:gd name="T78" fmla="*/ 2147483647 w 901"/>
                    <a:gd name="T79" fmla="*/ 2147483647 h 1275"/>
                    <a:gd name="T80" fmla="*/ 2147483647 w 901"/>
                    <a:gd name="T81" fmla="*/ 2147483647 h 1275"/>
                    <a:gd name="T82" fmla="*/ 2147483647 w 901"/>
                    <a:gd name="T83" fmla="*/ 2147483647 h 1275"/>
                    <a:gd name="T84" fmla="*/ 2147483647 w 901"/>
                    <a:gd name="T85" fmla="*/ 2147483647 h 1275"/>
                    <a:gd name="T86" fmla="*/ 2147483647 w 901"/>
                    <a:gd name="T87" fmla="*/ 2147483647 h 1275"/>
                    <a:gd name="T88" fmla="*/ 2147483647 w 901"/>
                    <a:gd name="T89" fmla="*/ 2147483647 h 1275"/>
                    <a:gd name="T90" fmla="*/ 2147483647 w 901"/>
                    <a:gd name="T91" fmla="*/ 2147483647 h 1275"/>
                    <a:gd name="T92" fmla="*/ 2147483647 w 901"/>
                    <a:gd name="T93" fmla="*/ 2147483647 h 1275"/>
                    <a:gd name="T94" fmla="*/ 2147483647 w 901"/>
                    <a:gd name="T95" fmla="*/ 2147483647 h 1275"/>
                    <a:gd name="T96" fmla="*/ 2147483647 w 901"/>
                    <a:gd name="T97" fmla="*/ 2147483647 h 1275"/>
                    <a:gd name="T98" fmla="*/ 2147483647 w 901"/>
                    <a:gd name="T99" fmla="*/ 2147483647 h 1275"/>
                    <a:gd name="T100" fmla="*/ 2147483647 w 901"/>
                    <a:gd name="T101" fmla="*/ 2147483647 h 1275"/>
                    <a:gd name="T102" fmla="*/ 2147483647 w 901"/>
                    <a:gd name="T103" fmla="*/ 2147483647 h 12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1"/>
                    <a:gd name="T157" fmla="*/ 0 h 1275"/>
                    <a:gd name="T158" fmla="*/ 901 w 901"/>
                    <a:gd name="T159" fmla="*/ 1275 h 12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1" h="1275">
                      <a:moveTo>
                        <a:pt x="111" y="1229"/>
                      </a:moveTo>
                      <a:cubicBezTo>
                        <a:pt x="121" y="1223"/>
                        <a:pt x="140" y="1222"/>
                        <a:pt x="151" y="1218"/>
                      </a:cubicBezTo>
                      <a:cubicBezTo>
                        <a:pt x="193" y="1232"/>
                        <a:pt x="215" y="1237"/>
                        <a:pt x="262" y="1239"/>
                      </a:cubicBezTo>
                      <a:cubicBezTo>
                        <a:pt x="277" y="1244"/>
                        <a:pt x="292" y="1241"/>
                        <a:pt x="307" y="1236"/>
                      </a:cubicBezTo>
                      <a:cubicBezTo>
                        <a:pt x="315" y="1237"/>
                        <a:pt x="341" y="1242"/>
                        <a:pt x="352" y="1236"/>
                      </a:cubicBezTo>
                      <a:cubicBezTo>
                        <a:pt x="361" y="1231"/>
                        <a:pt x="364" y="1222"/>
                        <a:pt x="376" y="1218"/>
                      </a:cubicBezTo>
                      <a:cubicBezTo>
                        <a:pt x="386" y="1221"/>
                        <a:pt x="400" y="1233"/>
                        <a:pt x="400" y="1233"/>
                      </a:cubicBezTo>
                      <a:cubicBezTo>
                        <a:pt x="404" y="1244"/>
                        <a:pt x="408" y="1244"/>
                        <a:pt x="415" y="1251"/>
                      </a:cubicBezTo>
                      <a:cubicBezTo>
                        <a:pt x="412" y="1250"/>
                        <a:pt x="407" y="1250"/>
                        <a:pt x="409" y="1248"/>
                      </a:cubicBezTo>
                      <a:cubicBezTo>
                        <a:pt x="413" y="1244"/>
                        <a:pt x="427" y="1255"/>
                        <a:pt x="427" y="1255"/>
                      </a:cubicBezTo>
                      <a:cubicBezTo>
                        <a:pt x="445" y="1257"/>
                        <a:pt x="470" y="1251"/>
                        <a:pt x="487" y="1255"/>
                      </a:cubicBezTo>
                      <a:cubicBezTo>
                        <a:pt x="515" y="1274"/>
                        <a:pt x="528" y="1273"/>
                        <a:pt x="561" y="1275"/>
                      </a:cubicBezTo>
                      <a:cubicBezTo>
                        <a:pt x="570" y="1262"/>
                        <a:pt x="573" y="1255"/>
                        <a:pt x="589" y="1251"/>
                      </a:cubicBezTo>
                      <a:cubicBezTo>
                        <a:pt x="594" y="1235"/>
                        <a:pt x="597" y="1219"/>
                        <a:pt x="592" y="1203"/>
                      </a:cubicBezTo>
                      <a:cubicBezTo>
                        <a:pt x="593" y="1187"/>
                        <a:pt x="591" y="1171"/>
                        <a:pt x="595" y="1155"/>
                      </a:cubicBezTo>
                      <a:cubicBezTo>
                        <a:pt x="596" y="1152"/>
                        <a:pt x="601" y="1153"/>
                        <a:pt x="604" y="1152"/>
                      </a:cubicBezTo>
                      <a:cubicBezTo>
                        <a:pt x="613" y="1148"/>
                        <a:pt x="631" y="1140"/>
                        <a:pt x="631" y="1140"/>
                      </a:cubicBezTo>
                      <a:cubicBezTo>
                        <a:pt x="639" y="1128"/>
                        <a:pt x="636" y="1121"/>
                        <a:pt x="631" y="1107"/>
                      </a:cubicBezTo>
                      <a:cubicBezTo>
                        <a:pt x="633" y="1083"/>
                        <a:pt x="635" y="1076"/>
                        <a:pt x="628" y="1056"/>
                      </a:cubicBezTo>
                      <a:cubicBezTo>
                        <a:pt x="629" y="1053"/>
                        <a:pt x="631" y="1047"/>
                        <a:pt x="631" y="1047"/>
                      </a:cubicBezTo>
                      <a:cubicBezTo>
                        <a:pt x="638" y="1019"/>
                        <a:pt x="678" y="1037"/>
                        <a:pt x="707" y="1035"/>
                      </a:cubicBezTo>
                      <a:cubicBezTo>
                        <a:pt x="710" y="1018"/>
                        <a:pt x="699" y="1004"/>
                        <a:pt x="715" y="999"/>
                      </a:cubicBezTo>
                      <a:cubicBezTo>
                        <a:pt x="725" y="968"/>
                        <a:pt x="760" y="970"/>
                        <a:pt x="787" y="963"/>
                      </a:cubicBezTo>
                      <a:cubicBezTo>
                        <a:pt x="792" y="960"/>
                        <a:pt x="801" y="948"/>
                        <a:pt x="805" y="948"/>
                      </a:cubicBezTo>
                      <a:cubicBezTo>
                        <a:pt x="816" y="941"/>
                        <a:pt x="820" y="938"/>
                        <a:pt x="832" y="942"/>
                      </a:cubicBezTo>
                      <a:cubicBezTo>
                        <a:pt x="844" y="940"/>
                        <a:pt x="872" y="946"/>
                        <a:pt x="880" y="942"/>
                      </a:cubicBezTo>
                      <a:cubicBezTo>
                        <a:pt x="888" y="938"/>
                        <a:pt x="881" y="926"/>
                        <a:pt x="883" y="915"/>
                      </a:cubicBezTo>
                      <a:cubicBezTo>
                        <a:pt x="886" y="892"/>
                        <a:pt x="887" y="895"/>
                        <a:pt x="895" y="877"/>
                      </a:cubicBezTo>
                      <a:cubicBezTo>
                        <a:pt x="898" y="871"/>
                        <a:pt x="901" y="837"/>
                        <a:pt x="901" y="837"/>
                      </a:cubicBezTo>
                      <a:cubicBezTo>
                        <a:pt x="897" y="824"/>
                        <a:pt x="887" y="826"/>
                        <a:pt x="874" y="822"/>
                      </a:cubicBezTo>
                      <a:cubicBezTo>
                        <a:pt x="847" y="823"/>
                        <a:pt x="811" y="840"/>
                        <a:pt x="790" y="819"/>
                      </a:cubicBezTo>
                      <a:cubicBezTo>
                        <a:pt x="783" y="798"/>
                        <a:pt x="790" y="823"/>
                        <a:pt x="790" y="783"/>
                      </a:cubicBezTo>
                      <a:cubicBezTo>
                        <a:pt x="790" y="748"/>
                        <a:pt x="792" y="762"/>
                        <a:pt x="784" y="738"/>
                      </a:cubicBezTo>
                      <a:cubicBezTo>
                        <a:pt x="787" y="706"/>
                        <a:pt x="775" y="668"/>
                        <a:pt x="775" y="636"/>
                      </a:cubicBezTo>
                      <a:cubicBezTo>
                        <a:pt x="770" y="635"/>
                        <a:pt x="765" y="634"/>
                        <a:pt x="760" y="633"/>
                      </a:cubicBezTo>
                      <a:cubicBezTo>
                        <a:pt x="756" y="632"/>
                        <a:pt x="752" y="631"/>
                        <a:pt x="748" y="630"/>
                      </a:cubicBezTo>
                      <a:cubicBezTo>
                        <a:pt x="738" y="628"/>
                        <a:pt x="718" y="624"/>
                        <a:pt x="718" y="624"/>
                      </a:cubicBezTo>
                      <a:cubicBezTo>
                        <a:pt x="688" y="604"/>
                        <a:pt x="710" y="604"/>
                        <a:pt x="661" y="600"/>
                      </a:cubicBezTo>
                      <a:cubicBezTo>
                        <a:pt x="634" y="593"/>
                        <a:pt x="609" y="588"/>
                        <a:pt x="586" y="573"/>
                      </a:cubicBezTo>
                      <a:cubicBezTo>
                        <a:pt x="573" y="554"/>
                        <a:pt x="551" y="530"/>
                        <a:pt x="538" y="510"/>
                      </a:cubicBezTo>
                      <a:cubicBezTo>
                        <a:pt x="533" y="487"/>
                        <a:pt x="533" y="497"/>
                        <a:pt x="520" y="477"/>
                      </a:cubicBezTo>
                      <a:cubicBezTo>
                        <a:pt x="516" y="471"/>
                        <a:pt x="503" y="468"/>
                        <a:pt x="499" y="462"/>
                      </a:cubicBezTo>
                      <a:cubicBezTo>
                        <a:pt x="497" y="459"/>
                        <a:pt x="493" y="453"/>
                        <a:pt x="493" y="453"/>
                      </a:cubicBezTo>
                      <a:cubicBezTo>
                        <a:pt x="487" y="429"/>
                        <a:pt x="457" y="398"/>
                        <a:pt x="436" y="384"/>
                      </a:cubicBezTo>
                      <a:cubicBezTo>
                        <a:pt x="424" y="366"/>
                        <a:pt x="395" y="351"/>
                        <a:pt x="385" y="331"/>
                      </a:cubicBezTo>
                      <a:cubicBezTo>
                        <a:pt x="392" y="320"/>
                        <a:pt x="402" y="302"/>
                        <a:pt x="413" y="295"/>
                      </a:cubicBezTo>
                      <a:cubicBezTo>
                        <a:pt x="427" y="274"/>
                        <a:pt x="418" y="281"/>
                        <a:pt x="433" y="271"/>
                      </a:cubicBezTo>
                      <a:cubicBezTo>
                        <a:pt x="439" y="254"/>
                        <a:pt x="459" y="252"/>
                        <a:pt x="469" y="237"/>
                      </a:cubicBezTo>
                      <a:cubicBezTo>
                        <a:pt x="473" y="231"/>
                        <a:pt x="489" y="203"/>
                        <a:pt x="489" y="203"/>
                      </a:cubicBezTo>
                      <a:cubicBezTo>
                        <a:pt x="499" y="187"/>
                        <a:pt x="506" y="180"/>
                        <a:pt x="519" y="167"/>
                      </a:cubicBezTo>
                      <a:cubicBezTo>
                        <a:pt x="525" y="148"/>
                        <a:pt x="531" y="145"/>
                        <a:pt x="541" y="129"/>
                      </a:cubicBezTo>
                      <a:cubicBezTo>
                        <a:pt x="546" y="108"/>
                        <a:pt x="566" y="88"/>
                        <a:pt x="547" y="75"/>
                      </a:cubicBezTo>
                      <a:cubicBezTo>
                        <a:pt x="543" y="54"/>
                        <a:pt x="530" y="16"/>
                        <a:pt x="521" y="25"/>
                      </a:cubicBezTo>
                      <a:cubicBezTo>
                        <a:pt x="484" y="0"/>
                        <a:pt x="441" y="9"/>
                        <a:pt x="399" y="9"/>
                      </a:cubicBezTo>
                      <a:cubicBezTo>
                        <a:pt x="402" y="6"/>
                        <a:pt x="399" y="13"/>
                        <a:pt x="399" y="9"/>
                      </a:cubicBezTo>
                      <a:cubicBezTo>
                        <a:pt x="399" y="6"/>
                        <a:pt x="393" y="34"/>
                        <a:pt x="393" y="37"/>
                      </a:cubicBezTo>
                      <a:cubicBezTo>
                        <a:pt x="392" y="43"/>
                        <a:pt x="373" y="40"/>
                        <a:pt x="379" y="42"/>
                      </a:cubicBezTo>
                      <a:cubicBezTo>
                        <a:pt x="395" y="47"/>
                        <a:pt x="355" y="54"/>
                        <a:pt x="379" y="57"/>
                      </a:cubicBezTo>
                      <a:cubicBezTo>
                        <a:pt x="374" y="71"/>
                        <a:pt x="377" y="62"/>
                        <a:pt x="377" y="77"/>
                      </a:cubicBezTo>
                      <a:cubicBezTo>
                        <a:pt x="392" y="99"/>
                        <a:pt x="380" y="107"/>
                        <a:pt x="377" y="141"/>
                      </a:cubicBezTo>
                      <a:cubicBezTo>
                        <a:pt x="375" y="163"/>
                        <a:pt x="400" y="203"/>
                        <a:pt x="375" y="219"/>
                      </a:cubicBezTo>
                      <a:cubicBezTo>
                        <a:pt x="331" y="214"/>
                        <a:pt x="375" y="235"/>
                        <a:pt x="345" y="215"/>
                      </a:cubicBezTo>
                      <a:cubicBezTo>
                        <a:pt x="343" y="212"/>
                        <a:pt x="342" y="214"/>
                        <a:pt x="339" y="211"/>
                      </a:cubicBezTo>
                      <a:cubicBezTo>
                        <a:pt x="336" y="208"/>
                        <a:pt x="339" y="210"/>
                        <a:pt x="337" y="207"/>
                      </a:cubicBezTo>
                      <a:cubicBezTo>
                        <a:pt x="326" y="195"/>
                        <a:pt x="314" y="190"/>
                        <a:pt x="307" y="177"/>
                      </a:cubicBezTo>
                      <a:cubicBezTo>
                        <a:pt x="289" y="183"/>
                        <a:pt x="293" y="151"/>
                        <a:pt x="275" y="157"/>
                      </a:cubicBezTo>
                      <a:cubicBezTo>
                        <a:pt x="269" y="159"/>
                        <a:pt x="253" y="145"/>
                        <a:pt x="247" y="147"/>
                      </a:cubicBezTo>
                      <a:cubicBezTo>
                        <a:pt x="244" y="148"/>
                        <a:pt x="213" y="153"/>
                        <a:pt x="213" y="153"/>
                      </a:cubicBezTo>
                      <a:cubicBezTo>
                        <a:pt x="207" y="162"/>
                        <a:pt x="197" y="173"/>
                        <a:pt x="197" y="173"/>
                      </a:cubicBezTo>
                      <a:cubicBezTo>
                        <a:pt x="171" y="170"/>
                        <a:pt x="128" y="187"/>
                        <a:pt x="101" y="187"/>
                      </a:cubicBezTo>
                      <a:cubicBezTo>
                        <a:pt x="96" y="206"/>
                        <a:pt x="104" y="202"/>
                        <a:pt x="99" y="221"/>
                      </a:cubicBezTo>
                      <a:cubicBezTo>
                        <a:pt x="97" y="230"/>
                        <a:pt x="96" y="244"/>
                        <a:pt x="93" y="253"/>
                      </a:cubicBezTo>
                      <a:cubicBezTo>
                        <a:pt x="92" y="256"/>
                        <a:pt x="81" y="299"/>
                        <a:pt x="81" y="299"/>
                      </a:cubicBezTo>
                      <a:cubicBezTo>
                        <a:pt x="79" y="321"/>
                        <a:pt x="73" y="351"/>
                        <a:pt x="69" y="373"/>
                      </a:cubicBezTo>
                      <a:cubicBezTo>
                        <a:pt x="71" y="394"/>
                        <a:pt x="80" y="395"/>
                        <a:pt x="99" y="407"/>
                      </a:cubicBezTo>
                      <a:cubicBezTo>
                        <a:pt x="106" y="417"/>
                        <a:pt x="105" y="439"/>
                        <a:pt x="111" y="445"/>
                      </a:cubicBezTo>
                      <a:cubicBezTo>
                        <a:pt x="104" y="456"/>
                        <a:pt x="106" y="470"/>
                        <a:pt x="103" y="483"/>
                      </a:cubicBezTo>
                      <a:cubicBezTo>
                        <a:pt x="101" y="491"/>
                        <a:pt x="81" y="509"/>
                        <a:pt x="81" y="509"/>
                      </a:cubicBezTo>
                      <a:cubicBezTo>
                        <a:pt x="82" y="525"/>
                        <a:pt x="87" y="539"/>
                        <a:pt x="89" y="555"/>
                      </a:cubicBezTo>
                      <a:cubicBezTo>
                        <a:pt x="90" y="564"/>
                        <a:pt x="99" y="577"/>
                        <a:pt x="99" y="577"/>
                      </a:cubicBezTo>
                      <a:cubicBezTo>
                        <a:pt x="95" y="589"/>
                        <a:pt x="81" y="584"/>
                        <a:pt x="71" y="591"/>
                      </a:cubicBezTo>
                      <a:cubicBezTo>
                        <a:pt x="67" y="587"/>
                        <a:pt x="79" y="594"/>
                        <a:pt x="79" y="594"/>
                      </a:cubicBezTo>
                      <a:cubicBezTo>
                        <a:pt x="108" y="589"/>
                        <a:pt x="85" y="584"/>
                        <a:pt x="69" y="595"/>
                      </a:cubicBezTo>
                      <a:cubicBezTo>
                        <a:pt x="61" y="607"/>
                        <a:pt x="58" y="603"/>
                        <a:pt x="47" y="609"/>
                      </a:cubicBezTo>
                      <a:cubicBezTo>
                        <a:pt x="41" y="613"/>
                        <a:pt x="13" y="617"/>
                        <a:pt x="13" y="617"/>
                      </a:cubicBezTo>
                      <a:cubicBezTo>
                        <a:pt x="7" y="635"/>
                        <a:pt x="26" y="641"/>
                        <a:pt x="39" y="649"/>
                      </a:cubicBezTo>
                      <a:cubicBezTo>
                        <a:pt x="44" y="665"/>
                        <a:pt x="23" y="678"/>
                        <a:pt x="9" y="699"/>
                      </a:cubicBezTo>
                      <a:cubicBezTo>
                        <a:pt x="0" y="712"/>
                        <a:pt x="22" y="723"/>
                        <a:pt x="17" y="739"/>
                      </a:cubicBezTo>
                      <a:cubicBezTo>
                        <a:pt x="14" y="749"/>
                        <a:pt x="19" y="761"/>
                        <a:pt x="21" y="761"/>
                      </a:cubicBezTo>
                      <a:cubicBezTo>
                        <a:pt x="24" y="760"/>
                        <a:pt x="16" y="754"/>
                        <a:pt x="17" y="757"/>
                      </a:cubicBezTo>
                      <a:cubicBezTo>
                        <a:pt x="18" y="763"/>
                        <a:pt x="21" y="769"/>
                        <a:pt x="21" y="769"/>
                      </a:cubicBezTo>
                      <a:cubicBezTo>
                        <a:pt x="20" y="777"/>
                        <a:pt x="17" y="773"/>
                        <a:pt x="15" y="781"/>
                      </a:cubicBezTo>
                      <a:cubicBezTo>
                        <a:pt x="14" y="787"/>
                        <a:pt x="11" y="811"/>
                        <a:pt x="11" y="811"/>
                      </a:cubicBezTo>
                      <a:cubicBezTo>
                        <a:pt x="9" y="840"/>
                        <a:pt x="13" y="877"/>
                        <a:pt x="13" y="906"/>
                      </a:cubicBezTo>
                      <a:cubicBezTo>
                        <a:pt x="13" y="917"/>
                        <a:pt x="16" y="939"/>
                        <a:pt x="16" y="939"/>
                      </a:cubicBezTo>
                      <a:cubicBezTo>
                        <a:pt x="19" y="940"/>
                        <a:pt x="23" y="939"/>
                        <a:pt x="25" y="942"/>
                      </a:cubicBezTo>
                      <a:cubicBezTo>
                        <a:pt x="29" y="947"/>
                        <a:pt x="39" y="953"/>
                        <a:pt x="41" y="959"/>
                      </a:cubicBezTo>
                      <a:cubicBezTo>
                        <a:pt x="46" y="973"/>
                        <a:pt x="23" y="1020"/>
                        <a:pt x="31" y="1033"/>
                      </a:cubicBezTo>
                      <a:cubicBezTo>
                        <a:pt x="47" y="1057"/>
                        <a:pt x="25" y="1092"/>
                        <a:pt x="25" y="1137"/>
                      </a:cubicBezTo>
                      <a:cubicBezTo>
                        <a:pt x="26" y="1133"/>
                        <a:pt x="41" y="1077"/>
                        <a:pt x="25" y="1095"/>
                      </a:cubicBezTo>
                      <a:cubicBezTo>
                        <a:pt x="29" y="1095"/>
                        <a:pt x="29" y="1133"/>
                        <a:pt x="31" y="1137"/>
                      </a:cubicBezTo>
                      <a:cubicBezTo>
                        <a:pt x="34" y="1143"/>
                        <a:pt x="38" y="1150"/>
                        <a:pt x="43" y="1155"/>
                      </a:cubicBezTo>
                      <a:cubicBezTo>
                        <a:pt x="53" y="1165"/>
                        <a:pt x="59" y="1169"/>
                        <a:pt x="73" y="1173"/>
                      </a:cubicBezTo>
                      <a:cubicBezTo>
                        <a:pt x="81" y="1184"/>
                        <a:pt x="97" y="1210"/>
                        <a:pt x="103" y="1219"/>
                      </a:cubicBezTo>
                      <a:cubicBezTo>
                        <a:pt x="109" y="1228"/>
                        <a:pt x="109" y="1227"/>
                        <a:pt x="111" y="1229"/>
                      </a:cubicBezTo>
                      <a:close/>
                    </a:path>
                  </a:pathLst>
                </a:custGeom>
                <a:solidFill>
                  <a:sysClr val="window" lastClr="FFFFFF">
                    <a:lumMod val="75000"/>
                  </a:sys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69" name="Freeform 76"/>
                <p:cNvSpPr>
                  <a:spLocks/>
                </p:cNvSpPr>
                <p:nvPr>
                  <p:custDataLst>
                    <p:tags r:id="rId25"/>
                  </p:custDataLst>
                </p:nvPr>
              </p:nvSpPr>
              <p:spPr bwMode="auto">
                <a:xfrm>
                  <a:off x="3379792" y="1670054"/>
                  <a:ext cx="617537" cy="557213"/>
                </a:xfrm>
                <a:custGeom>
                  <a:avLst/>
                  <a:gdLst>
                    <a:gd name="T0" fmla="*/ 2147483647 w 345"/>
                    <a:gd name="T1" fmla="*/ 2147483647 h 386"/>
                    <a:gd name="T2" fmla="*/ 2147483647 w 345"/>
                    <a:gd name="T3" fmla="*/ 2147483647 h 386"/>
                    <a:gd name="T4" fmla="*/ 2147483647 w 345"/>
                    <a:gd name="T5" fmla="*/ 2147483647 h 386"/>
                    <a:gd name="T6" fmla="*/ 2147483647 w 345"/>
                    <a:gd name="T7" fmla="*/ 2147483647 h 386"/>
                    <a:gd name="T8" fmla="*/ 2147483647 w 345"/>
                    <a:gd name="T9" fmla="*/ 2147483647 h 386"/>
                    <a:gd name="T10" fmla="*/ 2147483647 w 345"/>
                    <a:gd name="T11" fmla="*/ 2147483647 h 386"/>
                    <a:gd name="T12" fmla="*/ 2147483647 w 345"/>
                    <a:gd name="T13" fmla="*/ 2147483647 h 386"/>
                    <a:gd name="T14" fmla="*/ 2147483647 w 345"/>
                    <a:gd name="T15" fmla="*/ 2147483647 h 386"/>
                    <a:gd name="T16" fmla="*/ 2147483647 w 345"/>
                    <a:gd name="T17" fmla="*/ 2147483647 h 386"/>
                    <a:gd name="T18" fmla="*/ 2147483647 w 345"/>
                    <a:gd name="T19" fmla="*/ 2147483647 h 386"/>
                    <a:gd name="T20" fmla="*/ 2147483647 w 345"/>
                    <a:gd name="T21" fmla="*/ 2147483647 h 386"/>
                    <a:gd name="T22" fmla="*/ 2147483647 w 345"/>
                    <a:gd name="T23" fmla="*/ 2147483647 h 386"/>
                    <a:gd name="T24" fmla="*/ 2147483647 w 345"/>
                    <a:gd name="T25" fmla="*/ 2147483647 h 386"/>
                    <a:gd name="T26" fmla="*/ 2147483647 w 345"/>
                    <a:gd name="T27" fmla="*/ 2147483647 h 386"/>
                    <a:gd name="T28" fmla="*/ 2147483647 w 345"/>
                    <a:gd name="T29" fmla="*/ 2147483647 h 386"/>
                    <a:gd name="T30" fmla="*/ 2147483647 w 345"/>
                    <a:gd name="T31" fmla="*/ 2147483647 h 386"/>
                    <a:gd name="T32" fmla="*/ 2147483647 w 345"/>
                    <a:gd name="T33" fmla="*/ 2147483647 h 386"/>
                    <a:gd name="T34" fmla="*/ 2147483647 w 345"/>
                    <a:gd name="T35" fmla="*/ 2147483647 h 386"/>
                    <a:gd name="T36" fmla="*/ 2147483647 w 345"/>
                    <a:gd name="T37" fmla="*/ 2147483647 h 386"/>
                    <a:gd name="T38" fmla="*/ 2147483647 w 345"/>
                    <a:gd name="T39" fmla="*/ 2147483647 h 386"/>
                    <a:gd name="T40" fmla="*/ 2147483647 w 345"/>
                    <a:gd name="T41" fmla="*/ 2147483647 h 386"/>
                    <a:gd name="T42" fmla="*/ 2147483647 w 345"/>
                    <a:gd name="T43" fmla="*/ 2147483647 h 386"/>
                    <a:gd name="T44" fmla="*/ 2147483647 w 345"/>
                    <a:gd name="T45" fmla="*/ 2147483647 h 386"/>
                    <a:gd name="T46" fmla="*/ 2147483647 w 345"/>
                    <a:gd name="T47" fmla="*/ 2147483647 h 386"/>
                    <a:gd name="T48" fmla="*/ 2147483647 w 345"/>
                    <a:gd name="T49" fmla="*/ 2147483647 h 386"/>
                    <a:gd name="T50" fmla="*/ 2147483647 w 345"/>
                    <a:gd name="T51" fmla="*/ 2147483647 h 386"/>
                    <a:gd name="T52" fmla="*/ 2147483647 w 345"/>
                    <a:gd name="T53" fmla="*/ 2147483647 h 386"/>
                    <a:gd name="T54" fmla="*/ 2147483647 w 345"/>
                    <a:gd name="T55" fmla="*/ 2147483647 h 386"/>
                    <a:gd name="T56" fmla="*/ 2147483647 w 345"/>
                    <a:gd name="T57" fmla="*/ 2147483647 h 386"/>
                    <a:gd name="T58" fmla="*/ 2147483647 w 345"/>
                    <a:gd name="T59" fmla="*/ 2147483647 h 386"/>
                    <a:gd name="T60" fmla="*/ 2147483647 w 345"/>
                    <a:gd name="T61" fmla="*/ 2147483647 h 386"/>
                    <a:gd name="T62" fmla="*/ 2147483647 w 345"/>
                    <a:gd name="T63" fmla="*/ 2147483647 h 386"/>
                    <a:gd name="T64" fmla="*/ 2147483647 w 345"/>
                    <a:gd name="T65" fmla="*/ 2147483647 h 386"/>
                    <a:gd name="T66" fmla="*/ 2147483647 w 345"/>
                    <a:gd name="T67" fmla="*/ 2147483647 h 386"/>
                    <a:gd name="T68" fmla="*/ 2147483647 w 345"/>
                    <a:gd name="T69" fmla="*/ 2147483647 h 3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386"/>
                    <a:gd name="T107" fmla="*/ 345 w 345"/>
                    <a:gd name="T108" fmla="*/ 386 h 3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386">
                      <a:moveTo>
                        <a:pt x="134" y="362"/>
                      </a:moveTo>
                      <a:cubicBezTo>
                        <a:pt x="148" y="364"/>
                        <a:pt x="153" y="368"/>
                        <a:pt x="166" y="372"/>
                      </a:cubicBezTo>
                      <a:cubicBezTo>
                        <a:pt x="172" y="374"/>
                        <a:pt x="184" y="380"/>
                        <a:pt x="184" y="380"/>
                      </a:cubicBezTo>
                      <a:cubicBezTo>
                        <a:pt x="202" y="374"/>
                        <a:pt x="199" y="386"/>
                        <a:pt x="221" y="384"/>
                      </a:cubicBezTo>
                      <a:cubicBezTo>
                        <a:pt x="234" y="375"/>
                        <a:pt x="247" y="363"/>
                        <a:pt x="267" y="360"/>
                      </a:cubicBezTo>
                      <a:cubicBezTo>
                        <a:pt x="286" y="362"/>
                        <a:pt x="285" y="371"/>
                        <a:pt x="309" y="365"/>
                      </a:cubicBezTo>
                      <a:cubicBezTo>
                        <a:pt x="314" y="358"/>
                        <a:pt x="313" y="355"/>
                        <a:pt x="320" y="350"/>
                      </a:cubicBezTo>
                      <a:cubicBezTo>
                        <a:pt x="322" y="344"/>
                        <a:pt x="320" y="334"/>
                        <a:pt x="322" y="328"/>
                      </a:cubicBezTo>
                      <a:cubicBezTo>
                        <a:pt x="324" y="323"/>
                        <a:pt x="345" y="315"/>
                        <a:pt x="345" y="315"/>
                      </a:cubicBezTo>
                      <a:cubicBezTo>
                        <a:pt x="344" y="309"/>
                        <a:pt x="333" y="298"/>
                        <a:pt x="326" y="292"/>
                      </a:cubicBezTo>
                      <a:cubicBezTo>
                        <a:pt x="319" y="286"/>
                        <a:pt x="311" y="283"/>
                        <a:pt x="305" y="277"/>
                      </a:cubicBezTo>
                      <a:cubicBezTo>
                        <a:pt x="300" y="270"/>
                        <a:pt x="294" y="262"/>
                        <a:pt x="287" y="257"/>
                      </a:cubicBezTo>
                      <a:cubicBezTo>
                        <a:pt x="281" y="239"/>
                        <a:pt x="286" y="244"/>
                        <a:pt x="278" y="228"/>
                      </a:cubicBezTo>
                      <a:cubicBezTo>
                        <a:pt x="273" y="219"/>
                        <a:pt x="253" y="205"/>
                        <a:pt x="248" y="196"/>
                      </a:cubicBezTo>
                      <a:cubicBezTo>
                        <a:pt x="247" y="194"/>
                        <a:pt x="248" y="191"/>
                        <a:pt x="246" y="190"/>
                      </a:cubicBezTo>
                      <a:cubicBezTo>
                        <a:pt x="243" y="188"/>
                        <a:pt x="230" y="195"/>
                        <a:pt x="230" y="195"/>
                      </a:cubicBezTo>
                      <a:cubicBezTo>
                        <a:pt x="219" y="195"/>
                        <a:pt x="197" y="201"/>
                        <a:pt x="186" y="201"/>
                      </a:cubicBezTo>
                      <a:cubicBezTo>
                        <a:pt x="175" y="201"/>
                        <a:pt x="176" y="202"/>
                        <a:pt x="162" y="197"/>
                      </a:cubicBezTo>
                      <a:cubicBezTo>
                        <a:pt x="143" y="191"/>
                        <a:pt x="118" y="183"/>
                        <a:pt x="102" y="172"/>
                      </a:cubicBezTo>
                      <a:cubicBezTo>
                        <a:pt x="93" y="166"/>
                        <a:pt x="86" y="160"/>
                        <a:pt x="78" y="154"/>
                      </a:cubicBezTo>
                      <a:cubicBezTo>
                        <a:pt x="72" y="145"/>
                        <a:pt x="66" y="145"/>
                        <a:pt x="62" y="134"/>
                      </a:cubicBezTo>
                      <a:cubicBezTo>
                        <a:pt x="58" y="89"/>
                        <a:pt x="51" y="51"/>
                        <a:pt x="51" y="6"/>
                      </a:cubicBezTo>
                      <a:cubicBezTo>
                        <a:pt x="43" y="3"/>
                        <a:pt x="41" y="0"/>
                        <a:pt x="38" y="9"/>
                      </a:cubicBezTo>
                      <a:cubicBezTo>
                        <a:pt x="36" y="50"/>
                        <a:pt x="23" y="66"/>
                        <a:pt x="10" y="96"/>
                      </a:cubicBezTo>
                      <a:cubicBezTo>
                        <a:pt x="5" y="108"/>
                        <a:pt x="0" y="98"/>
                        <a:pt x="3" y="116"/>
                      </a:cubicBezTo>
                      <a:cubicBezTo>
                        <a:pt x="0" y="124"/>
                        <a:pt x="5" y="118"/>
                        <a:pt x="5" y="126"/>
                      </a:cubicBezTo>
                      <a:cubicBezTo>
                        <a:pt x="13" y="129"/>
                        <a:pt x="3" y="149"/>
                        <a:pt x="8" y="156"/>
                      </a:cubicBezTo>
                      <a:cubicBezTo>
                        <a:pt x="9" y="160"/>
                        <a:pt x="22" y="174"/>
                        <a:pt x="23" y="174"/>
                      </a:cubicBezTo>
                      <a:cubicBezTo>
                        <a:pt x="27" y="175"/>
                        <a:pt x="41" y="203"/>
                        <a:pt x="41" y="203"/>
                      </a:cubicBezTo>
                      <a:cubicBezTo>
                        <a:pt x="53" y="222"/>
                        <a:pt x="50" y="233"/>
                        <a:pt x="50" y="248"/>
                      </a:cubicBezTo>
                      <a:cubicBezTo>
                        <a:pt x="56" y="257"/>
                        <a:pt x="50" y="254"/>
                        <a:pt x="56" y="260"/>
                      </a:cubicBezTo>
                      <a:cubicBezTo>
                        <a:pt x="60" y="264"/>
                        <a:pt x="73" y="275"/>
                        <a:pt x="77" y="278"/>
                      </a:cubicBezTo>
                      <a:cubicBezTo>
                        <a:pt x="81" y="281"/>
                        <a:pt x="95" y="305"/>
                        <a:pt x="95" y="305"/>
                      </a:cubicBezTo>
                      <a:cubicBezTo>
                        <a:pt x="106" y="313"/>
                        <a:pt x="119" y="336"/>
                        <a:pt x="125" y="345"/>
                      </a:cubicBezTo>
                      <a:cubicBezTo>
                        <a:pt x="131" y="354"/>
                        <a:pt x="132" y="359"/>
                        <a:pt x="134" y="362"/>
                      </a:cubicBezTo>
                      <a:close/>
                    </a:path>
                  </a:pathLst>
                </a:custGeom>
                <a:solidFill>
                  <a:srgbClr val="4BACC6">
                    <a:lumMod val="40000"/>
                    <a:lumOff val="6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sp>
              <p:nvSpPr>
                <p:cNvPr id="70" name="Freeform 77"/>
                <p:cNvSpPr>
                  <a:spLocks/>
                </p:cNvSpPr>
                <p:nvPr>
                  <p:custDataLst>
                    <p:tags r:id="rId26"/>
                  </p:custDataLst>
                </p:nvPr>
              </p:nvSpPr>
              <p:spPr bwMode="auto">
                <a:xfrm>
                  <a:off x="3384550" y="2495558"/>
                  <a:ext cx="698500" cy="638175"/>
                </a:xfrm>
                <a:custGeom>
                  <a:avLst/>
                  <a:gdLst>
                    <a:gd name="T0" fmla="*/ 2147483647 w 392"/>
                    <a:gd name="T1" fmla="*/ 2147483647 h 444"/>
                    <a:gd name="T2" fmla="*/ 2147483647 w 392"/>
                    <a:gd name="T3" fmla="*/ 2147483647 h 444"/>
                    <a:gd name="T4" fmla="*/ 2147483647 w 392"/>
                    <a:gd name="T5" fmla="*/ 2147483647 h 444"/>
                    <a:gd name="T6" fmla="*/ 2147483647 w 392"/>
                    <a:gd name="T7" fmla="*/ 2147483647 h 444"/>
                    <a:gd name="T8" fmla="*/ 2147483647 w 392"/>
                    <a:gd name="T9" fmla="*/ 2147483647 h 444"/>
                    <a:gd name="T10" fmla="*/ 2147483647 w 392"/>
                    <a:gd name="T11" fmla="*/ 2147483647 h 444"/>
                    <a:gd name="T12" fmla="*/ 2147483647 w 392"/>
                    <a:gd name="T13" fmla="*/ 2147483647 h 444"/>
                    <a:gd name="T14" fmla="*/ 2147483647 w 392"/>
                    <a:gd name="T15" fmla="*/ 2147483647 h 444"/>
                    <a:gd name="T16" fmla="*/ 2147483647 w 392"/>
                    <a:gd name="T17" fmla="*/ 2147483647 h 444"/>
                    <a:gd name="T18" fmla="*/ 2147483647 w 392"/>
                    <a:gd name="T19" fmla="*/ 2147483647 h 444"/>
                    <a:gd name="T20" fmla="*/ 2147483647 w 392"/>
                    <a:gd name="T21" fmla="*/ 2147483647 h 444"/>
                    <a:gd name="T22" fmla="*/ 2147483647 w 392"/>
                    <a:gd name="T23" fmla="*/ 2147483647 h 444"/>
                    <a:gd name="T24" fmla="*/ 2147483647 w 392"/>
                    <a:gd name="T25" fmla="*/ 2147483647 h 444"/>
                    <a:gd name="T26" fmla="*/ 2147483647 w 392"/>
                    <a:gd name="T27" fmla="*/ 2147483647 h 444"/>
                    <a:gd name="T28" fmla="*/ 2147483647 w 392"/>
                    <a:gd name="T29" fmla="*/ 2147483647 h 444"/>
                    <a:gd name="T30" fmla="*/ 2147483647 w 392"/>
                    <a:gd name="T31" fmla="*/ 2147483647 h 444"/>
                    <a:gd name="T32" fmla="*/ 2147483647 w 392"/>
                    <a:gd name="T33" fmla="*/ 2147483647 h 444"/>
                    <a:gd name="T34" fmla="*/ 2147483647 w 392"/>
                    <a:gd name="T35" fmla="*/ 2147483647 h 444"/>
                    <a:gd name="T36" fmla="*/ 2147483647 w 392"/>
                    <a:gd name="T37" fmla="*/ 2147483647 h 444"/>
                    <a:gd name="T38" fmla="*/ 2147483647 w 392"/>
                    <a:gd name="T39" fmla="*/ 2147483647 h 444"/>
                    <a:gd name="T40" fmla="*/ 2147483647 w 392"/>
                    <a:gd name="T41" fmla="*/ 2147483647 h 444"/>
                    <a:gd name="T42" fmla="*/ 2147483647 w 392"/>
                    <a:gd name="T43" fmla="*/ 2147483647 h 444"/>
                    <a:gd name="T44" fmla="*/ 2147483647 w 392"/>
                    <a:gd name="T45" fmla="*/ 2147483647 h 444"/>
                    <a:gd name="T46" fmla="*/ 2147483647 w 392"/>
                    <a:gd name="T47" fmla="*/ 2147483647 h 444"/>
                    <a:gd name="T48" fmla="*/ 2147483647 w 392"/>
                    <a:gd name="T49" fmla="*/ 2147483647 h 444"/>
                    <a:gd name="T50" fmla="*/ 2147483647 w 392"/>
                    <a:gd name="T51" fmla="*/ 0 h 444"/>
                    <a:gd name="T52" fmla="*/ 2147483647 w 392"/>
                    <a:gd name="T53" fmla="*/ 2147483647 h 444"/>
                    <a:gd name="T54" fmla="*/ 2147483647 w 392"/>
                    <a:gd name="T55" fmla="*/ 2147483647 h 444"/>
                    <a:gd name="T56" fmla="*/ 2147483647 w 392"/>
                    <a:gd name="T57" fmla="*/ 2147483647 h 444"/>
                    <a:gd name="T58" fmla="*/ 2147483647 w 392"/>
                    <a:gd name="T59" fmla="*/ 2147483647 h 444"/>
                    <a:gd name="T60" fmla="*/ 2147483647 w 392"/>
                    <a:gd name="T61" fmla="*/ 2147483647 h 444"/>
                    <a:gd name="T62" fmla="*/ 2147483647 w 392"/>
                    <a:gd name="T63" fmla="*/ 2147483647 h 444"/>
                    <a:gd name="T64" fmla="*/ 2147483647 w 392"/>
                    <a:gd name="T65" fmla="*/ 2147483647 h 444"/>
                    <a:gd name="T66" fmla="*/ 2147483647 w 392"/>
                    <a:gd name="T67" fmla="*/ 2147483647 h 444"/>
                    <a:gd name="T68" fmla="*/ 2147483647 w 392"/>
                    <a:gd name="T69" fmla="*/ 2147483647 h 444"/>
                    <a:gd name="T70" fmla="*/ 2147483647 w 392"/>
                    <a:gd name="T71" fmla="*/ 2147483647 h 444"/>
                    <a:gd name="T72" fmla="*/ 2147483647 w 392"/>
                    <a:gd name="T73" fmla="*/ 2147483647 h 444"/>
                    <a:gd name="T74" fmla="*/ 2147483647 w 392"/>
                    <a:gd name="T75" fmla="*/ 2147483647 h 444"/>
                    <a:gd name="T76" fmla="*/ 2147483647 w 392"/>
                    <a:gd name="T77" fmla="*/ 2147483647 h 444"/>
                    <a:gd name="T78" fmla="*/ 2147483647 w 392"/>
                    <a:gd name="T79" fmla="*/ 2147483647 h 444"/>
                    <a:gd name="T80" fmla="*/ 2147483647 w 392"/>
                    <a:gd name="T81" fmla="*/ 2147483647 h 444"/>
                    <a:gd name="T82" fmla="*/ 2147483647 w 392"/>
                    <a:gd name="T83" fmla="*/ 2147483647 h 444"/>
                    <a:gd name="T84" fmla="*/ 2147483647 w 392"/>
                    <a:gd name="T85" fmla="*/ 2147483647 h 444"/>
                    <a:gd name="T86" fmla="*/ 2147483647 w 392"/>
                    <a:gd name="T87" fmla="*/ 2147483647 h 444"/>
                    <a:gd name="T88" fmla="*/ 2147483647 w 392"/>
                    <a:gd name="T89" fmla="*/ 2147483647 h 444"/>
                    <a:gd name="T90" fmla="*/ 2147483647 w 392"/>
                    <a:gd name="T91" fmla="*/ 2147483647 h 444"/>
                    <a:gd name="T92" fmla="*/ 2147483647 w 392"/>
                    <a:gd name="T93" fmla="*/ 2147483647 h 444"/>
                    <a:gd name="T94" fmla="*/ 2147483647 w 392"/>
                    <a:gd name="T95" fmla="*/ 2147483647 h 444"/>
                    <a:gd name="T96" fmla="*/ 2147483647 w 392"/>
                    <a:gd name="T97" fmla="*/ 2147483647 h 444"/>
                    <a:gd name="T98" fmla="*/ 2147483647 w 392"/>
                    <a:gd name="T99" fmla="*/ 2147483647 h 444"/>
                    <a:gd name="T100" fmla="*/ 2147483647 w 392"/>
                    <a:gd name="T101" fmla="*/ 2147483647 h 444"/>
                    <a:gd name="T102" fmla="*/ 2147483647 w 392"/>
                    <a:gd name="T103" fmla="*/ 2147483647 h 444"/>
                    <a:gd name="T104" fmla="*/ 2147483647 w 392"/>
                    <a:gd name="T105" fmla="*/ 2147483647 h 444"/>
                    <a:gd name="T106" fmla="*/ 2147483647 w 392"/>
                    <a:gd name="T107" fmla="*/ 2147483647 h 444"/>
                    <a:gd name="T108" fmla="*/ 2147483647 w 392"/>
                    <a:gd name="T109" fmla="*/ 2147483647 h 444"/>
                    <a:gd name="T110" fmla="*/ 2147483647 w 392"/>
                    <a:gd name="T111" fmla="*/ 2147483647 h 4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444"/>
                    <a:gd name="T170" fmla="*/ 392 w 392"/>
                    <a:gd name="T171" fmla="*/ 444 h 4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444">
                      <a:moveTo>
                        <a:pt x="210" y="432"/>
                      </a:moveTo>
                      <a:cubicBezTo>
                        <a:pt x="215" y="424"/>
                        <a:pt x="212" y="428"/>
                        <a:pt x="218" y="422"/>
                      </a:cubicBezTo>
                      <a:cubicBezTo>
                        <a:pt x="200" y="444"/>
                        <a:pt x="219" y="424"/>
                        <a:pt x="226" y="422"/>
                      </a:cubicBezTo>
                      <a:cubicBezTo>
                        <a:pt x="235" y="409"/>
                        <a:pt x="232" y="414"/>
                        <a:pt x="236" y="406"/>
                      </a:cubicBezTo>
                      <a:cubicBezTo>
                        <a:pt x="249" y="397"/>
                        <a:pt x="294" y="391"/>
                        <a:pt x="314" y="386"/>
                      </a:cubicBezTo>
                      <a:cubicBezTo>
                        <a:pt x="324" y="383"/>
                        <a:pt x="333" y="380"/>
                        <a:pt x="342" y="376"/>
                      </a:cubicBezTo>
                      <a:cubicBezTo>
                        <a:pt x="346" y="374"/>
                        <a:pt x="354" y="372"/>
                        <a:pt x="354" y="372"/>
                      </a:cubicBezTo>
                      <a:cubicBezTo>
                        <a:pt x="356" y="370"/>
                        <a:pt x="360" y="366"/>
                        <a:pt x="360" y="366"/>
                      </a:cubicBezTo>
                      <a:cubicBezTo>
                        <a:pt x="354" y="362"/>
                        <a:pt x="364" y="366"/>
                        <a:pt x="358" y="364"/>
                      </a:cubicBezTo>
                      <a:cubicBezTo>
                        <a:pt x="351" y="354"/>
                        <a:pt x="371" y="370"/>
                        <a:pt x="361" y="363"/>
                      </a:cubicBezTo>
                      <a:cubicBezTo>
                        <a:pt x="355" y="345"/>
                        <a:pt x="363" y="374"/>
                        <a:pt x="357" y="360"/>
                      </a:cubicBezTo>
                      <a:cubicBezTo>
                        <a:pt x="352" y="348"/>
                        <a:pt x="350" y="368"/>
                        <a:pt x="343" y="357"/>
                      </a:cubicBezTo>
                      <a:cubicBezTo>
                        <a:pt x="345" y="332"/>
                        <a:pt x="331" y="351"/>
                        <a:pt x="331" y="339"/>
                      </a:cubicBezTo>
                      <a:cubicBezTo>
                        <a:pt x="336" y="327"/>
                        <a:pt x="323" y="324"/>
                        <a:pt x="319" y="319"/>
                      </a:cubicBezTo>
                      <a:cubicBezTo>
                        <a:pt x="315" y="314"/>
                        <a:pt x="309" y="312"/>
                        <a:pt x="307" y="307"/>
                      </a:cubicBezTo>
                      <a:cubicBezTo>
                        <a:pt x="316" y="281"/>
                        <a:pt x="296" y="315"/>
                        <a:pt x="304" y="288"/>
                      </a:cubicBezTo>
                      <a:cubicBezTo>
                        <a:pt x="348" y="292"/>
                        <a:pt x="294" y="263"/>
                        <a:pt x="292" y="253"/>
                      </a:cubicBezTo>
                      <a:cubicBezTo>
                        <a:pt x="290" y="243"/>
                        <a:pt x="293" y="234"/>
                        <a:pt x="294" y="226"/>
                      </a:cubicBezTo>
                      <a:cubicBezTo>
                        <a:pt x="295" y="218"/>
                        <a:pt x="296" y="213"/>
                        <a:pt x="300" y="204"/>
                      </a:cubicBezTo>
                      <a:cubicBezTo>
                        <a:pt x="304" y="195"/>
                        <a:pt x="310" y="193"/>
                        <a:pt x="319" y="169"/>
                      </a:cubicBezTo>
                      <a:cubicBezTo>
                        <a:pt x="330" y="152"/>
                        <a:pt x="333" y="63"/>
                        <a:pt x="355" y="61"/>
                      </a:cubicBezTo>
                      <a:cubicBezTo>
                        <a:pt x="365" y="59"/>
                        <a:pt x="383" y="58"/>
                        <a:pt x="392" y="58"/>
                      </a:cubicBezTo>
                      <a:cubicBezTo>
                        <a:pt x="391" y="52"/>
                        <a:pt x="391" y="19"/>
                        <a:pt x="379" y="11"/>
                      </a:cubicBezTo>
                      <a:cubicBezTo>
                        <a:pt x="367" y="3"/>
                        <a:pt x="332" y="9"/>
                        <a:pt x="318" y="8"/>
                      </a:cubicBezTo>
                      <a:cubicBezTo>
                        <a:pt x="310" y="6"/>
                        <a:pt x="302" y="4"/>
                        <a:pt x="294" y="2"/>
                      </a:cubicBezTo>
                      <a:cubicBezTo>
                        <a:pt x="291" y="1"/>
                        <a:pt x="286" y="0"/>
                        <a:pt x="286" y="0"/>
                      </a:cubicBezTo>
                      <a:cubicBezTo>
                        <a:pt x="264" y="1"/>
                        <a:pt x="203" y="6"/>
                        <a:pt x="182" y="20"/>
                      </a:cubicBezTo>
                      <a:cubicBezTo>
                        <a:pt x="171" y="27"/>
                        <a:pt x="152" y="36"/>
                        <a:pt x="140" y="40"/>
                      </a:cubicBezTo>
                      <a:cubicBezTo>
                        <a:pt x="113" y="37"/>
                        <a:pt x="114" y="48"/>
                        <a:pt x="88" y="52"/>
                      </a:cubicBezTo>
                      <a:cubicBezTo>
                        <a:pt x="84" y="65"/>
                        <a:pt x="92" y="84"/>
                        <a:pt x="96" y="96"/>
                      </a:cubicBezTo>
                      <a:cubicBezTo>
                        <a:pt x="98" y="103"/>
                        <a:pt x="112" y="110"/>
                        <a:pt x="112" y="110"/>
                      </a:cubicBezTo>
                      <a:cubicBezTo>
                        <a:pt x="116" y="121"/>
                        <a:pt x="112" y="115"/>
                        <a:pt x="126" y="124"/>
                      </a:cubicBezTo>
                      <a:cubicBezTo>
                        <a:pt x="131" y="128"/>
                        <a:pt x="144" y="130"/>
                        <a:pt x="144" y="130"/>
                      </a:cubicBezTo>
                      <a:cubicBezTo>
                        <a:pt x="146" y="140"/>
                        <a:pt x="149" y="149"/>
                        <a:pt x="152" y="158"/>
                      </a:cubicBezTo>
                      <a:cubicBezTo>
                        <a:pt x="153" y="162"/>
                        <a:pt x="156" y="170"/>
                        <a:pt x="156" y="170"/>
                      </a:cubicBezTo>
                      <a:cubicBezTo>
                        <a:pt x="153" y="178"/>
                        <a:pt x="151" y="181"/>
                        <a:pt x="144" y="186"/>
                      </a:cubicBezTo>
                      <a:cubicBezTo>
                        <a:pt x="126" y="180"/>
                        <a:pt x="132" y="164"/>
                        <a:pt x="122" y="154"/>
                      </a:cubicBezTo>
                      <a:cubicBezTo>
                        <a:pt x="109" y="141"/>
                        <a:pt x="103" y="138"/>
                        <a:pt x="86" y="134"/>
                      </a:cubicBezTo>
                      <a:cubicBezTo>
                        <a:pt x="74" y="138"/>
                        <a:pt x="80" y="150"/>
                        <a:pt x="74" y="160"/>
                      </a:cubicBezTo>
                      <a:cubicBezTo>
                        <a:pt x="72" y="164"/>
                        <a:pt x="66" y="172"/>
                        <a:pt x="66" y="172"/>
                      </a:cubicBezTo>
                      <a:cubicBezTo>
                        <a:pt x="65" y="177"/>
                        <a:pt x="62" y="186"/>
                        <a:pt x="62" y="186"/>
                      </a:cubicBezTo>
                      <a:cubicBezTo>
                        <a:pt x="64" y="184"/>
                        <a:pt x="66" y="178"/>
                        <a:pt x="68" y="180"/>
                      </a:cubicBezTo>
                      <a:cubicBezTo>
                        <a:pt x="73" y="185"/>
                        <a:pt x="54" y="198"/>
                        <a:pt x="54" y="198"/>
                      </a:cubicBezTo>
                      <a:cubicBezTo>
                        <a:pt x="51" y="203"/>
                        <a:pt x="38" y="208"/>
                        <a:pt x="38" y="208"/>
                      </a:cubicBezTo>
                      <a:cubicBezTo>
                        <a:pt x="43" y="222"/>
                        <a:pt x="44" y="236"/>
                        <a:pt x="48" y="250"/>
                      </a:cubicBezTo>
                      <a:cubicBezTo>
                        <a:pt x="49" y="261"/>
                        <a:pt x="49" y="273"/>
                        <a:pt x="52" y="284"/>
                      </a:cubicBezTo>
                      <a:cubicBezTo>
                        <a:pt x="53" y="288"/>
                        <a:pt x="56" y="296"/>
                        <a:pt x="56" y="296"/>
                      </a:cubicBezTo>
                      <a:cubicBezTo>
                        <a:pt x="50" y="315"/>
                        <a:pt x="30" y="315"/>
                        <a:pt x="14" y="316"/>
                      </a:cubicBezTo>
                      <a:cubicBezTo>
                        <a:pt x="0" y="357"/>
                        <a:pt x="38" y="347"/>
                        <a:pt x="60" y="362"/>
                      </a:cubicBezTo>
                      <a:cubicBezTo>
                        <a:pt x="68" y="367"/>
                        <a:pt x="83" y="374"/>
                        <a:pt x="92" y="370"/>
                      </a:cubicBezTo>
                      <a:cubicBezTo>
                        <a:pt x="91" y="367"/>
                        <a:pt x="88" y="365"/>
                        <a:pt x="88" y="362"/>
                      </a:cubicBezTo>
                      <a:cubicBezTo>
                        <a:pt x="86" y="312"/>
                        <a:pt x="92" y="328"/>
                        <a:pt x="124" y="334"/>
                      </a:cubicBezTo>
                      <a:cubicBezTo>
                        <a:pt x="133" y="348"/>
                        <a:pt x="137" y="363"/>
                        <a:pt x="146" y="376"/>
                      </a:cubicBezTo>
                      <a:cubicBezTo>
                        <a:pt x="148" y="387"/>
                        <a:pt x="148" y="396"/>
                        <a:pt x="158" y="402"/>
                      </a:cubicBezTo>
                      <a:cubicBezTo>
                        <a:pt x="167" y="396"/>
                        <a:pt x="176" y="395"/>
                        <a:pt x="186" y="392"/>
                      </a:cubicBezTo>
                      <a:cubicBezTo>
                        <a:pt x="196" y="399"/>
                        <a:pt x="210" y="419"/>
                        <a:pt x="210" y="432"/>
                      </a:cubicBezTo>
                      <a:close/>
                    </a:path>
                  </a:pathLst>
                </a:custGeom>
                <a:solidFill>
                  <a:srgbClr val="9BBB59">
                    <a:lumMod val="60000"/>
                    <a:lumOff val="40000"/>
                  </a:srgbClr>
                </a:solidFill>
                <a:ln w="9525" cap="flat" cmpd="sng">
                  <a:solidFill>
                    <a:sysClr val="window" lastClr="FFFFFF"/>
                  </a:solidFill>
                  <a:prstDash val="solid"/>
                  <a:round/>
                  <a:headEnd type="none" w="med" len="med"/>
                  <a:tailEnd type="none" w="med" len="med"/>
                </a:ln>
              </p:spPr>
              <p:txBody>
                <a:bodyPr lIns="0" tIns="0"/>
                <a:lstStyle/>
                <a:p>
                  <a:pPr defTabSz="914104">
                    <a:defRPr/>
                  </a:pPr>
                  <a:endParaRPr lang="zh-CN" altLang="en-US" sz="1400" kern="0">
                    <a:solidFill>
                      <a:srgbClr val="000000"/>
                    </a:solidFill>
                    <a:latin typeface="Calibri"/>
                    <a:ea typeface="华文细黑" pitchFamily="2" charset="-122"/>
                    <a:cs typeface="Calibri" panose="020F0502020204030204" pitchFamily="34" charset="0"/>
                  </a:endParaRPr>
                </a:p>
              </p:txBody>
            </p:sp>
          </p:grpSp>
          <p:sp>
            <p:nvSpPr>
              <p:cNvPr id="10" name="TextBox 152"/>
              <p:cNvSpPr txBox="1"/>
              <p:nvPr/>
            </p:nvSpPr>
            <p:spPr>
              <a:xfrm>
                <a:off x="1222373" y="1302206"/>
                <a:ext cx="559331"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EA</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1" name="TextBox 153"/>
              <p:cNvSpPr txBox="1"/>
              <p:nvPr/>
            </p:nvSpPr>
            <p:spPr>
              <a:xfrm>
                <a:off x="536577" y="1378403"/>
                <a:ext cx="648735"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WA</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2" name="TextBox 154"/>
              <p:cNvSpPr txBox="1"/>
              <p:nvPr/>
            </p:nvSpPr>
            <p:spPr>
              <a:xfrm>
                <a:off x="1584325" y="949778"/>
                <a:ext cx="847096" cy="332671"/>
              </a:xfrm>
              <a:prstGeom prst="rect">
                <a:avLst/>
              </a:prstGeom>
              <a:noFill/>
            </p:spPr>
            <p:txBody>
              <a:bodyPr wrap="none" rtlCol="0">
                <a:spAutoFit/>
              </a:bodyPr>
              <a:lstStyle/>
              <a:p>
                <a:pPr defTabSz="914104">
                  <a:defRPr/>
                </a:pPr>
                <a:r>
                  <a:rPr lang="en-US" altLang="zh-CN" sz="800" kern="0" dirty="0">
                    <a:solidFill>
                      <a:sysClr val="windowText" lastClr="000000"/>
                    </a:solidFill>
                    <a:latin typeface="Calibri"/>
                    <a:ea typeface="宋体" panose="02010600030101010101" pitchFamily="2" charset="-122"/>
                    <a:cs typeface="Calibri" panose="020F0502020204030204" pitchFamily="34" charset="0"/>
                  </a:rPr>
                  <a:t>Ardabil</a:t>
                </a:r>
                <a:endParaRPr lang="zh-CN" altLang="en-US" sz="8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3" name="TextBox 155"/>
              <p:cNvSpPr txBox="1"/>
              <p:nvPr/>
            </p:nvSpPr>
            <p:spPr>
              <a:xfrm>
                <a:off x="2280418" y="1668997"/>
                <a:ext cx="785632"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Gilan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4" name="TextBox 156"/>
              <p:cNvSpPr txBox="1"/>
              <p:nvPr/>
            </p:nvSpPr>
            <p:spPr>
              <a:xfrm>
                <a:off x="1703699" y="1989994"/>
                <a:ext cx="925326"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Zanjan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5" name="TextBox 157"/>
              <p:cNvSpPr txBox="1"/>
              <p:nvPr/>
            </p:nvSpPr>
            <p:spPr>
              <a:xfrm>
                <a:off x="950993" y="2273383"/>
                <a:ext cx="1065018" cy="332671"/>
              </a:xfrm>
              <a:prstGeom prst="rect">
                <a:avLst/>
              </a:prstGeom>
              <a:noFill/>
            </p:spPr>
            <p:txBody>
              <a:bodyPr wrap="none" rtlCol="0">
                <a:spAutoFit/>
              </a:bodyPr>
              <a:lstStyle/>
              <a:p>
                <a:pPr defTabSz="914104">
                  <a:defRPr/>
                </a:pPr>
                <a:r>
                  <a:rPr lang="en-US" altLang="zh-CN" sz="800" kern="0" dirty="0" err="1">
                    <a:solidFill>
                      <a:sysClr val="windowText" lastClr="000000"/>
                    </a:solidFill>
                    <a:latin typeface="Calibri"/>
                    <a:ea typeface="宋体" panose="02010600030101010101" pitchFamily="2" charset="-122"/>
                    <a:cs typeface="Calibri" panose="020F0502020204030204" pitchFamily="34" charset="0"/>
                  </a:rPr>
                  <a:t>Kordestan</a:t>
                </a:r>
                <a:endParaRPr lang="zh-CN" altLang="en-US" sz="8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6" name="TextBox 158"/>
              <p:cNvSpPr txBox="1"/>
              <p:nvPr/>
            </p:nvSpPr>
            <p:spPr>
              <a:xfrm>
                <a:off x="1784350" y="2692855"/>
                <a:ext cx="1028698" cy="332671"/>
              </a:xfrm>
              <a:prstGeom prst="rect">
                <a:avLst/>
              </a:prstGeom>
              <a:noFill/>
            </p:spPr>
            <p:txBody>
              <a:bodyPr wrap="none" rtlCol="0">
                <a:spAutoFit/>
              </a:bodyPr>
              <a:lstStyle/>
              <a:p>
                <a:pPr defTabSz="914104">
                  <a:defRPr/>
                </a:pPr>
                <a:r>
                  <a:rPr lang="en-US" altLang="zh-CN" sz="800" kern="0" dirty="0" err="1">
                    <a:solidFill>
                      <a:sysClr val="windowText" lastClr="000000"/>
                    </a:solidFill>
                    <a:latin typeface="Calibri"/>
                    <a:ea typeface="宋体" panose="02010600030101010101" pitchFamily="2" charset="-122"/>
                    <a:cs typeface="Calibri" panose="020F0502020204030204" pitchFamily="34" charset="0"/>
                  </a:rPr>
                  <a:t>Hamedan</a:t>
                </a:r>
                <a:endParaRPr lang="zh-CN" altLang="en-US" sz="8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7" name="TextBox 159"/>
              <p:cNvSpPr txBox="1"/>
              <p:nvPr/>
            </p:nvSpPr>
            <p:spPr>
              <a:xfrm>
                <a:off x="908050" y="2807156"/>
                <a:ext cx="1235443" cy="332671"/>
              </a:xfrm>
              <a:prstGeom prst="rect">
                <a:avLst/>
              </a:prstGeom>
              <a:noFill/>
            </p:spPr>
            <p:txBody>
              <a:bodyPr wrap="none" rtlCol="0">
                <a:spAutoFit/>
              </a:bodyPr>
              <a:lstStyle/>
              <a:p>
                <a:pPr defTabSz="914104">
                  <a:defRPr/>
                </a:pPr>
                <a:r>
                  <a:rPr lang="en-US" altLang="zh-CN" sz="800" kern="0" dirty="0">
                    <a:solidFill>
                      <a:sysClr val="windowText" lastClr="000000"/>
                    </a:solidFill>
                    <a:latin typeface="Calibri"/>
                    <a:ea typeface="宋体" panose="02010600030101010101" pitchFamily="2" charset="-122"/>
                    <a:cs typeface="Calibri" panose="020F0502020204030204" pitchFamily="34" charset="0"/>
                  </a:rPr>
                  <a:t>Kermanshah</a:t>
                </a:r>
                <a:endParaRPr lang="zh-CN" altLang="en-US" sz="8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8" name="TextBox 160"/>
              <p:cNvSpPr txBox="1"/>
              <p:nvPr/>
            </p:nvSpPr>
            <p:spPr>
              <a:xfrm>
                <a:off x="1058930" y="3275192"/>
                <a:ext cx="676673" cy="356432"/>
              </a:xfrm>
              <a:prstGeom prst="rect">
                <a:avLst/>
              </a:prstGeom>
              <a:noFill/>
            </p:spPr>
            <p:txBody>
              <a:bodyPr wrap="none" rtlCol="0">
                <a:spAutoFit/>
              </a:bodyPr>
              <a:lstStyle/>
              <a:p>
                <a:pPr defTabSz="914104">
                  <a:defRPr/>
                </a:pPr>
                <a:r>
                  <a:rPr lang="en-US" altLang="zh-CN" sz="900" kern="0" dirty="0" err="1">
                    <a:solidFill>
                      <a:sysClr val="windowText" lastClr="000000"/>
                    </a:solidFill>
                    <a:latin typeface="Calibri"/>
                    <a:ea typeface="宋体" panose="02010600030101010101" pitchFamily="2" charset="-122"/>
                    <a:cs typeface="Calibri" panose="020F0502020204030204" pitchFamily="34" charset="0"/>
                  </a:rPr>
                  <a:t>Ilam</a:t>
                </a:r>
                <a:endParaRPr lang="zh-CN" altLang="en-US" sz="9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19" name="TextBox 161"/>
              <p:cNvSpPr txBox="1"/>
              <p:nvPr/>
            </p:nvSpPr>
            <p:spPr>
              <a:xfrm>
                <a:off x="1737199" y="3204890"/>
                <a:ext cx="1028698" cy="356432"/>
              </a:xfrm>
              <a:prstGeom prst="rect">
                <a:avLst/>
              </a:prstGeom>
              <a:noFill/>
            </p:spPr>
            <p:txBody>
              <a:bodyPr wrap="none" rtlCol="0">
                <a:spAutoFit/>
              </a:bodyPr>
              <a:lstStyle/>
              <a:p>
                <a:pPr defTabSz="914104">
                  <a:defRPr/>
                </a:pPr>
                <a:r>
                  <a:rPr lang="en-US" altLang="zh-CN" sz="900" kern="0" dirty="0" err="1">
                    <a:solidFill>
                      <a:sysClr val="windowText" lastClr="000000"/>
                    </a:solidFill>
                    <a:latin typeface="Calibri"/>
                    <a:ea typeface="宋体" panose="02010600030101010101" pitchFamily="2" charset="-122"/>
                    <a:cs typeface="Calibri" panose="020F0502020204030204" pitchFamily="34" charset="0"/>
                  </a:rPr>
                  <a:t>Lorestan</a:t>
                </a:r>
                <a:endParaRPr lang="zh-CN" altLang="en-US" sz="9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0" name="TextBox 162"/>
              <p:cNvSpPr txBox="1"/>
              <p:nvPr/>
            </p:nvSpPr>
            <p:spPr>
              <a:xfrm>
                <a:off x="1605747" y="3886635"/>
                <a:ext cx="1260588"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Khuzestan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1" name="TextBox 163"/>
              <p:cNvSpPr txBox="1"/>
              <p:nvPr/>
            </p:nvSpPr>
            <p:spPr>
              <a:xfrm>
                <a:off x="2651127" y="3940629"/>
                <a:ext cx="754901"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CMB</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2" name="TextBox 164"/>
              <p:cNvSpPr txBox="1"/>
              <p:nvPr/>
            </p:nvSpPr>
            <p:spPr>
              <a:xfrm>
                <a:off x="3270252" y="3407231"/>
                <a:ext cx="1031492"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Esfahan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3" name="TextBox 165"/>
              <p:cNvSpPr txBox="1"/>
              <p:nvPr/>
            </p:nvSpPr>
            <p:spPr>
              <a:xfrm>
                <a:off x="2746376" y="4407354"/>
                <a:ext cx="612413"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K B</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4" name="TextBox 166"/>
              <p:cNvSpPr txBox="1"/>
              <p:nvPr/>
            </p:nvSpPr>
            <p:spPr>
              <a:xfrm>
                <a:off x="2879722" y="5226504"/>
                <a:ext cx="1073400"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Bushehr</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5" name="TextBox 167"/>
              <p:cNvSpPr txBox="1"/>
              <p:nvPr/>
            </p:nvSpPr>
            <p:spPr>
              <a:xfrm>
                <a:off x="3622676" y="4931230"/>
                <a:ext cx="696228"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Fars</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6" name="TextBox 168"/>
              <p:cNvSpPr txBox="1"/>
              <p:nvPr/>
            </p:nvSpPr>
            <p:spPr>
              <a:xfrm>
                <a:off x="5013325" y="5788478"/>
                <a:ext cx="1372342"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Hormozgan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7" name="TextBox 169"/>
              <p:cNvSpPr txBox="1"/>
              <p:nvPr/>
            </p:nvSpPr>
            <p:spPr>
              <a:xfrm>
                <a:off x="5073783" y="4553934"/>
                <a:ext cx="1088893" cy="380194"/>
              </a:xfrm>
              <a:prstGeom prst="rect">
                <a:avLst/>
              </a:prstGeom>
              <a:noFill/>
            </p:spPr>
            <p:txBody>
              <a:bodyPr wrap="squar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Kerman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8" name="TextBox 170"/>
              <p:cNvSpPr txBox="1"/>
              <p:nvPr/>
            </p:nvSpPr>
            <p:spPr>
              <a:xfrm>
                <a:off x="5487433" y="2072721"/>
                <a:ext cx="1752306"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North </a:t>
                </a: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Khorasan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29" name="TextBox 171"/>
              <p:cNvSpPr txBox="1"/>
              <p:nvPr/>
            </p:nvSpPr>
            <p:spPr>
              <a:xfrm>
                <a:off x="6232525" y="4007304"/>
                <a:ext cx="1749514"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South </a:t>
                </a: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Khorasan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0" name="矩形 382"/>
              <p:cNvSpPr/>
              <p:nvPr/>
            </p:nvSpPr>
            <p:spPr>
              <a:xfrm>
                <a:off x="6674976" y="5607994"/>
                <a:ext cx="1595850" cy="617817"/>
              </a:xfrm>
              <a:prstGeom prst="rect">
                <a:avLst/>
              </a:prstGeom>
            </p:spPr>
            <p:txBody>
              <a:bodyPr wrap="none">
                <a:spAutoFit/>
              </a:bodyPr>
              <a:lstStyle/>
              <a:p>
                <a:pPr defTabSz="914104">
                  <a:defRPr/>
                </a:pPr>
                <a:r>
                  <a:rPr lang="en-US" altLang="zh-CN" sz="1000" kern="0" dirty="0" err="1">
                    <a:solidFill>
                      <a:srgbClr val="000000"/>
                    </a:solidFill>
                    <a:latin typeface="Calibri"/>
                    <a:ea typeface="宋体" panose="02010600030101010101" pitchFamily="2" charset="-122"/>
                    <a:cs typeface="Calibri" panose="020F0502020204030204" pitchFamily="34" charset="0"/>
                  </a:rPr>
                  <a:t>Sistan</a:t>
                </a:r>
                <a:r>
                  <a:rPr lang="en-US" altLang="zh-CN" sz="1000" kern="0" dirty="0">
                    <a:solidFill>
                      <a:srgbClr val="000000"/>
                    </a:solidFill>
                    <a:latin typeface="Calibri"/>
                    <a:ea typeface="宋体" panose="02010600030101010101" pitchFamily="2" charset="-122"/>
                    <a:cs typeface="Calibri" panose="020F0502020204030204" pitchFamily="34" charset="0"/>
                  </a:rPr>
                  <a:t> &amp;</a:t>
                </a:r>
              </a:p>
              <a:p>
                <a:pPr defTabSz="914104">
                  <a:defRPr/>
                </a:pPr>
                <a:r>
                  <a:rPr lang="en-US" altLang="zh-CN" sz="1000" kern="0" dirty="0">
                    <a:solidFill>
                      <a:srgbClr val="000000"/>
                    </a:solidFill>
                    <a:latin typeface="Calibri"/>
                    <a:ea typeface="宋体" panose="02010600030101010101" pitchFamily="2" charset="-122"/>
                    <a:cs typeface="Calibri" panose="020F0502020204030204" pitchFamily="34" charset="0"/>
                  </a:rPr>
                  <a:t> </a:t>
                </a:r>
                <a:r>
                  <a:rPr lang="en-US" altLang="zh-CN" sz="1000" kern="0" dirty="0" err="1">
                    <a:solidFill>
                      <a:srgbClr val="000000"/>
                    </a:solidFill>
                    <a:latin typeface="Calibri"/>
                    <a:ea typeface="宋体" panose="02010600030101010101" pitchFamily="2" charset="-122"/>
                    <a:cs typeface="Calibri" panose="020F0502020204030204" pitchFamily="34" charset="0"/>
                  </a:rPr>
                  <a:t>Balouchestan</a:t>
                </a:r>
                <a:endParaRPr lang="en-US" altLang="zh-CN" sz="1000" kern="0" dirty="0">
                  <a:solidFill>
                    <a:srgbClr val="000000"/>
                  </a:solidFill>
                  <a:latin typeface="Calibri"/>
                  <a:ea typeface="宋体" panose="02010600030101010101" pitchFamily="2" charset="-122"/>
                  <a:cs typeface="Calibri" panose="020F0502020204030204" pitchFamily="34" charset="0"/>
                </a:endParaRPr>
              </a:p>
            </p:txBody>
          </p:sp>
          <p:sp>
            <p:nvSpPr>
              <p:cNvPr id="31" name="TextBox 173"/>
              <p:cNvSpPr txBox="1"/>
              <p:nvPr/>
            </p:nvSpPr>
            <p:spPr>
              <a:xfrm>
                <a:off x="5310510" y="2927685"/>
                <a:ext cx="1797007"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Khorasan</a:t>
                </a:r>
                <a:r>
                  <a:rPr lang="en-US" altLang="zh-CN" sz="1000" kern="0" dirty="0">
                    <a:solidFill>
                      <a:sysClr val="windowText" lastClr="000000"/>
                    </a:solidFill>
                    <a:latin typeface="Calibri"/>
                    <a:ea typeface="宋体" panose="02010600030101010101" pitchFamily="2" charset="-122"/>
                    <a:cs typeface="Calibri" panose="020F0502020204030204" pitchFamily="34" charset="0"/>
                  </a:rPr>
                  <a:t> </a:t>
                </a: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Rezavi</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2" name="TextBox 174"/>
              <p:cNvSpPr txBox="1"/>
              <p:nvPr/>
            </p:nvSpPr>
            <p:spPr>
              <a:xfrm>
                <a:off x="4191530" y="1751697"/>
                <a:ext cx="1126483"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Golestan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3" name="TextBox 175"/>
              <p:cNvSpPr txBox="1"/>
              <p:nvPr/>
            </p:nvSpPr>
            <p:spPr>
              <a:xfrm>
                <a:off x="3010193" y="1985117"/>
                <a:ext cx="1456158"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Mazandaran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4" name="TextBox 176"/>
              <p:cNvSpPr txBox="1"/>
              <p:nvPr/>
            </p:nvSpPr>
            <p:spPr>
              <a:xfrm>
                <a:off x="4254151" y="2357505"/>
                <a:ext cx="1056637" cy="380194"/>
              </a:xfrm>
              <a:prstGeom prst="rect">
                <a:avLst/>
              </a:prstGeom>
              <a:noFill/>
            </p:spPr>
            <p:txBody>
              <a:bodyPr wrap="none" rtlCol="0">
                <a:spAutoFit/>
              </a:bodyPr>
              <a:lstStyle/>
              <a:p>
                <a:pPr defTabSz="914104">
                  <a:defRPr/>
                </a:pPr>
                <a:r>
                  <a:rPr lang="en-US" altLang="zh-CN" sz="1000" kern="0" dirty="0" err="1">
                    <a:solidFill>
                      <a:sysClr val="windowText" lastClr="000000"/>
                    </a:solidFill>
                    <a:latin typeface="Calibri"/>
                    <a:ea typeface="宋体" panose="02010600030101010101" pitchFamily="2" charset="-122"/>
                    <a:cs typeface="Calibri" panose="020F0502020204030204" pitchFamily="34" charset="0"/>
                  </a:rPr>
                  <a:t>Semnan</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5" name="TextBox 177"/>
              <p:cNvSpPr txBox="1"/>
              <p:nvPr/>
            </p:nvSpPr>
            <p:spPr>
              <a:xfrm>
                <a:off x="2818110" y="2650204"/>
                <a:ext cx="724167" cy="356432"/>
              </a:xfrm>
              <a:prstGeom prst="rect">
                <a:avLst/>
              </a:prstGeom>
              <a:noFill/>
            </p:spPr>
            <p:txBody>
              <a:bodyPr wrap="none" rtlCol="0">
                <a:spAutoFit/>
              </a:bodyPr>
              <a:lstStyle/>
              <a:p>
                <a:pPr defTabSz="914104">
                  <a:defRPr/>
                </a:pPr>
                <a:r>
                  <a:rPr lang="en-US" altLang="zh-CN" sz="900" kern="0" dirty="0">
                    <a:solidFill>
                      <a:sysClr val="windowText" lastClr="000000"/>
                    </a:solidFill>
                    <a:latin typeface="Calibri"/>
                    <a:ea typeface="宋体" panose="02010600030101010101" pitchFamily="2" charset="-122"/>
                    <a:cs typeface="Calibri" panose="020F0502020204030204" pitchFamily="34" charset="0"/>
                  </a:rPr>
                  <a:t>Qom</a:t>
                </a:r>
                <a:endParaRPr lang="zh-CN" altLang="en-US" sz="9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6" name="TextBox 178"/>
              <p:cNvSpPr txBox="1"/>
              <p:nvPr/>
            </p:nvSpPr>
            <p:spPr>
              <a:xfrm>
                <a:off x="2365377" y="2864302"/>
                <a:ext cx="830333" cy="308909"/>
              </a:xfrm>
              <a:prstGeom prst="rect">
                <a:avLst/>
              </a:prstGeom>
              <a:noFill/>
            </p:spPr>
            <p:txBody>
              <a:bodyPr wrap="none" rtlCol="0">
                <a:spAutoFit/>
              </a:bodyPr>
              <a:lstStyle/>
              <a:p>
                <a:pPr defTabSz="914104">
                  <a:defRPr/>
                </a:pPr>
                <a:r>
                  <a:rPr lang="en-US" altLang="zh-CN" sz="700" kern="0" dirty="0" err="1">
                    <a:solidFill>
                      <a:sysClr val="windowText" lastClr="000000"/>
                    </a:solidFill>
                    <a:latin typeface="Calibri"/>
                    <a:ea typeface="宋体" panose="02010600030101010101" pitchFamily="2" charset="-122"/>
                    <a:cs typeface="Calibri" panose="020F0502020204030204" pitchFamily="34" charset="0"/>
                  </a:rPr>
                  <a:t>Markazi</a:t>
                </a:r>
                <a:endParaRPr lang="zh-CN" altLang="en-US" sz="7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7" name="TextBox 179"/>
              <p:cNvSpPr txBox="1"/>
              <p:nvPr/>
            </p:nvSpPr>
            <p:spPr>
              <a:xfrm>
                <a:off x="2351373" y="2076857"/>
                <a:ext cx="875037" cy="356432"/>
              </a:xfrm>
              <a:prstGeom prst="rect">
                <a:avLst/>
              </a:prstGeom>
              <a:noFill/>
            </p:spPr>
            <p:txBody>
              <a:bodyPr wrap="none" rtlCol="0">
                <a:spAutoFit/>
              </a:bodyPr>
              <a:lstStyle/>
              <a:p>
                <a:pPr defTabSz="914104">
                  <a:defRPr/>
                </a:pPr>
                <a:r>
                  <a:rPr lang="en-US" altLang="zh-CN" sz="900" kern="0" dirty="0">
                    <a:solidFill>
                      <a:sysClr val="windowText" lastClr="000000"/>
                    </a:solidFill>
                    <a:latin typeface="Calibri"/>
                    <a:ea typeface="宋体" panose="02010600030101010101" pitchFamily="2" charset="-122"/>
                    <a:cs typeface="Calibri" panose="020F0502020204030204" pitchFamily="34" charset="0"/>
                  </a:rPr>
                  <a:t>Qazvin</a:t>
                </a:r>
                <a:endParaRPr lang="zh-CN" altLang="en-US" sz="9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8" name="TextBox 180"/>
              <p:cNvSpPr txBox="1"/>
              <p:nvPr/>
            </p:nvSpPr>
            <p:spPr>
              <a:xfrm>
                <a:off x="4375151" y="3863159"/>
                <a:ext cx="743726" cy="380194"/>
              </a:xfrm>
              <a:prstGeom prst="rect">
                <a:avLst/>
              </a:prstGeom>
              <a:noFill/>
            </p:spPr>
            <p:txBody>
              <a:bodyPr wrap="none" rtlCol="0">
                <a:spAutoFit/>
              </a:bodyPr>
              <a:lstStyle/>
              <a:p>
                <a:pPr defTabSz="914104">
                  <a:defRPr/>
                </a:pPr>
                <a:r>
                  <a:rPr lang="en-US" altLang="zh-CN" sz="1000" kern="0" dirty="0">
                    <a:solidFill>
                      <a:sysClr val="windowText" lastClr="000000"/>
                    </a:solidFill>
                    <a:latin typeface="Calibri"/>
                    <a:ea typeface="宋体" panose="02010600030101010101" pitchFamily="2" charset="-122"/>
                    <a:cs typeface="Calibri" panose="020F0502020204030204" pitchFamily="34" charset="0"/>
                  </a:rPr>
                  <a:t>Yazd</a:t>
                </a:r>
                <a:endParaRPr lang="zh-CN" altLang="en-US" sz="1000" kern="0" dirty="0">
                  <a:solidFill>
                    <a:sysClr val="windowText" lastClr="000000"/>
                  </a:solidFill>
                  <a:latin typeface="Calibri"/>
                  <a:ea typeface="宋体" panose="02010600030101010101" pitchFamily="2" charset="-122"/>
                  <a:cs typeface="Calibri" panose="020F0502020204030204" pitchFamily="34" charset="0"/>
                </a:endParaRPr>
              </a:p>
            </p:txBody>
          </p:sp>
          <p:sp>
            <p:nvSpPr>
              <p:cNvPr id="39" name="TextBox 181"/>
              <p:cNvSpPr txBox="1"/>
              <p:nvPr/>
            </p:nvSpPr>
            <p:spPr>
              <a:xfrm>
                <a:off x="2958609" y="2278695"/>
                <a:ext cx="897387" cy="356432"/>
              </a:xfrm>
              <a:prstGeom prst="rect">
                <a:avLst/>
              </a:prstGeom>
              <a:noFill/>
            </p:spPr>
            <p:txBody>
              <a:bodyPr wrap="none" rtlCol="0">
                <a:spAutoFit/>
              </a:bodyPr>
              <a:lstStyle/>
              <a:p>
                <a:pPr defTabSz="914104">
                  <a:defRPr/>
                </a:pPr>
                <a:r>
                  <a:rPr lang="en-US" altLang="zh-CN" sz="900" kern="0" dirty="0">
                    <a:solidFill>
                      <a:sysClr val="windowText" lastClr="000000"/>
                    </a:solidFill>
                    <a:latin typeface="Calibri"/>
                    <a:ea typeface="宋体" panose="02010600030101010101" pitchFamily="2" charset="-122"/>
                    <a:cs typeface="Calibri" panose="020F0502020204030204" pitchFamily="34" charset="0"/>
                  </a:rPr>
                  <a:t>Tehran</a:t>
                </a:r>
                <a:endParaRPr lang="zh-CN" altLang="en-US" sz="900" kern="0" dirty="0">
                  <a:solidFill>
                    <a:sysClr val="windowText" lastClr="000000"/>
                  </a:solidFill>
                  <a:latin typeface="Calibri"/>
                  <a:ea typeface="宋体" panose="02010600030101010101" pitchFamily="2" charset="-122"/>
                  <a:cs typeface="Calibri" panose="020F0502020204030204" pitchFamily="34" charset="0"/>
                </a:endParaRPr>
              </a:p>
            </p:txBody>
          </p:sp>
        </p:grpSp>
        <p:sp>
          <p:nvSpPr>
            <p:cNvPr id="76" name="圆角矩形 352"/>
            <p:cNvSpPr/>
            <p:nvPr/>
          </p:nvSpPr>
          <p:spPr bwMode="auto">
            <a:xfrm>
              <a:off x="7191708" y="878537"/>
              <a:ext cx="4923122" cy="5324685"/>
            </a:xfrm>
            <a:prstGeom prst="roundRect">
              <a:avLst>
                <a:gd name="adj" fmla="val 6094"/>
              </a:avLst>
            </a:prstGeom>
            <a:noFill/>
            <a:ln w="25400" cap="flat" cmpd="sng" algn="ctr">
              <a:solidFill>
                <a:srgbClr val="92D050">
                  <a:alpha val="60000"/>
                </a:srgbClr>
              </a:solidFill>
              <a:prstDash val="solid"/>
              <a:round/>
              <a:headEnd type="none" w="med" len="med"/>
              <a:tailEnd type="none" w="med" len="med"/>
            </a:ln>
            <a:effectLst>
              <a:glow rad="63500">
                <a:srgbClr val="5B9BD5">
                  <a:satMod val="175000"/>
                  <a:alpha val="40000"/>
                </a:srgbClr>
              </a:glow>
            </a:effectLst>
          </p:spPr>
          <p:txBody>
            <a:bodyPr vert="horz" wrap="square" lIns="91403" tIns="45703" rIns="91403" bIns="45703" numCol="1" rtlCol="0" anchor="t" anchorCtr="0" compatLnSpc="1">
              <a:prstTxWarp prst="textNoShape">
                <a:avLst/>
              </a:prstTxWarp>
            </a:bodyPr>
            <a:lstStyle/>
            <a:p>
              <a:pPr defTabSz="914377">
                <a:buFont typeface="Arial" pitchFamily="34" charset="0"/>
                <a:buChar char="•"/>
                <a:defRPr/>
              </a:pPr>
              <a:endParaRPr lang="zh-CN" altLang="en-US" sz="1600" kern="0" dirty="0">
                <a:solidFill>
                  <a:srgbClr val="000000"/>
                </a:solidFill>
                <a:latin typeface="FrutigerNext LT Regular"/>
                <a:ea typeface="SimSun" pitchFamily="2" charset="-122"/>
              </a:endParaRPr>
            </a:p>
          </p:txBody>
        </p:sp>
      </p:grpSp>
    </p:spTree>
    <p:extLst>
      <p:ext uri="{BB962C8B-B14F-4D97-AF65-F5344CB8AC3E}">
        <p14:creationId xmlns:p14="http://schemas.microsoft.com/office/powerpoint/2010/main" val="3639165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85926" y="1124745"/>
            <a:ext cx="4702629" cy="4947740"/>
          </a:xfrm>
          <a:prstGeom prst="rect">
            <a:avLst/>
          </a:prstGeom>
        </p:spPr>
        <p:txBody>
          <a:bodyPr vert="horz" lIns="121920" tIns="60960" rIns="121920" bIns="60960" rtlCol="0">
            <a:noAutofit/>
          </a:bodyPr>
          <a:lstStyle/>
          <a:p>
            <a:pPr marL="0" indent="0" algn="just" rtl="1" eaLnBrk="0" fontAlgn="base" hangingPunct="0">
              <a:lnSpc>
                <a:spcPct val="150000"/>
              </a:lnSpc>
              <a:spcBef>
                <a:spcPct val="0"/>
              </a:spcBef>
              <a:spcAft>
                <a:spcPct val="0"/>
              </a:spcAft>
              <a:buNone/>
            </a:pPr>
            <a:r>
              <a:rPr lang="fa-IR" sz="2667" dirty="0">
                <a:cs typeface="B Mitra" panose="00000400000000000000" pitchFamily="2" charset="-78"/>
              </a:rPr>
              <a:t>    </a:t>
            </a:r>
          </a:p>
        </p:txBody>
      </p:sp>
      <p:sp>
        <p:nvSpPr>
          <p:cNvPr id="5" name="Slide Number Placeholder 4"/>
          <p:cNvSpPr>
            <a:spLocks noGrp="1"/>
          </p:cNvSpPr>
          <p:nvPr>
            <p:ph type="sldNum" sz="quarter" idx="4294967295"/>
          </p:nvPr>
        </p:nvSpPr>
        <p:spPr>
          <a:xfrm>
            <a:off x="8737600" y="6356352"/>
            <a:ext cx="2844800" cy="365125"/>
          </a:xfrm>
          <a:prstGeom prst="rect">
            <a:avLst/>
          </a:prstGeom>
        </p:spPr>
        <p:txBody>
          <a:bodyPr>
            <a:normAutofit fontScale="85000" lnSpcReduction="20000"/>
          </a:bodyPr>
          <a:lstStyle/>
          <a:p>
            <a:pPr defTabSz="1219170"/>
            <a:fld id="{B6F15528-21DE-4FAA-801E-634DDDAF4B2B}" type="slidenum">
              <a:rPr lang="en-US" sz="2400">
                <a:solidFill>
                  <a:prstClr val="black"/>
                </a:solidFill>
                <a:latin typeface="Calibri"/>
              </a:rPr>
              <a:pPr defTabSz="1219170"/>
              <a:t>42</a:t>
            </a:fld>
            <a:endParaRPr lang="en-US" sz="2400" dirty="0">
              <a:solidFill>
                <a:prstClr val="black"/>
              </a:solidFill>
              <a:latin typeface="Calibri"/>
            </a:endParaRPr>
          </a:p>
        </p:txBody>
      </p:sp>
      <p:pic>
        <p:nvPicPr>
          <p:cNvPr id="9" name="Picture 8">
            <a:extLst>
              <a:ext uri="{FF2B5EF4-FFF2-40B4-BE49-F238E27FC236}">
                <a16:creationId xmlns:a16="http://schemas.microsoft.com/office/drawing/2014/main" id="{357F42CE-3165-0A23-D8C2-7D2902FCD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896533" cy="6858000"/>
          </a:xfrm>
          <a:prstGeom prst="rect">
            <a:avLst/>
          </a:prstGeom>
        </p:spPr>
      </p:pic>
    </p:spTree>
    <p:extLst>
      <p:ext uri="{BB962C8B-B14F-4D97-AF65-F5344CB8AC3E}">
        <p14:creationId xmlns:p14="http://schemas.microsoft.com/office/powerpoint/2010/main" val="545270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8F1E3A-8619-6D74-6894-B8C77E713B5C}"/>
              </a:ext>
            </a:extLst>
          </p:cNvPr>
          <p:cNvSpPr/>
          <p:nvPr/>
        </p:nvSpPr>
        <p:spPr>
          <a:xfrm flipH="1">
            <a:off x="-623" y="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3F1E845-CAC9-7C89-B16D-84B63DB2BE0B}"/>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16CCB1B-3075-144D-88BC-748E29BE37F9}"/>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1A61CB3E-40D0-664F-BCD6-2007912CFB87}"/>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DFA9B4-75C1-96F8-22E6-F85D61F51A9F}"/>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B8BA669A-BE5A-5845-94C6-A05066180BB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410638C9-8DEB-FB4E-B6FA-B16B02219F80}"/>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1C8DEDF9-BA2D-024D-84B2-42314882625F}"/>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7FA04B2C-BC14-6642-874F-1BC8D9AD5D15}"/>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38" name="Text Placeholder 37">
            <a:extLst>
              <a:ext uri="{FF2B5EF4-FFF2-40B4-BE49-F238E27FC236}">
                <a16:creationId xmlns:a16="http://schemas.microsoft.com/office/drawing/2014/main" id="{854AB04B-2459-A70A-A90D-1D98F5C369CE}"/>
              </a:ext>
            </a:extLst>
          </p:cNvPr>
          <p:cNvSpPr>
            <a:spLocks noGrp="1"/>
          </p:cNvSpPr>
          <p:nvPr>
            <p:ph type="body" idx="4294967295"/>
          </p:nvPr>
        </p:nvSpPr>
        <p:spPr>
          <a:xfrm>
            <a:off x="0" y="3906838"/>
            <a:ext cx="7437438" cy="534987"/>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شبکه انتقال </a:t>
            </a:r>
          </a:p>
        </p:txBody>
      </p:sp>
      <p:cxnSp>
        <p:nvCxnSpPr>
          <p:cNvPr id="41" name="Straight Connector 40">
            <a:extLst>
              <a:ext uri="{FF2B5EF4-FFF2-40B4-BE49-F238E27FC236}">
                <a16:creationId xmlns:a16="http://schemas.microsoft.com/office/drawing/2014/main" id="{84D3DDEB-64DA-672F-B56B-EAB79D841812}"/>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10BE8D-1746-0186-5CD3-798E9A949EAF}"/>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smtClean="0">
                <a:solidFill>
                  <a:srgbClr val="7030A0"/>
                </a:solidFill>
                <a:latin typeface="Impact" panose="020B0806030902050204" pitchFamily="34" charset="0"/>
              </a:rPr>
              <a:t>07</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822476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914400"/>
            <a:ext cx="9525000" cy="5943600"/>
          </a:xfrm>
          <a:noFill/>
        </p:spPr>
        <p:txBody>
          <a:bodyPr>
            <a:normAutofit/>
          </a:bodyPr>
          <a:lstStyle/>
          <a:p>
            <a:pPr algn="r" rtl="1"/>
            <a:r>
              <a:rPr lang="fa-IR" sz="2000" b="1" dirty="0">
                <a:solidFill>
                  <a:srgbClr val="00B0F0"/>
                </a:solidFill>
                <a:cs typeface="B Nazanin" panose="00000400000000000000" pitchFamily="2" charset="-78"/>
              </a:rPr>
              <a:t>نقش سیستمهای انتقال در شبکه مخابراتی :</a:t>
            </a:r>
          </a:p>
          <a:p>
            <a:pPr algn="r" rtl="1"/>
            <a:endParaRPr lang="fa-IR" sz="2000" b="1" dirty="0">
              <a:solidFill>
                <a:srgbClr val="00B0F0"/>
              </a:solidFill>
              <a:cs typeface="B Nazanin" panose="00000400000000000000" pitchFamily="2" charset="-78"/>
            </a:endParaRPr>
          </a:p>
          <a:p>
            <a:pPr marL="285750" indent="-285750" algn="just" rtl="1">
              <a:buFont typeface="Wingdings" panose="05000000000000000000" pitchFamily="2" charset="2"/>
              <a:buChar char="ü"/>
            </a:pPr>
            <a:r>
              <a:rPr lang="fa-IR" sz="1800" b="1" dirty="0">
                <a:solidFill>
                  <a:schemeClr val="tx1"/>
                </a:solidFill>
                <a:cs typeface="B Nazanin" panose="00000400000000000000" pitchFamily="2" charset="-78"/>
              </a:rPr>
              <a:t>سسیتمهای انتقال درشبکه های مخابراتی نقش تامین اتصال غیر اشتراکی تجهیزات مخابراتی که در مکانهای مختلف وجوددارند را بعهده دارد</a:t>
            </a:r>
          </a:p>
          <a:p>
            <a:pPr algn="just" rtl="1"/>
            <a:endParaRPr lang="fa-IR" sz="1800" b="1" dirty="0">
              <a:solidFill>
                <a:schemeClr val="tx1"/>
              </a:solidFill>
              <a:cs typeface="B Nazanin" panose="00000400000000000000" pitchFamily="2" charset="-78"/>
            </a:endParaRPr>
          </a:p>
          <a:p>
            <a:pPr marL="285750" indent="-285750" algn="just" rtl="1">
              <a:buFont typeface="Wingdings" panose="05000000000000000000" pitchFamily="2" charset="2"/>
              <a:buChar char="ü"/>
            </a:pPr>
            <a:r>
              <a:rPr lang="fa-IR" sz="1800" b="1" dirty="0">
                <a:solidFill>
                  <a:schemeClr val="tx1"/>
                </a:solidFill>
                <a:cs typeface="B Nazanin" panose="00000400000000000000" pitchFamily="2" charset="-78"/>
              </a:rPr>
              <a:t>واسط ارتباطی سیستمهای انتقال می تواند شامل استفاده از فیبر نوری یا مایکرویو ( شبکه رادیویی) باشد </a:t>
            </a:r>
          </a:p>
          <a:p>
            <a:pPr algn="just" rtl="1"/>
            <a:endParaRPr lang="fa-IR" sz="1800" b="1" dirty="0">
              <a:solidFill>
                <a:schemeClr val="tx1"/>
              </a:solidFill>
              <a:cs typeface="B Nazanin" panose="00000400000000000000" pitchFamily="2" charset="-78"/>
            </a:endParaRPr>
          </a:p>
          <a:p>
            <a:pPr marL="285750" indent="-285750" algn="just" rtl="1">
              <a:buFont typeface="Wingdings" panose="05000000000000000000" pitchFamily="2" charset="2"/>
              <a:buChar char="ü"/>
            </a:pPr>
            <a:r>
              <a:rPr lang="fa-IR" sz="1800" b="1" dirty="0">
                <a:solidFill>
                  <a:schemeClr val="tx1"/>
                </a:solidFill>
                <a:cs typeface="B Nazanin" panose="00000400000000000000" pitchFamily="2" charset="-78"/>
              </a:rPr>
              <a:t>امروزه بستر فیبر نوری به عنوان بستری که می تواند ظرفیت های بالا و با قابلیت اطمینان زیاد را برای انتقال پهنای باند فراهم آورد استفاده گردیده و شبکه مایکرویو صرفا جهت نقاطی استفاده می گردد که امکان اجرای فیبرنوری فراهم نباشد.</a:t>
            </a:r>
            <a:endParaRPr lang="en-US" sz="1800" b="1" dirty="0">
              <a:solidFill>
                <a:schemeClr val="tx1"/>
              </a:solidFill>
              <a:cs typeface="B Nazanin" panose="00000400000000000000" pitchFamily="2" charset="-78"/>
            </a:endParaRPr>
          </a:p>
          <a:p>
            <a:pPr algn="just" rtl="1"/>
            <a:endParaRPr lang="fa-IR" sz="1900" b="1" dirty="0">
              <a:solidFill>
                <a:schemeClr val="tx1"/>
              </a:solidFill>
              <a:cs typeface="B Nazanin" panose="00000400000000000000" pitchFamily="2" charset="-78"/>
            </a:endParaRPr>
          </a:p>
          <a:p>
            <a:pPr algn="l"/>
            <a:endParaRPr lang="en-US" sz="1900" b="1" dirty="0">
              <a:solidFill>
                <a:schemeClr val="tx1"/>
              </a:solidFill>
              <a:cs typeface="B Nazanin" panose="00000400000000000000" pitchFamily="2" charset="-78"/>
            </a:endParaRPr>
          </a:p>
        </p:txBody>
      </p:sp>
      <p:sp>
        <p:nvSpPr>
          <p:cNvPr id="4" name="Oval 3"/>
          <p:cNvSpPr/>
          <p:nvPr/>
        </p:nvSpPr>
        <p:spPr>
          <a:xfrm>
            <a:off x="4648201" y="4495801"/>
            <a:ext cx="2160844" cy="1563708"/>
          </a:xfrm>
          <a:prstGeom prst="ellipse">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68607" tIns="34304" rIns="68607" bIns="34304" rtlCol="0" anchor="ctr"/>
          <a:lstStyle/>
          <a:p>
            <a:pPr algn="ctr"/>
            <a:endParaRPr lang="en-US" sz="1400" dirty="0">
              <a:solidFill>
                <a:srgbClr val="001135"/>
              </a:solidFill>
            </a:endParaRPr>
          </a:p>
        </p:txBody>
      </p:sp>
      <p:sp>
        <p:nvSpPr>
          <p:cNvPr id="5" name="Freeform 70"/>
          <p:cNvSpPr>
            <a:spLocks noEditPoints="1"/>
          </p:cNvSpPr>
          <p:nvPr/>
        </p:nvSpPr>
        <p:spPr bwMode="auto">
          <a:xfrm>
            <a:off x="4498019" y="5064285"/>
            <a:ext cx="300381" cy="369332"/>
          </a:xfrm>
          <a:custGeom>
            <a:avLst/>
            <a:gdLst>
              <a:gd name="T0" fmla="*/ 2147483647 w 493"/>
              <a:gd name="T1" fmla="*/ 0 h 638"/>
              <a:gd name="T2" fmla="*/ 2147483647 w 493"/>
              <a:gd name="T3" fmla="*/ 2147483647 h 638"/>
              <a:gd name="T4" fmla="*/ 0 w 493"/>
              <a:gd name="T5" fmla="*/ 2147483647 h 638"/>
              <a:gd name="T6" fmla="*/ 2147483647 w 493"/>
              <a:gd name="T7" fmla="*/ 2147483647 h 638"/>
              <a:gd name="T8" fmla="*/ 2147483647 w 493"/>
              <a:gd name="T9" fmla="*/ 2147483647 h 638"/>
              <a:gd name="T10" fmla="*/ 2147483647 w 493"/>
              <a:gd name="T11" fmla="*/ 2147483647 h 638"/>
              <a:gd name="T12" fmla="*/ 2147483647 w 493"/>
              <a:gd name="T13" fmla="*/ 2147483647 h 638"/>
              <a:gd name="T14" fmla="*/ 2147483647 w 493"/>
              <a:gd name="T15" fmla="*/ 2147483647 h 638"/>
              <a:gd name="T16" fmla="*/ 2147483647 w 493"/>
              <a:gd name="T17" fmla="*/ 2147483647 h 638"/>
              <a:gd name="T18" fmla="*/ 2147483647 w 493"/>
              <a:gd name="T19" fmla="*/ 2147483647 h 638"/>
              <a:gd name="T20" fmla="*/ 2147483647 w 493"/>
              <a:gd name="T21" fmla="*/ 2147483647 h 638"/>
              <a:gd name="T22" fmla="*/ 2147483647 w 493"/>
              <a:gd name="T23" fmla="*/ 2147483647 h 638"/>
              <a:gd name="T24" fmla="*/ 2147483647 w 493"/>
              <a:gd name="T25" fmla="*/ 2147483647 h 638"/>
              <a:gd name="T26" fmla="*/ 2147483647 w 493"/>
              <a:gd name="T27" fmla="*/ 2147483647 h 638"/>
              <a:gd name="T28" fmla="*/ 0 w 493"/>
              <a:gd name="T29" fmla="*/ 2147483647 h 638"/>
              <a:gd name="T30" fmla="*/ 2147483647 w 493"/>
              <a:gd name="T31" fmla="*/ 2147483647 h 638"/>
              <a:gd name="T32" fmla="*/ 2147483647 w 493"/>
              <a:gd name="T33" fmla="*/ 2147483647 h 638"/>
              <a:gd name="T34" fmla="*/ 0 w 493"/>
              <a:gd name="T35" fmla="*/ 2147483647 h 638"/>
              <a:gd name="T36" fmla="*/ 2147483647 w 493"/>
              <a:gd name="T37" fmla="*/ 2147483647 h 638"/>
              <a:gd name="T38" fmla="*/ 0 w 493"/>
              <a:gd name="T39" fmla="*/ 2147483647 h 638"/>
              <a:gd name="T40" fmla="*/ 2147483647 w 493"/>
              <a:gd name="T41" fmla="*/ 2147483647 h 638"/>
              <a:gd name="T42" fmla="*/ 2147483647 w 493"/>
              <a:gd name="T43" fmla="*/ 2147483647 h 638"/>
              <a:gd name="T44" fmla="*/ 2147483647 w 493"/>
              <a:gd name="T45" fmla="*/ 2147483647 h 638"/>
              <a:gd name="T46" fmla="*/ 2147483647 w 493"/>
              <a:gd name="T47" fmla="*/ 2147483647 h 638"/>
              <a:gd name="T48" fmla="*/ 2147483647 w 493"/>
              <a:gd name="T49" fmla="*/ 2147483647 h 638"/>
              <a:gd name="T50" fmla="*/ 2147483647 w 493"/>
              <a:gd name="T51" fmla="*/ 2147483647 h 638"/>
              <a:gd name="T52" fmla="*/ 2147483647 w 493"/>
              <a:gd name="T53" fmla="*/ 2147483647 h 638"/>
              <a:gd name="T54" fmla="*/ 2147483647 w 493"/>
              <a:gd name="T55" fmla="*/ 2147483647 h 638"/>
              <a:gd name="T56" fmla="*/ 2147483647 w 493"/>
              <a:gd name="T57" fmla="*/ 2147483647 h 638"/>
              <a:gd name="T58" fmla="*/ 2147483647 w 493"/>
              <a:gd name="T59" fmla="*/ 2147483647 h 638"/>
              <a:gd name="T60" fmla="*/ 2147483647 w 493"/>
              <a:gd name="T61" fmla="*/ 2147483647 h 638"/>
              <a:gd name="T62" fmla="*/ 2147483647 w 493"/>
              <a:gd name="T63" fmla="*/ 2147483647 h 638"/>
              <a:gd name="T64" fmla="*/ 2147483647 w 493"/>
              <a:gd name="T65" fmla="*/ 2147483647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638"/>
              <a:gd name="T101" fmla="*/ 493 w 49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638">
                <a:moveTo>
                  <a:pt x="450" y="0"/>
                </a:moveTo>
                <a:cubicBezTo>
                  <a:pt x="103" y="0"/>
                  <a:pt x="103" y="0"/>
                  <a:pt x="103" y="0"/>
                </a:cubicBezTo>
                <a:cubicBezTo>
                  <a:pt x="107" y="9"/>
                  <a:pt x="110" y="19"/>
                  <a:pt x="110" y="30"/>
                </a:cubicBezTo>
                <a:cubicBezTo>
                  <a:pt x="110" y="69"/>
                  <a:pt x="78" y="101"/>
                  <a:pt x="38" y="101"/>
                </a:cubicBezTo>
                <a:cubicBezTo>
                  <a:pt x="24" y="101"/>
                  <a:pt x="11" y="97"/>
                  <a:pt x="0" y="90"/>
                </a:cubicBezTo>
                <a:cubicBezTo>
                  <a:pt x="0" y="587"/>
                  <a:pt x="0" y="587"/>
                  <a:pt x="0" y="587"/>
                </a:cubicBezTo>
                <a:cubicBezTo>
                  <a:pt x="0" y="615"/>
                  <a:pt x="19" y="638"/>
                  <a:pt x="43" y="638"/>
                </a:cubicBezTo>
                <a:cubicBezTo>
                  <a:pt x="450" y="638"/>
                  <a:pt x="450" y="638"/>
                  <a:pt x="450" y="638"/>
                </a:cubicBezTo>
                <a:cubicBezTo>
                  <a:pt x="474" y="638"/>
                  <a:pt x="493" y="615"/>
                  <a:pt x="493" y="587"/>
                </a:cubicBezTo>
                <a:cubicBezTo>
                  <a:pt x="493" y="51"/>
                  <a:pt x="493" y="51"/>
                  <a:pt x="493" y="51"/>
                </a:cubicBezTo>
                <a:cubicBezTo>
                  <a:pt x="493" y="22"/>
                  <a:pt x="474" y="0"/>
                  <a:pt x="450" y="0"/>
                </a:cubicBezTo>
                <a:close/>
                <a:moveTo>
                  <a:pt x="36" y="56"/>
                </a:moveTo>
                <a:cubicBezTo>
                  <a:pt x="51" y="56"/>
                  <a:pt x="64" y="44"/>
                  <a:pt x="64" y="29"/>
                </a:cubicBezTo>
                <a:cubicBezTo>
                  <a:pt x="64" y="13"/>
                  <a:pt x="51" y="1"/>
                  <a:pt x="36" y="1"/>
                </a:cubicBezTo>
                <a:cubicBezTo>
                  <a:pt x="21" y="1"/>
                  <a:pt x="9" y="13"/>
                  <a:pt x="9" y="29"/>
                </a:cubicBezTo>
                <a:cubicBezTo>
                  <a:pt x="9" y="44"/>
                  <a:pt x="21" y="56"/>
                  <a:pt x="36" y="56"/>
                </a:cubicBezTo>
                <a:close/>
                <a:moveTo>
                  <a:pt x="75" y="464"/>
                </a:moveTo>
                <a:cubicBezTo>
                  <a:pt x="55" y="464"/>
                  <a:pt x="55" y="464"/>
                  <a:pt x="55" y="464"/>
                </a:cubicBezTo>
                <a:cubicBezTo>
                  <a:pt x="55" y="125"/>
                  <a:pt x="55" y="125"/>
                  <a:pt x="55" y="125"/>
                </a:cubicBezTo>
                <a:cubicBezTo>
                  <a:pt x="75" y="125"/>
                  <a:pt x="75" y="125"/>
                  <a:pt x="75" y="125"/>
                </a:cubicBezTo>
                <a:cubicBezTo>
                  <a:pt x="75" y="469"/>
                  <a:pt x="75" y="469"/>
                  <a:pt x="75" y="469"/>
                </a:cubicBezTo>
                <a:lnTo>
                  <a:pt x="75" y="464"/>
                </a:lnTo>
                <a:close/>
                <a:moveTo>
                  <a:pt x="148" y="464"/>
                </a:moveTo>
                <a:cubicBezTo>
                  <a:pt x="128" y="464"/>
                  <a:pt x="128" y="464"/>
                  <a:pt x="128" y="464"/>
                </a:cubicBezTo>
                <a:cubicBezTo>
                  <a:pt x="128" y="125"/>
                  <a:pt x="128" y="125"/>
                  <a:pt x="128" y="125"/>
                </a:cubicBezTo>
                <a:cubicBezTo>
                  <a:pt x="148" y="125"/>
                  <a:pt x="148" y="125"/>
                  <a:pt x="148" y="125"/>
                </a:cubicBezTo>
                <a:cubicBezTo>
                  <a:pt x="148" y="469"/>
                  <a:pt x="148" y="469"/>
                  <a:pt x="148" y="469"/>
                </a:cubicBezTo>
                <a:lnTo>
                  <a:pt x="148" y="464"/>
                </a:lnTo>
                <a:close/>
                <a:moveTo>
                  <a:pt x="493" y="125"/>
                </a:moveTo>
                <a:cubicBezTo>
                  <a:pt x="0" y="125"/>
                  <a:pt x="0" y="125"/>
                  <a:pt x="0" y="125"/>
                </a:cubicBezTo>
                <a:cubicBezTo>
                  <a:pt x="0" y="105"/>
                  <a:pt x="0" y="105"/>
                  <a:pt x="0" y="105"/>
                </a:cubicBezTo>
                <a:cubicBezTo>
                  <a:pt x="493" y="105"/>
                  <a:pt x="493" y="105"/>
                  <a:pt x="493" y="105"/>
                </a:cubicBezTo>
                <a:cubicBezTo>
                  <a:pt x="493" y="125"/>
                  <a:pt x="493" y="125"/>
                  <a:pt x="493" y="125"/>
                </a:cubicBezTo>
                <a:close/>
                <a:moveTo>
                  <a:pt x="493" y="484"/>
                </a:moveTo>
                <a:cubicBezTo>
                  <a:pt x="0" y="484"/>
                  <a:pt x="0" y="484"/>
                  <a:pt x="0" y="484"/>
                </a:cubicBezTo>
                <a:cubicBezTo>
                  <a:pt x="0" y="464"/>
                  <a:pt x="0" y="464"/>
                  <a:pt x="0" y="464"/>
                </a:cubicBezTo>
                <a:cubicBezTo>
                  <a:pt x="493" y="464"/>
                  <a:pt x="493" y="464"/>
                  <a:pt x="493" y="464"/>
                </a:cubicBezTo>
                <a:cubicBezTo>
                  <a:pt x="493" y="484"/>
                  <a:pt x="493" y="484"/>
                  <a:pt x="493" y="484"/>
                </a:cubicBezTo>
                <a:close/>
                <a:moveTo>
                  <a:pt x="493" y="563"/>
                </a:moveTo>
                <a:cubicBezTo>
                  <a:pt x="0" y="563"/>
                  <a:pt x="0" y="563"/>
                  <a:pt x="0" y="563"/>
                </a:cubicBezTo>
                <a:cubicBezTo>
                  <a:pt x="0" y="543"/>
                  <a:pt x="0" y="543"/>
                  <a:pt x="0" y="543"/>
                </a:cubicBezTo>
                <a:cubicBezTo>
                  <a:pt x="493" y="543"/>
                  <a:pt x="493" y="543"/>
                  <a:pt x="493" y="543"/>
                </a:cubicBezTo>
                <a:cubicBezTo>
                  <a:pt x="493" y="563"/>
                  <a:pt x="493" y="563"/>
                  <a:pt x="493" y="563"/>
                </a:cubicBezTo>
                <a:close/>
                <a:moveTo>
                  <a:pt x="220" y="464"/>
                </a:moveTo>
                <a:cubicBezTo>
                  <a:pt x="200" y="464"/>
                  <a:pt x="200" y="464"/>
                  <a:pt x="200" y="464"/>
                </a:cubicBezTo>
                <a:cubicBezTo>
                  <a:pt x="200" y="125"/>
                  <a:pt x="200" y="125"/>
                  <a:pt x="200" y="125"/>
                </a:cubicBezTo>
                <a:cubicBezTo>
                  <a:pt x="220" y="125"/>
                  <a:pt x="220" y="125"/>
                  <a:pt x="220" y="125"/>
                </a:cubicBezTo>
                <a:cubicBezTo>
                  <a:pt x="220" y="469"/>
                  <a:pt x="220" y="469"/>
                  <a:pt x="220" y="469"/>
                </a:cubicBezTo>
                <a:lnTo>
                  <a:pt x="220" y="464"/>
                </a:lnTo>
                <a:close/>
                <a:moveTo>
                  <a:pt x="292" y="464"/>
                </a:moveTo>
                <a:cubicBezTo>
                  <a:pt x="272" y="464"/>
                  <a:pt x="272" y="464"/>
                  <a:pt x="272" y="464"/>
                </a:cubicBezTo>
                <a:cubicBezTo>
                  <a:pt x="272" y="125"/>
                  <a:pt x="272" y="125"/>
                  <a:pt x="272" y="125"/>
                </a:cubicBezTo>
                <a:cubicBezTo>
                  <a:pt x="292" y="125"/>
                  <a:pt x="292" y="125"/>
                  <a:pt x="292" y="125"/>
                </a:cubicBezTo>
                <a:cubicBezTo>
                  <a:pt x="292" y="469"/>
                  <a:pt x="292" y="469"/>
                  <a:pt x="292" y="469"/>
                </a:cubicBezTo>
                <a:lnTo>
                  <a:pt x="292" y="464"/>
                </a:lnTo>
                <a:close/>
                <a:moveTo>
                  <a:pt x="364" y="464"/>
                </a:moveTo>
                <a:cubicBezTo>
                  <a:pt x="344" y="464"/>
                  <a:pt x="344" y="464"/>
                  <a:pt x="344" y="464"/>
                </a:cubicBezTo>
                <a:cubicBezTo>
                  <a:pt x="344" y="125"/>
                  <a:pt x="344" y="125"/>
                  <a:pt x="344" y="125"/>
                </a:cubicBezTo>
                <a:cubicBezTo>
                  <a:pt x="364" y="125"/>
                  <a:pt x="364" y="125"/>
                  <a:pt x="364" y="125"/>
                </a:cubicBezTo>
                <a:cubicBezTo>
                  <a:pt x="364" y="469"/>
                  <a:pt x="364" y="469"/>
                  <a:pt x="364" y="469"/>
                </a:cubicBezTo>
                <a:lnTo>
                  <a:pt x="364" y="464"/>
                </a:lnTo>
                <a:close/>
                <a:moveTo>
                  <a:pt x="437" y="464"/>
                </a:moveTo>
                <a:cubicBezTo>
                  <a:pt x="417" y="464"/>
                  <a:pt x="417" y="464"/>
                  <a:pt x="417" y="464"/>
                </a:cubicBezTo>
                <a:cubicBezTo>
                  <a:pt x="417" y="125"/>
                  <a:pt x="417" y="125"/>
                  <a:pt x="417" y="125"/>
                </a:cubicBezTo>
                <a:cubicBezTo>
                  <a:pt x="437" y="125"/>
                  <a:pt x="437" y="125"/>
                  <a:pt x="437" y="125"/>
                </a:cubicBezTo>
                <a:cubicBezTo>
                  <a:pt x="437" y="469"/>
                  <a:pt x="437" y="469"/>
                  <a:pt x="437" y="469"/>
                </a:cubicBezTo>
                <a:lnTo>
                  <a:pt x="437" y="464"/>
                </a:lnTo>
                <a:close/>
              </a:path>
            </a:pathLst>
          </a:custGeom>
          <a:solidFill>
            <a:schemeClr val="tx1"/>
          </a:solidFill>
          <a:ln>
            <a:noFill/>
          </a:ln>
          <a:effectLst>
            <a:glow rad="101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defRPr/>
            </a:pPr>
            <a:endParaRPr lang="en-US" dirty="0">
              <a:solidFill>
                <a:srgbClr val="FFFFFF"/>
              </a:solidFill>
            </a:endParaRPr>
          </a:p>
        </p:txBody>
      </p:sp>
      <p:sp>
        <p:nvSpPr>
          <p:cNvPr id="6" name="Freeform 70"/>
          <p:cNvSpPr>
            <a:spLocks noEditPoints="1"/>
          </p:cNvSpPr>
          <p:nvPr/>
        </p:nvSpPr>
        <p:spPr bwMode="auto">
          <a:xfrm>
            <a:off x="6658863" y="5050799"/>
            <a:ext cx="300381" cy="334548"/>
          </a:xfrm>
          <a:custGeom>
            <a:avLst/>
            <a:gdLst>
              <a:gd name="T0" fmla="*/ 2147483647 w 493"/>
              <a:gd name="T1" fmla="*/ 0 h 638"/>
              <a:gd name="T2" fmla="*/ 2147483647 w 493"/>
              <a:gd name="T3" fmla="*/ 2147483647 h 638"/>
              <a:gd name="T4" fmla="*/ 0 w 493"/>
              <a:gd name="T5" fmla="*/ 2147483647 h 638"/>
              <a:gd name="T6" fmla="*/ 2147483647 w 493"/>
              <a:gd name="T7" fmla="*/ 2147483647 h 638"/>
              <a:gd name="T8" fmla="*/ 2147483647 w 493"/>
              <a:gd name="T9" fmla="*/ 2147483647 h 638"/>
              <a:gd name="T10" fmla="*/ 2147483647 w 493"/>
              <a:gd name="T11" fmla="*/ 2147483647 h 638"/>
              <a:gd name="T12" fmla="*/ 2147483647 w 493"/>
              <a:gd name="T13" fmla="*/ 2147483647 h 638"/>
              <a:gd name="T14" fmla="*/ 2147483647 w 493"/>
              <a:gd name="T15" fmla="*/ 2147483647 h 638"/>
              <a:gd name="T16" fmla="*/ 2147483647 w 493"/>
              <a:gd name="T17" fmla="*/ 2147483647 h 638"/>
              <a:gd name="T18" fmla="*/ 2147483647 w 493"/>
              <a:gd name="T19" fmla="*/ 2147483647 h 638"/>
              <a:gd name="T20" fmla="*/ 2147483647 w 493"/>
              <a:gd name="T21" fmla="*/ 2147483647 h 638"/>
              <a:gd name="T22" fmla="*/ 2147483647 w 493"/>
              <a:gd name="T23" fmla="*/ 2147483647 h 638"/>
              <a:gd name="T24" fmla="*/ 2147483647 w 493"/>
              <a:gd name="T25" fmla="*/ 2147483647 h 638"/>
              <a:gd name="T26" fmla="*/ 2147483647 w 493"/>
              <a:gd name="T27" fmla="*/ 2147483647 h 638"/>
              <a:gd name="T28" fmla="*/ 0 w 493"/>
              <a:gd name="T29" fmla="*/ 2147483647 h 638"/>
              <a:gd name="T30" fmla="*/ 2147483647 w 493"/>
              <a:gd name="T31" fmla="*/ 2147483647 h 638"/>
              <a:gd name="T32" fmla="*/ 2147483647 w 493"/>
              <a:gd name="T33" fmla="*/ 2147483647 h 638"/>
              <a:gd name="T34" fmla="*/ 0 w 493"/>
              <a:gd name="T35" fmla="*/ 2147483647 h 638"/>
              <a:gd name="T36" fmla="*/ 2147483647 w 493"/>
              <a:gd name="T37" fmla="*/ 2147483647 h 638"/>
              <a:gd name="T38" fmla="*/ 0 w 493"/>
              <a:gd name="T39" fmla="*/ 2147483647 h 638"/>
              <a:gd name="T40" fmla="*/ 2147483647 w 493"/>
              <a:gd name="T41" fmla="*/ 2147483647 h 638"/>
              <a:gd name="T42" fmla="*/ 2147483647 w 493"/>
              <a:gd name="T43" fmla="*/ 2147483647 h 638"/>
              <a:gd name="T44" fmla="*/ 2147483647 w 493"/>
              <a:gd name="T45" fmla="*/ 2147483647 h 638"/>
              <a:gd name="T46" fmla="*/ 2147483647 w 493"/>
              <a:gd name="T47" fmla="*/ 2147483647 h 638"/>
              <a:gd name="T48" fmla="*/ 2147483647 w 493"/>
              <a:gd name="T49" fmla="*/ 2147483647 h 638"/>
              <a:gd name="T50" fmla="*/ 2147483647 w 493"/>
              <a:gd name="T51" fmla="*/ 2147483647 h 638"/>
              <a:gd name="T52" fmla="*/ 2147483647 w 493"/>
              <a:gd name="T53" fmla="*/ 2147483647 h 638"/>
              <a:gd name="T54" fmla="*/ 2147483647 w 493"/>
              <a:gd name="T55" fmla="*/ 2147483647 h 638"/>
              <a:gd name="T56" fmla="*/ 2147483647 w 493"/>
              <a:gd name="T57" fmla="*/ 2147483647 h 638"/>
              <a:gd name="T58" fmla="*/ 2147483647 w 493"/>
              <a:gd name="T59" fmla="*/ 2147483647 h 638"/>
              <a:gd name="T60" fmla="*/ 2147483647 w 493"/>
              <a:gd name="T61" fmla="*/ 2147483647 h 638"/>
              <a:gd name="T62" fmla="*/ 2147483647 w 493"/>
              <a:gd name="T63" fmla="*/ 2147483647 h 638"/>
              <a:gd name="T64" fmla="*/ 2147483647 w 493"/>
              <a:gd name="T65" fmla="*/ 2147483647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638"/>
              <a:gd name="T101" fmla="*/ 493 w 49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638">
                <a:moveTo>
                  <a:pt x="450" y="0"/>
                </a:moveTo>
                <a:cubicBezTo>
                  <a:pt x="103" y="0"/>
                  <a:pt x="103" y="0"/>
                  <a:pt x="103" y="0"/>
                </a:cubicBezTo>
                <a:cubicBezTo>
                  <a:pt x="107" y="9"/>
                  <a:pt x="110" y="19"/>
                  <a:pt x="110" y="30"/>
                </a:cubicBezTo>
                <a:cubicBezTo>
                  <a:pt x="110" y="69"/>
                  <a:pt x="78" y="101"/>
                  <a:pt x="38" y="101"/>
                </a:cubicBezTo>
                <a:cubicBezTo>
                  <a:pt x="24" y="101"/>
                  <a:pt x="11" y="97"/>
                  <a:pt x="0" y="90"/>
                </a:cubicBezTo>
                <a:cubicBezTo>
                  <a:pt x="0" y="587"/>
                  <a:pt x="0" y="587"/>
                  <a:pt x="0" y="587"/>
                </a:cubicBezTo>
                <a:cubicBezTo>
                  <a:pt x="0" y="615"/>
                  <a:pt x="19" y="638"/>
                  <a:pt x="43" y="638"/>
                </a:cubicBezTo>
                <a:cubicBezTo>
                  <a:pt x="450" y="638"/>
                  <a:pt x="450" y="638"/>
                  <a:pt x="450" y="638"/>
                </a:cubicBezTo>
                <a:cubicBezTo>
                  <a:pt x="474" y="638"/>
                  <a:pt x="493" y="615"/>
                  <a:pt x="493" y="587"/>
                </a:cubicBezTo>
                <a:cubicBezTo>
                  <a:pt x="493" y="51"/>
                  <a:pt x="493" y="51"/>
                  <a:pt x="493" y="51"/>
                </a:cubicBezTo>
                <a:cubicBezTo>
                  <a:pt x="493" y="22"/>
                  <a:pt x="474" y="0"/>
                  <a:pt x="450" y="0"/>
                </a:cubicBezTo>
                <a:close/>
                <a:moveTo>
                  <a:pt x="36" y="56"/>
                </a:moveTo>
                <a:cubicBezTo>
                  <a:pt x="51" y="56"/>
                  <a:pt x="64" y="44"/>
                  <a:pt x="64" y="29"/>
                </a:cubicBezTo>
                <a:cubicBezTo>
                  <a:pt x="64" y="13"/>
                  <a:pt x="51" y="1"/>
                  <a:pt x="36" y="1"/>
                </a:cubicBezTo>
                <a:cubicBezTo>
                  <a:pt x="21" y="1"/>
                  <a:pt x="9" y="13"/>
                  <a:pt x="9" y="29"/>
                </a:cubicBezTo>
                <a:cubicBezTo>
                  <a:pt x="9" y="44"/>
                  <a:pt x="21" y="56"/>
                  <a:pt x="36" y="56"/>
                </a:cubicBezTo>
                <a:close/>
                <a:moveTo>
                  <a:pt x="75" y="464"/>
                </a:moveTo>
                <a:cubicBezTo>
                  <a:pt x="55" y="464"/>
                  <a:pt x="55" y="464"/>
                  <a:pt x="55" y="464"/>
                </a:cubicBezTo>
                <a:cubicBezTo>
                  <a:pt x="55" y="125"/>
                  <a:pt x="55" y="125"/>
                  <a:pt x="55" y="125"/>
                </a:cubicBezTo>
                <a:cubicBezTo>
                  <a:pt x="75" y="125"/>
                  <a:pt x="75" y="125"/>
                  <a:pt x="75" y="125"/>
                </a:cubicBezTo>
                <a:cubicBezTo>
                  <a:pt x="75" y="469"/>
                  <a:pt x="75" y="469"/>
                  <a:pt x="75" y="469"/>
                </a:cubicBezTo>
                <a:lnTo>
                  <a:pt x="75" y="464"/>
                </a:lnTo>
                <a:close/>
                <a:moveTo>
                  <a:pt x="148" y="464"/>
                </a:moveTo>
                <a:cubicBezTo>
                  <a:pt x="128" y="464"/>
                  <a:pt x="128" y="464"/>
                  <a:pt x="128" y="464"/>
                </a:cubicBezTo>
                <a:cubicBezTo>
                  <a:pt x="128" y="125"/>
                  <a:pt x="128" y="125"/>
                  <a:pt x="128" y="125"/>
                </a:cubicBezTo>
                <a:cubicBezTo>
                  <a:pt x="148" y="125"/>
                  <a:pt x="148" y="125"/>
                  <a:pt x="148" y="125"/>
                </a:cubicBezTo>
                <a:cubicBezTo>
                  <a:pt x="148" y="469"/>
                  <a:pt x="148" y="469"/>
                  <a:pt x="148" y="469"/>
                </a:cubicBezTo>
                <a:lnTo>
                  <a:pt x="148" y="464"/>
                </a:lnTo>
                <a:close/>
                <a:moveTo>
                  <a:pt x="493" y="125"/>
                </a:moveTo>
                <a:cubicBezTo>
                  <a:pt x="0" y="125"/>
                  <a:pt x="0" y="125"/>
                  <a:pt x="0" y="125"/>
                </a:cubicBezTo>
                <a:cubicBezTo>
                  <a:pt x="0" y="105"/>
                  <a:pt x="0" y="105"/>
                  <a:pt x="0" y="105"/>
                </a:cubicBezTo>
                <a:cubicBezTo>
                  <a:pt x="493" y="105"/>
                  <a:pt x="493" y="105"/>
                  <a:pt x="493" y="105"/>
                </a:cubicBezTo>
                <a:cubicBezTo>
                  <a:pt x="493" y="125"/>
                  <a:pt x="493" y="125"/>
                  <a:pt x="493" y="125"/>
                </a:cubicBezTo>
                <a:close/>
                <a:moveTo>
                  <a:pt x="493" y="484"/>
                </a:moveTo>
                <a:cubicBezTo>
                  <a:pt x="0" y="484"/>
                  <a:pt x="0" y="484"/>
                  <a:pt x="0" y="484"/>
                </a:cubicBezTo>
                <a:cubicBezTo>
                  <a:pt x="0" y="464"/>
                  <a:pt x="0" y="464"/>
                  <a:pt x="0" y="464"/>
                </a:cubicBezTo>
                <a:cubicBezTo>
                  <a:pt x="493" y="464"/>
                  <a:pt x="493" y="464"/>
                  <a:pt x="493" y="464"/>
                </a:cubicBezTo>
                <a:cubicBezTo>
                  <a:pt x="493" y="484"/>
                  <a:pt x="493" y="484"/>
                  <a:pt x="493" y="484"/>
                </a:cubicBezTo>
                <a:close/>
                <a:moveTo>
                  <a:pt x="493" y="563"/>
                </a:moveTo>
                <a:cubicBezTo>
                  <a:pt x="0" y="563"/>
                  <a:pt x="0" y="563"/>
                  <a:pt x="0" y="563"/>
                </a:cubicBezTo>
                <a:cubicBezTo>
                  <a:pt x="0" y="543"/>
                  <a:pt x="0" y="543"/>
                  <a:pt x="0" y="543"/>
                </a:cubicBezTo>
                <a:cubicBezTo>
                  <a:pt x="493" y="543"/>
                  <a:pt x="493" y="543"/>
                  <a:pt x="493" y="543"/>
                </a:cubicBezTo>
                <a:cubicBezTo>
                  <a:pt x="493" y="563"/>
                  <a:pt x="493" y="563"/>
                  <a:pt x="493" y="563"/>
                </a:cubicBezTo>
                <a:close/>
                <a:moveTo>
                  <a:pt x="220" y="464"/>
                </a:moveTo>
                <a:cubicBezTo>
                  <a:pt x="200" y="464"/>
                  <a:pt x="200" y="464"/>
                  <a:pt x="200" y="464"/>
                </a:cubicBezTo>
                <a:cubicBezTo>
                  <a:pt x="200" y="125"/>
                  <a:pt x="200" y="125"/>
                  <a:pt x="200" y="125"/>
                </a:cubicBezTo>
                <a:cubicBezTo>
                  <a:pt x="220" y="125"/>
                  <a:pt x="220" y="125"/>
                  <a:pt x="220" y="125"/>
                </a:cubicBezTo>
                <a:cubicBezTo>
                  <a:pt x="220" y="469"/>
                  <a:pt x="220" y="469"/>
                  <a:pt x="220" y="469"/>
                </a:cubicBezTo>
                <a:lnTo>
                  <a:pt x="220" y="464"/>
                </a:lnTo>
                <a:close/>
                <a:moveTo>
                  <a:pt x="292" y="464"/>
                </a:moveTo>
                <a:cubicBezTo>
                  <a:pt x="272" y="464"/>
                  <a:pt x="272" y="464"/>
                  <a:pt x="272" y="464"/>
                </a:cubicBezTo>
                <a:cubicBezTo>
                  <a:pt x="272" y="125"/>
                  <a:pt x="272" y="125"/>
                  <a:pt x="272" y="125"/>
                </a:cubicBezTo>
                <a:cubicBezTo>
                  <a:pt x="292" y="125"/>
                  <a:pt x="292" y="125"/>
                  <a:pt x="292" y="125"/>
                </a:cubicBezTo>
                <a:cubicBezTo>
                  <a:pt x="292" y="469"/>
                  <a:pt x="292" y="469"/>
                  <a:pt x="292" y="469"/>
                </a:cubicBezTo>
                <a:lnTo>
                  <a:pt x="292" y="464"/>
                </a:lnTo>
                <a:close/>
                <a:moveTo>
                  <a:pt x="364" y="464"/>
                </a:moveTo>
                <a:cubicBezTo>
                  <a:pt x="344" y="464"/>
                  <a:pt x="344" y="464"/>
                  <a:pt x="344" y="464"/>
                </a:cubicBezTo>
                <a:cubicBezTo>
                  <a:pt x="344" y="125"/>
                  <a:pt x="344" y="125"/>
                  <a:pt x="344" y="125"/>
                </a:cubicBezTo>
                <a:cubicBezTo>
                  <a:pt x="364" y="125"/>
                  <a:pt x="364" y="125"/>
                  <a:pt x="364" y="125"/>
                </a:cubicBezTo>
                <a:cubicBezTo>
                  <a:pt x="364" y="469"/>
                  <a:pt x="364" y="469"/>
                  <a:pt x="364" y="469"/>
                </a:cubicBezTo>
                <a:lnTo>
                  <a:pt x="364" y="464"/>
                </a:lnTo>
                <a:close/>
                <a:moveTo>
                  <a:pt x="437" y="464"/>
                </a:moveTo>
                <a:cubicBezTo>
                  <a:pt x="417" y="464"/>
                  <a:pt x="417" y="464"/>
                  <a:pt x="417" y="464"/>
                </a:cubicBezTo>
                <a:cubicBezTo>
                  <a:pt x="417" y="125"/>
                  <a:pt x="417" y="125"/>
                  <a:pt x="417" y="125"/>
                </a:cubicBezTo>
                <a:cubicBezTo>
                  <a:pt x="437" y="125"/>
                  <a:pt x="437" y="125"/>
                  <a:pt x="437" y="125"/>
                </a:cubicBezTo>
                <a:cubicBezTo>
                  <a:pt x="437" y="469"/>
                  <a:pt x="437" y="469"/>
                  <a:pt x="437" y="469"/>
                </a:cubicBezTo>
                <a:lnTo>
                  <a:pt x="437" y="464"/>
                </a:lnTo>
                <a:close/>
              </a:path>
            </a:pathLst>
          </a:custGeom>
          <a:solidFill>
            <a:schemeClr val="tx1"/>
          </a:solidFill>
          <a:ln>
            <a:noFill/>
          </a:ln>
          <a:effectLst>
            <a:glow rad="101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defRPr/>
            </a:pPr>
            <a:endParaRPr lang="en-US" dirty="0">
              <a:solidFill>
                <a:srgbClr val="FFFFFF"/>
              </a:solidFill>
            </a:endParaRPr>
          </a:p>
        </p:txBody>
      </p:sp>
      <p:sp>
        <p:nvSpPr>
          <p:cNvPr id="7" name="Freeform 70"/>
          <p:cNvSpPr>
            <a:spLocks noEditPoints="1"/>
          </p:cNvSpPr>
          <p:nvPr/>
        </p:nvSpPr>
        <p:spPr bwMode="auto">
          <a:xfrm>
            <a:off x="5578441" y="5951816"/>
            <a:ext cx="300381" cy="396200"/>
          </a:xfrm>
          <a:custGeom>
            <a:avLst/>
            <a:gdLst>
              <a:gd name="T0" fmla="*/ 2147483647 w 493"/>
              <a:gd name="T1" fmla="*/ 0 h 638"/>
              <a:gd name="T2" fmla="*/ 2147483647 w 493"/>
              <a:gd name="T3" fmla="*/ 2147483647 h 638"/>
              <a:gd name="T4" fmla="*/ 0 w 493"/>
              <a:gd name="T5" fmla="*/ 2147483647 h 638"/>
              <a:gd name="T6" fmla="*/ 2147483647 w 493"/>
              <a:gd name="T7" fmla="*/ 2147483647 h 638"/>
              <a:gd name="T8" fmla="*/ 2147483647 w 493"/>
              <a:gd name="T9" fmla="*/ 2147483647 h 638"/>
              <a:gd name="T10" fmla="*/ 2147483647 w 493"/>
              <a:gd name="T11" fmla="*/ 2147483647 h 638"/>
              <a:gd name="T12" fmla="*/ 2147483647 w 493"/>
              <a:gd name="T13" fmla="*/ 2147483647 h 638"/>
              <a:gd name="T14" fmla="*/ 2147483647 w 493"/>
              <a:gd name="T15" fmla="*/ 2147483647 h 638"/>
              <a:gd name="T16" fmla="*/ 2147483647 w 493"/>
              <a:gd name="T17" fmla="*/ 2147483647 h 638"/>
              <a:gd name="T18" fmla="*/ 2147483647 w 493"/>
              <a:gd name="T19" fmla="*/ 2147483647 h 638"/>
              <a:gd name="T20" fmla="*/ 2147483647 w 493"/>
              <a:gd name="T21" fmla="*/ 2147483647 h 638"/>
              <a:gd name="T22" fmla="*/ 2147483647 w 493"/>
              <a:gd name="T23" fmla="*/ 2147483647 h 638"/>
              <a:gd name="T24" fmla="*/ 2147483647 w 493"/>
              <a:gd name="T25" fmla="*/ 2147483647 h 638"/>
              <a:gd name="T26" fmla="*/ 2147483647 w 493"/>
              <a:gd name="T27" fmla="*/ 2147483647 h 638"/>
              <a:gd name="T28" fmla="*/ 0 w 493"/>
              <a:gd name="T29" fmla="*/ 2147483647 h 638"/>
              <a:gd name="T30" fmla="*/ 2147483647 w 493"/>
              <a:gd name="T31" fmla="*/ 2147483647 h 638"/>
              <a:gd name="T32" fmla="*/ 2147483647 w 493"/>
              <a:gd name="T33" fmla="*/ 2147483647 h 638"/>
              <a:gd name="T34" fmla="*/ 0 w 493"/>
              <a:gd name="T35" fmla="*/ 2147483647 h 638"/>
              <a:gd name="T36" fmla="*/ 2147483647 w 493"/>
              <a:gd name="T37" fmla="*/ 2147483647 h 638"/>
              <a:gd name="T38" fmla="*/ 0 w 493"/>
              <a:gd name="T39" fmla="*/ 2147483647 h 638"/>
              <a:gd name="T40" fmla="*/ 2147483647 w 493"/>
              <a:gd name="T41" fmla="*/ 2147483647 h 638"/>
              <a:gd name="T42" fmla="*/ 2147483647 w 493"/>
              <a:gd name="T43" fmla="*/ 2147483647 h 638"/>
              <a:gd name="T44" fmla="*/ 2147483647 w 493"/>
              <a:gd name="T45" fmla="*/ 2147483647 h 638"/>
              <a:gd name="T46" fmla="*/ 2147483647 w 493"/>
              <a:gd name="T47" fmla="*/ 2147483647 h 638"/>
              <a:gd name="T48" fmla="*/ 2147483647 w 493"/>
              <a:gd name="T49" fmla="*/ 2147483647 h 638"/>
              <a:gd name="T50" fmla="*/ 2147483647 w 493"/>
              <a:gd name="T51" fmla="*/ 2147483647 h 638"/>
              <a:gd name="T52" fmla="*/ 2147483647 w 493"/>
              <a:gd name="T53" fmla="*/ 2147483647 h 638"/>
              <a:gd name="T54" fmla="*/ 2147483647 w 493"/>
              <a:gd name="T55" fmla="*/ 2147483647 h 638"/>
              <a:gd name="T56" fmla="*/ 2147483647 w 493"/>
              <a:gd name="T57" fmla="*/ 2147483647 h 638"/>
              <a:gd name="T58" fmla="*/ 2147483647 w 493"/>
              <a:gd name="T59" fmla="*/ 2147483647 h 638"/>
              <a:gd name="T60" fmla="*/ 2147483647 w 493"/>
              <a:gd name="T61" fmla="*/ 2147483647 h 638"/>
              <a:gd name="T62" fmla="*/ 2147483647 w 493"/>
              <a:gd name="T63" fmla="*/ 2147483647 h 638"/>
              <a:gd name="T64" fmla="*/ 2147483647 w 493"/>
              <a:gd name="T65" fmla="*/ 2147483647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638"/>
              <a:gd name="T101" fmla="*/ 493 w 49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638">
                <a:moveTo>
                  <a:pt x="450" y="0"/>
                </a:moveTo>
                <a:cubicBezTo>
                  <a:pt x="103" y="0"/>
                  <a:pt x="103" y="0"/>
                  <a:pt x="103" y="0"/>
                </a:cubicBezTo>
                <a:cubicBezTo>
                  <a:pt x="107" y="9"/>
                  <a:pt x="110" y="19"/>
                  <a:pt x="110" y="30"/>
                </a:cubicBezTo>
                <a:cubicBezTo>
                  <a:pt x="110" y="69"/>
                  <a:pt x="78" y="101"/>
                  <a:pt x="38" y="101"/>
                </a:cubicBezTo>
                <a:cubicBezTo>
                  <a:pt x="24" y="101"/>
                  <a:pt x="11" y="97"/>
                  <a:pt x="0" y="90"/>
                </a:cubicBezTo>
                <a:cubicBezTo>
                  <a:pt x="0" y="587"/>
                  <a:pt x="0" y="587"/>
                  <a:pt x="0" y="587"/>
                </a:cubicBezTo>
                <a:cubicBezTo>
                  <a:pt x="0" y="615"/>
                  <a:pt x="19" y="638"/>
                  <a:pt x="43" y="638"/>
                </a:cubicBezTo>
                <a:cubicBezTo>
                  <a:pt x="450" y="638"/>
                  <a:pt x="450" y="638"/>
                  <a:pt x="450" y="638"/>
                </a:cubicBezTo>
                <a:cubicBezTo>
                  <a:pt x="474" y="638"/>
                  <a:pt x="493" y="615"/>
                  <a:pt x="493" y="587"/>
                </a:cubicBezTo>
                <a:cubicBezTo>
                  <a:pt x="493" y="51"/>
                  <a:pt x="493" y="51"/>
                  <a:pt x="493" y="51"/>
                </a:cubicBezTo>
                <a:cubicBezTo>
                  <a:pt x="493" y="22"/>
                  <a:pt x="474" y="0"/>
                  <a:pt x="450" y="0"/>
                </a:cubicBezTo>
                <a:close/>
                <a:moveTo>
                  <a:pt x="36" y="56"/>
                </a:moveTo>
                <a:cubicBezTo>
                  <a:pt x="51" y="56"/>
                  <a:pt x="64" y="44"/>
                  <a:pt x="64" y="29"/>
                </a:cubicBezTo>
                <a:cubicBezTo>
                  <a:pt x="64" y="13"/>
                  <a:pt x="51" y="1"/>
                  <a:pt x="36" y="1"/>
                </a:cubicBezTo>
                <a:cubicBezTo>
                  <a:pt x="21" y="1"/>
                  <a:pt x="9" y="13"/>
                  <a:pt x="9" y="29"/>
                </a:cubicBezTo>
                <a:cubicBezTo>
                  <a:pt x="9" y="44"/>
                  <a:pt x="21" y="56"/>
                  <a:pt x="36" y="56"/>
                </a:cubicBezTo>
                <a:close/>
                <a:moveTo>
                  <a:pt x="75" y="464"/>
                </a:moveTo>
                <a:cubicBezTo>
                  <a:pt x="55" y="464"/>
                  <a:pt x="55" y="464"/>
                  <a:pt x="55" y="464"/>
                </a:cubicBezTo>
                <a:cubicBezTo>
                  <a:pt x="55" y="125"/>
                  <a:pt x="55" y="125"/>
                  <a:pt x="55" y="125"/>
                </a:cubicBezTo>
                <a:cubicBezTo>
                  <a:pt x="75" y="125"/>
                  <a:pt x="75" y="125"/>
                  <a:pt x="75" y="125"/>
                </a:cubicBezTo>
                <a:cubicBezTo>
                  <a:pt x="75" y="469"/>
                  <a:pt x="75" y="469"/>
                  <a:pt x="75" y="469"/>
                </a:cubicBezTo>
                <a:lnTo>
                  <a:pt x="75" y="464"/>
                </a:lnTo>
                <a:close/>
                <a:moveTo>
                  <a:pt x="148" y="464"/>
                </a:moveTo>
                <a:cubicBezTo>
                  <a:pt x="128" y="464"/>
                  <a:pt x="128" y="464"/>
                  <a:pt x="128" y="464"/>
                </a:cubicBezTo>
                <a:cubicBezTo>
                  <a:pt x="128" y="125"/>
                  <a:pt x="128" y="125"/>
                  <a:pt x="128" y="125"/>
                </a:cubicBezTo>
                <a:cubicBezTo>
                  <a:pt x="148" y="125"/>
                  <a:pt x="148" y="125"/>
                  <a:pt x="148" y="125"/>
                </a:cubicBezTo>
                <a:cubicBezTo>
                  <a:pt x="148" y="469"/>
                  <a:pt x="148" y="469"/>
                  <a:pt x="148" y="469"/>
                </a:cubicBezTo>
                <a:lnTo>
                  <a:pt x="148" y="464"/>
                </a:lnTo>
                <a:close/>
                <a:moveTo>
                  <a:pt x="493" y="125"/>
                </a:moveTo>
                <a:cubicBezTo>
                  <a:pt x="0" y="125"/>
                  <a:pt x="0" y="125"/>
                  <a:pt x="0" y="125"/>
                </a:cubicBezTo>
                <a:cubicBezTo>
                  <a:pt x="0" y="105"/>
                  <a:pt x="0" y="105"/>
                  <a:pt x="0" y="105"/>
                </a:cubicBezTo>
                <a:cubicBezTo>
                  <a:pt x="493" y="105"/>
                  <a:pt x="493" y="105"/>
                  <a:pt x="493" y="105"/>
                </a:cubicBezTo>
                <a:cubicBezTo>
                  <a:pt x="493" y="125"/>
                  <a:pt x="493" y="125"/>
                  <a:pt x="493" y="125"/>
                </a:cubicBezTo>
                <a:close/>
                <a:moveTo>
                  <a:pt x="493" y="484"/>
                </a:moveTo>
                <a:cubicBezTo>
                  <a:pt x="0" y="484"/>
                  <a:pt x="0" y="484"/>
                  <a:pt x="0" y="484"/>
                </a:cubicBezTo>
                <a:cubicBezTo>
                  <a:pt x="0" y="464"/>
                  <a:pt x="0" y="464"/>
                  <a:pt x="0" y="464"/>
                </a:cubicBezTo>
                <a:cubicBezTo>
                  <a:pt x="493" y="464"/>
                  <a:pt x="493" y="464"/>
                  <a:pt x="493" y="464"/>
                </a:cubicBezTo>
                <a:cubicBezTo>
                  <a:pt x="493" y="484"/>
                  <a:pt x="493" y="484"/>
                  <a:pt x="493" y="484"/>
                </a:cubicBezTo>
                <a:close/>
                <a:moveTo>
                  <a:pt x="493" y="563"/>
                </a:moveTo>
                <a:cubicBezTo>
                  <a:pt x="0" y="563"/>
                  <a:pt x="0" y="563"/>
                  <a:pt x="0" y="563"/>
                </a:cubicBezTo>
                <a:cubicBezTo>
                  <a:pt x="0" y="543"/>
                  <a:pt x="0" y="543"/>
                  <a:pt x="0" y="543"/>
                </a:cubicBezTo>
                <a:cubicBezTo>
                  <a:pt x="493" y="543"/>
                  <a:pt x="493" y="543"/>
                  <a:pt x="493" y="543"/>
                </a:cubicBezTo>
                <a:cubicBezTo>
                  <a:pt x="493" y="563"/>
                  <a:pt x="493" y="563"/>
                  <a:pt x="493" y="563"/>
                </a:cubicBezTo>
                <a:close/>
                <a:moveTo>
                  <a:pt x="220" y="464"/>
                </a:moveTo>
                <a:cubicBezTo>
                  <a:pt x="200" y="464"/>
                  <a:pt x="200" y="464"/>
                  <a:pt x="200" y="464"/>
                </a:cubicBezTo>
                <a:cubicBezTo>
                  <a:pt x="200" y="125"/>
                  <a:pt x="200" y="125"/>
                  <a:pt x="200" y="125"/>
                </a:cubicBezTo>
                <a:cubicBezTo>
                  <a:pt x="220" y="125"/>
                  <a:pt x="220" y="125"/>
                  <a:pt x="220" y="125"/>
                </a:cubicBezTo>
                <a:cubicBezTo>
                  <a:pt x="220" y="469"/>
                  <a:pt x="220" y="469"/>
                  <a:pt x="220" y="469"/>
                </a:cubicBezTo>
                <a:lnTo>
                  <a:pt x="220" y="464"/>
                </a:lnTo>
                <a:close/>
                <a:moveTo>
                  <a:pt x="292" y="464"/>
                </a:moveTo>
                <a:cubicBezTo>
                  <a:pt x="272" y="464"/>
                  <a:pt x="272" y="464"/>
                  <a:pt x="272" y="464"/>
                </a:cubicBezTo>
                <a:cubicBezTo>
                  <a:pt x="272" y="125"/>
                  <a:pt x="272" y="125"/>
                  <a:pt x="272" y="125"/>
                </a:cubicBezTo>
                <a:cubicBezTo>
                  <a:pt x="292" y="125"/>
                  <a:pt x="292" y="125"/>
                  <a:pt x="292" y="125"/>
                </a:cubicBezTo>
                <a:cubicBezTo>
                  <a:pt x="292" y="469"/>
                  <a:pt x="292" y="469"/>
                  <a:pt x="292" y="469"/>
                </a:cubicBezTo>
                <a:lnTo>
                  <a:pt x="292" y="464"/>
                </a:lnTo>
                <a:close/>
                <a:moveTo>
                  <a:pt x="364" y="464"/>
                </a:moveTo>
                <a:cubicBezTo>
                  <a:pt x="344" y="464"/>
                  <a:pt x="344" y="464"/>
                  <a:pt x="344" y="464"/>
                </a:cubicBezTo>
                <a:cubicBezTo>
                  <a:pt x="344" y="125"/>
                  <a:pt x="344" y="125"/>
                  <a:pt x="344" y="125"/>
                </a:cubicBezTo>
                <a:cubicBezTo>
                  <a:pt x="364" y="125"/>
                  <a:pt x="364" y="125"/>
                  <a:pt x="364" y="125"/>
                </a:cubicBezTo>
                <a:cubicBezTo>
                  <a:pt x="364" y="469"/>
                  <a:pt x="364" y="469"/>
                  <a:pt x="364" y="469"/>
                </a:cubicBezTo>
                <a:lnTo>
                  <a:pt x="364" y="464"/>
                </a:lnTo>
                <a:close/>
                <a:moveTo>
                  <a:pt x="437" y="464"/>
                </a:moveTo>
                <a:cubicBezTo>
                  <a:pt x="417" y="464"/>
                  <a:pt x="417" y="464"/>
                  <a:pt x="417" y="464"/>
                </a:cubicBezTo>
                <a:cubicBezTo>
                  <a:pt x="417" y="125"/>
                  <a:pt x="417" y="125"/>
                  <a:pt x="417" y="125"/>
                </a:cubicBezTo>
                <a:cubicBezTo>
                  <a:pt x="437" y="125"/>
                  <a:pt x="437" y="125"/>
                  <a:pt x="437" y="125"/>
                </a:cubicBezTo>
                <a:cubicBezTo>
                  <a:pt x="437" y="469"/>
                  <a:pt x="437" y="469"/>
                  <a:pt x="437" y="469"/>
                </a:cubicBezTo>
                <a:lnTo>
                  <a:pt x="437" y="464"/>
                </a:lnTo>
                <a:close/>
              </a:path>
            </a:pathLst>
          </a:custGeom>
          <a:solidFill>
            <a:schemeClr val="tx1"/>
          </a:solidFill>
          <a:ln>
            <a:noFill/>
          </a:ln>
          <a:effectLst>
            <a:glow rad="101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defRPr/>
            </a:pPr>
            <a:endParaRPr lang="en-US" dirty="0">
              <a:solidFill>
                <a:srgbClr val="FFFFFF"/>
              </a:solidFill>
            </a:endParaRPr>
          </a:p>
        </p:txBody>
      </p:sp>
      <p:sp>
        <p:nvSpPr>
          <p:cNvPr id="8" name="Freeform 70"/>
          <p:cNvSpPr>
            <a:spLocks noEditPoints="1"/>
          </p:cNvSpPr>
          <p:nvPr/>
        </p:nvSpPr>
        <p:spPr bwMode="auto">
          <a:xfrm>
            <a:off x="5578441" y="4234161"/>
            <a:ext cx="300381" cy="369332"/>
          </a:xfrm>
          <a:custGeom>
            <a:avLst/>
            <a:gdLst>
              <a:gd name="T0" fmla="*/ 2147483647 w 493"/>
              <a:gd name="T1" fmla="*/ 0 h 638"/>
              <a:gd name="T2" fmla="*/ 2147483647 w 493"/>
              <a:gd name="T3" fmla="*/ 2147483647 h 638"/>
              <a:gd name="T4" fmla="*/ 0 w 493"/>
              <a:gd name="T5" fmla="*/ 2147483647 h 638"/>
              <a:gd name="T6" fmla="*/ 2147483647 w 493"/>
              <a:gd name="T7" fmla="*/ 2147483647 h 638"/>
              <a:gd name="T8" fmla="*/ 2147483647 w 493"/>
              <a:gd name="T9" fmla="*/ 2147483647 h 638"/>
              <a:gd name="T10" fmla="*/ 2147483647 w 493"/>
              <a:gd name="T11" fmla="*/ 2147483647 h 638"/>
              <a:gd name="T12" fmla="*/ 2147483647 w 493"/>
              <a:gd name="T13" fmla="*/ 2147483647 h 638"/>
              <a:gd name="T14" fmla="*/ 2147483647 w 493"/>
              <a:gd name="T15" fmla="*/ 2147483647 h 638"/>
              <a:gd name="T16" fmla="*/ 2147483647 w 493"/>
              <a:gd name="T17" fmla="*/ 2147483647 h 638"/>
              <a:gd name="T18" fmla="*/ 2147483647 w 493"/>
              <a:gd name="T19" fmla="*/ 2147483647 h 638"/>
              <a:gd name="T20" fmla="*/ 2147483647 w 493"/>
              <a:gd name="T21" fmla="*/ 2147483647 h 638"/>
              <a:gd name="T22" fmla="*/ 2147483647 w 493"/>
              <a:gd name="T23" fmla="*/ 2147483647 h 638"/>
              <a:gd name="T24" fmla="*/ 2147483647 w 493"/>
              <a:gd name="T25" fmla="*/ 2147483647 h 638"/>
              <a:gd name="T26" fmla="*/ 2147483647 w 493"/>
              <a:gd name="T27" fmla="*/ 2147483647 h 638"/>
              <a:gd name="T28" fmla="*/ 0 w 493"/>
              <a:gd name="T29" fmla="*/ 2147483647 h 638"/>
              <a:gd name="T30" fmla="*/ 2147483647 w 493"/>
              <a:gd name="T31" fmla="*/ 2147483647 h 638"/>
              <a:gd name="T32" fmla="*/ 2147483647 w 493"/>
              <a:gd name="T33" fmla="*/ 2147483647 h 638"/>
              <a:gd name="T34" fmla="*/ 0 w 493"/>
              <a:gd name="T35" fmla="*/ 2147483647 h 638"/>
              <a:gd name="T36" fmla="*/ 2147483647 w 493"/>
              <a:gd name="T37" fmla="*/ 2147483647 h 638"/>
              <a:gd name="T38" fmla="*/ 0 w 493"/>
              <a:gd name="T39" fmla="*/ 2147483647 h 638"/>
              <a:gd name="T40" fmla="*/ 2147483647 w 493"/>
              <a:gd name="T41" fmla="*/ 2147483647 h 638"/>
              <a:gd name="T42" fmla="*/ 2147483647 w 493"/>
              <a:gd name="T43" fmla="*/ 2147483647 h 638"/>
              <a:gd name="T44" fmla="*/ 2147483647 w 493"/>
              <a:gd name="T45" fmla="*/ 2147483647 h 638"/>
              <a:gd name="T46" fmla="*/ 2147483647 w 493"/>
              <a:gd name="T47" fmla="*/ 2147483647 h 638"/>
              <a:gd name="T48" fmla="*/ 2147483647 w 493"/>
              <a:gd name="T49" fmla="*/ 2147483647 h 638"/>
              <a:gd name="T50" fmla="*/ 2147483647 w 493"/>
              <a:gd name="T51" fmla="*/ 2147483647 h 638"/>
              <a:gd name="T52" fmla="*/ 2147483647 w 493"/>
              <a:gd name="T53" fmla="*/ 2147483647 h 638"/>
              <a:gd name="T54" fmla="*/ 2147483647 w 493"/>
              <a:gd name="T55" fmla="*/ 2147483647 h 638"/>
              <a:gd name="T56" fmla="*/ 2147483647 w 493"/>
              <a:gd name="T57" fmla="*/ 2147483647 h 638"/>
              <a:gd name="T58" fmla="*/ 2147483647 w 493"/>
              <a:gd name="T59" fmla="*/ 2147483647 h 638"/>
              <a:gd name="T60" fmla="*/ 2147483647 w 493"/>
              <a:gd name="T61" fmla="*/ 2147483647 h 638"/>
              <a:gd name="T62" fmla="*/ 2147483647 w 493"/>
              <a:gd name="T63" fmla="*/ 2147483647 h 638"/>
              <a:gd name="T64" fmla="*/ 2147483647 w 493"/>
              <a:gd name="T65" fmla="*/ 2147483647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638"/>
              <a:gd name="T101" fmla="*/ 493 w 49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638">
                <a:moveTo>
                  <a:pt x="450" y="0"/>
                </a:moveTo>
                <a:cubicBezTo>
                  <a:pt x="103" y="0"/>
                  <a:pt x="103" y="0"/>
                  <a:pt x="103" y="0"/>
                </a:cubicBezTo>
                <a:cubicBezTo>
                  <a:pt x="107" y="9"/>
                  <a:pt x="110" y="19"/>
                  <a:pt x="110" y="30"/>
                </a:cubicBezTo>
                <a:cubicBezTo>
                  <a:pt x="110" y="69"/>
                  <a:pt x="78" y="101"/>
                  <a:pt x="38" y="101"/>
                </a:cubicBezTo>
                <a:cubicBezTo>
                  <a:pt x="24" y="101"/>
                  <a:pt x="11" y="97"/>
                  <a:pt x="0" y="90"/>
                </a:cubicBezTo>
                <a:cubicBezTo>
                  <a:pt x="0" y="587"/>
                  <a:pt x="0" y="587"/>
                  <a:pt x="0" y="587"/>
                </a:cubicBezTo>
                <a:cubicBezTo>
                  <a:pt x="0" y="615"/>
                  <a:pt x="19" y="638"/>
                  <a:pt x="43" y="638"/>
                </a:cubicBezTo>
                <a:cubicBezTo>
                  <a:pt x="450" y="638"/>
                  <a:pt x="450" y="638"/>
                  <a:pt x="450" y="638"/>
                </a:cubicBezTo>
                <a:cubicBezTo>
                  <a:pt x="474" y="638"/>
                  <a:pt x="493" y="615"/>
                  <a:pt x="493" y="587"/>
                </a:cubicBezTo>
                <a:cubicBezTo>
                  <a:pt x="493" y="51"/>
                  <a:pt x="493" y="51"/>
                  <a:pt x="493" y="51"/>
                </a:cubicBezTo>
                <a:cubicBezTo>
                  <a:pt x="493" y="22"/>
                  <a:pt x="474" y="0"/>
                  <a:pt x="450" y="0"/>
                </a:cubicBezTo>
                <a:close/>
                <a:moveTo>
                  <a:pt x="36" y="56"/>
                </a:moveTo>
                <a:cubicBezTo>
                  <a:pt x="51" y="56"/>
                  <a:pt x="64" y="44"/>
                  <a:pt x="64" y="29"/>
                </a:cubicBezTo>
                <a:cubicBezTo>
                  <a:pt x="64" y="13"/>
                  <a:pt x="51" y="1"/>
                  <a:pt x="36" y="1"/>
                </a:cubicBezTo>
                <a:cubicBezTo>
                  <a:pt x="21" y="1"/>
                  <a:pt x="9" y="13"/>
                  <a:pt x="9" y="29"/>
                </a:cubicBezTo>
                <a:cubicBezTo>
                  <a:pt x="9" y="44"/>
                  <a:pt x="21" y="56"/>
                  <a:pt x="36" y="56"/>
                </a:cubicBezTo>
                <a:close/>
                <a:moveTo>
                  <a:pt x="75" y="464"/>
                </a:moveTo>
                <a:cubicBezTo>
                  <a:pt x="55" y="464"/>
                  <a:pt x="55" y="464"/>
                  <a:pt x="55" y="464"/>
                </a:cubicBezTo>
                <a:cubicBezTo>
                  <a:pt x="55" y="125"/>
                  <a:pt x="55" y="125"/>
                  <a:pt x="55" y="125"/>
                </a:cubicBezTo>
                <a:cubicBezTo>
                  <a:pt x="75" y="125"/>
                  <a:pt x="75" y="125"/>
                  <a:pt x="75" y="125"/>
                </a:cubicBezTo>
                <a:cubicBezTo>
                  <a:pt x="75" y="469"/>
                  <a:pt x="75" y="469"/>
                  <a:pt x="75" y="469"/>
                </a:cubicBezTo>
                <a:lnTo>
                  <a:pt x="75" y="464"/>
                </a:lnTo>
                <a:close/>
                <a:moveTo>
                  <a:pt x="148" y="464"/>
                </a:moveTo>
                <a:cubicBezTo>
                  <a:pt x="128" y="464"/>
                  <a:pt x="128" y="464"/>
                  <a:pt x="128" y="464"/>
                </a:cubicBezTo>
                <a:cubicBezTo>
                  <a:pt x="128" y="125"/>
                  <a:pt x="128" y="125"/>
                  <a:pt x="128" y="125"/>
                </a:cubicBezTo>
                <a:cubicBezTo>
                  <a:pt x="148" y="125"/>
                  <a:pt x="148" y="125"/>
                  <a:pt x="148" y="125"/>
                </a:cubicBezTo>
                <a:cubicBezTo>
                  <a:pt x="148" y="469"/>
                  <a:pt x="148" y="469"/>
                  <a:pt x="148" y="469"/>
                </a:cubicBezTo>
                <a:lnTo>
                  <a:pt x="148" y="464"/>
                </a:lnTo>
                <a:close/>
                <a:moveTo>
                  <a:pt x="493" y="125"/>
                </a:moveTo>
                <a:cubicBezTo>
                  <a:pt x="0" y="125"/>
                  <a:pt x="0" y="125"/>
                  <a:pt x="0" y="125"/>
                </a:cubicBezTo>
                <a:cubicBezTo>
                  <a:pt x="0" y="105"/>
                  <a:pt x="0" y="105"/>
                  <a:pt x="0" y="105"/>
                </a:cubicBezTo>
                <a:cubicBezTo>
                  <a:pt x="493" y="105"/>
                  <a:pt x="493" y="105"/>
                  <a:pt x="493" y="105"/>
                </a:cubicBezTo>
                <a:cubicBezTo>
                  <a:pt x="493" y="125"/>
                  <a:pt x="493" y="125"/>
                  <a:pt x="493" y="125"/>
                </a:cubicBezTo>
                <a:close/>
                <a:moveTo>
                  <a:pt x="493" y="484"/>
                </a:moveTo>
                <a:cubicBezTo>
                  <a:pt x="0" y="484"/>
                  <a:pt x="0" y="484"/>
                  <a:pt x="0" y="484"/>
                </a:cubicBezTo>
                <a:cubicBezTo>
                  <a:pt x="0" y="464"/>
                  <a:pt x="0" y="464"/>
                  <a:pt x="0" y="464"/>
                </a:cubicBezTo>
                <a:cubicBezTo>
                  <a:pt x="493" y="464"/>
                  <a:pt x="493" y="464"/>
                  <a:pt x="493" y="464"/>
                </a:cubicBezTo>
                <a:cubicBezTo>
                  <a:pt x="493" y="484"/>
                  <a:pt x="493" y="484"/>
                  <a:pt x="493" y="484"/>
                </a:cubicBezTo>
                <a:close/>
                <a:moveTo>
                  <a:pt x="493" y="563"/>
                </a:moveTo>
                <a:cubicBezTo>
                  <a:pt x="0" y="563"/>
                  <a:pt x="0" y="563"/>
                  <a:pt x="0" y="563"/>
                </a:cubicBezTo>
                <a:cubicBezTo>
                  <a:pt x="0" y="543"/>
                  <a:pt x="0" y="543"/>
                  <a:pt x="0" y="543"/>
                </a:cubicBezTo>
                <a:cubicBezTo>
                  <a:pt x="493" y="543"/>
                  <a:pt x="493" y="543"/>
                  <a:pt x="493" y="543"/>
                </a:cubicBezTo>
                <a:cubicBezTo>
                  <a:pt x="493" y="563"/>
                  <a:pt x="493" y="563"/>
                  <a:pt x="493" y="563"/>
                </a:cubicBezTo>
                <a:close/>
                <a:moveTo>
                  <a:pt x="220" y="464"/>
                </a:moveTo>
                <a:cubicBezTo>
                  <a:pt x="200" y="464"/>
                  <a:pt x="200" y="464"/>
                  <a:pt x="200" y="464"/>
                </a:cubicBezTo>
                <a:cubicBezTo>
                  <a:pt x="200" y="125"/>
                  <a:pt x="200" y="125"/>
                  <a:pt x="200" y="125"/>
                </a:cubicBezTo>
                <a:cubicBezTo>
                  <a:pt x="220" y="125"/>
                  <a:pt x="220" y="125"/>
                  <a:pt x="220" y="125"/>
                </a:cubicBezTo>
                <a:cubicBezTo>
                  <a:pt x="220" y="469"/>
                  <a:pt x="220" y="469"/>
                  <a:pt x="220" y="469"/>
                </a:cubicBezTo>
                <a:lnTo>
                  <a:pt x="220" y="464"/>
                </a:lnTo>
                <a:close/>
                <a:moveTo>
                  <a:pt x="292" y="464"/>
                </a:moveTo>
                <a:cubicBezTo>
                  <a:pt x="272" y="464"/>
                  <a:pt x="272" y="464"/>
                  <a:pt x="272" y="464"/>
                </a:cubicBezTo>
                <a:cubicBezTo>
                  <a:pt x="272" y="125"/>
                  <a:pt x="272" y="125"/>
                  <a:pt x="272" y="125"/>
                </a:cubicBezTo>
                <a:cubicBezTo>
                  <a:pt x="292" y="125"/>
                  <a:pt x="292" y="125"/>
                  <a:pt x="292" y="125"/>
                </a:cubicBezTo>
                <a:cubicBezTo>
                  <a:pt x="292" y="469"/>
                  <a:pt x="292" y="469"/>
                  <a:pt x="292" y="469"/>
                </a:cubicBezTo>
                <a:lnTo>
                  <a:pt x="292" y="464"/>
                </a:lnTo>
                <a:close/>
                <a:moveTo>
                  <a:pt x="364" y="464"/>
                </a:moveTo>
                <a:cubicBezTo>
                  <a:pt x="344" y="464"/>
                  <a:pt x="344" y="464"/>
                  <a:pt x="344" y="464"/>
                </a:cubicBezTo>
                <a:cubicBezTo>
                  <a:pt x="344" y="125"/>
                  <a:pt x="344" y="125"/>
                  <a:pt x="344" y="125"/>
                </a:cubicBezTo>
                <a:cubicBezTo>
                  <a:pt x="364" y="125"/>
                  <a:pt x="364" y="125"/>
                  <a:pt x="364" y="125"/>
                </a:cubicBezTo>
                <a:cubicBezTo>
                  <a:pt x="364" y="469"/>
                  <a:pt x="364" y="469"/>
                  <a:pt x="364" y="469"/>
                </a:cubicBezTo>
                <a:lnTo>
                  <a:pt x="364" y="464"/>
                </a:lnTo>
                <a:close/>
                <a:moveTo>
                  <a:pt x="437" y="464"/>
                </a:moveTo>
                <a:cubicBezTo>
                  <a:pt x="417" y="464"/>
                  <a:pt x="417" y="464"/>
                  <a:pt x="417" y="464"/>
                </a:cubicBezTo>
                <a:cubicBezTo>
                  <a:pt x="417" y="125"/>
                  <a:pt x="417" y="125"/>
                  <a:pt x="417" y="125"/>
                </a:cubicBezTo>
                <a:cubicBezTo>
                  <a:pt x="437" y="125"/>
                  <a:pt x="437" y="125"/>
                  <a:pt x="437" y="125"/>
                </a:cubicBezTo>
                <a:cubicBezTo>
                  <a:pt x="437" y="469"/>
                  <a:pt x="437" y="469"/>
                  <a:pt x="437" y="469"/>
                </a:cubicBezTo>
                <a:lnTo>
                  <a:pt x="437" y="464"/>
                </a:lnTo>
                <a:close/>
              </a:path>
            </a:pathLst>
          </a:custGeom>
          <a:solidFill>
            <a:schemeClr val="tx1"/>
          </a:solidFill>
          <a:ln>
            <a:noFill/>
          </a:ln>
          <a:effectLst>
            <a:glow rad="101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defRPr/>
            </a:pPr>
            <a:endParaRPr lang="en-US" dirty="0">
              <a:solidFill>
                <a:srgbClr val="FFFFFF"/>
              </a:solidFill>
            </a:endParaRPr>
          </a:p>
        </p:txBody>
      </p:sp>
      <p:sp>
        <p:nvSpPr>
          <p:cNvPr id="9" name="TextBox 8"/>
          <p:cNvSpPr txBox="1"/>
          <p:nvPr/>
        </p:nvSpPr>
        <p:spPr>
          <a:xfrm>
            <a:off x="4798399" y="4984623"/>
            <a:ext cx="543739" cy="276999"/>
          </a:xfrm>
          <a:prstGeom prst="rect">
            <a:avLst/>
          </a:prstGeom>
          <a:noFill/>
        </p:spPr>
        <p:txBody>
          <a:bodyPr wrap="none" rtlCol="0">
            <a:spAutoFit/>
          </a:bodyPr>
          <a:lstStyle/>
          <a:p>
            <a:r>
              <a:rPr lang="en-US" sz="1200" b="1" dirty="0">
                <a:solidFill>
                  <a:srgbClr val="00B050"/>
                </a:solidFill>
                <a:cs typeface="B Nazanin" panose="00000400000000000000" pitchFamily="2" charset="-78"/>
              </a:rPr>
              <a:t>A</a:t>
            </a:r>
            <a:r>
              <a:rPr lang="fa-IR" sz="1200" b="1" dirty="0">
                <a:solidFill>
                  <a:srgbClr val="00B050"/>
                </a:solidFill>
                <a:cs typeface="B Nazanin" panose="00000400000000000000" pitchFamily="2" charset="-78"/>
              </a:rPr>
              <a:t>شهر </a:t>
            </a:r>
            <a:endParaRPr lang="en-US" sz="1200" b="1" dirty="0">
              <a:solidFill>
                <a:srgbClr val="00B050"/>
              </a:solidFill>
              <a:cs typeface="B Nazanin" panose="00000400000000000000" pitchFamily="2" charset="-78"/>
            </a:endParaRPr>
          </a:p>
        </p:txBody>
      </p:sp>
      <p:sp>
        <p:nvSpPr>
          <p:cNvPr id="13" name="TextBox 12"/>
          <p:cNvSpPr txBox="1"/>
          <p:nvPr/>
        </p:nvSpPr>
        <p:spPr>
          <a:xfrm>
            <a:off x="3940963" y="4381621"/>
            <a:ext cx="816249" cy="369332"/>
          </a:xfrm>
          <a:prstGeom prst="rect">
            <a:avLst/>
          </a:prstGeom>
          <a:noFill/>
        </p:spPr>
        <p:txBody>
          <a:bodyPr wrap="none" rtlCol="0">
            <a:spAutoFit/>
          </a:bodyPr>
          <a:lstStyle/>
          <a:p>
            <a:r>
              <a:rPr lang="fa-IR" dirty="0">
                <a:solidFill>
                  <a:srgbClr val="0070C0"/>
                </a:solidFill>
                <a:cs typeface="B Nazanin" panose="00000400000000000000" pitchFamily="2" charset="-78"/>
              </a:rPr>
              <a:t>فیبرنوری</a:t>
            </a:r>
            <a:endParaRPr lang="en-US" dirty="0">
              <a:solidFill>
                <a:srgbClr val="0070C0"/>
              </a:solidFill>
              <a:cs typeface="B Nazanin" panose="00000400000000000000" pitchFamily="2" charset="-78"/>
            </a:endParaRPr>
          </a:p>
        </p:txBody>
      </p:sp>
      <p:cxnSp>
        <p:nvCxnSpPr>
          <p:cNvPr id="15" name="Straight Arrow Connector 14"/>
          <p:cNvCxnSpPr/>
          <p:nvPr/>
        </p:nvCxnSpPr>
        <p:spPr>
          <a:xfrm>
            <a:off x="4553427" y="4750954"/>
            <a:ext cx="228600" cy="184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566227" y="5690176"/>
            <a:ext cx="1144865" cy="369332"/>
          </a:xfrm>
          <a:prstGeom prst="rect">
            <a:avLst/>
          </a:prstGeom>
          <a:noFill/>
        </p:spPr>
        <p:txBody>
          <a:bodyPr wrap="none" rtlCol="0">
            <a:spAutoFit/>
          </a:bodyPr>
          <a:lstStyle/>
          <a:p>
            <a:r>
              <a:rPr lang="fa-IR" dirty="0">
                <a:solidFill>
                  <a:srgbClr val="FF0000"/>
                </a:solidFill>
                <a:cs typeface="B Nazanin" panose="00000400000000000000" pitchFamily="2" charset="-78"/>
              </a:rPr>
              <a:t>سیستم انتقال</a:t>
            </a:r>
            <a:endParaRPr lang="en-US" dirty="0">
              <a:solidFill>
                <a:srgbClr val="FF0000"/>
              </a:solidFill>
              <a:cs typeface="B Nazanin" panose="00000400000000000000" pitchFamily="2" charset="-78"/>
            </a:endParaRPr>
          </a:p>
        </p:txBody>
      </p:sp>
      <p:cxnSp>
        <p:nvCxnSpPr>
          <p:cNvPr id="19" name="Straight Arrow Connector 18"/>
          <p:cNvCxnSpPr/>
          <p:nvPr/>
        </p:nvCxnSpPr>
        <p:spPr>
          <a:xfrm flipV="1">
            <a:off x="4234788" y="5439662"/>
            <a:ext cx="263231" cy="2505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09044" y="5433616"/>
            <a:ext cx="91440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24" name="Freeform 70"/>
          <p:cNvSpPr>
            <a:spLocks noEditPoints="1"/>
          </p:cNvSpPr>
          <p:nvPr/>
        </p:nvSpPr>
        <p:spPr bwMode="auto">
          <a:xfrm>
            <a:off x="7605115" y="6351867"/>
            <a:ext cx="300381" cy="215384"/>
          </a:xfrm>
          <a:custGeom>
            <a:avLst/>
            <a:gdLst>
              <a:gd name="T0" fmla="*/ 2147483647 w 493"/>
              <a:gd name="T1" fmla="*/ 0 h 638"/>
              <a:gd name="T2" fmla="*/ 2147483647 w 493"/>
              <a:gd name="T3" fmla="*/ 2147483647 h 638"/>
              <a:gd name="T4" fmla="*/ 0 w 493"/>
              <a:gd name="T5" fmla="*/ 2147483647 h 638"/>
              <a:gd name="T6" fmla="*/ 2147483647 w 493"/>
              <a:gd name="T7" fmla="*/ 2147483647 h 638"/>
              <a:gd name="T8" fmla="*/ 2147483647 w 493"/>
              <a:gd name="T9" fmla="*/ 2147483647 h 638"/>
              <a:gd name="T10" fmla="*/ 2147483647 w 493"/>
              <a:gd name="T11" fmla="*/ 2147483647 h 638"/>
              <a:gd name="T12" fmla="*/ 2147483647 w 493"/>
              <a:gd name="T13" fmla="*/ 2147483647 h 638"/>
              <a:gd name="T14" fmla="*/ 2147483647 w 493"/>
              <a:gd name="T15" fmla="*/ 2147483647 h 638"/>
              <a:gd name="T16" fmla="*/ 2147483647 w 493"/>
              <a:gd name="T17" fmla="*/ 2147483647 h 638"/>
              <a:gd name="T18" fmla="*/ 2147483647 w 493"/>
              <a:gd name="T19" fmla="*/ 2147483647 h 638"/>
              <a:gd name="T20" fmla="*/ 2147483647 w 493"/>
              <a:gd name="T21" fmla="*/ 2147483647 h 638"/>
              <a:gd name="T22" fmla="*/ 2147483647 w 493"/>
              <a:gd name="T23" fmla="*/ 2147483647 h 638"/>
              <a:gd name="T24" fmla="*/ 2147483647 w 493"/>
              <a:gd name="T25" fmla="*/ 2147483647 h 638"/>
              <a:gd name="T26" fmla="*/ 2147483647 w 493"/>
              <a:gd name="T27" fmla="*/ 2147483647 h 638"/>
              <a:gd name="T28" fmla="*/ 0 w 493"/>
              <a:gd name="T29" fmla="*/ 2147483647 h 638"/>
              <a:gd name="T30" fmla="*/ 2147483647 w 493"/>
              <a:gd name="T31" fmla="*/ 2147483647 h 638"/>
              <a:gd name="T32" fmla="*/ 2147483647 w 493"/>
              <a:gd name="T33" fmla="*/ 2147483647 h 638"/>
              <a:gd name="T34" fmla="*/ 0 w 493"/>
              <a:gd name="T35" fmla="*/ 2147483647 h 638"/>
              <a:gd name="T36" fmla="*/ 2147483647 w 493"/>
              <a:gd name="T37" fmla="*/ 2147483647 h 638"/>
              <a:gd name="T38" fmla="*/ 0 w 493"/>
              <a:gd name="T39" fmla="*/ 2147483647 h 638"/>
              <a:gd name="T40" fmla="*/ 2147483647 w 493"/>
              <a:gd name="T41" fmla="*/ 2147483647 h 638"/>
              <a:gd name="T42" fmla="*/ 2147483647 w 493"/>
              <a:gd name="T43" fmla="*/ 2147483647 h 638"/>
              <a:gd name="T44" fmla="*/ 2147483647 w 493"/>
              <a:gd name="T45" fmla="*/ 2147483647 h 638"/>
              <a:gd name="T46" fmla="*/ 2147483647 w 493"/>
              <a:gd name="T47" fmla="*/ 2147483647 h 638"/>
              <a:gd name="T48" fmla="*/ 2147483647 w 493"/>
              <a:gd name="T49" fmla="*/ 2147483647 h 638"/>
              <a:gd name="T50" fmla="*/ 2147483647 w 493"/>
              <a:gd name="T51" fmla="*/ 2147483647 h 638"/>
              <a:gd name="T52" fmla="*/ 2147483647 w 493"/>
              <a:gd name="T53" fmla="*/ 2147483647 h 638"/>
              <a:gd name="T54" fmla="*/ 2147483647 w 493"/>
              <a:gd name="T55" fmla="*/ 2147483647 h 638"/>
              <a:gd name="T56" fmla="*/ 2147483647 w 493"/>
              <a:gd name="T57" fmla="*/ 2147483647 h 638"/>
              <a:gd name="T58" fmla="*/ 2147483647 w 493"/>
              <a:gd name="T59" fmla="*/ 2147483647 h 638"/>
              <a:gd name="T60" fmla="*/ 2147483647 w 493"/>
              <a:gd name="T61" fmla="*/ 2147483647 h 638"/>
              <a:gd name="T62" fmla="*/ 2147483647 w 493"/>
              <a:gd name="T63" fmla="*/ 2147483647 h 638"/>
              <a:gd name="T64" fmla="*/ 2147483647 w 493"/>
              <a:gd name="T65" fmla="*/ 2147483647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638"/>
              <a:gd name="T101" fmla="*/ 493 w 49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638">
                <a:moveTo>
                  <a:pt x="450" y="0"/>
                </a:moveTo>
                <a:cubicBezTo>
                  <a:pt x="103" y="0"/>
                  <a:pt x="103" y="0"/>
                  <a:pt x="103" y="0"/>
                </a:cubicBezTo>
                <a:cubicBezTo>
                  <a:pt x="107" y="9"/>
                  <a:pt x="110" y="19"/>
                  <a:pt x="110" y="30"/>
                </a:cubicBezTo>
                <a:cubicBezTo>
                  <a:pt x="110" y="69"/>
                  <a:pt x="78" y="101"/>
                  <a:pt x="38" y="101"/>
                </a:cubicBezTo>
                <a:cubicBezTo>
                  <a:pt x="24" y="101"/>
                  <a:pt x="11" y="97"/>
                  <a:pt x="0" y="90"/>
                </a:cubicBezTo>
                <a:cubicBezTo>
                  <a:pt x="0" y="587"/>
                  <a:pt x="0" y="587"/>
                  <a:pt x="0" y="587"/>
                </a:cubicBezTo>
                <a:cubicBezTo>
                  <a:pt x="0" y="615"/>
                  <a:pt x="19" y="638"/>
                  <a:pt x="43" y="638"/>
                </a:cubicBezTo>
                <a:cubicBezTo>
                  <a:pt x="450" y="638"/>
                  <a:pt x="450" y="638"/>
                  <a:pt x="450" y="638"/>
                </a:cubicBezTo>
                <a:cubicBezTo>
                  <a:pt x="474" y="638"/>
                  <a:pt x="493" y="615"/>
                  <a:pt x="493" y="587"/>
                </a:cubicBezTo>
                <a:cubicBezTo>
                  <a:pt x="493" y="51"/>
                  <a:pt x="493" y="51"/>
                  <a:pt x="493" y="51"/>
                </a:cubicBezTo>
                <a:cubicBezTo>
                  <a:pt x="493" y="22"/>
                  <a:pt x="474" y="0"/>
                  <a:pt x="450" y="0"/>
                </a:cubicBezTo>
                <a:close/>
                <a:moveTo>
                  <a:pt x="36" y="56"/>
                </a:moveTo>
                <a:cubicBezTo>
                  <a:pt x="51" y="56"/>
                  <a:pt x="64" y="44"/>
                  <a:pt x="64" y="29"/>
                </a:cubicBezTo>
                <a:cubicBezTo>
                  <a:pt x="64" y="13"/>
                  <a:pt x="51" y="1"/>
                  <a:pt x="36" y="1"/>
                </a:cubicBezTo>
                <a:cubicBezTo>
                  <a:pt x="21" y="1"/>
                  <a:pt x="9" y="13"/>
                  <a:pt x="9" y="29"/>
                </a:cubicBezTo>
                <a:cubicBezTo>
                  <a:pt x="9" y="44"/>
                  <a:pt x="21" y="56"/>
                  <a:pt x="36" y="56"/>
                </a:cubicBezTo>
                <a:close/>
                <a:moveTo>
                  <a:pt x="75" y="464"/>
                </a:moveTo>
                <a:cubicBezTo>
                  <a:pt x="55" y="464"/>
                  <a:pt x="55" y="464"/>
                  <a:pt x="55" y="464"/>
                </a:cubicBezTo>
                <a:cubicBezTo>
                  <a:pt x="55" y="125"/>
                  <a:pt x="55" y="125"/>
                  <a:pt x="55" y="125"/>
                </a:cubicBezTo>
                <a:cubicBezTo>
                  <a:pt x="75" y="125"/>
                  <a:pt x="75" y="125"/>
                  <a:pt x="75" y="125"/>
                </a:cubicBezTo>
                <a:cubicBezTo>
                  <a:pt x="75" y="469"/>
                  <a:pt x="75" y="469"/>
                  <a:pt x="75" y="469"/>
                </a:cubicBezTo>
                <a:lnTo>
                  <a:pt x="75" y="464"/>
                </a:lnTo>
                <a:close/>
                <a:moveTo>
                  <a:pt x="148" y="464"/>
                </a:moveTo>
                <a:cubicBezTo>
                  <a:pt x="128" y="464"/>
                  <a:pt x="128" y="464"/>
                  <a:pt x="128" y="464"/>
                </a:cubicBezTo>
                <a:cubicBezTo>
                  <a:pt x="128" y="125"/>
                  <a:pt x="128" y="125"/>
                  <a:pt x="128" y="125"/>
                </a:cubicBezTo>
                <a:cubicBezTo>
                  <a:pt x="148" y="125"/>
                  <a:pt x="148" y="125"/>
                  <a:pt x="148" y="125"/>
                </a:cubicBezTo>
                <a:cubicBezTo>
                  <a:pt x="148" y="469"/>
                  <a:pt x="148" y="469"/>
                  <a:pt x="148" y="469"/>
                </a:cubicBezTo>
                <a:lnTo>
                  <a:pt x="148" y="464"/>
                </a:lnTo>
                <a:close/>
                <a:moveTo>
                  <a:pt x="493" y="125"/>
                </a:moveTo>
                <a:cubicBezTo>
                  <a:pt x="0" y="125"/>
                  <a:pt x="0" y="125"/>
                  <a:pt x="0" y="125"/>
                </a:cubicBezTo>
                <a:cubicBezTo>
                  <a:pt x="0" y="105"/>
                  <a:pt x="0" y="105"/>
                  <a:pt x="0" y="105"/>
                </a:cubicBezTo>
                <a:cubicBezTo>
                  <a:pt x="493" y="105"/>
                  <a:pt x="493" y="105"/>
                  <a:pt x="493" y="105"/>
                </a:cubicBezTo>
                <a:cubicBezTo>
                  <a:pt x="493" y="125"/>
                  <a:pt x="493" y="125"/>
                  <a:pt x="493" y="125"/>
                </a:cubicBezTo>
                <a:close/>
                <a:moveTo>
                  <a:pt x="493" y="484"/>
                </a:moveTo>
                <a:cubicBezTo>
                  <a:pt x="0" y="484"/>
                  <a:pt x="0" y="484"/>
                  <a:pt x="0" y="484"/>
                </a:cubicBezTo>
                <a:cubicBezTo>
                  <a:pt x="0" y="464"/>
                  <a:pt x="0" y="464"/>
                  <a:pt x="0" y="464"/>
                </a:cubicBezTo>
                <a:cubicBezTo>
                  <a:pt x="493" y="464"/>
                  <a:pt x="493" y="464"/>
                  <a:pt x="493" y="464"/>
                </a:cubicBezTo>
                <a:cubicBezTo>
                  <a:pt x="493" y="484"/>
                  <a:pt x="493" y="484"/>
                  <a:pt x="493" y="484"/>
                </a:cubicBezTo>
                <a:close/>
                <a:moveTo>
                  <a:pt x="493" y="563"/>
                </a:moveTo>
                <a:cubicBezTo>
                  <a:pt x="0" y="563"/>
                  <a:pt x="0" y="563"/>
                  <a:pt x="0" y="563"/>
                </a:cubicBezTo>
                <a:cubicBezTo>
                  <a:pt x="0" y="543"/>
                  <a:pt x="0" y="543"/>
                  <a:pt x="0" y="543"/>
                </a:cubicBezTo>
                <a:cubicBezTo>
                  <a:pt x="493" y="543"/>
                  <a:pt x="493" y="543"/>
                  <a:pt x="493" y="543"/>
                </a:cubicBezTo>
                <a:cubicBezTo>
                  <a:pt x="493" y="563"/>
                  <a:pt x="493" y="563"/>
                  <a:pt x="493" y="563"/>
                </a:cubicBezTo>
                <a:close/>
                <a:moveTo>
                  <a:pt x="220" y="464"/>
                </a:moveTo>
                <a:cubicBezTo>
                  <a:pt x="200" y="464"/>
                  <a:pt x="200" y="464"/>
                  <a:pt x="200" y="464"/>
                </a:cubicBezTo>
                <a:cubicBezTo>
                  <a:pt x="200" y="125"/>
                  <a:pt x="200" y="125"/>
                  <a:pt x="200" y="125"/>
                </a:cubicBezTo>
                <a:cubicBezTo>
                  <a:pt x="220" y="125"/>
                  <a:pt x="220" y="125"/>
                  <a:pt x="220" y="125"/>
                </a:cubicBezTo>
                <a:cubicBezTo>
                  <a:pt x="220" y="469"/>
                  <a:pt x="220" y="469"/>
                  <a:pt x="220" y="469"/>
                </a:cubicBezTo>
                <a:lnTo>
                  <a:pt x="220" y="464"/>
                </a:lnTo>
                <a:close/>
                <a:moveTo>
                  <a:pt x="292" y="464"/>
                </a:moveTo>
                <a:cubicBezTo>
                  <a:pt x="272" y="464"/>
                  <a:pt x="272" y="464"/>
                  <a:pt x="272" y="464"/>
                </a:cubicBezTo>
                <a:cubicBezTo>
                  <a:pt x="272" y="125"/>
                  <a:pt x="272" y="125"/>
                  <a:pt x="272" y="125"/>
                </a:cubicBezTo>
                <a:cubicBezTo>
                  <a:pt x="292" y="125"/>
                  <a:pt x="292" y="125"/>
                  <a:pt x="292" y="125"/>
                </a:cubicBezTo>
                <a:cubicBezTo>
                  <a:pt x="292" y="469"/>
                  <a:pt x="292" y="469"/>
                  <a:pt x="292" y="469"/>
                </a:cubicBezTo>
                <a:lnTo>
                  <a:pt x="292" y="464"/>
                </a:lnTo>
                <a:close/>
                <a:moveTo>
                  <a:pt x="364" y="464"/>
                </a:moveTo>
                <a:cubicBezTo>
                  <a:pt x="344" y="464"/>
                  <a:pt x="344" y="464"/>
                  <a:pt x="344" y="464"/>
                </a:cubicBezTo>
                <a:cubicBezTo>
                  <a:pt x="344" y="125"/>
                  <a:pt x="344" y="125"/>
                  <a:pt x="344" y="125"/>
                </a:cubicBezTo>
                <a:cubicBezTo>
                  <a:pt x="364" y="125"/>
                  <a:pt x="364" y="125"/>
                  <a:pt x="364" y="125"/>
                </a:cubicBezTo>
                <a:cubicBezTo>
                  <a:pt x="364" y="469"/>
                  <a:pt x="364" y="469"/>
                  <a:pt x="364" y="469"/>
                </a:cubicBezTo>
                <a:lnTo>
                  <a:pt x="364" y="464"/>
                </a:lnTo>
                <a:close/>
                <a:moveTo>
                  <a:pt x="437" y="464"/>
                </a:moveTo>
                <a:cubicBezTo>
                  <a:pt x="417" y="464"/>
                  <a:pt x="417" y="464"/>
                  <a:pt x="417" y="464"/>
                </a:cubicBezTo>
                <a:cubicBezTo>
                  <a:pt x="417" y="125"/>
                  <a:pt x="417" y="125"/>
                  <a:pt x="417" y="125"/>
                </a:cubicBezTo>
                <a:cubicBezTo>
                  <a:pt x="437" y="125"/>
                  <a:pt x="437" y="125"/>
                  <a:pt x="437" y="125"/>
                </a:cubicBezTo>
                <a:cubicBezTo>
                  <a:pt x="437" y="469"/>
                  <a:pt x="437" y="469"/>
                  <a:pt x="437" y="469"/>
                </a:cubicBezTo>
                <a:lnTo>
                  <a:pt x="437" y="464"/>
                </a:lnTo>
                <a:close/>
              </a:path>
            </a:pathLst>
          </a:custGeom>
          <a:solidFill>
            <a:schemeClr val="tx1"/>
          </a:solidFill>
          <a:ln>
            <a:noFill/>
          </a:ln>
          <a:effectLst>
            <a:glow rad="101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defRPr/>
            </a:pPr>
            <a:endParaRPr lang="en-US" dirty="0">
              <a:solidFill>
                <a:srgbClr val="FFFFFF"/>
              </a:solidFill>
            </a:endParaRPr>
          </a:p>
        </p:txBody>
      </p:sp>
      <p:sp>
        <p:nvSpPr>
          <p:cNvPr id="25" name="TextBox 24"/>
          <p:cNvSpPr txBox="1"/>
          <p:nvPr/>
        </p:nvSpPr>
        <p:spPr>
          <a:xfrm>
            <a:off x="5456760" y="4603502"/>
            <a:ext cx="537327" cy="276999"/>
          </a:xfrm>
          <a:prstGeom prst="rect">
            <a:avLst/>
          </a:prstGeom>
          <a:noFill/>
        </p:spPr>
        <p:txBody>
          <a:bodyPr wrap="none" rtlCol="0">
            <a:spAutoFit/>
          </a:bodyPr>
          <a:lstStyle/>
          <a:p>
            <a:r>
              <a:rPr lang="en-US" sz="1200" b="1" dirty="0">
                <a:solidFill>
                  <a:srgbClr val="00B050"/>
                </a:solidFill>
                <a:cs typeface="B Nazanin" panose="00000400000000000000" pitchFamily="2" charset="-78"/>
              </a:rPr>
              <a:t>B</a:t>
            </a:r>
            <a:r>
              <a:rPr lang="fa-IR" sz="1200" b="1" dirty="0">
                <a:solidFill>
                  <a:srgbClr val="00B050"/>
                </a:solidFill>
                <a:cs typeface="B Nazanin" panose="00000400000000000000" pitchFamily="2" charset="-78"/>
              </a:rPr>
              <a:t>شهر </a:t>
            </a:r>
            <a:endParaRPr lang="en-US" sz="1200" b="1" dirty="0">
              <a:solidFill>
                <a:srgbClr val="00B050"/>
              </a:solidFill>
              <a:cs typeface="B Nazanin" panose="00000400000000000000" pitchFamily="2" charset="-78"/>
            </a:endParaRPr>
          </a:p>
        </p:txBody>
      </p:sp>
      <p:sp>
        <p:nvSpPr>
          <p:cNvPr id="26" name="TextBox 25"/>
          <p:cNvSpPr txBox="1"/>
          <p:nvPr/>
        </p:nvSpPr>
        <p:spPr>
          <a:xfrm>
            <a:off x="6091871" y="5156627"/>
            <a:ext cx="532518" cy="276999"/>
          </a:xfrm>
          <a:prstGeom prst="rect">
            <a:avLst/>
          </a:prstGeom>
          <a:noFill/>
        </p:spPr>
        <p:txBody>
          <a:bodyPr wrap="none" rtlCol="0">
            <a:spAutoFit/>
          </a:bodyPr>
          <a:lstStyle/>
          <a:p>
            <a:r>
              <a:rPr lang="en-US" sz="1200" b="1" dirty="0">
                <a:solidFill>
                  <a:srgbClr val="00B050"/>
                </a:solidFill>
                <a:cs typeface="B Nazanin" panose="00000400000000000000" pitchFamily="2" charset="-78"/>
              </a:rPr>
              <a:t>C</a:t>
            </a:r>
            <a:r>
              <a:rPr lang="fa-IR" sz="1200" b="1" dirty="0">
                <a:solidFill>
                  <a:srgbClr val="00B050"/>
                </a:solidFill>
                <a:cs typeface="B Nazanin" panose="00000400000000000000" pitchFamily="2" charset="-78"/>
              </a:rPr>
              <a:t>شهر </a:t>
            </a:r>
            <a:endParaRPr lang="en-US" sz="1200" b="1" dirty="0">
              <a:solidFill>
                <a:srgbClr val="00B050"/>
              </a:solidFill>
              <a:cs typeface="B Nazanin" panose="00000400000000000000" pitchFamily="2" charset="-78"/>
            </a:endParaRPr>
          </a:p>
        </p:txBody>
      </p:sp>
      <p:sp>
        <p:nvSpPr>
          <p:cNvPr id="27" name="TextBox 26"/>
          <p:cNvSpPr txBox="1"/>
          <p:nvPr/>
        </p:nvSpPr>
        <p:spPr>
          <a:xfrm>
            <a:off x="5478572" y="5660143"/>
            <a:ext cx="548548" cy="276999"/>
          </a:xfrm>
          <a:prstGeom prst="rect">
            <a:avLst/>
          </a:prstGeom>
          <a:noFill/>
        </p:spPr>
        <p:txBody>
          <a:bodyPr wrap="none" rtlCol="0">
            <a:spAutoFit/>
          </a:bodyPr>
          <a:lstStyle/>
          <a:p>
            <a:r>
              <a:rPr lang="en-US" sz="1200" b="1" dirty="0">
                <a:solidFill>
                  <a:srgbClr val="00B050"/>
                </a:solidFill>
                <a:cs typeface="B Nazanin" panose="00000400000000000000" pitchFamily="2" charset="-78"/>
              </a:rPr>
              <a:t>D</a:t>
            </a:r>
            <a:r>
              <a:rPr lang="fa-IR" sz="1200" b="1" dirty="0">
                <a:solidFill>
                  <a:srgbClr val="00B050"/>
                </a:solidFill>
                <a:cs typeface="B Nazanin" panose="00000400000000000000" pitchFamily="2" charset="-78"/>
              </a:rPr>
              <a:t>شهر </a:t>
            </a:r>
            <a:endParaRPr lang="en-US" sz="1200" b="1" dirty="0">
              <a:solidFill>
                <a:srgbClr val="00B050"/>
              </a:solidFill>
              <a:cs typeface="B Nazanin" panose="00000400000000000000" pitchFamily="2" charset="-78"/>
            </a:endParaRPr>
          </a:p>
        </p:txBody>
      </p:sp>
      <p:sp>
        <p:nvSpPr>
          <p:cNvPr id="28" name="TextBox 27"/>
          <p:cNvSpPr txBox="1"/>
          <p:nvPr/>
        </p:nvSpPr>
        <p:spPr>
          <a:xfrm>
            <a:off x="7001837" y="6290260"/>
            <a:ext cx="526106" cy="276999"/>
          </a:xfrm>
          <a:prstGeom prst="rect">
            <a:avLst/>
          </a:prstGeom>
          <a:noFill/>
        </p:spPr>
        <p:txBody>
          <a:bodyPr wrap="none" rtlCol="0">
            <a:spAutoFit/>
          </a:bodyPr>
          <a:lstStyle/>
          <a:p>
            <a:r>
              <a:rPr lang="en-US" sz="1200" b="1" dirty="0">
                <a:solidFill>
                  <a:srgbClr val="00B050"/>
                </a:solidFill>
                <a:cs typeface="B Nazanin" panose="00000400000000000000" pitchFamily="2" charset="-78"/>
              </a:rPr>
              <a:t>E</a:t>
            </a:r>
            <a:r>
              <a:rPr lang="fa-IR" sz="1200" b="1" dirty="0">
                <a:solidFill>
                  <a:srgbClr val="00B050"/>
                </a:solidFill>
                <a:cs typeface="B Nazanin" panose="00000400000000000000" pitchFamily="2" charset="-78"/>
              </a:rPr>
              <a:t>شهر </a:t>
            </a:r>
            <a:endParaRPr lang="en-US" sz="1200" b="1" dirty="0">
              <a:solidFill>
                <a:srgbClr val="00B050"/>
              </a:solidFill>
              <a:cs typeface="B Nazanin" panose="00000400000000000000" pitchFamily="2" charset="-78"/>
            </a:endParaRPr>
          </a:p>
        </p:txBody>
      </p:sp>
      <p:pic>
        <p:nvPicPr>
          <p:cNvPr id="45" name="Picture 3" descr="20090219140332902.jpg"/>
          <p:cNvPicPr>
            <a:picLocks noChangeAspect="1"/>
          </p:cNvPicPr>
          <p:nvPr/>
        </p:nvPicPr>
        <p:blipFill>
          <a:blip r:embed="rId2" cstate="print">
            <a:grayscl/>
          </a:blip>
          <a:stretch>
            <a:fillRect/>
          </a:stretch>
        </p:blipFill>
        <p:spPr>
          <a:xfrm>
            <a:off x="2609904" y="4817405"/>
            <a:ext cx="148363" cy="233403"/>
          </a:xfrm>
          <a:prstGeom prst="rect">
            <a:avLst/>
          </a:prstGeom>
        </p:spPr>
      </p:pic>
      <p:sp>
        <p:nvSpPr>
          <p:cNvPr id="46" name="直角三角形 31"/>
          <p:cNvSpPr/>
          <p:nvPr/>
        </p:nvSpPr>
        <p:spPr bwMode="auto">
          <a:xfrm rot="21135957">
            <a:off x="2744741" y="4774226"/>
            <a:ext cx="355188" cy="62345"/>
          </a:xfrm>
          <a:custGeom>
            <a:avLst/>
            <a:gdLst/>
            <a:ahLst/>
            <a:cxnLst/>
            <a:rect l="l" t="t" r="r" b="b"/>
            <a:pathLst>
              <a:path w="1274296" h="353387">
                <a:moveTo>
                  <a:pt x="1274296" y="128563"/>
                </a:moveTo>
                <a:lnTo>
                  <a:pt x="648458" y="128563"/>
                </a:lnTo>
                <a:lnTo>
                  <a:pt x="699782" y="210877"/>
                </a:lnTo>
                <a:lnTo>
                  <a:pt x="703357" y="210453"/>
                </a:lnTo>
                <a:lnTo>
                  <a:pt x="704258" y="218055"/>
                </a:lnTo>
                <a:lnTo>
                  <a:pt x="782461" y="343476"/>
                </a:lnTo>
                <a:lnTo>
                  <a:pt x="719121" y="343476"/>
                </a:lnTo>
                <a:lnTo>
                  <a:pt x="720296" y="353387"/>
                </a:lnTo>
                <a:lnTo>
                  <a:pt x="600482" y="343476"/>
                </a:lnTo>
                <a:lnTo>
                  <a:pt x="568296" y="343476"/>
                </a:lnTo>
                <a:lnTo>
                  <a:pt x="568296" y="340814"/>
                </a:lnTo>
                <a:lnTo>
                  <a:pt x="0" y="293805"/>
                </a:lnTo>
                <a:lnTo>
                  <a:pt x="568296" y="226458"/>
                </a:lnTo>
                <a:lnTo>
                  <a:pt x="568296" y="128563"/>
                </a:lnTo>
                <a:lnTo>
                  <a:pt x="566017" y="128563"/>
                </a:lnTo>
                <a:lnTo>
                  <a:pt x="566017" y="2943"/>
                </a:lnTo>
                <a:lnTo>
                  <a:pt x="568296" y="3347"/>
                </a:lnTo>
                <a:lnTo>
                  <a:pt x="568296" y="0"/>
                </a:lnTo>
                <a:lnTo>
                  <a:pt x="570642" y="3763"/>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15" tIns="45707" rIns="91415" bIns="45707" numCol="1" rtlCol="0" anchor="t" anchorCtr="0" compatLnSpc="1">
            <a:prstTxWarp prst="textNoShape">
              <a:avLst/>
            </a:prstTxWarp>
            <a:noAutofit/>
          </a:bodyPr>
          <a:lstStyle/>
          <a:p>
            <a:pPr defTabSz="912439"/>
            <a:endParaRPr lang="en-US" dirty="0"/>
          </a:p>
        </p:txBody>
      </p:sp>
      <p:pic>
        <p:nvPicPr>
          <p:cNvPr id="47" name="Picture 2" descr="图片257"/>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590814" y="4930293"/>
            <a:ext cx="264115" cy="24505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8" name="直角三角形 31"/>
          <p:cNvSpPr/>
          <p:nvPr/>
        </p:nvSpPr>
        <p:spPr bwMode="auto">
          <a:xfrm>
            <a:off x="3219146" y="4712224"/>
            <a:ext cx="545081" cy="71917"/>
          </a:xfrm>
          <a:custGeom>
            <a:avLst/>
            <a:gdLst/>
            <a:ahLst/>
            <a:cxnLst/>
            <a:rect l="l" t="t" r="r" b="b"/>
            <a:pathLst>
              <a:path w="1274296" h="353387">
                <a:moveTo>
                  <a:pt x="1274296" y="128563"/>
                </a:moveTo>
                <a:lnTo>
                  <a:pt x="648458" y="128563"/>
                </a:lnTo>
                <a:lnTo>
                  <a:pt x="699782" y="210877"/>
                </a:lnTo>
                <a:lnTo>
                  <a:pt x="703357" y="210453"/>
                </a:lnTo>
                <a:lnTo>
                  <a:pt x="704258" y="218055"/>
                </a:lnTo>
                <a:lnTo>
                  <a:pt x="782461" y="343476"/>
                </a:lnTo>
                <a:lnTo>
                  <a:pt x="719121" y="343476"/>
                </a:lnTo>
                <a:lnTo>
                  <a:pt x="720296" y="353387"/>
                </a:lnTo>
                <a:lnTo>
                  <a:pt x="600482" y="343476"/>
                </a:lnTo>
                <a:lnTo>
                  <a:pt x="568296" y="343476"/>
                </a:lnTo>
                <a:lnTo>
                  <a:pt x="568296" y="340814"/>
                </a:lnTo>
                <a:lnTo>
                  <a:pt x="0" y="293805"/>
                </a:lnTo>
                <a:lnTo>
                  <a:pt x="568296" y="226458"/>
                </a:lnTo>
                <a:lnTo>
                  <a:pt x="568296" y="128563"/>
                </a:lnTo>
                <a:lnTo>
                  <a:pt x="566017" y="128563"/>
                </a:lnTo>
                <a:lnTo>
                  <a:pt x="566017" y="2943"/>
                </a:lnTo>
                <a:lnTo>
                  <a:pt x="568296" y="3347"/>
                </a:lnTo>
                <a:lnTo>
                  <a:pt x="568296" y="0"/>
                </a:lnTo>
                <a:lnTo>
                  <a:pt x="570642" y="3763"/>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15" tIns="45707" rIns="91415" bIns="45707" numCol="1" rtlCol="0" anchor="t" anchorCtr="0" compatLnSpc="1">
            <a:prstTxWarp prst="textNoShape">
              <a:avLst/>
            </a:prstTxWarp>
            <a:noAutofit/>
          </a:bodyPr>
          <a:lstStyle/>
          <a:p>
            <a:pPr defTabSz="912439"/>
            <a:endParaRPr lang="en-US" dirty="0"/>
          </a:p>
        </p:txBody>
      </p:sp>
      <p:pic>
        <p:nvPicPr>
          <p:cNvPr id="49" name="Picture 873" descr="图片279"/>
          <p:cNvPicPr>
            <a:picLocks noChangeAspect="1" noChangeArrowheads="1"/>
          </p:cNvPicPr>
          <p:nvPr/>
        </p:nvPicPr>
        <p:blipFill>
          <a:blip r:embed="rId4" cstate="print">
            <a:grayscl/>
          </a:blip>
          <a:srcRect/>
          <a:stretch>
            <a:fillRect/>
          </a:stretch>
        </p:blipFill>
        <p:spPr bwMode="auto">
          <a:xfrm>
            <a:off x="2590800" y="4797835"/>
            <a:ext cx="121600" cy="207071"/>
          </a:xfrm>
          <a:prstGeom prst="rect">
            <a:avLst/>
          </a:prstGeom>
          <a:noFill/>
        </p:spPr>
      </p:pic>
      <p:sp>
        <p:nvSpPr>
          <p:cNvPr id="50" name="Cube 88"/>
          <p:cNvSpPr/>
          <p:nvPr/>
        </p:nvSpPr>
        <p:spPr bwMode="auto">
          <a:xfrm>
            <a:off x="3775817" y="4935493"/>
            <a:ext cx="180859" cy="198035"/>
          </a:xfrm>
          <a:prstGeom prst="cube">
            <a:avLst/>
          </a:prstGeom>
          <a:solidFill>
            <a:schemeClr val="bg1">
              <a:lumMod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rtlCol="0" anchor="t" anchorCtr="0" compatLnSpc="1">
            <a:prstTxWarp prst="textNoShape">
              <a:avLst/>
            </a:prstTxWarp>
          </a:bodyPr>
          <a:lstStyle/>
          <a:p>
            <a:pPr defTabSz="912439"/>
            <a:endParaRPr lang="zh-CN" altLang="en-US" dirty="0"/>
          </a:p>
        </p:txBody>
      </p:sp>
      <p:pic>
        <p:nvPicPr>
          <p:cNvPr id="51" name="Picture 9" descr="图片7"/>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3491677" y="4712131"/>
            <a:ext cx="366268" cy="961073"/>
          </a:xfrm>
          <a:prstGeom prst="rect">
            <a:avLst/>
          </a:prstGeom>
          <a:noFill/>
          <a:effectLst>
            <a:outerShdw blurRad="76200" dir="18900000" sy="23000" kx="-1200000" algn="bl"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52" name="Picture 9" descr="图片7"/>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854929" y="4712131"/>
            <a:ext cx="325621" cy="854417"/>
          </a:xfrm>
          <a:prstGeom prst="rect">
            <a:avLst/>
          </a:prstGeom>
          <a:noFill/>
          <a:effectLst>
            <a:outerShdw blurRad="76200" dir="18900000" sy="23000" kx="-1200000" algn="bl" rotWithShape="0">
              <a:prstClr val="black">
                <a:alpha val="70000"/>
              </a:prstClr>
            </a:outerShdw>
          </a:effectLst>
          <a:extLst>
            <a:ext uri="{909E8E84-426E-40DD-AFC4-6F175D3DCCD1}">
              <a14:hiddenFill xmlns:a14="http://schemas.microsoft.com/office/drawing/2010/main">
                <a:solidFill>
                  <a:srgbClr val="FFFFFF"/>
                </a:solidFill>
              </a14:hiddenFill>
            </a:ext>
          </a:extLst>
        </p:spPr>
      </p:pic>
      <p:cxnSp>
        <p:nvCxnSpPr>
          <p:cNvPr id="54" name="Straight Connector 53"/>
          <p:cNvCxnSpPr/>
          <p:nvPr/>
        </p:nvCxnSpPr>
        <p:spPr>
          <a:xfrm>
            <a:off x="3956667" y="5064294"/>
            <a:ext cx="687127" cy="8913"/>
          </a:xfrm>
          <a:prstGeom prst="line">
            <a:avLst/>
          </a:prstGeom>
        </p:spPr>
        <p:style>
          <a:lnRef idx="1">
            <a:schemeClr val="dk1"/>
          </a:lnRef>
          <a:fillRef idx="0">
            <a:schemeClr val="dk1"/>
          </a:fillRef>
          <a:effectRef idx="0">
            <a:schemeClr val="dk1"/>
          </a:effectRef>
          <a:fontRef idx="minor">
            <a:schemeClr val="tx1"/>
          </a:fontRef>
        </p:style>
      </p:cxnSp>
      <p:cxnSp>
        <p:nvCxnSpPr>
          <p:cNvPr id="56" name="直接连接符 17"/>
          <p:cNvCxnSpPr>
            <a:stCxn id="61" idx="3"/>
            <a:endCxn id="63" idx="0"/>
          </p:cNvCxnSpPr>
          <p:nvPr/>
        </p:nvCxnSpPr>
        <p:spPr bwMode="auto">
          <a:xfrm flipH="1">
            <a:off x="7349923" y="4595280"/>
            <a:ext cx="798772" cy="647627"/>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18"/>
          <p:cNvCxnSpPr>
            <a:stCxn id="59" idx="1"/>
            <a:endCxn id="63" idx="3"/>
          </p:cNvCxnSpPr>
          <p:nvPr/>
        </p:nvCxnSpPr>
        <p:spPr bwMode="auto">
          <a:xfrm flipH="1">
            <a:off x="7467602" y="4968569"/>
            <a:ext cx="448367" cy="319893"/>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19"/>
          <p:cNvCxnSpPr>
            <a:stCxn id="60" idx="1"/>
            <a:endCxn id="63" idx="0"/>
          </p:cNvCxnSpPr>
          <p:nvPr/>
        </p:nvCxnSpPr>
        <p:spPr bwMode="auto">
          <a:xfrm flipH="1" flipV="1">
            <a:off x="7349933" y="5242906"/>
            <a:ext cx="387437" cy="196748"/>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9" name="Picture 4" descr="图片693"/>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7915976" y="4791995"/>
            <a:ext cx="322093" cy="35313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0" name="Picture 5" descr="图片254"/>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7737361" y="5219173"/>
            <a:ext cx="412323" cy="44096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1" name="图片 15"/>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7723446" y="4367646"/>
            <a:ext cx="425251" cy="455283"/>
          </a:xfrm>
          <a:prstGeom prst="rect">
            <a:avLst/>
          </a:prstGeom>
          <a:effectLst>
            <a:outerShdw blurRad="76200" dir="13500000" sy="23000" kx="1200000" algn="br" rotWithShape="0">
              <a:prstClr val="black">
                <a:alpha val="20000"/>
              </a:prstClr>
            </a:outerShdw>
          </a:effectLst>
        </p:spPr>
      </p:pic>
      <p:cxnSp>
        <p:nvCxnSpPr>
          <p:cNvPr id="62" name="直接连接符 19"/>
          <p:cNvCxnSpPr>
            <a:stCxn id="64" idx="3"/>
            <a:endCxn id="63" idx="0"/>
          </p:cNvCxnSpPr>
          <p:nvPr/>
        </p:nvCxnSpPr>
        <p:spPr bwMode="auto">
          <a:xfrm flipH="1" flipV="1">
            <a:off x="7349923" y="5242915"/>
            <a:ext cx="1050444" cy="72481"/>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3" name="Picture 3" descr="图片275"/>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7232254" y="5242915"/>
            <a:ext cx="235355" cy="91095"/>
          </a:xfrm>
          <a:prstGeom prst="rect">
            <a:avLst/>
          </a:prstGeom>
          <a:noFill/>
          <a:effectLst>
            <a:outerShdw blurRad="76200" dir="18900000" sy="23000" kx="-1200000" algn="bl"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64" name="Picture 462" descr="图片241"/>
          <p:cNvPicPr>
            <a:picLocks noChangeAspect="1" noChangeArrowheads="1"/>
          </p:cNvPicPr>
          <p:nvPr/>
        </p:nvPicPr>
        <p:blipFill>
          <a:blip r:embed="rId10" cstate="print">
            <a:grayscl/>
          </a:blip>
          <a:srcRect/>
          <a:stretch>
            <a:fillRect/>
          </a:stretch>
        </p:blipFill>
        <p:spPr bwMode="auto">
          <a:xfrm>
            <a:off x="8141878" y="5144381"/>
            <a:ext cx="258499" cy="342029"/>
          </a:xfrm>
          <a:prstGeom prst="rect">
            <a:avLst/>
          </a:prstGeom>
          <a:noFill/>
        </p:spPr>
      </p:pic>
      <p:cxnSp>
        <p:nvCxnSpPr>
          <p:cNvPr id="65" name="Straight Connector 64"/>
          <p:cNvCxnSpPr>
            <a:endCxn id="63" idx="1"/>
          </p:cNvCxnSpPr>
          <p:nvPr/>
        </p:nvCxnSpPr>
        <p:spPr>
          <a:xfrm>
            <a:off x="6959244" y="5277664"/>
            <a:ext cx="273011" cy="10799"/>
          </a:xfrm>
          <a:prstGeom prst="line">
            <a:avLst/>
          </a:prstGeom>
        </p:spPr>
        <p:style>
          <a:lnRef idx="1">
            <a:schemeClr val="dk1"/>
          </a:lnRef>
          <a:fillRef idx="0">
            <a:schemeClr val="dk1"/>
          </a:fillRef>
          <a:effectRef idx="0">
            <a:schemeClr val="dk1"/>
          </a:effectRef>
          <a:fontRef idx="minor">
            <a:schemeClr val="tx1"/>
          </a:fontRef>
        </p:style>
      </p:cxnSp>
      <p:pic>
        <p:nvPicPr>
          <p:cNvPr id="69" name="Picture 2" descr="图片234"/>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8400378" y="5805177"/>
            <a:ext cx="438833" cy="34961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cxnSp>
        <p:nvCxnSpPr>
          <p:cNvPr id="70" name="直接连接符 20"/>
          <p:cNvCxnSpPr/>
          <p:nvPr/>
        </p:nvCxnSpPr>
        <p:spPr bwMode="auto">
          <a:xfrm>
            <a:off x="8238069" y="6096009"/>
            <a:ext cx="281165" cy="18653"/>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 name="Picture 3" descr="图片275"/>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7842146" y="6059508"/>
            <a:ext cx="395915" cy="153240"/>
          </a:xfrm>
          <a:prstGeom prst="rect">
            <a:avLst/>
          </a:prstGeom>
          <a:noFill/>
          <a:effectLst>
            <a:outerShdw blurRad="76200" dir="18900000" sy="23000" kx="-1200000" algn="bl" rotWithShape="0">
              <a:prstClr val="black">
                <a:alpha val="70000"/>
              </a:prstClr>
            </a:outerShdw>
          </a:effectLst>
          <a:extLst>
            <a:ext uri="{909E8E84-426E-40DD-AFC4-6F175D3DCCD1}">
              <a14:hiddenFill xmlns:a14="http://schemas.microsoft.com/office/drawing/2010/main">
                <a:solidFill>
                  <a:srgbClr val="FFFFFF"/>
                </a:solidFill>
              </a14:hiddenFill>
            </a:ext>
          </a:extLst>
        </p:spPr>
      </p:pic>
      <p:cxnSp>
        <p:nvCxnSpPr>
          <p:cNvPr id="76" name="Straight Connector 75"/>
          <p:cNvCxnSpPr>
            <a:endCxn id="71" idx="2"/>
          </p:cNvCxnSpPr>
          <p:nvPr/>
        </p:nvCxnSpPr>
        <p:spPr>
          <a:xfrm flipV="1">
            <a:off x="7865589" y="6212758"/>
            <a:ext cx="174515" cy="205203"/>
          </a:xfrm>
          <a:prstGeom prst="line">
            <a:avLst/>
          </a:prstGeom>
        </p:spPr>
        <p:style>
          <a:lnRef idx="1">
            <a:schemeClr val="dk1"/>
          </a:lnRef>
          <a:fillRef idx="0">
            <a:schemeClr val="dk1"/>
          </a:fillRef>
          <a:effectRef idx="0">
            <a:schemeClr val="dk1"/>
          </a:effectRef>
          <a:fontRef idx="minor">
            <a:schemeClr val="tx1"/>
          </a:fontRef>
        </p:style>
      </p:cxnSp>
      <p:sp>
        <p:nvSpPr>
          <p:cNvPr id="83" name="TextBox 82"/>
          <p:cNvSpPr txBox="1"/>
          <p:nvPr/>
        </p:nvSpPr>
        <p:spPr>
          <a:xfrm>
            <a:off x="2934949" y="4234160"/>
            <a:ext cx="763351" cy="369332"/>
          </a:xfrm>
          <a:prstGeom prst="rect">
            <a:avLst/>
          </a:prstGeom>
          <a:noFill/>
        </p:spPr>
        <p:txBody>
          <a:bodyPr wrap="none" rtlCol="0">
            <a:spAutoFit/>
          </a:bodyPr>
          <a:lstStyle/>
          <a:p>
            <a:r>
              <a:rPr lang="fa-IR" dirty="0">
                <a:solidFill>
                  <a:srgbClr val="0070C0"/>
                </a:solidFill>
                <a:cs typeface="B Nazanin" panose="00000400000000000000" pitchFamily="2" charset="-78"/>
              </a:rPr>
              <a:t>مایکرویو</a:t>
            </a:r>
            <a:endParaRPr lang="en-US" dirty="0">
              <a:solidFill>
                <a:srgbClr val="0070C0"/>
              </a:solidFill>
              <a:cs typeface="B Nazanin" panose="00000400000000000000" pitchFamily="2" charset="-78"/>
            </a:endParaRPr>
          </a:p>
        </p:txBody>
      </p:sp>
      <p:cxnSp>
        <p:nvCxnSpPr>
          <p:cNvPr id="84" name="Straight Arrow Connector 83"/>
          <p:cNvCxnSpPr/>
          <p:nvPr/>
        </p:nvCxnSpPr>
        <p:spPr>
          <a:xfrm>
            <a:off x="3186212" y="4566288"/>
            <a:ext cx="228600" cy="184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itle 1"/>
          <p:cNvSpPr>
            <a:spLocks noGrp="1"/>
          </p:cNvSpPr>
          <p:nvPr>
            <p:ph type="ctrTitle"/>
          </p:nvPr>
        </p:nvSpPr>
        <p:spPr>
          <a:xfrm>
            <a:off x="2590800" y="34638"/>
            <a:ext cx="7772400" cy="955964"/>
          </a:xfrm>
        </p:spPr>
        <p:txBody>
          <a:bodyPr>
            <a:normAutofit/>
          </a:bodyPr>
          <a:lstStyle/>
          <a:p>
            <a:pPr algn="r"/>
            <a:r>
              <a:rPr lang="fa-IR" sz="3200" dirty="0">
                <a:cs typeface="B Titr" panose="00000700000000000000" pitchFamily="2" charset="-78"/>
              </a:rPr>
              <a:t>شبکه انتقال</a:t>
            </a:r>
            <a:endParaRPr lang="en-US" sz="3200" dirty="0">
              <a:cs typeface="B Titr" panose="00000700000000000000" pitchFamily="2" charset="-78"/>
            </a:endParaRPr>
          </a:p>
        </p:txBody>
      </p:sp>
    </p:spTree>
    <p:extLst>
      <p:ext uri="{BB962C8B-B14F-4D97-AF65-F5344CB8AC3E}">
        <p14:creationId xmlns:p14="http://schemas.microsoft.com/office/powerpoint/2010/main" val="3385995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4638"/>
            <a:ext cx="7772400" cy="955964"/>
          </a:xfrm>
        </p:spPr>
        <p:txBody>
          <a:bodyPr>
            <a:normAutofit/>
          </a:bodyPr>
          <a:lstStyle/>
          <a:p>
            <a:pPr algn="r"/>
            <a:r>
              <a:rPr lang="fa-IR" sz="3200" dirty="0">
                <a:cs typeface="B Titr" panose="00000700000000000000" pitchFamily="2" charset="-78"/>
              </a:rPr>
              <a:t>شبکه انتقال</a:t>
            </a:r>
            <a:endParaRPr lang="en-US" sz="3200" dirty="0">
              <a:cs typeface="B Titr" panose="00000700000000000000" pitchFamily="2" charset="-78"/>
            </a:endParaRPr>
          </a:p>
        </p:txBody>
      </p:sp>
      <p:sp>
        <p:nvSpPr>
          <p:cNvPr id="3" name="Subtitle 2"/>
          <p:cNvSpPr>
            <a:spLocks noGrp="1"/>
          </p:cNvSpPr>
          <p:nvPr>
            <p:ph type="subTitle" idx="1"/>
          </p:nvPr>
        </p:nvSpPr>
        <p:spPr>
          <a:xfrm>
            <a:off x="838200" y="914400"/>
            <a:ext cx="9601200" cy="5410200"/>
          </a:xfrm>
          <a:noFill/>
        </p:spPr>
        <p:txBody>
          <a:bodyPr>
            <a:normAutofit/>
          </a:bodyPr>
          <a:lstStyle/>
          <a:p>
            <a:pPr algn="r" rtl="1"/>
            <a:r>
              <a:rPr lang="fa-IR" sz="2000" b="1" dirty="0">
                <a:solidFill>
                  <a:srgbClr val="00B0F0"/>
                </a:solidFill>
                <a:cs typeface="B Nazanin" panose="00000400000000000000" pitchFamily="2" charset="-78"/>
              </a:rPr>
              <a:t>تکنولوژی های مختلف در شبکه انتقال  :</a:t>
            </a:r>
          </a:p>
          <a:p>
            <a:pPr algn="just" rtl="1"/>
            <a:endParaRPr lang="fa-IR" sz="1900" b="1" dirty="0">
              <a:solidFill>
                <a:schemeClr val="tx1"/>
              </a:solidFill>
              <a:cs typeface="B Nazanin" panose="00000400000000000000" pitchFamily="2" charset="-78"/>
            </a:endParaRPr>
          </a:p>
          <a:p>
            <a:pPr algn="just" rtl="1"/>
            <a:r>
              <a:rPr lang="fa-IR" sz="1800" b="1" dirty="0">
                <a:solidFill>
                  <a:schemeClr val="tx1"/>
                </a:solidFill>
                <a:cs typeface="B Nazanin" panose="00000400000000000000" pitchFamily="2" charset="-78"/>
              </a:rPr>
              <a:t>تجهیزات شبکه مخابراتی که هم اکنون مورد استفاده قرار می گیرد از تکنولوژی های مختلف برای انتقال اطلاعات برروی فیبر نوری استفاده می نمایند که در ذیل به ظرفیت هر کدام اشاره گردیده است: </a:t>
            </a:r>
            <a:endParaRPr lang="en-US" sz="1800" b="1" dirty="0">
              <a:solidFill>
                <a:schemeClr val="tx1"/>
              </a:solidFill>
              <a:cs typeface="B Nazanin" panose="00000400000000000000" pitchFamily="2" charset="-78"/>
            </a:endParaRPr>
          </a:p>
          <a:p>
            <a:pPr algn="just" rtl="1"/>
            <a:endParaRPr lang="en-US" sz="1800" b="1" dirty="0">
              <a:solidFill>
                <a:schemeClr val="tx1"/>
              </a:solidFill>
              <a:cs typeface="B Nazanin" panose="00000400000000000000" pitchFamily="2" charset="-78"/>
            </a:endParaRPr>
          </a:p>
          <a:p>
            <a:pPr algn="just" rtl="1"/>
            <a:endParaRPr lang="fa-IR" sz="1800" b="1" dirty="0">
              <a:solidFill>
                <a:schemeClr val="tx1"/>
              </a:solidFill>
              <a:cs typeface="B Nazanin" panose="00000400000000000000" pitchFamily="2" charset="-78"/>
            </a:endParaRPr>
          </a:p>
          <a:p>
            <a:pPr algn="l"/>
            <a:r>
              <a:rPr lang="en-US" sz="1900" b="1" dirty="0">
                <a:solidFill>
                  <a:schemeClr val="tx1"/>
                </a:solidFill>
                <a:cs typeface="B Nazanin" panose="00000400000000000000" pitchFamily="2" charset="-78"/>
              </a:rPr>
              <a:t>SDH(Synchronous Digital Hierarchy ) :</a:t>
            </a:r>
            <a:r>
              <a:rPr lang="fa-IR" sz="1900" b="1" dirty="0">
                <a:solidFill>
                  <a:schemeClr val="tx1"/>
                </a:solidFill>
                <a:cs typeface="B Nazanin" panose="00000400000000000000" pitchFamily="2" charset="-78"/>
              </a:rPr>
              <a:t>              </a:t>
            </a:r>
            <a:r>
              <a:rPr lang="en-US" sz="1900" b="1" dirty="0">
                <a:solidFill>
                  <a:schemeClr val="tx1"/>
                </a:solidFill>
                <a:cs typeface="B Nazanin" panose="00000400000000000000" pitchFamily="2" charset="-78"/>
              </a:rPr>
              <a:t> </a:t>
            </a:r>
            <a:r>
              <a:rPr lang="en-US" sz="1900" b="1" dirty="0">
                <a:solidFill>
                  <a:srgbClr val="0070C0"/>
                </a:solidFill>
                <a:cs typeface="B Nazanin" panose="00000400000000000000" pitchFamily="2" charset="-78"/>
              </a:rPr>
              <a:t>STM1 up to STM64</a:t>
            </a:r>
            <a:endParaRPr lang="fa-IR" sz="1900" b="1" dirty="0">
              <a:solidFill>
                <a:srgbClr val="0070C0"/>
              </a:solidFill>
              <a:cs typeface="B Nazanin" panose="00000400000000000000" pitchFamily="2" charset="-78"/>
            </a:endParaRPr>
          </a:p>
          <a:p>
            <a:pPr algn="l"/>
            <a:r>
              <a:rPr lang="en-US" sz="1900" b="1" dirty="0">
                <a:solidFill>
                  <a:schemeClr val="tx1"/>
                </a:solidFill>
                <a:cs typeface="B Nazanin" panose="00000400000000000000" pitchFamily="2" charset="-78"/>
              </a:rPr>
              <a:t>WDM(Wavelength Division Multiplexing ) :</a:t>
            </a:r>
            <a:r>
              <a:rPr lang="fa-IR" sz="1900" b="1" dirty="0">
                <a:solidFill>
                  <a:schemeClr val="tx1"/>
                </a:solidFill>
                <a:cs typeface="B Nazanin" panose="00000400000000000000" pitchFamily="2" charset="-78"/>
              </a:rPr>
              <a:t>    </a:t>
            </a:r>
            <a:r>
              <a:rPr lang="en-US" sz="1900" b="1" dirty="0">
                <a:solidFill>
                  <a:schemeClr val="tx1"/>
                </a:solidFill>
                <a:cs typeface="B Nazanin" panose="00000400000000000000" pitchFamily="2" charset="-78"/>
              </a:rPr>
              <a:t> </a:t>
            </a:r>
            <a:r>
              <a:rPr lang="en-US" sz="1900" b="1" dirty="0">
                <a:solidFill>
                  <a:srgbClr val="0070C0"/>
                </a:solidFill>
                <a:cs typeface="B Nazanin" panose="00000400000000000000" pitchFamily="2" charset="-78"/>
              </a:rPr>
              <a:t>40/48/80/96 Lambda * 10/100/400 G</a:t>
            </a:r>
            <a:endParaRPr lang="fa-IR" sz="1900" b="1" dirty="0">
              <a:solidFill>
                <a:srgbClr val="0070C0"/>
              </a:solidFill>
              <a:cs typeface="B Nazanin" panose="00000400000000000000" pitchFamily="2" charset="-78"/>
            </a:endParaRPr>
          </a:p>
          <a:p>
            <a:pPr algn="l"/>
            <a:r>
              <a:rPr lang="en-US" sz="1900" b="1" dirty="0">
                <a:solidFill>
                  <a:schemeClr val="tx1"/>
                </a:solidFill>
                <a:cs typeface="B Nazanin" panose="00000400000000000000" pitchFamily="2" charset="-78"/>
              </a:rPr>
              <a:t>OTN(Optical Transport Network) : </a:t>
            </a:r>
            <a:r>
              <a:rPr lang="fa-IR" sz="1900" b="1" dirty="0">
                <a:solidFill>
                  <a:schemeClr val="tx1"/>
                </a:solidFill>
                <a:cs typeface="B Nazanin" panose="00000400000000000000" pitchFamily="2" charset="-78"/>
              </a:rPr>
              <a:t>                      </a:t>
            </a:r>
            <a:r>
              <a:rPr lang="en-US" sz="1900" b="1" dirty="0">
                <a:solidFill>
                  <a:srgbClr val="0070C0"/>
                </a:solidFill>
                <a:cs typeface="B Nazanin" panose="00000400000000000000" pitchFamily="2" charset="-78"/>
              </a:rPr>
              <a:t>40/48/80/96 Lambda * 10/100/400 G</a:t>
            </a:r>
            <a:endParaRPr lang="fa-IR" sz="1900" b="1" dirty="0">
              <a:solidFill>
                <a:srgbClr val="0070C0"/>
              </a:solidFill>
              <a:cs typeface="B Nazanin" panose="00000400000000000000" pitchFamily="2" charset="-78"/>
            </a:endParaRPr>
          </a:p>
          <a:p>
            <a:pPr algn="l"/>
            <a:r>
              <a:rPr lang="en-US" sz="1900" b="1" dirty="0">
                <a:solidFill>
                  <a:schemeClr val="tx1"/>
                </a:solidFill>
                <a:cs typeface="B Nazanin" panose="00000400000000000000" pitchFamily="2" charset="-78"/>
              </a:rPr>
              <a:t>POTN(Packet Optical Transport Network) : </a:t>
            </a:r>
            <a:r>
              <a:rPr lang="fa-IR" sz="1900" b="1" dirty="0">
                <a:solidFill>
                  <a:schemeClr val="tx1"/>
                </a:solidFill>
                <a:cs typeface="B Nazanin" panose="00000400000000000000" pitchFamily="2" charset="-78"/>
              </a:rPr>
              <a:t>      </a:t>
            </a:r>
            <a:r>
              <a:rPr lang="en-US" sz="1900" b="1" dirty="0">
                <a:solidFill>
                  <a:srgbClr val="0070C0"/>
                </a:solidFill>
                <a:cs typeface="B Nazanin" panose="00000400000000000000" pitchFamily="2" charset="-78"/>
              </a:rPr>
              <a:t>40/48/80/96 Lambda * 10/100/400 G</a:t>
            </a:r>
            <a:endParaRPr lang="fa-IR" sz="1900" b="1" dirty="0">
              <a:solidFill>
                <a:srgbClr val="0070C0"/>
              </a:solidFill>
              <a:cs typeface="B Nazanin" panose="00000400000000000000" pitchFamily="2" charset="-78"/>
            </a:endParaRPr>
          </a:p>
          <a:p>
            <a:pPr algn="just" rtl="1"/>
            <a:endParaRPr lang="en-US" sz="1900" b="1" dirty="0">
              <a:solidFill>
                <a:srgbClr val="0070C0"/>
              </a:solidFill>
              <a:cs typeface="B Nazanin" panose="00000400000000000000" pitchFamily="2" charset="-78"/>
            </a:endParaRPr>
          </a:p>
          <a:p>
            <a:pPr algn="just" rtl="1"/>
            <a:r>
              <a:rPr lang="en-US" sz="1800" b="1" dirty="0">
                <a:solidFill>
                  <a:schemeClr val="tx1"/>
                </a:solidFill>
                <a:cs typeface="B Nazanin" panose="00000400000000000000" pitchFamily="2" charset="-78"/>
              </a:rPr>
              <a:t> </a:t>
            </a:r>
            <a:r>
              <a:rPr lang="fa-IR" sz="1800" b="1" dirty="0">
                <a:solidFill>
                  <a:schemeClr val="tx2">
                    <a:lumMod val="75000"/>
                  </a:schemeClr>
                </a:solidFill>
                <a:cs typeface="B Nazanin" panose="00000400000000000000" pitchFamily="2" charset="-78"/>
              </a:rPr>
              <a:t>هم اکنون ظرفیتهای </a:t>
            </a:r>
            <a:r>
              <a:rPr lang="en-US" sz="1800" b="1" dirty="0">
                <a:solidFill>
                  <a:schemeClr val="tx2">
                    <a:lumMod val="75000"/>
                  </a:schemeClr>
                </a:solidFill>
                <a:cs typeface="B Nazanin" panose="00000400000000000000" pitchFamily="2" charset="-78"/>
              </a:rPr>
              <a:t> 1200G,800G,600G</a:t>
            </a:r>
            <a:r>
              <a:rPr lang="fa-IR" sz="1800" b="1" dirty="0">
                <a:solidFill>
                  <a:schemeClr val="tx2">
                    <a:lumMod val="75000"/>
                  </a:schemeClr>
                </a:solidFill>
                <a:cs typeface="B Nazanin" panose="00000400000000000000" pitchFamily="2" charset="-78"/>
              </a:rPr>
              <a:t> نیز درحال تجاری سازی می باشد</a:t>
            </a:r>
            <a:endParaRPr lang="en-US" sz="1800" b="1" dirty="0">
              <a:solidFill>
                <a:schemeClr val="tx2">
                  <a:lumMod val="75000"/>
                </a:schemeClr>
              </a:solidFill>
              <a:cs typeface="B Nazanin" panose="00000400000000000000" pitchFamily="2" charset="-78"/>
            </a:endParaRPr>
          </a:p>
        </p:txBody>
      </p:sp>
    </p:spTree>
    <p:extLst>
      <p:ext uri="{BB962C8B-B14F-4D97-AF65-F5344CB8AC3E}">
        <p14:creationId xmlns:p14="http://schemas.microsoft.com/office/powerpoint/2010/main" val="2495082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75510" y="342900"/>
            <a:ext cx="9341427" cy="5985164"/>
          </a:xfrm>
        </p:spPr>
        <p:txBody>
          <a:bodyPr>
            <a:normAutofit/>
          </a:bodyPr>
          <a:lstStyle/>
          <a:p>
            <a:pPr algn="just"/>
            <a:endParaRPr lang="en-US" sz="2100" b="1" dirty="0">
              <a:solidFill>
                <a:schemeClr val="tx1"/>
              </a:solidFill>
              <a:latin typeface="Times New Roman" panose="02020603050405020304" pitchFamily="18" charset="0"/>
              <a:cs typeface="Times New Roman" panose="02020603050405020304" pitchFamily="18" charset="0"/>
            </a:endParaRPr>
          </a:p>
          <a:p>
            <a:pPr marL="45720" indent="0" algn="just">
              <a:buNone/>
            </a:pPr>
            <a:r>
              <a:rPr lang="fa-IR" sz="2000" b="1" dirty="0">
                <a:solidFill>
                  <a:srgbClr val="00B0F0"/>
                </a:solidFill>
                <a:latin typeface="Times New Roman" panose="02020603050405020304" pitchFamily="18" charset="0"/>
                <a:cs typeface="Times New Roman" panose="02020603050405020304" pitchFamily="18" charset="0"/>
              </a:rPr>
              <a:t>قابلیت های جدید سیستمهای </a:t>
            </a:r>
            <a:r>
              <a:rPr lang="en-US" sz="2000" b="1" dirty="0">
                <a:solidFill>
                  <a:srgbClr val="00B0F0"/>
                </a:solidFill>
                <a:latin typeface="Times New Roman" panose="02020603050405020304" pitchFamily="18" charset="0"/>
                <a:cs typeface="Times New Roman" panose="02020603050405020304" pitchFamily="18" charset="0"/>
              </a:rPr>
              <a:t>OTN , POTN</a:t>
            </a:r>
            <a:r>
              <a:rPr lang="fa-IR" sz="2000" b="1" dirty="0">
                <a:solidFill>
                  <a:srgbClr val="00B0F0"/>
                </a:solidFill>
                <a:latin typeface="Times New Roman" panose="02020603050405020304" pitchFamily="18" charset="0"/>
                <a:cs typeface="Times New Roman" panose="02020603050405020304" pitchFamily="18" charset="0"/>
              </a:rPr>
              <a:t> نسبت به تجهیزات </a:t>
            </a:r>
            <a:r>
              <a:rPr lang="en-US" sz="2000" b="1" dirty="0">
                <a:solidFill>
                  <a:srgbClr val="00B0F0"/>
                </a:solidFill>
                <a:latin typeface="Times New Roman" panose="02020603050405020304" pitchFamily="18" charset="0"/>
                <a:cs typeface="Times New Roman" panose="02020603050405020304" pitchFamily="18" charset="0"/>
              </a:rPr>
              <a:t>WDM</a:t>
            </a:r>
            <a:r>
              <a:rPr lang="fa-IR" sz="2000" b="1" dirty="0">
                <a:solidFill>
                  <a:srgbClr val="00B0F0"/>
                </a:solidFill>
                <a:latin typeface="Times New Roman" panose="02020603050405020304" pitchFamily="18" charset="0"/>
                <a:cs typeface="Times New Roman" panose="02020603050405020304" pitchFamily="18" charset="0"/>
              </a:rPr>
              <a:t>   :</a:t>
            </a:r>
          </a:p>
          <a:p>
            <a:pPr marL="45720" indent="0" algn="just">
              <a:buNone/>
            </a:pPr>
            <a:endParaRPr lang="en-US" sz="2000" b="1" dirty="0">
              <a:solidFill>
                <a:srgbClr val="00B0F0"/>
              </a:solidFill>
              <a:latin typeface="Times New Roman" panose="02020603050405020304" pitchFamily="18" charset="0"/>
              <a:cs typeface="Times New Roman" panose="02020603050405020304" pitchFamily="18" charset="0"/>
            </a:endParaRPr>
          </a:p>
          <a:p>
            <a:pPr marL="45720" indent="0" algn="just">
              <a:buNone/>
            </a:pPr>
            <a:r>
              <a:rPr lang="fa-IR" sz="2000" dirty="0">
                <a:solidFill>
                  <a:schemeClr val="tx1"/>
                </a:solidFill>
                <a:latin typeface="Times New Roman" panose="02020603050405020304" pitchFamily="18" charset="0"/>
                <a:cs typeface="Times New Roman" panose="02020603050405020304" pitchFamily="18" charset="0"/>
              </a:rPr>
              <a:t>قابلیت جدید سیستمهای </a:t>
            </a:r>
            <a:r>
              <a:rPr lang="en-US" sz="2000" dirty="0">
                <a:solidFill>
                  <a:schemeClr val="tx1"/>
                </a:solidFill>
                <a:latin typeface="Times New Roman" panose="02020603050405020304" pitchFamily="18" charset="0"/>
                <a:cs typeface="Times New Roman" panose="02020603050405020304" pitchFamily="18" charset="0"/>
              </a:rPr>
              <a:t>OTN</a:t>
            </a:r>
            <a:r>
              <a:rPr lang="fa-IR" sz="2000" dirty="0">
                <a:solidFill>
                  <a:schemeClr val="tx1"/>
                </a:solidFill>
                <a:latin typeface="Times New Roman" panose="02020603050405020304" pitchFamily="18" charset="0"/>
                <a:cs typeface="Times New Roman" panose="02020603050405020304" pitchFamily="18" charset="0"/>
              </a:rPr>
              <a:t> نسبت به </a:t>
            </a:r>
            <a:r>
              <a:rPr lang="en-US" sz="2000" dirty="0">
                <a:solidFill>
                  <a:schemeClr val="tx1"/>
                </a:solidFill>
                <a:latin typeface="Times New Roman" panose="02020603050405020304" pitchFamily="18" charset="0"/>
                <a:cs typeface="Times New Roman" panose="02020603050405020304" pitchFamily="18" charset="0"/>
              </a:rPr>
              <a:t>WDM</a:t>
            </a:r>
            <a:r>
              <a:rPr lang="fa-IR" sz="2000" dirty="0">
                <a:solidFill>
                  <a:schemeClr val="tx1"/>
                </a:solidFill>
                <a:latin typeface="Times New Roman" panose="02020603050405020304" pitchFamily="18" charset="0"/>
                <a:cs typeface="Times New Roman" panose="02020603050405020304" pitchFamily="18" charset="0"/>
              </a:rPr>
              <a:t> این است که با اضافه نمودن بخش کراس کانکشن الکتریکال، انواع سرویس های مورد نیاز را از مشتریان دریافت کرده و از پهنای باند طول موج نوری حداکثر بهره برداری را می نماید. همچنین امکان برقراری پروتکشن در لایه الکتریکال را نیز فراهم می کند.</a:t>
            </a:r>
          </a:p>
          <a:p>
            <a:pPr marL="45720" indent="0" algn="just">
              <a:buNone/>
            </a:pPr>
            <a:r>
              <a:rPr lang="fa-IR" sz="2000" dirty="0">
                <a:solidFill>
                  <a:schemeClr val="tx1"/>
                </a:solidFill>
                <a:latin typeface="Times New Roman" panose="02020603050405020304" pitchFamily="18" charset="0"/>
                <a:cs typeface="Times New Roman" panose="02020603050405020304" pitchFamily="18" charset="0"/>
              </a:rPr>
              <a:t>در سیستمهای جدید </a:t>
            </a:r>
            <a:r>
              <a:rPr lang="en-US" sz="2000" dirty="0">
                <a:solidFill>
                  <a:schemeClr val="tx1"/>
                </a:solidFill>
                <a:latin typeface="Times New Roman" panose="02020603050405020304" pitchFamily="18" charset="0"/>
                <a:cs typeface="Times New Roman" panose="02020603050405020304" pitchFamily="18" charset="0"/>
              </a:rPr>
              <a:t>POTN</a:t>
            </a:r>
            <a:r>
              <a:rPr lang="fa-IR" sz="2000" dirty="0">
                <a:solidFill>
                  <a:schemeClr val="tx1"/>
                </a:solidFill>
                <a:latin typeface="Times New Roman" panose="02020603050405020304" pitchFamily="18" charset="0"/>
                <a:cs typeface="Times New Roman" panose="02020603050405020304" pitchFamily="18" charset="0"/>
              </a:rPr>
              <a:t> علاوه بر سرویس های </a:t>
            </a:r>
            <a:r>
              <a:rPr lang="en-US" sz="2000" dirty="0">
                <a:solidFill>
                  <a:schemeClr val="tx1"/>
                </a:solidFill>
                <a:latin typeface="Times New Roman" panose="02020603050405020304" pitchFamily="18" charset="0"/>
                <a:cs typeface="Times New Roman" panose="02020603050405020304" pitchFamily="18" charset="0"/>
              </a:rPr>
              <a:t>OTN</a:t>
            </a:r>
            <a:r>
              <a:rPr lang="fa-IR" sz="2000" dirty="0">
                <a:solidFill>
                  <a:schemeClr val="tx1"/>
                </a:solidFill>
                <a:latin typeface="Times New Roman" panose="02020603050405020304" pitchFamily="18" charset="0"/>
                <a:cs typeface="Times New Roman" panose="02020603050405020304" pitchFamily="18" charset="0"/>
              </a:rPr>
              <a:t> ، با اضافه نمودن سوئیچینگ لایه 2 ، قابلیت مدیریت پهنای باند را به سیستم افزوده و این ویژگی باعث می شود تا بتوانیم نسبت به ارائه </a:t>
            </a:r>
            <a:r>
              <a:rPr lang="en-US" sz="2000" dirty="0">
                <a:solidFill>
                  <a:schemeClr val="tx1"/>
                </a:solidFill>
                <a:latin typeface="Times New Roman" panose="02020603050405020304" pitchFamily="18" charset="0"/>
                <a:cs typeface="Times New Roman" panose="02020603050405020304" pitchFamily="18" charset="0"/>
              </a:rPr>
              <a:t>QOS</a:t>
            </a:r>
            <a:r>
              <a:rPr lang="fa-IR" sz="2000" dirty="0">
                <a:solidFill>
                  <a:schemeClr val="tx1"/>
                </a:solidFill>
                <a:latin typeface="Times New Roman" panose="02020603050405020304" pitchFamily="18" charset="0"/>
                <a:cs typeface="Times New Roman" panose="02020603050405020304" pitchFamily="18" charset="0"/>
              </a:rPr>
              <a:t> به مشتریان اقدام کنیم. همچنین مصرف پهنای باند را در هرکدام از پورتهای واگذارشده به مشتریان بسنجیم . این سیستم می تواند تمام سرویس های مرتبط با لایه 3 را نظیر </a:t>
            </a:r>
            <a:r>
              <a:rPr lang="en-US" sz="2000" dirty="0">
                <a:solidFill>
                  <a:schemeClr val="tx1"/>
                </a:solidFill>
                <a:latin typeface="Times New Roman" panose="02020603050405020304" pitchFamily="18" charset="0"/>
                <a:cs typeface="Times New Roman" panose="02020603050405020304" pitchFamily="18" charset="0"/>
              </a:rPr>
              <a:t>MPLS-TP</a:t>
            </a:r>
            <a:r>
              <a:rPr lang="fa-IR" sz="2000" dirty="0">
                <a:solidFill>
                  <a:schemeClr val="tx1"/>
                </a:solidFill>
                <a:latin typeface="Times New Roman" panose="02020603050405020304" pitchFamily="18" charset="0"/>
                <a:cs typeface="Times New Roman" panose="02020603050405020304" pitchFamily="18" charset="0"/>
              </a:rPr>
              <a:t> پشتیبانی نماید و انواع مختلفی از پروتکشن ها را در همه لایه ها ایجاد کند.</a:t>
            </a:r>
            <a:endParaRPr lang="en-US" sz="2000"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6334992" y="4625000"/>
            <a:ext cx="3764973"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rtl="1"/>
            <a:r>
              <a:rPr lang="fa-IR" sz="1400" b="1" dirty="0">
                <a:solidFill>
                  <a:srgbClr val="0070C0"/>
                </a:solidFill>
                <a:cs typeface="B Nazanin" panose="00000400000000000000" pitchFamily="2" charset="-78"/>
              </a:rPr>
              <a:t>دراین شکل یک سیستم</a:t>
            </a:r>
            <a:r>
              <a:rPr lang="en-US" sz="1400" b="1" dirty="0">
                <a:solidFill>
                  <a:srgbClr val="0070C0"/>
                </a:solidFill>
                <a:cs typeface="B Nazanin" panose="00000400000000000000" pitchFamily="2" charset="-78"/>
              </a:rPr>
              <a:t> POTN </a:t>
            </a:r>
            <a:r>
              <a:rPr lang="fa-IR" sz="1400" b="1" dirty="0">
                <a:solidFill>
                  <a:srgbClr val="0070C0"/>
                </a:solidFill>
                <a:cs typeface="B Nazanin" panose="00000400000000000000" pitchFamily="2" charset="-78"/>
              </a:rPr>
              <a:t>نشان داده شده که</a:t>
            </a:r>
            <a:r>
              <a:rPr lang="en-US" sz="1400" b="1" dirty="0">
                <a:solidFill>
                  <a:srgbClr val="0070C0"/>
                </a:solidFill>
                <a:cs typeface="B Nazanin" panose="00000400000000000000" pitchFamily="2" charset="-78"/>
              </a:rPr>
              <a:t> </a:t>
            </a:r>
            <a:r>
              <a:rPr lang="fa-IR" sz="1400" b="1" dirty="0">
                <a:solidFill>
                  <a:srgbClr val="0070C0"/>
                </a:solidFill>
                <a:cs typeface="B Nazanin" panose="00000400000000000000" pitchFamily="2" charset="-78"/>
              </a:rPr>
              <a:t> قابلیت تجمیع سرویس های </a:t>
            </a:r>
            <a:r>
              <a:rPr lang="en-US" sz="1400" b="1" dirty="0">
                <a:solidFill>
                  <a:srgbClr val="0070C0"/>
                </a:solidFill>
                <a:cs typeface="B Nazanin" panose="00000400000000000000" pitchFamily="2" charset="-78"/>
              </a:rPr>
              <a:t>OTN</a:t>
            </a:r>
            <a:r>
              <a:rPr lang="fa-IR" sz="1400" b="1" dirty="0">
                <a:solidFill>
                  <a:srgbClr val="0070C0"/>
                </a:solidFill>
                <a:cs typeface="B Nazanin" panose="00000400000000000000" pitchFamily="2" charset="-78"/>
              </a:rPr>
              <a:t> ، </a:t>
            </a:r>
            <a:r>
              <a:rPr lang="en-US" sz="1400" b="1" dirty="0">
                <a:solidFill>
                  <a:srgbClr val="0070C0"/>
                </a:solidFill>
                <a:cs typeface="B Nazanin" panose="00000400000000000000" pitchFamily="2" charset="-78"/>
              </a:rPr>
              <a:t>SDH</a:t>
            </a:r>
            <a:r>
              <a:rPr lang="fa-IR" sz="1400" b="1" dirty="0">
                <a:solidFill>
                  <a:srgbClr val="0070C0"/>
                </a:solidFill>
                <a:cs typeface="B Nazanin" panose="00000400000000000000" pitchFamily="2" charset="-78"/>
              </a:rPr>
              <a:t> و</a:t>
            </a:r>
            <a:r>
              <a:rPr lang="en-US" sz="1400" b="1" dirty="0">
                <a:solidFill>
                  <a:srgbClr val="0070C0"/>
                </a:solidFill>
                <a:cs typeface="B Nazanin" panose="00000400000000000000" pitchFamily="2" charset="-78"/>
              </a:rPr>
              <a:t>IP</a:t>
            </a:r>
            <a:r>
              <a:rPr lang="fa-IR" sz="1400" b="1" dirty="0">
                <a:solidFill>
                  <a:srgbClr val="0070C0"/>
                </a:solidFill>
                <a:cs typeface="B Nazanin" panose="00000400000000000000" pitchFamily="2" charset="-78"/>
              </a:rPr>
              <a:t> را داشته و از بخش </a:t>
            </a:r>
            <a:r>
              <a:rPr lang="en-US" sz="1400" b="1" dirty="0">
                <a:solidFill>
                  <a:srgbClr val="0070C0"/>
                </a:solidFill>
                <a:cs typeface="B Nazanin" panose="00000400000000000000" pitchFamily="2" charset="-78"/>
              </a:rPr>
              <a:t>WDM</a:t>
            </a:r>
            <a:r>
              <a:rPr lang="fa-IR" sz="1400" b="1" dirty="0">
                <a:solidFill>
                  <a:srgbClr val="0070C0"/>
                </a:solidFill>
                <a:cs typeface="B Nazanin" panose="00000400000000000000" pitchFamily="2" charset="-78"/>
              </a:rPr>
              <a:t> برای استفاده از حداکثرظرفیت فیبرنوری استفاده نماید.</a:t>
            </a:r>
            <a:endParaRPr lang="en-US" sz="1400" b="1" dirty="0">
              <a:solidFill>
                <a:srgbClr val="0070C0"/>
              </a:solidFill>
              <a:cs typeface="B Nazanin" panose="00000400000000000000" pitchFamily="2" charset="-78"/>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955" y="4552378"/>
            <a:ext cx="25527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72049" y="5579103"/>
            <a:ext cx="567784" cy="261610"/>
          </a:xfrm>
          <a:prstGeom prst="rect">
            <a:avLst/>
          </a:prstGeom>
          <a:noFill/>
        </p:spPr>
        <p:txBody>
          <a:bodyPr wrap="none" rtlCol="0">
            <a:spAutoFit/>
          </a:bodyPr>
          <a:lstStyle/>
          <a:p>
            <a:r>
              <a:rPr lang="en-US" sz="1100" dirty="0">
                <a:solidFill>
                  <a:prstClr val="black"/>
                </a:solidFill>
                <a:latin typeface="Arial Black" panose="020B0A04020102020204" pitchFamily="34" charset="0"/>
              </a:rPr>
              <a:t>WDM</a:t>
            </a:r>
          </a:p>
        </p:txBody>
      </p:sp>
      <p:cxnSp>
        <p:nvCxnSpPr>
          <p:cNvPr id="7" name="Straight Arrow Connector 6"/>
          <p:cNvCxnSpPr/>
          <p:nvPr/>
        </p:nvCxnSpPr>
        <p:spPr>
          <a:xfrm flipH="1" flipV="1">
            <a:off x="5010149" y="5274307"/>
            <a:ext cx="114300" cy="30480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70378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346F-07DE-C6A9-2BA4-0F3ACFA57A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4BECDA6-18EF-699C-1395-DE6A199E4847}"/>
              </a:ext>
            </a:extLst>
          </p:cNvPr>
          <p:cNvSpPr/>
          <p:nvPr/>
        </p:nvSpPr>
        <p:spPr>
          <a:xfrm flipH="1">
            <a:off x="-623" y="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D87B423F-F86B-40DA-DA83-E3BC085FE15D}"/>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3774D607-26B1-A19E-F369-135BAE223FF8}"/>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27534FDC-1226-B925-BCC4-A237DC0F5341}"/>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4E80317-A8F5-DB53-ED5B-CF181EFB9688}"/>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5C6CDCD9-4669-0607-FD47-C4FDEF5B86F1}"/>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09F0F700-49FC-545D-D48D-7F18BAFAB49B}"/>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4C7DA7AC-46ED-75AE-0296-89A5179B2C10}"/>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8AAEE413-B155-9E22-A8BC-8CCDBE13A79D}"/>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05B84399-C289-90D9-FCFB-1090AF39CA8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C1D977AC-1AD3-6522-5BC4-D020D2994AA8}"/>
              </a:ext>
            </a:extLst>
          </p:cNvPr>
          <p:cNvSpPr>
            <a:spLocks noGrp="1"/>
          </p:cNvSpPr>
          <p:nvPr>
            <p:ph type="body" idx="4294967295"/>
          </p:nvPr>
        </p:nvSpPr>
        <p:spPr>
          <a:xfrm>
            <a:off x="668335" y="3906125"/>
            <a:ext cx="7437438" cy="534987"/>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سرویس ها و شاخص های کیفی شبکه </a:t>
            </a:r>
          </a:p>
        </p:txBody>
      </p:sp>
      <p:cxnSp>
        <p:nvCxnSpPr>
          <p:cNvPr id="41" name="Straight Connector 40">
            <a:extLst>
              <a:ext uri="{FF2B5EF4-FFF2-40B4-BE49-F238E27FC236}">
                <a16:creationId xmlns:a16="http://schemas.microsoft.com/office/drawing/2014/main" id="{4167BC93-899C-E244-D2F8-D75773883DB6}"/>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1177B82-E258-26AB-A389-DDA17C122249}"/>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smtClean="0">
                <a:solidFill>
                  <a:srgbClr val="7030A0"/>
                </a:solidFill>
                <a:latin typeface="Impact" panose="020B0806030902050204" pitchFamily="34" charset="0"/>
              </a:rPr>
              <a:t>08</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
        <p:nvSpPr>
          <p:cNvPr id="17" name="Rectangle 16"/>
          <p:cNvSpPr/>
          <p:nvPr/>
        </p:nvSpPr>
        <p:spPr>
          <a:xfrm>
            <a:off x="0" y="618243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620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2642" y="1767912"/>
            <a:ext cx="10784055" cy="3519006"/>
            <a:chOff x="701041" y="1552518"/>
            <a:chExt cx="10784055" cy="3568123"/>
          </a:xfrm>
        </p:grpSpPr>
        <p:grpSp>
          <p:nvGrpSpPr>
            <p:cNvPr id="20" name="Group 19">
              <a:extLst>
                <a:ext uri="{FF2B5EF4-FFF2-40B4-BE49-F238E27FC236}">
                  <a16:creationId xmlns:a16="http://schemas.microsoft.com/office/drawing/2014/main" id="{C3B3ACB6-5937-446D-A6AB-AE13FA88912F}"/>
                </a:ext>
              </a:extLst>
            </p:cNvPr>
            <p:cNvGrpSpPr/>
            <p:nvPr/>
          </p:nvGrpSpPr>
          <p:grpSpPr>
            <a:xfrm>
              <a:off x="701041" y="1554793"/>
              <a:ext cx="10784055" cy="3565848"/>
              <a:chOff x="5328227" y="1565434"/>
              <a:chExt cx="5247346" cy="3853797"/>
            </a:xfrm>
          </p:grpSpPr>
          <p:sp>
            <p:nvSpPr>
              <p:cNvPr id="24" name="Rectangle: Rounded Corners 13">
                <a:extLst>
                  <a:ext uri="{FF2B5EF4-FFF2-40B4-BE49-F238E27FC236}">
                    <a16:creationId xmlns:a16="http://schemas.microsoft.com/office/drawing/2014/main" id="{20C3586E-8A88-46C2-8DF0-A939B74C7971}"/>
                  </a:ext>
                </a:extLst>
              </p:cNvPr>
              <p:cNvSpPr/>
              <p:nvPr/>
            </p:nvSpPr>
            <p:spPr>
              <a:xfrm flipH="1">
                <a:off x="5328227" y="2397359"/>
                <a:ext cx="4107830" cy="3021872"/>
              </a:xfrm>
              <a:prstGeom prst="roundRect">
                <a:avLst>
                  <a:gd name="adj" fmla="val 5739"/>
                </a:avLst>
              </a:prstGeom>
              <a:solidFill>
                <a:srgbClr val="FFFFFF">
                  <a:alpha val="70000"/>
                </a:srgbClr>
              </a:solidFill>
              <a:ln w="12700">
                <a:noFill/>
                <a:miter lim="400000"/>
              </a:ln>
              <a:effectLst>
                <a:outerShdw blurRad="292100" dist="110334" dir="5400000" rotWithShape="0">
                  <a:srgbClr val="475D84">
                    <a:alpha val="21640"/>
                  </a:srgbClr>
                </a:outerShdw>
              </a:effectLst>
            </p:spPr>
            <p:txBody>
              <a:bodyPr lIns="50800" tIns="50800" rIns="50800" bIns="5080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Black" panose="020B0A04020102020204" pitchFamily="34" charset="0"/>
                  <a:cs typeface="B Homa" panose="00000400000000000000" pitchFamily="2" charset="-78"/>
                </a:endParaRPr>
              </a:p>
            </p:txBody>
          </p:sp>
          <p:grpSp>
            <p:nvGrpSpPr>
              <p:cNvPr id="26" name="Group 25">
                <a:extLst>
                  <a:ext uri="{FF2B5EF4-FFF2-40B4-BE49-F238E27FC236}">
                    <a16:creationId xmlns:a16="http://schemas.microsoft.com/office/drawing/2014/main" id="{E71CE6F7-2325-48FD-85B9-41CE2B946A16}"/>
                  </a:ext>
                </a:extLst>
              </p:cNvPr>
              <p:cNvGrpSpPr/>
              <p:nvPr/>
            </p:nvGrpSpPr>
            <p:grpSpPr>
              <a:xfrm flipH="1">
                <a:off x="8473591" y="4473951"/>
                <a:ext cx="2101982" cy="498946"/>
                <a:chOff x="1005217" y="3904114"/>
                <a:chExt cx="1849640" cy="592157"/>
              </a:xfrm>
            </p:grpSpPr>
            <p:sp>
              <p:nvSpPr>
                <p:cNvPr id="29" name="TextBox 28">
                  <a:extLst>
                    <a:ext uri="{FF2B5EF4-FFF2-40B4-BE49-F238E27FC236}">
                      <a16:creationId xmlns:a16="http://schemas.microsoft.com/office/drawing/2014/main" id="{6B79A8E5-D9C2-41FC-8CBE-014BE3378347}"/>
                    </a:ext>
                  </a:extLst>
                </p:cNvPr>
                <p:cNvSpPr txBox="1"/>
                <p:nvPr/>
              </p:nvSpPr>
              <p:spPr>
                <a:xfrm>
                  <a:off x="1005217" y="3904114"/>
                  <a:ext cx="987304" cy="592157"/>
                </a:xfrm>
                <a:prstGeom prst="rect">
                  <a:avLst/>
                </a:prstGeom>
                <a:noFill/>
              </p:spPr>
              <p:txBody>
                <a:bodyPr wrap="square" rtlCol="0">
                  <a:spAutoFit/>
                </a:bodyPr>
                <a:lstStyle/>
                <a:p>
                  <a:pPr lvl="0" algn="ctr">
                    <a:defRPr/>
                  </a:pPr>
                  <a:r>
                    <a:rPr lang="fa-IR" sz="2400" b="1" dirty="0">
                      <a:solidFill>
                        <a:prstClr val="black">
                          <a:lumMod val="75000"/>
                          <a:lumOff val="25000"/>
                        </a:prstClr>
                      </a:solidFill>
                      <a:latin typeface="Dima Yekan Typography" panose="02000400000000000000" pitchFamily="2" charset="-78"/>
                      <a:cs typeface="B Homa" panose="00000400000000000000" pitchFamily="2" charset="-78"/>
                    </a:rPr>
                    <a:t>ظرفیت منصوبه کل</a:t>
                  </a:r>
                </a:p>
              </p:txBody>
            </p:sp>
            <p:sp>
              <p:nvSpPr>
                <p:cNvPr id="30" name="TextBox 29">
                  <a:extLst>
                    <a:ext uri="{FF2B5EF4-FFF2-40B4-BE49-F238E27FC236}">
                      <a16:creationId xmlns:a16="http://schemas.microsoft.com/office/drawing/2014/main" id="{807E93C9-FB12-481B-B404-87265E8D13F7}"/>
                    </a:ext>
                  </a:extLst>
                </p:cNvPr>
                <p:cNvSpPr txBox="1"/>
                <p:nvPr/>
              </p:nvSpPr>
              <p:spPr>
                <a:xfrm>
                  <a:off x="2001535" y="3990509"/>
                  <a:ext cx="853322" cy="415291"/>
                </a:xfrm>
                <a:prstGeom prst="rect">
                  <a:avLst/>
                </a:prstGeom>
                <a:noFill/>
              </p:spPr>
              <p:txBody>
                <a:bodyPr wrap="square" rtlCol="0">
                  <a:spAutoFit/>
                </a:bodyPr>
                <a:lstStyle/>
                <a:p>
                  <a:pPr lvl="0" algn="ctr" rtl="1">
                    <a:lnSpc>
                      <a:spcPts val="1400"/>
                    </a:lnSpc>
                    <a:defRPr/>
                  </a:pPr>
                  <a:r>
                    <a:rPr lang="fa-IR" sz="2400" b="1" dirty="0">
                      <a:latin typeface="IPT.Yekan" panose="00000400000000000000" pitchFamily="2" charset="2"/>
                      <a:cs typeface="B Homa" panose="00000400000000000000" pitchFamily="2" charset="-78"/>
                    </a:rPr>
                    <a:t>245 ،580 ،37</a:t>
                  </a:r>
                </a:p>
              </p:txBody>
            </p:sp>
          </p:grpSp>
          <p:sp>
            <p:nvSpPr>
              <p:cNvPr id="27" name="Pentagon 99">
                <a:extLst>
                  <a:ext uri="{FF2B5EF4-FFF2-40B4-BE49-F238E27FC236}">
                    <a16:creationId xmlns:a16="http://schemas.microsoft.com/office/drawing/2014/main" id="{8794984F-80E2-4EBC-8614-B194CD95AAE0}"/>
                  </a:ext>
                </a:extLst>
              </p:cNvPr>
              <p:cNvSpPr/>
              <p:nvPr/>
            </p:nvSpPr>
            <p:spPr>
              <a:xfrm rot="16200000" flipH="1">
                <a:off x="8441358" y="1655769"/>
                <a:ext cx="1054693" cy="874024"/>
              </a:xfrm>
              <a:prstGeom prst="homePlate">
                <a:avLst>
                  <a:gd name="adj" fmla="val 20278"/>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cap="flat" cmpd="sng" algn="ctr">
                <a:noFill/>
                <a:prstDash val="solid"/>
                <a:miter lim="800000"/>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Dima Yekan Typography" panose="02000400000000000000" pitchFamily="2" charset="-78"/>
                    <a:cs typeface="B Homa" panose="00000400000000000000" pitchFamily="2" charset="-78"/>
                  </a:rPr>
                  <a:t>تلفن ثابت</a:t>
                </a:r>
              </a:p>
            </p:txBody>
          </p:sp>
          <p:sp>
            <p:nvSpPr>
              <p:cNvPr id="28" name="Pentagon 99">
                <a:extLst>
                  <a:ext uri="{FF2B5EF4-FFF2-40B4-BE49-F238E27FC236}">
                    <a16:creationId xmlns:a16="http://schemas.microsoft.com/office/drawing/2014/main" id="{8794984F-80E2-4EBC-8614-B194CD95AAE0}"/>
                  </a:ext>
                </a:extLst>
              </p:cNvPr>
              <p:cNvSpPr/>
              <p:nvPr/>
            </p:nvSpPr>
            <p:spPr>
              <a:xfrm rot="16200000" flipH="1">
                <a:off x="7407336" y="1651021"/>
                <a:ext cx="1059237" cy="902827"/>
              </a:xfrm>
              <a:prstGeom prst="homePlate">
                <a:avLst>
                  <a:gd name="adj" fmla="val 20278"/>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w="12700" cap="flat" cmpd="sng" algn="ctr">
                <a:noFill/>
                <a:prstDash val="solid"/>
                <a:miter lim="800000"/>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ADSL</a:t>
                </a:r>
                <a:endParaRPr kumimoji="0" lang="fa-IR"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1" name="Pentagon 99">
              <a:extLst>
                <a:ext uri="{FF2B5EF4-FFF2-40B4-BE49-F238E27FC236}">
                  <a16:creationId xmlns:a16="http://schemas.microsoft.com/office/drawing/2014/main" id="{8794984F-80E2-4EBC-8614-B194CD95AAE0}"/>
                </a:ext>
              </a:extLst>
            </p:cNvPr>
            <p:cNvSpPr/>
            <p:nvPr/>
          </p:nvSpPr>
          <p:spPr>
            <a:xfrm rot="16200000" flipH="1">
              <a:off x="1207708" y="1148890"/>
              <a:ext cx="1059237" cy="1866494"/>
            </a:xfrm>
            <a:prstGeom prst="homePlate">
              <a:avLst>
                <a:gd name="adj" fmla="val 20278"/>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12700" cap="flat" cmpd="sng" algn="ctr">
              <a:noFill/>
              <a:prstDash val="solid"/>
              <a:miter lim="800000"/>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FTTH</a:t>
              </a:r>
              <a:endParaRPr lang="fa-IR" sz="2400" b="1" dirty="0">
                <a:solidFill>
                  <a:prstClr val="white"/>
                </a:solidFill>
                <a:latin typeface="Times New Roman" panose="02020603050405020304" pitchFamily="18" charset="0"/>
                <a:cs typeface="Times New Roman" panose="02020603050405020304" pitchFamily="18" charset="0"/>
              </a:endParaRPr>
            </a:p>
          </p:txBody>
        </p:sp>
        <p:sp>
          <p:nvSpPr>
            <p:cNvPr id="22" name="Pentagon 99">
              <a:extLst>
                <a:ext uri="{FF2B5EF4-FFF2-40B4-BE49-F238E27FC236}">
                  <a16:creationId xmlns:a16="http://schemas.microsoft.com/office/drawing/2014/main" id="{8794984F-80E2-4EBC-8614-B194CD95AAE0}"/>
                </a:ext>
              </a:extLst>
            </p:cNvPr>
            <p:cNvSpPr/>
            <p:nvPr/>
          </p:nvSpPr>
          <p:spPr>
            <a:xfrm rot="16200000" flipH="1">
              <a:off x="3401874" y="1158545"/>
              <a:ext cx="1059237" cy="1866494"/>
            </a:xfrm>
            <a:prstGeom prst="homePlate">
              <a:avLst>
                <a:gd name="adj" fmla="val 20278"/>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ln w="12700" cap="flat" cmpd="sng" algn="ctr">
              <a:noFill/>
              <a:prstDash val="solid"/>
              <a:miter lim="800000"/>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FTTC/B-VDSL</a:t>
              </a:r>
              <a:endParaRPr lang="fa-IR" sz="2400" b="1" dirty="0">
                <a:solidFill>
                  <a:prstClr val="white"/>
                </a:solidFill>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CA5A4B01-378D-4061-988E-6B22FD5C4192}"/>
              </a:ext>
            </a:extLst>
          </p:cNvPr>
          <p:cNvSpPr txBox="1"/>
          <p:nvPr/>
        </p:nvSpPr>
        <p:spPr>
          <a:xfrm flipH="1">
            <a:off x="833166" y="4507387"/>
            <a:ext cx="1992954" cy="451406"/>
          </a:xfrm>
          <a:prstGeom prst="rect">
            <a:avLst/>
          </a:prstGeom>
          <a:noFill/>
        </p:spPr>
        <p:txBody>
          <a:bodyPr wrap="square" rtlCol="0">
            <a:spAutoFit/>
          </a:bodyPr>
          <a:lstStyle/>
          <a:p>
            <a:pPr lvl="0" algn="ctr" rtl="1">
              <a:lnSpc>
                <a:spcPts val="1400"/>
              </a:lnSpc>
              <a:defRPr/>
            </a:pPr>
            <a:r>
              <a:rPr lang="fa-IR" sz="2400" b="1" dirty="0">
                <a:latin typeface="IPT.Yekan" panose="00000400000000000000" pitchFamily="2" charset="2"/>
                <a:cs typeface="B Homa" panose="00000400000000000000" pitchFamily="2" charset="-78"/>
              </a:rPr>
              <a:t>952 ، 629 ، </a:t>
            </a:r>
            <a:r>
              <a:rPr lang="en-US" sz="2400" b="1" dirty="0" smtClean="0">
                <a:latin typeface="IPT.Yekan" panose="00000400000000000000" pitchFamily="2" charset="2"/>
                <a:cs typeface="B Homa" panose="00000400000000000000" pitchFamily="2" charset="-78"/>
              </a:rPr>
              <a:t>3</a:t>
            </a:r>
            <a:endParaRPr lang="en-US" sz="2400" b="1" dirty="0">
              <a:latin typeface="IPT.Yekan" panose="00000400000000000000" pitchFamily="2" charset="2"/>
              <a:cs typeface="B Homa" panose="00000400000000000000" pitchFamily="2" charset="-78"/>
            </a:endParaRPr>
          </a:p>
        </p:txBody>
      </p:sp>
      <p:sp>
        <p:nvSpPr>
          <p:cNvPr id="37" name="TextBox 36">
            <a:extLst>
              <a:ext uri="{FF2B5EF4-FFF2-40B4-BE49-F238E27FC236}">
                <a16:creationId xmlns:a16="http://schemas.microsoft.com/office/drawing/2014/main" id="{CA5A4B01-378D-4061-988E-6B22FD5C4192}"/>
              </a:ext>
            </a:extLst>
          </p:cNvPr>
          <p:cNvSpPr txBox="1"/>
          <p:nvPr/>
        </p:nvSpPr>
        <p:spPr>
          <a:xfrm flipH="1">
            <a:off x="3027332" y="4507387"/>
            <a:ext cx="1992954" cy="319318"/>
          </a:xfrm>
          <a:prstGeom prst="rect">
            <a:avLst/>
          </a:prstGeom>
          <a:noFill/>
        </p:spPr>
        <p:txBody>
          <a:bodyPr wrap="square" rtlCol="0">
            <a:spAutoFit/>
          </a:bodyPr>
          <a:lstStyle/>
          <a:p>
            <a:pPr lvl="0" algn="ctr" rtl="1">
              <a:lnSpc>
                <a:spcPts val="1400"/>
              </a:lnSpc>
              <a:defRPr/>
            </a:pPr>
            <a:r>
              <a:rPr lang="fa-IR" sz="2400" b="1" dirty="0">
                <a:latin typeface="IPT.Yekan" panose="00000400000000000000" pitchFamily="2" charset="2"/>
                <a:cs typeface="B Homa" panose="00000400000000000000" pitchFamily="2" charset="-78"/>
              </a:rPr>
              <a:t>835 ، 412</a:t>
            </a:r>
            <a:endParaRPr lang="en-US" sz="2400" b="1" dirty="0">
              <a:latin typeface="IPT.Yekan" panose="00000400000000000000" pitchFamily="2" charset="2"/>
              <a:cs typeface="B Homa" panose="00000400000000000000" pitchFamily="2" charset="-78"/>
            </a:endParaRPr>
          </a:p>
        </p:txBody>
      </p:sp>
      <p:sp>
        <p:nvSpPr>
          <p:cNvPr id="38" name="TextBox 37">
            <a:extLst>
              <a:ext uri="{FF2B5EF4-FFF2-40B4-BE49-F238E27FC236}">
                <a16:creationId xmlns:a16="http://schemas.microsoft.com/office/drawing/2014/main" id="{CA5A4B01-378D-4061-988E-6B22FD5C4192}"/>
              </a:ext>
            </a:extLst>
          </p:cNvPr>
          <p:cNvSpPr txBox="1"/>
          <p:nvPr/>
        </p:nvSpPr>
        <p:spPr>
          <a:xfrm flipH="1">
            <a:off x="5158193" y="4507387"/>
            <a:ext cx="1992954" cy="319318"/>
          </a:xfrm>
          <a:prstGeom prst="rect">
            <a:avLst/>
          </a:prstGeom>
          <a:noFill/>
        </p:spPr>
        <p:txBody>
          <a:bodyPr wrap="square" rtlCol="0">
            <a:spAutoFit/>
          </a:bodyPr>
          <a:lstStyle/>
          <a:p>
            <a:pPr lvl="0" algn="ctr" rtl="1">
              <a:lnSpc>
                <a:spcPts val="1400"/>
              </a:lnSpc>
              <a:defRPr/>
            </a:pPr>
            <a:r>
              <a:rPr lang="fa-IR" sz="2400" b="1" dirty="0">
                <a:latin typeface="IPT.Yekan" panose="00000400000000000000" pitchFamily="2" charset="2"/>
                <a:cs typeface="B Homa" panose="00000400000000000000" pitchFamily="2" charset="-78"/>
              </a:rPr>
              <a:t>472 ، 517 ، 8</a:t>
            </a:r>
            <a:endParaRPr lang="en-US" sz="2400" b="1" dirty="0">
              <a:latin typeface="IPT.Yekan" panose="00000400000000000000" pitchFamily="2" charset="2"/>
              <a:cs typeface="B Homa" panose="00000400000000000000" pitchFamily="2" charset="-78"/>
            </a:endParaRPr>
          </a:p>
        </p:txBody>
      </p:sp>
      <p:sp>
        <p:nvSpPr>
          <p:cNvPr id="40" name="Полилиния 23">
            <a:extLst>
              <a:ext uri="{FF2B5EF4-FFF2-40B4-BE49-F238E27FC236}">
                <a16:creationId xmlns:a16="http://schemas.microsoft.com/office/drawing/2014/main" id="{E5D09D51-BE57-0F40-9120-818CE6A29C75}"/>
              </a:ext>
            </a:extLst>
          </p:cNvPr>
          <p:cNvSpPr/>
          <p:nvPr/>
        </p:nvSpPr>
        <p:spPr>
          <a:xfrm>
            <a:off x="9592688" y="1588749"/>
            <a:ext cx="1138288" cy="1034774"/>
          </a:xfrm>
          <a:custGeom>
            <a:avLst/>
            <a:gdLst>
              <a:gd name="connsiteX0" fmla="*/ 1731737 w 3463474"/>
              <a:gd name="connsiteY0" fmla="*/ 0 h 3463475"/>
              <a:gd name="connsiteX1" fmla="*/ 2359907 w 3463474"/>
              <a:gd name="connsiteY1" fmla="*/ 260197 h 3463475"/>
              <a:gd name="connsiteX2" fmla="*/ 3203278 w 3463474"/>
              <a:gd name="connsiteY2" fmla="*/ 1103568 h 3463475"/>
              <a:gd name="connsiteX3" fmla="*/ 3203278 w 3463474"/>
              <a:gd name="connsiteY3" fmla="*/ 2359909 h 3463475"/>
              <a:gd name="connsiteX4" fmla="*/ 2359907 w 3463474"/>
              <a:gd name="connsiteY4" fmla="*/ 3203279 h 3463475"/>
              <a:gd name="connsiteX5" fmla="*/ 1103567 w 3463474"/>
              <a:gd name="connsiteY5" fmla="*/ 3203279 h 3463475"/>
              <a:gd name="connsiteX6" fmla="*/ 260196 w 3463474"/>
              <a:gd name="connsiteY6" fmla="*/ 2359909 h 3463475"/>
              <a:gd name="connsiteX7" fmla="*/ 260196 w 3463474"/>
              <a:gd name="connsiteY7" fmla="*/ 1103568 h 3463475"/>
              <a:gd name="connsiteX8" fmla="*/ 1103567 w 3463474"/>
              <a:gd name="connsiteY8" fmla="*/ 260197 h 3463475"/>
              <a:gd name="connsiteX9" fmla="*/ 1731737 w 3463474"/>
              <a:gd name="connsiteY9" fmla="*/ 0 h 346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3474" h="3463475">
                <a:moveTo>
                  <a:pt x="1731737" y="0"/>
                </a:moveTo>
                <a:cubicBezTo>
                  <a:pt x="1959090" y="0"/>
                  <a:pt x="2186443" y="86733"/>
                  <a:pt x="2359907" y="260197"/>
                </a:cubicBezTo>
                <a:lnTo>
                  <a:pt x="3203278" y="1103568"/>
                </a:lnTo>
                <a:cubicBezTo>
                  <a:pt x="3550207" y="1450497"/>
                  <a:pt x="3550207" y="2012979"/>
                  <a:pt x="3203278" y="2359909"/>
                </a:cubicBezTo>
                <a:lnTo>
                  <a:pt x="2359907" y="3203279"/>
                </a:lnTo>
                <a:cubicBezTo>
                  <a:pt x="2012978" y="3550208"/>
                  <a:pt x="1450496" y="3550208"/>
                  <a:pt x="1103567" y="3203279"/>
                </a:cubicBezTo>
                <a:lnTo>
                  <a:pt x="260196" y="2359909"/>
                </a:lnTo>
                <a:cubicBezTo>
                  <a:pt x="-86733" y="2012979"/>
                  <a:pt x="-86733" y="1450497"/>
                  <a:pt x="260196" y="1103568"/>
                </a:cubicBezTo>
                <a:lnTo>
                  <a:pt x="1103567" y="260197"/>
                </a:lnTo>
                <a:cubicBezTo>
                  <a:pt x="1277032" y="86733"/>
                  <a:pt x="1504384" y="0"/>
                  <a:pt x="1731737" y="0"/>
                </a:cubicBezTo>
                <a:close/>
              </a:path>
            </a:pathLst>
          </a:custGeom>
          <a:solidFill>
            <a:schemeClr val="bg1"/>
          </a:solidFill>
          <a:ln w="73025" cmpd="dbl">
            <a:solidFill>
              <a:schemeClr val="accent1">
                <a:alpha val="4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017"/>
            <a:endParaRPr lang="ru-RU" sz="1600" b="1" dirty="0">
              <a:solidFill>
                <a:schemeClr val="accent1"/>
              </a:solidFill>
              <a:latin typeface="Century Gothic" panose="020B0502020202020204" pitchFamily="34" charset="0"/>
              <a:ea typeface="Tahoma" panose="020B0604030504040204" pitchFamily="34" charset="0"/>
              <a:cs typeface="B Nazanin" panose="00000400000000000000" pitchFamily="2" charset="-78"/>
            </a:endParaRPr>
          </a:p>
        </p:txBody>
      </p:sp>
      <p:grpSp>
        <p:nvGrpSpPr>
          <p:cNvPr id="41" name="Group 40">
            <a:extLst>
              <a:ext uri="{FF2B5EF4-FFF2-40B4-BE49-F238E27FC236}">
                <a16:creationId xmlns:a16="http://schemas.microsoft.com/office/drawing/2014/main" id="{53D7D61A-A79B-4957-B733-F14A5542090D}"/>
              </a:ext>
            </a:extLst>
          </p:cNvPr>
          <p:cNvGrpSpPr/>
          <p:nvPr/>
        </p:nvGrpSpPr>
        <p:grpSpPr>
          <a:xfrm>
            <a:off x="9840539" y="1757279"/>
            <a:ext cx="642586" cy="688071"/>
            <a:chOff x="-2292350" y="3246438"/>
            <a:chExt cx="2082800" cy="2092325"/>
          </a:xfrm>
          <a:solidFill>
            <a:schemeClr val="accent1"/>
          </a:solidFill>
        </p:grpSpPr>
        <p:sp>
          <p:nvSpPr>
            <p:cNvPr id="42" name="Freeform 125">
              <a:extLst>
                <a:ext uri="{FF2B5EF4-FFF2-40B4-BE49-F238E27FC236}">
                  <a16:creationId xmlns:a16="http://schemas.microsoft.com/office/drawing/2014/main" id="{796BED2D-3413-439D-8F12-2A29F47B1C65}"/>
                </a:ext>
              </a:extLst>
            </p:cNvPr>
            <p:cNvSpPr>
              <a:spLocks/>
            </p:cNvSpPr>
            <p:nvPr/>
          </p:nvSpPr>
          <p:spPr bwMode="auto">
            <a:xfrm>
              <a:off x="-2292350" y="3457574"/>
              <a:ext cx="1881189" cy="1881189"/>
            </a:xfrm>
            <a:custGeom>
              <a:avLst/>
              <a:gdLst>
                <a:gd name="T0" fmla="*/ 1994 w 3554"/>
                <a:gd name="T1" fmla="*/ 14 h 3556"/>
                <a:gd name="T2" fmla="*/ 2305 w 3554"/>
                <a:gd name="T3" fmla="*/ 81 h 3556"/>
                <a:gd name="T4" fmla="*/ 2594 w 3554"/>
                <a:gd name="T5" fmla="*/ 198 h 3556"/>
                <a:gd name="T6" fmla="*/ 2613 w 3554"/>
                <a:gd name="T7" fmla="*/ 520 h 3556"/>
                <a:gd name="T8" fmla="*/ 2309 w 3554"/>
                <a:gd name="T9" fmla="*/ 584 h 3556"/>
                <a:gd name="T10" fmla="*/ 2053 w 3554"/>
                <a:gd name="T11" fmla="*/ 501 h 3556"/>
                <a:gd name="T12" fmla="*/ 1777 w 3554"/>
                <a:gd name="T13" fmla="*/ 471 h 3556"/>
                <a:gd name="T14" fmla="*/ 1491 w 3554"/>
                <a:gd name="T15" fmla="*/ 502 h 3556"/>
                <a:gd name="T16" fmla="*/ 1226 w 3554"/>
                <a:gd name="T17" fmla="*/ 592 h 3556"/>
                <a:gd name="T18" fmla="*/ 991 w 3554"/>
                <a:gd name="T19" fmla="*/ 734 h 3556"/>
                <a:gd name="T20" fmla="*/ 791 w 3554"/>
                <a:gd name="T21" fmla="*/ 920 h 3556"/>
                <a:gd name="T22" fmla="*/ 634 w 3554"/>
                <a:gd name="T23" fmla="*/ 1145 h 3556"/>
                <a:gd name="T24" fmla="*/ 526 w 3554"/>
                <a:gd name="T25" fmla="*/ 1401 h 3556"/>
                <a:gd name="T26" fmla="*/ 474 w 3554"/>
                <a:gd name="T27" fmla="*/ 1680 h 3556"/>
                <a:gd name="T28" fmla="*/ 485 w 3554"/>
                <a:gd name="T29" fmla="*/ 1971 h 3556"/>
                <a:gd name="T30" fmla="*/ 556 w 3554"/>
                <a:gd name="T31" fmla="*/ 2244 h 3556"/>
                <a:gd name="T32" fmla="*/ 681 w 3554"/>
                <a:gd name="T33" fmla="*/ 2490 h 3556"/>
                <a:gd name="T34" fmla="*/ 854 w 3554"/>
                <a:gd name="T35" fmla="*/ 2702 h 3556"/>
                <a:gd name="T36" fmla="*/ 1066 w 3554"/>
                <a:gd name="T37" fmla="*/ 2874 h 3556"/>
                <a:gd name="T38" fmla="*/ 1312 w 3554"/>
                <a:gd name="T39" fmla="*/ 2999 h 3556"/>
                <a:gd name="T40" fmla="*/ 1585 w 3554"/>
                <a:gd name="T41" fmla="*/ 3071 h 3556"/>
                <a:gd name="T42" fmla="*/ 1876 w 3554"/>
                <a:gd name="T43" fmla="*/ 3082 h 3556"/>
                <a:gd name="T44" fmla="*/ 2155 w 3554"/>
                <a:gd name="T45" fmla="*/ 3029 h 3556"/>
                <a:gd name="T46" fmla="*/ 2411 w 3554"/>
                <a:gd name="T47" fmla="*/ 2922 h 3556"/>
                <a:gd name="T48" fmla="*/ 2634 w 3554"/>
                <a:gd name="T49" fmla="*/ 2765 h 3556"/>
                <a:gd name="T50" fmla="*/ 2822 w 3554"/>
                <a:gd name="T51" fmla="*/ 2564 h 3556"/>
                <a:gd name="T52" fmla="*/ 2962 w 3554"/>
                <a:gd name="T53" fmla="*/ 2329 h 3556"/>
                <a:gd name="T54" fmla="*/ 3052 w 3554"/>
                <a:gd name="T55" fmla="*/ 2065 h 3556"/>
                <a:gd name="T56" fmla="*/ 3085 w 3554"/>
                <a:gd name="T57" fmla="*/ 1778 h 3556"/>
                <a:gd name="T58" fmla="*/ 3055 w 3554"/>
                <a:gd name="T59" fmla="*/ 1503 h 3556"/>
                <a:gd name="T60" fmla="*/ 2972 w 3554"/>
                <a:gd name="T61" fmla="*/ 1247 h 3556"/>
                <a:gd name="T62" fmla="*/ 3051 w 3554"/>
                <a:gd name="T63" fmla="*/ 927 h 3556"/>
                <a:gd name="T64" fmla="*/ 3325 w 3554"/>
                <a:gd name="T65" fmla="*/ 945 h 3556"/>
                <a:gd name="T66" fmla="*/ 3435 w 3554"/>
                <a:gd name="T67" fmla="*/ 1136 h 3556"/>
                <a:gd name="T68" fmla="*/ 3524 w 3554"/>
                <a:gd name="T69" fmla="*/ 1446 h 3556"/>
                <a:gd name="T70" fmla="*/ 3554 w 3554"/>
                <a:gd name="T71" fmla="*/ 1778 h 3556"/>
                <a:gd name="T72" fmla="*/ 3522 w 3554"/>
                <a:gd name="T73" fmla="*/ 2122 h 3556"/>
                <a:gd name="T74" fmla="*/ 3426 w 3554"/>
                <a:gd name="T75" fmla="*/ 2444 h 3556"/>
                <a:gd name="T76" fmla="*/ 3273 w 3554"/>
                <a:gd name="T77" fmla="*/ 2737 h 3556"/>
                <a:gd name="T78" fmla="*/ 3073 w 3554"/>
                <a:gd name="T79" fmla="*/ 2995 h 3556"/>
                <a:gd name="T80" fmla="*/ 2827 w 3554"/>
                <a:gd name="T81" fmla="*/ 3213 h 3556"/>
                <a:gd name="T82" fmla="*/ 2544 w 3554"/>
                <a:gd name="T83" fmla="*/ 3382 h 3556"/>
                <a:gd name="T84" fmla="*/ 2232 w 3554"/>
                <a:gd name="T85" fmla="*/ 3497 h 3556"/>
                <a:gd name="T86" fmla="*/ 1894 w 3554"/>
                <a:gd name="T87" fmla="*/ 3553 h 3556"/>
                <a:gd name="T88" fmla="*/ 1545 w 3554"/>
                <a:gd name="T89" fmla="*/ 3541 h 3556"/>
                <a:gd name="T90" fmla="*/ 1215 w 3554"/>
                <a:gd name="T91" fmla="*/ 3465 h 3556"/>
                <a:gd name="T92" fmla="*/ 911 w 3554"/>
                <a:gd name="T93" fmla="*/ 3332 h 3556"/>
                <a:gd name="T94" fmla="*/ 641 w 3554"/>
                <a:gd name="T95" fmla="*/ 3145 h 3556"/>
                <a:gd name="T96" fmla="*/ 409 w 3554"/>
                <a:gd name="T97" fmla="*/ 2914 h 3556"/>
                <a:gd name="T98" fmla="*/ 225 w 3554"/>
                <a:gd name="T99" fmla="*/ 2644 h 3556"/>
                <a:gd name="T100" fmla="*/ 90 w 3554"/>
                <a:gd name="T101" fmla="*/ 2340 h 3556"/>
                <a:gd name="T102" fmla="*/ 14 w 3554"/>
                <a:gd name="T103" fmla="*/ 2009 h 3556"/>
                <a:gd name="T104" fmla="*/ 0 w 3554"/>
                <a:gd name="T105" fmla="*/ 1778 h 3556"/>
                <a:gd name="T106" fmla="*/ 34 w 3554"/>
                <a:gd name="T107" fmla="*/ 1434 h 3556"/>
                <a:gd name="T108" fmla="*/ 128 w 3554"/>
                <a:gd name="T109" fmla="*/ 1111 h 3556"/>
                <a:gd name="T110" fmla="*/ 281 w 3554"/>
                <a:gd name="T111" fmla="*/ 818 h 3556"/>
                <a:gd name="T112" fmla="*/ 483 w 3554"/>
                <a:gd name="T113" fmla="*/ 560 h 3556"/>
                <a:gd name="T114" fmla="*/ 728 w 3554"/>
                <a:gd name="T115" fmla="*/ 344 h 3556"/>
                <a:gd name="T116" fmla="*/ 1010 w 3554"/>
                <a:gd name="T117" fmla="*/ 174 h 3556"/>
                <a:gd name="T118" fmla="*/ 1322 w 3554"/>
                <a:gd name="T119" fmla="*/ 59 h 3556"/>
                <a:gd name="T120" fmla="*/ 1659 w 3554"/>
                <a:gd name="T121" fmla="*/ 4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4" h="3556">
                  <a:moveTo>
                    <a:pt x="1777" y="0"/>
                  </a:moveTo>
                  <a:lnTo>
                    <a:pt x="1886" y="4"/>
                  </a:lnTo>
                  <a:lnTo>
                    <a:pt x="1994" y="14"/>
                  </a:lnTo>
                  <a:lnTo>
                    <a:pt x="2100" y="29"/>
                  </a:lnTo>
                  <a:lnTo>
                    <a:pt x="2203" y="52"/>
                  </a:lnTo>
                  <a:lnTo>
                    <a:pt x="2305" y="81"/>
                  </a:lnTo>
                  <a:lnTo>
                    <a:pt x="2404" y="114"/>
                  </a:lnTo>
                  <a:lnTo>
                    <a:pt x="2500" y="154"/>
                  </a:lnTo>
                  <a:lnTo>
                    <a:pt x="2594" y="198"/>
                  </a:lnTo>
                  <a:lnTo>
                    <a:pt x="2591" y="230"/>
                  </a:lnTo>
                  <a:lnTo>
                    <a:pt x="2592" y="261"/>
                  </a:lnTo>
                  <a:lnTo>
                    <a:pt x="2613" y="520"/>
                  </a:lnTo>
                  <a:lnTo>
                    <a:pt x="2465" y="667"/>
                  </a:lnTo>
                  <a:lnTo>
                    <a:pt x="2388" y="624"/>
                  </a:lnTo>
                  <a:lnTo>
                    <a:pt x="2309" y="584"/>
                  </a:lnTo>
                  <a:lnTo>
                    <a:pt x="2226" y="550"/>
                  </a:lnTo>
                  <a:lnTo>
                    <a:pt x="2141" y="523"/>
                  </a:lnTo>
                  <a:lnTo>
                    <a:pt x="2053" y="501"/>
                  </a:lnTo>
                  <a:lnTo>
                    <a:pt x="1963" y="484"/>
                  </a:lnTo>
                  <a:lnTo>
                    <a:pt x="1871" y="475"/>
                  </a:lnTo>
                  <a:lnTo>
                    <a:pt x="1777" y="471"/>
                  </a:lnTo>
                  <a:lnTo>
                    <a:pt x="1680" y="475"/>
                  </a:lnTo>
                  <a:lnTo>
                    <a:pt x="1584" y="485"/>
                  </a:lnTo>
                  <a:lnTo>
                    <a:pt x="1491" y="502"/>
                  </a:lnTo>
                  <a:lnTo>
                    <a:pt x="1400" y="526"/>
                  </a:lnTo>
                  <a:lnTo>
                    <a:pt x="1311" y="556"/>
                  </a:lnTo>
                  <a:lnTo>
                    <a:pt x="1226" y="592"/>
                  </a:lnTo>
                  <a:lnTo>
                    <a:pt x="1144" y="634"/>
                  </a:lnTo>
                  <a:lnTo>
                    <a:pt x="1066" y="682"/>
                  </a:lnTo>
                  <a:lnTo>
                    <a:pt x="991" y="734"/>
                  </a:lnTo>
                  <a:lnTo>
                    <a:pt x="920" y="792"/>
                  </a:lnTo>
                  <a:lnTo>
                    <a:pt x="854" y="854"/>
                  </a:lnTo>
                  <a:lnTo>
                    <a:pt x="791" y="920"/>
                  </a:lnTo>
                  <a:lnTo>
                    <a:pt x="734" y="992"/>
                  </a:lnTo>
                  <a:lnTo>
                    <a:pt x="681" y="1067"/>
                  </a:lnTo>
                  <a:lnTo>
                    <a:pt x="634" y="1145"/>
                  </a:lnTo>
                  <a:lnTo>
                    <a:pt x="592" y="1228"/>
                  </a:lnTo>
                  <a:lnTo>
                    <a:pt x="556" y="1313"/>
                  </a:lnTo>
                  <a:lnTo>
                    <a:pt x="526" y="1401"/>
                  </a:lnTo>
                  <a:lnTo>
                    <a:pt x="502" y="1492"/>
                  </a:lnTo>
                  <a:lnTo>
                    <a:pt x="485" y="1586"/>
                  </a:lnTo>
                  <a:lnTo>
                    <a:pt x="474" y="1680"/>
                  </a:lnTo>
                  <a:lnTo>
                    <a:pt x="471" y="1778"/>
                  </a:lnTo>
                  <a:lnTo>
                    <a:pt x="474" y="1876"/>
                  </a:lnTo>
                  <a:lnTo>
                    <a:pt x="485" y="1971"/>
                  </a:lnTo>
                  <a:lnTo>
                    <a:pt x="502" y="2065"/>
                  </a:lnTo>
                  <a:lnTo>
                    <a:pt x="526" y="2156"/>
                  </a:lnTo>
                  <a:lnTo>
                    <a:pt x="556" y="2244"/>
                  </a:lnTo>
                  <a:lnTo>
                    <a:pt x="592" y="2329"/>
                  </a:lnTo>
                  <a:lnTo>
                    <a:pt x="634" y="2411"/>
                  </a:lnTo>
                  <a:lnTo>
                    <a:pt x="681" y="2490"/>
                  </a:lnTo>
                  <a:lnTo>
                    <a:pt x="734" y="2564"/>
                  </a:lnTo>
                  <a:lnTo>
                    <a:pt x="791" y="2635"/>
                  </a:lnTo>
                  <a:lnTo>
                    <a:pt x="854" y="2702"/>
                  </a:lnTo>
                  <a:lnTo>
                    <a:pt x="920" y="2765"/>
                  </a:lnTo>
                  <a:lnTo>
                    <a:pt x="992" y="2821"/>
                  </a:lnTo>
                  <a:lnTo>
                    <a:pt x="1066" y="2874"/>
                  </a:lnTo>
                  <a:lnTo>
                    <a:pt x="1144" y="2922"/>
                  </a:lnTo>
                  <a:lnTo>
                    <a:pt x="1227" y="2963"/>
                  </a:lnTo>
                  <a:lnTo>
                    <a:pt x="1312" y="2999"/>
                  </a:lnTo>
                  <a:lnTo>
                    <a:pt x="1400" y="3029"/>
                  </a:lnTo>
                  <a:lnTo>
                    <a:pt x="1491" y="3053"/>
                  </a:lnTo>
                  <a:lnTo>
                    <a:pt x="1585" y="3071"/>
                  </a:lnTo>
                  <a:lnTo>
                    <a:pt x="1680" y="3082"/>
                  </a:lnTo>
                  <a:lnTo>
                    <a:pt x="1777" y="3084"/>
                  </a:lnTo>
                  <a:lnTo>
                    <a:pt x="1876" y="3082"/>
                  </a:lnTo>
                  <a:lnTo>
                    <a:pt x="1970" y="3071"/>
                  </a:lnTo>
                  <a:lnTo>
                    <a:pt x="2064" y="3053"/>
                  </a:lnTo>
                  <a:lnTo>
                    <a:pt x="2155" y="3029"/>
                  </a:lnTo>
                  <a:lnTo>
                    <a:pt x="2243" y="2999"/>
                  </a:lnTo>
                  <a:lnTo>
                    <a:pt x="2328" y="2963"/>
                  </a:lnTo>
                  <a:lnTo>
                    <a:pt x="2411" y="2922"/>
                  </a:lnTo>
                  <a:lnTo>
                    <a:pt x="2489" y="2874"/>
                  </a:lnTo>
                  <a:lnTo>
                    <a:pt x="2564" y="2821"/>
                  </a:lnTo>
                  <a:lnTo>
                    <a:pt x="2634" y="2765"/>
                  </a:lnTo>
                  <a:lnTo>
                    <a:pt x="2702" y="2702"/>
                  </a:lnTo>
                  <a:lnTo>
                    <a:pt x="2764" y="2635"/>
                  </a:lnTo>
                  <a:lnTo>
                    <a:pt x="2822" y="2564"/>
                  </a:lnTo>
                  <a:lnTo>
                    <a:pt x="2873" y="2490"/>
                  </a:lnTo>
                  <a:lnTo>
                    <a:pt x="2921" y="2411"/>
                  </a:lnTo>
                  <a:lnTo>
                    <a:pt x="2962" y="2329"/>
                  </a:lnTo>
                  <a:lnTo>
                    <a:pt x="2998" y="2244"/>
                  </a:lnTo>
                  <a:lnTo>
                    <a:pt x="3029" y="2156"/>
                  </a:lnTo>
                  <a:lnTo>
                    <a:pt x="3052" y="2065"/>
                  </a:lnTo>
                  <a:lnTo>
                    <a:pt x="3070" y="1971"/>
                  </a:lnTo>
                  <a:lnTo>
                    <a:pt x="3081" y="1876"/>
                  </a:lnTo>
                  <a:lnTo>
                    <a:pt x="3085" y="1778"/>
                  </a:lnTo>
                  <a:lnTo>
                    <a:pt x="3081" y="1684"/>
                  </a:lnTo>
                  <a:lnTo>
                    <a:pt x="3071" y="1593"/>
                  </a:lnTo>
                  <a:lnTo>
                    <a:pt x="3055" y="1503"/>
                  </a:lnTo>
                  <a:lnTo>
                    <a:pt x="3033" y="1415"/>
                  </a:lnTo>
                  <a:lnTo>
                    <a:pt x="3005" y="1329"/>
                  </a:lnTo>
                  <a:lnTo>
                    <a:pt x="2972" y="1247"/>
                  </a:lnTo>
                  <a:lnTo>
                    <a:pt x="2932" y="1166"/>
                  </a:lnTo>
                  <a:lnTo>
                    <a:pt x="2889" y="1090"/>
                  </a:lnTo>
                  <a:lnTo>
                    <a:pt x="3051" y="927"/>
                  </a:lnTo>
                  <a:lnTo>
                    <a:pt x="3277" y="944"/>
                  </a:lnTo>
                  <a:lnTo>
                    <a:pt x="3303" y="945"/>
                  </a:lnTo>
                  <a:lnTo>
                    <a:pt x="3325" y="945"/>
                  </a:lnTo>
                  <a:lnTo>
                    <a:pt x="3346" y="943"/>
                  </a:lnTo>
                  <a:lnTo>
                    <a:pt x="3394" y="1038"/>
                  </a:lnTo>
                  <a:lnTo>
                    <a:pt x="3435" y="1136"/>
                  </a:lnTo>
                  <a:lnTo>
                    <a:pt x="3471" y="1237"/>
                  </a:lnTo>
                  <a:lnTo>
                    <a:pt x="3500" y="1341"/>
                  </a:lnTo>
                  <a:lnTo>
                    <a:pt x="3524" y="1446"/>
                  </a:lnTo>
                  <a:lnTo>
                    <a:pt x="3541" y="1555"/>
                  </a:lnTo>
                  <a:lnTo>
                    <a:pt x="3552" y="1666"/>
                  </a:lnTo>
                  <a:lnTo>
                    <a:pt x="3554" y="1778"/>
                  </a:lnTo>
                  <a:lnTo>
                    <a:pt x="3551" y="1895"/>
                  </a:lnTo>
                  <a:lnTo>
                    <a:pt x="3540" y="2009"/>
                  </a:lnTo>
                  <a:lnTo>
                    <a:pt x="3522" y="2122"/>
                  </a:lnTo>
                  <a:lnTo>
                    <a:pt x="3497" y="2233"/>
                  </a:lnTo>
                  <a:lnTo>
                    <a:pt x="3464" y="2340"/>
                  </a:lnTo>
                  <a:lnTo>
                    <a:pt x="3426" y="2444"/>
                  </a:lnTo>
                  <a:lnTo>
                    <a:pt x="3381" y="2546"/>
                  </a:lnTo>
                  <a:lnTo>
                    <a:pt x="3331" y="2644"/>
                  </a:lnTo>
                  <a:lnTo>
                    <a:pt x="3273" y="2737"/>
                  </a:lnTo>
                  <a:lnTo>
                    <a:pt x="3212" y="2828"/>
                  </a:lnTo>
                  <a:lnTo>
                    <a:pt x="3145" y="2914"/>
                  </a:lnTo>
                  <a:lnTo>
                    <a:pt x="3073" y="2995"/>
                  </a:lnTo>
                  <a:lnTo>
                    <a:pt x="2995" y="3073"/>
                  </a:lnTo>
                  <a:lnTo>
                    <a:pt x="2913" y="3145"/>
                  </a:lnTo>
                  <a:lnTo>
                    <a:pt x="2827" y="3213"/>
                  </a:lnTo>
                  <a:lnTo>
                    <a:pt x="2736" y="3275"/>
                  </a:lnTo>
                  <a:lnTo>
                    <a:pt x="2643" y="3332"/>
                  </a:lnTo>
                  <a:lnTo>
                    <a:pt x="2544" y="3382"/>
                  </a:lnTo>
                  <a:lnTo>
                    <a:pt x="2443" y="3426"/>
                  </a:lnTo>
                  <a:lnTo>
                    <a:pt x="2339" y="3465"/>
                  </a:lnTo>
                  <a:lnTo>
                    <a:pt x="2232" y="3497"/>
                  </a:lnTo>
                  <a:lnTo>
                    <a:pt x="2122" y="3523"/>
                  </a:lnTo>
                  <a:lnTo>
                    <a:pt x="2009" y="3541"/>
                  </a:lnTo>
                  <a:lnTo>
                    <a:pt x="1894" y="3553"/>
                  </a:lnTo>
                  <a:lnTo>
                    <a:pt x="1777" y="3556"/>
                  </a:lnTo>
                  <a:lnTo>
                    <a:pt x="1661" y="3553"/>
                  </a:lnTo>
                  <a:lnTo>
                    <a:pt x="1545" y="3541"/>
                  </a:lnTo>
                  <a:lnTo>
                    <a:pt x="1432" y="3523"/>
                  </a:lnTo>
                  <a:lnTo>
                    <a:pt x="1323" y="3497"/>
                  </a:lnTo>
                  <a:lnTo>
                    <a:pt x="1215" y="3465"/>
                  </a:lnTo>
                  <a:lnTo>
                    <a:pt x="1111" y="3426"/>
                  </a:lnTo>
                  <a:lnTo>
                    <a:pt x="1010" y="3382"/>
                  </a:lnTo>
                  <a:lnTo>
                    <a:pt x="911" y="3332"/>
                  </a:lnTo>
                  <a:lnTo>
                    <a:pt x="818" y="3275"/>
                  </a:lnTo>
                  <a:lnTo>
                    <a:pt x="728" y="3213"/>
                  </a:lnTo>
                  <a:lnTo>
                    <a:pt x="641" y="3145"/>
                  </a:lnTo>
                  <a:lnTo>
                    <a:pt x="560" y="3073"/>
                  </a:lnTo>
                  <a:lnTo>
                    <a:pt x="483" y="2995"/>
                  </a:lnTo>
                  <a:lnTo>
                    <a:pt x="409" y="2914"/>
                  </a:lnTo>
                  <a:lnTo>
                    <a:pt x="342" y="2828"/>
                  </a:lnTo>
                  <a:lnTo>
                    <a:pt x="281" y="2737"/>
                  </a:lnTo>
                  <a:lnTo>
                    <a:pt x="225" y="2644"/>
                  </a:lnTo>
                  <a:lnTo>
                    <a:pt x="174" y="2546"/>
                  </a:lnTo>
                  <a:lnTo>
                    <a:pt x="128" y="2444"/>
                  </a:lnTo>
                  <a:lnTo>
                    <a:pt x="90" y="2340"/>
                  </a:lnTo>
                  <a:lnTo>
                    <a:pt x="59" y="2233"/>
                  </a:lnTo>
                  <a:lnTo>
                    <a:pt x="34" y="2122"/>
                  </a:lnTo>
                  <a:lnTo>
                    <a:pt x="14" y="2009"/>
                  </a:lnTo>
                  <a:lnTo>
                    <a:pt x="4" y="1895"/>
                  </a:lnTo>
                  <a:lnTo>
                    <a:pt x="0" y="1778"/>
                  </a:lnTo>
                  <a:lnTo>
                    <a:pt x="0" y="1778"/>
                  </a:lnTo>
                  <a:lnTo>
                    <a:pt x="4" y="1661"/>
                  </a:lnTo>
                  <a:lnTo>
                    <a:pt x="14" y="1546"/>
                  </a:lnTo>
                  <a:lnTo>
                    <a:pt x="34" y="1434"/>
                  </a:lnTo>
                  <a:lnTo>
                    <a:pt x="59" y="1324"/>
                  </a:lnTo>
                  <a:lnTo>
                    <a:pt x="90" y="1216"/>
                  </a:lnTo>
                  <a:lnTo>
                    <a:pt x="128" y="1111"/>
                  </a:lnTo>
                  <a:lnTo>
                    <a:pt x="174" y="1010"/>
                  </a:lnTo>
                  <a:lnTo>
                    <a:pt x="225" y="913"/>
                  </a:lnTo>
                  <a:lnTo>
                    <a:pt x="281" y="818"/>
                  </a:lnTo>
                  <a:lnTo>
                    <a:pt x="342" y="728"/>
                  </a:lnTo>
                  <a:lnTo>
                    <a:pt x="409" y="642"/>
                  </a:lnTo>
                  <a:lnTo>
                    <a:pt x="483" y="560"/>
                  </a:lnTo>
                  <a:lnTo>
                    <a:pt x="560" y="483"/>
                  </a:lnTo>
                  <a:lnTo>
                    <a:pt x="641" y="411"/>
                  </a:lnTo>
                  <a:lnTo>
                    <a:pt x="728" y="344"/>
                  </a:lnTo>
                  <a:lnTo>
                    <a:pt x="818" y="281"/>
                  </a:lnTo>
                  <a:lnTo>
                    <a:pt x="911" y="225"/>
                  </a:lnTo>
                  <a:lnTo>
                    <a:pt x="1010" y="174"/>
                  </a:lnTo>
                  <a:lnTo>
                    <a:pt x="1111" y="130"/>
                  </a:lnTo>
                  <a:lnTo>
                    <a:pt x="1215" y="90"/>
                  </a:lnTo>
                  <a:lnTo>
                    <a:pt x="1322" y="59"/>
                  </a:lnTo>
                  <a:lnTo>
                    <a:pt x="1432" y="34"/>
                  </a:lnTo>
                  <a:lnTo>
                    <a:pt x="1545" y="15"/>
                  </a:lnTo>
                  <a:lnTo>
                    <a:pt x="1659" y="4"/>
                  </a:lnTo>
                  <a:lnTo>
                    <a:pt x="17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cs typeface="B Nazanin" panose="00000400000000000000" pitchFamily="2" charset="-78"/>
              </a:endParaRPr>
            </a:p>
          </p:txBody>
        </p:sp>
        <p:sp>
          <p:nvSpPr>
            <p:cNvPr id="43" name="Freeform 126">
              <a:extLst>
                <a:ext uri="{FF2B5EF4-FFF2-40B4-BE49-F238E27FC236}">
                  <a16:creationId xmlns:a16="http://schemas.microsoft.com/office/drawing/2014/main" id="{F5E73C63-3DA7-4B7F-AD3B-8559FB81484A}"/>
                </a:ext>
              </a:extLst>
            </p:cNvPr>
            <p:cNvSpPr>
              <a:spLocks/>
            </p:cNvSpPr>
            <p:nvPr/>
          </p:nvSpPr>
          <p:spPr bwMode="auto">
            <a:xfrm>
              <a:off x="-1814513" y="3935413"/>
              <a:ext cx="925513" cy="925513"/>
            </a:xfrm>
            <a:custGeom>
              <a:avLst/>
              <a:gdLst>
                <a:gd name="T0" fmla="*/ 954 w 1750"/>
                <a:gd name="T1" fmla="*/ 4 h 1751"/>
                <a:gd name="T2" fmla="*/ 1104 w 1750"/>
                <a:gd name="T3" fmla="*/ 31 h 1751"/>
                <a:gd name="T4" fmla="*/ 1245 w 1750"/>
                <a:gd name="T5" fmla="*/ 83 h 1751"/>
                <a:gd name="T6" fmla="*/ 910 w 1750"/>
                <a:gd name="T7" fmla="*/ 418 h 1751"/>
                <a:gd name="T8" fmla="*/ 817 w 1750"/>
                <a:gd name="T9" fmla="*/ 421 h 1751"/>
                <a:gd name="T10" fmla="*/ 709 w 1750"/>
                <a:gd name="T11" fmla="*/ 448 h 1751"/>
                <a:gd name="T12" fmla="*/ 613 w 1750"/>
                <a:gd name="T13" fmla="*/ 499 h 1751"/>
                <a:gd name="T14" fmla="*/ 532 w 1750"/>
                <a:gd name="T15" fmla="*/ 571 h 1751"/>
                <a:gd name="T16" fmla="*/ 469 w 1750"/>
                <a:gd name="T17" fmla="*/ 661 h 1751"/>
                <a:gd name="T18" fmla="*/ 430 w 1750"/>
                <a:gd name="T19" fmla="*/ 763 h 1751"/>
                <a:gd name="T20" fmla="*/ 416 w 1750"/>
                <a:gd name="T21" fmla="*/ 876 h 1751"/>
                <a:gd name="T22" fmla="*/ 430 w 1750"/>
                <a:gd name="T23" fmla="*/ 989 h 1751"/>
                <a:gd name="T24" fmla="*/ 469 w 1750"/>
                <a:gd name="T25" fmla="*/ 1092 h 1751"/>
                <a:gd name="T26" fmla="*/ 532 w 1750"/>
                <a:gd name="T27" fmla="*/ 1181 h 1751"/>
                <a:gd name="T28" fmla="*/ 612 w 1750"/>
                <a:gd name="T29" fmla="*/ 1253 h 1751"/>
                <a:gd name="T30" fmla="*/ 708 w 1750"/>
                <a:gd name="T31" fmla="*/ 1304 h 1751"/>
                <a:gd name="T32" fmla="*/ 817 w 1750"/>
                <a:gd name="T33" fmla="*/ 1332 h 1751"/>
                <a:gd name="T34" fmla="*/ 933 w 1750"/>
                <a:gd name="T35" fmla="*/ 1332 h 1751"/>
                <a:gd name="T36" fmla="*/ 1041 w 1750"/>
                <a:gd name="T37" fmla="*/ 1304 h 1751"/>
                <a:gd name="T38" fmla="*/ 1137 w 1750"/>
                <a:gd name="T39" fmla="*/ 1253 h 1751"/>
                <a:gd name="T40" fmla="*/ 1218 w 1750"/>
                <a:gd name="T41" fmla="*/ 1181 h 1751"/>
                <a:gd name="T42" fmla="*/ 1281 w 1750"/>
                <a:gd name="T43" fmla="*/ 1092 h 1751"/>
                <a:gd name="T44" fmla="*/ 1321 w 1750"/>
                <a:gd name="T45" fmla="*/ 989 h 1751"/>
                <a:gd name="T46" fmla="*/ 1334 w 1750"/>
                <a:gd name="T47" fmla="*/ 876 h 1751"/>
                <a:gd name="T48" fmla="*/ 1662 w 1750"/>
                <a:gd name="T49" fmla="*/ 513 h 1751"/>
                <a:gd name="T50" fmla="*/ 1696 w 1750"/>
                <a:gd name="T51" fmla="*/ 575 h 1751"/>
                <a:gd name="T52" fmla="*/ 1736 w 1750"/>
                <a:gd name="T53" fmla="*/ 721 h 1751"/>
                <a:gd name="T54" fmla="*/ 1750 w 1750"/>
                <a:gd name="T55" fmla="*/ 876 h 1751"/>
                <a:gd name="T56" fmla="*/ 1736 w 1750"/>
                <a:gd name="T57" fmla="*/ 1033 h 1751"/>
                <a:gd name="T58" fmla="*/ 1695 w 1750"/>
                <a:gd name="T59" fmla="*/ 1182 h 1751"/>
                <a:gd name="T60" fmla="*/ 1630 w 1750"/>
                <a:gd name="T61" fmla="*/ 1318 h 1751"/>
                <a:gd name="T62" fmla="*/ 1545 w 1750"/>
                <a:gd name="T63" fmla="*/ 1440 h 1751"/>
                <a:gd name="T64" fmla="*/ 1439 w 1750"/>
                <a:gd name="T65" fmla="*/ 1546 h 1751"/>
                <a:gd name="T66" fmla="*/ 1317 w 1750"/>
                <a:gd name="T67" fmla="*/ 1632 h 1751"/>
                <a:gd name="T68" fmla="*/ 1180 w 1750"/>
                <a:gd name="T69" fmla="*/ 1697 h 1751"/>
                <a:gd name="T70" fmla="*/ 1032 w 1750"/>
                <a:gd name="T71" fmla="*/ 1737 h 1751"/>
                <a:gd name="T72" fmla="*/ 875 w 1750"/>
                <a:gd name="T73" fmla="*/ 1751 h 1751"/>
                <a:gd name="T74" fmla="*/ 718 w 1750"/>
                <a:gd name="T75" fmla="*/ 1737 h 1751"/>
                <a:gd name="T76" fmla="*/ 570 w 1750"/>
                <a:gd name="T77" fmla="*/ 1696 h 1751"/>
                <a:gd name="T78" fmla="*/ 433 w 1750"/>
                <a:gd name="T79" fmla="*/ 1632 h 1751"/>
                <a:gd name="T80" fmla="*/ 312 w 1750"/>
                <a:gd name="T81" fmla="*/ 1546 h 1751"/>
                <a:gd name="T82" fmla="*/ 206 w 1750"/>
                <a:gd name="T83" fmla="*/ 1440 h 1751"/>
                <a:gd name="T84" fmla="*/ 120 w 1750"/>
                <a:gd name="T85" fmla="*/ 1318 h 1751"/>
                <a:gd name="T86" fmla="*/ 55 w 1750"/>
                <a:gd name="T87" fmla="*/ 1181 h 1751"/>
                <a:gd name="T88" fmla="*/ 14 w 1750"/>
                <a:gd name="T89" fmla="*/ 1033 h 1751"/>
                <a:gd name="T90" fmla="*/ 0 w 1750"/>
                <a:gd name="T91" fmla="*/ 876 h 1751"/>
                <a:gd name="T92" fmla="*/ 14 w 1750"/>
                <a:gd name="T93" fmla="*/ 718 h 1751"/>
                <a:gd name="T94" fmla="*/ 55 w 1750"/>
                <a:gd name="T95" fmla="*/ 571 h 1751"/>
                <a:gd name="T96" fmla="*/ 120 w 1750"/>
                <a:gd name="T97" fmla="*/ 434 h 1751"/>
                <a:gd name="T98" fmla="*/ 206 w 1750"/>
                <a:gd name="T99" fmla="*/ 311 h 1751"/>
                <a:gd name="T100" fmla="*/ 312 w 1750"/>
                <a:gd name="T101" fmla="*/ 207 h 1751"/>
                <a:gd name="T102" fmla="*/ 433 w 1750"/>
                <a:gd name="T103" fmla="*/ 120 h 1751"/>
                <a:gd name="T104" fmla="*/ 570 w 1750"/>
                <a:gd name="T105" fmla="*/ 55 h 1751"/>
                <a:gd name="T106" fmla="*/ 718 w 1750"/>
                <a:gd name="T107" fmla="*/ 15 h 1751"/>
                <a:gd name="T108" fmla="*/ 875 w 1750"/>
                <a:gd name="T10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0" h="1751">
                  <a:moveTo>
                    <a:pt x="875" y="0"/>
                  </a:moveTo>
                  <a:lnTo>
                    <a:pt x="954" y="4"/>
                  </a:lnTo>
                  <a:lnTo>
                    <a:pt x="1030" y="15"/>
                  </a:lnTo>
                  <a:lnTo>
                    <a:pt x="1104" y="31"/>
                  </a:lnTo>
                  <a:lnTo>
                    <a:pt x="1176" y="54"/>
                  </a:lnTo>
                  <a:lnTo>
                    <a:pt x="1245" y="83"/>
                  </a:lnTo>
                  <a:lnTo>
                    <a:pt x="1238" y="90"/>
                  </a:lnTo>
                  <a:lnTo>
                    <a:pt x="910" y="418"/>
                  </a:lnTo>
                  <a:lnTo>
                    <a:pt x="875" y="417"/>
                  </a:lnTo>
                  <a:lnTo>
                    <a:pt x="817" y="421"/>
                  </a:lnTo>
                  <a:lnTo>
                    <a:pt x="762" y="431"/>
                  </a:lnTo>
                  <a:lnTo>
                    <a:pt x="709" y="448"/>
                  </a:lnTo>
                  <a:lnTo>
                    <a:pt x="659" y="471"/>
                  </a:lnTo>
                  <a:lnTo>
                    <a:pt x="613" y="499"/>
                  </a:lnTo>
                  <a:lnTo>
                    <a:pt x="570" y="532"/>
                  </a:lnTo>
                  <a:lnTo>
                    <a:pt x="532" y="571"/>
                  </a:lnTo>
                  <a:lnTo>
                    <a:pt x="498" y="614"/>
                  </a:lnTo>
                  <a:lnTo>
                    <a:pt x="469" y="661"/>
                  </a:lnTo>
                  <a:lnTo>
                    <a:pt x="446" y="710"/>
                  </a:lnTo>
                  <a:lnTo>
                    <a:pt x="430" y="763"/>
                  </a:lnTo>
                  <a:lnTo>
                    <a:pt x="420" y="818"/>
                  </a:lnTo>
                  <a:lnTo>
                    <a:pt x="416" y="876"/>
                  </a:lnTo>
                  <a:lnTo>
                    <a:pt x="420" y="933"/>
                  </a:lnTo>
                  <a:lnTo>
                    <a:pt x="430" y="989"/>
                  </a:lnTo>
                  <a:lnTo>
                    <a:pt x="446" y="1043"/>
                  </a:lnTo>
                  <a:lnTo>
                    <a:pt x="469" y="1092"/>
                  </a:lnTo>
                  <a:lnTo>
                    <a:pt x="498" y="1139"/>
                  </a:lnTo>
                  <a:lnTo>
                    <a:pt x="532" y="1181"/>
                  </a:lnTo>
                  <a:lnTo>
                    <a:pt x="570" y="1219"/>
                  </a:lnTo>
                  <a:lnTo>
                    <a:pt x="612" y="1253"/>
                  </a:lnTo>
                  <a:lnTo>
                    <a:pt x="659" y="1282"/>
                  </a:lnTo>
                  <a:lnTo>
                    <a:pt x="708" y="1304"/>
                  </a:lnTo>
                  <a:lnTo>
                    <a:pt x="762" y="1321"/>
                  </a:lnTo>
                  <a:lnTo>
                    <a:pt x="817" y="1332"/>
                  </a:lnTo>
                  <a:lnTo>
                    <a:pt x="875" y="1336"/>
                  </a:lnTo>
                  <a:lnTo>
                    <a:pt x="933" y="1332"/>
                  </a:lnTo>
                  <a:lnTo>
                    <a:pt x="988" y="1321"/>
                  </a:lnTo>
                  <a:lnTo>
                    <a:pt x="1041" y="1304"/>
                  </a:lnTo>
                  <a:lnTo>
                    <a:pt x="1091" y="1282"/>
                  </a:lnTo>
                  <a:lnTo>
                    <a:pt x="1137" y="1253"/>
                  </a:lnTo>
                  <a:lnTo>
                    <a:pt x="1180" y="1219"/>
                  </a:lnTo>
                  <a:lnTo>
                    <a:pt x="1218" y="1181"/>
                  </a:lnTo>
                  <a:lnTo>
                    <a:pt x="1252" y="1139"/>
                  </a:lnTo>
                  <a:lnTo>
                    <a:pt x="1281" y="1092"/>
                  </a:lnTo>
                  <a:lnTo>
                    <a:pt x="1304" y="1043"/>
                  </a:lnTo>
                  <a:lnTo>
                    <a:pt x="1321" y="989"/>
                  </a:lnTo>
                  <a:lnTo>
                    <a:pt x="1330" y="933"/>
                  </a:lnTo>
                  <a:lnTo>
                    <a:pt x="1334" y="876"/>
                  </a:lnTo>
                  <a:lnTo>
                    <a:pt x="1333" y="841"/>
                  </a:lnTo>
                  <a:lnTo>
                    <a:pt x="1662" y="513"/>
                  </a:lnTo>
                  <a:lnTo>
                    <a:pt x="1668" y="506"/>
                  </a:lnTo>
                  <a:lnTo>
                    <a:pt x="1696" y="575"/>
                  </a:lnTo>
                  <a:lnTo>
                    <a:pt x="1720" y="646"/>
                  </a:lnTo>
                  <a:lnTo>
                    <a:pt x="1736" y="721"/>
                  </a:lnTo>
                  <a:lnTo>
                    <a:pt x="1747" y="798"/>
                  </a:lnTo>
                  <a:lnTo>
                    <a:pt x="1750" y="876"/>
                  </a:lnTo>
                  <a:lnTo>
                    <a:pt x="1747" y="956"/>
                  </a:lnTo>
                  <a:lnTo>
                    <a:pt x="1736" y="1033"/>
                  </a:lnTo>
                  <a:lnTo>
                    <a:pt x="1719" y="1109"/>
                  </a:lnTo>
                  <a:lnTo>
                    <a:pt x="1695" y="1182"/>
                  </a:lnTo>
                  <a:lnTo>
                    <a:pt x="1666" y="1252"/>
                  </a:lnTo>
                  <a:lnTo>
                    <a:pt x="1630" y="1318"/>
                  </a:lnTo>
                  <a:lnTo>
                    <a:pt x="1591" y="1381"/>
                  </a:lnTo>
                  <a:lnTo>
                    <a:pt x="1545" y="1440"/>
                  </a:lnTo>
                  <a:lnTo>
                    <a:pt x="1493" y="1495"/>
                  </a:lnTo>
                  <a:lnTo>
                    <a:pt x="1439" y="1546"/>
                  </a:lnTo>
                  <a:lnTo>
                    <a:pt x="1379" y="1591"/>
                  </a:lnTo>
                  <a:lnTo>
                    <a:pt x="1317" y="1632"/>
                  </a:lnTo>
                  <a:lnTo>
                    <a:pt x="1251" y="1667"/>
                  </a:lnTo>
                  <a:lnTo>
                    <a:pt x="1180" y="1697"/>
                  </a:lnTo>
                  <a:lnTo>
                    <a:pt x="1108" y="1720"/>
                  </a:lnTo>
                  <a:lnTo>
                    <a:pt x="1032" y="1737"/>
                  </a:lnTo>
                  <a:lnTo>
                    <a:pt x="954" y="1748"/>
                  </a:lnTo>
                  <a:lnTo>
                    <a:pt x="875" y="1751"/>
                  </a:lnTo>
                  <a:lnTo>
                    <a:pt x="796" y="1748"/>
                  </a:lnTo>
                  <a:lnTo>
                    <a:pt x="718" y="1737"/>
                  </a:lnTo>
                  <a:lnTo>
                    <a:pt x="642" y="1720"/>
                  </a:lnTo>
                  <a:lnTo>
                    <a:pt x="570" y="1696"/>
                  </a:lnTo>
                  <a:lnTo>
                    <a:pt x="500" y="1667"/>
                  </a:lnTo>
                  <a:lnTo>
                    <a:pt x="433" y="1632"/>
                  </a:lnTo>
                  <a:lnTo>
                    <a:pt x="371" y="1591"/>
                  </a:lnTo>
                  <a:lnTo>
                    <a:pt x="312" y="1546"/>
                  </a:lnTo>
                  <a:lnTo>
                    <a:pt x="257" y="1495"/>
                  </a:lnTo>
                  <a:lnTo>
                    <a:pt x="206" y="1440"/>
                  </a:lnTo>
                  <a:lnTo>
                    <a:pt x="161" y="1380"/>
                  </a:lnTo>
                  <a:lnTo>
                    <a:pt x="120" y="1318"/>
                  </a:lnTo>
                  <a:lnTo>
                    <a:pt x="85" y="1252"/>
                  </a:lnTo>
                  <a:lnTo>
                    <a:pt x="55" y="1181"/>
                  </a:lnTo>
                  <a:lnTo>
                    <a:pt x="31" y="1109"/>
                  </a:lnTo>
                  <a:lnTo>
                    <a:pt x="14" y="1033"/>
                  </a:lnTo>
                  <a:lnTo>
                    <a:pt x="3" y="955"/>
                  </a:lnTo>
                  <a:lnTo>
                    <a:pt x="0" y="876"/>
                  </a:lnTo>
                  <a:lnTo>
                    <a:pt x="3" y="796"/>
                  </a:lnTo>
                  <a:lnTo>
                    <a:pt x="14" y="718"/>
                  </a:lnTo>
                  <a:lnTo>
                    <a:pt x="31" y="643"/>
                  </a:lnTo>
                  <a:lnTo>
                    <a:pt x="55" y="571"/>
                  </a:lnTo>
                  <a:lnTo>
                    <a:pt x="85" y="501"/>
                  </a:lnTo>
                  <a:lnTo>
                    <a:pt x="120" y="434"/>
                  </a:lnTo>
                  <a:lnTo>
                    <a:pt x="161" y="371"/>
                  </a:lnTo>
                  <a:lnTo>
                    <a:pt x="206" y="311"/>
                  </a:lnTo>
                  <a:lnTo>
                    <a:pt x="257" y="257"/>
                  </a:lnTo>
                  <a:lnTo>
                    <a:pt x="312" y="207"/>
                  </a:lnTo>
                  <a:lnTo>
                    <a:pt x="371" y="161"/>
                  </a:lnTo>
                  <a:lnTo>
                    <a:pt x="433" y="120"/>
                  </a:lnTo>
                  <a:lnTo>
                    <a:pt x="500" y="84"/>
                  </a:lnTo>
                  <a:lnTo>
                    <a:pt x="570" y="55"/>
                  </a:lnTo>
                  <a:lnTo>
                    <a:pt x="642" y="31"/>
                  </a:lnTo>
                  <a:lnTo>
                    <a:pt x="718" y="15"/>
                  </a:lnTo>
                  <a:lnTo>
                    <a:pt x="796" y="4"/>
                  </a:lnTo>
                  <a:lnTo>
                    <a:pt x="8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cs typeface="B Nazanin" panose="00000400000000000000" pitchFamily="2" charset="-78"/>
              </a:endParaRPr>
            </a:p>
          </p:txBody>
        </p:sp>
        <p:sp>
          <p:nvSpPr>
            <p:cNvPr id="44" name="Freeform 127">
              <a:extLst>
                <a:ext uri="{FF2B5EF4-FFF2-40B4-BE49-F238E27FC236}">
                  <a16:creationId xmlns:a16="http://schemas.microsoft.com/office/drawing/2014/main" id="{C4379FBC-F7E6-4AE7-9D44-00FBE938AD48}"/>
                </a:ext>
              </a:extLst>
            </p:cNvPr>
            <p:cNvSpPr>
              <a:spLocks/>
            </p:cNvSpPr>
            <p:nvPr/>
          </p:nvSpPr>
          <p:spPr bwMode="auto">
            <a:xfrm>
              <a:off x="-1349375" y="3246438"/>
              <a:ext cx="1139825" cy="1146175"/>
            </a:xfrm>
            <a:custGeom>
              <a:avLst/>
              <a:gdLst>
                <a:gd name="T0" fmla="*/ 1509 w 2153"/>
                <a:gd name="T1" fmla="*/ 1 h 2166"/>
                <a:gd name="T2" fmla="*/ 1530 w 2153"/>
                <a:gd name="T3" fmla="*/ 14 h 2166"/>
                <a:gd name="T4" fmla="*/ 1539 w 2153"/>
                <a:gd name="T5" fmla="*/ 37 h 2166"/>
                <a:gd name="T6" fmla="*/ 1685 w 2153"/>
                <a:gd name="T7" fmla="*/ 239 h 2166"/>
                <a:gd name="T8" fmla="*/ 1726 w 2153"/>
                <a:gd name="T9" fmla="*/ 211 h 2166"/>
                <a:gd name="T10" fmla="*/ 1771 w 2153"/>
                <a:gd name="T11" fmla="*/ 203 h 2166"/>
                <a:gd name="T12" fmla="*/ 1818 w 2153"/>
                <a:gd name="T13" fmla="*/ 211 h 2166"/>
                <a:gd name="T14" fmla="*/ 1859 w 2153"/>
                <a:gd name="T15" fmla="*/ 239 h 2166"/>
                <a:gd name="T16" fmla="*/ 1949 w 2153"/>
                <a:gd name="T17" fmla="*/ 333 h 2166"/>
                <a:gd name="T18" fmla="*/ 1967 w 2153"/>
                <a:gd name="T19" fmla="*/ 385 h 2166"/>
                <a:gd name="T20" fmla="*/ 1961 w 2153"/>
                <a:gd name="T21" fmla="*/ 438 h 2166"/>
                <a:gd name="T22" fmla="*/ 1931 w 2153"/>
                <a:gd name="T23" fmla="*/ 486 h 2166"/>
                <a:gd name="T24" fmla="*/ 2115 w 2153"/>
                <a:gd name="T25" fmla="*/ 613 h 2166"/>
                <a:gd name="T26" fmla="*/ 2140 w 2153"/>
                <a:gd name="T27" fmla="*/ 624 h 2166"/>
                <a:gd name="T28" fmla="*/ 2152 w 2153"/>
                <a:gd name="T29" fmla="*/ 647 h 2166"/>
                <a:gd name="T30" fmla="*/ 2149 w 2153"/>
                <a:gd name="T31" fmla="*/ 672 h 2166"/>
                <a:gd name="T32" fmla="*/ 1666 w 2153"/>
                <a:gd name="T33" fmla="*/ 1158 h 2166"/>
                <a:gd name="T34" fmla="*/ 1613 w 2153"/>
                <a:gd name="T35" fmla="*/ 1197 h 2166"/>
                <a:gd name="T36" fmla="*/ 1551 w 2153"/>
                <a:gd name="T37" fmla="*/ 1216 h 2166"/>
                <a:gd name="T38" fmla="*/ 1512 w 2153"/>
                <a:gd name="T39" fmla="*/ 1219 h 2166"/>
                <a:gd name="T40" fmla="*/ 1491 w 2153"/>
                <a:gd name="T41" fmla="*/ 1217 h 2166"/>
                <a:gd name="T42" fmla="*/ 286 w 2153"/>
                <a:gd name="T43" fmla="*/ 2131 h 2166"/>
                <a:gd name="T44" fmla="*/ 244 w 2153"/>
                <a:gd name="T45" fmla="*/ 2156 h 2166"/>
                <a:gd name="T46" fmla="*/ 108 w 2153"/>
                <a:gd name="T47" fmla="*/ 2166 h 2166"/>
                <a:gd name="T48" fmla="*/ 78 w 2153"/>
                <a:gd name="T49" fmla="*/ 2164 h 2166"/>
                <a:gd name="T50" fmla="*/ 35 w 2153"/>
                <a:gd name="T51" fmla="*/ 2142 h 2166"/>
                <a:gd name="T52" fmla="*/ 7 w 2153"/>
                <a:gd name="T53" fmla="*/ 2104 h 2166"/>
                <a:gd name="T54" fmla="*/ 0 w 2153"/>
                <a:gd name="T55" fmla="*/ 2054 h 2166"/>
                <a:gd name="T56" fmla="*/ 12 w 2153"/>
                <a:gd name="T57" fmla="*/ 1926 h 2166"/>
                <a:gd name="T58" fmla="*/ 37 w 2153"/>
                <a:gd name="T59" fmla="*/ 1885 h 2166"/>
                <a:gd name="T60" fmla="*/ 470 w 2153"/>
                <a:gd name="T61" fmla="*/ 1453 h 2166"/>
                <a:gd name="T62" fmla="*/ 785 w 2153"/>
                <a:gd name="T63" fmla="*/ 1137 h 2166"/>
                <a:gd name="T64" fmla="*/ 934 w 2153"/>
                <a:gd name="T65" fmla="*/ 667 h 2166"/>
                <a:gd name="T66" fmla="*/ 934 w 2153"/>
                <a:gd name="T67" fmla="*/ 613 h 2166"/>
                <a:gd name="T68" fmla="*/ 952 w 2153"/>
                <a:gd name="T69" fmla="*/ 545 h 2166"/>
                <a:gd name="T70" fmla="*/ 994 w 2153"/>
                <a:gd name="T71" fmla="*/ 486 h 2166"/>
                <a:gd name="T72" fmla="*/ 1478 w 2153"/>
                <a:gd name="T73" fmla="*/ 4 h 2166"/>
                <a:gd name="T74" fmla="*/ 1497 w 2153"/>
                <a:gd name="T75" fmla="*/ 0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3" h="2166">
                  <a:moveTo>
                    <a:pt x="1497" y="0"/>
                  </a:moveTo>
                  <a:lnTo>
                    <a:pt x="1509" y="1"/>
                  </a:lnTo>
                  <a:lnTo>
                    <a:pt x="1520" y="6"/>
                  </a:lnTo>
                  <a:lnTo>
                    <a:pt x="1530" y="14"/>
                  </a:lnTo>
                  <a:lnTo>
                    <a:pt x="1536" y="25"/>
                  </a:lnTo>
                  <a:lnTo>
                    <a:pt x="1539" y="37"/>
                  </a:lnTo>
                  <a:lnTo>
                    <a:pt x="1565" y="359"/>
                  </a:lnTo>
                  <a:lnTo>
                    <a:pt x="1685" y="239"/>
                  </a:lnTo>
                  <a:lnTo>
                    <a:pt x="1704" y="222"/>
                  </a:lnTo>
                  <a:lnTo>
                    <a:pt x="1726" y="211"/>
                  </a:lnTo>
                  <a:lnTo>
                    <a:pt x="1748" y="204"/>
                  </a:lnTo>
                  <a:lnTo>
                    <a:pt x="1771" y="203"/>
                  </a:lnTo>
                  <a:lnTo>
                    <a:pt x="1795" y="204"/>
                  </a:lnTo>
                  <a:lnTo>
                    <a:pt x="1818" y="211"/>
                  </a:lnTo>
                  <a:lnTo>
                    <a:pt x="1840" y="222"/>
                  </a:lnTo>
                  <a:lnTo>
                    <a:pt x="1859" y="239"/>
                  </a:lnTo>
                  <a:lnTo>
                    <a:pt x="1931" y="312"/>
                  </a:lnTo>
                  <a:lnTo>
                    <a:pt x="1949" y="333"/>
                  </a:lnTo>
                  <a:lnTo>
                    <a:pt x="1961" y="359"/>
                  </a:lnTo>
                  <a:lnTo>
                    <a:pt x="1967" y="385"/>
                  </a:lnTo>
                  <a:lnTo>
                    <a:pt x="1967" y="412"/>
                  </a:lnTo>
                  <a:lnTo>
                    <a:pt x="1961" y="438"/>
                  </a:lnTo>
                  <a:lnTo>
                    <a:pt x="1949" y="463"/>
                  </a:lnTo>
                  <a:lnTo>
                    <a:pt x="1931" y="486"/>
                  </a:lnTo>
                  <a:lnTo>
                    <a:pt x="1826" y="590"/>
                  </a:lnTo>
                  <a:lnTo>
                    <a:pt x="2115" y="613"/>
                  </a:lnTo>
                  <a:lnTo>
                    <a:pt x="2128" y="617"/>
                  </a:lnTo>
                  <a:lnTo>
                    <a:pt x="2140" y="624"/>
                  </a:lnTo>
                  <a:lnTo>
                    <a:pt x="2147" y="634"/>
                  </a:lnTo>
                  <a:lnTo>
                    <a:pt x="2152" y="647"/>
                  </a:lnTo>
                  <a:lnTo>
                    <a:pt x="2153" y="659"/>
                  </a:lnTo>
                  <a:lnTo>
                    <a:pt x="2149" y="672"/>
                  </a:lnTo>
                  <a:lnTo>
                    <a:pt x="2141" y="684"/>
                  </a:lnTo>
                  <a:lnTo>
                    <a:pt x="1666" y="1158"/>
                  </a:lnTo>
                  <a:lnTo>
                    <a:pt x="1640" y="1180"/>
                  </a:lnTo>
                  <a:lnTo>
                    <a:pt x="1613" y="1197"/>
                  </a:lnTo>
                  <a:lnTo>
                    <a:pt x="1583" y="1209"/>
                  </a:lnTo>
                  <a:lnTo>
                    <a:pt x="1551" y="1216"/>
                  </a:lnTo>
                  <a:lnTo>
                    <a:pt x="1519" y="1220"/>
                  </a:lnTo>
                  <a:lnTo>
                    <a:pt x="1512" y="1219"/>
                  </a:lnTo>
                  <a:lnTo>
                    <a:pt x="1503" y="1219"/>
                  </a:lnTo>
                  <a:lnTo>
                    <a:pt x="1491" y="1217"/>
                  </a:lnTo>
                  <a:lnTo>
                    <a:pt x="1220" y="1197"/>
                  </a:lnTo>
                  <a:lnTo>
                    <a:pt x="286" y="2131"/>
                  </a:lnTo>
                  <a:lnTo>
                    <a:pt x="267" y="2147"/>
                  </a:lnTo>
                  <a:lnTo>
                    <a:pt x="244" y="2156"/>
                  </a:lnTo>
                  <a:lnTo>
                    <a:pt x="219" y="2161"/>
                  </a:lnTo>
                  <a:lnTo>
                    <a:pt x="108" y="2166"/>
                  </a:lnTo>
                  <a:lnTo>
                    <a:pt x="103" y="2166"/>
                  </a:lnTo>
                  <a:lnTo>
                    <a:pt x="78" y="2164"/>
                  </a:lnTo>
                  <a:lnTo>
                    <a:pt x="55" y="2155"/>
                  </a:lnTo>
                  <a:lnTo>
                    <a:pt x="35" y="2142"/>
                  </a:lnTo>
                  <a:lnTo>
                    <a:pt x="19" y="2124"/>
                  </a:lnTo>
                  <a:lnTo>
                    <a:pt x="7" y="2104"/>
                  </a:lnTo>
                  <a:lnTo>
                    <a:pt x="0" y="2080"/>
                  </a:lnTo>
                  <a:lnTo>
                    <a:pt x="0" y="2054"/>
                  </a:lnTo>
                  <a:lnTo>
                    <a:pt x="8" y="1950"/>
                  </a:lnTo>
                  <a:lnTo>
                    <a:pt x="12" y="1926"/>
                  </a:lnTo>
                  <a:lnTo>
                    <a:pt x="23" y="1904"/>
                  </a:lnTo>
                  <a:lnTo>
                    <a:pt x="37" y="1885"/>
                  </a:lnTo>
                  <a:lnTo>
                    <a:pt x="171" y="1753"/>
                  </a:lnTo>
                  <a:lnTo>
                    <a:pt x="470" y="1453"/>
                  </a:lnTo>
                  <a:lnTo>
                    <a:pt x="477" y="1447"/>
                  </a:lnTo>
                  <a:lnTo>
                    <a:pt x="785" y="1137"/>
                  </a:lnTo>
                  <a:lnTo>
                    <a:pt x="957" y="965"/>
                  </a:lnTo>
                  <a:lnTo>
                    <a:pt x="934" y="667"/>
                  </a:lnTo>
                  <a:lnTo>
                    <a:pt x="933" y="649"/>
                  </a:lnTo>
                  <a:lnTo>
                    <a:pt x="934" y="613"/>
                  </a:lnTo>
                  <a:lnTo>
                    <a:pt x="940" y="578"/>
                  </a:lnTo>
                  <a:lnTo>
                    <a:pt x="952" y="545"/>
                  </a:lnTo>
                  <a:lnTo>
                    <a:pt x="970" y="514"/>
                  </a:lnTo>
                  <a:lnTo>
                    <a:pt x="994" y="486"/>
                  </a:lnTo>
                  <a:lnTo>
                    <a:pt x="1469" y="12"/>
                  </a:lnTo>
                  <a:lnTo>
                    <a:pt x="1478" y="4"/>
                  </a:lnTo>
                  <a:lnTo>
                    <a:pt x="1488" y="1"/>
                  </a:lnTo>
                  <a:lnTo>
                    <a:pt x="14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cs typeface="B Nazanin" panose="00000400000000000000" pitchFamily="2" charset="-78"/>
              </a:endParaRPr>
            </a:p>
          </p:txBody>
        </p:sp>
      </p:grpSp>
      <p:sp>
        <p:nvSpPr>
          <p:cNvPr id="3" name="Rectangle 2"/>
          <p:cNvSpPr/>
          <p:nvPr/>
        </p:nvSpPr>
        <p:spPr>
          <a:xfrm>
            <a:off x="5439684" y="159609"/>
            <a:ext cx="6064481" cy="523220"/>
          </a:xfrm>
          <a:prstGeom prst="rect">
            <a:avLst/>
          </a:prstGeom>
        </p:spPr>
        <p:txBody>
          <a:bodyPr wrap="none">
            <a:spAutoFit/>
          </a:bodyPr>
          <a:lstStyle/>
          <a:p>
            <a:r>
              <a:rPr lang="fa-IR" sz="2400" dirty="0">
                <a:solidFill>
                  <a:prstClr val="black"/>
                </a:solidFill>
                <a:latin typeface="Calibri Light" panose="020F0302020204030204"/>
                <a:ea typeface="+mj-ea"/>
                <a:cs typeface="B Titr" panose="00000700000000000000" pitchFamily="2" charset="-78"/>
              </a:rPr>
              <a:t> </a:t>
            </a:r>
            <a:r>
              <a:rPr lang="fa-IR" sz="2800" b="1" dirty="0">
                <a:solidFill>
                  <a:srgbClr val="0000CC"/>
                </a:solidFill>
                <a:cs typeface="B Nazanin" panose="00000400000000000000" pitchFamily="2" charset="-78"/>
              </a:rPr>
              <a:t>عملکرد ظرفیت سازی و منصوبه شبکه دسترسی</a:t>
            </a:r>
            <a:endParaRPr lang="en-US" sz="2800" b="1" dirty="0">
              <a:solidFill>
                <a:srgbClr val="0000CC"/>
              </a:solidFill>
              <a:cs typeface="B Nazanin" panose="00000400000000000000" pitchFamily="2" charset="-78"/>
            </a:endParaRPr>
          </a:p>
        </p:txBody>
      </p:sp>
      <p:sp>
        <p:nvSpPr>
          <p:cNvPr id="39"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45" name="Rectangle 44"/>
          <p:cNvSpPr/>
          <p:nvPr/>
        </p:nvSpPr>
        <p:spPr>
          <a:xfrm>
            <a:off x="865681" y="5633050"/>
            <a:ext cx="10382850" cy="584775"/>
          </a:xfrm>
          <a:prstGeom prst="rect">
            <a:avLst/>
          </a:prstGeom>
          <a:solidFill>
            <a:srgbClr val="002060"/>
          </a:solidFill>
        </p:spPr>
        <p:txBody>
          <a:bodyPr wrap="square">
            <a:spAutoFit/>
          </a:bodyPr>
          <a:lstStyle/>
          <a:p>
            <a:pPr algn="ctr" rtl="1"/>
            <a:r>
              <a:rPr lang="fa-IR" sz="3200" dirty="0">
                <a:solidFill>
                  <a:schemeClr val="bg1"/>
                </a:solidFill>
                <a:latin typeface="Calibri Light" panose="020F0302020204030204"/>
                <a:ea typeface="+mj-ea"/>
                <a:cs typeface="B Titr" panose="00000700000000000000" pitchFamily="2" charset="-78"/>
              </a:rPr>
              <a:t>عبور از مرز </a:t>
            </a:r>
            <a:r>
              <a:rPr lang="en-US" sz="3200" dirty="0" smtClean="0">
                <a:solidFill>
                  <a:schemeClr val="bg1"/>
                </a:solidFill>
                <a:latin typeface="Calibri Light" panose="020F0302020204030204"/>
                <a:ea typeface="+mj-ea"/>
                <a:cs typeface="B Titr" panose="00000700000000000000" pitchFamily="2" charset="-78"/>
              </a:rPr>
              <a:t>4</a:t>
            </a:r>
            <a:r>
              <a:rPr lang="fa-IR" sz="3200" dirty="0" smtClean="0">
                <a:solidFill>
                  <a:schemeClr val="bg1"/>
                </a:solidFill>
                <a:latin typeface="Calibri Light" panose="020F0302020204030204"/>
                <a:ea typeface="+mj-ea"/>
                <a:cs typeface="B Titr" panose="00000700000000000000" pitchFamily="2" charset="-78"/>
              </a:rPr>
              <a:t> </a:t>
            </a:r>
            <a:r>
              <a:rPr lang="fa-IR" sz="3200" dirty="0">
                <a:solidFill>
                  <a:schemeClr val="bg1"/>
                </a:solidFill>
                <a:latin typeface="Calibri Light" panose="020F0302020204030204"/>
                <a:ea typeface="+mj-ea"/>
                <a:cs typeface="B Titr" panose="00000700000000000000" pitchFamily="2" charset="-78"/>
              </a:rPr>
              <a:t>میلیون پورت در  ظرفیت سازی </a:t>
            </a:r>
            <a:r>
              <a:rPr lang="en-US" sz="3200" dirty="0">
                <a:solidFill>
                  <a:schemeClr val="bg1"/>
                </a:solidFill>
                <a:latin typeface="Calibri Light" panose="020F0302020204030204"/>
                <a:ea typeface="+mj-ea"/>
                <a:cs typeface="B Titr" panose="00000700000000000000" pitchFamily="2" charset="-78"/>
              </a:rPr>
              <a:t> </a:t>
            </a:r>
            <a:r>
              <a:rPr lang="en-GB" sz="3200" dirty="0">
                <a:solidFill>
                  <a:schemeClr val="bg1"/>
                </a:solidFill>
                <a:latin typeface="Times New Roman" panose="02020603050405020304" pitchFamily="18" charset="0"/>
                <a:ea typeface="+mj-ea"/>
                <a:cs typeface="Times New Roman" panose="02020603050405020304" pitchFamily="18" charset="0"/>
              </a:rPr>
              <a:t>VDSL</a:t>
            </a:r>
            <a:r>
              <a:rPr lang="en-US" sz="3200" dirty="0">
                <a:solidFill>
                  <a:schemeClr val="bg1"/>
                </a:solidFill>
                <a:latin typeface="Calibri Light" panose="020F0302020204030204"/>
                <a:ea typeface="+mj-ea"/>
                <a:cs typeface="B Titr" panose="00000700000000000000" pitchFamily="2" charset="-78"/>
              </a:rPr>
              <a:t> </a:t>
            </a:r>
            <a:r>
              <a:rPr lang="fa-IR" sz="3200" dirty="0">
                <a:solidFill>
                  <a:schemeClr val="bg1"/>
                </a:solidFill>
                <a:latin typeface="Calibri Light" panose="020F0302020204030204"/>
                <a:ea typeface="+mj-ea"/>
                <a:cs typeface="B Titr" panose="00000700000000000000" pitchFamily="2" charset="-78"/>
              </a:rPr>
              <a:t>و </a:t>
            </a:r>
            <a:r>
              <a:rPr lang="en-US" sz="3200" dirty="0">
                <a:solidFill>
                  <a:schemeClr val="bg1"/>
                </a:solidFill>
                <a:latin typeface="Calibri Light" panose="020F0302020204030204"/>
                <a:ea typeface="+mj-ea"/>
                <a:cs typeface="B Titr" panose="00000700000000000000" pitchFamily="2" charset="-78"/>
              </a:rPr>
              <a:t> </a:t>
            </a:r>
            <a:r>
              <a:rPr lang="en-GB" sz="3200" dirty="0">
                <a:solidFill>
                  <a:schemeClr val="bg1"/>
                </a:solidFill>
                <a:latin typeface="Times New Roman" panose="02020603050405020304" pitchFamily="18" charset="0"/>
                <a:ea typeface="+mj-ea"/>
                <a:cs typeface="Times New Roman" panose="02020603050405020304" pitchFamily="18" charset="0"/>
              </a:rPr>
              <a:t>FTTH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310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nvGraphicFramePr>
        <p:xfrm>
          <a:off x="314295" y="1023876"/>
          <a:ext cx="11584938" cy="549724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836480" y="74972"/>
            <a:ext cx="4536819" cy="523220"/>
          </a:xfrm>
          <a:prstGeom prst="rect">
            <a:avLst/>
          </a:prstGeom>
        </p:spPr>
        <p:txBody>
          <a:bodyPr wrap="none">
            <a:spAutoFit/>
          </a:bodyPr>
          <a:lstStyle/>
          <a:p>
            <a:pPr lvl="0" algn="justLow" rtl="1">
              <a:defRPr/>
            </a:pPr>
            <a:r>
              <a:rPr lang="fa-IR" sz="2800" b="1" dirty="0">
                <a:solidFill>
                  <a:srgbClr val="0000CC"/>
                </a:solidFill>
                <a:cs typeface="B Nazanin" panose="00000400000000000000" pitchFamily="2" charset="-78"/>
              </a:rPr>
              <a:t>روند ایجاد پوشش سرویس </a:t>
            </a:r>
            <a:r>
              <a:rPr lang="en-US" sz="2800" b="1" dirty="0">
                <a:solidFill>
                  <a:srgbClr val="0000CC"/>
                </a:solidFill>
                <a:latin typeface="Times New Roman" panose="02020603050405020304" pitchFamily="18" charset="0"/>
                <a:cs typeface="Times New Roman" panose="02020603050405020304" pitchFamily="18" charset="0"/>
              </a:rPr>
              <a:t>FTTH</a:t>
            </a:r>
            <a:r>
              <a:rPr lang="fa-IR"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4"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5" name="Rectangle 4"/>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699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96992" y="286142"/>
            <a:ext cx="5735727" cy="6331957"/>
          </a:xfrm>
        </p:spPr>
      </p:pic>
    </p:spTree>
    <p:extLst>
      <p:ext uri="{BB962C8B-B14F-4D97-AF65-F5344CB8AC3E}">
        <p14:creationId xmlns:p14="http://schemas.microsoft.com/office/powerpoint/2010/main" val="1096909385"/>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eichschenkliges Dreieck 30">
            <a:extLst>
              <a:ext uri="{FF2B5EF4-FFF2-40B4-BE49-F238E27FC236}">
                <a16:creationId xmlns:a16="http://schemas.microsoft.com/office/drawing/2014/main" id="{07CD3E56-0F8A-D6C5-D5FD-86B05F560444}"/>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TextBox 3">
            <a:extLst>
              <a:ext uri="{FF2B5EF4-FFF2-40B4-BE49-F238E27FC236}">
                <a16:creationId xmlns:a16="http://schemas.microsoft.com/office/drawing/2014/main" id="{825C560D-6CE4-5F39-56DD-3D0E7FA22436}"/>
              </a:ext>
            </a:extLst>
          </p:cNvPr>
          <p:cNvSpPr txBox="1"/>
          <p:nvPr/>
        </p:nvSpPr>
        <p:spPr>
          <a:xfrm>
            <a:off x="4419662" y="74972"/>
            <a:ext cx="6953637" cy="523220"/>
          </a:xfrm>
          <a:prstGeom prst="rect">
            <a:avLst/>
          </a:prstGeom>
          <a:noFill/>
        </p:spPr>
        <p:txBody>
          <a:bodyPr wrap="square">
            <a:spAutoFit/>
          </a:bodyPr>
          <a:lstStyle/>
          <a:p>
            <a:pPr marL="0" marR="0" lvl="0" indent="0" algn="justLow" defTabSz="914378" rtl="1" eaLnBrk="1" fontAlgn="auto" latinLnBrk="0" hangingPunct="1">
              <a:lnSpc>
                <a:spcPct val="100000"/>
              </a:lnSpc>
              <a:spcBef>
                <a:spcPts val="0"/>
              </a:spcBef>
              <a:spcAft>
                <a:spcPts val="0"/>
              </a:spcAft>
              <a:buClrTx/>
              <a:buSzTx/>
              <a:buFontTx/>
              <a:buNone/>
              <a:tabLst/>
              <a:defRPr/>
            </a:pPr>
            <a:r>
              <a:rPr lang="fa-IR" sz="2800" b="1" noProof="0" dirty="0">
                <a:solidFill>
                  <a:srgbClr val="0000CC"/>
                </a:solidFill>
                <a:latin typeface="Calibri" panose="020F0502020204030204"/>
                <a:cs typeface="B Nazanin" panose="00000400000000000000" pitchFamily="2" charset="-78"/>
              </a:rPr>
              <a:t>ضریب بهره برداری سرویس های  </a:t>
            </a:r>
            <a:r>
              <a:rPr lang="en-US" sz="2800" b="1" noProof="0" dirty="0">
                <a:solidFill>
                  <a:srgbClr val="0000CC"/>
                </a:solidFill>
                <a:latin typeface="Times New Roman" panose="02020603050405020304" pitchFamily="18" charset="0"/>
                <a:cs typeface="Times New Roman" panose="02020603050405020304" pitchFamily="18" charset="0"/>
              </a:rPr>
              <a:t>FTTH</a:t>
            </a:r>
            <a:r>
              <a:rPr lang="fa-IR" sz="2800" b="1" noProof="0" dirty="0">
                <a:solidFill>
                  <a:srgbClr val="0000CC"/>
                </a:solidFill>
                <a:latin typeface="Calibri" panose="020F0502020204030204"/>
                <a:cs typeface="B Nazanin" panose="00000400000000000000" pitchFamily="2" charset="-78"/>
              </a:rPr>
              <a:t> و </a:t>
            </a:r>
            <a:r>
              <a:rPr lang="en-US" sz="2800" b="1" dirty="0">
                <a:solidFill>
                  <a:srgbClr val="0000CC"/>
                </a:solidFill>
                <a:latin typeface="Times New Roman" panose="02020603050405020304" pitchFamily="18" charset="0"/>
                <a:cs typeface="Times New Roman" panose="02020603050405020304" pitchFamily="18" charset="0"/>
              </a:rPr>
              <a:t>VDSL</a:t>
            </a:r>
          </a:p>
        </p:txBody>
      </p:sp>
      <p:graphicFrame>
        <p:nvGraphicFramePr>
          <p:cNvPr id="6" name="Table 5"/>
          <p:cNvGraphicFramePr>
            <a:graphicFrameLocks noGrp="1"/>
          </p:cNvGraphicFramePr>
          <p:nvPr/>
        </p:nvGraphicFramePr>
        <p:xfrm>
          <a:off x="154237" y="2925080"/>
          <a:ext cx="11490598" cy="713285"/>
        </p:xfrm>
        <a:graphic>
          <a:graphicData uri="http://schemas.openxmlformats.org/drawingml/2006/table">
            <a:tbl>
              <a:tblPr firstRow="1" bandRow="1">
                <a:tableStyleId>{5C22544A-7EE6-4342-B048-85BDC9FD1C3A}</a:tableStyleId>
              </a:tblPr>
              <a:tblGrid>
                <a:gridCol w="1641514">
                  <a:extLst>
                    <a:ext uri="{9D8B030D-6E8A-4147-A177-3AD203B41FA5}">
                      <a16:colId xmlns:a16="http://schemas.microsoft.com/office/drawing/2014/main" val="4251600896"/>
                    </a:ext>
                  </a:extLst>
                </a:gridCol>
                <a:gridCol w="1641514">
                  <a:extLst>
                    <a:ext uri="{9D8B030D-6E8A-4147-A177-3AD203B41FA5}">
                      <a16:colId xmlns:a16="http://schemas.microsoft.com/office/drawing/2014/main" val="549195085"/>
                    </a:ext>
                  </a:extLst>
                </a:gridCol>
                <a:gridCol w="1641514">
                  <a:extLst>
                    <a:ext uri="{9D8B030D-6E8A-4147-A177-3AD203B41FA5}">
                      <a16:colId xmlns:a16="http://schemas.microsoft.com/office/drawing/2014/main" val="4164845719"/>
                    </a:ext>
                  </a:extLst>
                </a:gridCol>
                <a:gridCol w="1641514">
                  <a:extLst>
                    <a:ext uri="{9D8B030D-6E8A-4147-A177-3AD203B41FA5}">
                      <a16:colId xmlns:a16="http://schemas.microsoft.com/office/drawing/2014/main" val="1911531035"/>
                    </a:ext>
                  </a:extLst>
                </a:gridCol>
                <a:gridCol w="1641514">
                  <a:extLst>
                    <a:ext uri="{9D8B030D-6E8A-4147-A177-3AD203B41FA5}">
                      <a16:colId xmlns:a16="http://schemas.microsoft.com/office/drawing/2014/main" val="3189739125"/>
                    </a:ext>
                  </a:extLst>
                </a:gridCol>
                <a:gridCol w="1641514">
                  <a:extLst>
                    <a:ext uri="{9D8B030D-6E8A-4147-A177-3AD203B41FA5}">
                      <a16:colId xmlns:a16="http://schemas.microsoft.com/office/drawing/2014/main" val="329134286"/>
                    </a:ext>
                  </a:extLst>
                </a:gridCol>
                <a:gridCol w="1641514">
                  <a:extLst>
                    <a:ext uri="{9D8B030D-6E8A-4147-A177-3AD203B41FA5}">
                      <a16:colId xmlns:a16="http://schemas.microsoft.com/office/drawing/2014/main" val="495176432"/>
                    </a:ext>
                  </a:extLst>
                </a:gridCol>
              </a:tblGrid>
              <a:tr h="713285">
                <a:tc>
                  <a:txBody>
                    <a:bodyPr/>
                    <a:lstStyle/>
                    <a:p>
                      <a:pPr algn="ctr" fontAlgn="ctr"/>
                      <a:r>
                        <a:rPr lang="en-US" sz="2400" b="1" i="0" u="none" strike="noStrike" dirty="0">
                          <a:solidFill>
                            <a:srgbClr val="000000"/>
                          </a:solidFill>
                          <a:effectLst/>
                          <a:latin typeface="Calibri" panose="020F0502020204030204" pitchFamily="34" charset="0"/>
                        </a:rPr>
                        <a:t>4,077,236</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1,629,952</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126,867</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3,235,154</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127,825</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1,014,492</a:t>
                      </a:r>
                    </a:p>
                  </a:txBody>
                  <a:tcPr marL="9525" marR="9525" marT="9525" marB="0" anchor="ctr">
                    <a:cell3D prstMaterial="dkEdge">
                      <a:bevel prst="artDeco"/>
                      <a:lightRig rig="flood" dir="t"/>
                    </a:cell3D>
                    <a:solidFill>
                      <a:schemeClr val="accent6">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404,700</a:t>
                      </a:r>
                    </a:p>
                  </a:txBody>
                  <a:tcPr marL="9525" marR="9525" marT="9525" marB="0" anchor="ctr">
                    <a:cell3D prstMaterial="dkEdge">
                      <a:bevel prst="artDeco"/>
                      <a:lightRig rig="flood" dir="t"/>
                    </a:cell3D>
                    <a:solidFill>
                      <a:schemeClr val="accent6">
                        <a:lumMod val="20000"/>
                        <a:lumOff val="80000"/>
                      </a:schemeClr>
                    </a:solidFill>
                  </a:tcPr>
                </a:tc>
                <a:extLst>
                  <a:ext uri="{0D108BD9-81ED-4DB2-BD59-A6C34878D82A}">
                    <a16:rowId xmlns:a16="http://schemas.microsoft.com/office/drawing/2014/main" val="3991093192"/>
                  </a:ext>
                </a:extLst>
              </a:tr>
            </a:tbl>
          </a:graphicData>
        </a:graphic>
      </p:graphicFrame>
      <p:sp>
        <p:nvSpPr>
          <p:cNvPr id="7" name="Oval 6"/>
          <p:cNvSpPr/>
          <p:nvPr/>
        </p:nvSpPr>
        <p:spPr>
          <a:xfrm>
            <a:off x="4260814" y="1434985"/>
            <a:ext cx="1602964" cy="57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ctr">
              <a:defRPr/>
            </a:pPr>
            <a:r>
              <a:rPr lang="en-US" b="1" dirty="0">
                <a:solidFill>
                  <a:schemeClr val="bg1"/>
                </a:solidFill>
                <a:latin typeface="Times New Roman" panose="02020603050405020304" pitchFamily="18" charset="0"/>
              </a:rPr>
              <a:t>FAT</a:t>
            </a:r>
          </a:p>
        </p:txBody>
      </p:sp>
      <p:sp>
        <p:nvSpPr>
          <p:cNvPr id="8" name="Oval 7"/>
          <p:cNvSpPr/>
          <p:nvPr/>
        </p:nvSpPr>
        <p:spPr>
          <a:xfrm>
            <a:off x="7533711" y="1434985"/>
            <a:ext cx="1629288" cy="57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b="1" dirty="0">
                <a:solidFill>
                  <a:schemeClr val="bg1"/>
                </a:solidFill>
                <a:latin typeface="Times New Roman" panose="02020603050405020304" pitchFamily="18" charset="0"/>
              </a:rPr>
              <a:t>Splitter</a:t>
            </a:r>
          </a:p>
        </p:txBody>
      </p:sp>
      <p:sp>
        <p:nvSpPr>
          <p:cNvPr id="9" name="Oval 8"/>
          <p:cNvSpPr/>
          <p:nvPr/>
        </p:nvSpPr>
        <p:spPr>
          <a:xfrm>
            <a:off x="9992307" y="1426791"/>
            <a:ext cx="1635677" cy="57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ctr">
              <a:defRPr/>
            </a:pPr>
            <a:r>
              <a:rPr lang="en-US" b="1" dirty="0">
                <a:solidFill>
                  <a:schemeClr val="bg1"/>
                </a:solidFill>
                <a:latin typeface="Times New Roman" panose="02020603050405020304" pitchFamily="18" charset="0"/>
              </a:rPr>
              <a:t>HC</a:t>
            </a:r>
          </a:p>
        </p:txBody>
      </p:sp>
      <p:sp>
        <p:nvSpPr>
          <p:cNvPr id="10" name="Oval 9"/>
          <p:cNvSpPr/>
          <p:nvPr/>
        </p:nvSpPr>
        <p:spPr>
          <a:xfrm>
            <a:off x="1815070" y="1446834"/>
            <a:ext cx="1607128" cy="57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ctr">
              <a:defRPr/>
            </a:pPr>
            <a:r>
              <a:rPr lang="en-US" b="1" dirty="0">
                <a:solidFill>
                  <a:schemeClr val="bg1"/>
                </a:solidFill>
                <a:latin typeface="Times New Roman" panose="02020603050405020304" pitchFamily="18" charset="0"/>
              </a:rPr>
              <a:t>HC-R</a:t>
            </a:r>
          </a:p>
        </p:txBody>
      </p:sp>
      <p:sp>
        <p:nvSpPr>
          <p:cNvPr id="11" name="Left Brace 10"/>
          <p:cNvSpPr/>
          <p:nvPr/>
        </p:nvSpPr>
        <p:spPr>
          <a:xfrm rot="5400000">
            <a:off x="6620435" y="-1345321"/>
            <a:ext cx="122606" cy="5063137"/>
          </a:xfrm>
          <a:prstGeom prst="lef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2000"/>
          </a:p>
        </p:txBody>
      </p:sp>
      <p:sp>
        <p:nvSpPr>
          <p:cNvPr id="12" name="TextBox 11"/>
          <p:cNvSpPr txBox="1"/>
          <p:nvPr/>
        </p:nvSpPr>
        <p:spPr>
          <a:xfrm>
            <a:off x="5960133" y="530468"/>
            <a:ext cx="144321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Passive</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0478" y="565595"/>
            <a:ext cx="127537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Active</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9873078" y="541647"/>
            <a:ext cx="189098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Subscriber</a:t>
            </a:r>
            <a:endParaRPr lang="en-US" sz="2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nvGraphicFramePr>
        <p:xfrm>
          <a:off x="3444232" y="2495881"/>
          <a:ext cx="6540364" cy="370840"/>
        </p:xfrm>
        <a:graphic>
          <a:graphicData uri="http://schemas.openxmlformats.org/drawingml/2006/table">
            <a:tbl>
              <a:tblPr firstRow="1" bandRow="1">
                <a:tableStyleId>{5C22544A-7EE6-4342-B048-85BDC9FD1C3A}</a:tableStyleId>
              </a:tblPr>
              <a:tblGrid>
                <a:gridCol w="1635091">
                  <a:extLst>
                    <a:ext uri="{9D8B030D-6E8A-4147-A177-3AD203B41FA5}">
                      <a16:colId xmlns:a16="http://schemas.microsoft.com/office/drawing/2014/main" val="1766169797"/>
                    </a:ext>
                  </a:extLst>
                </a:gridCol>
                <a:gridCol w="1635091">
                  <a:extLst>
                    <a:ext uri="{9D8B030D-6E8A-4147-A177-3AD203B41FA5}">
                      <a16:colId xmlns:a16="http://schemas.microsoft.com/office/drawing/2014/main" val="2546265031"/>
                    </a:ext>
                  </a:extLst>
                </a:gridCol>
                <a:gridCol w="1635091">
                  <a:extLst>
                    <a:ext uri="{9D8B030D-6E8A-4147-A177-3AD203B41FA5}">
                      <a16:colId xmlns:a16="http://schemas.microsoft.com/office/drawing/2014/main" val="1477271906"/>
                    </a:ext>
                  </a:extLst>
                </a:gridCol>
                <a:gridCol w="1635091">
                  <a:extLst>
                    <a:ext uri="{9D8B030D-6E8A-4147-A177-3AD203B41FA5}">
                      <a16:colId xmlns:a16="http://schemas.microsoft.com/office/drawing/2014/main" val="2010291060"/>
                    </a:ext>
                  </a:extLst>
                </a:gridCol>
              </a:tblGrid>
              <a:tr h="370840">
                <a:tc>
                  <a:txBody>
                    <a:bodyPr/>
                    <a:lstStyle/>
                    <a:p>
                      <a:pPr algn="ctr" rtl="1" fontAlgn="ctr"/>
                      <a:r>
                        <a:rPr lang="fa-IR" sz="2000" b="1" i="0" u="none" strike="noStrike" dirty="0">
                          <a:solidFill>
                            <a:schemeClr val="bg1"/>
                          </a:solidFill>
                          <a:effectLst/>
                          <a:latin typeface="Calibri" panose="020F0502020204030204" pitchFamily="34" charset="0"/>
                        </a:rPr>
                        <a:t>تعداد</a:t>
                      </a:r>
                    </a:p>
                  </a:txBody>
                  <a:tcPr marL="9525" marR="9525" marT="9525" marB="0" anchor="ctr"/>
                </a:tc>
                <a:tc>
                  <a:txBody>
                    <a:bodyPr/>
                    <a:lstStyle/>
                    <a:p>
                      <a:pPr algn="ctr" rtl="1" fontAlgn="ctr"/>
                      <a:r>
                        <a:rPr lang="fa-IR" sz="2000" b="1" i="0" u="none" strike="noStrike" dirty="0">
                          <a:solidFill>
                            <a:schemeClr val="bg1"/>
                          </a:solidFill>
                          <a:effectLst/>
                          <a:latin typeface="Calibri" panose="020F0502020204030204" pitchFamily="34" charset="0"/>
                        </a:rPr>
                        <a:t>ظرفیت</a:t>
                      </a:r>
                    </a:p>
                  </a:txBody>
                  <a:tcPr marL="9525" marR="9525" marT="9525" marB="0" anchor="ctr"/>
                </a:tc>
                <a:tc>
                  <a:txBody>
                    <a:bodyPr/>
                    <a:lstStyle/>
                    <a:p>
                      <a:pPr algn="ctr" rtl="1" fontAlgn="ctr"/>
                      <a:r>
                        <a:rPr lang="fa-IR" sz="2000" b="1" i="0" u="none" strike="noStrike" dirty="0">
                          <a:solidFill>
                            <a:schemeClr val="bg1"/>
                          </a:solidFill>
                          <a:effectLst/>
                          <a:latin typeface="Calibri" panose="020F0502020204030204" pitchFamily="34" charset="0"/>
                        </a:rPr>
                        <a:t>تعداد</a:t>
                      </a:r>
                    </a:p>
                  </a:txBody>
                  <a:tcPr marL="9525" marR="9525" marT="9525" marB="0" anchor="ctr"/>
                </a:tc>
                <a:tc>
                  <a:txBody>
                    <a:bodyPr/>
                    <a:lstStyle/>
                    <a:p>
                      <a:pPr algn="ctr" rtl="1" fontAlgn="ctr"/>
                      <a:r>
                        <a:rPr lang="fa-IR" sz="2000" b="1" i="0" u="none" strike="noStrike" dirty="0">
                          <a:solidFill>
                            <a:schemeClr val="bg1"/>
                          </a:solidFill>
                          <a:effectLst/>
                          <a:latin typeface="Calibri" panose="020F0502020204030204" pitchFamily="34" charset="0"/>
                        </a:rPr>
                        <a:t>ظرفیت</a:t>
                      </a:r>
                    </a:p>
                  </a:txBody>
                  <a:tcPr marL="9525" marR="9525" marT="9525" marB="0" anchor="ctr"/>
                </a:tc>
                <a:extLst>
                  <a:ext uri="{0D108BD9-81ED-4DB2-BD59-A6C34878D82A}">
                    <a16:rowId xmlns:a16="http://schemas.microsoft.com/office/drawing/2014/main" val="2551036787"/>
                  </a:ext>
                </a:extLst>
              </a:tr>
            </a:tbl>
          </a:graphicData>
        </a:graphic>
      </p:graphicFrame>
      <p:sp>
        <p:nvSpPr>
          <p:cNvPr id="17" name="Rounded Rectangle 16"/>
          <p:cNvSpPr/>
          <p:nvPr/>
        </p:nvSpPr>
        <p:spPr>
          <a:xfrm>
            <a:off x="4844709" y="3988214"/>
            <a:ext cx="3395908" cy="740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HC/HC-R = 0.25</a:t>
            </a:r>
          </a:p>
        </p:txBody>
      </p:sp>
      <p:sp>
        <p:nvSpPr>
          <p:cNvPr id="18" name="TextBox 17"/>
          <p:cNvSpPr txBox="1"/>
          <p:nvPr/>
        </p:nvSpPr>
        <p:spPr>
          <a:xfrm>
            <a:off x="8760555" y="4102112"/>
            <a:ext cx="2867429" cy="461665"/>
          </a:xfrm>
          <a:prstGeom prst="rect">
            <a:avLst/>
          </a:prstGeom>
          <a:noFill/>
        </p:spPr>
        <p:txBody>
          <a:bodyPr wrap="square" rtlCol="0">
            <a:spAutoFit/>
          </a:bodyPr>
          <a:lstStyle/>
          <a:p>
            <a:pPr algn="ctr"/>
            <a:r>
              <a:rPr lang="en-US" sz="2400" b="1" dirty="0">
                <a:solidFill>
                  <a:srgbClr val="FF0000"/>
                </a:solidFill>
                <a:cs typeface="B Homa" panose="00000400000000000000" pitchFamily="2" charset="-78"/>
              </a:rPr>
              <a:t> FTTH</a:t>
            </a:r>
            <a:r>
              <a:rPr lang="fa-IR" sz="2400" b="1" dirty="0">
                <a:solidFill>
                  <a:srgbClr val="FF0000"/>
                </a:solidFill>
                <a:cs typeface="B Homa" panose="00000400000000000000" pitchFamily="2" charset="-78"/>
              </a:rPr>
              <a:t>ضریب بهره برداری </a:t>
            </a:r>
            <a:r>
              <a:rPr lang="en-US" sz="2400" b="1" dirty="0">
                <a:solidFill>
                  <a:srgbClr val="FF0000"/>
                </a:solidFill>
                <a:cs typeface="B Homa" panose="00000400000000000000" pitchFamily="2" charset="-78"/>
              </a:rPr>
              <a:t> </a:t>
            </a:r>
          </a:p>
        </p:txBody>
      </p:sp>
      <p:sp>
        <p:nvSpPr>
          <p:cNvPr id="16" name="TextBox 15"/>
          <p:cNvSpPr txBox="1"/>
          <p:nvPr/>
        </p:nvSpPr>
        <p:spPr>
          <a:xfrm>
            <a:off x="8760554" y="5224312"/>
            <a:ext cx="2867429" cy="461665"/>
          </a:xfrm>
          <a:prstGeom prst="rect">
            <a:avLst/>
          </a:prstGeom>
          <a:noFill/>
        </p:spPr>
        <p:txBody>
          <a:bodyPr wrap="square" rtlCol="0">
            <a:spAutoFit/>
          </a:bodyPr>
          <a:lstStyle/>
          <a:p>
            <a:pPr algn="ctr"/>
            <a:r>
              <a:rPr lang="en-US" sz="2400" b="1" dirty="0">
                <a:solidFill>
                  <a:srgbClr val="FF0000"/>
                </a:solidFill>
                <a:cs typeface="B Homa" panose="00000400000000000000" pitchFamily="2" charset="-78"/>
              </a:rPr>
              <a:t> VDSL</a:t>
            </a:r>
            <a:r>
              <a:rPr lang="fa-IR" sz="2400" b="1" dirty="0">
                <a:solidFill>
                  <a:srgbClr val="FF0000"/>
                </a:solidFill>
                <a:cs typeface="B Homa" panose="00000400000000000000" pitchFamily="2" charset="-78"/>
              </a:rPr>
              <a:t>ضریب بهره برداری </a:t>
            </a:r>
            <a:r>
              <a:rPr lang="en-US" sz="2400" b="1" dirty="0">
                <a:solidFill>
                  <a:srgbClr val="FF0000"/>
                </a:solidFill>
                <a:cs typeface="B Homa" panose="00000400000000000000" pitchFamily="2" charset="-78"/>
              </a:rPr>
              <a:t> </a:t>
            </a:r>
          </a:p>
        </p:txBody>
      </p:sp>
      <p:sp>
        <p:nvSpPr>
          <p:cNvPr id="21" name="Rounded Rectangle 20"/>
          <p:cNvSpPr/>
          <p:nvPr/>
        </p:nvSpPr>
        <p:spPr>
          <a:xfrm>
            <a:off x="1188832" y="5145950"/>
            <a:ext cx="4996090" cy="7408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199012/412835 = 0.48</a:t>
            </a:r>
          </a:p>
        </p:txBody>
      </p:sp>
      <p:cxnSp>
        <p:nvCxnSpPr>
          <p:cNvPr id="5" name="Straight Connector 4"/>
          <p:cNvCxnSpPr/>
          <p:nvPr/>
        </p:nvCxnSpPr>
        <p:spPr>
          <a:xfrm>
            <a:off x="776177" y="4930804"/>
            <a:ext cx="1073888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2" name="Right Brace 21"/>
          <p:cNvSpPr/>
          <p:nvPr/>
        </p:nvSpPr>
        <p:spPr>
          <a:xfrm rot="16200000">
            <a:off x="4931233" y="676396"/>
            <a:ext cx="276446" cy="3228409"/>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23" name="Right Brace 22"/>
          <p:cNvSpPr/>
          <p:nvPr/>
        </p:nvSpPr>
        <p:spPr>
          <a:xfrm rot="16200000">
            <a:off x="8210132" y="678251"/>
            <a:ext cx="276446" cy="3228409"/>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aphicFrame>
        <p:nvGraphicFramePr>
          <p:cNvPr id="24" name="Table 23"/>
          <p:cNvGraphicFramePr>
            <a:graphicFrameLocks noGrp="1"/>
          </p:cNvGraphicFramePr>
          <p:nvPr/>
        </p:nvGraphicFramePr>
        <p:xfrm>
          <a:off x="1828078" y="2501818"/>
          <a:ext cx="1594120" cy="370840"/>
        </p:xfrm>
        <a:graphic>
          <a:graphicData uri="http://schemas.openxmlformats.org/drawingml/2006/table">
            <a:tbl>
              <a:tblPr firstRow="1" bandRow="1">
                <a:tableStyleId>{5C22544A-7EE6-4342-B048-85BDC9FD1C3A}</a:tableStyleId>
              </a:tblPr>
              <a:tblGrid>
                <a:gridCol w="1594120">
                  <a:extLst>
                    <a:ext uri="{9D8B030D-6E8A-4147-A177-3AD203B41FA5}">
                      <a16:colId xmlns:a16="http://schemas.microsoft.com/office/drawing/2014/main" val="3606255245"/>
                    </a:ext>
                  </a:extLst>
                </a:gridCol>
              </a:tblGrid>
              <a:tr h="370840">
                <a:tc>
                  <a:txBody>
                    <a:bodyPr/>
                    <a:lstStyle/>
                    <a:p>
                      <a:pPr algn="ctr"/>
                      <a:r>
                        <a:rPr lang="fa-IR" dirty="0"/>
                        <a:t>تعداد</a:t>
                      </a:r>
                      <a:endParaRPr lang="en-US" dirty="0"/>
                    </a:p>
                  </a:txBody>
                  <a:tcPr/>
                </a:tc>
                <a:extLst>
                  <a:ext uri="{0D108BD9-81ED-4DB2-BD59-A6C34878D82A}">
                    <a16:rowId xmlns:a16="http://schemas.microsoft.com/office/drawing/2014/main" val="1433482572"/>
                  </a:ext>
                </a:extLst>
              </a:tr>
            </a:tbl>
          </a:graphicData>
        </a:graphic>
      </p:graphicFrame>
      <p:graphicFrame>
        <p:nvGraphicFramePr>
          <p:cNvPr id="25" name="Table 24"/>
          <p:cNvGraphicFramePr>
            <a:graphicFrameLocks noGrp="1"/>
          </p:cNvGraphicFramePr>
          <p:nvPr/>
        </p:nvGraphicFramePr>
        <p:xfrm>
          <a:off x="10023758" y="2495881"/>
          <a:ext cx="1621077" cy="365760"/>
        </p:xfrm>
        <a:graphic>
          <a:graphicData uri="http://schemas.openxmlformats.org/drawingml/2006/table">
            <a:tbl>
              <a:tblPr firstRow="1" bandRow="1">
                <a:tableStyleId>{5C22544A-7EE6-4342-B048-85BDC9FD1C3A}</a:tableStyleId>
              </a:tblPr>
              <a:tblGrid>
                <a:gridCol w="1621077">
                  <a:extLst>
                    <a:ext uri="{9D8B030D-6E8A-4147-A177-3AD203B41FA5}">
                      <a16:colId xmlns:a16="http://schemas.microsoft.com/office/drawing/2014/main" val="3606255245"/>
                    </a:ext>
                  </a:extLst>
                </a:gridCol>
              </a:tblGrid>
              <a:tr h="364818">
                <a:tc>
                  <a:txBody>
                    <a:bodyPr/>
                    <a:lstStyle/>
                    <a:p>
                      <a:pPr algn="ctr"/>
                      <a:r>
                        <a:rPr lang="fa-IR" sz="1800" dirty="0"/>
                        <a:t>تعداد</a:t>
                      </a:r>
                      <a:endParaRPr lang="en-US" dirty="0"/>
                    </a:p>
                  </a:txBody>
                  <a:tcPr/>
                </a:tc>
                <a:extLst>
                  <a:ext uri="{0D108BD9-81ED-4DB2-BD59-A6C34878D82A}">
                    <a16:rowId xmlns:a16="http://schemas.microsoft.com/office/drawing/2014/main" val="1433482572"/>
                  </a:ext>
                </a:extLst>
              </a:tr>
            </a:tbl>
          </a:graphicData>
        </a:graphic>
      </p:graphicFrame>
      <p:sp>
        <p:nvSpPr>
          <p:cNvPr id="26" name="Oval 25"/>
          <p:cNvSpPr/>
          <p:nvPr/>
        </p:nvSpPr>
        <p:spPr>
          <a:xfrm>
            <a:off x="209922" y="1434985"/>
            <a:ext cx="1572085" cy="57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ctr">
              <a:defRPr/>
            </a:pPr>
            <a:r>
              <a:rPr lang="en-US" b="1" dirty="0">
                <a:solidFill>
                  <a:schemeClr val="bg1"/>
                </a:solidFill>
                <a:latin typeface="Times New Roman" panose="02020603050405020304" pitchFamily="18" charset="0"/>
              </a:rPr>
              <a:t>HP</a:t>
            </a:r>
          </a:p>
        </p:txBody>
      </p:sp>
      <p:graphicFrame>
        <p:nvGraphicFramePr>
          <p:cNvPr id="29" name="Table 28"/>
          <p:cNvGraphicFramePr>
            <a:graphicFrameLocks noGrp="1"/>
          </p:cNvGraphicFramePr>
          <p:nvPr/>
        </p:nvGraphicFramePr>
        <p:xfrm>
          <a:off x="209922" y="2501818"/>
          <a:ext cx="1594120" cy="370840"/>
        </p:xfrm>
        <a:graphic>
          <a:graphicData uri="http://schemas.openxmlformats.org/drawingml/2006/table">
            <a:tbl>
              <a:tblPr firstRow="1" bandRow="1">
                <a:tableStyleId>{5C22544A-7EE6-4342-B048-85BDC9FD1C3A}</a:tableStyleId>
              </a:tblPr>
              <a:tblGrid>
                <a:gridCol w="1594120">
                  <a:extLst>
                    <a:ext uri="{9D8B030D-6E8A-4147-A177-3AD203B41FA5}">
                      <a16:colId xmlns:a16="http://schemas.microsoft.com/office/drawing/2014/main" val="3606255245"/>
                    </a:ext>
                  </a:extLst>
                </a:gridCol>
              </a:tblGrid>
              <a:tr h="370840">
                <a:tc>
                  <a:txBody>
                    <a:bodyPr/>
                    <a:lstStyle/>
                    <a:p>
                      <a:pPr algn="ctr"/>
                      <a:r>
                        <a:rPr lang="fa-IR" dirty="0"/>
                        <a:t>تعداد</a:t>
                      </a:r>
                      <a:endParaRPr lang="en-US" dirty="0"/>
                    </a:p>
                  </a:txBody>
                  <a:tcPr/>
                </a:tc>
                <a:extLst>
                  <a:ext uri="{0D108BD9-81ED-4DB2-BD59-A6C34878D82A}">
                    <a16:rowId xmlns:a16="http://schemas.microsoft.com/office/drawing/2014/main" val="1433482572"/>
                  </a:ext>
                </a:extLst>
              </a:tr>
            </a:tbl>
          </a:graphicData>
        </a:graphic>
      </p:graphicFrame>
      <p:sp>
        <p:nvSpPr>
          <p:cNvPr id="30" name="Right Brace 29"/>
          <p:cNvSpPr/>
          <p:nvPr/>
        </p:nvSpPr>
        <p:spPr>
          <a:xfrm rot="16200000">
            <a:off x="1702977" y="-450953"/>
            <a:ext cx="75382" cy="3228409"/>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31" name="Rounded Rectangle 30"/>
          <p:cNvSpPr/>
          <p:nvPr/>
        </p:nvSpPr>
        <p:spPr>
          <a:xfrm>
            <a:off x="1188832" y="3986112"/>
            <a:ext cx="3395908" cy="740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HC/HP = 0.1</a:t>
            </a:r>
          </a:p>
        </p:txBody>
      </p:sp>
      <p:sp>
        <p:nvSpPr>
          <p:cNvPr id="27" name="矩形 9"/>
          <p:cNvSpPr/>
          <p:nvPr/>
        </p:nvSpPr>
        <p:spPr>
          <a:xfrm>
            <a:off x="776177" y="5761579"/>
            <a:ext cx="10729192" cy="923330"/>
          </a:xfrm>
          <a:prstGeom prst="rect">
            <a:avLst/>
          </a:prstGeom>
        </p:spPr>
        <p:txBody>
          <a:bodyPr wrap="square">
            <a:spAutoFit/>
          </a:bodyPr>
          <a:lstStyle/>
          <a:p>
            <a:pPr marL="285750" indent="-285750" algn="r" defTabSz="914126" rtl="1" fontAlgn="base">
              <a:spcBef>
                <a:spcPct val="0"/>
              </a:spcBef>
              <a:buFont typeface="Arial" panose="020B0604020202020204" pitchFamily="34" charset="0"/>
              <a:buChar char="•"/>
            </a:pPr>
            <a:r>
              <a:rPr lang="fa-IR" altLang="zh-CN" sz="1800" b="1" dirty="0">
                <a:latin typeface="Arial" pitchFamily="34" charset="0"/>
                <a:ea typeface="微软雅黑" pitchFamily="34" charset="-122"/>
                <a:cs typeface="B Nazanin" panose="00000400000000000000" pitchFamily="2" charset="-78"/>
              </a:rPr>
              <a:t>بهبود نرخ جذب مشتری: </a:t>
            </a:r>
            <a:r>
              <a:rPr lang="en-US" altLang="zh-CN" sz="1800" b="1" dirty="0">
                <a:latin typeface="Arial" pitchFamily="34" charset="0"/>
                <a:ea typeface="微软雅黑" pitchFamily="34" charset="-122"/>
                <a:cs typeface="B Nazanin" panose="00000400000000000000" pitchFamily="2" charset="-78"/>
              </a:rPr>
              <a:t> </a:t>
            </a:r>
            <a:r>
              <a:rPr lang="fa-IR" altLang="zh-CN" sz="1800" b="1" dirty="0">
                <a:latin typeface="Arial" pitchFamily="34" charset="0"/>
                <a:ea typeface="微软雅黑" pitchFamily="34" charset="-122"/>
                <a:cs typeface="B Nazanin" panose="00000400000000000000" pitchFamily="2" charset="-78"/>
              </a:rPr>
              <a:t> </a:t>
            </a:r>
          </a:p>
          <a:p>
            <a:pPr marL="285750" indent="-285750" algn="r" defTabSz="914126" rtl="1" fontAlgn="base">
              <a:spcBef>
                <a:spcPct val="0"/>
              </a:spcBef>
              <a:buFont typeface="Arial" panose="020B0604020202020204" pitchFamily="34" charset="0"/>
              <a:buChar char="•"/>
            </a:pPr>
            <a:r>
              <a:rPr lang="fa-IR" altLang="zh-CN" sz="1800" b="1" dirty="0">
                <a:latin typeface="Arial" pitchFamily="34" charset="0"/>
                <a:ea typeface="微软雅黑" pitchFamily="34" charset="-122"/>
                <a:cs typeface="B Nazanin" panose="00000400000000000000" pitchFamily="2" charset="-78"/>
              </a:rPr>
              <a:t>زمان ارائه سرویس به کاربر نهایی را از طریق برنامه ریزی ترکیبی در حوزه های ساخت، بازاریابی، نصب و راه اندازی کوتاه نماییم.</a:t>
            </a:r>
          </a:p>
          <a:p>
            <a:pPr marL="285750" indent="-285750" algn="r" defTabSz="914126" rtl="1" fontAlgn="base">
              <a:spcBef>
                <a:spcPct val="0"/>
              </a:spcBef>
              <a:buFont typeface="Arial" panose="020B0604020202020204" pitchFamily="34" charset="0"/>
              <a:buChar char="•"/>
            </a:pPr>
            <a:r>
              <a:rPr lang="fa-IR" altLang="zh-CN" b="1" dirty="0">
                <a:latin typeface="Arial" pitchFamily="34" charset="0"/>
                <a:ea typeface="微软雅黑" pitchFamily="34" charset="-122"/>
                <a:cs typeface="B Nazanin" panose="00000400000000000000" pitchFamily="2" charset="-78"/>
              </a:rPr>
              <a:t>تقویت مشارکت</a:t>
            </a:r>
            <a:endParaRPr lang="fa-IR" altLang="zh-CN" sz="1800" b="1" dirty="0">
              <a:latin typeface="Arial" pitchFamily="34" charset="0"/>
              <a:ea typeface="微软雅黑" pitchFamily="34" charset="-122"/>
              <a:cs typeface="B Nazanin" panose="00000400000000000000" pitchFamily="2" charset="-78"/>
            </a:endParaRPr>
          </a:p>
        </p:txBody>
      </p:sp>
      <p:sp>
        <p:nvSpPr>
          <p:cNvPr id="28" name="Rectangle 27"/>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3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nvGraphicFramePr>
        <p:xfrm>
          <a:off x="467546" y="1226127"/>
          <a:ext cx="5673610" cy="524024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5505662" y="74972"/>
            <a:ext cx="5867637" cy="523220"/>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شاخص های کیفی شبکه</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PLR , IR-PLR ) </a:t>
            </a:r>
          </a:p>
        </p:txBody>
      </p:sp>
      <p:graphicFrame>
        <p:nvGraphicFramePr>
          <p:cNvPr id="9" name="Content Placeholder 5"/>
          <p:cNvGraphicFramePr>
            <a:graphicFrameLocks/>
          </p:cNvGraphicFramePr>
          <p:nvPr/>
        </p:nvGraphicFramePr>
        <p:xfrm>
          <a:off x="6275679" y="1231771"/>
          <a:ext cx="5673610" cy="5240244"/>
        </p:xfrm>
        <a:graphic>
          <a:graphicData uri="http://schemas.openxmlformats.org/drawingml/2006/chart">
            <c:chart xmlns:c="http://schemas.openxmlformats.org/drawingml/2006/chart" xmlns:r="http://schemas.openxmlformats.org/officeDocument/2006/relationships" r:id="rId3"/>
          </a:graphicData>
        </a:graphic>
      </p:graphicFrame>
      <p:sp>
        <p:nvSpPr>
          <p:cNvPr id="5"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335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nvGraphicFramePr>
        <p:xfrm>
          <a:off x="467546" y="1226127"/>
          <a:ext cx="5673610" cy="524024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4117536" y="88507"/>
            <a:ext cx="7255763" cy="523220"/>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شاخص های کیفی شبکه</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 JITTER, IR-JITTER)</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Content Placeholder 5"/>
          <p:cNvGraphicFramePr>
            <a:graphicFrameLocks/>
          </p:cNvGraphicFramePr>
          <p:nvPr/>
        </p:nvGraphicFramePr>
        <p:xfrm>
          <a:off x="6275679" y="1231771"/>
          <a:ext cx="5673610" cy="5240244"/>
        </p:xfrm>
        <a:graphic>
          <a:graphicData uri="http://schemas.openxmlformats.org/drawingml/2006/chart">
            <c:chart xmlns:c="http://schemas.openxmlformats.org/drawingml/2006/chart" xmlns:r="http://schemas.openxmlformats.org/officeDocument/2006/relationships" r:id="rId3"/>
          </a:graphicData>
        </a:graphic>
      </p:graphicFrame>
      <p:sp>
        <p:nvSpPr>
          <p:cNvPr id="5"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898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nvGraphicFramePr>
        <p:xfrm>
          <a:off x="467546" y="1226127"/>
          <a:ext cx="5673610" cy="524024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5109055" y="115482"/>
            <a:ext cx="6264244" cy="523220"/>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شاخص های کیفی شبکه</a:t>
            </a:r>
            <a:r>
              <a:rPr kumimoji="0" lang="en-US"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RTT, IR-RTT ) </a:t>
            </a:r>
          </a:p>
        </p:txBody>
      </p:sp>
      <p:graphicFrame>
        <p:nvGraphicFramePr>
          <p:cNvPr id="9" name="Content Placeholder 5"/>
          <p:cNvGraphicFramePr>
            <a:graphicFrameLocks/>
          </p:cNvGraphicFramePr>
          <p:nvPr/>
        </p:nvGraphicFramePr>
        <p:xfrm>
          <a:off x="6275679" y="1231771"/>
          <a:ext cx="5673610" cy="5240244"/>
        </p:xfrm>
        <a:graphic>
          <a:graphicData uri="http://schemas.openxmlformats.org/drawingml/2006/chart">
            <c:chart xmlns:c="http://schemas.openxmlformats.org/drawingml/2006/chart" xmlns:r="http://schemas.openxmlformats.org/officeDocument/2006/relationships" r:id="rId3"/>
          </a:graphicData>
        </a:graphic>
      </p:graphicFrame>
      <p:sp>
        <p:nvSpPr>
          <p:cNvPr id="5"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73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nvGraphicFramePr>
        <p:xfrm>
          <a:off x="2202155" y="812867"/>
          <a:ext cx="7907004" cy="545573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155657" y="74972"/>
            <a:ext cx="5217642" cy="523220"/>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شاخص های کیفی شبکه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(ASR)</a:t>
            </a:r>
          </a:p>
        </p:txBody>
      </p:sp>
      <p:sp>
        <p:nvSpPr>
          <p:cNvPr id="4"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5" name="Rectangle 4"/>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304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28DC-3F9B-8280-0F47-759E44DBAB3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FE0A8F9-10BC-FBB6-F6EA-ECEA9B086672}"/>
              </a:ext>
            </a:extLst>
          </p:cNvPr>
          <p:cNvSpPr/>
          <p:nvPr/>
        </p:nvSpPr>
        <p:spPr>
          <a:xfrm flipH="1">
            <a:off x="-623" y="3048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95BD4CC-904C-AE0F-6EC1-21B48AC78B55}"/>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834EED9-D7C5-2DA1-4032-55DB37AAD2B3}"/>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088CCFAD-7BF7-39AA-A943-D162F773AAFC}"/>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7A27F62C-4F94-7AE4-3EB6-0183B990DA58}"/>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FC0E6F25-2846-7120-C343-5F4E0800DC79}"/>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6DEADB90-75CA-F51A-58D1-37AF60AA8A5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DB50183B-9DBD-A464-8924-38213DE201BC}"/>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EA6C61DF-9A68-7DAA-50CB-24819348C2A8}"/>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3F6092EE-B51A-9C86-878E-F5AF0DC5DB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49C5E117-8602-5F0F-7BDB-3A0F6969BE4B}"/>
              </a:ext>
            </a:extLst>
          </p:cNvPr>
          <p:cNvSpPr>
            <a:spLocks noGrp="1"/>
          </p:cNvSpPr>
          <p:nvPr>
            <p:ph type="body" idx="4294967295"/>
          </p:nvPr>
        </p:nvSpPr>
        <p:spPr>
          <a:xfrm>
            <a:off x="668335" y="3906125"/>
            <a:ext cx="7437438" cy="534987"/>
          </a:xfrm>
        </p:spPr>
        <p:txBody>
          <a:bodyPr>
            <a:noAutofit/>
          </a:bodyPr>
          <a:lstStyle/>
          <a:p>
            <a:pPr marL="0" lvl="0" indent="0" algn="ctr" rtl="1">
              <a:lnSpc>
                <a:spcPct val="150000"/>
              </a:lnSpc>
              <a:buNone/>
              <a:defRPr/>
            </a:pPr>
            <a:r>
              <a:rPr lang="fa-IR" sz="3600" b="1" dirty="0">
                <a:solidFill>
                  <a:srgbClr val="7030A0"/>
                </a:solidFill>
                <a:latin typeface="Arial" panose="020B0604020202020204" pitchFamily="34" charset="0"/>
                <a:cs typeface="B Titr" panose="00000700000000000000" pitchFamily="2" charset="-78"/>
              </a:rPr>
              <a:t>رویکردهای توسعه شبکه </a:t>
            </a:r>
          </a:p>
        </p:txBody>
      </p:sp>
      <p:cxnSp>
        <p:nvCxnSpPr>
          <p:cNvPr id="41" name="Straight Connector 40">
            <a:extLst>
              <a:ext uri="{FF2B5EF4-FFF2-40B4-BE49-F238E27FC236}">
                <a16:creationId xmlns:a16="http://schemas.microsoft.com/office/drawing/2014/main" id="{9D95E83B-250F-A51B-773D-45F4E50ADCD3}"/>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588C5F-1473-1635-6127-8C60B5B588A1}"/>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noFill/>
                </a:ln>
                <a:solidFill>
                  <a:srgbClr val="7030A0"/>
                </a:solidFill>
                <a:effectLst/>
                <a:uLnTx/>
                <a:uFillTx/>
                <a:latin typeface="Impact" panose="020B0806030902050204" pitchFamily="34" charset="0"/>
                <a:ea typeface="+mn-ea"/>
                <a:cs typeface="+mn-cs"/>
              </a:rPr>
              <a:t>0</a:t>
            </a:r>
            <a:r>
              <a:rPr lang="en-US" sz="11500" noProof="0" dirty="0">
                <a:solidFill>
                  <a:srgbClr val="7030A0"/>
                </a:solidFill>
                <a:latin typeface="Impact" panose="020B0806030902050204" pitchFamily="34" charset="0"/>
              </a:rPr>
              <a:t>9</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
        <p:nvSpPr>
          <p:cNvPr id="17" name="Rectangle 16"/>
          <p:cNvSpPr/>
          <p:nvPr/>
        </p:nvSpPr>
        <p:spPr>
          <a:xfrm>
            <a:off x="47767" y="6160786"/>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252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92" y="482600"/>
            <a:ext cx="11678409" cy="619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1625601" y="45251"/>
            <a:ext cx="8459441" cy="812800"/>
          </a:xfrm>
          <a:prstGeom prst="rect">
            <a:avLst/>
          </a:prstGeom>
        </p:spPr>
        <p:txBody>
          <a:bodyPr vert="horz" lIns="121917" tIns="60959" rIns="121917" bIns="60959"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rtl="1"/>
            <a:r>
              <a:rPr lang="fa-IR" sz="2667" dirty="0">
                <a:solidFill>
                  <a:srgbClr val="0070C0"/>
                </a:solidFill>
                <a:latin typeface="Calibri"/>
                <a:cs typeface="B Zar" panose="00000400000000000000" pitchFamily="2" charset="-78"/>
              </a:rPr>
              <a:t>شبکه شرکت مخابرات در دوره گذر از سنتی به مدرن</a:t>
            </a:r>
          </a:p>
        </p:txBody>
      </p:sp>
    </p:spTree>
    <p:extLst>
      <p:ext uri="{BB962C8B-B14F-4D97-AF65-F5344CB8AC3E}">
        <p14:creationId xmlns:p14="http://schemas.microsoft.com/office/powerpoint/2010/main" val="42035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eichschenkliges Dreieck 30">
            <a:extLst>
              <a:ext uri="{FF2B5EF4-FFF2-40B4-BE49-F238E27FC236}">
                <a16:creationId xmlns:a16="http://schemas.microsoft.com/office/drawing/2014/main" id="{7C89BE72-FA3E-7EA9-BE9C-ED29799D8B81}"/>
              </a:ext>
            </a:extLst>
          </p:cNvPr>
          <p:cNvSpPr/>
          <p:nvPr/>
        </p:nvSpPr>
        <p:spPr>
          <a:xfrm rot="10800000">
            <a:off x="11373299" y="74973"/>
            <a:ext cx="818701" cy="302118"/>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3" name="TextBox 2">
            <a:extLst>
              <a:ext uri="{FF2B5EF4-FFF2-40B4-BE49-F238E27FC236}">
                <a16:creationId xmlns:a16="http://schemas.microsoft.com/office/drawing/2014/main" id="{CAD3B7C6-E7C8-4C96-4601-31B25C1E552B}"/>
              </a:ext>
            </a:extLst>
          </p:cNvPr>
          <p:cNvSpPr txBox="1"/>
          <p:nvPr/>
        </p:nvSpPr>
        <p:spPr>
          <a:xfrm>
            <a:off x="2063578" y="74972"/>
            <a:ext cx="9313614" cy="523220"/>
          </a:xfrm>
          <a:prstGeom prst="rect">
            <a:avLst/>
          </a:prstGeom>
          <a:noFill/>
        </p:spPr>
        <p:txBody>
          <a:bodyPr wrap="square">
            <a:spAutoFit/>
          </a:bodyPr>
          <a:lstStyle/>
          <a:p>
            <a:pPr marL="0" marR="0" lvl="0" indent="0" algn="justLow" defTabSz="914378"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0000CC"/>
                </a:solidFill>
                <a:effectLst/>
                <a:uLnTx/>
                <a:uFillTx/>
                <a:latin typeface="Calibri" panose="020F0502020204030204"/>
                <a:ea typeface="+mn-ea"/>
                <a:cs typeface="B Nazanin" panose="00000400000000000000" pitchFamily="2" charset="-78"/>
              </a:rPr>
              <a:t>رویکردهای توسعه شبکه </a:t>
            </a:r>
          </a:p>
        </p:txBody>
      </p:sp>
      <p:sp>
        <p:nvSpPr>
          <p:cNvPr id="5" name="Content Placeholder 2">
            <a:extLst>
              <a:ext uri="{FF2B5EF4-FFF2-40B4-BE49-F238E27FC236}">
                <a16:creationId xmlns:a16="http://schemas.microsoft.com/office/drawing/2014/main" id="{77D0E518-D01F-4F5F-B35D-FF0D47357AC0}"/>
              </a:ext>
            </a:extLst>
          </p:cNvPr>
          <p:cNvSpPr txBox="1">
            <a:spLocks/>
          </p:cNvSpPr>
          <p:nvPr/>
        </p:nvSpPr>
        <p:spPr>
          <a:xfrm>
            <a:off x="477673" y="598192"/>
            <a:ext cx="11182148" cy="5195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a:ln>
                  <a:noFill/>
                </a:ln>
                <a:solidFill>
                  <a:prstClr val="black"/>
                </a:solidFill>
                <a:effectLst/>
                <a:uLnTx/>
                <a:uFillTx/>
                <a:latin typeface="Calibri" panose="020F0502020204030204"/>
                <a:ea typeface="+mn-ea"/>
                <a:cs typeface="B Yekan" panose="00000400000000000000" pitchFamily="2" charset="-78"/>
              </a:rPr>
              <a:t>شرکت مخابرات ایران با هدف نوسازی و توسعه شبکه مخابراتی کشور برنامه های خود را در محورهای زیر اجرا نموده است :</a:t>
            </a:r>
          </a:p>
          <a:p>
            <a:pPr marL="228600" marR="0" lvl="0" indent="-228600" algn="r" defTabSz="914400" rtl="1" eaLnBrk="1" fontAlgn="auto" latinLnBrk="0" hangingPunct="1">
              <a:lnSpc>
                <a:spcPct val="150000"/>
              </a:lnSpc>
              <a:spcBef>
                <a:spcPts val="1000"/>
              </a:spcBef>
              <a:spcAft>
                <a:spcPts val="0"/>
              </a:spcAft>
              <a:buClr>
                <a:srgbClr val="4472C4">
                  <a:lumMod val="75000"/>
                </a:srgbClr>
              </a:buClr>
              <a:buSzPct val="120000"/>
              <a:buFont typeface="Wingdings" panose="05000000000000000000" pitchFamily="2" charset="2"/>
              <a:buChar char="§"/>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Yekan" panose="00000400000000000000" pitchFamily="2" charset="-78"/>
              </a:rPr>
              <a:t> توسعه شبکه دسترسی مبتنی بر فیبر نوری </a:t>
            </a:r>
          </a:p>
          <a:p>
            <a:pPr marL="228600" marR="0" lvl="0" indent="-228600" algn="r" defTabSz="914400" rtl="1" eaLnBrk="1" fontAlgn="auto" latinLnBrk="0" hangingPunct="1">
              <a:lnSpc>
                <a:spcPct val="150000"/>
              </a:lnSpc>
              <a:spcBef>
                <a:spcPts val="1000"/>
              </a:spcBef>
              <a:spcAft>
                <a:spcPts val="0"/>
              </a:spcAft>
              <a:buClr>
                <a:srgbClr val="4472C4">
                  <a:lumMod val="75000"/>
                </a:srgbClr>
              </a:buClr>
              <a:buSzPct val="120000"/>
              <a:buFont typeface="Wingdings" panose="05000000000000000000" pitchFamily="2" charset="2"/>
              <a:buChar char="§"/>
              <a:tabLst/>
              <a:defRPr/>
            </a:pPr>
            <a:r>
              <a:rPr kumimoji="0" lang="fa-IR"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ایجاد زیر ساختهای ارتباطی برای</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 </a:t>
            </a:r>
            <a:r>
              <a:rPr kumimoji="0" lang="fa-IR"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کمک به توسعه کسب و کارها و رشد اقتصاد دیجیتال در کشور </a:t>
            </a:r>
          </a:p>
          <a:p>
            <a:pPr marL="228600" marR="0" lvl="0" indent="-228600" algn="r" defTabSz="914400" rtl="1" eaLnBrk="1" fontAlgn="auto" latinLnBrk="0" hangingPunct="1">
              <a:lnSpc>
                <a:spcPct val="150000"/>
              </a:lnSpc>
              <a:spcBef>
                <a:spcPts val="1000"/>
              </a:spcBef>
              <a:spcAft>
                <a:spcPts val="0"/>
              </a:spcAft>
              <a:buClr>
                <a:srgbClr val="4472C4">
                  <a:lumMod val="75000"/>
                </a:srgbClr>
              </a:buClr>
              <a:buSzPct val="120000"/>
              <a:buFont typeface="Wingdings" panose="05000000000000000000" pitchFamily="2" charset="2"/>
              <a:buChar char="§"/>
              <a:tabLst/>
              <a:defRPr/>
            </a:pPr>
            <a:r>
              <a:rPr kumimoji="0" lang="fa-IR"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توسعه بخش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 </a:t>
            </a:r>
            <a:r>
              <a:rPr kumimoji="0" lang="fa-IR"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 و تجمیع شبکه دیتا برای واگذاری سرویس های باند پهن پر سرعت به متقاضیان بخش های دولتی ، بنگاههای اقتصادی و مناطق مسکونی و ...</a:t>
            </a:r>
          </a:p>
          <a:p>
            <a:pPr algn="r" rtl="1">
              <a:lnSpc>
                <a:spcPct val="150000"/>
              </a:lnSpc>
              <a:buClr>
                <a:srgbClr val="4472C4">
                  <a:lumMod val="75000"/>
                </a:srgbClr>
              </a:buClr>
              <a:buSzPct val="120000"/>
              <a:buFont typeface="Wingdings" panose="05000000000000000000" pitchFamily="2" charset="2"/>
              <a:buChar char="§"/>
              <a:defRPr/>
            </a:pPr>
            <a:r>
              <a:rPr lang="fa-IR" sz="1800" dirty="0">
                <a:solidFill>
                  <a:prstClr val="black"/>
                </a:solidFill>
                <a:latin typeface="Arial" panose="020B0604020202020204" pitchFamily="34" charset="0"/>
                <a:cs typeface="B Yekan" panose="00000400000000000000" pitchFamily="2" charset="-78"/>
              </a:rPr>
              <a:t> بروز رسانی و ارتقاء شبکه با هدف پیاده سازی شبکه مبتنی بر </a:t>
            </a:r>
            <a:r>
              <a:rPr lang="en-US" sz="1800" dirty="0">
                <a:solidFill>
                  <a:prstClr val="black"/>
                </a:solidFill>
                <a:latin typeface="Times New Roman" panose="02020603050405020304" pitchFamily="18" charset="0"/>
                <a:cs typeface="Times New Roman" panose="02020603050405020304" pitchFamily="18" charset="0"/>
              </a:rPr>
              <a:t>IP</a:t>
            </a:r>
            <a:r>
              <a:rPr lang="fa-IR" sz="1800" dirty="0">
                <a:solidFill>
                  <a:prstClr val="black"/>
                </a:solidFill>
                <a:latin typeface="Arial" panose="020B0604020202020204" pitchFamily="34" charset="0"/>
                <a:cs typeface="B Yekan" panose="00000400000000000000" pitchFamily="2" charset="-78"/>
              </a:rPr>
              <a:t> در راستای تحول دیجیتال </a:t>
            </a:r>
            <a:r>
              <a:rPr lang="fa-IR" sz="1800" dirty="0">
                <a:solidFill>
                  <a:prstClr val="black"/>
                </a:solidFill>
                <a:latin typeface="Times New Roman" panose="02020603050405020304" pitchFamily="18" charset="0"/>
                <a:cs typeface="Times New Roman" panose="02020603050405020304" pitchFamily="18" charset="0"/>
              </a:rPr>
              <a:t>(</a:t>
            </a:r>
            <a:r>
              <a:rPr lang="en-US" sz="1800" dirty="0">
                <a:solidFill>
                  <a:prstClr val="black"/>
                </a:solidFill>
                <a:latin typeface="Times New Roman" panose="02020603050405020304" pitchFamily="18" charset="0"/>
                <a:cs typeface="Times New Roman" panose="02020603050405020304" pitchFamily="18" charset="0"/>
              </a:rPr>
              <a:t>ALL IP</a:t>
            </a:r>
            <a:r>
              <a:rPr lang="fa-IR" sz="1800" dirty="0">
                <a:solidFill>
                  <a:prstClr val="black"/>
                </a:solidFill>
                <a:latin typeface="Times New Roman" panose="02020603050405020304" pitchFamily="18" charset="0"/>
                <a:cs typeface="Times New Roman" panose="02020603050405020304" pitchFamily="18" charset="0"/>
              </a:rPr>
              <a:t>) </a:t>
            </a:r>
          </a:p>
          <a:p>
            <a:pPr algn="r" rtl="1">
              <a:lnSpc>
                <a:spcPct val="150000"/>
              </a:lnSpc>
              <a:buClr>
                <a:srgbClr val="4472C4">
                  <a:lumMod val="75000"/>
                </a:srgbClr>
              </a:buClr>
              <a:buSzPct val="120000"/>
              <a:buFont typeface="Wingdings" panose="05000000000000000000" pitchFamily="2" charset="2"/>
              <a:buChar char="§"/>
              <a:defRPr/>
            </a:pPr>
            <a:r>
              <a:rPr lang="en-US" sz="1800" dirty="0">
                <a:solidFill>
                  <a:prstClr val="black"/>
                </a:solidFill>
                <a:latin typeface="Arial" panose="020B0604020202020204" pitchFamily="34" charset="0"/>
                <a:cs typeface="B Yekan" panose="00000400000000000000" pitchFamily="2" charset="-78"/>
              </a:rPr>
              <a:t> </a:t>
            </a:r>
            <a:r>
              <a:rPr lang="fa-IR" sz="1800" dirty="0">
                <a:solidFill>
                  <a:prstClr val="black"/>
                </a:solidFill>
                <a:latin typeface="Arial" panose="020B0604020202020204" pitchFamily="34" charset="0"/>
                <a:cs typeface="B Yekan" panose="00000400000000000000" pitchFamily="2" charset="-78"/>
              </a:rPr>
              <a:t>توسعه شبکه انتقال و ایجاد ظرفیت برای ارائه سرویس های مورد نیاز سایر اپراتورهای ثابت، سیار و بنگاه های اقتصادی و تجاری</a:t>
            </a:r>
          </a:p>
          <a:p>
            <a:pPr algn="r" rtl="1">
              <a:lnSpc>
                <a:spcPct val="150000"/>
              </a:lnSpc>
              <a:buClr>
                <a:srgbClr val="4472C4">
                  <a:lumMod val="75000"/>
                </a:srgbClr>
              </a:buClr>
              <a:buSzPct val="120000"/>
              <a:buFont typeface="Wingdings" panose="05000000000000000000" pitchFamily="2" charset="2"/>
              <a:buChar char="§"/>
              <a:defRPr/>
            </a:pPr>
            <a:r>
              <a:rPr lang="fa-IR" sz="1800" dirty="0">
                <a:solidFill>
                  <a:prstClr val="black"/>
                </a:solidFill>
                <a:latin typeface="Arial" panose="020B0604020202020204" pitchFamily="34" charset="0"/>
                <a:cs typeface="B Yekan" panose="00000400000000000000" pitchFamily="2" charset="-78"/>
              </a:rPr>
              <a:t> ایجاد مسیرها و تجهیزات پشتیبان (پروتکشن) برای افزایش پایداری شبکه</a:t>
            </a:r>
          </a:p>
          <a:p>
            <a:pPr marL="228600" marR="0" lvl="0" indent="-228600" algn="r" defTabSz="914400" rtl="1" eaLnBrk="1" fontAlgn="auto" latinLnBrk="0" hangingPunct="1">
              <a:lnSpc>
                <a:spcPct val="150000"/>
              </a:lnSpc>
              <a:spcBef>
                <a:spcPts val="1000"/>
              </a:spcBef>
              <a:spcAft>
                <a:spcPts val="0"/>
              </a:spcAft>
              <a:buClr>
                <a:srgbClr val="4472C4">
                  <a:lumMod val="75000"/>
                </a:srgbClr>
              </a:buClr>
              <a:buSzPct val="120000"/>
              <a:buFont typeface="Wingdings" panose="05000000000000000000" pitchFamily="2" charset="2"/>
              <a:buChar char="§"/>
              <a:tabLst/>
              <a:defRPr/>
            </a:pPr>
            <a:r>
              <a:rPr kumimoji="0" lang="fa-IR" sz="1800" b="0" i="0" u="none" strike="noStrike" kern="1200" cap="none" spc="0" normalizeH="0" baseline="0" noProof="0" dirty="0">
                <a:ln>
                  <a:noFill/>
                </a:ln>
                <a:solidFill>
                  <a:prstClr val="black"/>
                </a:solidFill>
                <a:effectLst/>
                <a:uLnTx/>
                <a:uFillTx/>
                <a:latin typeface="Arial" panose="020B0604020202020204" pitchFamily="34" charset="0"/>
                <a:ea typeface="+mn-ea"/>
                <a:cs typeface="B Yekan" panose="00000400000000000000" pitchFamily="2" charset="-78"/>
              </a:rPr>
              <a:t> بهبود شاخص های کیفی شبکه برای افزایش رضایتمندی مشتریان</a:t>
            </a:r>
          </a:p>
        </p:txBody>
      </p:sp>
      <p:sp>
        <p:nvSpPr>
          <p:cNvPr id="6" name="Rectangle 5"/>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173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extBox 3"/>
          <p:cNvSpPr txBox="1"/>
          <p:nvPr/>
        </p:nvSpPr>
        <p:spPr>
          <a:xfrm>
            <a:off x="2957771" y="357087"/>
            <a:ext cx="6306581" cy="646079"/>
          </a:xfrm>
          <a:prstGeom prst="rect">
            <a:avLst/>
          </a:prstGeom>
        </p:spPr>
        <p:txBody>
          <a:bodyPr lIns="0" tIns="0" rIns="0" bIns="0" anchor="t">
            <a:noAutofit/>
          </a:bodyPr>
          <a:lstStyle>
            <a:lvl1pPr indent="0" defTabSz="914034">
              <a:lnSpc>
                <a:spcPct val="90000"/>
              </a:lnSpc>
              <a:spcBef>
                <a:spcPts val="1000"/>
              </a:spcBef>
              <a:buFontTx/>
              <a:buNone/>
              <a:defRPr sz="2400">
                <a:solidFill>
                  <a:srgbClr val="FFC000"/>
                </a:solidFill>
                <a:latin typeface="Arial" panose="020B0604020202020204" pitchFamily="34" charset="0"/>
                <a:cs typeface="Arial" panose="020B0604020202020204" pitchFamily="34" charset="0"/>
              </a:defRPr>
            </a:lvl1pPr>
            <a:lvl2pPr marL="890493" indent="-296831" defTabSz="1187323">
              <a:lnSpc>
                <a:spcPct val="90000"/>
              </a:lnSpc>
              <a:spcBef>
                <a:spcPts val="650"/>
              </a:spcBef>
              <a:buFont typeface="Arial" panose="020B0604020202020204" pitchFamily="34" charset="0"/>
              <a:buChar char="•"/>
              <a:defRPr sz="3117"/>
            </a:lvl2pPr>
            <a:lvl3pPr marL="1484154" indent="-296831" defTabSz="1187323">
              <a:lnSpc>
                <a:spcPct val="90000"/>
              </a:lnSpc>
              <a:spcBef>
                <a:spcPts val="650"/>
              </a:spcBef>
              <a:buFont typeface="Arial" panose="020B0604020202020204" pitchFamily="34" charset="0"/>
              <a:buChar char="•"/>
              <a:defRPr sz="2597"/>
            </a:lvl3pPr>
            <a:lvl4pPr marL="2077817" indent="-296831" defTabSz="1187323">
              <a:lnSpc>
                <a:spcPct val="90000"/>
              </a:lnSpc>
              <a:spcBef>
                <a:spcPts val="650"/>
              </a:spcBef>
              <a:buFont typeface="Arial" panose="020B0604020202020204" pitchFamily="34" charset="0"/>
              <a:buChar char="•"/>
              <a:defRPr sz="2337"/>
            </a:lvl4pPr>
            <a:lvl5pPr marL="2671478" indent="-296831" defTabSz="1187323">
              <a:lnSpc>
                <a:spcPct val="90000"/>
              </a:lnSpc>
              <a:spcBef>
                <a:spcPts val="650"/>
              </a:spcBef>
              <a:buFont typeface="Arial" panose="020B0604020202020204" pitchFamily="34" charset="0"/>
              <a:buChar char="•"/>
              <a:defRPr sz="2337"/>
            </a:lvl5pPr>
            <a:lvl6pPr marL="3265140" indent="-296831" defTabSz="1187323">
              <a:lnSpc>
                <a:spcPct val="90000"/>
              </a:lnSpc>
              <a:spcBef>
                <a:spcPts val="650"/>
              </a:spcBef>
              <a:buFont typeface="Arial" panose="020B0604020202020204" pitchFamily="34" charset="0"/>
              <a:buChar char="•"/>
              <a:defRPr sz="2337"/>
            </a:lvl6pPr>
            <a:lvl7pPr marL="3858802" indent="-296831" defTabSz="1187323">
              <a:lnSpc>
                <a:spcPct val="90000"/>
              </a:lnSpc>
              <a:spcBef>
                <a:spcPts val="650"/>
              </a:spcBef>
              <a:buFont typeface="Arial" panose="020B0604020202020204" pitchFamily="34" charset="0"/>
              <a:buChar char="•"/>
              <a:defRPr sz="2337"/>
            </a:lvl7pPr>
            <a:lvl8pPr marL="4452463" indent="-296831" defTabSz="1187323">
              <a:lnSpc>
                <a:spcPct val="90000"/>
              </a:lnSpc>
              <a:spcBef>
                <a:spcPts val="650"/>
              </a:spcBef>
              <a:buFont typeface="Arial" panose="020B0604020202020204" pitchFamily="34" charset="0"/>
              <a:buChar char="•"/>
              <a:defRPr sz="2337"/>
            </a:lvl8pPr>
            <a:lvl9pPr marL="5046125" indent="-296831" defTabSz="1187323">
              <a:lnSpc>
                <a:spcPct val="90000"/>
              </a:lnSpc>
              <a:spcBef>
                <a:spcPts val="650"/>
              </a:spcBef>
              <a:buFont typeface="Arial" panose="020B0604020202020204" pitchFamily="34" charset="0"/>
              <a:buChar char="•"/>
              <a:defRPr sz="2337"/>
            </a:lvl9pPr>
          </a:lstStyle>
          <a:p>
            <a:pPr defTabSz="914012">
              <a:defRPr/>
            </a:pPr>
            <a:r>
              <a:rPr lang="fa-IR" altLang="zh-CN" sz="3200" b="1" dirty="0">
                <a:ea typeface="等线" panose="02010600030101010101" pitchFamily="2" charset="-122"/>
                <a:cs typeface="B Mitra" panose="00000400000000000000" pitchFamily="2" charset="-78"/>
              </a:rPr>
              <a:t>روند تکامل شبکه های ثابت و سیار تا کنون</a:t>
            </a:r>
            <a:endParaRPr lang="en-US" altLang="zh-CN" sz="3200" b="1" dirty="0">
              <a:ea typeface="等线" panose="02010600030101010101" pitchFamily="2" charset="-122"/>
              <a:cs typeface="B Mitra" panose="00000400000000000000" pitchFamily="2" charset="-78"/>
            </a:endParaRPr>
          </a:p>
        </p:txBody>
      </p:sp>
      <p:sp>
        <p:nvSpPr>
          <p:cNvPr id="282" name="椭圆 281">
            <a:extLst>
              <a:ext uri="{FF2B5EF4-FFF2-40B4-BE49-F238E27FC236}">
                <a16:creationId xmlns:a16="http://schemas.microsoft.com/office/drawing/2014/main" id="{72361384-7CA8-8B47-AFF3-D3AA3E1E2009}"/>
              </a:ext>
            </a:extLst>
          </p:cNvPr>
          <p:cNvSpPr/>
          <p:nvPr/>
        </p:nvSpPr>
        <p:spPr>
          <a:xfrm rot="19561014">
            <a:off x="2128998" y="2618927"/>
            <a:ext cx="949804" cy="984396"/>
          </a:xfrm>
          <a:prstGeom prst="ellipse">
            <a:avLst/>
          </a:prstGeom>
          <a:gradFill flip="none" rotWithShape="1">
            <a:gsLst>
              <a:gs pos="0">
                <a:schemeClr val="bg1">
                  <a:lumMod val="50000"/>
                </a:schemeClr>
              </a:gs>
              <a:gs pos="54000">
                <a:schemeClr val="bg1">
                  <a:lumMod val="75000"/>
                  <a:alpha val="0"/>
                </a:schemeClr>
              </a:gs>
            </a:gsLst>
            <a:lin ang="2700000" scaled="1"/>
          </a:gradFill>
          <a:ln w="12700" cap="flat" cmpd="sng" algn="ctr">
            <a:gradFill flip="none" rotWithShape="1">
              <a:gsLst>
                <a:gs pos="0">
                  <a:schemeClr val="bg1">
                    <a:lumMod val="50000"/>
                  </a:schemeClr>
                </a:gs>
                <a:gs pos="73000">
                  <a:schemeClr val="accent1">
                    <a:tint val="23500"/>
                    <a:satMod val="160000"/>
                    <a:alpha val="0"/>
                  </a:schemeClr>
                </a:gs>
              </a:gsLst>
              <a:path path="circle">
                <a:fillToRect r="100000" b="100000"/>
              </a:path>
              <a:tileRect l="-100000" t="-100000"/>
            </a:gradFill>
            <a:prstDash val="solid"/>
          </a:ln>
          <a:effectLst/>
        </p:spPr>
        <p:txBody>
          <a:bodyPr wrap="square" rtlCol="0" anchor="ctr">
            <a:noAutofit/>
          </a:bodyPr>
          <a:lstStyle/>
          <a:p>
            <a:pPr algn="ctr" defTabSz="442898" fontAlgn="ctr">
              <a:defRPr/>
            </a:pPr>
            <a:endParaRPr lang="en-US" altLang="zh-CN" sz="1051" kern="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83" name="椭圆 282">
            <a:extLst>
              <a:ext uri="{FF2B5EF4-FFF2-40B4-BE49-F238E27FC236}">
                <a16:creationId xmlns:a16="http://schemas.microsoft.com/office/drawing/2014/main" id="{3C732374-84BD-E747-97D7-97407F3A0119}"/>
              </a:ext>
            </a:extLst>
          </p:cNvPr>
          <p:cNvSpPr/>
          <p:nvPr/>
        </p:nvSpPr>
        <p:spPr>
          <a:xfrm rot="19437360">
            <a:off x="2718193" y="2418601"/>
            <a:ext cx="1302859" cy="1350308"/>
          </a:xfrm>
          <a:prstGeom prst="ellipse">
            <a:avLst/>
          </a:prstGeom>
          <a:gradFill flip="none" rotWithShape="1">
            <a:gsLst>
              <a:gs pos="0">
                <a:schemeClr val="bg1">
                  <a:lumMod val="50000"/>
                </a:schemeClr>
              </a:gs>
              <a:gs pos="54000">
                <a:schemeClr val="bg1">
                  <a:lumMod val="75000"/>
                  <a:alpha val="0"/>
                </a:schemeClr>
              </a:gs>
            </a:gsLst>
            <a:lin ang="2700000" scaled="1"/>
          </a:gradFill>
          <a:ln w="12700" cap="flat" cmpd="sng" algn="ctr">
            <a:gradFill flip="none" rotWithShape="1">
              <a:gsLst>
                <a:gs pos="0">
                  <a:schemeClr val="bg1">
                    <a:lumMod val="50000"/>
                  </a:schemeClr>
                </a:gs>
                <a:gs pos="73000">
                  <a:schemeClr val="accent1">
                    <a:tint val="23500"/>
                    <a:satMod val="160000"/>
                    <a:alpha val="0"/>
                  </a:schemeClr>
                </a:gs>
              </a:gsLst>
              <a:path path="circle">
                <a:fillToRect r="100000" b="100000"/>
              </a:path>
              <a:tileRect l="-100000" t="-100000"/>
            </a:gradFill>
            <a:prstDash val="solid"/>
          </a:ln>
          <a:effectLst/>
        </p:spPr>
        <p:txBody>
          <a:bodyPr wrap="square" rtlCol="0" anchor="ctr">
            <a:noAutofit/>
          </a:bodyPr>
          <a:lstStyle/>
          <a:p>
            <a:pPr algn="ctr" defTabSz="442898" fontAlgn="ctr">
              <a:defRPr/>
            </a:pPr>
            <a:endParaRPr lang="en-US" altLang="zh-CN" sz="1051" kern="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84" name="椭圆 283">
            <a:extLst>
              <a:ext uri="{FF2B5EF4-FFF2-40B4-BE49-F238E27FC236}">
                <a16:creationId xmlns:a16="http://schemas.microsoft.com/office/drawing/2014/main" id="{D3E94DDA-ECB4-2645-AE2C-6ACF08622433}"/>
              </a:ext>
            </a:extLst>
          </p:cNvPr>
          <p:cNvSpPr/>
          <p:nvPr/>
        </p:nvSpPr>
        <p:spPr>
          <a:xfrm rot="18900000">
            <a:off x="3660443" y="2137270"/>
            <a:ext cx="1734160" cy="1797316"/>
          </a:xfrm>
          <a:prstGeom prst="ellipse">
            <a:avLst/>
          </a:prstGeom>
          <a:gradFill flip="none" rotWithShape="1">
            <a:gsLst>
              <a:gs pos="0">
                <a:schemeClr val="bg1">
                  <a:lumMod val="50000"/>
                </a:schemeClr>
              </a:gs>
              <a:gs pos="54000">
                <a:schemeClr val="bg1">
                  <a:lumMod val="75000"/>
                  <a:alpha val="0"/>
                </a:schemeClr>
              </a:gs>
            </a:gsLst>
            <a:lin ang="2700000" scaled="1"/>
          </a:gradFill>
          <a:ln w="12700" cap="flat" cmpd="sng" algn="ctr">
            <a:gradFill flip="none" rotWithShape="1">
              <a:gsLst>
                <a:gs pos="0">
                  <a:schemeClr val="bg1">
                    <a:lumMod val="50000"/>
                  </a:schemeClr>
                </a:gs>
                <a:gs pos="73000">
                  <a:schemeClr val="accent1">
                    <a:tint val="23500"/>
                    <a:satMod val="160000"/>
                    <a:alpha val="0"/>
                  </a:schemeClr>
                </a:gs>
              </a:gsLst>
              <a:path path="circle">
                <a:fillToRect r="100000" b="100000"/>
              </a:path>
              <a:tileRect l="-100000" t="-100000"/>
            </a:gradFill>
            <a:prstDash val="solid"/>
          </a:ln>
          <a:effectLst/>
        </p:spPr>
        <p:txBody>
          <a:bodyPr wrap="square" rtlCol="0" anchor="ctr">
            <a:noAutofit/>
          </a:bodyPr>
          <a:lstStyle/>
          <a:p>
            <a:pPr algn="ctr" defTabSz="442898" fontAlgn="ctr">
              <a:defRPr/>
            </a:pPr>
            <a:endParaRPr lang="en-US" altLang="zh-CN" sz="1051" kern="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85" name="椭圆 284">
            <a:extLst>
              <a:ext uri="{FF2B5EF4-FFF2-40B4-BE49-F238E27FC236}">
                <a16:creationId xmlns:a16="http://schemas.microsoft.com/office/drawing/2014/main" id="{2EFBBCC5-4C80-E346-B126-4C7EC4F1883E}"/>
              </a:ext>
            </a:extLst>
          </p:cNvPr>
          <p:cNvSpPr/>
          <p:nvPr/>
        </p:nvSpPr>
        <p:spPr>
          <a:xfrm rot="18900000">
            <a:off x="5033993" y="1917270"/>
            <a:ext cx="2229857" cy="2311069"/>
          </a:xfrm>
          <a:prstGeom prst="ellipse">
            <a:avLst/>
          </a:prstGeom>
          <a:gradFill flip="none" rotWithShape="1">
            <a:gsLst>
              <a:gs pos="0">
                <a:schemeClr val="bg1">
                  <a:lumMod val="50000"/>
                </a:schemeClr>
              </a:gs>
              <a:gs pos="54000">
                <a:schemeClr val="bg1">
                  <a:lumMod val="75000"/>
                  <a:alpha val="0"/>
                </a:schemeClr>
              </a:gs>
            </a:gsLst>
            <a:lin ang="2700000" scaled="1"/>
          </a:gradFill>
          <a:ln w="12700" cap="flat" cmpd="sng" algn="ctr">
            <a:gradFill flip="none" rotWithShape="1">
              <a:gsLst>
                <a:gs pos="0">
                  <a:schemeClr val="bg1">
                    <a:lumMod val="50000"/>
                  </a:schemeClr>
                </a:gs>
                <a:gs pos="73000">
                  <a:schemeClr val="accent1">
                    <a:tint val="23500"/>
                    <a:satMod val="160000"/>
                    <a:alpha val="0"/>
                  </a:schemeClr>
                </a:gs>
              </a:gsLst>
              <a:path path="circle">
                <a:fillToRect r="100000" b="100000"/>
              </a:path>
              <a:tileRect l="-100000" t="-100000"/>
            </a:gradFill>
            <a:prstDash val="solid"/>
          </a:ln>
          <a:effectLst/>
        </p:spPr>
        <p:txBody>
          <a:bodyPr wrap="square" rtlCol="0" anchor="ctr">
            <a:noAutofit/>
          </a:bodyPr>
          <a:lstStyle/>
          <a:p>
            <a:pPr algn="ctr" defTabSz="442898" fontAlgn="ctr">
              <a:defRPr/>
            </a:pPr>
            <a:endParaRPr lang="en-US" altLang="zh-CN" sz="1051" kern="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86" name="TextBox 35"/>
          <p:cNvSpPr txBox="1"/>
          <p:nvPr/>
        </p:nvSpPr>
        <p:spPr bwMode="auto">
          <a:xfrm>
            <a:off x="3088407" y="2126075"/>
            <a:ext cx="562435" cy="357279"/>
          </a:xfrm>
          <a:prstGeom prst="rect">
            <a:avLst/>
          </a:prstGeom>
          <a:noFill/>
          <a:ln w="9525">
            <a:noFill/>
            <a:miter lim="800000"/>
          </a:ln>
        </p:spPr>
        <p:txBody>
          <a:bodyPr vert="horz" wrap="square" lIns="202312" tIns="101159" rIns="202312" bIns="101159"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marL="593733" indent="-593733" algn="ctr" defTabSz="1939026" eaLnBrk="0" fontAlgn="ctr" hangingPunct="0">
              <a:spcBef>
                <a:spcPct val="0"/>
              </a:spcBef>
              <a:spcAft>
                <a:spcPct val="0"/>
              </a:spcAft>
              <a:buClr>
                <a:srgbClr val="0070C0"/>
              </a:buClr>
              <a:defRPr/>
            </a:pPr>
            <a:r>
              <a:rPr lang="en-US" altLang="zh-CN" sz="900" b="1"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2G</a:t>
            </a:r>
          </a:p>
        </p:txBody>
      </p:sp>
      <p:sp>
        <p:nvSpPr>
          <p:cNvPr id="287" name="TextBox 36"/>
          <p:cNvSpPr txBox="1"/>
          <p:nvPr/>
        </p:nvSpPr>
        <p:spPr bwMode="auto">
          <a:xfrm>
            <a:off x="4229384" y="1844744"/>
            <a:ext cx="596280" cy="389349"/>
          </a:xfrm>
          <a:prstGeom prst="rect">
            <a:avLst/>
          </a:prstGeom>
          <a:noFill/>
          <a:ln w="9525">
            <a:noFill/>
            <a:miter lim="800000"/>
          </a:ln>
        </p:spPr>
        <p:txBody>
          <a:bodyPr vert="horz" wrap="square" lIns="202312" tIns="101159" rIns="202312" bIns="101159"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marL="593733" indent="-593733" algn="ctr" defTabSz="1939026" eaLnBrk="0" fontAlgn="ctr" hangingPunct="0">
              <a:spcBef>
                <a:spcPct val="0"/>
              </a:spcBef>
              <a:spcAft>
                <a:spcPct val="0"/>
              </a:spcAft>
              <a:buClr>
                <a:srgbClr val="0070C0"/>
              </a:buClr>
              <a:defRPr/>
            </a:pPr>
            <a:r>
              <a:rPr lang="en-US" altLang="zh-CN" sz="1100" b="1"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3G</a:t>
            </a:r>
          </a:p>
        </p:txBody>
      </p:sp>
      <p:sp>
        <p:nvSpPr>
          <p:cNvPr id="288" name="TextBox 37"/>
          <p:cNvSpPr txBox="1"/>
          <p:nvPr/>
        </p:nvSpPr>
        <p:spPr bwMode="auto">
          <a:xfrm>
            <a:off x="5530257" y="1574211"/>
            <a:ext cx="1093887" cy="437455"/>
          </a:xfrm>
          <a:prstGeom prst="rect">
            <a:avLst/>
          </a:prstGeom>
          <a:noFill/>
          <a:ln w="9525">
            <a:noFill/>
            <a:miter lim="800000"/>
          </a:ln>
        </p:spPr>
        <p:txBody>
          <a:bodyPr vert="horz" wrap="square" lIns="202312" tIns="101159" rIns="202312" bIns="101159"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marL="593733" indent="-593733" algn="ctr" defTabSz="1939026" eaLnBrk="0" fontAlgn="ctr" hangingPunct="0">
              <a:spcBef>
                <a:spcPct val="0"/>
              </a:spcBef>
              <a:spcAft>
                <a:spcPct val="0"/>
              </a:spcAft>
              <a:buClr>
                <a:srgbClr val="0070C0"/>
              </a:buClr>
              <a:defRPr/>
            </a:pPr>
            <a:r>
              <a:rPr lang="en-US" altLang="zh-CN" sz="1399" b="1"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4G</a:t>
            </a:r>
          </a:p>
        </p:txBody>
      </p:sp>
      <p:sp>
        <p:nvSpPr>
          <p:cNvPr id="289" name="文本框 65">
            <a:extLst>
              <a:ext uri="{FF2B5EF4-FFF2-40B4-BE49-F238E27FC236}">
                <a16:creationId xmlns:a16="http://schemas.microsoft.com/office/drawing/2014/main" id="{E00C3AFB-32DD-7F4E-8961-62C682C2692B}"/>
              </a:ext>
            </a:extLst>
          </p:cNvPr>
          <p:cNvSpPr txBox="1"/>
          <p:nvPr/>
        </p:nvSpPr>
        <p:spPr>
          <a:xfrm>
            <a:off x="5974032" y="4372949"/>
            <a:ext cx="401301" cy="481060"/>
          </a:xfrm>
          <a:prstGeom prst="rect">
            <a:avLst/>
          </a:prstGeom>
          <a:noFill/>
        </p:spPr>
        <p:txBody>
          <a:bodyPr wrap="square" lIns="0" tIns="0" rIns="0" bIns="0" rtlCol="0">
            <a:noAutofit/>
          </a:bodyPr>
          <a:lstStyle/>
          <a:p>
            <a:pPr algn="ctr" defTabSz="734243" fontAlgn="ctr">
              <a:defRPr/>
            </a:pPr>
            <a:r>
              <a:rPr lang="en-US" altLang="zh-CN" sz="1399"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4K</a:t>
            </a:r>
          </a:p>
        </p:txBody>
      </p:sp>
      <p:sp>
        <p:nvSpPr>
          <p:cNvPr id="290" name="文本框 66">
            <a:extLst>
              <a:ext uri="{FF2B5EF4-FFF2-40B4-BE49-F238E27FC236}">
                <a16:creationId xmlns:a16="http://schemas.microsoft.com/office/drawing/2014/main" id="{11107BEC-E6D3-D940-99B6-6EE69FAA2C3B}"/>
              </a:ext>
            </a:extLst>
          </p:cNvPr>
          <p:cNvSpPr txBox="1"/>
          <p:nvPr/>
        </p:nvSpPr>
        <p:spPr>
          <a:xfrm>
            <a:off x="4345405" y="4070110"/>
            <a:ext cx="364233" cy="400884"/>
          </a:xfrm>
          <a:prstGeom prst="rect">
            <a:avLst/>
          </a:prstGeom>
          <a:noFill/>
        </p:spPr>
        <p:txBody>
          <a:bodyPr wrap="square" lIns="0" tIns="0" rIns="0" bIns="0" rtlCol="0">
            <a:noAutofit/>
          </a:bodyPr>
          <a:lstStyle/>
          <a:p>
            <a:pPr algn="ctr" defTabSz="734243" fontAlgn="ctr">
              <a:defRPr/>
            </a:pPr>
            <a:r>
              <a:rPr lang="en-US" altLang="zh-CN" sz="1100"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Video</a:t>
            </a:r>
          </a:p>
        </p:txBody>
      </p:sp>
      <p:sp>
        <p:nvSpPr>
          <p:cNvPr id="291" name="文本框 67">
            <a:extLst>
              <a:ext uri="{FF2B5EF4-FFF2-40B4-BE49-F238E27FC236}">
                <a16:creationId xmlns:a16="http://schemas.microsoft.com/office/drawing/2014/main" id="{E39719A9-85A1-A047-8142-4F2DA0ADA769}"/>
              </a:ext>
            </a:extLst>
          </p:cNvPr>
          <p:cNvSpPr txBox="1"/>
          <p:nvPr/>
        </p:nvSpPr>
        <p:spPr>
          <a:xfrm>
            <a:off x="3222964" y="3841560"/>
            <a:ext cx="293321" cy="352777"/>
          </a:xfrm>
          <a:prstGeom prst="rect">
            <a:avLst/>
          </a:prstGeom>
          <a:noFill/>
        </p:spPr>
        <p:txBody>
          <a:bodyPr wrap="square" lIns="0" tIns="0" rIns="0" bIns="0" rtlCol="0">
            <a:noAutofit/>
          </a:bodyPr>
          <a:lstStyle/>
          <a:p>
            <a:pPr algn="ctr" defTabSz="734243" fontAlgn="ctr">
              <a:defRPr/>
            </a:pPr>
            <a:r>
              <a:rPr lang="en-US" altLang="zh-CN" sz="1100"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Web</a:t>
            </a:r>
          </a:p>
        </p:txBody>
      </p:sp>
      <p:sp>
        <p:nvSpPr>
          <p:cNvPr id="292" name="文本框 68">
            <a:extLst>
              <a:ext uri="{FF2B5EF4-FFF2-40B4-BE49-F238E27FC236}">
                <a16:creationId xmlns:a16="http://schemas.microsoft.com/office/drawing/2014/main" id="{EC6DD5FC-53C4-724E-8A69-ECD51B28D576}"/>
              </a:ext>
            </a:extLst>
          </p:cNvPr>
          <p:cNvSpPr txBox="1"/>
          <p:nvPr/>
        </p:nvSpPr>
        <p:spPr>
          <a:xfrm>
            <a:off x="2443542" y="3664551"/>
            <a:ext cx="320719" cy="336741"/>
          </a:xfrm>
          <a:prstGeom prst="rect">
            <a:avLst/>
          </a:prstGeom>
          <a:noFill/>
          <a:ln>
            <a:noFill/>
          </a:ln>
        </p:spPr>
        <p:txBody>
          <a:bodyPr wrap="square" lIns="0" tIns="0" rIns="0" bIns="0" rtlCol="0">
            <a:noAutofit/>
          </a:bodyPr>
          <a:lstStyle/>
          <a:p>
            <a:pPr algn="ctr" defTabSz="734243" fontAlgn="ctr">
              <a:defRPr/>
            </a:pPr>
            <a:r>
              <a:rPr lang="en-US" altLang="zh-CN" sz="1000"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Voice</a:t>
            </a:r>
          </a:p>
        </p:txBody>
      </p:sp>
      <p:sp>
        <p:nvSpPr>
          <p:cNvPr id="293" name="TextBox 35"/>
          <p:cNvSpPr txBox="1"/>
          <p:nvPr/>
        </p:nvSpPr>
        <p:spPr bwMode="auto">
          <a:xfrm>
            <a:off x="2318655" y="2299029"/>
            <a:ext cx="570493" cy="357279"/>
          </a:xfrm>
          <a:prstGeom prst="rect">
            <a:avLst/>
          </a:prstGeom>
          <a:noFill/>
          <a:ln w="9525">
            <a:noFill/>
            <a:miter lim="800000"/>
          </a:ln>
        </p:spPr>
        <p:txBody>
          <a:bodyPr vert="horz" wrap="square" lIns="202312" tIns="101159" rIns="202312" bIns="101159"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marL="593733" indent="-593733" algn="ctr" defTabSz="1939026" eaLnBrk="0" fontAlgn="ctr" hangingPunct="0">
              <a:spcBef>
                <a:spcPct val="0"/>
              </a:spcBef>
              <a:spcAft>
                <a:spcPct val="0"/>
              </a:spcAft>
              <a:buClr>
                <a:srgbClr val="0070C0"/>
              </a:buClr>
              <a:defRPr/>
            </a:pPr>
            <a:r>
              <a:rPr lang="en-US" altLang="zh-CN" sz="900" b="1"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1G</a:t>
            </a:r>
          </a:p>
        </p:txBody>
      </p:sp>
      <p:pic>
        <p:nvPicPr>
          <p:cNvPr id="295" name="Picture 2"/>
          <p:cNvPicPr>
            <a:picLocks noChangeAspect="1" noChangeArrowheads="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154470" y="2555303"/>
            <a:ext cx="279029" cy="289192"/>
          </a:xfrm>
          <a:prstGeom prst="rect">
            <a:avLst/>
          </a:prstGeom>
          <a:noFill/>
          <a:ln>
            <a:noFill/>
          </a:ln>
        </p:spPr>
      </p:pic>
      <p:pic>
        <p:nvPicPr>
          <p:cNvPr id="296" name="Picture 3"/>
          <p:cNvPicPr>
            <a:picLocks noChangeAspect="1" noChangeArrowheads="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977954" y="3279986"/>
            <a:ext cx="271548" cy="276071"/>
          </a:xfrm>
          <a:prstGeom prst="rect">
            <a:avLst/>
          </a:prstGeom>
          <a:noFill/>
          <a:ln>
            <a:noFill/>
          </a:ln>
        </p:spPr>
      </p:pic>
      <p:pic>
        <p:nvPicPr>
          <p:cNvPr id="297" name="Picture 4"/>
          <p:cNvPicPr>
            <a:picLocks noChangeAspect="1" noChangeArrowheads="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358463" y="3280290"/>
            <a:ext cx="251815" cy="275485"/>
          </a:xfrm>
          <a:prstGeom prst="rect">
            <a:avLst/>
          </a:prstGeom>
          <a:noFill/>
          <a:ln>
            <a:noFill/>
          </a:ln>
        </p:spPr>
      </p:pic>
      <p:pic>
        <p:nvPicPr>
          <p:cNvPr id="298" name="Picture 4"/>
          <p:cNvPicPr>
            <a:picLocks noChangeAspect="1" noChangeArrowheads="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009591" y="2499968"/>
            <a:ext cx="289711" cy="316941"/>
          </a:xfrm>
          <a:prstGeom prst="rect">
            <a:avLst/>
          </a:prstGeom>
          <a:noFill/>
          <a:ln>
            <a:noFill/>
          </a:ln>
        </p:spPr>
      </p:pic>
      <p:pic>
        <p:nvPicPr>
          <p:cNvPr id="299" name="Picture 2"/>
          <p:cNvPicPr>
            <a:picLocks noChangeAspect="1" noChangeArrowheads="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27521" y="2504824"/>
            <a:ext cx="294672" cy="305403"/>
          </a:xfrm>
          <a:prstGeom prst="rect">
            <a:avLst/>
          </a:prstGeom>
          <a:noFill/>
          <a:ln>
            <a:noFill/>
          </a:ln>
        </p:spPr>
      </p:pic>
      <p:pic>
        <p:nvPicPr>
          <p:cNvPr id="300" name="Picture 3"/>
          <p:cNvPicPr>
            <a:picLocks noChangeAspect="1" noChangeArrowheads="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006085" y="3334929"/>
            <a:ext cx="289435" cy="294256"/>
          </a:xfrm>
          <a:prstGeom prst="rect">
            <a:avLst/>
          </a:prstGeom>
          <a:noFill/>
          <a:ln>
            <a:noFill/>
          </a:ln>
        </p:spPr>
      </p:pic>
      <p:pic>
        <p:nvPicPr>
          <p:cNvPr id="301" name="Picture 5"/>
          <p:cNvPicPr>
            <a:picLocks noChangeAspect="1" noChangeArrowheads="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27523" y="3339333"/>
            <a:ext cx="337196" cy="283096"/>
          </a:xfrm>
          <a:prstGeom prst="rect">
            <a:avLst/>
          </a:prstGeom>
          <a:noFill/>
          <a:ln>
            <a:noFill/>
          </a:ln>
        </p:spPr>
      </p:pic>
      <p:pic>
        <p:nvPicPr>
          <p:cNvPr id="302" name="Picture 6"/>
          <p:cNvPicPr>
            <a:picLocks noChangeAspect="1" noChangeArrowheads="1"/>
          </p:cNvPicPr>
          <p:nvPr/>
        </p:nvPicPr>
        <p:blipFill>
          <a:blip r:embed="rId7"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44302" y="2441137"/>
            <a:ext cx="395413" cy="312921"/>
          </a:xfrm>
          <a:prstGeom prst="rect">
            <a:avLst/>
          </a:prstGeom>
          <a:noFill/>
          <a:ln>
            <a:noFill/>
          </a:ln>
        </p:spPr>
      </p:pic>
      <p:pic>
        <p:nvPicPr>
          <p:cNvPr id="303" name="Picture 7"/>
          <p:cNvPicPr>
            <a:picLocks noChangeAspect="1" noChangeArrowheads="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006327" y="2414846"/>
            <a:ext cx="340723" cy="353132"/>
          </a:xfrm>
          <a:prstGeom prst="rect">
            <a:avLst/>
          </a:prstGeom>
          <a:noFill/>
          <a:ln>
            <a:noFill/>
          </a:ln>
        </p:spPr>
      </p:pic>
      <p:pic>
        <p:nvPicPr>
          <p:cNvPr id="304" name="Picture 3"/>
          <p:cNvPicPr>
            <a:picLocks noChangeAspect="1" noChangeArrowheads="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25606" y="3327025"/>
            <a:ext cx="273871" cy="278433"/>
          </a:xfrm>
          <a:prstGeom prst="rect">
            <a:avLst/>
          </a:prstGeom>
          <a:noFill/>
          <a:ln>
            <a:noFill/>
          </a:ln>
        </p:spPr>
      </p:pic>
      <p:pic>
        <p:nvPicPr>
          <p:cNvPr id="305" name="Picture 5"/>
          <p:cNvPicPr>
            <a:picLocks noChangeAspect="1" noChangeArrowheads="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014054" y="3313749"/>
            <a:ext cx="343260" cy="288185"/>
          </a:xfrm>
          <a:prstGeom prst="rect">
            <a:avLst/>
          </a:prstGeom>
          <a:noFill/>
          <a:ln>
            <a:noFill/>
          </a:ln>
        </p:spPr>
      </p:pic>
      <p:pic>
        <p:nvPicPr>
          <p:cNvPr id="306" name="Picture 8"/>
          <p:cNvPicPr>
            <a:picLocks noChangeAspect="1" noChangeArrowheads="1"/>
          </p:cNvPicPr>
          <p:nvPr/>
        </p:nvPicPr>
        <p:blipFill>
          <a:blip r:embed="rId9"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508224" y="3707704"/>
            <a:ext cx="313955" cy="339241"/>
          </a:xfrm>
          <a:prstGeom prst="rect">
            <a:avLst/>
          </a:prstGeom>
          <a:noFill/>
          <a:ln>
            <a:noFill/>
          </a:ln>
        </p:spPr>
      </p:pic>
      <p:pic>
        <p:nvPicPr>
          <p:cNvPr id="307" name="Picture 9"/>
          <p:cNvPicPr>
            <a:picLocks noChangeAspect="1" noChangeArrowheads="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016918" y="3777472"/>
            <a:ext cx="386703" cy="238805"/>
          </a:xfrm>
          <a:prstGeom prst="rect">
            <a:avLst/>
          </a:prstGeom>
          <a:noFill/>
          <a:ln>
            <a:noFill/>
          </a:ln>
        </p:spPr>
      </p:pic>
      <p:sp>
        <p:nvSpPr>
          <p:cNvPr id="220" name="TextBox 38"/>
          <p:cNvSpPr txBox="1"/>
          <p:nvPr/>
        </p:nvSpPr>
        <p:spPr bwMode="auto">
          <a:xfrm>
            <a:off x="8049098" y="1396691"/>
            <a:ext cx="412583" cy="384848"/>
          </a:xfrm>
          <a:prstGeom prst="rect">
            <a:avLst/>
          </a:prstGeom>
          <a:noFill/>
          <a:ln w="9525">
            <a:noFill/>
            <a:miter lim="800000"/>
          </a:ln>
        </p:spPr>
        <p:txBody>
          <a:bodyPr vert="horz" wrap="square" lIns="0" tIns="0" rIns="0" bIns="0"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indent="-1402566" algn="ctr" defTabSz="415099" fontAlgn="ctr">
              <a:spcBef>
                <a:spcPct val="0"/>
              </a:spcBef>
              <a:spcAft>
                <a:spcPct val="0"/>
              </a:spcAft>
              <a:buClr>
                <a:srgbClr val="0070C0"/>
              </a:buClr>
              <a:defRPr/>
            </a:pPr>
            <a:r>
              <a:rPr lang="en-US" altLang="zh-CN" sz="2399" b="1" dirty="0">
                <a:solidFill>
                  <a:prstClr val="white"/>
                </a:solidFill>
                <a:effectLst>
                  <a:outerShdw blurRad="203200" sx="102000" sy="102000" algn="ctr" rotWithShape="0">
                    <a:srgbClr val="FFC000">
                      <a:alpha val="40000"/>
                    </a:srgbClr>
                  </a:outerShdw>
                </a:effectLst>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rPr>
              <a:t>5G</a:t>
            </a:r>
          </a:p>
        </p:txBody>
      </p:sp>
      <p:sp>
        <p:nvSpPr>
          <p:cNvPr id="221" name="文本框 88">
            <a:extLst>
              <a:ext uri="{FF2B5EF4-FFF2-40B4-BE49-F238E27FC236}">
                <a16:creationId xmlns:a16="http://schemas.microsoft.com/office/drawing/2014/main" id="{0E4DC7EC-2C7E-8A4B-B3B4-13F10A222F9E}"/>
              </a:ext>
            </a:extLst>
          </p:cNvPr>
          <p:cNvSpPr txBox="1"/>
          <p:nvPr/>
        </p:nvSpPr>
        <p:spPr>
          <a:xfrm>
            <a:off x="7783586" y="4475509"/>
            <a:ext cx="957644" cy="705553"/>
          </a:xfrm>
          <a:prstGeom prst="rect">
            <a:avLst/>
          </a:prstGeom>
          <a:noFill/>
        </p:spPr>
        <p:txBody>
          <a:bodyPr wrap="square" rtlCol="0">
            <a:noAutofit/>
          </a:bodyPr>
          <a:lstStyle/>
          <a:p>
            <a:pPr algn="ctr" defTabSz="1734485" fontAlgn="ctr">
              <a:defRPr/>
            </a:pPr>
            <a:r>
              <a:rPr lang="en-US" altLang="zh-CN" sz="1399" kern="0" dirty="0">
                <a:solidFill>
                  <a:prstClr val="white"/>
                </a:solidFill>
                <a:latin typeface="Calibri" panose="020F0502020204030204"/>
                <a:ea typeface="方正兰亭黑简体" panose="02000000000000000000" pitchFamily="2" charset="-122"/>
                <a:cs typeface="Huawei Sans" panose="020C0503030203020204" pitchFamily="34" charset="0"/>
              </a:rPr>
              <a:t>Cloud VR</a:t>
            </a:r>
          </a:p>
        </p:txBody>
      </p:sp>
      <p:sp>
        <p:nvSpPr>
          <p:cNvPr id="222" name="椭圆 221">
            <a:extLst>
              <a:ext uri="{FF2B5EF4-FFF2-40B4-BE49-F238E27FC236}">
                <a16:creationId xmlns:a16="http://schemas.microsoft.com/office/drawing/2014/main" id="{E354CA90-BE6C-2743-9D68-9E64BE48B394}"/>
              </a:ext>
            </a:extLst>
          </p:cNvPr>
          <p:cNvSpPr/>
          <p:nvPr/>
        </p:nvSpPr>
        <p:spPr>
          <a:xfrm>
            <a:off x="7039364" y="1848679"/>
            <a:ext cx="2380251" cy="2424573"/>
          </a:xfrm>
          <a:prstGeom prst="ellipse">
            <a:avLst/>
          </a:prstGeom>
          <a:gradFill flip="none" rotWithShape="1">
            <a:gsLst>
              <a:gs pos="32000">
                <a:schemeClr val="tx2">
                  <a:alpha val="0"/>
                </a:schemeClr>
              </a:gs>
              <a:gs pos="100000">
                <a:srgbClr val="C7000B">
                  <a:alpha val="20000"/>
                </a:srgbClr>
              </a:gs>
            </a:gsLst>
            <a:path path="circle">
              <a:fillToRect l="50000" t="50000" r="50000" b="50000"/>
            </a:path>
          </a:gradFill>
          <a:ln w="12700" cap="flat" cmpd="sng" algn="ctr">
            <a:solidFill>
              <a:schemeClr val="accent1">
                <a:lumMod val="50000"/>
              </a:schemeClr>
            </a:solidFill>
            <a:prstDash val="solid"/>
          </a:ln>
          <a:effectLst/>
        </p:spPr>
        <p:txBody>
          <a:bodyPr wrap="square" rtlCol="0" anchor="ctr">
            <a:noAutofit/>
          </a:bodyPr>
          <a:lstStyle/>
          <a:p>
            <a:pPr algn="ctr" defTabSz="1046246" fontAlgn="ctr">
              <a:defRPr/>
            </a:pPr>
            <a:endParaRPr lang="en-US" altLang="zh-CN" sz="1200"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23" name="Oval 10">
            <a:extLst>
              <a:ext uri="{FF2B5EF4-FFF2-40B4-BE49-F238E27FC236}">
                <a16:creationId xmlns:a16="http://schemas.microsoft.com/office/drawing/2014/main" id="{C7E61BCA-D3E6-8940-9F83-CF208F1C168F}"/>
              </a:ext>
            </a:extLst>
          </p:cNvPr>
          <p:cNvSpPr/>
          <p:nvPr/>
        </p:nvSpPr>
        <p:spPr bwMode="auto">
          <a:xfrm>
            <a:off x="6988478" y="2591603"/>
            <a:ext cx="282431" cy="288639"/>
          </a:xfrm>
          <a:prstGeom prst="ellipse">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24" name="Oval 10">
            <a:extLst>
              <a:ext uri="{FF2B5EF4-FFF2-40B4-BE49-F238E27FC236}">
                <a16:creationId xmlns:a16="http://schemas.microsoft.com/office/drawing/2014/main" id="{C8706C75-4038-3C45-8022-38AFFFCEE770}"/>
              </a:ext>
            </a:extLst>
          </p:cNvPr>
          <p:cNvSpPr/>
          <p:nvPr/>
        </p:nvSpPr>
        <p:spPr bwMode="auto">
          <a:xfrm>
            <a:off x="8813118" y="1978310"/>
            <a:ext cx="282431" cy="288639"/>
          </a:xfrm>
          <a:prstGeom prst="ellipse">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25" name="Oval 10">
            <a:extLst>
              <a:ext uri="{FF2B5EF4-FFF2-40B4-BE49-F238E27FC236}">
                <a16:creationId xmlns:a16="http://schemas.microsoft.com/office/drawing/2014/main" id="{9CDC2BD7-B4C9-7A4F-81BE-9FD5FF806599}"/>
              </a:ext>
            </a:extLst>
          </p:cNvPr>
          <p:cNvSpPr/>
          <p:nvPr/>
        </p:nvSpPr>
        <p:spPr bwMode="auto">
          <a:xfrm>
            <a:off x="6988478" y="3359461"/>
            <a:ext cx="282431" cy="28863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26" name="组合 225"/>
          <p:cNvGrpSpPr/>
          <p:nvPr/>
        </p:nvGrpSpPr>
        <p:grpSpPr>
          <a:xfrm>
            <a:off x="9246746" y="2591603"/>
            <a:ext cx="282431" cy="288639"/>
            <a:chOff x="9818692" y="2482949"/>
            <a:chExt cx="540000" cy="540000"/>
          </a:xfrm>
          <a:solidFill>
            <a:schemeClr val="accent1">
              <a:lumMod val="50000"/>
              <a:alpha val="74000"/>
            </a:schemeClr>
          </a:solidFill>
        </p:grpSpPr>
        <p:sp>
          <p:nvSpPr>
            <p:cNvPr id="275" name="Oval 10">
              <a:extLst>
                <a:ext uri="{FF2B5EF4-FFF2-40B4-BE49-F238E27FC236}">
                  <a16:creationId xmlns:a16="http://schemas.microsoft.com/office/drawing/2014/main" id="{9051F739-3322-B24E-9F40-091B5BDFE56D}"/>
                </a:ext>
              </a:extLst>
            </p:cNvPr>
            <p:cNvSpPr/>
            <p:nvPr/>
          </p:nvSpPr>
          <p:spPr bwMode="auto">
            <a:xfrm>
              <a:off x="9818692" y="2482949"/>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76" name="组合 275"/>
            <p:cNvGrpSpPr/>
            <p:nvPr/>
          </p:nvGrpSpPr>
          <p:grpSpPr>
            <a:xfrm>
              <a:off x="9938524" y="2591078"/>
              <a:ext cx="329425" cy="306224"/>
              <a:chOff x="13962062" y="646113"/>
              <a:chExt cx="5175250" cy="4800600"/>
            </a:xfrm>
            <a:grpFill/>
          </p:grpSpPr>
          <p:sp>
            <p:nvSpPr>
              <p:cNvPr id="277" name="Freeform 6"/>
              <p:cNvSpPr/>
              <p:nvPr/>
            </p:nvSpPr>
            <p:spPr bwMode="auto">
              <a:xfrm>
                <a:off x="14738350" y="2190751"/>
                <a:ext cx="1354137" cy="2078038"/>
              </a:xfrm>
              <a:custGeom>
                <a:avLst/>
                <a:gdLst>
                  <a:gd name="T0" fmla="*/ 361 w 361"/>
                  <a:gd name="T1" fmla="*/ 181 h 554"/>
                  <a:gd name="T2" fmla="*/ 180 w 361"/>
                  <a:gd name="T3" fmla="*/ 0 h 554"/>
                  <a:gd name="T4" fmla="*/ 0 w 361"/>
                  <a:gd name="T5" fmla="*/ 181 h 554"/>
                  <a:gd name="T6" fmla="*/ 74 w 361"/>
                  <a:gd name="T7" fmla="*/ 327 h 554"/>
                  <a:gd name="T8" fmla="*/ 74 w 361"/>
                  <a:gd name="T9" fmla="*/ 554 h 554"/>
                  <a:gd name="T10" fmla="*/ 287 w 361"/>
                  <a:gd name="T11" fmla="*/ 554 h 554"/>
                  <a:gd name="T12" fmla="*/ 287 w 361"/>
                  <a:gd name="T13" fmla="*/ 327 h 554"/>
                  <a:gd name="T14" fmla="*/ 361 w 361"/>
                  <a:gd name="T15" fmla="*/ 181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54">
                    <a:moveTo>
                      <a:pt x="361" y="181"/>
                    </a:moveTo>
                    <a:cubicBezTo>
                      <a:pt x="361" y="81"/>
                      <a:pt x="280" y="0"/>
                      <a:pt x="180" y="0"/>
                    </a:cubicBezTo>
                    <a:cubicBezTo>
                      <a:pt x="81" y="0"/>
                      <a:pt x="0" y="81"/>
                      <a:pt x="0" y="181"/>
                    </a:cubicBezTo>
                    <a:cubicBezTo>
                      <a:pt x="0" y="241"/>
                      <a:pt x="29" y="294"/>
                      <a:pt x="74" y="327"/>
                    </a:cubicBezTo>
                    <a:cubicBezTo>
                      <a:pt x="74" y="554"/>
                      <a:pt x="74" y="554"/>
                      <a:pt x="74" y="554"/>
                    </a:cubicBezTo>
                    <a:cubicBezTo>
                      <a:pt x="287" y="554"/>
                      <a:pt x="287" y="554"/>
                      <a:pt x="287" y="554"/>
                    </a:cubicBezTo>
                    <a:cubicBezTo>
                      <a:pt x="287" y="327"/>
                      <a:pt x="287" y="327"/>
                      <a:pt x="287" y="327"/>
                    </a:cubicBezTo>
                    <a:cubicBezTo>
                      <a:pt x="332" y="294"/>
                      <a:pt x="361" y="241"/>
                      <a:pt x="361" y="181"/>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31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78" name="Freeform 7"/>
              <p:cNvSpPr>
                <a:spLocks noEditPoints="1"/>
              </p:cNvSpPr>
              <p:nvPr/>
            </p:nvSpPr>
            <p:spPr bwMode="auto">
              <a:xfrm>
                <a:off x="13962062" y="646113"/>
                <a:ext cx="2906712" cy="2755900"/>
              </a:xfrm>
              <a:custGeom>
                <a:avLst/>
                <a:gdLst>
                  <a:gd name="T0" fmla="*/ 387 w 775"/>
                  <a:gd name="T1" fmla="*/ 0 h 735"/>
                  <a:gd name="T2" fmla="*/ 0 w 775"/>
                  <a:gd name="T3" fmla="*/ 387 h 735"/>
                  <a:gd name="T4" fmla="*/ 218 w 775"/>
                  <a:gd name="T5" fmla="*/ 735 h 735"/>
                  <a:gd name="T6" fmla="*/ 166 w 775"/>
                  <a:gd name="T7" fmla="*/ 593 h 735"/>
                  <a:gd name="T8" fmla="*/ 387 w 775"/>
                  <a:gd name="T9" fmla="*/ 372 h 735"/>
                  <a:gd name="T10" fmla="*/ 609 w 775"/>
                  <a:gd name="T11" fmla="*/ 593 h 735"/>
                  <a:gd name="T12" fmla="*/ 557 w 775"/>
                  <a:gd name="T13" fmla="*/ 735 h 735"/>
                  <a:gd name="T14" fmla="*/ 775 w 775"/>
                  <a:gd name="T15" fmla="*/ 387 h 735"/>
                  <a:gd name="T16" fmla="*/ 387 w 775"/>
                  <a:gd name="T17" fmla="*/ 0 h 735"/>
                  <a:gd name="T18" fmla="*/ 387 w 775"/>
                  <a:gd name="T19" fmla="*/ 246 h 735"/>
                  <a:gd name="T20" fmla="*/ 296 w 775"/>
                  <a:gd name="T21" fmla="*/ 155 h 735"/>
                  <a:gd name="T22" fmla="*/ 387 w 775"/>
                  <a:gd name="T23" fmla="*/ 63 h 735"/>
                  <a:gd name="T24" fmla="*/ 479 w 775"/>
                  <a:gd name="T25" fmla="*/ 155 h 735"/>
                  <a:gd name="T26" fmla="*/ 387 w 775"/>
                  <a:gd name="T27" fmla="*/ 24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5" h="735">
                    <a:moveTo>
                      <a:pt x="387" y="0"/>
                    </a:moveTo>
                    <a:cubicBezTo>
                      <a:pt x="174" y="0"/>
                      <a:pt x="0" y="173"/>
                      <a:pt x="0" y="387"/>
                    </a:cubicBezTo>
                    <a:cubicBezTo>
                      <a:pt x="0" y="540"/>
                      <a:pt x="89" y="672"/>
                      <a:pt x="218" y="735"/>
                    </a:cubicBezTo>
                    <a:cubicBezTo>
                      <a:pt x="186" y="697"/>
                      <a:pt x="166" y="647"/>
                      <a:pt x="166" y="593"/>
                    </a:cubicBezTo>
                    <a:cubicBezTo>
                      <a:pt x="166" y="471"/>
                      <a:pt x="265" y="372"/>
                      <a:pt x="387" y="372"/>
                    </a:cubicBezTo>
                    <a:cubicBezTo>
                      <a:pt x="510" y="372"/>
                      <a:pt x="609" y="471"/>
                      <a:pt x="609" y="593"/>
                    </a:cubicBezTo>
                    <a:cubicBezTo>
                      <a:pt x="609" y="647"/>
                      <a:pt x="589" y="697"/>
                      <a:pt x="557" y="735"/>
                    </a:cubicBezTo>
                    <a:cubicBezTo>
                      <a:pt x="686" y="672"/>
                      <a:pt x="775" y="540"/>
                      <a:pt x="775" y="387"/>
                    </a:cubicBezTo>
                    <a:cubicBezTo>
                      <a:pt x="775" y="173"/>
                      <a:pt x="601" y="0"/>
                      <a:pt x="387" y="0"/>
                    </a:cubicBezTo>
                    <a:close/>
                    <a:moveTo>
                      <a:pt x="387" y="246"/>
                    </a:moveTo>
                    <a:cubicBezTo>
                      <a:pt x="337" y="246"/>
                      <a:pt x="296" y="205"/>
                      <a:pt x="296" y="155"/>
                    </a:cubicBezTo>
                    <a:cubicBezTo>
                      <a:pt x="296" y="104"/>
                      <a:pt x="337" y="63"/>
                      <a:pt x="387" y="63"/>
                    </a:cubicBezTo>
                    <a:cubicBezTo>
                      <a:pt x="438" y="63"/>
                      <a:pt x="479" y="104"/>
                      <a:pt x="479" y="155"/>
                    </a:cubicBezTo>
                    <a:cubicBezTo>
                      <a:pt x="479" y="205"/>
                      <a:pt x="438" y="246"/>
                      <a:pt x="387" y="246"/>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31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79" name="Freeform 8"/>
              <p:cNvSpPr/>
              <p:nvPr/>
            </p:nvSpPr>
            <p:spPr bwMode="auto">
              <a:xfrm>
                <a:off x="16816388" y="1155701"/>
                <a:ext cx="1162050" cy="1844675"/>
              </a:xfrm>
              <a:custGeom>
                <a:avLst/>
                <a:gdLst>
                  <a:gd name="T0" fmla="*/ 0 w 310"/>
                  <a:gd name="T1" fmla="*/ 0 h 492"/>
                  <a:gd name="T2" fmla="*/ 78 w 310"/>
                  <a:gd name="T3" fmla="*/ 254 h 492"/>
                  <a:gd name="T4" fmla="*/ 33 w 310"/>
                  <a:gd name="T5" fmla="*/ 431 h 492"/>
                  <a:gd name="T6" fmla="*/ 116 w 310"/>
                  <a:gd name="T7" fmla="*/ 492 h 492"/>
                  <a:gd name="T8" fmla="*/ 310 w 310"/>
                  <a:gd name="T9" fmla="*/ 224 h 492"/>
                  <a:gd name="T10" fmla="*/ 0 w 310"/>
                  <a:gd name="T11" fmla="*/ 0 h 492"/>
                </a:gdLst>
                <a:ahLst/>
                <a:cxnLst>
                  <a:cxn ang="0">
                    <a:pos x="T0" y="T1"/>
                  </a:cxn>
                  <a:cxn ang="0">
                    <a:pos x="T2" y="T3"/>
                  </a:cxn>
                  <a:cxn ang="0">
                    <a:pos x="T4" y="T5"/>
                  </a:cxn>
                  <a:cxn ang="0">
                    <a:pos x="T6" y="T7"/>
                  </a:cxn>
                  <a:cxn ang="0">
                    <a:pos x="T8" y="T9"/>
                  </a:cxn>
                  <a:cxn ang="0">
                    <a:pos x="T10" y="T11"/>
                  </a:cxn>
                </a:cxnLst>
                <a:rect l="0" t="0" r="r" b="b"/>
                <a:pathLst>
                  <a:path w="310" h="492">
                    <a:moveTo>
                      <a:pt x="0" y="0"/>
                    </a:moveTo>
                    <a:cubicBezTo>
                      <a:pt x="49" y="72"/>
                      <a:pt x="78" y="160"/>
                      <a:pt x="78" y="254"/>
                    </a:cubicBezTo>
                    <a:cubicBezTo>
                      <a:pt x="78" y="319"/>
                      <a:pt x="57" y="375"/>
                      <a:pt x="33" y="431"/>
                    </a:cubicBezTo>
                    <a:cubicBezTo>
                      <a:pt x="116" y="492"/>
                      <a:pt x="116" y="492"/>
                      <a:pt x="116" y="492"/>
                    </a:cubicBezTo>
                    <a:cubicBezTo>
                      <a:pt x="310" y="224"/>
                      <a:pt x="310" y="224"/>
                      <a:pt x="310" y="224"/>
                    </a:cubicBezTo>
                    <a:lnTo>
                      <a:pt x="0" y="0"/>
                    </a:ln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31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80" name="Freeform 9"/>
              <p:cNvSpPr>
                <a:spLocks noEditPoints="1"/>
              </p:cNvSpPr>
              <p:nvPr/>
            </p:nvSpPr>
            <p:spPr bwMode="auto">
              <a:xfrm>
                <a:off x="16981488" y="2168526"/>
                <a:ext cx="2155825" cy="2295525"/>
              </a:xfrm>
              <a:custGeom>
                <a:avLst/>
                <a:gdLst>
                  <a:gd name="T0" fmla="*/ 476 w 575"/>
                  <a:gd name="T1" fmla="*/ 59 h 612"/>
                  <a:gd name="T2" fmla="*/ 222 w 575"/>
                  <a:gd name="T3" fmla="*/ 100 h 612"/>
                  <a:gd name="T4" fmla="*/ 42 w 575"/>
                  <a:gd name="T5" fmla="*/ 349 h 612"/>
                  <a:gd name="T6" fmla="*/ 13 w 575"/>
                  <a:gd name="T7" fmla="*/ 500 h 612"/>
                  <a:gd name="T8" fmla="*/ 281 w 575"/>
                  <a:gd name="T9" fmla="*/ 612 h 612"/>
                  <a:gd name="T10" fmla="*/ 336 w 575"/>
                  <a:gd name="T11" fmla="*/ 562 h 612"/>
                  <a:gd name="T12" fmla="*/ 516 w 575"/>
                  <a:gd name="T13" fmla="*/ 313 h 612"/>
                  <a:gd name="T14" fmla="*/ 476 w 575"/>
                  <a:gd name="T15" fmla="*/ 59 h 612"/>
                  <a:gd name="T16" fmla="*/ 364 w 575"/>
                  <a:gd name="T17" fmla="*/ 259 h 612"/>
                  <a:gd name="T18" fmla="*/ 297 w 575"/>
                  <a:gd name="T19" fmla="*/ 192 h 612"/>
                  <a:gd name="T20" fmla="*/ 364 w 575"/>
                  <a:gd name="T21" fmla="*/ 125 h 612"/>
                  <a:gd name="T22" fmla="*/ 431 w 575"/>
                  <a:gd name="T23" fmla="*/ 192 h 612"/>
                  <a:gd name="T24" fmla="*/ 364 w 575"/>
                  <a:gd name="T25" fmla="*/ 259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5" h="612">
                    <a:moveTo>
                      <a:pt x="476" y="59"/>
                    </a:moveTo>
                    <a:cubicBezTo>
                      <a:pt x="394" y="0"/>
                      <a:pt x="281" y="19"/>
                      <a:pt x="222" y="100"/>
                    </a:cubicBezTo>
                    <a:cubicBezTo>
                      <a:pt x="42" y="349"/>
                      <a:pt x="42" y="349"/>
                      <a:pt x="42" y="349"/>
                    </a:cubicBezTo>
                    <a:cubicBezTo>
                      <a:pt x="9" y="394"/>
                      <a:pt x="0" y="450"/>
                      <a:pt x="13" y="500"/>
                    </a:cubicBezTo>
                    <a:cubicBezTo>
                      <a:pt x="117" y="501"/>
                      <a:pt x="212" y="544"/>
                      <a:pt x="281" y="612"/>
                    </a:cubicBezTo>
                    <a:cubicBezTo>
                      <a:pt x="302" y="599"/>
                      <a:pt x="321" y="583"/>
                      <a:pt x="336" y="562"/>
                    </a:cubicBezTo>
                    <a:cubicBezTo>
                      <a:pt x="516" y="313"/>
                      <a:pt x="516" y="313"/>
                      <a:pt x="516" y="313"/>
                    </a:cubicBezTo>
                    <a:cubicBezTo>
                      <a:pt x="575" y="232"/>
                      <a:pt x="557" y="118"/>
                      <a:pt x="476" y="59"/>
                    </a:cubicBezTo>
                    <a:close/>
                    <a:moveTo>
                      <a:pt x="364" y="259"/>
                    </a:moveTo>
                    <a:cubicBezTo>
                      <a:pt x="327" y="259"/>
                      <a:pt x="297" y="229"/>
                      <a:pt x="297" y="192"/>
                    </a:cubicBezTo>
                    <a:cubicBezTo>
                      <a:pt x="297" y="155"/>
                      <a:pt x="327" y="125"/>
                      <a:pt x="364" y="125"/>
                    </a:cubicBezTo>
                    <a:cubicBezTo>
                      <a:pt x="401" y="125"/>
                      <a:pt x="431" y="155"/>
                      <a:pt x="431" y="192"/>
                    </a:cubicBezTo>
                    <a:cubicBezTo>
                      <a:pt x="431" y="229"/>
                      <a:pt x="401" y="259"/>
                      <a:pt x="364" y="259"/>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31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81" name="Freeform 10"/>
              <p:cNvSpPr>
                <a:spLocks noEditPoints="1"/>
              </p:cNvSpPr>
              <p:nvPr/>
            </p:nvSpPr>
            <p:spPr bwMode="auto">
              <a:xfrm>
                <a:off x="15765462" y="4268788"/>
                <a:ext cx="2482850" cy="1177925"/>
              </a:xfrm>
              <a:custGeom>
                <a:avLst/>
                <a:gdLst>
                  <a:gd name="T0" fmla="*/ 331 w 662"/>
                  <a:gd name="T1" fmla="*/ 0 h 314"/>
                  <a:gd name="T2" fmla="*/ 0 w 662"/>
                  <a:gd name="T3" fmla="*/ 314 h 314"/>
                  <a:gd name="T4" fmla="*/ 662 w 662"/>
                  <a:gd name="T5" fmla="*/ 314 h 314"/>
                  <a:gd name="T6" fmla="*/ 331 w 662"/>
                  <a:gd name="T7" fmla="*/ 0 h 314"/>
                  <a:gd name="T8" fmla="*/ 331 w 662"/>
                  <a:gd name="T9" fmla="*/ 170 h 314"/>
                  <a:gd name="T10" fmla="*/ 272 w 662"/>
                  <a:gd name="T11" fmla="*/ 111 h 314"/>
                  <a:gd name="T12" fmla="*/ 331 w 662"/>
                  <a:gd name="T13" fmla="*/ 52 h 314"/>
                  <a:gd name="T14" fmla="*/ 390 w 662"/>
                  <a:gd name="T15" fmla="*/ 111 h 314"/>
                  <a:gd name="T16" fmla="*/ 331 w 662"/>
                  <a:gd name="T17" fmla="*/ 17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314">
                    <a:moveTo>
                      <a:pt x="331" y="0"/>
                    </a:moveTo>
                    <a:cubicBezTo>
                      <a:pt x="154" y="0"/>
                      <a:pt x="9" y="139"/>
                      <a:pt x="0" y="314"/>
                    </a:cubicBezTo>
                    <a:cubicBezTo>
                      <a:pt x="662" y="314"/>
                      <a:pt x="662" y="314"/>
                      <a:pt x="662" y="314"/>
                    </a:cubicBezTo>
                    <a:cubicBezTo>
                      <a:pt x="653" y="139"/>
                      <a:pt x="508" y="0"/>
                      <a:pt x="331" y="0"/>
                    </a:cubicBezTo>
                    <a:close/>
                    <a:moveTo>
                      <a:pt x="331" y="170"/>
                    </a:moveTo>
                    <a:cubicBezTo>
                      <a:pt x="298" y="170"/>
                      <a:pt x="272" y="144"/>
                      <a:pt x="272" y="111"/>
                    </a:cubicBezTo>
                    <a:cubicBezTo>
                      <a:pt x="272" y="78"/>
                      <a:pt x="298" y="52"/>
                      <a:pt x="331" y="52"/>
                    </a:cubicBezTo>
                    <a:cubicBezTo>
                      <a:pt x="364" y="52"/>
                      <a:pt x="390" y="78"/>
                      <a:pt x="390" y="111"/>
                    </a:cubicBezTo>
                    <a:cubicBezTo>
                      <a:pt x="390" y="144"/>
                      <a:pt x="364" y="170"/>
                      <a:pt x="331" y="170"/>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31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grpSp>
      <p:sp>
        <p:nvSpPr>
          <p:cNvPr id="227" name="Oval 10"/>
          <p:cNvSpPr/>
          <p:nvPr/>
        </p:nvSpPr>
        <p:spPr bwMode="auto">
          <a:xfrm>
            <a:off x="8097897" y="1737813"/>
            <a:ext cx="282431" cy="288639"/>
          </a:xfrm>
          <a:prstGeom prst="ellipse">
            <a:avLst/>
          </a:prstGeom>
          <a:solidFill>
            <a:schemeClr val="accent1">
              <a:lumMod val="50000"/>
              <a:alpha val="74000"/>
            </a:schemeClr>
          </a:solidFill>
          <a:ln w="6350" cap="flat" cmpd="sng" algn="ctr">
            <a:noFill/>
            <a:prstDash val="solid"/>
            <a:miter lim="800000"/>
          </a:ln>
          <a:effectLst/>
        </p:spPr>
        <p:txBody>
          <a:bodyPr wrap="square" rtlCol="0" anchor="ctr">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3494474" fontAlgn="ctr">
              <a:spcBef>
                <a:spcPct val="0"/>
              </a:spcBef>
              <a:spcAft>
                <a:spcPct val="0"/>
              </a:spcAft>
              <a:defRPr/>
            </a:pPr>
            <a:endParaRPr lang="en-US" altLang="zh-CN" sz="1399" kern="0"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28" name="组合 227"/>
          <p:cNvGrpSpPr/>
          <p:nvPr/>
        </p:nvGrpSpPr>
        <p:grpSpPr>
          <a:xfrm>
            <a:off x="9211625" y="3359461"/>
            <a:ext cx="282431" cy="288639"/>
            <a:chOff x="9796978" y="3654021"/>
            <a:chExt cx="540000" cy="540000"/>
          </a:xfrm>
          <a:solidFill>
            <a:schemeClr val="accent1">
              <a:lumMod val="50000"/>
              <a:alpha val="74000"/>
            </a:schemeClr>
          </a:solidFill>
        </p:grpSpPr>
        <p:sp>
          <p:nvSpPr>
            <p:cNvPr id="273" name="Oval 10">
              <a:extLst>
                <a:ext uri="{FF2B5EF4-FFF2-40B4-BE49-F238E27FC236}">
                  <a16:creationId xmlns:a16="http://schemas.microsoft.com/office/drawing/2014/main" id="{755C40A4-97E8-FD45-AFB3-AADA5D7C5E6C}"/>
                </a:ext>
              </a:extLst>
            </p:cNvPr>
            <p:cNvSpPr/>
            <p:nvPr/>
          </p:nvSpPr>
          <p:spPr bwMode="auto">
            <a:xfrm>
              <a:off x="9796978" y="3654021"/>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74" name="Freeform 49"/>
            <p:cNvSpPr>
              <a:spLocks noEditPoints="1"/>
            </p:cNvSpPr>
            <p:nvPr/>
          </p:nvSpPr>
          <p:spPr bwMode="auto">
            <a:xfrm>
              <a:off x="9886330" y="3770204"/>
              <a:ext cx="340537" cy="259889"/>
            </a:xfrm>
            <a:custGeom>
              <a:avLst/>
              <a:gdLst/>
              <a:ahLst/>
              <a:cxnLst>
                <a:cxn ang="0">
                  <a:pos x="578" y="412"/>
                </a:cxn>
                <a:cxn ang="0">
                  <a:pos x="52" y="274"/>
                </a:cxn>
                <a:cxn ang="0">
                  <a:pos x="100" y="310"/>
                </a:cxn>
                <a:cxn ang="0">
                  <a:pos x="130" y="320"/>
                </a:cxn>
                <a:cxn ang="0">
                  <a:pos x="138" y="312"/>
                </a:cxn>
                <a:cxn ang="0">
                  <a:pos x="112" y="278"/>
                </a:cxn>
                <a:cxn ang="0">
                  <a:pos x="96" y="238"/>
                </a:cxn>
                <a:cxn ang="0">
                  <a:pos x="230" y="198"/>
                </a:cxn>
                <a:cxn ang="0">
                  <a:pos x="260" y="242"/>
                </a:cxn>
                <a:cxn ang="0">
                  <a:pos x="278" y="198"/>
                </a:cxn>
                <a:cxn ang="0">
                  <a:pos x="414" y="72"/>
                </a:cxn>
                <a:cxn ang="0">
                  <a:pos x="484" y="258"/>
                </a:cxn>
                <a:cxn ang="0">
                  <a:pos x="448" y="250"/>
                </a:cxn>
                <a:cxn ang="0">
                  <a:pos x="416" y="240"/>
                </a:cxn>
                <a:cxn ang="0">
                  <a:pos x="384" y="250"/>
                </a:cxn>
                <a:cxn ang="0">
                  <a:pos x="360" y="284"/>
                </a:cxn>
                <a:cxn ang="0">
                  <a:pos x="470" y="404"/>
                </a:cxn>
                <a:cxn ang="0">
                  <a:pos x="516" y="386"/>
                </a:cxn>
                <a:cxn ang="0">
                  <a:pos x="548" y="332"/>
                </a:cxn>
                <a:cxn ang="0">
                  <a:pos x="546" y="284"/>
                </a:cxn>
                <a:cxn ang="0">
                  <a:pos x="510" y="232"/>
                </a:cxn>
                <a:cxn ang="0">
                  <a:pos x="450" y="62"/>
                </a:cxn>
                <a:cxn ang="0">
                  <a:pos x="460" y="38"/>
                </a:cxn>
                <a:cxn ang="0">
                  <a:pos x="450" y="12"/>
                </a:cxn>
                <a:cxn ang="0">
                  <a:pos x="424" y="0"/>
                </a:cxn>
                <a:cxn ang="0">
                  <a:pos x="394" y="16"/>
                </a:cxn>
                <a:cxn ang="0">
                  <a:pos x="102" y="158"/>
                </a:cxn>
                <a:cxn ang="0">
                  <a:pos x="92" y="138"/>
                </a:cxn>
                <a:cxn ang="0">
                  <a:pos x="60" y="124"/>
                </a:cxn>
                <a:cxn ang="0">
                  <a:pos x="26" y="136"/>
                </a:cxn>
                <a:cxn ang="0">
                  <a:pos x="16" y="150"/>
                </a:cxn>
                <a:cxn ang="0">
                  <a:pos x="12" y="184"/>
                </a:cxn>
                <a:cxn ang="0">
                  <a:pos x="28" y="236"/>
                </a:cxn>
                <a:cxn ang="0">
                  <a:pos x="454" y="332"/>
                </a:cxn>
                <a:cxn ang="0">
                  <a:pos x="438" y="316"/>
                </a:cxn>
                <a:cxn ang="0">
                  <a:pos x="446" y="302"/>
                </a:cxn>
                <a:cxn ang="0">
                  <a:pos x="464" y="304"/>
                </a:cxn>
                <a:cxn ang="0">
                  <a:pos x="468" y="322"/>
                </a:cxn>
                <a:cxn ang="0">
                  <a:pos x="454" y="332"/>
                </a:cxn>
                <a:cxn ang="0">
                  <a:pos x="438" y="22"/>
                </a:cxn>
                <a:cxn ang="0">
                  <a:pos x="444" y="44"/>
                </a:cxn>
                <a:cxn ang="0">
                  <a:pos x="426" y="56"/>
                </a:cxn>
                <a:cxn ang="0">
                  <a:pos x="406" y="36"/>
                </a:cxn>
                <a:cxn ang="0">
                  <a:pos x="418" y="18"/>
                </a:cxn>
                <a:cxn ang="0">
                  <a:pos x="246" y="124"/>
                </a:cxn>
                <a:cxn ang="0">
                  <a:pos x="262" y="142"/>
                </a:cxn>
                <a:cxn ang="0">
                  <a:pos x="252" y="156"/>
                </a:cxn>
                <a:cxn ang="0">
                  <a:pos x="234" y="154"/>
                </a:cxn>
                <a:cxn ang="0">
                  <a:pos x="230" y="134"/>
                </a:cxn>
                <a:cxn ang="0">
                  <a:pos x="246" y="124"/>
                </a:cxn>
                <a:cxn ang="0">
                  <a:pos x="74" y="152"/>
                </a:cxn>
                <a:cxn ang="0">
                  <a:pos x="80" y="180"/>
                </a:cxn>
                <a:cxn ang="0">
                  <a:pos x="56" y="196"/>
                </a:cxn>
                <a:cxn ang="0">
                  <a:pos x="28" y="170"/>
                </a:cxn>
                <a:cxn ang="0">
                  <a:pos x="46" y="146"/>
                </a:cxn>
              </a:cxnLst>
              <a:rect l="0" t="0" r="r" b="b"/>
              <a:pathLst>
                <a:path w="578" h="452">
                  <a:moveTo>
                    <a:pt x="0" y="412"/>
                  </a:moveTo>
                  <a:lnTo>
                    <a:pt x="0" y="452"/>
                  </a:lnTo>
                  <a:lnTo>
                    <a:pt x="578" y="452"/>
                  </a:lnTo>
                  <a:lnTo>
                    <a:pt x="578" y="412"/>
                  </a:lnTo>
                  <a:lnTo>
                    <a:pt x="36" y="412"/>
                  </a:lnTo>
                  <a:lnTo>
                    <a:pt x="38" y="254"/>
                  </a:lnTo>
                  <a:lnTo>
                    <a:pt x="38" y="254"/>
                  </a:lnTo>
                  <a:lnTo>
                    <a:pt x="52" y="274"/>
                  </a:lnTo>
                  <a:lnTo>
                    <a:pt x="74" y="292"/>
                  </a:lnTo>
                  <a:lnTo>
                    <a:pt x="74" y="292"/>
                  </a:lnTo>
                  <a:lnTo>
                    <a:pt x="88" y="302"/>
                  </a:lnTo>
                  <a:lnTo>
                    <a:pt x="100" y="310"/>
                  </a:lnTo>
                  <a:lnTo>
                    <a:pt x="112" y="316"/>
                  </a:lnTo>
                  <a:lnTo>
                    <a:pt x="112" y="316"/>
                  </a:lnTo>
                  <a:lnTo>
                    <a:pt x="122" y="320"/>
                  </a:lnTo>
                  <a:lnTo>
                    <a:pt x="130" y="320"/>
                  </a:lnTo>
                  <a:lnTo>
                    <a:pt x="132" y="320"/>
                  </a:lnTo>
                  <a:lnTo>
                    <a:pt x="136" y="316"/>
                  </a:lnTo>
                  <a:lnTo>
                    <a:pt x="136" y="316"/>
                  </a:lnTo>
                  <a:lnTo>
                    <a:pt x="138" y="312"/>
                  </a:lnTo>
                  <a:lnTo>
                    <a:pt x="136" y="306"/>
                  </a:lnTo>
                  <a:lnTo>
                    <a:pt x="134" y="302"/>
                  </a:lnTo>
                  <a:lnTo>
                    <a:pt x="130" y="296"/>
                  </a:lnTo>
                  <a:lnTo>
                    <a:pt x="112" y="278"/>
                  </a:lnTo>
                  <a:lnTo>
                    <a:pt x="112" y="278"/>
                  </a:lnTo>
                  <a:lnTo>
                    <a:pt x="104" y="264"/>
                  </a:lnTo>
                  <a:lnTo>
                    <a:pt x="98" y="252"/>
                  </a:lnTo>
                  <a:lnTo>
                    <a:pt x="96" y="238"/>
                  </a:lnTo>
                  <a:lnTo>
                    <a:pt x="96" y="222"/>
                  </a:lnTo>
                  <a:lnTo>
                    <a:pt x="218" y="162"/>
                  </a:lnTo>
                  <a:lnTo>
                    <a:pt x="218" y="198"/>
                  </a:lnTo>
                  <a:lnTo>
                    <a:pt x="230" y="198"/>
                  </a:lnTo>
                  <a:lnTo>
                    <a:pt x="176" y="402"/>
                  </a:lnTo>
                  <a:lnTo>
                    <a:pt x="202" y="402"/>
                  </a:lnTo>
                  <a:lnTo>
                    <a:pt x="236" y="242"/>
                  </a:lnTo>
                  <a:lnTo>
                    <a:pt x="260" y="242"/>
                  </a:lnTo>
                  <a:lnTo>
                    <a:pt x="296" y="402"/>
                  </a:lnTo>
                  <a:lnTo>
                    <a:pt x="320" y="402"/>
                  </a:lnTo>
                  <a:lnTo>
                    <a:pt x="266" y="198"/>
                  </a:lnTo>
                  <a:lnTo>
                    <a:pt x="278" y="198"/>
                  </a:lnTo>
                  <a:lnTo>
                    <a:pt x="278" y="132"/>
                  </a:lnTo>
                  <a:lnTo>
                    <a:pt x="406" y="70"/>
                  </a:lnTo>
                  <a:lnTo>
                    <a:pt x="406" y="70"/>
                  </a:lnTo>
                  <a:lnTo>
                    <a:pt x="414" y="72"/>
                  </a:lnTo>
                  <a:lnTo>
                    <a:pt x="424" y="74"/>
                  </a:lnTo>
                  <a:lnTo>
                    <a:pt x="424" y="74"/>
                  </a:lnTo>
                  <a:lnTo>
                    <a:pt x="434" y="72"/>
                  </a:lnTo>
                  <a:lnTo>
                    <a:pt x="484" y="258"/>
                  </a:lnTo>
                  <a:lnTo>
                    <a:pt x="468" y="274"/>
                  </a:lnTo>
                  <a:lnTo>
                    <a:pt x="468" y="274"/>
                  </a:lnTo>
                  <a:lnTo>
                    <a:pt x="460" y="260"/>
                  </a:lnTo>
                  <a:lnTo>
                    <a:pt x="448" y="250"/>
                  </a:lnTo>
                  <a:lnTo>
                    <a:pt x="440" y="246"/>
                  </a:lnTo>
                  <a:lnTo>
                    <a:pt x="432" y="242"/>
                  </a:lnTo>
                  <a:lnTo>
                    <a:pt x="424" y="240"/>
                  </a:lnTo>
                  <a:lnTo>
                    <a:pt x="416" y="240"/>
                  </a:lnTo>
                  <a:lnTo>
                    <a:pt x="416" y="240"/>
                  </a:lnTo>
                  <a:lnTo>
                    <a:pt x="404" y="242"/>
                  </a:lnTo>
                  <a:lnTo>
                    <a:pt x="394" y="244"/>
                  </a:lnTo>
                  <a:lnTo>
                    <a:pt x="384" y="250"/>
                  </a:lnTo>
                  <a:lnTo>
                    <a:pt x="376" y="256"/>
                  </a:lnTo>
                  <a:lnTo>
                    <a:pt x="368" y="264"/>
                  </a:lnTo>
                  <a:lnTo>
                    <a:pt x="362" y="274"/>
                  </a:lnTo>
                  <a:lnTo>
                    <a:pt x="360" y="284"/>
                  </a:lnTo>
                  <a:lnTo>
                    <a:pt x="358" y="296"/>
                  </a:lnTo>
                  <a:lnTo>
                    <a:pt x="358" y="296"/>
                  </a:lnTo>
                  <a:lnTo>
                    <a:pt x="358" y="404"/>
                  </a:lnTo>
                  <a:lnTo>
                    <a:pt x="470" y="404"/>
                  </a:lnTo>
                  <a:lnTo>
                    <a:pt x="470" y="358"/>
                  </a:lnTo>
                  <a:lnTo>
                    <a:pt x="504" y="396"/>
                  </a:lnTo>
                  <a:lnTo>
                    <a:pt x="504" y="396"/>
                  </a:lnTo>
                  <a:lnTo>
                    <a:pt x="516" y="386"/>
                  </a:lnTo>
                  <a:lnTo>
                    <a:pt x="528" y="374"/>
                  </a:lnTo>
                  <a:lnTo>
                    <a:pt x="536" y="362"/>
                  </a:lnTo>
                  <a:lnTo>
                    <a:pt x="544" y="348"/>
                  </a:lnTo>
                  <a:lnTo>
                    <a:pt x="548" y="332"/>
                  </a:lnTo>
                  <a:lnTo>
                    <a:pt x="550" y="318"/>
                  </a:lnTo>
                  <a:lnTo>
                    <a:pt x="550" y="300"/>
                  </a:lnTo>
                  <a:lnTo>
                    <a:pt x="546" y="284"/>
                  </a:lnTo>
                  <a:lnTo>
                    <a:pt x="546" y="284"/>
                  </a:lnTo>
                  <a:lnTo>
                    <a:pt x="540" y="268"/>
                  </a:lnTo>
                  <a:lnTo>
                    <a:pt x="532" y="254"/>
                  </a:lnTo>
                  <a:lnTo>
                    <a:pt x="522" y="242"/>
                  </a:lnTo>
                  <a:lnTo>
                    <a:pt x="510" y="232"/>
                  </a:lnTo>
                  <a:lnTo>
                    <a:pt x="492" y="250"/>
                  </a:lnTo>
                  <a:lnTo>
                    <a:pt x="442" y="68"/>
                  </a:lnTo>
                  <a:lnTo>
                    <a:pt x="442" y="68"/>
                  </a:lnTo>
                  <a:lnTo>
                    <a:pt x="450" y="62"/>
                  </a:lnTo>
                  <a:lnTo>
                    <a:pt x="456" y="54"/>
                  </a:lnTo>
                  <a:lnTo>
                    <a:pt x="458" y="46"/>
                  </a:lnTo>
                  <a:lnTo>
                    <a:pt x="460" y="38"/>
                  </a:lnTo>
                  <a:lnTo>
                    <a:pt x="460" y="38"/>
                  </a:lnTo>
                  <a:lnTo>
                    <a:pt x="460" y="30"/>
                  </a:lnTo>
                  <a:lnTo>
                    <a:pt x="458" y="24"/>
                  </a:lnTo>
                  <a:lnTo>
                    <a:pt x="454" y="18"/>
                  </a:lnTo>
                  <a:lnTo>
                    <a:pt x="450" y="12"/>
                  </a:lnTo>
                  <a:lnTo>
                    <a:pt x="444" y="8"/>
                  </a:lnTo>
                  <a:lnTo>
                    <a:pt x="438" y="4"/>
                  </a:lnTo>
                  <a:lnTo>
                    <a:pt x="430" y="2"/>
                  </a:lnTo>
                  <a:lnTo>
                    <a:pt x="424" y="0"/>
                  </a:lnTo>
                  <a:lnTo>
                    <a:pt x="424" y="0"/>
                  </a:lnTo>
                  <a:lnTo>
                    <a:pt x="412" y="2"/>
                  </a:lnTo>
                  <a:lnTo>
                    <a:pt x="402" y="8"/>
                  </a:lnTo>
                  <a:lnTo>
                    <a:pt x="394" y="16"/>
                  </a:lnTo>
                  <a:lnTo>
                    <a:pt x="390" y="26"/>
                  </a:lnTo>
                  <a:lnTo>
                    <a:pt x="102" y="168"/>
                  </a:lnTo>
                  <a:lnTo>
                    <a:pt x="102" y="168"/>
                  </a:lnTo>
                  <a:lnTo>
                    <a:pt x="102" y="158"/>
                  </a:lnTo>
                  <a:lnTo>
                    <a:pt x="102" y="158"/>
                  </a:lnTo>
                  <a:lnTo>
                    <a:pt x="98" y="148"/>
                  </a:lnTo>
                  <a:lnTo>
                    <a:pt x="92" y="138"/>
                  </a:lnTo>
                  <a:lnTo>
                    <a:pt x="92" y="138"/>
                  </a:lnTo>
                  <a:lnTo>
                    <a:pt x="84" y="132"/>
                  </a:lnTo>
                  <a:lnTo>
                    <a:pt x="76" y="128"/>
                  </a:lnTo>
                  <a:lnTo>
                    <a:pt x="68" y="126"/>
                  </a:lnTo>
                  <a:lnTo>
                    <a:pt x="60" y="124"/>
                  </a:lnTo>
                  <a:lnTo>
                    <a:pt x="50" y="124"/>
                  </a:lnTo>
                  <a:lnTo>
                    <a:pt x="42" y="126"/>
                  </a:lnTo>
                  <a:lnTo>
                    <a:pt x="34" y="130"/>
                  </a:lnTo>
                  <a:lnTo>
                    <a:pt x="26" y="136"/>
                  </a:lnTo>
                  <a:lnTo>
                    <a:pt x="26" y="136"/>
                  </a:lnTo>
                  <a:lnTo>
                    <a:pt x="20" y="142"/>
                  </a:lnTo>
                  <a:lnTo>
                    <a:pt x="20" y="142"/>
                  </a:lnTo>
                  <a:lnTo>
                    <a:pt x="16" y="150"/>
                  </a:lnTo>
                  <a:lnTo>
                    <a:pt x="16" y="150"/>
                  </a:lnTo>
                  <a:lnTo>
                    <a:pt x="14" y="162"/>
                  </a:lnTo>
                  <a:lnTo>
                    <a:pt x="12" y="184"/>
                  </a:lnTo>
                  <a:lnTo>
                    <a:pt x="12" y="184"/>
                  </a:lnTo>
                  <a:lnTo>
                    <a:pt x="14" y="196"/>
                  </a:lnTo>
                  <a:lnTo>
                    <a:pt x="18" y="208"/>
                  </a:lnTo>
                  <a:lnTo>
                    <a:pt x="22" y="222"/>
                  </a:lnTo>
                  <a:lnTo>
                    <a:pt x="28" y="236"/>
                  </a:lnTo>
                  <a:lnTo>
                    <a:pt x="26" y="412"/>
                  </a:lnTo>
                  <a:lnTo>
                    <a:pt x="0" y="412"/>
                  </a:lnTo>
                  <a:close/>
                  <a:moveTo>
                    <a:pt x="454" y="332"/>
                  </a:moveTo>
                  <a:lnTo>
                    <a:pt x="454" y="332"/>
                  </a:lnTo>
                  <a:lnTo>
                    <a:pt x="446" y="330"/>
                  </a:lnTo>
                  <a:lnTo>
                    <a:pt x="442" y="326"/>
                  </a:lnTo>
                  <a:lnTo>
                    <a:pt x="438" y="322"/>
                  </a:lnTo>
                  <a:lnTo>
                    <a:pt x="438" y="316"/>
                  </a:lnTo>
                  <a:lnTo>
                    <a:pt x="438" y="316"/>
                  </a:lnTo>
                  <a:lnTo>
                    <a:pt x="438" y="310"/>
                  </a:lnTo>
                  <a:lnTo>
                    <a:pt x="442" y="304"/>
                  </a:lnTo>
                  <a:lnTo>
                    <a:pt x="446" y="302"/>
                  </a:lnTo>
                  <a:lnTo>
                    <a:pt x="454" y="300"/>
                  </a:lnTo>
                  <a:lnTo>
                    <a:pt x="454" y="300"/>
                  </a:lnTo>
                  <a:lnTo>
                    <a:pt x="460" y="302"/>
                  </a:lnTo>
                  <a:lnTo>
                    <a:pt x="464" y="304"/>
                  </a:lnTo>
                  <a:lnTo>
                    <a:pt x="468" y="310"/>
                  </a:lnTo>
                  <a:lnTo>
                    <a:pt x="468" y="316"/>
                  </a:lnTo>
                  <a:lnTo>
                    <a:pt x="468" y="316"/>
                  </a:lnTo>
                  <a:lnTo>
                    <a:pt x="468" y="322"/>
                  </a:lnTo>
                  <a:lnTo>
                    <a:pt x="464" y="326"/>
                  </a:lnTo>
                  <a:lnTo>
                    <a:pt x="460" y="330"/>
                  </a:lnTo>
                  <a:lnTo>
                    <a:pt x="454" y="332"/>
                  </a:lnTo>
                  <a:lnTo>
                    <a:pt x="454" y="332"/>
                  </a:lnTo>
                  <a:close/>
                  <a:moveTo>
                    <a:pt x="426" y="16"/>
                  </a:moveTo>
                  <a:lnTo>
                    <a:pt x="426" y="16"/>
                  </a:lnTo>
                  <a:lnTo>
                    <a:pt x="432" y="18"/>
                  </a:lnTo>
                  <a:lnTo>
                    <a:pt x="438" y="22"/>
                  </a:lnTo>
                  <a:lnTo>
                    <a:pt x="444" y="28"/>
                  </a:lnTo>
                  <a:lnTo>
                    <a:pt x="444" y="36"/>
                  </a:lnTo>
                  <a:lnTo>
                    <a:pt x="444" y="36"/>
                  </a:lnTo>
                  <a:lnTo>
                    <a:pt x="444" y="44"/>
                  </a:lnTo>
                  <a:lnTo>
                    <a:pt x="438" y="50"/>
                  </a:lnTo>
                  <a:lnTo>
                    <a:pt x="432" y="54"/>
                  </a:lnTo>
                  <a:lnTo>
                    <a:pt x="426" y="56"/>
                  </a:lnTo>
                  <a:lnTo>
                    <a:pt x="426" y="56"/>
                  </a:lnTo>
                  <a:lnTo>
                    <a:pt x="418" y="54"/>
                  </a:lnTo>
                  <a:lnTo>
                    <a:pt x="412" y="50"/>
                  </a:lnTo>
                  <a:lnTo>
                    <a:pt x="408" y="44"/>
                  </a:lnTo>
                  <a:lnTo>
                    <a:pt x="406" y="36"/>
                  </a:lnTo>
                  <a:lnTo>
                    <a:pt x="406" y="36"/>
                  </a:lnTo>
                  <a:lnTo>
                    <a:pt x="408" y="28"/>
                  </a:lnTo>
                  <a:lnTo>
                    <a:pt x="412" y="22"/>
                  </a:lnTo>
                  <a:lnTo>
                    <a:pt x="418" y="18"/>
                  </a:lnTo>
                  <a:lnTo>
                    <a:pt x="426" y="16"/>
                  </a:lnTo>
                  <a:lnTo>
                    <a:pt x="426" y="16"/>
                  </a:lnTo>
                  <a:close/>
                  <a:moveTo>
                    <a:pt x="246" y="124"/>
                  </a:moveTo>
                  <a:lnTo>
                    <a:pt x="246" y="124"/>
                  </a:lnTo>
                  <a:lnTo>
                    <a:pt x="252" y="126"/>
                  </a:lnTo>
                  <a:lnTo>
                    <a:pt x="258" y="130"/>
                  </a:lnTo>
                  <a:lnTo>
                    <a:pt x="262" y="134"/>
                  </a:lnTo>
                  <a:lnTo>
                    <a:pt x="262" y="142"/>
                  </a:lnTo>
                  <a:lnTo>
                    <a:pt x="262" y="142"/>
                  </a:lnTo>
                  <a:lnTo>
                    <a:pt x="262" y="148"/>
                  </a:lnTo>
                  <a:lnTo>
                    <a:pt x="258" y="154"/>
                  </a:lnTo>
                  <a:lnTo>
                    <a:pt x="252" y="156"/>
                  </a:lnTo>
                  <a:lnTo>
                    <a:pt x="246" y="158"/>
                  </a:lnTo>
                  <a:lnTo>
                    <a:pt x="246" y="158"/>
                  </a:lnTo>
                  <a:lnTo>
                    <a:pt x="240" y="156"/>
                  </a:lnTo>
                  <a:lnTo>
                    <a:pt x="234" y="154"/>
                  </a:lnTo>
                  <a:lnTo>
                    <a:pt x="230" y="148"/>
                  </a:lnTo>
                  <a:lnTo>
                    <a:pt x="228" y="142"/>
                  </a:lnTo>
                  <a:lnTo>
                    <a:pt x="228" y="142"/>
                  </a:lnTo>
                  <a:lnTo>
                    <a:pt x="230" y="134"/>
                  </a:lnTo>
                  <a:lnTo>
                    <a:pt x="234" y="130"/>
                  </a:lnTo>
                  <a:lnTo>
                    <a:pt x="240" y="126"/>
                  </a:lnTo>
                  <a:lnTo>
                    <a:pt x="246" y="124"/>
                  </a:lnTo>
                  <a:lnTo>
                    <a:pt x="246" y="124"/>
                  </a:lnTo>
                  <a:close/>
                  <a:moveTo>
                    <a:pt x="56" y="144"/>
                  </a:moveTo>
                  <a:lnTo>
                    <a:pt x="56" y="144"/>
                  </a:lnTo>
                  <a:lnTo>
                    <a:pt x="66" y="146"/>
                  </a:lnTo>
                  <a:lnTo>
                    <a:pt x="74" y="152"/>
                  </a:lnTo>
                  <a:lnTo>
                    <a:pt x="80" y="160"/>
                  </a:lnTo>
                  <a:lnTo>
                    <a:pt x="82" y="170"/>
                  </a:lnTo>
                  <a:lnTo>
                    <a:pt x="82" y="170"/>
                  </a:lnTo>
                  <a:lnTo>
                    <a:pt x="80" y="180"/>
                  </a:lnTo>
                  <a:lnTo>
                    <a:pt x="74" y="190"/>
                  </a:lnTo>
                  <a:lnTo>
                    <a:pt x="66" y="194"/>
                  </a:lnTo>
                  <a:lnTo>
                    <a:pt x="56" y="196"/>
                  </a:lnTo>
                  <a:lnTo>
                    <a:pt x="56" y="196"/>
                  </a:lnTo>
                  <a:lnTo>
                    <a:pt x="46" y="194"/>
                  </a:lnTo>
                  <a:lnTo>
                    <a:pt x="36" y="190"/>
                  </a:lnTo>
                  <a:lnTo>
                    <a:pt x="30" y="180"/>
                  </a:lnTo>
                  <a:lnTo>
                    <a:pt x="28" y="170"/>
                  </a:lnTo>
                  <a:lnTo>
                    <a:pt x="28" y="170"/>
                  </a:lnTo>
                  <a:lnTo>
                    <a:pt x="30" y="160"/>
                  </a:lnTo>
                  <a:lnTo>
                    <a:pt x="36" y="152"/>
                  </a:lnTo>
                  <a:lnTo>
                    <a:pt x="46" y="146"/>
                  </a:lnTo>
                  <a:lnTo>
                    <a:pt x="56" y="144"/>
                  </a:lnTo>
                  <a:lnTo>
                    <a:pt x="56" y="144"/>
                  </a:ln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133"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sp>
        <p:nvSpPr>
          <p:cNvPr id="229" name="Oval 10">
            <a:extLst>
              <a:ext uri="{FF2B5EF4-FFF2-40B4-BE49-F238E27FC236}">
                <a16:creationId xmlns:a16="http://schemas.microsoft.com/office/drawing/2014/main" id="{A2E56E4A-6F15-DD41-B3C1-0F8AC928CE27}"/>
              </a:ext>
            </a:extLst>
          </p:cNvPr>
          <p:cNvSpPr/>
          <p:nvPr/>
        </p:nvSpPr>
        <p:spPr bwMode="auto">
          <a:xfrm>
            <a:off x="7381521" y="1999678"/>
            <a:ext cx="282431" cy="288639"/>
          </a:xfrm>
          <a:prstGeom prst="ellipse">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30" name="组合 229"/>
          <p:cNvGrpSpPr/>
          <p:nvPr/>
        </p:nvGrpSpPr>
        <p:grpSpPr>
          <a:xfrm>
            <a:off x="8801679" y="3848287"/>
            <a:ext cx="282431" cy="288639"/>
            <a:chOff x="9177773" y="4369380"/>
            <a:chExt cx="540000" cy="540000"/>
          </a:xfrm>
          <a:solidFill>
            <a:schemeClr val="accent1">
              <a:lumMod val="50000"/>
              <a:alpha val="74000"/>
            </a:schemeClr>
          </a:solidFill>
        </p:grpSpPr>
        <p:sp>
          <p:nvSpPr>
            <p:cNvPr id="265" name="Oval 10">
              <a:extLst>
                <a:ext uri="{FF2B5EF4-FFF2-40B4-BE49-F238E27FC236}">
                  <a16:creationId xmlns:a16="http://schemas.microsoft.com/office/drawing/2014/main" id="{E5C76A52-D63E-134E-ADDD-71F59B638F49}"/>
                </a:ext>
              </a:extLst>
            </p:cNvPr>
            <p:cNvSpPr/>
            <p:nvPr/>
          </p:nvSpPr>
          <p:spPr bwMode="auto">
            <a:xfrm>
              <a:off x="9177773" y="4369380"/>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66" name="Group 4"/>
            <p:cNvGrpSpPr>
              <a:grpSpLocks noChangeAspect="1"/>
            </p:cNvGrpSpPr>
            <p:nvPr/>
          </p:nvGrpSpPr>
          <p:grpSpPr>
            <a:xfrm>
              <a:off x="9308151" y="4500632"/>
              <a:ext cx="298292" cy="277497"/>
              <a:chOff x="12713" y="518"/>
              <a:chExt cx="488" cy="520"/>
            </a:xfrm>
            <a:grpFill/>
          </p:grpSpPr>
          <p:sp>
            <p:nvSpPr>
              <p:cNvPr id="267" name="Freeform 5"/>
              <p:cNvSpPr/>
              <p:nvPr/>
            </p:nvSpPr>
            <p:spPr bwMode="auto">
              <a:xfrm>
                <a:off x="12713" y="694"/>
                <a:ext cx="160" cy="101"/>
              </a:xfrm>
              <a:custGeom>
                <a:avLst/>
                <a:gdLst>
                  <a:gd name="T0" fmla="*/ 59 w 59"/>
                  <a:gd name="T1" fmla="*/ 0 h 37"/>
                  <a:gd name="T2" fmla="*/ 9 w 59"/>
                  <a:gd name="T3" fmla="*/ 0 h 37"/>
                  <a:gd name="T4" fmla="*/ 2 w 59"/>
                  <a:gd name="T5" fmla="*/ 6 h 37"/>
                  <a:gd name="T6" fmla="*/ 0 w 59"/>
                  <a:gd name="T7" fmla="*/ 18 h 37"/>
                  <a:gd name="T8" fmla="*/ 2 w 59"/>
                  <a:gd name="T9" fmla="*/ 31 h 37"/>
                  <a:gd name="T10" fmla="*/ 9 w 59"/>
                  <a:gd name="T11" fmla="*/ 37 h 37"/>
                  <a:gd name="T12" fmla="*/ 59 w 59"/>
                  <a:gd name="T13" fmla="*/ 37 h 37"/>
                  <a:gd name="T14" fmla="*/ 59 w 5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7">
                    <a:moveTo>
                      <a:pt x="59" y="0"/>
                    </a:moveTo>
                    <a:cubicBezTo>
                      <a:pt x="9" y="0"/>
                      <a:pt x="9" y="0"/>
                      <a:pt x="9" y="0"/>
                    </a:cubicBezTo>
                    <a:cubicBezTo>
                      <a:pt x="6" y="0"/>
                      <a:pt x="2" y="2"/>
                      <a:pt x="2" y="6"/>
                    </a:cubicBezTo>
                    <a:cubicBezTo>
                      <a:pt x="1" y="9"/>
                      <a:pt x="0" y="13"/>
                      <a:pt x="0" y="18"/>
                    </a:cubicBezTo>
                    <a:cubicBezTo>
                      <a:pt x="0" y="23"/>
                      <a:pt x="1" y="27"/>
                      <a:pt x="2" y="31"/>
                    </a:cubicBezTo>
                    <a:cubicBezTo>
                      <a:pt x="2" y="34"/>
                      <a:pt x="6" y="37"/>
                      <a:pt x="9" y="37"/>
                    </a:cubicBezTo>
                    <a:cubicBezTo>
                      <a:pt x="59" y="37"/>
                      <a:pt x="59" y="37"/>
                      <a:pt x="59" y="37"/>
                    </a:cubicBezTo>
                    <a:lnTo>
                      <a:pt x="59" y="0"/>
                    </a:ln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68" name="Freeform 6"/>
              <p:cNvSpPr/>
              <p:nvPr/>
            </p:nvSpPr>
            <p:spPr bwMode="auto">
              <a:xfrm>
                <a:off x="12821" y="827"/>
                <a:ext cx="282" cy="181"/>
              </a:xfrm>
              <a:custGeom>
                <a:avLst/>
                <a:gdLst>
                  <a:gd name="T0" fmla="*/ 79 w 104"/>
                  <a:gd name="T1" fmla="*/ 67 h 67"/>
                  <a:gd name="T2" fmla="*/ 39 w 104"/>
                  <a:gd name="T3" fmla="*/ 63 h 67"/>
                  <a:gd name="T4" fmla="*/ 17 w 104"/>
                  <a:gd name="T5" fmla="*/ 50 h 67"/>
                  <a:gd name="T6" fmla="*/ 1 w 104"/>
                  <a:gd name="T7" fmla="*/ 29 h 67"/>
                  <a:gd name="T8" fmla="*/ 3 w 104"/>
                  <a:gd name="T9" fmla="*/ 21 h 67"/>
                  <a:gd name="T10" fmla="*/ 12 w 104"/>
                  <a:gd name="T11" fmla="*/ 23 h 67"/>
                  <a:gd name="T12" fmla="*/ 24 w 104"/>
                  <a:gd name="T13" fmla="*/ 40 h 67"/>
                  <a:gd name="T14" fmla="*/ 44 w 104"/>
                  <a:gd name="T15" fmla="*/ 52 h 67"/>
                  <a:gd name="T16" fmla="*/ 79 w 104"/>
                  <a:gd name="T17" fmla="*/ 55 h 67"/>
                  <a:gd name="T18" fmla="*/ 85 w 104"/>
                  <a:gd name="T19" fmla="*/ 49 h 67"/>
                  <a:gd name="T20" fmla="*/ 87 w 104"/>
                  <a:gd name="T21" fmla="*/ 37 h 67"/>
                  <a:gd name="T22" fmla="*/ 92 w 104"/>
                  <a:gd name="T23" fmla="*/ 6 h 67"/>
                  <a:gd name="T24" fmla="*/ 98 w 104"/>
                  <a:gd name="T25" fmla="*/ 0 h 67"/>
                  <a:gd name="T26" fmla="*/ 104 w 104"/>
                  <a:gd name="T27" fmla="*/ 6 h 67"/>
                  <a:gd name="T28" fmla="*/ 99 w 104"/>
                  <a:gd name="T29" fmla="*/ 41 h 67"/>
                  <a:gd name="T30" fmla="*/ 97 w 104"/>
                  <a:gd name="T31" fmla="*/ 49 h 67"/>
                  <a:gd name="T32" fmla="*/ 79 w 104"/>
                  <a:gd name="T3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67">
                    <a:moveTo>
                      <a:pt x="79" y="67"/>
                    </a:moveTo>
                    <a:cubicBezTo>
                      <a:pt x="65" y="67"/>
                      <a:pt x="49" y="67"/>
                      <a:pt x="39" y="63"/>
                    </a:cubicBezTo>
                    <a:cubicBezTo>
                      <a:pt x="30" y="60"/>
                      <a:pt x="25" y="56"/>
                      <a:pt x="17" y="50"/>
                    </a:cubicBezTo>
                    <a:cubicBezTo>
                      <a:pt x="12" y="47"/>
                      <a:pt x="4" y="34"/>
                      <a:pt x="1" y="29"/>
                    </a:cubicBezTo>
                    <a:cubicBezTo>
                      <a:pt x="0" y="26"/>
                      <a:pt x="1" y="23"/>
                      <a:pt x="3" y="21"/>
                    </a:cubicBezTo>
                    <a:cubicBezTo>
                      <a:pt x="6" y="19"/>
                      <a:pt x="10" y="20"/>
                      <a:pt x="12" y="23"/>
                    </a:cubicBezTo>
                    <a:cubicBezTo>
                      <a:pt x="16" y="30"/>
                      <a:pt x="22" y="39"/>
                      <a:pt x="24" y="40"/>
                    </a:cubicBezTo>
                    <a:cubicBezTo>
                      <a:pt x="32" y="46"/>
                      <a:pt x="36" y="49"/>
                      <a:pt x="44" y="52"/>
                    </a:cubicBezTo>
                    <a:cubicBezTo>
                      <a:pt x="52" y="55"/>
                      <a:pt x="67" y="55"/>
                      <a:pt x="79" y="55"/>
                    </a:cubicBezTo>
                    <a:cubicBezTo>
                      <a:pt x="84" y="55"/>
                      <a:pt x="85" y="51"/>
                      <a:pt x="85" y="49"/>
                    </a:cubicBezTo>
                    <a:cubicBezTo>
                      <a:pt x="85" y="45"/>
                      <a:pt x="86" y="41"/>
                      <a:pt x="87" y="37"/>
                    </a:cubicBezTo>
                    <a:cubicBezTo>
                      <a:pt x="91" y="27"/>
                      <a:pt x="92" y="12"/>
                      <a:pt x="92" y="6"/>
                    </a:cubicBezTo>
                    <a:cubicBezTo>
                      <a:pt x="92" y="3"/>
                      <a:pt x="95" y="0"/>
                      <a:pt x="98" y="0"/>
                    </a:cubicBezTo>
                    <a:cubicBezTo>
                      <a:pt x="101" y="0"/>
                      <a:pt x="104" y="3"/>
                      <a:pt x="104" y="6"/>
                    </a:cubicBezTo>
                    <a:cubicBezTo>
                      <a:pt x="104" y="13"/>
                      <a:pt x="103" y="29"/>
                      <a:pt x="99" y="41"/>
                    </a:cubicBezTo>
                    <a:cubicBezTo>
                      <a:pt x="98" y="44"/>
                      <a:pt x="97" y="47"/>
                      <a:pt x="97" y="49"/>
                    </a:cubicBezTo>
                    <a:cubicBezTo>
                      <a:pt x="97" y="60"/>
                      <a:pt x="90" y="67"/>
                      <a:pt x="79" y="67"/>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69" name="Freeform 7"/>
              <p:cNvSpPr/>
              <p:nvPr/>
            </p:nvSpPr>
            <p:spPr bwMode="auto">
              <a:xfrm>
                <a:off x="12968" y="976"/>
                <a:ext cx="32" cy="62"/>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3" y="23"/>
                      <a:pt x="0" y="21"/>
                      <a:pt x="0" y="17"/>
                    </a:cubicBezTo>
                    <a:cubicBezTo>
                      <a:pt x="0" y="6"/>
                      <a:pt x="0" y="6"/>
                      <a:pt x="0" y="6"/>
                    </a:cubicBezTo>
                    <a:cubicBezTo>
                      <a:pt x="0" y="2"/>
                      <a:pt x="3" y="0"/>
                      <a:pt x="6" y="0"/>
                    </a:cubicBezTo>
                    <a:cubicBezTo>
                      <a:pt x="9" y="0"/>
                      <a:pt x="12" y="2"/>
                      <a:pt x="12" y="6"/>
                    </a:cubicBezTo>
                    <a:cubicBezTo>
                      <a:pt x="12" y="17"/>
                      <a:pt x="12" y="17"/>
                      <a:pt x="12" y="17"/>
                    </a:cubicBezTo>
                    <a:cubicBezTo>
                      <a:pt x="12" y="21"/>
                      <a:pt x="9" y="23"/>
                      <a:pt x="6" y="23"/>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70" name="Freeform 8"/>
              <p:cNvSpPr/>
              <p:nvPr/>
            </p:nvSpPr>
            <p:spPr bwMode="auto">
              <a:xfrm>
                <a:off x="12718" y="759"/>
                <a:ext cx="55" cy="228"/>
              </a:xfrm>
              <a:custGeom>
                <a:avLst/>
                <a:gdLst>
                  <a:gd name="T0" fmla="*/ 14 w 20"/>
                  <a:gd name="T1" fmla="*/ 84 h 84"/>
                  <a:gd name="T2" fmla="*/ 8 w 20"/>
                  <a:gd name="T3" fmla="*/ 78 h 84"/>
                  <a:gd name="T4" fmla="*/ 8 w 20"/>
                  <a:gd name="T5" fmla="*/ 55 h 84"/>
                  <a:gd name="T6" fmla="*/ 6 w 20"/>
                  <a:gd name="T7" fmla="*/ 46 h 84"/>
                  <a:gd name="T8" fmla="*/ 0 w 20"/>
                  <a:gd name="T9" fmla="*/ 11 h 84"/>
                  <a:gd name="T10" fmla="*/ 0 w 20"/>
                  <a:gd name="T11" fmla="*/ 6 h 84"/>
                  <a:gd name="T12" fmla="*/ 6 w 20"/>
                  <a:gd name="T13" fmla="*/ 0 h 84"/>
                  <a:gd name="T14" fmla="*/ 12 w 20"/>
                  <a:gd name="T15" fmla="*/ 6 h 84"/>
                  <a:gd name="T16" fmla="*/ 12 w 20"/>
                  <a:gd name="T17" fmla="*/ 11 h 84"/>
                  <a:gd name="T18" fmla="*/ 17 w 20"/>
                  <a:gd name="T19" fmla="*/ 42 h 84"/>
                  <a:gd name="T20" fmla="*/ 20 w 20"/>
                  <a:gd name="T21" fmla="*/ 55 h 84"/>
                  <a:gd name="T22" fmla="*/ 20 w 20"/>
                  <a:gd name="T23" fmla="*/ 78 h 84"/>
                  <a:gd name="T24" fmla="*/ 14 w 20"/>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84">
                    <a:moveTo>
                      <a:pt x="14" y="84"/>
                    </a:moveTo>
                    <a:cubicBezTo>
                      <a:pt x="10" y="84"/>
                      <a:pt x="8" y="81"/>
                      <a:pt x="8" y="78"/>
                    </a:cubicBezTo>
                    <a:cubicBezTo>
                      <a:pt x="8" y="55"/>
                      <a:pt x="8" y="55"/>
                      <a:pt x="8" y="55"/>
                    </a:cubicBezTo>
                    <a:cubicBezTo>
                      <a:pt x="8" y="53"/>
                      <a:pt x="7" y="50"/>
                      <a:pt x="6" y="46"/>
                    </a:cubicBezTo>
                    <a:cubicBezTo>
                      <a:pt x="3" y="38"/>
                      <a:pt x="0" y="28"/>
                      <a:pt x="0" y="11"/>
                    </a:cubicBezTo>
                    <a:cubicBezTo>
                      <a:pt x="0" y="6"/>
                      <a:pt x="0" y="6"/>
                      <a:pt x="0" y="6"/>
                    </a:cubicBezTo>
                    <a:cubicBezTo>
                      <a:pt x="0" y="3"/>
                      <a:pt x="3" y="0"/>
                      <a:pt x="6" y="0"/>
                    </a:cubicBezTo>
                    <a:cubicBezTo>
                      <a:pt x="9" y="0"/>
                      <a:pt x="12" y="3"/>
                      <a:pt x="12" y="6"/>
                    </a:cubicBezTo>
                    <a:cubicBezTo>
                      <a:pt x="12" y="11"/>
                      <a:pt x="12" y="11"/>
                      <a:pt x="12" y="11"/>
                    </a:cubicBezTo>
                    <a:cubicBezTo>
                      <a:pt x="12" y="26"/>
                      <a:pt x="15" y="35"/>
                      <a:pt x="17" y="42"/>
                    </a:cubicBezTo>
                    <a:cubicBezTo>
                      <a:pt x="19" y="47"/>
                      <a:pt x="20" y="51"/>
                      <a:pt x="20" y="55"/>
                    </a:cubicBezTo>
                    <a:cubicBezTo>
                      <a:pt x="20" y="78"/>
                      <a:pt x="20" y="78"/>
                      <a:pt x="20" y="78"/>
                    </a:cubicBezTo>
                    <a:cubicBezTo>
                      <a:pt x="20" y="81"/>
                      <a:pt x="17" y="84"/>
                      <a:pt x="14" y="84"/>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71" name="Freeform 9"/>
              <p:cNvSpPr/>
              <p:nvPr/>
            </p:nvSpPr>
            <p:spPr bwMode="auto">
              <a:xfrm>
                <a:off x="12718" y="518"/>
                <a:ext cx="396" cy="249"/>
              </a:xfrm>
              <a:custGeom>
                <a:avLst/>
                <a:gdLst>
                  <a:gd name="T0" fmla="*/ 6 w 146"/>
                  <a:gd name="T1" fmla="*/ 92 h 92"/>
                  <a:gd name="T2" fmla="*/ 0 w 146"/>
                  <a:gd name="T3" fmla="*/ 86 h 92"/>
                  <a:gd name="T4" fmla="*/ 0 w 146"/>
                  <a:gd name="T5" fmla="*/ 67 h 92"/>
                  <a:gd name="T6" fmla="*/ 68 w 146"/>
                  <a:gd name="T7" fmla="*/ 0 h 92"/>
                  <a:gd name="T8" fmla="*/ 79 w 146"/>
                  <a:gd name="T9" fmla="*/ 0 h 92"/>
                  <a:gd name="T10" fmla="*/ 146 w 146"/>
                  <a:gd name="T11" fmla="*/ 63 h 92"/>
                  <a:gd name="T12" fmla="*/ 140 w 146"/>
                  <a:gd name="T13" fmla="*/ 69 h 92"/>
                  <a:gd name="T14" fmla="*/ 134 w 146"/>
                  <a:gd name="T15" fmla="*/ 63 h 92"/>
                  <a:gd name="T16" fmla="*/ 79 w 146"/>
                  <a:gd name="T17" fmla="*/ 12 h 92"/>
                  <a:gd name="T18" fmla="*/ 68 w 146"/>
                  <a:gd name="T19" fmla="*/ 12 h 92"/>
                  <a:gd name="T20" fmla="*/ 12 w 146"/>
                  <a:gd name="T21" fmla="*/ 67 h 92"/>
                  <a:gd name="T22" fmla="*/ 12 w 146"/>
                  <a:gd name="T23" fmla="*/ 86 h 92"/>
                  <a:gd name="T24" fmla="*/ 6 w 146"/>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92">
                    <a:moveTo>
                      <a:pt x="6" y="92"/>
                    </a:moveTo>
                    <a:cubicBezTo>
                      <a:pt x="3" y="92"/>
                      <a:pt x="0" y="90"/>
                      <a:pt x="0" y="86"/>
                    </a:cubicBezTo>
                    <a:cubicBezTo>
                      <a:pt x="0" y="67"/>
                      <a:pt x="0" y="67"/>
                      <a:pt x="0" y="67"/>
                    </a:cubicBezTo>
                    <a:cubicBezTo>
                      <a:pt x="0" y="30"/>
                      <a:pt x="31" y="0"/>
                      <a:pt x="68" y="0"/>
                    </a:cubicBezTo>
                    <a:cubicBezTo>
                      <a:pt x="79" y="0"/>
                      <a:pt x="79" y="0"/>
                      <a:pt x="79" y="0"/>
                    </a:cubicBezTo>
                    <a:cubicBezTo>
                      <a:pt x="117" y="0"/>
                      <a:pt x="146" y="27"/>
                      <a:pt x="146" y="63"/>
                    </a:cubicBezTo>
                    <a:cubicBezTo>
                      <a:pt x="146" y="67"/>
                      <a:pt x="144" y="69"/>
                      <a:pt x="140" y="69"/>
                    </a:cubicBezTo>
                    <a:cubicBezTo>
                      <a:pt x="137" y="69"/>
                      <a:pt x="134" y="67"/>
                      <a:pt x="134" y="63"/>
                    </a:cubicBezTo>
                    <a:cubicBezTo>
                      <a:pt x="134" y="33"/>
                      <a:pt x="111" y="12"/>
                      <a:pt x="79" y="12"/>
                    </a:cubicBezTo>
                    <a:cubicBezTo>
                      <a:pt x="68" y="12"/>
                      <a:pt x="68" y="12"/>
                      <a:pt x="68" y="12"/>
                    </a:cubicBezTo>
                    <a:cubicBezTo>
                      <a:pt x="37" y="12"/>
                      <a:pt x="12" y="37"/>
                      <a:pt x="12" y="67"/>
                    </a:cubicBezTo>
                    <a:cubicBezTo>
                      <a:pt x="12" y="86"/>
                      <a:pt x="12" y="86"/>
                      <a:pt x="12" y="86"/>
                    </a:cubicBezTo>
                    <a:cubicBezTo>
                      <a:pt x="12" y="90"/>
                      <a:pt x="9" y="92"/>
                      <a:pt x="6" y="92"/>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72" name="Freeform 10"/>
              <p:cNvSpPr>
                <a:spLocks noEditPoints="1"/>
              </p:cNvSpPr>
              <p:nvPr/>
            </p:nvSpPr>
            <p:spPr bwMode="auto">
              <a:xfrm>
                <a:off x="12829" y="627"/>
                <a:ext cx="372" cy="235"/>
              </a:xfrm>
              <a:custGeom>
                <a:avLst/>
                <a:gdLst>
                  <a:gd name="T0" fmla="*/ 135 w 137"/>
                  <a:gd name="T1" fmla="*/ 19 h 87"/>
                  <a:gd name="T2" fmla="*/ 119 w 137"/>
                  <a:gd name="T3" fmla="*/ 5 h 87"/>
                  <a:gd name="T4" fmla="*/ 84 w 137"/>
                  <a:gd name="T5" fmla="*/ 0 h 87"/>
                  <a:gd name="T6" fmla="*/ 34 w 137"/>
                  <a:gd name="T7" fmla="*/ 4 h 87"/>
                  <a:gd name="T8" fmla="*/ 10 w 137"/>
                  <a:gd name="T9" fmla="*/ 16 h 87"/>
                  <a:gd name="T10" fmla="*/ 0 w 137"/>
                  <a:gd name="T11" fmla="*/ 30 h 87"/>
                  <a:gd name="T12" fmla="*/ 0 w 137"/>
                  <a:gd name="T13" fmla="*/ 55 h 87"/>
                  <a:gd name="T14" fmla="*/ 10 w 137"/>
                  <a:gd name="T15" fmla="*/ 69 h 87"/>
                  <a:gd name="T16" fmla="*/ 36 w 137"/>
                  <a:gd name="T17" fmla="*/ 82 h 87"/>
                  <a:gd name="T18" fmla="*/ 84 w 137"/>
                  <a:gd name="T19" fmla="*/ 87 h 87"/>
                  <a:gd name="T20" fmla="*/ 123 w 137"/>
                  <a:gd name="T21" fmla="*/ 80 h 87"/>
                  <a:gd name="T22" fmla="*/ 135 w 137"/>
                  <a:gd name="T23" fmla="*/ 54 h 87"/>
                  <a:gd name="T24" fmla="*/ 135 w 137"/>
                  <a:gd name="T25" fmla="*/ 19 h 87"/>
                  <a:gd name="T26" fmla="*/ 35 w 137"/>
                  <a:gd name="T27" fmla="*/ 70 h 87"/>
                  <a:gd name="T28" fmla="*/ 32 w 137"/>
                  <a:gd name="T29" fmla="*/ 69 h 87"/>
                  <a:gd name="T30" fmla="*/ 32 w 137"/>
                  <a:gd name="T31" fmla="*/ 17 h 87"/>
                  <a:gd name="T32" fmla="*/ 35 w 137"/>
                  <a:gd name="T33" fmla="*/ 16 h 87"/>
                  <a:gd name="T34" fmla="*/ 35 w 137"/>
                  <a:gd name="T35" fmla="*/ 16 h 87"/>
                  <a:gd name="T36" fmla="*/ 37 w 137"/>
                  <a:gd name="T37" fmla="*/ 18 h 87"/>
                  <a:gd name="T38" fmla="*/ 37 w 137"/>
                  <a:gd name="T39" fmla="*/ 68 h 87"/>
                  <a:gd name="T40" fmla="*/ 35 w 137"/>
                  <a:gd name="T41"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87">
                    <a:moveTo>
                      <a:pt x="135" y="19"/>
                    </a:moveTo>
                    <a:cubicBezTo>
                      <a:pt x="134" y="11"/>
                      <a:pt x="131" y="8"/>
                      <a:pt x="119" y="5"/>
                    </a:cubicBezTo>
                    <a:cubicBezTo>
                      <a:pt x="119" y="5"/>
                      <a:pt x="104" y="0"/>
                      <a:pt x="84" y="0"/>
                    </a:cubicBezTo>
                    <a:cubicBezTo>
                      <a:pt x="62" y="0"/>
                      <a:pt x="42" y="2"/>
                      <a:pt x="34" y="4"/>
                    </a:cubicBezTo>
                    <a:cubicBezTo>
                      <a:pt x="26" y="5"/>
                      <a:pt x="14" y="13"/>
                      <a:pt x="10" y="16"/>
                    </a:cubicBezTo>
                    <a:cubicBezTo>
                      <a:pt x="6" y="19"/>
                      <a:pt x="0" y="23"/>
                      <a:pt x="0" y="30"/>
                    </a:cubicBezTo>
                    <a:cubicBezTo>
                      <a:pt x="0" y="55"/>
                      <a:pt x="0" y="55"/>
                      <a:pt x="0" y="55"/>
                    </a:cubicBezTo>
                    <a:cubicBezTo>
                      <a:pt x="0" y="62"/>
                      <a:pt x="6" y="66"/>
                      <a:pt x="10" y="69"/>
                    </a:cubicBezTo>
                    <a:cubicBezTo>
                      <a:pt x="15" y="72"/>
                      <a:pt x="28" y="80"/>
                      <a:pt x="36" y="82"/>
                    </a:cubicBezTo>
                    <a:cubicBezTo>
                      <a:pt x="45" y="84"/>
                      <a:pt x="63" y="87"/>
                      <a:pt x="84" y="87"/>
                    </a:cubicBezTo>
                    <a:cubicBezTo>
                      <a:pt x="105" y="87"/>
                      <a:pt x="115" y="84"/>
                      <a:pt x="123" y="80"/>
                    </a:cubicBezTo>
                    <a:cubicBezTo>
                      <a:pt x="131" y="76"/>
                      <a:pt x="133" y="61"/>
                      <a:pt x="135" y="54"/>
                    </a:cubicBezTo>
                    <a:cubicBezTo>
                      <a:pt x="137" y="46"/>
                      <a:pt x="137" y="28"/>
                      <a:pt x="135" y="19"/>
                    </a:cubicBezTo>
                    <a:close/>
                    <a:moveTo>
                      <a:pt x="35" y="70"/>
                    </a:moveTo>
                    <a:cubicBezTo>
                      <a:pt x="34" y="70"/>
                      <a:pt x="33" y="70"/>
                      <a:pt x="32" y="69"/>
                    </a:cubicBezTo>
                    <a:cubicBezTo>
                      <a:pt x="27" y="58"/>
                      <a:pt x="25" y="33"/>
                      <a:pt x="32" y="17"/>
                    </a:cubicBezTo>
                    <a:cubicBezTo>
                      <a:pt x="33" y="16"/>
                      <a:pt x="34" y="16"/>
                      <a:pt x="35" y="16"/>
                    </a:cubicBezTo>
                    <a:cubicBezTo>
                      <a:pt x="35" y="16"/>
                      <a:pt x="35" y="16"/>
                      <a:pt x="35" y="16"/>
                    </a:cubicBezTo>
                    <a:cubicBezTo>
                      <a:pt x="36" y="16"/>
                      <a:pt x="37" y="17"/>
                      <a:pt x="37" y="18"/>
                    </a:cubicBezTo>
                    <a:cubicBezTo>
                      <a:pt x="35" y="34"/>
                      <a:pt x="36" y="56"/>
                      <a:pt x="37" y="68"/>
                    </a:cubicBezTo>
                    <a:cubicBezTo>
                      <a:pt x="37" y="69"/>
                      <a:pt x="36" y="70"/>
                      <a:pt x="35" y="70"/>
                    </a:cubicBezTo>
                    <a:close/>
                  </a:path>
                </a:pathLst>
              </a:custGeom>
              <a:grpFill/>
              <a:ln w="9525">
                <a:noFill/>
                <a:round/>
              </a:ln>
            </p:spPr>
            <p:txBody>
              <a:bodyPr vert="horz" wrap="square" lIns="478171" tIns="239088" rIns="478171" bIns="239088" numCol="1"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6375603" fontAlgn="ctr">
                  <a:defRPr/>
                </a:pPr>
                <a:endParaRPr lang="en-US" altLang="zh-CN"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grpSp>
      <p:sp>
        <p:nvSpPr>
          <p:cNvPr id="231" name="Oval 10">
            <a:extLst>
              <a:ext uri="{FF2B5EF4-FFF2-40B4-BE49-F238E27FC236}">
                <a16:creationId xmlns:a16="http://schemas.microsoft.com/office/drawing/2014/main" id="{49D44D5A-A9C4-434B-B392-3DDD4CAF55BB}"/>
              </a:ext>
            </a:extLst>
          </p:cNvPr>
          <p:cNvSpPr/>
          <p:nvPr/>
        </p:nvSpPr>
        <p:spPr bwMode="auto">
          <a:xfrm>
            <a:off x="8097897" y="4091103"/>
            <a:ext cx="282431" cy="288639"/>
          </a:xfrm>
          <a:prstGeom prst="ellipse">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32" name="Oval 10">
            <a:extLst>
              <a:ext uri="{FF2B5EF4-FFF2-40B4-BE49-F238E27FC236}">
                <a16:creationId xmlns:a16="http://schemas.microsoft.com/office/drawing/2014/main" id="{C76DCCC0-3DF4-DE49-89F9-5CAF20EA0BC1}"/>
              </a:ext>
            </a:extLst>
          </p:cNvPr>
          <p:cNvSpPr/>
          <p:nvPr/>
        </p:nvSpPr>
        <p:spPr bwMode="auto">
          <a:xfrm>
            <a:off x="7371253" y="3848287"/>
            <a:ext cx="282431" cy="288639"/>
          </a:xfrm>
          <a:prstGeom prst="ellipse">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fontAlgn="ctr">
              <a:defRPr/>
            </a:pPr>
            <a:endParaRPr lang="en-US" altLang="zh-CN" sz="1599"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233" name="Group 29"/>
          <p:cNvGrpSpPr>
            <a:grpSpLocks noChangeAspect="1"/>
          </p:cNvGrpSpPr>
          <p:nvPr/>
        </p:nvGrpSpPr>
        <p:grpSpPr>
          <a:xfrm>
            <a:off x="8126599" y="2281039"/>
            <a:ext cx="253727" cy="326875"/>
            <a:chOff x="683" y="627"/>
            <a:chExt cx="372" cy="441"/>
          </a:xfrm>
          <a:solidFill>
            <a:schemeClr val="bg1"/>
          </a:solidFill>
        </p:grpSpPr>
        <p:sp>
          <p:nvSpPr>
            <p:cNvPr id="258" name="Freeform 30"/>
            <p:cNvSpPr/>
            <p:nvPr/>
          </p:nvSpPr>
          <p:spPr bwMode="auto">
            <a:xfrm>
              <a:off x="787" y="684"/>
              <a:ext cx="38" cy="91"/>
            </a:xfrm>
            <a:custGeom>
              <a:avLst/>
              <a:gdLst>
                <a:gd name="T0" fmla="*/ 86 w 139"/>
                <a:gd name="T1" fmla="*/ 332 h 332"/>
                <a:gd name="T2" fmla="*/ 86 w 139"/>
                <a:gd name="T3" fmla="*/ 332 h 332"/>
                <a:gd name="T4" fmla="*/ 109 w 139"/>
                <a:gd name="T5" fmla="*/ 322 h 332"/>
                <a:gd name="T6" fmla="*/ 109 w 139"/>
                <a:gd name="T7" fmla="*/ 277 h 332"/>
                <a:gd name="T8" fmla="*/ 67 w 139"/>
                <a:gd name="T9" fmla="*/ 180 h 332"/>
                <a:gd name="T10" fmla="*/ 123 w 139"/>
                <a:gd name="T11" fmla="*/ 62 h 332"/>
                <a:gd name="T12" fmla="*/ 128 w 139"/>
                <a:gd name="T13" fmla="*/ 17 h 332"/>
                <a:gd name="T14" fmla="*/ 83 w 139"/>
                <a:gd name="T15" fmla="*/ 12 h 332"/>
                <a:gd name="T16" fmla="*/ 2 w 139"/>
                <a:gd name="T17" fmla="*/ 182 h 332"/>
                <a:gd name="T18" fmla="*/ 63 w 139"/>
                <a:gd name="T19" fmla="*/ 322 h 332"/>
                <a:gd name="T20" fmla="*/ 86 w 139"/>
                <a:gd name="T2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332">
                  <a:moveTo>
                    <a:pt x="86" y="332"/>
                  </a:moveTo>
                  <a:lnTo>
                    <a:pt x="86" y="332"/>
                  </a:lnTo>
                  <a:cubicBezTo>
                    <a:pt x="94" y="332"/>
                    <a:pt x="102" y="329"/>
                    <a:pt x="109" y="322"/>
                  </a:cubicBezTo>
                  <a:cubicBezTo>
                    <a:pt x="121" y="310"/>
                    <a:pt x="122" y="289"/>
                    <a:pt x="109" y="277"/>
                  </a:cubicBezTo>
                  <a:cubicBezTo>
                    <a:pt x="83" y="250"/>
                    <a:pt x="68" y="216"/>
                    <a:pt x="67" y="180"/>
                  </a:cubicBezTo>
                  <a:cubicBezTo>
                    <a:pt x="65" y="135"/>
                    <a:pt x="86" y="92"/>
                    <a:pt x="123" y="62"/>
                  </a:cubicBezTo>
                  <a:cubicBezTo>
                    <a:pt x="137" y="51"/>
                    <a:pt x="139" y="31"/>
                    <a:pt x="128" y="17"/>
                  </a:cubicBezTo>
                  <a:cubicBezTo>
                    <a:pt x="117" y="3"/>
                    <a:pt x="97" y="0"/>
                    <a:pt x="83" y="12"/>
                  </a:cubicBezTo>
                  <a:cubicBezTo>
                    <a:pt x="29" y="54"/>
                    <a:pt x="0" y="116"/>
                    <a:pt x="2" y="182"/>
                  </a:cubicBezTo>
                  <a:cubicBezTo>
                    <a:pt x="4" y="235"/>
                    <a:pt x="25" y="284"/>
                    <a:pt x="63" y="322"/>
                  </a:cubicBezTo>
                  <a:cubicBezTo>
                    <a:pt x="69" y="329"/>
                    <a:pt x="78" y="332"/>
                    <a:pt x="86" y="332"/>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59" name="Freeform 31"/>
            <p:cNvSpPr/>
            <p:nvPr/>
          </p:nvSpPr>
          <p:spPr bwMode="auto">
            <a:xfrm>
              <a:off x="735" y="659"/>
              <a:ext cx="48" cy="143"/>
            </a:xfrm>
            <a:custGeom>
              <a:avLst/>
              <a:gdLst>
                <a:gd name="T0" fmla="*/ 3 w 173"/>
                <a:gd name="T1" fmla="*/ 278 h 522"/>
                <a:gd name="T2" fmla="*/ 3 w 173"/>
                <a:gd name="T3" fmla="*/ 278 h 522"/>
                <a:gd name="T4" fmla="*/ 107 w 173"/>
                <a:gd name="T5" fmla="*/ 513 h 522"/>
                <a:gd name="T6" fmla="*/ 129 w 173"/>
                <a:gd name="T7" fmla="*/ 522 h 522"/>
                <a:gd name="T8" fmla="*/ 152 w 173"/>
                <a:gd name="T9" fmla="*/ 512 h 522"/>
                <a:gd name="T10" fmla="*/ 152 w 173"/>
                <a:gd name="T11" fmla="*/ 467 h 522"/>
                <a:gd name="T12" fmla="*/ 67 w 173"/>
                <a:gd name="T13" fmla="*/ 275 h 522"/>
                <a:gd name="T14" fmla="*/ 159 w 173"/>
                <a:gd name="T15" fmla="*/ 60 h 522"/>
                <a:gd name="T16" fmla="*/ 160 w 173"/>
                <a:gd name="T17" fmla="*/ 14 h 522"/>
                <a:gd name="T18" fmla="*/ 115 w 173"/>
                <a:gd name="T19" fmla="*/ 13 h 522"/>
                <a:gd name="T20" fmla="*/ 3 w 173"/>
                <a:gd name="T21" fmla="*/ 27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522">
                  <a:moveTo>
                    <a:pt x="3" y="278"/>
                  </a:moveTo>
                  <a:lnTo>
                    <a:pt x="3" y="278"/>
                  </a:lnTo>
                  <a:cubicBezTo>
                    <a:pt x="6" y="366"/>
                    <a:pt x="42" y="449"/>
                    <a:pt x="107" y="513"/>
                  </a:cubicBezTo>
                  <a:cubicBezTo>
                    <a:pt x="113" y="519"/>
                    <a:pt x="121" y="522"/>
                    <a:pt x="129" y="522"/>
                  </a:cubicBezTo>
                  <a:cubicBezTo>
                    <a:pt x="138" y="522"/>
                    <a:pt x="146" y="519"/>
                    <a:pt x="152" y="512"/>
                  </a:cubicBezTo>
                  <a:cubicBezTo>
                    <a:pt x="165" y="500"/>
                    <a:pt x="165" y="479"/>
                    <a:pt x="152" y="467"/>
                  </a:cubicBezTo>
                  <a:cubicBezTo>
                    <a:pt x="100" y="415"/>
                    <a:pt x="70" y="347"/>
                    <a:pt x="67" y="275"/>
                  </a:cubicBezTo>
                  <a:cubicBezTo>
                    <a:pt x="65" y="194"/>
                    <a:pt x="97" y="118"/>
                    <a:pt x="159" y="60"/>
                  </a:cubicBezTo>
                  <a:cubicBezTo>
                    <a:pt x="172" y="48"/>
                    <a:pt x="173" y="27"/>
                    <a:pt x="160" y="14"/>
                  </a:cubicBezTo>
                  <a:cubicBezTo>
                    <a:pt x="148" y="1"/>
                    <a:pt x="128" y="0"/>
                    <a:pt x="115" y="13"/>
                  </a:cubicBezTo>
                  <a:cubicBezTo>
                    <a:pt x="40" y="82"/>
                    <a:pt x="0" y="179"/>
                    <a:pt x="3" y="278"/>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60" name="Freeform 32"/>
            <p:cNvSpPr/>
            <p:nvPr/>
          </p:nvSpPr>
          <p:spPr bwMode="auto">
            <a:xfrm>
              <a:off x="683" y="634"/>
              <a:ext cx="57" cy="196"/>
            </a:xfrm>
            <a:custGeom>
              <a:avLst/>
              <a:gdLst>
                <a:gd name="T0" fmla="*/ 149 w 208"/>
                <a:gd name="T1" fmla="*/ 705 h 714"/>
                <a:gd name="T2" fmla="*/ 149 w 208"/>
                <a:gd name="T3" fmla="*/ 705 h 714"/>
                <a:gd name="T4" fmla="*/ 172 w 208"/>
                <a:gd name="T5" fmla="*/ 714 h 714"/>
                <a:gd name="T6" fmla="*/ 195 w 208"/>
                <a:gd name="T7" fmla="*/ 705 h 714"/>
                <a:gd name="T8" fmla="*/ 195 w 208"/>
                <a:gd name="T9" fmla="*/ 659 h 714"/>
                <a:gd name="T10" fmla="*/ 68 w 208"/>
                <a:gd name="T11" fmla="*/ 373 h 714"/>
                <a:gd name="T12" fmla="*/ 195 w 208"/>
                <a:gd name="T13" fmla="*/ 59 h 714"/>
                <a:gd name="T14" fmla="*/ 195 w 208"/>
                <a:gd name="T15" fmla="*/ 13 h 714"/>
                <a:gd name="T16" fmla="*/ 149 w 208"/>
                <a:gd name="T17" fmla="*/ 13 h 714"/>
                <a:gd name="T18" fmla="*/ 4 w 208"/>
                <a:gd name="T19" fmla="*/ 375 h 714"/>
                <a:gd name="T20" fmla="*/ 149 w 208"/>
                <a:gd name="T21" fmla="*/ 705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714">
                  <a:moveTo>
                    <a:pt x="149" y="705"/>
                  </a:moveTo>
                  <a:lnTo>
                    <a:pt x="149" y="705"/>
                  </a:lnTo>
                  <a:cubicBezTo>
                    <a:pt x="155" y="711"/>
                    <a:pt x="164" y="714"/>
                    <a:pt x="172" y="714"/>
                  </a:cubicBezTo>
                  <a:cubicBezTo>
                    <a:pt x="180" y="714"/>
                    <a:pt x="188" y="711"/>
                    <a:pt x="195" y="705"/>
                  </a:cubicBezTo>
                  <a:cubicBezTo>
                    <a:pt x="207" y="692"/>
                    <a:pt x="207" y="671"/>
                    <a:pt x="195" y="659"/>
                  </a:cubicBezTo>
                  <a:cubicBezTo>
                    <a:pt x="117" y="581"/>
                    <a:pt x="72" y="480"/>
                    <a:pt x="68" y="373"/>
                  </a:cubicBezTo>
                  <a:cubicBezTo>
                    <a:pt x="65" y="256"/>
                    <a:pt x="110" y="144"/>
                    <a:pt x="195" y="59"/>
                  </a:cubicBezTo>
                  <a:cubicBezTo>
                    <a:pt x="208" y="46"/>
                    <a:pt x="208" y="25"/>
                    <a:pt x="195" y="13"/>
                  </a:cubicBezTo>
                  <a:cubicBezTo>
                    <a:pt x="183" y="0"/>
                    <a:pt x="162" y="0"/>
                    <a:pt x="149" y="13"/>
                  </a:cubicBezTo>
                  <a:cubicBezTo>
                    <a:pt x="51" y="111"/>
                    <a:pt x="0" y="240"/>
                    <a:pt x="4" y="375"/>
                  </a:cubicBezTo>
                  <a:cubicBezTo>
                    <a:pt x="8" y="498"/>
                    <a:pt x="59" y="615"/>
                    <a:pt x="149" y="705"/>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61" name="Freeform 33"/>
            <p:cNvSpPr/>
            <p:nvPr/>
          </p:nvSpPr>
          <p:spPr bwMode="auto">
            <a:xfrm>
              <a:off x="913" y="687"/>
              <a:ext cx="37" cy="91"/>
            </a:xfrm>
            <a:custGeom>
              <a:avLst/>
              <a:gdLst>
                <a:gd name="T0" fmla="*/ 12 w 134"/>
                <a:gd name="T1" fmla="*/ 321 h 332"/>
                <a:gd name="T2" fmla="*/ 12 w 134"/>
                <a:gd name="T3" fmla="*/ 321 h 332"/>
                <a:gd name="T4" fmla="*/ 36 w 134"/>
                <a:gd name="T5" fmla="*/ 332 h 332"/>
                <a:gd name="T6" fmla="*/ 57 w 134"/>
                <a:gd name="T7" fmla="*/ 323 h 332"/>
                <a:gd name="T8" fmla="*/ 128 w 134"/>
                <a:gd name="T9" fmla="*/ 148 h 332"/>
                <a:gd name="T10" fmla="*/ 59 w 134"/>
                <a:gd name="T11" fmla="*/ 12 h 332"/>
                <a:gd name="T12" fmla="*/ 13 w 134"/>
                <a:gd name="T13" fmla="*/ 14 h 332"/>
                <a:gd name="T14" fmla="*/ 16 w 134"/>
                <a:gd name="T15" fmla="*/ 60 h 332"/>
                <a:gd name="T16" fmla="*/ 63 w 134"/>
                <a:gd name="T17" fmla="*/ 154 h 332"/>
                <a:gd name="T18" fmla="*/ 14 w 134"/>
                <a:gd name="T19" fmla="*/ 275 h 332"/>
                <a:gd name="T20" fmla="*/ 12 w 134"/>
                <a:gd name="T21" fmla="*/ 32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32">
                  <a:moveTo>
                    <a:pt x="12" y="321"/>
                  </a:moveTo>
                  <a:lnTo>
                    <a:pt x="12" y="321"/>
                  </a:lnTo>
                  <a:cubicBezTo>
                    <a:pt x="18" y="328"/>
                    <a:pt x="27" y="332"/>
                    <a:pt x="36" y="332"/>
                  </a:cubicBezTo>
                  <a:cubicBezTo>
                    <a:pt x="43" y="332"/>
                    <a:pt x="51" y="329"/>
                    <a:pt x="57" y="323"/>
                  </a:cubicBezTo>
                  <a:cubicBezTo>
                    <a:pt x="108" y="278"/>
                    <a:pt x="134" y="214"/>
                    <a:pt x="128" y="148"/>
                  </a:cubicBezTo>
                  <a:cubicBezTo>
                    <a:pt x="123" y="96"/>
                    <a:pt x="99" y="47"/>
                    <a:pt x="59" y="12"/>
                  </a:cubicBezTo>
                  <a:cubicBezTo>
                    <a:pt x="46" y="0"/>
                    <a:pt x="25" y="1"/>
                    <a:pt x="13" y="14"/>
                  </a:cubicBezTo>
                  <a:cubicBezTo>
                    <a:pt x="1" y="28"/>
                    <a:pt x="2" y="48"/>
                    <a:pt x="16" y="60"/>
                  </a:cubicBezTo>
                  <a:cubicBezTo>
                    <a:pt x="43" y="85"/>
                    <a:pt x="60" y="118"/>
                    <a:pt x="63" y="154"/>
                  </a:cubicBezTo>
                  <a:cubicBezTo>
                    <a:pt x="68" y="199"/>
                    <a:pt x="50" y="243"/>
                    <a:pt x="14" y="275"/>
                  </a:cubicBezTo>
                  <a:cubicBezTo>
                    <a:pt x="1" y="287"/>
                    <a:pt x="0" y="308"/>
                    <a:pt x="12" y="321"/>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62" name="Freeform 34"/>
            <p:cNvSpPr/>
            <p:nvPr/>
          </p:nvSpPr>
          <p:spPr bwMode="auto">
            <a:xfrm>
              <a:off x="952" y="657"/>
              <a:ext cx="50" cy="143"/>
            </a:xfrm>
            <a:custGeom>
              <a:avLst/>
              <a:gdLst>
                <a:gd name="T0" fmla="*/ 111 w 184"/>
                <a:gd name="T1" fmla="*/ 247 h 522"/>
                <a:gd name="T2" fmla="*/ 111 w 184"/>
                <a:gd name="T3" fmla="*/ 247 h 522"/>
                <a:gd name="T4" fmla="*/ 32 w 184"/>
                <a:gd name="T5" fmla="*/ 467 h 522"/>
                <a:gd name="T6" fmla="*/ 34 w 184"/>
                <a:gd name="T7" fmla="*/ 513 h 522"/>
                <a:gd name="T8" fmla="*/ 56 w 184"/>
                <a:gd name="T9" fmla="*/ 522 h 522"/>
                <a:gd name="T10" fmla="*/ 79 w 184"/>
                <a:gd name="T11" fmla="*/ 512 h 522"/>
                <a:gd name="T12" fmla="*/ 175 w 184"/>
                <a:gd name="T13" fmla="*/ 241 h 522"/>
                <a:gd name="T14" fmla="*/ 58 w 184"/>
                <a:gd name="T15" fmla="*/ 12 h 522"/>
                <a:gd name="T16" fmla="*/ 12 w 184"/>
                <a:gd name="T17" fmla="*/ 15 h 522"/>
                <a:gd name="T18" fmla="*/ 15 w 184"/>
                <a:gd name="T19" fmla="*/ 61 h 522"/>
                <a:gd name="T20" fmla="*/ 111 w 184"/>
                <a:gd name="T21" fmla="*/ 24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522">
                  <a:moveTo>
                    <a:pt x="111" y="247"/>
                  </a:moveTo>
                  <a:lnTo>
                    <a:pt x="111" y="247"/>
                  </a:lnTo>
                  <a:cubicBezTo>
                    <a:pt x="118" y="328"/>
                    <a:pt x="90" y="406"/>
                    <a:pt x="32" y="467"/>
                  </a:cubicBezTo>
                  <a:cubicBezTo>
                    <a:pt x="20" y="480"/>
                    <a:pt x="21" y="501"/>
                    <a:pt x="34" y="513"/>
                  </a:cubicBezTo>
                  <a:cubicBezTo>
                    <a:pt x="40" y="519"/>
                    <a:pt x="48" y="522"/>
                    <a:pt x="56" y="522"/>
                  </a:cubicBezTo>
                  <a:cubicBezTo>
                    <a:pt x="64" y="522"/>
                    <a:pt x="73" y="518"/>
                    <a:pt x="79" y="512"/>
                  </a:cubicBezTo>
                  <a:cubicBezTo>
                    <a:pt x="149" y="438"/>
                    <a:pt x="184" y="339"/>
                    <a:pt x="175" y="241"/>
                  </a:cubicBezTo>
                  <a:cubicBezTo>
                    <a:pt x="167" y="153"/>
                    <a:pt x="126" y="72"/>
                    <a:pt x="58" y="12"/>
                  </a:cubicBezTo>
                  <a:cubicBezTo>
                    <a:pt x="44" y="0"/>
                    <a:pt x="24" y="2"/>
                    <a:pt x="12" y="15"/>
                  </a:cubicBezTo>
                  <a:cubicBezTo>
                    <a:pt x="0" y="28"/>
                    <a:pt x="2" y="49"/>
                    <a:pt x="15" y="61"/>
                  </a:cubicBezTo>
                  <a:cubicBezTo>
                    <a:pt x="70" y="109"/>
                    <a:pt x="105" y="175"/>
                    <a:pt x="111" y="247"/>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63" name="Freeform 35"/>
            <p:cNvSpPr/>
            <p:nvPr/>
          </p:nvSpPr>
          <p:spPr bwMode="auto">
            <a:xfrm>
              <a:off x="991" y="627"/>
              <a:ext cx="64" cy="195"/>
            </a:xfrm>
            <a:custGeom>
              <a:avLst/>
              <a:gdLst>
                <a:gd name="T0" fmla="*/ 157 w 234"/>
                <a:gd name="T1" fmla="*/ 338 h 713"/>
                <a:gd name="T2" fmla="*/ 157 w 234"/>
                <a:gd name="T3" fmla="*/ 338 h 713"/>
                <a:gd name="T4" fmla="*/ 49 w 234"/>
                <a:gd name="T5" fmla="*/ 659 h 713"/>
                <a:gd name="T6" fmla="*/ 52 w 234"/>
                <a:gd name="T7" fmla="*/ 705 h 713"/>
                <a:gd name="T8" fmla="*/ 73 w 234"/>
                <a:gd name="T9" fmla="*/ 713 h 713"/>
                <a:gd name="T10" fmla="*/ 98 w 234"/>
                <a:gd name="T11" fmla="*/ 702 h 713"/>
                <a:gd name="T12" fmla="*/ 222 w 234"/>
                <a:gd name="T13" fmla="*/ 332 h 713"/>
                <a:gd name="T14" fmla="*/ 57 w 234"/>
                <a:gd name="T15" fmla="*/ 11 h 713"/>
                <a:gd name="T16" fmla="*/ 12 w 234"/>
                <a:gd name="T17" fmla="*/ 14 h 713"/>
                <a:gd name="T18" fmla="*/ 14 w 234"/>
                <a:gd name="T19" fmla="*/ 60 h 713"/>
                <a:gd name="T20" fmla="*/ 157 w 234"/>
                <a:gd name="T21" fmla="*/ 338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3">
                  <a:moveTo>
                    <a:pt x="157" y="338"/>
                  </a:moveTo>
                  <a:lnTo>
                    <a:pt x="157" y="338"/>
                  </a:lnTo>
                  <a:cubicBezTo>
                    <a:pt x="168" y="455"/>
                    <a:pt x="130" y="569"/>
                    <a:pt x="49" y="659"/>
                  </a:cubicBezTo>
                  <a:cubicBezTo>
                    <a:pt x="37" y="672"/>
                    <a:pt x="39" y="693"/>
                    <a:pt x="52" y="705"/>
                  </a:cubicBezTo>
                  <a:cubicBezTo>
                    <a:pt x="58" y="710"/>
                    <a:pt x="66" y="713"/>
                    <a:pt x="73" y="713"/>
                  </a:cubicBezTo>
                  <a:cubicBezTo>
                    <a:pt x="82" y="713"/>
                    <a:pt x="91" y="709"/>
                    <a:pt x="98" y="702"/>
                  </a:cubicBezTo>
                  <a:cubicBezTo>
                    <a:pt x="190" y="598"/>
                    <a:pt x="234" y="467"/>
                    <a:pt x="222" y="332"/>
                  </a:cubicBezTo>
                  <a:cubicBezTo>
                    <a:pt x="211" y="209"/>
                    <a:pt x="152" y="95"/>
                    <a:pt x="57" y="11"/>
                  </a:cubicBezTo>
                  <a:cubicBezTo>
                    <a:pt x="44" y="0"/>
                    <a:pt x="24" y="2"/>
                    <a:pt x="12" y="14"/>
                  </a:cubicBezTo>
                  <a:cubicBezTo>
                    <a:pt x="0" y="27"/>
                    <a:pt x="1" y="48"/>
                    <a:pt x="14" y="60"/>
                  </a:cubicBezTo>
                  <a:cubicBezTo>
                    <a:pt x="97" y="133"/>
                    <a:pt x="148" y="232"/>
                    <a:pt x="157" y="338"/>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264" name="Freeform 36"/>
            <p:cNvSpPr>
              <a:spLocks noEditPoints="1"/>
            </p:cNvSpPr>
            <p:nvPr/>
          </p:nvSpPr>
          <p:spPr bwMode="auto">
            <a:xfrm>
              <a:off x="724" y="750"/>
              <a:ext cx="284" cy="318"/>
            </a:xfrm>
            <a:custGeom>
              <a:avLst/>
              <a:gdLst>
                <a:gd name="T0" fmla="*/ 486 w 1038"/>
                <a:gd name="T1" fmla="*/ 560 h 1163"/>
                <a:gd name="T2" fmla="*/ 393 w 1038"/>
                <a:gd name="T3" fmla="*/ 499 h 1163"/>
                <a:gd name="T4" fmla="*/ 486 w 1038"/>
                <a:gd name="T5" fmla="*/ 560 h 1163"/>
                <a:gd name="T6" fmla="*/ 646 w 1038"/>
                <a:gd name="T7" fmla="*/ 500 h 1163"/>
                <a:gd name="T8" fmla="*/ 553 w 1038"/>
                <a:gd name="T9" fmla="*/ 560 h 1163"/>
                <a:gd name="T10" fmla="*/ 646 w 1038"/>
                <a:gd name="T11" fmla="*/ 500 h 1163"/>
                <a:gd name="T12" fmla="*/ 486 w 1038"/>
                <a:gd name="T13" fmla="*/ 688 h 1163"/>
                <a:gd name="T14" fmla="*/ 106 w 1038"/>
                <a:gd name="T15" fmla="*/ 951 h 1163"/>
                <a:gd name="T16" fmla="*/ 681 w 1038"/>
                <a:gd name="T17" fmla="*/ 549 h 1163"/>
                <a:gd name="T18" fmla="*/ 873 w 1038"/>
                <a:gd name="T19" fmla="*/ 829 h 1163"/>
                <a:gd name="T20" fmla="*/ 671 w 1038"/>
                <a:gd name="T21" fmla="*/ 560 h 1163"/>
                <a:gd name="T22" fmla="*/ 368 w 1038"/>
                <a:gd name="T23" fmla="*/ 560 h 1163"/>
                <a:gd name="T24" fmla="*/ 461 w 1038"/>
                <a:gd name="T25" fmla="*/ 624 h 1163"/>
                <a:gd name="T26" fmla="*/ 358 w 1038"/>
                <a:gd name="T27" fmla="*/ 549 h 1163"/>
                <a:gd name="T28" fmla="*/ 379 w 1038"/>
                <a:gd name="T29" fmla="*/ 403 h 1163"/>
                <a:gd name="T30" fmla="*/ 6 w 1038"/>
                <a:gd name="T31" fmla="*/ 942 h 1163"/>
                <a:gd name="T32" fmla="*/ 2 w 1038"/>
                <a:gd name="T33" fmla="*/ 949 h 1163"/>
                <a:gd name="T34" fmla="*/ 0 w 1038"/>
                <a:gd name="T35" fmla="*/ 956 h 1163"/>
                <a:gd name="T36" fmla="*/ 0 w 1038"/>
                <a:gd name="T37" fmla="*/ 963 h 1163"/>
                <a:gd name="T38" fmla="*/ 1 w 1038"/>
                <a:gd name="T39" fmla="*/ 970 h 1163"/>
                <a:gd name="T40" fmla="*/ 2 w 1038"/>
                <a:gd name="T41" fmla="*/ 972 h 1163"/>
                <a:gd name="T42" fmla="*/ 5 w 1038"/>
                <a:gd name="T43" fmla="*/ 979 h 1163"/>
                <a:gd name="T44" fmla="*/ 7 w 1038"/>
                <a:gd name="T45" fmla="*/ 982 h 1163"/>
                <a:gd name="T46" fmla="*/ 13 w 1038"/>
                <a:gd name="T47" fmla="*/ 987 h 1163"/>
                <a:gd name="T48" fmla="*/ 20 w 1038"/>
                <a:gd name="T49" fmla="*/ 991 h 1163"/>
                <a:gd name="T50" fmla="*/ 508 w 1038"/>
                <a:gd name="T51" fmla="*/ 1162 h 1163"/>
                <a:gd name="T52" fmla="*/ 513 w 1038"/>
                <a:gd name="T53" fmla="*/ 1163 h 1163"/>
                <a:gd name="T54" fmla="*/ 519 w 1038"/>
                <a:gd name="T55" fmla="*/ 1163 h 1163"/>
                <a:gd name="T56" fmla="*/ 526 w 1038"/>
                <a:gd name="T57" fmla="*/ 1163 h 1163"/>
                <a:gd name="T58" fmla="*/ 530 w 1038"/>
                <a:gd name="T59" fmla="*/ 1162 h 1163"/>
                <a:gd name="T60" fmla="*/ 677 w 1038"/>
                <a:gd name="T61" fmla="*/ 1155 h 1163"/>
                <a:gd name="T62" fmla="*/ 677 w 1038"/>
                <a:gd name="T63" fmla="*/ 1016 h 1163"/>
                <a:gd name="T64" fmla="*/ 553 w 1038"/>
                <a:gd name="T65" fmla="*/ 1083 h 1163"/>
                <a:gd name="T66" fmla="*/ 932 w 1038"/>
                <a:gd name="T67" fmla="*/ 951 h 1163"/>
                <a:gd name="T68" fmla="*/ 845 w 1038"/>
                <a:gd name="T69" fmla="*/ 950 h 1163"/>
                <a:gd name="T70" fmla="*/ 845 w 1038"/>
                <a:gd name="T71" fmla="*/ 1089 h 1163"/>
                <a:gd name="T72" fmla="*/ 1015 w 1038"/>
                <a:gd name="T73" fmla="*/ 992 h 1163"/>
                <a:gd name="T74" fmla="*/ 1021 w 1038"/>
                <a:gd name="T75" fmla="*/ 990 h 1163"/>
                <a:gd name="T76" fmla="*/ 1027 w 1038"/>
                <a:gd name="T77" fmla="*/ 985 h 1163"/>
                <a:gd name="T78" fmla="*/ 1032 w 1038"/>
                <a:gd name="T79" fmla="*/ 980 h 1163"/>
                <a:gd name="T80" fmla="*/ 1034 w 1038"/>
                <a:gd name="T81" fmla="*/ 976 h 1163"/>
                <a:gd name="T82" fmla="*/ 1036 w 1038"/>
                <a:gd name="T83" fmla="*/ 971 h 1163"/>
                <a:gd name="T84" fmla="*/ 1037 w 1038"/>
                <a:gd name="T85" fmla="*/ 965 h 1163"/>
                <a:gd name="T86" fmla="*/ 1038 w 1038"/>
                <a:gd name="T87" fmla="*/ 958 h 1163"/>
                <a:gd name="T88" fmla="*/ 1032 w 1038"/>
                <a:gd name="T89" fmla="*/ 942 h 1163"/>
                <a:gd name="T90" fmla="*/ 663 w 1038"/>
                <a:gd name="T91" fmla="*/ 406 h 1163"/>
                <a:gd name="T92" fmla="*/ 650 w 1038"/>
                <a:gd name="T93" fmla="*/ 244 h 1163"/>
                <a:gd name="T94" fmla="*/ 553 w 1038"/>
                <a:gd name="T95" fmla="*/ 246 h 1163"/>
                <a:gd name="T96" fmla="*/ 519 w 1038"/>
                <a:gd name="T97" fmla="*/ 0 h 1163"/>
                <a:gd name="T98" fmla="*/ 486 w 1038"/>
                <a:gd name="T99" fmla="*/ 248 h 1163"/>
                <a:gd name="T100" fmla="*/ 386 w 1038"/>
                <a:gd name="T101" fmla="*/ 244 h 1163"/>
                <a:gd name="T102" fmla="*/ 379 w 1038"/>
                <a:gd name="T103" fmla="*/ 403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8" h="1163">
                  <a:moveTo>
                    <a:pt x="486" y="560"/>
                  </a:moveTo>
                  <a:lnTo>
                    <a:pt x="486" y="560"/>
                  </a:lnTo>
                  <a:lnTo>
                    <a:pt x="406" y="505"/>
                  </a:lnTo>
                  <a:cubicBezTo>
                    <a:pt x="402" y="502"/>
                    <a:pt x="397" y="500"/>
                    <a:pt x="393" y="499"/>
                  </a:cubicBezTo>
                  <a:lnTo>
                    <a:pt x="486" y="365"/>
                  </a:lnTo>
                  <a:lnTo>
                    <a:pt x="486" y="560"/>
                  </a:lnTo>
                  <a:close/>
                  <a:moveTo>
                    <a:pt x="646" y="500"/>
                  </a:moveTo>
                  <a:lnTo>
                    <a:pt x="646" y="500"/>
                  </a:lnTo>
                  <a:cubicBezTo>
                    <a:pt x="642" y="500"/>
                    <a:pt x="637" y="502"/>
                    <a:pt x="633" y="505"/>
                  </a:cubicBezTo>
                  <a:lnTo>
                    <a:pt x="553" y="560"/>
                  </a:lnTo>
                  <a:lnTo>
                    <a:pt x="553" y="364"/>
                  </a:lnTo>
                  <a:lnTo>
                    <a:pt x="646" y="500"/>
                  </a:lnTo>
                  <a:close/>
                  <a:moveTo>
                    <a:pt x="486" y="688"/>
                  </a:moveTo>
                  <a:lnTo>
                    <a:pt x="486" y="688"/>
                  </a:lnTo>
                  <a:lnTo>
                    <a:pt x="486" y="1083"/>
                  </a:lnTo>
                  <a:lnTo>
                    <a:pt x="106" y="951"/>
                  </a:lnTo>
                  <a:lnTo>
                    <a:pt x="486" y="688"/>
                  </a:lnTo>
                  <a:close/>
                  <a:moveTo>
                    <a:pt x="681" y="549"/>
                  </a:moveTo>
                  <a:lnTo>
                    <a:pt x="681" y="549"/>
                  </a:lnTo>
                  <a:lnTo>
                    <a:pt x="873" y="829"/>
                  </a:lnTo>
                  <a:lnTo>
                    <a:pt x="578" y="624"/>
                  </a:lnTo>
                  <a:lnTo>
                    <a:pt x="671" y="560"/>
                  </a:lnTo>
                  <a:cubicBezTo>
                    <a:pt x="675" y="557"/>
                    <a:pt x="678" y="553"/>
                    <a:pt x="681" y="549"/>
                  </a:cubicBezTo>
                  <a:close/>
                  <a:moveTo>
                    <a:pt x="368" y="560"/>
                  </a:moveTo>
                  <a:lnTo>
                    <a:pt x="368" y="560"/>
                  </a:lnTo>
                  <a:lnTo>
                    <a:pt x="461" y="624"/>
                  </a:lnTo>
                  <a:lnTo>
                    <a:pt x="165" y="829"/>
                  </a:lnTo>
                  <a:lnTo>
                    <a:pt x="358" y="549"/>
                  </a:lnTo>
                  <a:cubicBezTo>
                    <a:pt x="361" y="553"/>
                    <a:pt x="364" y="557"/>
                    <a:pt x="368" y="560"/>
                  </a:cubicBezTo>
                  <a:close/>
                  <a:moveTo>
                    <a:pt x="379" y="403"/>
                  </a:moveTo>
                  <a:lnTo>
                    <a:pt x="379" y="403"/>
                  </a:lnTo>
                  <a:lnTo>
                    <a:pt x="6" y="942"/>
                  </a:lnTo>
                  <a:cubicBezTo>
                    <a:pt x="6" y="942"/>
                    <a:pt x="6" y="942"/>
                    <a:pt x="5" y="942"/>
                  </a:cubicBezTo>
                  <a:cubicBezTo>
                    <a:pt x="4" y="944"/>
                    <a:pt x="3" y="946"/>
                    <a:pt x="2" y="949"/>
                  </a:cubicBezTo>
                  <a:cubicBezTo>
                    <a:pt x="2" y="949"/>
                    <a:pt x="2" y="949"/>
                    <a:pt x="2" y="949"/>
                  </a:cubicBezTo>
                  <a:cubicBezTo>
                    <a:pt x="1" y="951"/>
                    <a:pt x="1" y="953"/>
                    <a:pt x="0" y="956"/>
                  </a:cubicBezTo>
                  <a:cubicBezTo>
                    <a:pt x="0" y="956"/>
                    <a:pt x="0" y="957"/>
                    <a:pt x="0" y="958"/>
                  </a:cubicBezTo>
                  <a:cubicBezTo>
                    <a:pt x="0" y="959"/>
                    <a:pt x="0" y="961"/>
                    <a:pt x="0" y="963"/>
                  </a:cubicBezTo>
                  <a:cubicBezTo>
                    <a:pt x="0" y="963"/>
                    <a:pt x="0" y="964"/>
                    <a:pt x="0" y="965"/>
                  </a:cubicBezTo>
                  <a:cubicBezTo>
                    <a:pt x="0" y="967"/>
                    <a:pt x="1" y="968"/>
                    <a:pt x="1" y="970"/>
                  </a:cubicBezTo>
                  <a:cubicBezTo>
                    <a:pt x="1" y="970"/>
                    <a:pt x="1" y="971"/>
                    <a:pt x="1" y="971"/>
                  </a:cubicBezTo>
                  <a:cubicBezTo>
                    <a:pt x="2" y="972"/>
                    <a:pt x="2" y="972"/>
                    <a:pt x="2" y="972"/>
                  </a:cubicBezTo>
                  <a:cubicBezTo>
                    <a:pt x="3" y="974"/>
                    <a:pt x="3" y="975"/>
                    <a:pt x="4" y="976"/>
                  </a:cubicBezTo>
                  <a:cubicBezTo>
                    <a:pt x="4" y="977"/>
                    <a:pt x="5" y="978"/>
                    <a:pt x="5" y="979"/>
                  </a:cubicBezTo>
                  <a:cubicBezTo>
                    <a:pt x="5" y="979"/>
                    <a:pt x="6" y="980"/>
                    <a:pt x="6" y="980"/>
                  </a:cubicBezTo>
                  <a:cubicBezTo>
                    <a:pt x="6" y="980"/>
                    <a:pt x="7" y="981"/>
                    <a:pt x="7" y="982"/>
                  </a:cubicBezTo>
                  <a:cubicBezTo>
                    <a:pt x="8" y="983"/>
                    <a:pt x="9" y="984"/>
                    <a:pt x="10" y="985"/>
                  </a:cubicBezTo>
                  <a:cubicBezTo>
                    <a:pt x="11" y="986"/>
                    <a:pt x="12" y="987"/>
                    <a:pt x="13" y="987"/>
                  </a:cubicBezTo>
                  <a:cubicBezTo>
                    <a:pt x="14" y="988"/>
                    <a:pt x="15" y="989"/>
                    <a:pt x="17" y="990"/>
                  </a:cubicBezTo>
                  <a:cubicBezTo>
                    <a:pt x="18" y="990"/>
                    <a:pt x="19" y="991"/>
                    <a:pt x="20" y="991"/>
                  </a:cubicBezTo>
                  <a:cubicBezTo>
                    <a:pt x="21" y="992"/>
                    <a:pt x="21" y="992"/>
                    <a:pt x="22" y="992"/>
                  </a:cubicBezTo>
                  <a:lnTo>
                    <a:pt x="508" y="1162"/>
                  </a:lnTo>
                  <a:cubicBezTo>
                    <a:pt x="509" y="1162"/>
                    <a:pt x="509" y="1162"/>
                    <a:pt x="509" y="1162"/>
                  </a:cubicBezTo>
                  <a:cubicBezTo>
                    <a:pt x="510" y="1162"/>
                    <a:pt x="511" y="1162"/>
                    <a:pt x="513" y="1163"/>
                  </a:cubicBezTo>
                  <a:cubicBezTo>
                    <a:pt x="513" y="1163"/>
                    <a:pt x="514" y="1163"/>
                    <a:pt x="514" y="1163"/>
                  </a:cubicBezTo>
                  <a:cubicBezTo>
                    <a:pt x="516" y="1163"/>
                    <a:pt x="518" y="1163"/>
                    <a:pt x="519" y="1163"/>
                  </a:cubicBezTo>
                  <a:cubicBezTo>
                    <a:pt x="521" y="1163"/>
                    <a:pt x="523" y="1163"/>
                    <a:pt x="525" y="1163"/>
                  </a:cubicBezTo>
                  <a:cubicBezTo>
                    <a:pt x="525" y="1163"/>
                    <a:pt x="526" y="1163"/>
                    <a:pt x="526" y="1163"/>
                  </a:cubicBezTo>
                  <a:cubicBezTo>
                    <a:pt x="527" y="1162"/>
                    <a:pt x="529" y="1162"/>
                    <a:pt x="530" y="1162"/>
                  </a:cubicBezTo>
                  <a:cubicBezTo>
                    <a:pt x="530" y="1162"/>
                    <a:pt x="530" y="1162"/>
                    <a:pt x="530" y="1162"/>
                  </a:cubicBezTo>
                  <a:lnTo>
                    <a:pt x="623" y="1129"/>
                  </a:lnTo>
                  <a:cubicBezTo>
                    <a:pt x="636" y="1145"/>
                    <a:pt x="655" y="1155"/>
                    <a:pt x="677" y="1155"/>
                  </a:cubicBezTo>
                  <a:cubicBezTo>
                    <a:pt x="715" y="1155"/>
                    <a:pt x="746" y="1123"/>
                    <a:pt x="746" y="1085"/>
                  </a:cubicBezTo>
                  <a:cubicBezTo>
                    <a:pt x="746" y="1047"/>
                    <a:pt x="715" y="1016"/>
                    <a:pt x="677" y="1016"/>
                  </a:cubicBezTo>
                  <a:cubicBezTo>
                    <a:pt x="646" y="1016"/>
                    <a:pt x="621" y="1036"/>
                    <a:pt x="611" y="1063"/>
                  </a:cubicBezTo>
                  <a:lnTo>
                    <a:pt x="553" y="1083"/>
                  </a:lnTo>
                  <a:lnTo>
                    <a:pt x="553" y="688"/>
                  </a:lnTo>
                  <a:lnTo>
                    <a:pt x="932" y="951"/>
                  </a:lnTo>
                  <a:lnTo>
                    <a:pt x="888" y="966"/>
                  </a:lnTo>
                  <a:cubicBezTo>
                    <a:pt x="877" y="956"/>
                    <a:pt x="862" y="950"/>
                    <a:pt x="845" y="950"/>
                  </a:cubicBezTo>
                  <a:cubicBezTo>
                    <a:pt x="807" y="950"/>
                    <a:pt x="776" y="982"/>
                    <a:pt x="776" y="1020"/>
                  </a:cubicBezTo>
                  <a:cubicBezTo>
                    <a:pt x="776" y="1058"/>
                    <a:pt x="807" y="1089"/>
                    <a:pt x="845" y="1089"/>
                  </a:cubicBezTo>
                  <a:cubicBezTo>
                    <a:pt x="881" y="1089"/>
                    <a:pt x="910" y="1062"/>
                    <a:pt x="914" y="1027"/>
                  </a:cubicBezTo>
                  <a:lnTo>
                    <a:pt x="1015" y="992"/>
                  </a:lnTo>
                  <a:cubicBezTo>
                    <a:pt x="1016" y="992"/>
                    <a:pt x="1017" y="992"/>
                    <a:pt x="1018" y="991"/>
                  </a:cubicBezTo>
                  <a:cubicBezTo>
                    <a:pt x="1019" y="991"/>
                    <a:pt x="1020" y="990"/>
                    <a:pt x="1021" y="990"/>
                  </a:cubicBezTo>
                  <a:cubicBezTo>
                    <a:pt x="1022" y="989"/>
                    <a:pt x="1023" y="988"/>
                    <a:pt x="1024" y="987"/>
                  </a:cubicBezTo>
                  <a:cubicBezTo>
                    <a:pt x="1025" y="987"/>
                    <a:pt x="1026" y="986"/>
                    <a:pt x="1027" y="985"/>
                  </a:cubicBezTo>
                  <a:cubicBezTo>
                    <a:pt x="1028" y="984"/>
                    <a:pt x="1029" y="983"/>
                    <a:pt x="1030" y="982"/>
                  </a:cubicBezTo>
                  <a:cubicBezTo>
                    <a:pt x="1031" y="981"/>
                    <a:pt x="1031" y="981"/>
                    <a:pt x="1032" y="980"/>
                  </a:cubicBezTo>
                  <a:cubicBezTo>
                    <a:pt x="1032" y="980"/>
                    <a:pt x="1032" y="979"/>
                    <a:pt x="1032" y="979"/>
                  </a:cubicBezTo>
                  <a:cubicBezTo>
                    <a:pt x="1033" y="978"/>
                    <a:pt x="1033" y="977"/>
                    <a:pt x="1034" y="976"/>
                  </a:cubicBezTo>
                  <a:cubicBezTo>
                    <a:pt x="1035" y="975"/>
                    <a:pt x="1035" y="974"/>
                    <a:pt x="1036" y="972"/>
                  </a:cubicBezTo>
                  <a:cubicBezTo>
                    <a:pt x="1036" y="972"/>
                    <a:pt x="1036" y="972"/>
                    <a:pt x="1036" y="971"/>
                  </a:cubicBezTo>
                  <a:cubicBezTo>
                    <a:pt x="1036" y="971"/>
                    <a:pt x="1036" y="970"/>
                    <a:pt x="1036" y="970"/>
                  </a:cubicBezTo>
                  <a:cubicBezTo>
                    <a:pt x="1037" y="968"/>
                    <a:pt x="1037" y="967"/>
                    <a:pt x="1037" y="965"/>
                  </a:cubicBezTo>
                  <a:cubicBezTo>
                    <a:pt x="1038" y="964"/>
                    <a:pt x="1038" y="963"/>
                    <a:pt x="1038" y="963"/>
                  </a:cubicBezTo>
                  <a:cubicBezTo>
                    <a:pt x="1038" y="961"/>
                    <a:pt x="1038" y="959"/>
                    <a:pt x="1038" y="958"/>
                  </a:cubicBezTo>
                  <a:cubicBezTo>
                    <a:pt x="1038" y="957"/>
                    <a:pt x="1038" y="956"/>
                    <a:pt x="1037" y="956"/>
                  </a:cubicBezTo>
                  <a:cubicBezTo>
                    <a:pt x="1037" y="951"/>
                    <a:pt x="1035" y="946"/>
                    <a:pt x="1032" y="942"/>
                  </a:cubicBezTo>
                  <a:cubicBezTo>
                    <a:pt x="1032" y="942"/>
                    <a:pt x="1032" y="942"/>
                    <a:pt x="1032" y="942"/>
                  </a:cubicBezTo>
                  <a:lnTo>
                    <a:pt x="663" y="406"/>
                  </a:lnTo>
                  <a:cubicBezTo>
                    <a:pt x="689" y="417"/>
                    <a:pt x="721" y="416"/>
                    <a:pt x="748" y="399"/>
                  </a:cubicBezTo>
                  <a:lnTo>
                    <a:pt x="650" y="244"/>
                  </a:lnTo>
                  <a:cubicBezTo>
                    <a:pt x="621" y="262"/>
                    <a:pt x="606" y="294"/>
                    <a:pt x="607" y="325"/>
                  </a:cubicBezTo>
                  <a:lnTo>
                    <a:pt x="553" y="246"/>
                  </a:lnTo>
                  <a:lnTo>
                    <a:pt x="553" y="34"/>
                  </a:lnTo>
                  <a:cubicBezTo>
                    <a:pt x="553" y="15"/>
                    <a:pt x="538" y="0"/>
                    <a:pt x="519" y="0"/>
                  </a:cubicBezTo>
                  <a:cubicBezTo>
                    <a:pt x="501" y="0"/>
                    <a:pt x="486" y="15"/>
                    <a:pt x="486" y="34"/>
                  </a:cubicBezTo>
                  <a:lnTo>
                    <a:pt x="486" y="248"/>
                  </a:lnTo>
                  <a:lnTo>
                    <a:pt x="428" y="332"/>
                  </a:lnTo>
                  <a:cubicBezTo>
                    <a:pt x="432" y="298"/>
                    <a:pt x="416" y="263"/>
                    <a:pt x="386" y="244"/>
                  </a:cubicBezTo>
                  <a:lnTo>
                    <a:pt x="288" y="399"/>
                  </a:lnTo>
                  <a:cubicBezTo>
                    <a:pt x="316" y="417"/>
                    <a:pt x="351" y="417"/>
                    <a:pt x="379" y="403"/>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2676480" fontAlgn="ctr">
                <a:defRPr/>
              </a:pPr>
              <a:endParaRPr lang="en-US" altLang="zh-CN" sz="2799" dirty="0">
                <a:solidFill>
                  <a:prstClr val="black"/>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grpSp>
        <p:nvGrpSpPr>
          <p:cNvPr id="234" name="组合 233"/>
          <p:cNvGrpSpPr/>
          <p:nvPr/>
        </p:nvGrpSpPr>
        <p:grpSpPr>
          <a:xfrm>
            <a:off x="8112699" y="3700402"/>
            <a:ext cx="252824" cy="318805"/>
            <a:chOff x="3698875" y="612776"/>
            <a:chExt cx="655638" cy="739775"/>
          </a:xfrm>
          <a:solidFill>
            <a:schemeClr val="bg1"/>
          </a:solidFill>
        </p:grpSpPr>
        <p:sp>
          <p:nvSpPr>
            <p:cNvPr id="250" name="Freeform 105"/>
            <p:cNvSpPr>
              <a:spLocks noEditPoints="1"/>
            </p:cNvSpPr>
            <p:nvPr/>
          </p:nvSpPr>
          <p:spPr bwMode="auto">
            <a:xfrm>
              <a:off x="3698875" y="612776"/>
              <a:ext cx="655638" cy="739775"/>
            </a:xfrm>
            <a:custGeom>
              <a:avLst/>
              <a:gdLst>
                <a:gd name="T0" fmla="*/ 2147483646 w 1393"/>
                <a:gd name="T1" fmla="*/ 2147483646 h 1572"/>
                <a:gd name="T2" fmla="*/ 2147483646 w 1393"/>
                <a:gd name="T3" fmla="*/ 2147483646 h 1572"/>
                <a:gd name="T4" fmla="*/ 2147483646 w 1393"/>
                <a:gd name="T5" fmla="*/ 2147483646 h 1572"/>
                <a:gd name="T6" fmla="*/ 2147483646 w 1393"/>
                <a:gd name="T7" fmla="*/ 2147483646 h 1572"/>
                <a:gd name="T8" fmla="*/ 2147483646 w 1393"/>
                <a:gd name="T9" fmla="*/ 2147483646 h 1572"/>
                <a:gd name="T10" fmla="*/ 2147483646 w 1393"/>
                <a:gd name="T11" fmla="*/ 2147483646 h 1572"/>
                <a:gd name="T12" fmla="*/ 2147483646 w 1393"/>
                <a:gd name="T13" fmla="*/ 2147483646 h 1572"/>
                <a:gd name="T14" fmla="*/ 2147483646 w 1393"/>
                <a:gd name="T15" fmla="*/ 2147483646 h 1572"/>
                <a:gd name="T16" fmla="*/ 2147483646 w 1393"/>
                <a:gd name="T17" fmla="*/ 0 h 1572"/>
                <a:gd name="T18" fmla="*/ 2147483646 w 1393"/>
                <a:gd name="T19" fmla="*/ 0 h 1572"/>
                <a:gd name="T20" fmla="*/ 2147483646 w 1393"/>
                <a:gd name="T21" fmla="*/ 0 h 1572"/>
                <a:gd name="T22" fmla="*/ 0 w 1393"/>
                <a:gd name="T23" fmla="*/ 2147483646 h 1572"/>
                <a:gd name="T24" fmla="*/ 0 w 1393"/>
                <a:gd name="T25" fmla="*/ 2147483646 h 1572"/>
                <a:gd name="T26" fmla="*/ 2147483646 w 1393"/>
                <a:gd name="T27" fmla="*/ 2147483646 h 1572"/>
                <a:gd name="T28" fmla="*/ 2147483646 w 1393"/>
                <a:gd name="T29" fmla="*/ 2147483646 h 1572"/>
                <a:gd name="T30" fmla="*/ 2147483646 w 1393"/>
                <a:gd name="T31" fmla="*/ 2147483646 h 1572"/>
                <a:gd name="T32" fmla="*/ 2147483646 w 1393"/>
                <a:gd name="T33" fmla="*/ 2147483646 h 1572"/>
                <a:gd name="T34" fmla="*/ 2147483646 w 1393"/>
                <a:gd name="T35" fmla="*/ 2147483646 h 1572"/>
                <a:gd name="T36" fmla="*/ 2147483646 w 1393"/>
                <a:gd name="T37" fmla="*/ 2147483646 h 1572"/>
                <a:gd name="T38" fmla="*/ 2147483646 w 1393"/>
                <a:gd name="T39" fmla="*/ 2147483646 h 1572"/>
                <a:gd name="T40" fmla="*/ 2147483646 w 1393"/>
                <a:gd name="T41" fmla="*/ 2147483646 h 1572"/>
                <a:gd name="T42" fmla="*/ 2147483646 w 1393"/>
                <a:gd name="T43" fmla="*/ 2147483646 h 1572"/>
                <a:gd name="T44" fmla="*/ 2147483646 w 1393"/>
                <a:gd name="T45" fmla="*/ 2147483646 h 1572"/>
                <a:gd name="T46" fmla="*/ 2147483646 w 1393"/>
                <a:gd name="T47" fmla="*/ 2147483646 h 1572"/>
                <a:gd name="T48" fmla="*/ 2147483646 w 1393"/>
                <a:gd name="T49" fmla="*/ 2147483646 h 1572"/>
                <a:gd name="T50" fmla="*/ 2147483646 w 1393"/>
                <a:gd name="T51" fmla="*/ 2147483646 h 1572"/>
                <a:gd name="T52" fmla="*/ 2147483646 w 1393"/>
                <a:gd name="T53" fmla="*/ 2147483646 h 1572"/>
                <a:gd name="T54" fmla="*/ 2147483646 w 1393"/>
                <a:gd name="T55" fmla="*/ 2147483646 h 1572"/>
                <a:gd name="T56" fmla="*/ 2147483646 w 1393"/>
                <a:gd name="T57" fmla="*/ 2147483646 h 1572"/>
                <a:gd name="T58" fmla="*/ 2147483646 w 1393"/>
                <a:gd name="T59" fmla="*/ 2147483646 h 1572"/>
                <a:gd name="T60" fmla="*/ 2147483646 w 1393"/>
                <a:gd name="T61" fmla="*/ 2147483646 h 1572"/>
                <a:gd name="T62" fmla="*/ 2147483646 w 1393"/>
                <a:gd name="T63" fmla="*/ 2147483646 h 1572"/>
                <a:gd name="T64" fmla="*/ 2147483646 w 1393"/>
                <a:gd name="T65" fmla="*/ 2147483646 h 1572"/>
                <a:gd name="T66" fmla="*/ 2147483646 w 1393"/>
                <a:gd name="T67" fmla="*/ 0 h 15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93" h="1572">
                  <a:moveTo>
                    <a:pt x="66" y="851"/>
                  </a:moveTo>
                  <a:lnTo>
                    <a:pt x="66" y="851"/>
                  </a:lnTo>
                  <a:lnTo>
                    <a:pt x="66" y="117"/>
                  </a:lnTo>
                  <a:cubicBezTo>
                    <a:pt x="66" y="89"/>
                    <a:pt x="93" y="67"/>
                    <a:pt x="127" y="67"/>
                  </a:cubicBezTo>
                  <a:lnTo>
                    <a:pt x="1266" y="67"/>
                  </a:lnTo>
                  <a:cubicBezTo>
                    <a:pt x="1299" y="67"/>
                    <a:pt x="1326" y="89"/>
                    <a:pt x="1326" y="117"/>
                  </a:cubicBezTo>
                  <a:lnTo>
                    <a:pt x="1326" y="851"/>
                  </a:lnTo>
                  <a:lnTo>
                    <a:pt x="66" y="851"/>
                  </a:lnTo>
                  <a:close/>
                  <a:moveTo>
                    <a:pt x="1266" y="0"/>
                  </a:moveTo>
                  <a:lnTo>
                    <a:pt x="1266" y="0"/>
                  </a:lnTo>
                  <a:lnTo>
                    <a:pt x="127" y="0"/>
                  </a:lnTo>
                  <a:cubicBezTo>
                    <a:pt x="57" y="0"/>
                    <a:pt x="0" y="53"/>
                    <a:pt x="0" y="117"/>
                  </a:cubicBezTo>
                  <a:lnTo>
                    <a:pt x="0" y="1419"/>
                  </a:lnTo>
                  <a:cubicBezTo>
                    <a:pt x="0" y="1483"/>
                    <a:pt x="57" y="1536"/>
                    <a:pt x="127" y="1536"/>
                  </a:cubicBezTo>
                  <a:lnTo>
                    <a:pt x="839" y="1536"/>
                  </a:lnTo>
                  <a:cubicBezTo>
                    <a:pt x="851" y="1557"/>
                    <a:pt x="874" y="1572"/>
                    <a:pt x="900" y="1572"/>
                  </a:cubicBezTo>
                  <a:cubicBezTo>
                    <a:pt x="938" y="1572"/>
                    <a:pt x="969" y="1540"/>
                    <a:pt x="969" y="1502"/>
                  </a:cubicBezTo>
                  <a:cubicBezTo>
                    <a:pt x="969" y="1464"/>
                    <a:pt x="938" y="1433"/>
                    <a:pt x="900" y="1433"/>
                  </a:cubicBezTo>
                  <a:cubicBezTo>
                    <a:pt x="874" y="1433"/>
                    <a:pt x="851" y="1448"/>
                    <a:pt x="839" y="1469"/>
                  </a:cubicBezTo>
                  <a:lnTo>
                    <a:pt x="127" y="1469"/>
                  </a:lnTo>
                  <a:cubicBezTo>
                    <a:pt x="93" y="1469"/>
                    <a:pt x="66" y="1446"/>
                    <a:pt x="66" y="1419"/>
                  </a:cubicBezTo>
                  <a:lnTo>
                    <a:pt x="66" y="918"/>
                  </a:lnTo>
                  <a:lnTo>
                    <a:pt x="1326" y="918"/>
                  </a:lnTo>
                  <a:lnTo>
                    <a:pt x="1326" y="1419"/>
                  </a:lnTo>
                  <a:cubicBezTo>
                    <a:pt x="1326" y="1446"/>
                    <a:pt x="1299" y="1469"/>
                    <a:pt x="1266" y="1469"/>
                  </a:cubicBezTo>
                  <a:lnTo>
                    <a:pt x="1174" y="1469"/>
                  </a:lnTo>
                  <a:cubicBezTo>
                    <a:pt x="1162" y="1448"/>
                    <a:pt x="1139" y="1433"/>
                    <a:pt x="1113" y="1433"/>
                  </a:cubicBezTo>
                  <a:cubicBezTo>
                    <a:pt x="1074" y="1433"/>
                    <a:pt x="1044" y="1464"/>
                    <a:pt x="1044" y="1502"/>
                  </a:cubicBezTo>
                  <a:cubicBezTo>
                    <a:pt x="1044" y="1540"/>
                    <a:pt x="1074" y="1572"/>
                    <a:pt x="1113" y="1572"/>
                  </a:cubicBezTo>
                  <a:cubicBezTo>
                    <a:pt x="1139" y="1572"/>
                    <a:pt x="1162" y="1557"/>
                    <a:pt x="1174" y="1536"/>
                  </a:cubicBezTo>
                  <a:lnTo>
                    <a:pt x="1266" y="1536"/>
                  </a:lnTo>
                  <a:cubicBezTo>
                    <a:pt x="1336" y="1536"/>
                    <a:pt x="1393" y="1483"/>
                    <a:pt x="1393" y="1419"/>
                  </a:cubicBezTo>
                  <a:lnTo>
                    <a:pt x="1393" y="117"/>
                  </a:lnTo>
                  <a:cubicBezTo>
                    <a:pt x="1393" y="53"/>
                    <a:pt x="1336" y="0"/>
                    <a:pt x="1266" y="0"/>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1" name="Freeform 106"/>
            <p:cNvSpPr/>
            <p:nvPr/>
          </p:nvSpPr>
          <p:spPr bwMode="auto">
            <a:xfrm>
              <a:off x="3873500" y="1081088"/>
              <a:ext cx="82550" cy="190500"/>
            </a:xfrm>
            <a:custGeom>
              <a:avLst/>
              <a:gdLst>
                <a:gd name="T0" fmla="*/ 2147483646 w 176"/>
                <a:gd name="T1" fmla="*/ 2147483646 h 406"/>
                <a:gd name="T2" fmla="*/ 2147483646 w 176"/>
                <a:gd name="T3" fmla="*/ 2147483646 h 406"/>
                <a:gd name="T4" fmla="*/ 2147483646 w 176"/>
                <a:gd name="T5" fmla="*/ 2147483646 h 406"/>
                <a:gd name="T6" fmla="*/ 2147483646 w 176"/>
                <a:gd name="T7" fmla="*/ 2147483646 h 406"/>
                <a:gd name="T8" fmla="*/ 2147483646 w 176"/>
                <a:gd name="T9" fmla="*/ 2147483646 h 406"/>
                <a:gd name="T10" fmla="*/ 2147483646 w 176"/>
                <a:gd name="T11" fmla="*/ 2147483646 h 406"/>
                <a:gd name="T12" fmla="*/ 2147483646 w 176"/>
                <a:gd name="T13" fmla="*/ 2147483646 h 406"/>
                <a:gd name="T14" fmla="*/ 2147483646 w 176"/>
                <a:gd name="T15" fmla="*/ 2147483646 h 406"/>
                <a:gd name="T16" fmla="*/ 2147483646 w 176"/>
                <a:gd name="T17" fmla="*/ 2147483646 h 406"/>
                <a:gd name="T18" fmla="*/ 2147483646 w 176"/>
                <a:gd name="T19" fmla="*/ 2147483646 h 406"/>
                <a:gd name="T20" fmla="*/ 2147483646 w 176"/>
                <a:gd name="T21" fmla="*/ 2147483646 h 406"/>
                <a:gd name="T22" fmla="*/ 2147483646 w 176"/>
                <a:gd name="T23" fmla="*/ 2147483646 h 406"/>
                <a:gd name="T24" fmla="*/ 2147483646 w 176"/>
                <a:gd name="T25" fmla="*/ 2147483646 h 406"/>
                <a:gd name="T26" fmla="*/ 2147483646 w 176"/>
                <a:gd name="T27" fmla="*/ 2147483646 h 406"/>
                <a:gd name="T28" fmla="*/ 2147483646 w 176"/>
                <a:gd name="T29" fmla="*/ 2147483646 h 406"/>
                <a:gd name="T30" fmla="*/ 2147483646 w 176"/>
                <a:gd name="T31" fmla="*/ 2147483646 h 4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 h="406">
                  <a:moveTo>
                    <a:pt x="119" y="110"/>
                  </a:moveTo>
                  <a:lnTo>
                    <a:pt x="119" y="110"/>
                  </a:lnTo>
                  <a:cubicBezTo>
                    <a:pt x="119" y="110"/>
                    <a:pt x="157" y="106"/>
                    <a:pt x="165" y="106"/>
                  </a:cubicBezTo>
                  <a:cubicBezTo>
                    <a:pt x="174" y="106"/>
                    <a:pt x="173" y="98"/>
                    <a:pt x="174" y="83"/>
                  </a:cubicBezTo>
                  <a:cubicBezTo>
                    <a:pt x="176" y="67"/>
                    <a:pt x="175" y="41"/>
                    <a:pt x="174" y="30"/>
                  </a:cubicBezTo>
                  <a:cubicBezTo>
                    <a:pt x="173" y="12"/>
                    <a:pt x="168" y="0"/>
                    <a:pt x="145" y="3"/>
                  </a:cubicBezTo>
                  <a:cubicBezTo>
                    <a:pt x="129" y="5"/>
                    <a:pt x="72" y="9"/>
                    <a:pt x="43" y="25"/>
                  </a:cubicBezTo>
                  <a:cubicBezTo>
                    <a:pt x="14" y="41"/>
                    <a:pt x="3" y="91"/>
                    <a:pt x="2" y="118"/>
                  </a:cubicBezTo>
                  <a:cubicBezTo>
                    <a:pt x="1" y="166"/>
                    <a:pt x="0" y="298"/>
                    <a:pt x="10" y="334"/>
                  </a:cubicBezTo>
                  <a:cubicBezTo>
                    <a:pt x="20" y="375"/>
                    <a:pt x="44" y="391"/>
                    <a:pt x="82" y="396"/>
                  </a:cubicBezTo>
                  <a:cubicBezTo>
                    <a:pt x="120" y="401"/>
                    <a:pt x="169" y="406"/>
                    <a:pt x="170" y="381"/>
                  </a:cubicBezTo>
                  <a:lnTo>
                    <a:pt x="166" y="327"/>
                  </a:lnTo>
                  <a:cubicBezTo>
                    <a:pt x="166" y="327"/>
                    <a:pt x="166" y="298"/>
                    <a:pt x="147" y="298"/>
                  </a:cubicBezTo>
                  <a:cubicBezTo>
                    <a:pt x="136" y="298"/>
                    <a:pt x="110" y="300"/>
                    <a:pt x="106" y="278"/>
                  </a:cubicBezTo>
                  <a:cubicBezTo>
                    <a:pt x="102" y="257"/>
                    <a:pt x="105" y="120"/>
                    <a:pt x="105" y="120"/>
                  </a:cubicBezTo>
                  <a:cubicBezTo>
                    <a:pt x="105" y="120"/>
                    <a:pt x="106" y="110"/>
                    <a:pt x="119" y="110"/>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2" name="Freeform 107"/>
            <p:cNvSpPr>
              <a:spLocks noEditPoints="1"/>
            </p:cNvSpPr>
            <p:nvPr/>
          </p:nvSpPr>
          <p:spPr bwMode="auto">
            <a:xfrm>
              <a:off x="4006850" y="1082676"/>
              <a:ext cx="177800" cy="176213"/>
            </a:xfrm>
            <a:custGeom>
              <a:avLst/>
              <a:gdLst>
                <a:gd name="T0" fmla="*/ 2147483646 w 379"/>
                <a:gd name="T1" fmla="*/ 2147483646 h 375"/>
                <a:gd name="T2" fmla="*/ 2147483646 w 379"/>
                <a:gd name="T3" fmla="*/ 2147483646 h 375"/>
                <a:gd name="T4" fmla="*/ 2147483646 w 379"/>
                <a:gd name="T5" fmla="*/ 2147483646 h 375"/>
                <a:gd name="T6" fmla="*/ 2147483646 w 379"/>
                <a:gd name="T7" fmla="*/ 2147483646 h 375"/>
                <a:gd name="T8" fmla="*/ 2147483646 w 379"/>
                <a:gd name="T9" fmla="*/ 2147483646 h 375"/>
                <a:gd name="T10" fmla="*/ 2147483646 w 379"/>
                <a:gd name="T11" fmla="*/ 2147483646 h 375"/>
                <a:gd name="T12" fmla="*/ 2147483646 w 379"/>
                <a:gd name="T13" fmla="*/ 2147483646 h 375"/>
                <a:gd name="T14" fmla="*/ 2147483646 w 379"/>
                <a:gd name="T15" fmla="*/ 2147483646 h 375"/>
                <a:gd name="T16" fmla="*/ 2147483646 w 379"/>
                <a:gd name="T17" fmla="*/ 2147483646 h 375"/>
                <a:gd name="T18" fmla="*/ 2147483646 w 379"/>
                <a:gd name="T19" fmla="*/ 2147483646 h 375"/>
                <a:gd name="T20" fmla="*/ 2147483646 w 379"/>
                <a:gd name="T21" fmla="*/ 2147483646 h 375"/>
                <a:gd name="T22" fmla="*/ 2147483646 w 379"/>
                <a:gd name="T23" fmla="*/ 2147483646 h 375"/>
                <a:gd name="T24" fmla="*/ 2147483646 w 379"/>
                <a:gd name="T25" fmla="*/ 2147483646 h 375"/>
                <a:gd name="T26" fmla="*/ 2147483646 w 379"/>
                <a:gd name="T27" fmla="*/ 2147483646 h 375"/>
                <a:gd name="T28" fmla="*/ 2147483646 w 379"/>
                <a:gd name="T29" fmla="*/ 2147483646 h 375"/>
                <a:gd name="T30" fmla="*/ 2147483646 w 379"/>
                <a:gd name="T31" fmla="*/ 2147483646 h 375"/>
                <a:gd name="T32" fmla="*/ 2147483646 w 379"/>
                <a:gd name="T33" fmla="*/ 0 h 375"/>
                <a:gd name="T34" fmla="*/ 2147483646 w 379"/>
                <a:gd name="T35" fmla="*/ 0 h 375"/>
                <a:gd name="T36" fmla="*/ 2147483646 w 379"/>
                <a:gd name="T37" fmla="*/ 0 h 375"/>
                <a:gd name="T38" fmla="*/ 0 w 379"/>
                <a:gd name="T39" fmla="*/ 2147483646 h 375"/>
                <a:gd name="T40" fmla="*/ 0 w 379"/>
                <a:gd name="T41" fmla="*/ 2147483646 h 375"/>
                <a:gd name="T42" fmla="*/ 2147483646 w 379"/>
                <a:gd name="T43" fmla="*/ 2147483646 h 375"/>
                <a:gd name="T44" fmla="*/ 2147483646 w 379"/>
                <a:gd name="T45" fmla="*/ 2147483646 h 375"/>
                <a:gd name="T46" fmla="*/ 2147483646 w 379"/>
                <a:gd name="T47" fmla="*/ 2147483646 h 375"/>
                <a:gd name="T48" fmla="*/ 2147483646 w 379"/>
                <a:gd name="T49" fmla="*/ 2147483646 h 375"/>
                <a:gd name="T50" fmla="*/ 2147483646 w 379"/>
                <a:gd name="T51" fmla="*/ 2147483646 h 375"/>
                <a:gd name="T52" fmla="*/ 2147483646 w 379"/>
                <a:gd name="T53" fmla="*/ 2147483646 h 375"/>
                <a:gd name="T54" fmla="*/ 2147483646 w 379"/>
                <a:gd name="T55" fmla="*/ 2147483646 h 375"/>
                <a:gd name="T56" fmla="*/ 2147483646 w 379"/>
                <a:gd name="T57" fmla="*/ 2147483646 h 375"/>
                <a:gd name="T58" fmla="*/ 2147483646 w 379"/>
                <a:gd name="T59" fmla="*/ 2147483646 h 375"/>
                <a:gd name="T60" fmla="*/ 2147483646 w 379"/>
                <a:gd name="T61" fmla="*/ 2147483646 h 375"/>
                <a:gd name="T62" fmla="*/ 2147483646 w 379"/>
                <a:gd name="T63" fmla="*/ 2147483646 h 375"/>
                <a:gd name="T64" fmla="*/ 2147483646 w 379"/>
                <a:gd name="T65" fmla="*/ 2147483646 h 375"/>
                <a:gd name="T66" fmla="*/ 2147483646 w 379"/>
                <a:gd name="T67" fmla="*/ 2147483646 h 375"/>
                <a:gd name="T68" fmla="*/ 2147483646 w 379"/>
                <a:gd name="T69" fmla="*/ 2147483646 h 375"/>
                <a:gd name="T70" fmla="*/ 2147483646 w 379"/>
                <a:gd name="T71" fmla="*/ 0 h 3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9" h="375">
                  <a:moveTo>
                    <a:pt x="326" y="216"/>
                  </a:moveTo>
                  <a:lnTo>
                    <a:pt x="326" y="216"/>
                  </a:lnTo>
                  <a:cubicBezTo>
                    <a:pt x="326" y="225"/>
                    <a:pt x="319" y="232"/>
                    <a:pt x="310" y="232"/>
                  </a:cubicBezTo>
                  <a:lnTo>
                    <a:pt x="69" y="232"/>
                  </a:lnTo>
                  <a:cubicBezTo>
                    <a:pt x="60" y="232"/>
                    <a:pt x="53" y="225"/>
                    <a:pt x="53" y="216"/>
                  </a:cubicBezTo>
                  <a:lnTo>
                    <a:pt x="53" y="69"/>
                  </a:lnTo>
                  <a:cubicBezTo>
                    <a:pt x="53" y="61"/>
                    <a:pt x="60" y="53"/>
                    <a:pt x="69" y="53"/>
                  </a:cubicBezTo>
                  <a:lnTo>
                    <a:pt x="310" y="53"/>
                  </a:lnTo>
                  <a:cubicBezTo>
                    <a:pt x="319" y="53"/>
                    <a:pt x="326" y="61"/>
                    <a:pt x="326" y="69"/>
                  </a:cubicBezTo>
                  <a:lnTo>
                    <a:pt x="326" y="216"/>
                  </a:lnTo>
                  <a:close/>
                  <a:moveTo>
                    <a:pt x="229" y="322"/>
                  </a:moveTo>
                  <a:lnTo>
                    <a:pt x="229" y="322"/>
                  </a:lnTo>
                  <a:lnTo>
                    <a:pt x="150" y="322"/>
                  </a:lnTo>
                  <a:lnTo>
                    <a:pt x="150" y="286"/>
                  </a:lnTo>
                  <a:lnTo>
                    <a:pt x="229" y="286"/>
                  </a:lnTo>
                  <a:lnTo>
                    <a:pt x="229" y="322"/>
                  </a:lnTo>
                  <a:close/>
                  <a:moveTo>
                    <a:pt x="310" y="0"/>
                  </a:moveTo>
                  <a:lnTo>
                    <a:pt x="310" y="0"/>
                  </a:lnTo>
                  <a:lnTo>
                    <a:pt x="69" y="0"/>
                  </a:lnTo>
                  <a:cubicBezTo>
                    <a:pt x="31" y="0"/>
                    <a:pt x="0" y="31"/>
                    <a:pt x="0" y="69"/>
                  </a:cubicBezTo>
                  <a:lnTo>
                    <a:pt x="0" y="216"/>
                  </a:lnTo>
                  <a:cubicBezTo>
                    <a:pt x="0" y="255"/>
                    <a:pt x="31" y="286"/>
                    <a:pt x="69" y="286"/>
                  </a:cubicBezTo>
                  <a:lnTo>
                    <a:pt x="96" y="286"/>
                  </a:lnTo>
                  <a:lnTo>
                    <a:pt x="96" y="322"/>
                  </a:lnTo>
                  <a:lnTo>
                    <a:pt x="52" y="322"/>
                  </a:lnTo>
                  <a:cubicBezTo>
                    <a:pt x="37" y="322"/>
                    <a:pt x="25" y="334"/>
                    <a:pt x="25" y="349"/>
                  </a:cubicBezTo>
                  <a:cubicBezTo>
                    <a:pt x="25" y="363"/>
                    <a:pt x="37" y="375"/>
                    <a:pt x="52" y="375"/>
                  </a:cubicBezTo>
                  <a:lnTo>
                    <a:pt x="327" y="375"/>
                  </a:lnTo>
                  <a:cubicBezTo>
                    <a:pt x="342" y="375"/>
                    <a:pt x="354" y="363"/>
                    <a:pt x="354" y="349"/>
                  </a:cubicBezTo>
                  <a:cubicBezTo>
                    <a:pt x="354" y="334"/>
                    <a:pt x="342" y="322"/>
                    <a:pt x="327" y="322"/>
                  </a:cubicBezTo>
                  <a:lnTo>
                    <a:pt x="283" y="322"/>
                  </a:lnTo>
                  <a:lnTo>
                    <a:pt x="283" y="286"/>
                  </a:lnTo>
                  <a:lnTo>
                    <a:pt x="310" y="286"/>
                  </a:lnTo>
                  <a:cubicBezTo>
                    <a:pt x="348" y="286"/>
                    <a:pt x="379" y="255"/>
                    <a:pt x="379" y="216"/>
                  </a:cubicBezTo>
                  <a:lnTo>
                    <a:pt x="379" y="69"/>
                  </a:lnTo>
                  <a:cubicBezTo>
                    <a:pt x="379" y="31"/>
                    <a:pt x="348" y="0"/>
                    <a:pt x="310" y="0"/>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3" name="Freeform 108"/>
            <p:cNvSpPr>
              <a:spLocks noEditPoints="1"/>
            </p:cNvSpPr>
            <p:nvPr/>
          </p:nvSpPr>
          <p:spPr bwMode="auto">
            <a:xfrm>
              <a:off x="3954463" y="771526"/>
              <a:ext cx="119063" cy="119063"/>
            </a:xfrm>
            <a:custGeom>
              <a:avLst/>
              <a:gdLst>
                <a:gd name="T0" fmla="*/ 2147483646 w 252"/>
                <a:gd name="T1" fmla="*/ 2147483646 h 253"/>
                <a:gd name="T2" fmla="*/ 2147483646 w 252"/>
                <a:gd name="T3" fmla="*/ 2147483646 h 253"/>
                <a:gd name="T4" fmla="*/ 2147483646 w 252"/>
                <a:gd name="T5" fmla="*/ 2147483646 h 253"/>
                <a:gd name="T6" fmla="*/ 2147483646 w 252"/>
                <a:gd name="T7" fmla="*/ 2147483646 h 253"/>
                <a:gd name="T8" fmla="*/ 2147483646 w 252"/>
                <a:gd name="T9" fmla="*/ 2147483646 h 253"/>
                <a:gd name="T10" fmla="*/ 2147483646 w 252"/>
                <a:gd name="T11" fmla="*/ 2147483646 h 253"/>
                <a:gd name="T12" fmla="*/ 2147483646 w 252"/>
                <a:gd name="T13" fmla="*/ 0 h 253"/>
                <a:gd name="T14" fmla="*/ 2147483646 w 252"/>
                <a:gd name="T15" fmla="*/ 0 h 253"/>
                <a:gd name="T16" fmla="*/ 0 w 252"/>
                <a:gd name="T17" fmla="*/ 2147483646 h 253"/>
                <a:gd name="T18" fmla="*/ 2147483646 w 252"/>
                <a:gd name="T19" fmla="*/ 2147483646 h 253"/>
                <a:gd name="T20" fmla="*/ 2147483646 w 252"/>
                <a:gd name="T21" fmla="*/ 2147483646 h 253"/>
                <a:gd name="T22" fmla="*/ 2147483646 w 252"/>
                <a:gd name="T23" fmla="*/ 0 h 2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1" h="253">
                  <a:moveTo>
                    <a:pt x="126" y="186"/>
                  </a:moveTo>
                  <a:lnTo>
                    <a:pt x="126" y="186"/>
                  </a:lnTo>
                  <a:cubicBezTo>
                    <a:pt x="93" y="186"/>
                    <a:pt x="67" y="160"/>
                    <a:pt x="67" y="127"/>
                  </a:cubicBezTo>
                  <a:cubicBezTo>
                    <a:pt x="67" y="94"/>
                    <a:pt x="93" y="67"/>
                    <a:pt x="126" y="67"/>
                  </a:cubicBezTo>
                  <a:cubicBezTo>
                    <a:pt x="159" y="67"/>
                    <a:pt x="186" y="94"/>
                    <a:pt x="186" y="127"/>
                  </a:cubicBezTo>
                  <a:cubicBezTo>
                    <a:pt x="186" y="160"/>
                    <a:pt x="159" y="186"/>
                    <a:pt x="126" y="186"/>
                  </a:cubicBezTo>
                  <a:close/>
                  <a:moveTo>
                    <a:pt x="126" y="0"/>
                  </a:moveTo>
                  <a:lnTo>
                    <a:pt x="126" y="0"/>
                  </a:lnTo>
                  <a:cubicBezTo>
                    <a:pt x="56" y="0"/>
                    <a:pt x="0" y="57"/>
                    <a:pt x="0" y="127"/>
                  </a:cubicBezTo>
                  <a:cubicBezTo>
                    <a:pt x="0" y="196"/>
                    <a:pt x="56" y="253"/>
                    <a:pt x="126" y="253"/>
                  </a:cubicBezTo>
                  <a:cubicBezTo>
                    <a:pt x="196" y="253"/>
                    <a:pt x="252" y="196"/>
                    <a:pt x="252" y="127"/>
                  </a:cubicBezTo>
                  <a:cubicBezTo>
                    <a:pt x="252" y="57"/>
                    <a:pt x="196" y="0"/>
                    <a:pt x="126" y="0"/>
                  </a:cubicBez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4" name="Freeform 109"/>
            <p:cNvSpPr/>
            <p:nvPr/>
          </p:nvSpPr>
          <p:spPr bwMode="auto">
            <a:xfrm>
              <a:off x="3786188" y="790576"/>
              <a:ext cx="142875" cy="80963"/>
            </a:xfrm>
            <a:custGeom>
              <a:avLst/>
              <a:gdLst>
                <a:gd name="T0" fmla="*/ 2147483646 w 301"/>
                <a:gd name="T1" fmla="*/ 2147483646 h 171"/>
                <a:gd name="T2" fmla="*/ 2147483646 w 301"/>
                <a:gd name="T3" fmla="*/ 2147483646 h 171"/>
                <a:gd name="T4" fmla="*/ 0 w 301"/>
                <a:gd name="T5" fmla="*/ 2147483646 h 171"/>
                <a:gd name="T6" fmla="*/ 0 w 301"/>
                <a:gd name="T7" fmla="*/ 2147483646 h 171"/>
                <a:gd name="T8" fmla="*/ 2147483646 w 301"/>
                <a:gd name="T9" fmla="*/ 2147483646 h 171"/>
                <a:gd name="T10" fmla="*/ 2147483646 w 301"/>
                <a:gd name="T11" fmla="*/ 2147483646 h 171"/>
                <a:gd name="T12" fmla="*/ 2147483646 w 301"/>
                <a:gd name="T13" fmla="*/ 2147483646 h 171"/>
                <a:gd name="T14" fmla="*/ 2147483646 w 301"/>
                <a:gd name="T15" fmla="*/ 0 h 171"/>
                <a:gd name="T16" fmla="*/ 2147483646 w 301"/>
                <a:gd name="T17" fmla="*/ 2147483646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71">
                  <a:moveTo>
                    <a:pt x="204" y="59"/>
                  </a:moveTo>
                  <a:lnTo>
                    <a:pt x="204" y="59"/>
                  </a:lnTo>
                  <a:lnTo>
                    <a:pt x="0" y="59"/>
                  </a:lnTo>
                  <a:lnTo>
                    <a:pt x="0" y="112"/>
                  </a:lnTo>
                  <a:lnTo>
                    <a:pt x="204" y="112"/>
                  </a:lnTo>
                  <a:lnTo>
                    <a:pt x="204" y="171"/>
                  </a:lnTo>
                  <a:lnTo>
                    <a:pt x="301" y="86"/>
                  </a:lnTo>
                  <a:lnTo>
                    <a:pt x="204" y="0"/>
                  </a:lnTo>
                  <a:lnTo>
                    <a:pt x="204" y="59"/>
                  </a:ln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5" name="Freeform 110"/>
            <p:cNvSpPr/>
            <p:nvPr/>
          </p:nvSpPr>
          <p:spPr bwMode="auto">
            <a:xfrm>
              <a:off x="4111625" y="790576"/>
              <a:ext cx="152400" cy="80963"/>
            </a:xfrm>
            <a:custGeom>
              <a:avLst/>
              <a:gdLst>
                <a:gd name="T0" fmla="*/ 2147483646 w 321"/>
                <a:gd name="T1" fmla="*/ 2147483646 h 171"/>
                <a:gd name="T2" fmla="*/ 2147483646 w 321"/>
                <a:gd name="T3" fmla="*/ 2147483646 h 171"/>
                <a:gd name="T4" fmla="*/ 0 w 321"/>
                <a:gd name="T5" fmla="*/ 2147483646 h 171"/>
                <a:gd name="T6" fmla="*/ 0 w 321"/>
                <a:gd name="T7" fmla="*/ 2147483646 h 171"/>
                <a:gd name="T8" fmla="*/ 2147483646 w 321"/>
                <a:gd name="T9" fmla="*/ 2147483646 h 171"/>
                <a:gd name="T10" fmla="*/ 2147483646 w 321"/>
                <a:gd name="T11" fmla="*/ 2147483646 h 171"/>
                <a:gd name="T12" fmla="*/ 2147483646 w 321"/>
                <a:gd name="T13" fmla="*/ 2147483646 h 171"/>
                <a:gd name="T14" fmla="*/ 2147483646 w 321"/>
                <a:gd name="T15" fmla="*/ 0 h 171"/>
                <a:gd name="T16" fmla="*/ 2147483646 w 321"/>
                <a:gd name="T17" fmla="*/ 2147483646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1" h="171">
                  <a:moveTo>
                    <a:pt x="224" y="57"/>
                  </a:moveTo>
                  <a:lnTo>
                    <a:pt x="224" y="57"/>
                  </a:lnTo>
                  <a:lnTo>
                    <a:pt x="0" y="57"/>
                  </a:lnTo>
                  <a:lnTo>
                    <a:pt x="0" y="110"/>
                  </a:lnTo>
                  <a:lnTo>
                    <a:pt x="224" y="110"/>
                  </a:lnTo>
                  <a:lnTo>
                    <a:pt x="224" y="171"/>
                  </a:lnTo>
                  <a:lnTo>
                    <a:pt x="321" y="86"/>
                  </a:lnTo>
                  <a:lnTo>
                    <a:pt x="224" y="0"/>
                  </a:lnTo>
                  <a:lnTo>
                    <a:pt x="224" y="57"/>
                  </a:ln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6" name="Freeform 111"/>
            <p:cNvSpPr/>
            <p:nvPr/>
          </p:nvSpPr>
          <p:spPr bwMode="auto">
            <a:xfrm>
              <a:off x="4090988" y="696913"/>
              <a:ext cx="153988" cy="87313"/>
            </a:xfrm>
            <a:custGeom>
              <a:avLst/>
              <a:gdLst>
                <a:gd name="T0" fmla="*/ 2147483646 w 327"/>
                <a:gd name="T1" fmla="*/ 2147483646 h 186"/>
                <a:gd name="T2" fmla="*/ 2147483646 w 327"/>
                <a:gd name="T3" fmla="*/ 2147483646 h 186"/>
                <a:gd name="T4" fmla="*/ 2147483646 w 327"/>
                <a:gd name="T5" fmla="*/ 2147483646 h 186"/>
                <a:gd name="T6" fmla="*/ 2147483646 w 327"/>
                <a:gd name="T7" fmla="*/ 2147483646 h 186"/>
                <a:gd name="T8" fmla="*/ 2147483646 w 327"/>
                <a:gd name="T9" fmla="*/ 2147483646 h 186"/>
                <a:gd name="T10" fmla="*/ 2147483646 w 327"/>
                <a:gd name="T11" fmla="*/ 0 h 186"/>
                <a:gd name="T12" fmla="*/ 2147483646 w 327"/>
                <a:gd name="T13" fmla="*/ 2147483646 h 186"/>
                <a:gd name="T14" fmla="*/ 0 w 327"/>
                <a:gd name="T15" fmla="*/ 2147483646 h 186"/>
                <a:gd name="T16" fmla="*/ 2147483646 w 327"/>
                <a:gd name="T17" fmla="*/ 2147483646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186">
                  <a:moveTo>
                    <a:pt x="19" y="186"/>
                  </a:moveTo>
                  <a:lnTo>
                    <a:pt x="19" y="186"/>
                  </a:lnTo>
                  <a:lnTo>
                    <a:pt x="244" y="103"/>
                  </a:lnTo>
                  <a:lnTo>
                    <a:pt x="265" y="161"/>
                  </a:lnTo>
                  <a:lnTo>
                    <a:pt x="327" y="47"/>
                  </a:lnTo>
                  <a:lnTo>
                    <a:pt x="207" y="0"/>
                  </a:lnTo>
                  <a:lnTo>
                    <a:pt x="226" y="53"/>
                  </a:lnTo>
                  <a:lnTo>
                    <a:pt x="0" y="136"/>
                  </a:lnTo>
                  <a:lnTo>
                    <a:pt x="19" y="186"/>
                  </a:ln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57" name="Freeform 112"/>
            <p:cNvSpPr/>
            <p:nvPr/>
          </p:nvSpPr>
          <p:spPr bwMode="auto">
            <a:xfrm>
              <a:off x="4090988" y="879476"/>
              <a:ext cx="153988" cy="87313"/>
            </a:xfrm>
            <a:custGeom>
              <a:avLst/>
              <a:gdLst>
                <a:gd name="T0" fmla="*/ 2147483646 w 327"/>
                <a:gd name="T1" fmla="*/ 2147483646 h 186"/>
                <a:gd name="T2" fmla="*/ 2147483646 w 327"/>
                <a:gd name="T3" fmla="*/ 2147483646 h 186"/>
                <a:gd name="T4" fmla="*/ 2147483646 w 327"/>
                <a:gd name="T5" fmla="*/ 0 h 186"/>
                <a:gd name="T6" fmla="*/ 0 w 327"/>
                <a:gd name="T7" fmla="*/ 2147483646 h 186"/>
                <a:gd name="T8" fmla="*/ 2147483646 w 327"/>
                <a:gd name="T9" fmla="*/ 2147483646 h 186"/>
                <a:gd name="T10" fmla="*/ 2147483646 w 327"/>
                <a:gd name="T11" fmla="*/ 2147483646 h 186"/>
                <a:gd name="T12" fmla="*/ 2147483646 w 327"/>
                <a:gd name="T13" fmla="*/ 2147483646 h 186"/>
                <a:gd name="T14" fmla="*/ 2147483646 w 327"/>
                <a:gd name="T15" fmla="*/ 2147483646 h 186"/>
                <a:gd name="T16" fmla="*/ 2147483646 w 327"/>
                <a:gd name="T17" fmla="*/ 2147483646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186">
                  <a:moveTo>
                    <a:pt x="244" y="83"/>
                  </a:moveTo>
                  <a:lnTo>
                    <a:pt x="244" y="83"/>
                  </a:lnTo>
                  <a:lnTo>
                    <a:pt x="19" y="0"/>
                  </a:lnTo>
                  <a:lnTo>
                    <a:pt x="0" y="50"/>
                  </a:lnTo>
                  <a:lnTo>
                    <a:pt x="226" y="133"/>
                  </a:lnTo>
                  <a:lnTo>
                    <a:pt x="207" y="186"/>
                  </a:lnTo>
                  <a:lnTo>
                    <a:pt x="327" y="139"/>
                  </a:lnTo>
                  <a:lnTo>
                    <a:pt x="265" y="25"/>
                  </a:lnTo>
                  <a:lnTo>
                    <a:pt x="244" y="83"/>
                  </a:lnTo>
                  <a:close/>
                </a:path>
              </a:pathLst>
            </a:custGeom>
            <a:grpFill/>
            <a:ln w="0">
              <a:noFill/>
              <a:prstDash val="solid"/>
              <a:round/>
            </a:ln>
          </p:spPr>
          <p:txBody>
            <a:bodyPr wrap="square">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6376033" fontAlgn="ctr">
                <a:defRPr/>
              </a:pPr>
              <a:endParaRPr lang="en-US" sz="27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sp>
        <p:nvSpPr>
          <p:cNvPr id="235" name="文本框 79">
            <a:extLst>
              <a:ext uri="{FF2B5EF4-FFF2-40B4-BE49-F238E27FC236}">
                <a16:creationId xmlns:a16="http://schemas.microsoft.com/office/drawing/2014/main" id="{63DE1058-8CE9-734E-8472-32AE39460FFA}"/>
              </a:ext>
            </a:extLst>
          </p:cNvPr>
          <p:cNvSpPr txBox="1"/>
          <p:nvPr/>
        </p:nvSpPr>
        <p:spPr>
          <a:xfrm>
            <a:off x="7773329" y="3402899"/>
            <a:ext cx="960544" cy="192424"/>
          </a:xfrm>
          <a:prstGeom prst="rect">
            <a:avLst/>
          </a:prstGeom>
          <a:noFill/>
        </p:spPr>
        <p:txBody>
          <a:bodyPr wrap="square" lIns="0" tIns="0" rIns="0" bIns="0" rtlCol="0" anchor="ctr">
            <a:noAutofit/>
          </a:bodyPr>
          <a:lstStyle/>
          <a:p>
            <a:pPr algn="ctr" defTabSz="914377" fontAlgn="ctr">
              <a:defRPr/>
            </a:pPr>
            <a:r>
              <a:rPr lang="en-US" altLang="zh-CN" sz="1200" b="1" dirty="0">
                <a:solidFill>
                  <a:srgbClr val="FFC000"/>
                </a:solidFill>
                <a:latin typeface="Calibri" panose="020F0502020204030204"/>
                <a:ea typeface="方正兰亭黑简体" panose="02000000000000000000" pitchFamily="2" charset="-122"/>
                <a:cs typeface="Huawei Sans" panose="020C0503030203020204" pitchFamily="34" charset="0"/>
              </a:rPr>
              <a:t>Fixed network</a:t>
            </a:r>
          </a:p>
        </p:txBody>
      </p:sp>
      <p:grpSp>
        <p:nvGrpSpPr>
          <p:cNvPr id="236" name="组合 235"/>
          <p:cNvGrpSpPr/>
          <p:nvPr/>
        </p:nvGrpSpPr>
        <p:grpSpPr>
          <a:xfrm>
            <a:off x="7409078" y="2306809"/>
            <a:ext cx="1660068" cy="1638017"/>
            <a:chOff x="7213877" y="2074632"/>
            <a:chExt cx="2589084" cy="2387524"/>
          </a:xfrm>
        </p:grpSpPr>
        <p:sp>
          <p:nvSpPr>
            <p:cNvPr id="246" name="Arc 4"/>
            <p:cNvSpPr/>
            <p:nvPr/>
          </p:nvSpPr>
          <p:spPr>
            <a:xfrm rot="1605109">
              <a:off x="7286548" y="2074632"/>
              <a:ext cx="2516413" cy="2224658"/>
            </a:xfrm>
            <a:prstGeom prst="arc">
              <a:avLst>
                <a:gd name="adj1" fmla="val 11129798"/>
                <a:gd name="adj2" fmla="val 21251902"/>
              </a:avLst>
            </a:prstGeom>
            <a:noFill/>
            <a:ln w="19050" cap="flat" cmpd="sng" algn="ctr">
              <a:solidFill>
                <a:srgbClr val="969696"/>
              </a:solidFill>
              <a:prstDash val="dash"/>
              <a:miter lim="800000"/>
            </a:ln>
            <a:effectLst/>
          </p:spPr>
          <p:txBody>
            <a:bodyPr wrap="square" rtlCol="0" anchor="ctr">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4782150" fontAlgn="ctr">
                <a:defRPr/>
              </a:pPr>
              <a:endParaRPr lang="en-US"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47" name="Arc 4">
              <a:extLst>
                <a:ext uri="{FF2B5EF4-FFF2-40B4-BE49-F238E27FC236}">
                  <a16:creationId xmlns:a16="http://schemas.microsoft.com/office/drawing/2014/main" id="{D844B64B-932E-5947-B578-CD3AF8A4EC44}"/>
                </a:ext>
              </a:extLst>
            </p:cNvPr>
            <p:cNvSpPr/>
            <p:nvPr/>
          </p:nvSpPr>
          <p:spPr>
            <a:xfrm rot="12800598">
              <a:off x="7213877" y="2237498"/>
              <a:ext cx="2516413" cy="2224658"/>
            </a:xfrm>
            <a:prstGeom prst="arc">
              <a:avLst>
                <a:gd name="adj1" fmla="val 11129798"/>
                <a:gd name="adj2" fmla="val 21251902"/>
              </a:avLst>
            </a:prstGeom>
            <a:noFill/>
            <a:ln w="19050" cap="flat" cmpd="sng" algn="ctr">
              <a:solidFill>
                <a:srgbClr val="969696"/>
              </a:solidFill>
              <a:prstDash val="dash"/>
              <a:miter lim="800000"/>
            </a:ln>
            <a:effectLst/>
          </p:spPr>
          <p:txBody>
            <a:bodyPr wrap="square" rtlCol="0" anchor="ctr">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4782150" fontAlgn="ctr">
                <a:defRPr/>
              </a:pPr>
              <a:endParaRPr lang="en-US"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48" name="Arc 4">
              <a:extLst>
                <a:ext uri="{FF2B5EF4-FFF2-40B4-BE49-F238E27FC236}">
                  <a16:creationId xmlns:a16="http://schemas.microsoft.com/office/drawing/2014/main" id="{345959F6-018C-B24F-ACE0-6C490C564E29}"/>
                </a:ext>
              </a:extLst>
            </p:cNvPr>
            <p:cNvSpPr/>
            <p:nvPr/>
          </p:nvSpPr>
          <p:spPr>
            <a:xfrm rot="16200000">
              <a:off x="7519529" y="2267395"/>
              <a:ext cx="1818161" cy="1849572"/>
            </a:xfrm>
            <a:prstGeom prst="arc">
              <a:avLst>
                <a:gd name="adj1" fmla="val 11129798"/>
                <a:gd name="adj2" fmla="val 21251902"/>
              </a:avLst>
            </a:prstGeom>
            <a:noFill/>
            <a:ln w="19050" cap="flat" cmpd="sng" algn="ctr">
              <a:solidFill>
                <a:srgbClr val="969696"/>
              </a:solidFill>
              <a:prstDash val="dash"/>
              <a:miter lim="800000"/>
            </a:ln>
            <a:effectLst/>
          </p:spPr>
          <p:txBody>
            <a:bodyPr wrap="square" rtlCol="0" anchor="ctr">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4782150" fontAlgn="ctr">
                <a:defRPr/>
              </a:pPr>
              <a:endParaRPr lang="en-US"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49" name="Arc 4">
              <a:extLst>
                <a:ext uri="{FF2B5EF4-FFF2-40B4-BE49-F238E27FC236}">
                  <a16:creationId xmlns:a16="http://schemas.microsoft.com/office/drawing/2014/main" id="{A60DBD8D-DFDB-7B43-99B5-6AEBE995C3B1}"/>
                </a:ext>
              </a:extLst>
            </p:cNvPr>
            <p:cNvSpPr/>
            <p:nvPr/>
          </p:nvSpPr>
          <p:spPr>
            <a:xfrm rot="6659760">
              <a:off x="7869274" y="2469576"/>
              <a:ext cx="1672604" cy="1701500"/>
            </a:xfrm>
            <a:prstGeom prst="arc">
              <a:avLst>
                <a:gd name="adj1" fmla="val 11129798"/>
                <a:gd name="adj2" fmla="val 21251902"/>
              </a:avLst>
            </a:prstGeom>
            <a:noFill/>
            <a:ln w="19050" cap="flat" cmpd="sng" algn="ctr">
              <a:solidFill>
                <a:srgbClr val="969696"/>
              </a:solidFill>
              <a:prstDash val="dash"/>
              <a:miter lim="800000"/>
            </a:ln>
            <a:effectLst/>
          </p:spPr>
          <p:txBody>
            <a:bodyPr wrap="square" rtlCol="0" anchor="ctr">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algn="ctr" defTabSz="4782150" fontAlgn="ctr">
                <a:defRPr/>
              </a:pPr>
              <a:endParaRPr lang="en-US" sz="2399" kern="0"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sp>
        <p:nvSpPr>
          <p:cNvPr id="237" name="文本框 101"/>
          <p:cNvSpPr txBox="1"/>
          <p:nvPr/>
        </p:nvSpPr>
        <p:spPr>
          <a:xfrm>
            <a:off x="7725695" y="2656147"/>
            <a:ext cx="1036291" cy="192424"/>
          </a:xfrm>
          <a:prstGeom prst="rect">
            <a:avLst/>
          </a:prstGeom>
          <a:noFill/>
        </p:spPr>
        <p:txBody>
          <a:bodyPr wrap="square" lIns="0" tIns="0" rIns="0" bIns="0" rtlCol="0" anchor="ctr">
            <a:noAutofit/>
          </a:bodyPr>
          <a:lstStyle/>
          <a:p>
            <a:pPr algn="ctr" defTabSz="914377" fontAlgn="ctr">
              <a:defRPr/>
            </a:pPr>
            <a:r>
              <a:rPr lang="en-US" altLang="zh-CN" sz="1200" b="1" dirty="0">
                <a:solidFill>
                  <a:srgbClr val="FFC000"/>
                </a:solidFill>
                <a:latin typeface="Calibri" panose="020F0502020204030204"/>
                <a:ea typeface="方正兰亭黑简体" panose="02000000000000000000" pitchFamily="2" charset="-122"/>
                <a:cs typeface="Huawei Sans" panose="020C0503030203020204" pitchFamily="34" charset="0"/>
              </a:rPr>
              <a:t>Mobile network</a:t>
            </a:r>
          </a:p>
        </p:txBody>
      </p:sp>
      <p:sp>
        <p:nvSpPr>
          <p:cNvPr id="238" name="文本框 237"/>
          <p:cNvSpPr txBox="1"/>
          <p:nvPr/>
        </p:nvSpPr>
        <p:spPr>
          <a:xfrm>
            <a:off x="6993314" y="1855303"/>
            <a:ext cx="737620" cy="224495"/>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Street lamp</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39" name="文本框 238"/>
          <p:cNvSpPr txBox="1"/>
          <p:nvPr/>
        </p:nvSpPr>
        <p:spPr>
          <a:xfrm>
            <a:off x="6518267" y="2544330"/>
            <a:ext cx="594851" cy="352777"/>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Waste sorting</a:t>
            </a:r>
          </a:p>
        </p:txBody>
      </p:sp>
      <p:sp>
        <p:nvSpPr>
          <p:cNvPr id="240" name="文本框 239"/>
          <p:cNvSpPr txBox="1"/>
          <p:nvPr/>
        </p:nvSpPr>
        <p:spPr>
          <a:xfrm>
            <a:off x="6578481" y="3408609"/>
            <a:ext cx="409617" cy="222545"/>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Tax</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41" name="文本框 240"/>
          <p:cNvSpPr txBox="1"/>
          <p:nvPr/>
        </p:nvSpPr>
        <p:spPr>
          <a:xfrm>
            <a:off x="6898198" y="3998264"/>
            <a:ext cx="681228" cy="352777"/>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Smart meter</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42" name="文本框 241"/>
          <p:cNvSpPr txBox="1"/>
          <p:nvPr/>
        </p:nvSpPr>
        <p:spPr>
          <a:xfrm>
            <a:off x="9095547" y="1950989"/>
            <a:ext cx="922739" cy="352777"/>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Smart healthcare</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43" name="文本框 242"/>
          <p:cNvSpPr txBox="1"/>
          <p:nvPr/>
        </p:nvSpPr>
        <p:spPr>
          <a:xfrm>
            <a:off x="9558442" y="2622084"/>
            <a:ext cx="858039" cy="352777"/>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Social networking</a:t>
            </a:r>
          </a:p>
        </p:txBody>
      </p:sp>
      <p:sp>
        <p:nvSpPr>
          <p:cNvPr id="244" name="文本框 243"/>
          <p:cNvSpPr txBox="1"/>
          <p:nvPr/>
        </p:nvSpPr>
        <p:spPr>
          <a:xfrm>
            <a:off x="9326782" y="3411431"/>
            <a:ext cx="811340" cy="481060"/>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Government/Enterprise private line</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245" name="文本框 244"/>
          <p:cNvSpPr txBox="1"/>
          <p:nvPr/>
        </p:nvSpPr>
        <p:spPr>
          <a:xfrm>
            <a:off x="9108555" y="3933122"/>
            <a:ext cx="797019" cy="359060"/>
          </a:xfrm>
          <a:prstGeom prst="rect">
            <a:avLst/>
          </a:prstGeom>
          <a:noFill/>
        </p:spPr>
        <p:txBody>
          <a:bodyPr wrap="square" rtlCol="0">
            <a:noAutofit/>
          </a:bodyPr>
          <a:lstStyle/>
          <a:p>
            <a:pPr defTabSz="914377" fontAlgn="ctr">
              <a:defRPr/>
            </a:pPr>
            <a:r>
              <a:rPr lang="en-US" altLang="zh-CN" sz="800" dirty="0">
                <a:solidFill>
                  <a:prstClr val="white"/>
                </a:solidFill>
                <a:latin typeface="Calibri" panose="020F0502020204030204"/>
                <a:ea typeface="方正兰亭黑简体" panose="02000000000000000000" pitchFamily="2" charset="-122"/>
                <a:cs typeface="Huawei Sans" panose="020C0503030203020204" pitchFamily="34" charset="0"/>
              </a:rPr>
              <a:t>Smart home</a:t>
            </a:r>
            <a:endParaRPr lang="en-US" sz="800" dirty="0">
              <a:solidFill>
                <a:prstClr val="white"/>
              </a:solidFill>
              <a:latin typeface="Calibri" panose="020F0502020204030204"/>
              <a:ea typeface="方正兰亭黑简体" panose="02000000000000000000" pitchFamily="2" charset="-122"/>
              <a:cs typeface="Huawei Sans" panose="020C0503030203020204" pitchFamily="34" charset="0"/>
            </a:endParaRPr>
          </a:p>
        </p:txBody>
      </p:sp>
      <p:sp>
        <p:nvSpPr>
          <p:cNvPr id="160" name="Freeform 31"/>
          <p:cNvSpPr>
            <a:spLocks noEditPoints="1"/>
          </p:cNvSpPr>
          <p:nvPr/>
        </p:nvSpPr>
        <p:spPr bwMode="auto">
          <a:xfrm>
            <a:off x="9332828" y="2645700"/>
            <a:ext cx="139165" cy="170832"/>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3">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solidFill>
            <a:schemeClr val="bg1">
              <a:lumMod val="85000"/>
            </a:schemeClr>
          </a:solid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nvGrpSpPr>
          <p:cNvPr id="161" name="组合 60"/>
          <p:cNvGrpSpPr/>
          <p:nvPr/>
        </p:nvGrpSpPr>
        <p:grpSpPr>
          <a:xfrm>
            <a:off x="7424592" y="3907220"/>
            <a:ext cx="173049" cy="179304"/>
            <a:chOff x="4139952" y="2466035"/>
            <a:chExt cx="684076" cy="684076"/>
          </a:xfrm>
          <a:solidFill>
            <a:schemeClr val="bg1">
              <a:lumMod val="85000"/>
            </a:schemeClr>
          </a:solidFill>
        </p:grpSpPr>
        <p:sp>
          <p:nvSpPr>
            <p:cNvPr id="211" name="Freeform 535"/>
            <p:cNvSpPr>
              <a:spLocks noEditPoints="1"/>
            </p:cNvSpPr>
            <p:nvPr/>
          </p:nvSpPr>
          <p:spPr bwMode="auto">
            <a:xfrm>
              <a:off x="4139952" y="2466035"/>
              <a:ext cx="684076" cy="684076"/>
            </a:xfrm>
            <a:custGeom>
              <a:avLst/>
              <a:gdLst/>
              <a:ahLst/>
              <a:cxnLst>
                <a:cxn ang="0">
                  <a:pos x="1" y="284"/>
                </a:cxn>
                <a:cxn ang="0">
                  <a:pos x="21" y="358"/>
                </a:cxn>
                <a:cxn ang="0">
                  <a:pos x="59" y="423"/>
                </a:cxn>
                <a:cxn ang="0">
                  <a:pos x="114" y="472"/>
                </a:cxn>
                <a:cxn ang="0">
                  <a:pos x="181" y="505"/>
                </a:cxn>
                <a:cxn ang="0">
                  <a:pos x="258" y="516"/>
                </a:cxn>
                <a:cxn ang="0">
                  <a:pos x="310" y="511"/>
                </a:cxn>
                <a:cxn ang="0">
                  <a:pos x="382" y="485"/>
                </a:cxn>
                <a:cxn ang="0">
                  <a:pos x="441" y="441"/>
                </a:cxn>
                <a:cxn ang="0">
                  <a:pos x="485" y="382"/>
                </a:cxn>
                <a:cxn ang="0">
                  <a:pos x="511" y="310"/>
                </a:cxn>
                <a:cxn ang="0">
                  <a:pos x="516" y="258"/>
                </a:cxn>
                <a:cxn ang="0">
                  <a:pos x="505" y="181"/>
                </a:cxn>
                <a:cxn ang="0">
                  <a:pos x="472" y="114"/>
                </a:cxn>
                <a:cxn ang="0">
                  <a:pos x="423" y="59"/>
                </a:cxn>
                <a:cxn ang="0">
                  <a:pos x="358" y="20"/>
                </a:cxn>
                <a:cxn ang="0">
                  <a:pos x="284" y="1"/>
                </a:cxn>
                <a:cxn ang="0">
                  <a:pos x="232" y="1"/>
                </a:cxn>
                <a:cxn ang="0">
                  <a:pos x="158" y="20"/>
                </a:cxn>
                <a:cxn ang="0">
                  <a:pos x="95" y="59"/>
                </a:cxn>
                <a:cxn ang="0">
                  <a:pos x="44" y="114"/>
                </a:cxn>
                <a:cxn ang="0">
                  <a:pos x="12" y="181"/>
                </a:cxn>
                <a:cxn ang="0">
                  <a:pos x="0" y="258"/>
                </a:cxn>
                <a:cxn ang="0">
                  <a:pos x="45" y="258"/>
                </a:cxn>
                <a:cxn ang="0">
                  <a:pos x="55" y="195"/>
                </a:cxn>
                <a:cxn ang="0">
                  <a:pos x="81" y="139"/>
                </a:cxn>
                <a:cxn ang="0">
                  <a:pos x="122" y="93"/>
                </a:cxn>
                <a:cxn ang="0">
                  <a:pos x="176" y="62"/>
                </a:cxn>
                <a:cxn ang="0">
                  <a:pos x="236" y="45"/>
                </a:cxn>
                <a:cxn ang="0">
                  <a:pos x="280" y="45"/>
                </a:cxn>
                <a:cxn ang="0">
                  <a:pos x="342" y="62"/>
                </a:cxn>
                <a:cxn ang="0">
                  <a:pos x="394" y="93"/>
                </a:cxn>
                <a:cxn ang="0">
                  <a:pos x="435" y="139"/>
                </a:cxn>
                <a:cxn ang="0">
                  <a:pos x="463" y="195"/>
                </a:cxn>
                <a:cxn ang="0">
                  <a:pos x="472" y="258"/>
                </a:cxn>
                <a:cxn ang="0">
                  <a:pos x="467" y="301"/>
                </a:cxn>
                <a:cxn ang="0">
                  <a:pos x="446" y="360"/>
                </a:cxn>
                <a:cxn ang="0">
                  <a:pos x="409" y="409"/>
                </a:cxn>
                <a:cxn ang="0">
                  <a:pos x="360" y="446"/>
                </a:cxn>
                <a:cxn ang="0">
                  <a:pos x="301" y="467"/>
                </a:cxn>
                <a:cxn ang="0">
                  <a:pos x="258" y="472"/>
                </a:cxn>
                <a:cxn ang="0">
                  <a:pos x="195" y="463"/>
                </a:cxn>
                <a:cxn ang="0">
                  <a:pos x="139" y="435"/>
                </a:cxn>
                <a:cxn ang="0">
                  <a:pos x="93" y="394"/>
                </a:cxn>
                <a:cxn ang="0">
                  <a:pos x="62" y="342"/>
                </a:cxn>
                <a:cxn ang="0">
                  <a:pos x="45" y="280"/>
                </a:cxn>
              </a:cxnLst>
              <a:rect l="0" t="0" r="r" b="b"/>
              <a:pathLst>
                <a:path w="516" h="516">
                  <a:moveTo>
                    <a:pt x="0" y="258"/>
                  </a:moveTo>
                  <a:lnTo>
                    <a:pt x="0" y="258"/>
                  </a:lnTo>
                  <a:lnTo>
                    <a:pt x="1" y="284"/>
                  </a:lnTo>
                  <a:lnTo>
                    <a:pt x="5" y="310"/>
                  </a:lnTo>
                  <a:lnTo>
                    <a:pt x="12" y="335"/>
                  </a:lnTo>
                  <a:lnTo>
                    <a:pt x="21" y="358"/>
                  </a:lnTo>
                  <a:lnTo>
                    <a:pt x="31" y="382"/>
                  </a:lnTo>
                  <a:lnTo>
                    <a:pt x="44" y="402"/>
                  </a:lnTo>
                  <a:lnTo>
                    <a:pt x="59" y="423"/>
                  </a:lnTo>
                  <a:lnTo>
                    <a:pt x="75" y="441"/>
                  </a:lnTo>
                  <a:lnTo>
                    <a:pt x="95" y="457"/>
                  </a:lnTo>
                  <a:lnTo>
                    <a:pt x="114" y="472"/>
                  </a:lnTo>
                  <a:lnTo>
                    <a:pt x="136" y="485"/>
                  </a:lnTo>
                  <a:lnTo>
                    <a:pt x="158" y="496"/>
                  </a:lnTo>
                  <a:lnTo>
                    <a:pt x="181" y="505"/>
                  </a:lnTo>
                  <a:lnTo>
                    <a:pt x="206" y="511"/>
                  </a:lnTo>
                  <a:lnTo>
                    <a:pt x="232" y="515"/>
                  </a:lnTo>
                  <a:lnTo>
                    <a:pt x="258" y="516"/>
                  </a:lnTo>
                  <a:lnTo>
                    <a:pt x="258" y="516"/>
                  </a:lnTo>
                  <a:lnTo>
                    <a:pt x="284" y="515"/>
                  </a:lnTo>
                  <a:lnTo>
                    <a:pt x="310" y="511"/>
                  </a:lnTo>
                  <a:lnTo>
                    <a:pt x="335" y="505"/>
                  </a:lnTo>
                  <a:lnTo>
                    <a:pt x="358" y="496"/>
                  </a:lnTo>
                  <a:lnTo>
                    <a:pt x="382" y="485"/>
                  </a:lnTo>
                  <a:lnTo>
                    <a:pt x="402" y="472"/>
                  </a:lnTo>
                  <a:lnTo>
                    <a:pt x="423" y="457"/>
                  </a:lnTo>
                  <a:lnTo>
                    <a:pt x="441" y="441"/>
                  </a:lnTo>
                  <a:lnTo>
                    <a:pt x="457" y="423"/>
                  </a:lnTo>
                  <a:lnTo>
                    <a:pt x="472" y="402"/>
                  </a:lnTo>
                  <a:lnTo>
                    <a:pt x="485" y="382"/>
                  </a:lnTo>
                  <a:lnTo>
                    <a:pt x="496" y="358"/>
                  </a:lnTo>
                  <a:lnTo>
                    <a:pt x="505" y="335"/>
                  </a:lnTo>
                  <a:lnTo>
                    <a:pt x="511" y="310"/>
                  </a:lnTo>
                  <a:lnTo>
                    <a:pt x="515" y="284"/>
                  </a:lnTo>
                  <a:lnTo>
                    <a:pt x="516" y="258"/>
                  </a:lnTo>
                  <a:lnTo>
                    <a:pt x="516" y="258"/>
                  </a:lnTo>
                  <a:lnTo>
                    <a:pt x="515" y="232"/>
                  </a:lnTo>
                  <a:lnTo>
                    <a:pt x="511" y="206"/>
                  </a:lnTo>
                  <a:lnTo>
                    <a:pt x="505" y="181"/>
                  </a:lnTo>
                  <a:lnTo>
                    <a:pt x="496" y="158"/>
                  </a:lnTo>
                  <a:lnTo>
                    <a:pt x="485" y="136"/>
                  </a:lnTo>
                  <a:lnTo>
                    <a:pt x="472" y="114"/>
                  </a:lnTo>
                  <a:lnTo>
                    <a:pt x="457" y="95"/>
                  </a:lnTo>
                  <a:lnTo>
                    <a:pt x="441" y="75"/>
                  </a:lnTo>
                  <a:lnTo>
                    <a:pt x="423" y="59"/>
                  </a:lnTo>
                  <a:lnTo>
                    <a:pt x="402" y="44"/>
                  </a:lnTo>
                  <a:lnTo>
                    <a:pt x="382" y="31"/>
                  </a:lnTo>
                  <a:lnTo>
                    <a:pt x="358" y="20"/>
                  </a:lnTo>
                  <a:lnTo>
                    <a:pt x="335" y="12"/>
                  </a:lnTo>
                  <a:lnTo>
                    <a:pt x="310" y="5"/>
                  </a:lnTo>
                  <a:lnTo>
                    <a:pt x="284" y="1"/>
                  </a:lnTo>
                  <a:lnTo>
                    <a:pt x="258" y="0"/>
                  </a:lnTo>
                  <a:lnTo>
                    <a:pt x="258" y="0"/>
                  </a:lnTo>
                  <a:lnTo>
                    <a:pt x="232" y="1"/>
                  </a:lnTo>
                  <a:lnTo>
                    <a:pt x="206" y="5"/>
                  </a:lnTo>
                  <a:lnTo>
                    <a:pt x="181" y="12"/>
                  </a:lnTo>
                  <a:lnTo>
                    <a:pt x="158" y="20"/>
                  </a:lnTo>
                  <a:lnTo>
                    <a:pt x="136" y="31"/>
                  </a:lnTo>
                  <a:lnTo>
                    <a:pt x="114" y="44"/>
                  </a:lnTo>
                  <a:lnTo>
                    <a:pt x="95" y="59"/>
                  </a:lnTo>
                  <a:lnTo>
                    <a:pt x="75" y="75"/>
                  </a:lnTo>
                  <a:lnTo>
                    <a:pt x="59" y="95"/>
                  </a:lnTo>
                  <a:lnTo>
                    <a:pt x="44" y="114"/>
                  </a:lnTo>
                  <a:lnTo>
                    <a:pt x="31" y="136"/>
                  </a:lnTo>
                  <a:lnTo>
                    <a:pt x="21" y="158"/>
                  </a:lnTo>
                  <a:lnTo>
                    <a:pt x="12" y="181"/>
                  </a:lnTo>
                  <a:lnTo>
                    <a:pt x="5" y="206"/>
                  </a:lnTo>
                  <a:lnTo>
                    <a:pt x="1" y="232"/>
                  </a:lnTo>
                  <a:lnTo>
                    <a:pt x="0" y="258"/>
                  </a:lnTo>
                  <a:lnTo>
                    <a:pt x="0" y="258"/>
                  </a:lnTo>
                  <a:close/>
                  <a:moveTo>
                    <a:pt x="45" y="258"/>
                  </a:moveTo>
                  <a:lnTo>
                    <a:pt x="45" y="258"/>
                  </a:lnTo>
                  <a:lnTo>
                    <a:pt x="45" y="236"/>
                  </a:lnTo>
                  <a:lnTo>
                    <a:pt x="49" y="216"/>
                  </a:lnTo>
                  <a:lnTo>
                    <a:pt x="55" y="195"/>
                  </a:lnTo>
                  <a:lnTo>
                    <a:pt x="62" y="176"/>
                  </a:lnTo>
                  <a:lnTo>
                    <a:pt x="70" y="156"/>
                  </a:lnTo>
                  <a:lnTo>
                    <a:pt x="81" y="139"/>
                  </a:lnTo>
                  <a:lnTo>
                    <a:pt x="93" y="122"/>
                  </a:lnTo>
                  <a:lnTo>
                    <a:pt x="107" y="107"/>
                  </a:lnTo>
                  <a:lnTo>
                    <a:pt x="122" y="93"/>
                  </a:lnTo>
                  <a:lnTo>
                    <a:pt x="139" y="81"/>
                  </a:lnTo>
                  <a:lnTo>
                    <a:pt x="157" y="70"/>
                  </a:lnTo>
                  <a:lnTo>
                    <a:pt x="176" y="62"/>
                  </a:lnTo>
                  <a:lnTo>
                    <a:pt x="195" y="55"/>
                  </a:lnTo>
                  <a:lnTo>
                    <a:pt x="216" y="49"/>
                  </a:lnTo>
                  <a:lnTo>
                    <a:pt x="236" y="45"/>
                  </a:lnTo>
                  <a:lnTo>
                    <a:pt x="258" y="45"/>
                  </a:lnTo>
                  <a:lnTo>
                    <a:pt x="258" y="45"/>
                  </a:lnTo>
                  <a:lnTo>
                    <a:pt x="280" y="45"/>
                  </a:lnTo>
                  <a:lnTo>
                    <a:pt x="301" y="49"/>
                  </a:lnTo>
                  <a:lnTo>
                    <a:pt x="321" y="55"/>
                  </a:lnTo>
                  <a:lnTo>
                    <a:pt x="342" y="62"/>
                  </a:lnTo>
                  <a:lnTo>
                    <a:pt x="360" y="70"/>
                  </a:lnTo>
                  <a:lnTo>
                    <a:pt x="378" y="81"/>
                  </a:lnTo>
                  <a:lnTo>
                    <a:pt x="394" y="93"/>
                  </a:lnTo>
                  <a:lnTo>
                    <a:pt x="409" y="107"/>
                  </a:lnTo>
                  <a:lnTo>
                    <a:pt x="423" y="122"/>
                  </a:lnTo>
                  <a:lnTo>
                    <a:pt x="435" y="139"/>
                  </a:lnTo>
                  <a:lnTo>
                    <a:pt x="446" y="156"/>
                  </a:lnTo>
                  <a:lnTo>
                    <a:pt x="455" y="176"/>
                  </a:lnTo>
                  <a:lnTo>
                    <a:pt x="463" y="195"/>
                  </a:lnTo>
                  <a:lnTo>
                    <a:pt x="467" y="216"/>
                  </a:lnTo>
                  <a:lnTo>
                    <a:pt x="471" y="236"/>
                  </a:lnTo>
                  <a:lnTo>
                    <a:pt x="472" y="258"/>
                  </a:lnTo>
                  <a:lnTo>
                    <a:pt x="472" y="258"/>
                  </a:lnTo>
                  <a:lnTo>
                    <a:pt x="471" y="280"/>
                  </a:lnTo>
                  <a:lnTo>
                    <a:pt x="467" y="301"/>
                  </a:lnTo>
                  <a:lnTo>
                    <a:pt x="463" y="321"/>
                  </a:lnTo>
                  <a:lnTo>
                    <a:pt x="455" y="342"/>
                  </a:lnTo>
                  <a:lnTo>
                    <a:pt x="446" y="360"/>
                  </a:lnTo>
                  <a:lnTo>
                    <a:pt x="435" y="378"/>
                  </a:lnTo>
                  <a:lnTo>
                    <a:pt x="423" y="394"/>
                  </a:lnTo>
                  <a:lnTo>
                    <a:pt x="409" y="409"/>
                  </a:lnTo>
                  <a:lnTo>
                    <a:pt x="394" y="423"/>
                  </a:lnTo>
                  <a:lnTo>
                    <a:pt x="378" y="435"/>
                  </a:lnTo>
                  <a:lnTo>
                    <a:pt x="360" y="446"/>
                  </a:lnTo>
                  <a:lnTo>
                    <a:pt x="342" y="455"/>
                  </a:lnTo>
                  <a:lnTo>
                    <a:pt x="321" y="463"/>
                  </a:lnTo>
                  <a:lnTo>
                    <a:pt x="301" y="467"/>
                  </a:lnTo>
                  <a:lnTo>
                    <a:pt x="280" y="471"/>
                  </a:lnTo>
                  <a:lnTo>
                    <a:pt x="258" y="472"/>
                  </a:lnTo>
                  <a:lnTo>
                    <a:pt x="258" y="472"/>
                  </a:lnTo>
                  <a:lnTo>
                    <a:pt x="236" y="471"/>
                  </a:lnTo>
                  <a:lnTo>
                    <a:pt x="216" y="467"/>
                  </a:lnTo>
                  <a:lnTo>
                    <a:pt x="195" y="463"/>
                  </a:lnTo>
                  <a:lnTo>
                    <a:pt x="176" y="455"/>
                  </a:lnTo>
                  <a:lnTo>
                    <a:pt x="157" y="446"/>
                  </a:lnTo>
                  <a:lnTo>
                    <a:pt x="139" y="435"/>
                  </a:lnTo>
                  <a:lnTo>
                    <a:pt x="122" y="423"/>
                  </a:lnTo>
                  <a:lnTo>
                    <a:pt x="107" y="409"/>
                  </a:lnTo>
                  <a:lnTo>
                    <a:pt x="93" y="394"/>
                  </a:lnTo>
                  <a:lnTo>
                    <a:pt x="81" y="378"/>
                  </a:lnTo>
                  <a:lnTo>
                    <a:pt x="70" y="360"/>
                  </a:lnTo>
                  <a:lnTo>
                    <a:pt x="62" y="342"/>
                  </a:lnTo>
                  <a:lnTo>
                    <a:pt x="55" y="321"/>
                  </a:lnTo>
                  <a:lnTo>
                    <a:pt x="49" y="301"/>
                  </a:lnTo>
                  <a:lnTo>
                    <a:pt x="45" y="280"/>
                  </a:lnTo>
                  <a:lnTo>
                    <a:pt x="45" y="258"/>
                  </a:lnTo>
                  <a:lnTo>
                    <a:pt x="45" y="258"/>
                  </a:lnTo>
                  <a:close/>
                </a:path>
              </a:pathLst>
            </a:cu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2" name="Freeform 536"/>
            <p:cNvSpPr/>
            <p:nvPr/>
          </p:nvSpPr>
          <p:spPr bwMode="auto">
            <a:xfrm>
              <a:off x="4442218" y="2768301"/>
              <a:ext cx="79544" cy="79544"/>
            </a:xfrm>
            <a:custGeom>
              <a:avLst/>
              <a:gdLst/>
              <a:ahLst/>
              <a:cxnLst>
                <a:cxn ang="0">
                  <a:pos x="60" y="30"/>
                </a:cxn>
                <a:cxn ang="0">
                  <a:pos x="60" y="30"/>
                </a:cxn>
                <a:cxn ang="0">
                  <a:pos x="59" y="36"/>
                </a:cxn>
                <a:cxn ang="0">
                  <a:pos x="58" y="43"/>
                </a:cxn>
                <a:cxn ang="0">
                  <a:pos x="55" y="47"/>
                </a:cxn>
                <a:cxn ang="0">
                  <a:pos x="51" y="51"/>
                </a:cxn>
                <a:cxn ang="0">
                  <a:pos x="47" y="55"/>
                </a:cxn>
                <a:cxn ang="0">
                  <a:pos x="43" y="58"/>
                </a:cxn>
                <a:cxn ang="0">
                  <a:pos x="36" y="59"/>
                </a:cxn>
                <a:cxn ang="0">
                  <a:pos x="30" y="60"/>
                </a:cxn>
                <a:cxn ang="0">
                  <a:pos x="30" y="60"/>
                </a:cxn>
                <a:cxn ang="0">
                  <a:pos x="25" y="59"/>
                </a:cxn>
                <a:cxn ang="0">
                  <a:pos x="19" y="58"/>
                </a:cxn>
                <a:cxn ang="0">
                  <a:pos x="14" y="55"/>
                </a:cxn>
                <a:cxn ang="0">
                  <a:pos x="10" y="51"/>
                </a:cxn>
                <a:cxn ang="0">
                  <a:pos x="5" y="47"/>
                </a:cxn>
                <a:cxn ang="0">
                  <a:pos x="3" y="43"/>
                </a:cxn>
                <a:cxn ang="0">
                  <a:pos x="1" y="36"/>
                </a:cxn>
                <a:cxn ang="0">
                  <a:pos x="0" y="30"/>
                </a:cxn>
                <a:cxn ang="0">
                  <a:pos x="0" y="30"/>
                </a:cxn>
                <a:cxn ang="0">
                  <a:pos x="1" y="25"/>
                </a:cxn>
                <a:cxn ang="0">
                  <a:pos x="3" y="19"/>
                </a:cxn>
                <a:cxn ang="0">
                  <a:pos x="5" y="14"/>
                </a:cxn>
                <a:cxn ang="0">
                  <a:pos x="10" y="10"/>
                </a:cxn>
                <a:cxn ang="0">
                  <a:pos x="14" y="5"/>
                </a:cxn>
                <a:cxn ang="0">
                  <a:pos x="19" y="3"/>
                </a:cxn>
                <a:cxn ang="0">
                  <a:pos x="25" y="1"/>
                </a:cxn>
                <a:cxn ang="0">
                  <a:pos x="30" y="0"/>
                </a:cxn>
                <a:cxn ang="0">
                  <a:pos x="30" y="0"/>
                </a:cxn>
                <a:cxn ang="0">
                  <a:pos x="36" y="1"/>
                </a:cxn>
                <a:cxn ang="0">
                  <a:pos x="43" y="3"/>
                </a:cxn>
                <a:cxn ang="0">
                  <a:pos x="47" y="5"/>
                </a:cxn>
                <a:cxn ang="0">
                  <a:pos x="51" y="10"/>
                </a:cxn>
                <a:cxn ang="0">
                  <a:pos x="55" y="14"/>
                </a:cxn>
                <a:cxn ang="0">
                  <a:pos x="58" y="19"/>
                </a:cxn>
                <a:cxn ang="0">
                  <a:pos x="59" y="25"/>
                </a:cxn>
                <a:cxn ang="0">
                  <a:pos x="60" y="30"/>
                </a:cxn>
                <a:cxn ang="0">
                  <a:pos x="60" y="30"/>
                </a:cxn>
              </a:cxnLst>
              <a:rect l="0" t="0" r="r" b="b"/>
              <a:pathLst>
                <a:path w="60" h="60">
                  <a:moveTo>
                    <a:pt x="60" y="30"/>
                  </a:moveTo>
                  <a:lnTo>
                    <a:pt x="60" y="30"/>
                  </a:lnTo>
                  <a:lnTo>
                    <a:pt x="59" y="36"/>
                  </a:lnTo>
                  <a:lnTo>
                    <a:pt x="58" y="43"/>
                  </a:lnTo>
                  <a:lnTo>
                    <a:pt x="55" y="47"/>
                  </a:lnTo>
                  <a:lnTo>
                    <a:pt x="51" y="51"/>
                  </a:lnTo>
                  <a:lnTo>
                    <a:pt x="47" y="55"/>
                  </a:lnTo>
                  <a:lnTo>
                    <a:pt x="43" y="58"/>
                  </a:lnTo>
                  <a:lnTo>
                    <a:pt x="36" y="59"/>
                  </a:lnTo>
                  <a:lnTo>
                    <a:pt x="30" y="60"/>
                  </a:lnTo>
                  <a:lnTo>
                    <a:pt x="30" y="60"/>
                  </a:lnTo>
                  <a:lnTo>
                    <a:pt x="25" y="59"/>
                  </a:lnTo>
                  <a:lnTo>
                    <a:pt x="19" y="58"/>
                  </a:lnTo>
                  <a:lnTo>
                    <a:pt x="14" y="55"/>
                  </a:lnTo>
                  <a:lnTo>
                    <a:pt x="10" y="51"/>
                  </a:lnTo>
                  <a:lnTo>
                    <a:pt x="5" y="47"/>
                  </a:lnTo>
                  <a:lnTo>
                    <a:pt x="3" y="43"/>
                  </a:lnTo>
                  <a:lnTo>
                    <a:pt x="1" y="36"/>
                  </a:lnTo>
                  <a:lnTo>
                    <a:pt x="0" y="30"/>
                  </a:lnTo>
                  <a:lnTo>
                    <a:pt x="0" y="30"/>
                  </a:lnTo>
                  <a:lnTo>
                    <a:pt x="1" y="25"/>
                  </a:lnTo>
                  <a:lnTo>
                    <a:pt x="3" y="19"/>
                  </a:lnTo>
                  <a:lnTo>
                    <a:pt x="5" y="14"/>
                  </a:lnTo>
                  <a:lnTo>
                    <a:pt x="10" y="10"/>
                  </a:lnTo>
                  <a:lnTo>
                    <a:pt x="14" y="5"/>
                  </a:lnTo>
                  <a:lnTo>
                    <a:pt x="19" y="3"/>
                  </a:lnTo>
                  <a:lnTo>
                    <a:pt x="25" y="1"/>
                  </a:lnTo>
                  <a:lnTo>
                    <a:pt x="30" y="0"/>
                  </a:lnTo>
                  <a:lnTo>
                    <a:pt x="30" y="0"/>
                  </a:lnTo>
                  <a:lnTo>
                    <a:pt x="36" y="1"/>
                  </a:lnTo>
                  <a:lnTo>
                    <a:pt x="43" y="3"/>
                  </a:lnTo>
                  <a:lnTo>
                    <a:pt x="47" y="5"/>
                  </a:lnTo>
                  <a:lnTo>
                    <a:pt x="51" y="10"/>
                  </a:lnTo>
                  <a:lnTo>
                    <a:pt x="55" y="14"/>
                  </a:lnTo>
                  <a:lnTo>
                    <a:pt x="58" y="19"/>
                  </a:lnTo>
                  <a:lnTo>
                    <a:pt x="59" y="25"/>
                  </a:lnTo>
                  <a:lnTo>
                    <a:pt x="60" y="30"/>
                  </a:lnTo>
                  <a:lnTo>
                    <a:pt x="60" y="30"/>
                  </a:lnTo>
                  <a:close/>
                </a:path>
              </a:pathLst>
            </a:cu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3" name="Freeform 537"/>
            <p:cNvSpPr/>
            <p:nvPr/>
          </p:nvSpPr>
          <p:spPr bwMode="auto">
            <a:xfrm>
              <a:off x="4333508" y="2662243"/>
              <a:ext cx="151133" cy="151133"/>
            </a:xfrm>
            <a:custGeom>
              <a:avLst/>
              <a:gdLst/>
              <a:ahLst/>
              <a:cxnLst>
                <a:cxn ang="0">
                  <a:pos x="111" y="84"/>
                </a:cxn>
                <a:cxn ang="0">
                  <a:pos x="111" y="84"/>
                </a:cxn>
                <a:cxn ang="0">
                  <a:pos x="114" y="88"/>
                </a:cxn>
                <a:cxn ang="0">
                  <a:pos x="114" y="95"/>
                </a:cxn>
                <a:cxn ang="0">
                  <a:pos x="111" y="101"/>
                </a:cxn>
                <a:cxn ang="0">
                  <a:pos x="107" y="106"/>
                </a:cxn>
                <a:cxn ang="0">
                  <a:pos x="105" y="107"/>
                </a:cxn>
                <a:cxn ang="0">
                  <a:pos x="105" y="107"/>
                </a:cxn>
                <a:cxn ang="0">
                  <a:pos x="100" y="112"/>
                </a:cxn>
                <a:cxn ang="0">
                  <a:pos x="94" y="114"/>
                </a:cxn>
                <a:cxn ang="0">
                  <a:pos x="87" y="114"/>
                </a:cxn>
                <a:cxn ang="0">
                  <a:pos x="83" y="112"/>
                </a:cxn>
                <a:cxn ang="0">
                  <a:pos x="2" y="29"/>
                </a:cxn>
                <a:cxn ang="0">
                  <a:pos x="2" y="29"/>
                </a:cxn>
                <a:cxn ang="0">
                  <a:pos x="0" y="25"/>
                </a:cxn>
                <a:cxn ang="0">
                  <a:pos x="0" y="19"/>
                </a:cxn>
                <a:cxn ang="0">
                  <a:pos x="1" y="14"/>
                </a:cxn>
                <a:cxn ang="0">
                  <a:pos x="5" y="7"/>
                </a:cxn>
                <a:cxn ang="0">
                  <a:pos x="6" y="6"/>
                </a:cxn>
                <a:cxn ang="0">
                  <a:pos x="6" y="6"/>
                </a:cxn>
                <a:cxn ang="0">
                  <a:pos x="12" y="2"/>
                </a:cxn>
                <a:cxn ang="0">
                  <a:pos x="19" y="0"/>
                </a:cxn>
                <a:cxn ang="0">
                  <a:pos x="24" y="0"/>
                </a:cxn>
                <a:cxn ang="0">
                  <a:pos x="28" y="3"/>
                </a:cxn>
                <a:cxn ang="0">
                  <a:pos x="111" y="84"/>
                </a:cxn>
              </a:cxnLst>
              <a:rect l="0" t="0" r="r" b="b"/>
              <a:pathLst>
                <a:path w="114" h="114">
                  <a:moveTo>
                    <a:pt x="111" y="84"/>
                  </a:moveTo>
                  <a:lnTo>
                    <a:pt x="111" y="84"/>
                  </a:lnTo>
                  <a:lnTo>
                    <a:pt x="114" y="88"/>
                  </a:lnTo>
                  <a:lnTo>
                    <a:pt x="114" y="95"/>
                  </a:lnTo>
                  <a:lnTo>
                    <a:pt x="111" y="101"/>
                  </a:lnTo>
                  <a:lnTo>
                    <a:pt x="107" y="106"/>
                  </a:lnTo>
                  <a:lnTo>
                    <a:pt x="105" y="107"/>
                  </a:lnTo>
                  <a:lnTo>
                    <a:pt x="105" y="107"/>
                  </a:lnTo>
                  <a:lnTo>
                    <a:pt x="100" y="112"/>
                  </a:lnTo>
                  <a:lnTo>
                    <a:pt x="94" y="114"/>
                  </a:lnTo>
                  <a:lnTo>
                    <a:pt x="87" y="114"/>
                  </a:lnTo>
                  <a:lnTo>
                    <a:pt x="83" y="112"/>
                  </a:lnTo>
                  <a:lnTo>
                    <a:pt x="2" y="29"/>
                  </a:lnTo>
                  <a:lnTo>
                    <a:pt x="2" y="29"/>
                  </a:lnTo>
                  <a:lnTo>
                    <a:pt x="0" y="25"/>
                  </a:lnTo>
                  <a:lnTo>
                    <a:pt x="0" y="19"/>
                  </a:lnTo>
                  <a:lnTo>
                    <a:pt x="1" y="14"/>
                  </a:lnTo>
                  <a:lnTo>
                    <a:pt x="5" y="7"/>
                  </a:lnTo>
                  <a:lnTo>
                    <a:pt x="6" y="6"/>
                  </a:lnTo>
                  <a:lnTo>
                    <a:pt x="6" y="6"/>
                  </a:lnTo>
                  <a:lnTo>
                    <a:pt x="12" y="2"/>
                  </a:lnTo>
                  <a:lnTo>
                    <a:pt x="19" y="0"/>
                  </a:lnTo>
                  <a:lnTo>
                    <a:pt x="24" y="0"/>
                  </a:lnTo>
                  <a:lnTo>
                    <a:pt x="28" y="3"/>
                  </a:lnTo>
                  <a:lnTo>
                    <a:pt x="111" y="84"/>
                  </a:lnTo>
                  <a:close/>
                </a:path>
              </a:pathLst>
            </a:cu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4" name="Freeform 538"/>
            <p:cNvSpPr/>
            <p:nvPr/>
          </p:nvSpPr>
          <p:spPr bwMode="auto">
            <a:xfrm>
              <a:off x="4480664" y="2626449"/>
              <a:ext cx="176322" cy="176322"/>
            </a:xfrm>
            <a:custGeom>
              <a:avLst/>
              <a:gdLst/>
              <a:ahLst/>
              <a:cxnLst>
                <a:cxn ang="0">
                  <a:pos x="123" y="0"/>
                </a:cxn>
                <a:cxn ang="0">
                  <a:pos x="0" y="123"/>
                </a:cxn>
                <a:cxn ang="0">
                  <a:pos x="9" y="133"/>
                </a:cxn>
                <a:cxn ang="0">
                  <a:pos x="133" y="9"/>
                </a:cxn>
                <a:cxn ang="0">
                  <a:pos x="123" y="0"/>
                </a:cxn>
              </a:cxnLst>
              <a:rect l="0" t="0" r="r" b="b"/>
              <a:pathLst>
                <a:path w="133" h="133">
                  <a:moveTo>
                    <a:pt x="123" y="0"/>
                  </a:moveTo>
                  <a:lnTo>
                    <a:pt x="0" y="123"/>
                  </a:lnTo>
                  <a:lnTo>
                    <a:pt x="9" y="133"/>
                  </a:lnTo>
                  <a:lnTo>
                    <a:pt x="133" y="9"/>
                  </a:lnTo>
                  <a:lnTo>
                    <a:pt x="123" y="0"/>
                  </a:lnTo>
                  <a:close/>
                </a:path>
              </a:pathLst>
            </a:cu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5" name="Rectangle 539"/>
            <p:cNvSpPr>
              <a:spLocks noChangeArrowheads="1"/>
            </p:cNvSpPr>
            <p:nvPr/>
          </p:nvSpPr>
          <p:spPr bwMode="auto">
            <a:xfrm>
              <a:off x="4456801" y="3030795"/>
              <a:ext cx="50378" cy="79544"/>
            </a:xfrm>
            <a:prstGeom prst="rect">
              <a:avLst/>
            </a:pr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6" name="Rectangle 540"/>
            <p:cNvSpPr>
              <a:spLocks noChangeArrowheads="1"/>
            </p:cNvSpPr>
            <p:nvPr/>
          </p:nvSpPr>
          <p:spPr bwMode="auto">
            <a:xfrm>
              <a:off x="4456801" y="2505807"/>
              <a:ext cx="50378" cy="80870"/>
            </a:xfrm>
            <a:prstGeom prst="rect">
              <a:avLst/>
            </a:pr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7" name="Rectangle 541"/>
            <p:cNvSpPr>
              <a:spLocks noChangeArrowheads="1"/>
            </p:cNvSpPr>
            <p:nvPr/>
          </p:nvSpPr>
          <p:spPr bwMode="auto">
            <a:xfrm>
              <a:off x="4179724" y="2782885"/>
              <a:ext cx="80870" cy="50378"/>
            </a:xfrm>
            <a:prstGeom prst="rect">
              <a:avLst/>
            </a:pr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8" name="Rectangle 542"/>
            <p:cNvSpPr>
              <a:spLocks noChangeArrowheads="1"/>
            </p:cNvSpPr>
            <p:nvPr/>
          </p:nvSpPr>
          <p:spPr bwMode="auto">
            <a:xfrm>
              <a:off x="4704712" y="2782885"/>
              <a:ext cx="79544" cy="50378"/>
            </a:xfrm>
            <a:prstGeom prst="rect">
              <a:avLst/>
            </a:pr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9" name="弧形 180"/>
            <p:cNvSpPr/>
            <p:nvPr/>
          </p:nvSpPr>
          <p:spPr bwMode="auto">
            <a:xfrm>
              <a:off x="4212020" y="2535806"/>
              <a:ext cx="540000" cy="540000"/>
            </a:xfrm>
            <a:prstGeom prst="arc">
              <a:avLst>
                <a:gd name="adj1" fmla="val 21556073"/>
                <a:gd name="adj2" fmla="val 10799992"/>
              </a:avLst>
            </a:prstGeom>
            <a:grp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sp>
        <p:nvSpPr>
          <p:cNvPr id="162" name="Freeform 12"/>
          <p:cNvSpPr>
            <a:spLocks noEditPoints="1"/>
          </p:cNvSpPr>
          <p:nvPr/>
        </p:nvSpPr>
        <p:spPr bwMode="auto">
          <a:xfrm>
            <a:off x="8149247" y="4124330"/>
            <a:ext cx="181661" cy="207077"/>
          </a:xfrm>
          <a:custGeom>
            <a:avLst/>
            <a:gdLst>
              <a:gd name="T0" fmla="*/ 134 w 288"/>
              <a:gd name="T1" fmla="*/ 118 h 317"/>
              <a:gd name="T2" fmla="*/ 97 w 288"/>
              <a:gd name="T3" fmla="*/ 143 h 317"/>
              <a:gd name="T4" fmla="*/ 97 w 288"/>
              <a:gd name="T5" fmla="*/ 70 h 317"/>
              <a:gd name="T6" fmla="*/ 155 w 288"/>
              <a:gd name="T7" fmla="*/ 22 h 317"/>
              <a:gd name="T8" fmla="*/ 156 w 288"/>
              <a:gd name="T9" fmla="*/ 239 h 317"/>
              <a:gd name="T10" fmla="*/ 156 w 288"/>
              <a:gd name="T11" fmla="*/ 292 h 317"/>
              <a:gd name="T12" fmla="*/ 134 w 288"/>
              <a:gd name="T13" fmla="*/ 292 h 317"/>
              <a:gd name="T14" fmla="*/ 134 w 288"/>
              <a:gd name="T15" fmla="*/ 118 h 317"/>
              <a:gd name="T16" fmla="*/ 221 w 288"/>
              <a:gd name="T17" fmla="*/ 174 h 317"/>
              <a:gd name="T18" fmla="*/ 203 w 288"/>
              <a:gd name="T19" fmla="*/ 183 h 317"/>
              <a:gd name="T20" fmla="*/ 203 w 288"/>
              <a:gd name="T21" fmla="*/ 155 h 317"/>
              <a:gd name="T22" fmla="*/ 233 w 288"/>
              <a:gd name="T23" fmla="*/ 137 h 317"/>
              <a:gd name="T24" fmla="*/ 233 w 288"/>
              <a:gd name="T25" fmla="*/ 292 h 317"/>
              <a:gd name="T26" fmla="*/ 221 w 288"/>
              <a:gd name="T27" fmla="*/ 292 h 317"/>
              <a:gd name="T28" fmla="*/ 221 w 288"/>
              <a:gd name="T29" fmla="*/ 174 h 317"/>
              <a:gd name="T30" fmla="*/ 268 w 288"/>
              <a:gd name="T31" fmla="*/ 292 h 317"/>
              <a:gd name="T32" fmla="*/ 268 w 288"/>
              <a:gd name="T33" fmla="*/ 144 h 317"/>
              <a:gd name="T34" fmla="*/ 234 w 288"/>
              <a:gd name="T35" fmla="*/ 125 h 317"/>
              <a:gd name="T36" fmla="*/ 202 w 288"/>
              <a:gd name="T37" fmla="*/ 144 h 317"/>
              <a:gd name="T38" fmla="*/ 202 w 288"/>
              <a:gd name="T39" fmla="*/ 38 h 317"/>
              <a:gd name="T40" fmla="*/ 166 w 288"/>
              <a:gd name="T41" fmla="*/ 0 h 317"/>
              <a:gd name="T42" fmla="*/ 87 w 288"/>
              <a:gd name="T43" fmla="*/ 65 h 317"/>
              <a:gd name="T44" fmla="*/ 87 w 288"/>
              <a:gd name="T45" fmla="*/ 117 h 317"/>
              <a:gd name="T46" fmla="*/ 61 w 288"/>
              <a:gd name="T47" fmla="*/ 102 h 317"/>
              <a:gd name="T48" fmla="*/ 20 w 288"/>
              <a:gd name="T49" fmla="*/ 130 h 317"/>
              <a:gd name="T50" fmla="*/ 20 w 288"/>
              <a:gd name="T51" fmla="*/ 292 h 317"/>
              <a:gd name="T52" fmla="*/ 0 w 288"/>
              <a:gd name="T53" fmla="*/ 292 h 317"/>
              <a:gd name="T54" fmla="*/ 0 w 288"/>
              <a:gd name="T55" fmla="*/ 317 h 317"/>
              <a:gd name="T56" fmla="*/ 288 w 288"/>
              <a:gd name="T57" fmla="*/ 317 h 317"/>
              <a:gd name="T58" fmla="*/ 288 w 288"/>
              <a:gd name="T59" fmla="*/ 292 h 317"/>
              <a:gd name="T60" fmla="*/ 268 w 288"/>
              <a:gd name="T61" fmla="*/ 292 h 317"/>
              <a:gd name="T62" fmla="*/ 50 w 288"/>
              <a:gd name="T63" fmla="*/ 292 h 317"/>
              <a:gd name="T64" fmla="*/ 50 w 288"/>
              <a:gd name="T65" fmla="*/ 190 h 317"/>
              <a:gd name="T66" fmla="*/ 29 w 288"/>
              <a:gd name="T67" fmla="*/ 201 h 317"/>
              <a:gd name="T68" fmla="*/ 29 w 288"/>
              <a:gd name="T69" fmla="*/ 135 h 317"/>
              <a:gd name="T70" fmla="*/ 60 w 288"/>
              <a:gd name="T71" fmla="*/ 115 h 317"/>
              <a:gd name="T72" fmla="*/ 60 w 288"/>
              <a:gd name="T73" fmla="*/ 292 h 317"/>
              <a:gd name="T74" fmla="*/ 50 w 288"/>
              <a:gd name="T75" fmla="*/ 29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17">
                <a:moveTo>
                  <a:pt x="134" y="118"/>
                </a:moveTo>
                <a:cubicBezTo>
                  <a:pt x="97" y="143"/>
                  <a:pt x="97" y="143"/>
                  <a:pt x="97" y="143"/>
                </a:cubicBezTo>
                <a:cubicBezTo>
                  <a:pt x="97" y="70"/>
                  <a:pt x="97" y="70"/>
                  <a:pt x="97" y="70"/>
                </a:cubicBezTo>
                <a:cubicBezTo>
                  <a:pt x="155" y="22"/>
                  <a:pt x="155" y="22"/>
                  <a:pt x="155" y="22"/>
                </a:cubicBezTo>
                <a:cubicBezTo>
                  <a:pt x="156" y="239"/>
                  <a:pt x="156" y="239"/>
                  <a:pt x="156" y="239"/>
                </a:cubicBezTo>
                <a:cubicBezTo>
                  <a:pt x="156" y="292"/>
                  <a:pt x="156" y="292"/>
                  <a:pt x="156" y="292"/>
                </a:cubicBezTo>
                <a:cubicBezTo>
                  <a:pt x="134" y="292"/>
                  <a:pt x="134" y="292"/>
                  <a:pt x="134" y="292"/>
                </a:cubicBezTo>
                <a:cubicBezTo>
                  <a:pt x="134" y="118"/>
                  <a:pt x="134" y="118"/>
                  <a:pt x="134" y="118"/>
                </a:cubicBezTo>
                <a:close/>
                <a:moveTo>
                  <a:pt x="221" y="174"/>
                </a:moveTo>
                <a:cubicBezTo>
                  <a:pt x="203" y="183"/>
                  <a:pt x="203" y="183"/>
                  <a:pt x="203" y="183"/>
                </a:cubicBezTo>
                <a:cubicBezTo>
                  <a:pt x="203" y="155"/>
                  <a:pt x="203" y="155"/>
                  <a:pt x="203" y="155"/>
                </a:cubicBezTo>
                <a:cubicBezTo>
                  <a:pt x="233" y="137"/>
                  <a:pt x="233" y="137"/>
                  <a:pt x="233" y="137"/>
                </a:cubicBezTo>
                <a:cubicBezTo>
                  <a:pt x="233" y="292"/>
                  <a:pt x="233" y="292"/>
                  <a:pt x="233" y="292"/>
                </a:cubicBezTo>
                <a:cubicBezTo>
                  <a:pt x="221" y="292"/>
                  <a:pt x="221" y="292"/>
                  <a:pt x="221" y="292"/>
                </a:cubicBezTo>
                <a:cubicBezTo>
                  <a:pt x="221" y="174"/>
                  <a:pt x="221" y="174"/>
                  <a:pt x="221" y="174"/>
                </a:cubicBezTo>
                <a:close/>
                <a:moveTo>
                  <a:pt x="268" y="292"/>
                </a:moveTo>
                <a:cubicBezTo>
                  <a:pt x="268" y="144"/>
                  <a:pt x="268" y="144"/>
                  <a:pt x="268" y="144"/>
                </a:cubicBezTo>
                <a:cubicBezTo>
                  <a:pt x="263" y="141"/>
                  <a:pt x="235" y="125"/>
                  <a:pt x="234" y="125"/>
                </a:cubicBezTo>
                <a:cubicBezTo>
                  <a:pt x="202" y="144"/>
                  <a:pt x="202" y="144"/>
                  <a:pt x="202" y="144"/>
                </a:cubicBezTo>
                <a:cubicBezTo>
                  <a:pt x="202" y="38"/>
                  <a:pt x="202" y="38"/>
                  <a:pt x="202" y="38"/>
                </a:cubicBezTo>
                <a:cubicBezTo>
                  <a:pt x="166" y="0"/>
                  <a:pt x="166" y="0"/>
                  <a:pt x="166" y="0"/>
                </a:cubicBezTo>
                <a:cubicBezTo>
                  <a:pt x="87" y="65"/>
                  <a:pt x="87" y="65"/>
                  <a:pt x="87" y="65"/>
                </a:cubicBezTo>
                <a:cubicBezTo>
                  <a:pt x="87" y="117"/>
                  <a:pt x="87" y="117"/>
                  <a:pt x="87" y="117"/>
                </a:cubicBezTo>
                <a:cubicBezTo>
                  <a:pt x="61" y="102"/>
                  <a:pt x="61" y="102"/>
                  <a:pt x="61" y="102"/>
                </a:cubicBezTo>
                <a:cubicBezTo>
                  <a:pt x="47" y="111"/>
                  <a:pt x="33" y="121"/>
                  <a:pt x="20" y="130"/>
                </a:cubicBezTo>
                <a:cubicBezTo>
                  <a:pt x="20" y="292"/>
                  <a:pt x="20" y="292"/>
                  <a:pt x="20" y="292"/>
                </a:cubicBezTo>
                <a:cubicBezTo>
                  <a:pt x="0" y="292"/>
                  <a:pt x="0" y="292"/>
                  <a:pt x="0" y="292"/>
                </a:cubicBezTo>
                <a:cubicBezTo>
                  <a:pt x="0" y="317"/>
                  <a:pt x="0" y="317"/>
                  <a:pt x="0" y="317"/>
                </a:cubicBezTo>
                <a:cubicBezTo>
                  <a:pt x="96" y="317"/>
                  <a:pt x="192" y="317"/>
                  <a:pt x="288" y="317"/>
                </a:cubicBezTo>
                <a:cubicBezTo>
                  <a:pt x="288" y="292"/>
                  <a:pt x="288" y="292"/>
                  <a:pt x="288" y="292"/>
                </a:cubicBezTo>
                <a:cubicBezTo>
                  <a:pt x="268" y="292"/>
                  <a:pt x="268" y="292"/>
                  <a:pt x="268" y="292"/>
                </a:cubicBezTo>
                <a:close/>
                <a:moveTo>
                  <a:pt x="50" y="292"/>
                </a:moveTo>
                <a:cubicBezTo>
                  <a:pt x="50" y="190"/>
                  <a:pt x="50" y="190"/>
                  <a:pt x="50" y="190"/>
                </a:cubicBezTo>
                <a:cubicBezTo>
                  <a:pt x="29" y="201"/>
                  <a:pt x="29" y="201"/>
                  <a:pt x="29" y="201"/>
                </a:cubicBezTo>
                <a:cubicBezTo>
                  <a:pt x="29" y="135"/>
                  <a:pt x="29" y="135"/>
                  <a:pt x="29" y="135"/>
                </a:cubicBezTo>
                <a:cubicBezTo>
                  <a:pt x="60" y="115"/>
                  <a:pt x="60" y="115"/>
                  <a:pt x="60" y="115"/>
                </a:cubicBezTo>
                <a:cubicBezTo>
                  <a:pt x="60" y="292"/>
                  <a:pt x="60" y="292"/>
                  <a:pt x="60" y="292"/>
                </a:cubicBezTo>
                <a:lnTo>
                  <a:pt x="50" y="292"/>
                </a:lnTo>
                <a:close/>
              </a:path>
            </a:pathLst>
          </a:custGeom>
          <a:solidFill>
            <a:schemeClr val="bg1">
              <a:lumMod val="85000"/>
            </a:schemeClr>
          </a:solid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nvGrpSpPr>
          <p:cNvPr id="163" name="组合 162"/>
          <p:cNvGrpSpPr/>
          <p:nvPr/>
        </p:nvGrpSpPr>
        <p:grpSpPr>
          <a:xfrm>
            <a:off x="8852209" y="3906897"/>
            <a:ext cx="194940" cy="157272"/>
            <a:chOff x="10253663" y="7259638"/>
            <a:chExt cx="1368425" cy="1065212"/>
          </a:xfrm>
          <a:solidFill>
            <a:schemeClr val="bg1">
              <a:lumMod val="85000"/>
            </a:schemeClr>
          </a:solidFill>
        </p:grpSpPr>
        <p:sp>
          <p:nvSpPr>
            <p:cNvPr id="204" name="Freeform 16"/>
            <p:cNvSpPr>
              <a:spLocks noEditPoints="1"/>
            </p:cNvSpPr>
            <p:nvPr/>
          </p:nvSpPr>
          <p:spPr bwMode="auto">
            <a:xfrm>
              <a:off x="10344150" y="7724775"/>
              <a:ext cx="1184275" cy="509588"/>
            </a:xfrm>
            <a:custGeom>
              <a:avLst/>
              <a:gdLst>
                <a:gd name="T0" fmla="*/ 271 w 316"/>
                <a:gd name="T1" fmla="*/ 0 h 136"/>
                <a:gd name="T2" fmla="*/ 46 w 316"/>
                <a:gd name="T3" fmla="*/ 0 h 136"/>
                <a:gd name="T4" fmla="*/ 0 w 316"/>
                <a:gd name="T5" fmla="*/ 45 h 136"/>
                <a:gd name="T6" fmla="*/ 0 w 316"/>
                <a:gd name="T7" fmla="*/ 91 h 136"/>
                <a:gd name="T8" fmla="*/ 46 w 316"/>
                <a:gd name="T9" fmla="*/ 136 h 136"/>
                <a:gd name="T10" fmla="*/ 271 w 316"/>
                <a:gd name="T11" fmla="*/ 136 h 136"/>
                <a:gd name="T12" fmla="*/ 316 w 316"/>
                <a:gd name="T13" fmla="*/ 91 h 136"/>
                <a:gd name="T14" fmla="*/ 316 w 316"/>
                <a:gd name="T15" fmla="*/ 45 h 136"/>
                <a:gd name="T16" fmla="*/ 271 w 316"/>
                <a:gd name="T17" fmla="*/ 0 h 136"/>
                <a:gd name="T18" fmla="*/ 26 w 316"/>
                <a:gd name="T19" fmla="*/ 21 h 136"/>
                <a:gd name="T20" fmla="*/ 15 w 316"/>
                <a:gd name="T21" fmla="*/ 48 h 136"/>
                <a:gd name="T22" fmla="*/ 15 w 316"/>
                <a:gd name="T23" fmla="*/ 90 h 136"/>
                <a:gd name="T24" fmla="*/ 24 w 316"/>
                <a:gd name="T25" fmla="*/ 115 h 136"/>
                <a:gd name="T26" fmla="*/ 24 w 316"/>
                <a:gd name="T27" fmla="*/ 120 h 136"/>
                <a:gd name="T28" fmla="*/ 22 w 316"/>
                <a:gd name="T29" fmla="*/ 120 h 136"/>
                <a:gd name="T30" fmla="*/ 19 w 316"/>
                <a:gd name="T31" fmla="*/ 119 h 136"/>
                <a:gd name="T32" fmla="*/ 9 w 316"/>
                <a:gd name="T33" fmla="*/ 90 h 136"/>
                <a:gd name="T34" fmla="*/ 9 w 316"/>
                <a:gd name="T35" fmla="*/ 48 h 136"/>
                <a:gd name="T36" fmla="*/ 22 w 316"/>
                <a:gd name="T37" fmla="*/ 16 h 136"/>
                <a:gd name="T38" fmla="*/ 26 w 316"/>
                <a:gd name="T39" fmla="*/ 16 h 136"/>
                <a:gd name="T40" fmla="*/ 26 w 316"/>
                <a:gd name="T41" fmla="*/ 21 h 136"/>
                <a:gd name="T42" fmla="*/ 114 w 316"/>
                <a:gd name="T43" fmla="*/ 128 h 136"/>
                <a:gd name="T44" fmla="*/ 46 w 316"/>
                <a:gd name="T45" fmla="*/ 128 h 136"/>
                <a:gd name="T46" fmla="*/ 41 w 316"/>
                <a:gd name="T47" fmla="*/ 123 h 136"/>
                <a:gd name="T48" fmla="*/ 46 w 316"/>
                <a:gd name="T49" fmla="*/ 118 h 136"/>
                <a:gd name="T50" fmla="*/ 114 w 316"/>
                <a:gd name="T51" fmla="*/ 118 h 136"/>
                <a:gd name="T52" fmla="*/ 120 w 316"/>
                <a:gd name="T53" fmla="*/ 123 h 136"/>
                <a:gd name="T54" fmla="*/ 114 w 316"/>
                <a:gd name="T55" fmla="*/ 128 h 136"/>
                <a:gd name="T56" fmla="*/ 114 w 316"/>
                <a:gd name="T57" fmla="*/ 18 h 136"/>
                <a:gd name="T58" fmla="*/ 46 w 316"/>
                <a:gd name="T59" fmla="*/ 18 h 136"/>
                <a:gd name="T60" fmla="*/ 41 w 316"/>
                <a:gd name="T61" fmla="*/ 13 h 136"/>
                <a:gd name="T62" fmla="*/ 46 w 316"/>
                <a:gd name="T63" fmla="*/ 8 h 136"/>
                <a:gd name="T64" fmla="*/ 114 w 316"/>
                <a:gd name="T65" fmla="*/ 8 h 136"/>
                <a:gd name="T66" fmla="*/ 120 w 316"/>
                <a:gd name="T67" fmla="*/ 13 h 136"/>
                <a:gd name="T68" fmla="*/ 114 w 316"/>
                <a:gd name="T69" fmla="*/ 18 h 136"/>
                <a:gd name="T70" fmla="*/ 273 w 316"/>
                <a:gd name="T71" fmla="*/ 128 h 136"/>
                <a:gd name="T72" fmla="*/ 204 w 316"/>
                <a:gd name="T73" fmla="*/ 128 h 136"/>
                <a:gd name="T74" fmla="*/ 199 w 316"/>
                <a:gd name="T75" fmla="*/ 123 h 136"/>
                <a:gd name="T76" fmla="*/ 204 w 316"/>
                <a:gd name="T77" fmla="*/ 118 h 136"/>
                <a:gd name="T78" fmla="*/ 273 w 316"/>
                <a:gd name="T79" fmla="*/ 118 h 136"/>
                <a:gd name="T80" fmla="*/ 278 w 316"/>
                <a:gd name="T81" fmla="*/ 123 h 136"/>
                <a:gd name="T82" fmla="*/ 273 w 316"/>
                <a:gd name="T83" fmla="*/ 128 h 136"/>
                <a:gd name="T84" fmla="*/ 273 w 316"/>
                <a:gd name="T85" fmla="*/ 18 h 136"/>
                <a:gd name="T86" fmla="*/ 204 w 316"/>
                <a:gd name="T87" fmla="*/ 18 h 136"/>
                <a:gd name="T88" fmla="*/ 199 w 316"/>
                <a:gd name="T89" fmla="*/ 13 h 136"/>
                <a:gd name="T90" fmla="*/ 204 w 316"/>
                <a:gd name="T91" fmla="*/ 8 h 136"/>
                <a:gd name="T92" fmla="*/ 273 w 316"/>
                <a:gd name="T93" fmla="*/ 8 h 136"/>
                <a:gd name="T94" fmla="*/ 278 w 316"/>
                <a:gd name="T95" fmla="*/ 13 h 136"/>
                <a:gd name="T96" fmla="*/ 273 w 316"/>
                <a:gd name="T97" fmla="*/ 18 h 136"/>
                <a:gd name="T98" fmla="*/ 309 w 316"/>
                <a:gd name="T99" fmla="*/ 90 h 136"/>
                <a:gd name="T100" fmla="*/ 298 w 316"/>
                <a:gd name="T101" fmla="*/ 119 h 136"/>
                <a:gd name="T102" fmla="*/ 296 w 316"/>
                <a:gd name="T103" fmla="*/ 120 h 136"/>
                <a:gd name="T104" fmla="*/ 294 w 316"/>
                <a:gd name="T105" fmla="*/ 120 h 136"/>
                <a:gd name="T106" fmla="*/ 293 w 316"/>
                <a:gd name="T107" fmla="*/ 115 h 136"/>
                <a:gd name="T108" fmla="*/ 302 w 316"/>
                <a:gd name="T109" fmla="*/ 90 h 136"/>
                <a:gd name="T110" fmla="*/ 302 w 316"/>
                <a:gd name="T111" fmla="*/ 48 h 136"/>
                <a:gd name="T112" fmla="*/ 291 w 316"/>
                <a:gd name="T113" fmla="*/ 20 h 136"/>
                <a:gd name="T114" fmla="*/ 291 w 316"/>
                <a:gd name="T115" fmla="*/ 15 h 136"/>
                <a:gd name="T116" fmla="*/ 295 w 316"/>
                <a:gd name="T117" fmla="*/ 15 h 136"/>
                <a:gd name="T118" fmla="*/ 309 w 316"/>
                <a:gd name="T119" fmla="*/ 48 h 136"/>
                <a:gd name="T120" fmla="*/ 309 w 316"/>
                <a:gd name="T121" fmla="*/ 9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136">
                  <a:moveTo>
                    <a:pt x="271" y="0"/>
                  </a:moveTo>
                  <a:cubicBezTo>
                    <a:pt x="46" y="0"/>
                    <a:pt x="46" y="0"/>
                    <a:pt x="46" y="0"/>
                  </a:cubicBezTo>
                  <a:cubicBezTo>
                    <a:pt x="20" y="0"/>
                    <a:pt x="0" y="20"/>
                    <a:pt x="0" y="45"/>
                  </a:cubicBezTo>
                  <a:cubicBezTo>
                    <a:pt x="0" y="91"/>
                    <a:pt x="0" y="91"/>
                    <a:pt x="0" y="91"/>
                  </a:cubicBezTo>
                  <a:cubicBezTo>
                    <a:pt x="0" y="116"/>
                    <a:pt x="20" y="136"/>
                    <a:pt x="46" y="136"/>
                  </a:cubicBezTo>
                  <a:cubicBezTo>
                    <a:pt x="271" y="136"/>
                    <a:pt x="271" y="136"/>
                    <a:pt x="271" y="136"/>
                  </a:cubicBezTo>
                  <a:cubicBezTo>
                    <a:pt x="296" y="136"/>
                    <a:pt x="316" y="116"/>
                    <a:pt x="316" y="91"/>
                  </a:cubicBezTo>
                  <a:cubicBezTo>
                    <a:pt x="316" y="45"/>
                    <a:pt x="316" y="45"/>
                    <a:pt x="316" y="45"/>
                  </a:cubicBezTo>
                  <a:cubicBezTo>
                    <a:pt x="316" y="20"/>
                    <a:pt x="296" y="0"/>
                    <a:pt x="271" y="0"/>
                  </a:cubicBezTo>
                  <a:close/>
                  <a:moveTo>
                    <a:pt x="26" y="21"/>
                  </a:moveTo>
                  <a:cubicBezTo>
                    <a:pt x="19" y="28"/>
                    <a:pt x="15" y="38"/>
                    <a:pt x="15" y="48"/>
                  </a:cubicBezTo>
                  <a:cubicBezTo>
                    <a:pt x="15" y="90"/>
                    <a:pt x="15" y="90"/>
                    <a:pt x="15" y="90"/>
                  </a:cubicBezTo>
                  <a:cubicBezTo>
                    <a:pt x="15" y="99"/>
                    <a:pt x="19" y="108"/>
                    <a:pt x="24" y="115"/>
                  </a:cubicBezTo>
                  <a:cubicBezTo>
                    <a:pt x="26" y="116"/>
                    <a:pt x="25" y="118"/>
                    <a:pt x="24" y="120"/>
                  </a:cubicBezTo>
                  <a:cubicBezTo>
                    <a:pt x="23" y="120"/>
                    <a:pt x="23" y="120"/>
                    <a:pt x="22" y="120"/>
                  </a:cubicBezTo>
                  <a:cubicBezTo>
                    <a:pt x="21" y="120"/>
                    <a:pt x="20" y="120"/>
                    <a:pt x="19" y="119"/>
                  </a:cubicBezTo>
                  <a:cubicBezTo>
                    <a:pt x="13" y="111"/>
                    <a:pt x="9" y="101"/>
                    <a:pt x="9" y="90"/>
                  </a:cubicBezTo>
                  <a:cubicBezTo>
                    <a:pt x="9" y="48"/>
                    <a:pt x="9" y="48"/>
                    <a:pt x="9" y="48"/>
                  </a:cubicBezTo>
                  <a:cubicBezTo>
                    <a:pt x="9" y="36"/>
                    <a:pt x="14" y="25"/>
                    <a:pt x="22" y="16"/>
                  </a:cubicBezTo>
                  <a:cubicBezTo>
                    <a:pt x="23" y="15"/>
                    <a:pt x="25" y="15"/>
                    <a:pt x="26" y="16"/>
                  </a:cubicBezTo>
                  <a:cubicBezTo>
                    <a:pt x="27" y="17"/>
                    <a:pt x="27" y="19"/>
                    <a:pt x="26" y="21"/>
                  </a:cubicBezTo>
                  <a:close/>
                  <a:moveTo>
                    <a:pt x="114" y="128"/>
                  </a:moveTo>
                  <a:cubicBezTo>
                    <a:pt x="46" y="128"/>
                    <a:pt x="46" y="128"/>
                    <a:pt x="46" y="128"/>
                  </a:cubicBezTo>
                  <a:cubicBezTo>
                    <a:pt x="43" y="128"/>
                    <a:pt x="41" y="126"/>
                    <a:pt x="41" y="123"/>
                  </a:cubicBezTo>
                  <a:cubicBezTo>
                    <a:pt x="41" y="120"/>
                    <a:pt x="43" y="118"/>
                    <a:pt x="46" y="118"/>
                  </a:cubicBezTo>
                  <a:cubicBezTo>
                    <a:pt x="114" y="118"/>
                    <a:pt x="114" y="118"/>
                    <a:pt x="114" y="118"/>
                  </a:cubicBezTo>
                  <a:cubicBezTo>
                    <a:pt x="117" y="118"/>
                    <a:pt x="120" y="120"/>
                    <a:pt x="120" y="123"/>
                  </a:cubicBezTo>
                  <a:cubicBezTo>
                    <a:pt x="120" y="126"/>
                    <a:pt x="117" y="128"/>
                    <a:pt x="114" y="128"/>
                  </a:cubicBezTo>
                  <a:close/>
                  <a:moveTo>
                    <a:pt x="114" y="18"/>
                  </a:moveTo>
                  <a:cubicBezTo>
                    <a:pt x="46" y="18"/>
                    <a:pt x="46" y="18"/>
                    <a:pt x="46" y="18"/>
                  </a:cubicBezTo>
                  <a:cubicBezTo>
                    <a:pt x="43" y="18"/>
                    <a:pt x="41" y="16"/>
                    <a:pt x="41" y="13"/>
                  </a:cubicBezTo>
                  <a:cubicBezTo>
                    <a:pt x="41" y="10"/>
                    <a:pt x="43" y="8"/>
                    <a:pt x="46" y="8"/>
                  </a:cubicBezTo>
                  <a:cubicBezTo>
                    <a:pt x="114" y="8"/>
                    <a:pt x="114" y="8"/>
                    <a:pt x="114" y="8"/>
                  </a:cubicBezTo>
                  <a:cubicBezTo>
                    <a:pt x="117" y="8"/>
                    <a:pt x="120" y="10"/>
                    <a:pt x="120" y="13"/>
                  </a:cubicBezTo>
                  <a:cubicBezTo>
                    <a:pt x="120" y="16"/>
                    <a:pt x="117" y="18"/>
                    <a:pt x="114" y="18"/>
                  </a:cubicBezTo>
                  <a:close/>
                  <a:moveTo>
                    <a:pt x="273" y="128"/>
                  </a:moveTo>
                  <a:cubicBezTo>
                    <a:pt x="204" y="128"/>
                    <a:pt x="204" y="128"/>
                    <a:pt x="204" y="128"/>
                  </a:cubicBezTo>
                  <a:cubicBezTo>
                    <a:pt x="201" y="128"/>
                    <a:pt x="199" y="126"/>
                    <a:pt x="199" y="123"/>
                  </a:cubicBezTo>
                  <a:cubicBezTo>
                    <a:pt x="199" y="120"/>
                    <a:pt x="201" y="118"/>
                    <a:pt x="204" y="118"/>
                  </a:cubicBezTo>
                  <a:cubicBezTo>
                    <a:pt x="273" y="118"/>
                    <a:pt x="273" y="118"/>
                    <a:pt x="273" y="118"/>
                  </a:cubicBezTo>
                  <a:cubicBezTo>
                    <a:pt x="276" y="118"/>
                    <a:pt x="278" y="120"/>
                    <a:pt x="278" y="123"/>
                  </a:cubicBezTo>
                  <a:cubicBezTo>
                    <a:pt x="278" y="126"/>
                    <a:pt x="276" y="128"/>
                    <a:pt x="273" y="128"/>
                  </a:cubicBezTo>
                  <a:close/>
                  <a:moveTo>
                    <a:pt x="273" y="18"/>
                  </a:moveTo>
                  <a:cubicBezTo>
                    <a:pt x="204" y="18"/>
                    <a:pt x="204" y="18"/>
                    <a:pt x="204" y="18"/>
                  </a:cubicBezTo>
                  <a:cubicBezTo>
                    <a:pt x="201" y="18"/>
                    <a:pt x="199" y="16"/>
                    <a:pt x="199" y="13"/>
                  </a:cubicBezTo>
                  <a:cubicBezTo>
                    <a:pt x="199" y="10"/>
                    <a:pt x="201" y="8"/>
                    <a:pt x="204" y="8"/>
                  </a:cubicBezTo>
                  <a:cubicBezTo>
                    <a:pt x="273" y="8"/>
                    <a:pt x="273" y="8"/>
                    <a:pt x="273" y="8"/>
                  </a:cubicBezTo>
                  <a:cubicBezTo>
                    <a:pt x="276" y="8"/>
                    <a:pt x="278" y="10"/>
                    <a:pt x="278" y="13"/>
                  </a:cubicBezTo>
                  <a:cubicBezTo>
                    <a:pt x="278" y="16"/>
                    <a:pt x="276" y="18"/>
                    <a:pt x="273" y="18"/>
                  </a:cubicBezTo>
                  <a:close/>
                  <a:moveTo>
                    <a:pt x="309" y="90"/>
                  </a:moveTo>
                  <a:cubicBezTo>
                    <a:pt x="309" y="101"/>
                    <a:pt x="305" y="111"/>
                    <a:pt x="298" y="119"/>
                  </a:cubicBezTo>
                  <a:cubicBezTo>
                    <a:pt x="298" y="120"/>
                    <a:pt x="297" y="120"/>
                    <a:pt x="296" y="120"/>
                  </a:cubicBezTo>
                  <a:cubicBezTo>
                    <a:pt x="295" y="120"/>
                    <a:pt x="294" y="120"/>
                    <a:pt x="294" y="120"/>
                  </a:cubicBezTo>
                  <a:cubicBezTo>
                    <a:pt x="292" y="119"/>
                    <a:pt x="292" y="117"/>
                    <a:pt x="293" y="115"/>
                  </a:cubicBezTo>
                  <a:cubicBezTo>
                    <a:pt x="299" y="108"/>
                    <a:pt x="302" y="99"/>
                    <a:pt x="302" y="90"/>
                  </a:cubicBezTo>
                  <a:cubicBezTo>
                    <a:pt x="302" y="48"/>
                    <a:pt x="302" y="48"/>
                    <a:pt x="302" y="48"/>
                  </a:cubicBezTo>
                  <a:cubicBezTo>
                    <a:pt x="302" y="37"/>
                    <a:pt x="298" y="27"/>
                    <a:pt x="291" y="20"/>
                  </a:cubicBezTo>
                  <a:cubicBezTo>
                    <a:pt x="290" y="19"/>
                    <a:pt x="290" y="17"/>
                    <a:pt x="291" y="15"/>
                  </a:cubicBezTo>
                  <a:cubicBezTo>
                    <a:pt x="292" y="14"/>
                    <a:pt x="294" y="14"/>
                    <a:pt x="295" y="15"/>
                  </a:cubicBezTo>
                  <a:cubicBezTo>
                    <a:pt x="304" y="24"/>
                    <a:pt x="309" y="36"/>
                    <a:pt x="309" y="48"/>
                  </a:cubicBezTo>
                  <a:lnTo>
                    <a:pt x="309"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05" name="Freeform 17"/>
            <p:cNvSpPr/>
            <p:nvPr/>
          </p:nvSpPr>
          <p:spPr bwMode="auto">
            <a:xfrm>
              <a:off x="10377488" y="7281863"/>
              <a:ext cx="1114425" cy="487363"/>
            </a:xfrm>
            <a:custGeom>
              <a:avLst/>
              <a:gdLst>
                <a:gd name="T0" fmla="*/ 29 w 297"/>
                <a:gd name="T1" fmla="*/ 116 h 130"/>
                <a:gd name="T2" fmla="*/ 149 w 297"/>
                <a:gd name="T3" fmla="*/ 7 h 130"/>
                <a:gd name="T4" fmla="*/ 269 w 297"/>
                <a:gd name="T5" fmla="*/ 116 h 130"/>
                <a:gd name="T6" fmla="*/ 297 w 297"/>
                <a:gd name="T7" fmla="*/ 129 h 130"/>
                <a:gd name="T8" fmla="*/ 149 w 297"/>
                <a:gd name="T9" fmla="*/ 0 h 130"/>
                <a:gd name="T10" fmla="*/ 0 w 297"/>
                <a:gd name="T11" fmla="*/ 130 h 130"/>
                <a:gd name="T12" fmla="*/ 29 w 297"/>
                <a:gd name="T13" fmla="*/ 116 h 130"/>
              </a:gdLst>
              <a:ahLst/>
              <a:cxnLst>
                <a:cxn ang="0">
                  <a:pos x="T0" y="T1"/>
                </a:cxn>
                <a:cxn ang="0">
                  <a:pos x="T2" y="T3"/>
                </a:cxn>
                <a:cxn ang="0">
                  <a:pos x="T4" y="T5"/>
                </a:cxn>
                <a:cxn ang="0">
                  <a:pos x="T6" y="T7"/>
                </a:cxn>
                <a:cxn ang="0">
                  <a:pos x="T8" y="T9"/>
                </a:cxn>
                <a:cxn ang="0">
                  <a:pos x="T10" y="T11"/>
                </a:cxn>
                <a:cxn ang="0">
                  <a:pos x="T12" y="T13"/>
                </a:cxn>
              </a:cxnLst>
              <a:rect l="0" t="0" r="r" b="b"/>
              <a:pathLst>
                <a:path w="297" h="130">
                  <a:moveTo>
                    <a:pt x="29" y="116"/>
                  </a:moveTo>
                  <a:cubicBezTo>
                    <a:pt x="45" y="53"/>
                    <a:pt x="93" y="7"/>
                    <a:pt x="149" y="7"/>
                  </a:cubicBezTo>
                  <a:cubicBezTo>
                    <a:pt x="205" y="7"/>
                    <a:pt x="253" y="53"/>
                    <a:pt x="269" y="116"/>
                  </a:cubicBezTo>
                  <a:cubicBezTo>
                    <a:pt x="280" y="116"/>
                    <a:pt x="290" y="121"/>
                    <a:pt x="297" y="129"/>
                  </a:cubicBezTo>
                  <a:cubicBezTo>
                    <a:pt x="277" y="54"/>
                    <a:pt x="218" y="0"/>
                    <a:pt x="149" y="0"/>
                  </a:cubicBezTo>
                  <a:cubicBezTo>
                    <a:pt x="79" y="0"/>
                    <a:pt x="20" y="55"/>
                    <a:pt x="0" y="130"/>
                  </a:cubicBezTo>
                  <a:cubicBezTo>
                    <a:pt x="7" y="122"/>
                    <a:pt x="17" y="117"/>
                    <a:pt x="29"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06" name="Freeform 18"/>
            <p:cNvSpPr/>
            <p:nvPr/>
          </p:nvSpPr>
          <p:spPr bwMode="auto">
            <a:xfrm>
              <a:off x="10775950" y="7315200"/>
              <a:ext cx="317500" cy="323850"/>
            </a:xfrm>
            <a:custGeom>
              <a:avLst/>
              <a:gdLst>
                <a:gd name="T0" fmla="*/ 55 w 85"/>
                <a:gd name="T1" fmla="*/ 79 h 86"/>
                <a:gd name="T2" fmla="*/ 29 w 85"/>
                <a:gd name="T3" fmla="*/ 79 h 86"/>
                <a:gd name="T4" fmla="*/ 7 w 85"/>
                <a:gd name="T5" fmla="*/ 56 h 86"/>
                <a:gd name="T6" fmla="*/ 7 w 85"/>
                <a:gd name="T7" fmla="*/ 30 h 86"/>
                <a:gd name="T8" fmla="*/ 29 w 85"/>
                <a:gd name="T9" fmla="*/ 7 h 86"/>
                <a:gd name="T10" fmla="*/ 55 w 85"/>
                <a:gd name="T11" fmla="*/ 7 h 86"/>
                <a:gd name="T12" fmla="*/ 78 w 85"/>
                <a:gd name="T13" fmla="*/ 30 h 86"/>
                <a:gd name="T14" fmla="*/ 78 w 85"/>
                <a:gd name="T15" fmla="*/ 56 h 86"/>
                <a:gd name="T16" fmla="*/ 55 w 85"/>
                <a:gd name="T17"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55" y="79"/>
                  </a:moveTo>
                  <a:cubicBezTo>
                    <a:pt x="48" y="86"/>
                    <a:pt x="37" y="86"/>
                    <a:pt x="29" y="79"/>
                  </a:cubicBezTo>
                  <a:cubicBezTo>
                    <a:pt x="7" y="56"/>
                    <a:pt x="7" y="56"/>
                    <a:pt x="7" y="56"/>
                  </a:cubicBezTo>
                  <a:cubicBezTo>
                    <a:pt x="0" y="49"/>
                    <a:pt x="0" y="37"/>
                    <a:pt x="7" y="30"/>
                  </a:cubicBezTo>
                  <a:cubicBezTo>
                    <a:pt x="29" y="7"/>
                    <a:pt x="29" y="7"/>
                    <a:pt x="29" y="7"/>
                  </a:cubicBezTo>
                  <a:cubicBezTo>
                    <a:pt x="37" y="0"/>
                    <a:pt x="48" y="0"/>
                    <a:pt x="55" y="7"/>
                  </a:cubicBezTo>
                  <a:cubicBezTo>
                    <a:pt x="78" y="30"/>
                    <a:pt x="78" y="30"/>
                    <a:pt x="78" y="30"/>
                  </a:cubicBezTo>
                  <a:cubicBezTo>
                    <a:pt x="85" y="37"/>
                    <a:pt x="85" y="49"/>
                    <a:pt x="78" y="56"/>
                  </a:cubicBezTo>
                  <a:lnTo>
                    <a:pt x="5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07" name="Freeform 19"/>
            <p:cNvSpPr/>
            <p:nvPr/>
          </p:nvSpPr>
          <p:spPr bwMode="auto">
            <a:xfrm>
              <a:off x="10872788" y="7259638"/>
              <a:ext cx="127000" cy="85725"/>
            </a:xfrm>
            <a:custGeom>
              <a:avLst/>
              <a:gdLst>
                <a:gd name="T0" fmla="*/ 2 w 34"/>
                <a:gd name="T1" fmla="*/ 19 h 23"/>
                <a:gd name="T2" fmla="*/ 31 w 34"/>
                <a:gd name="T3" fmla="*/ 19 h 23"/>
                <a:gd name="T4" fmla="*/ 34 w 34"/>
                <a:gd name="T5" fmla="*/ 23 h 23"/>
                <a:gd name="T6" fmla="*/ 34 w 34"/>
                <a:gd name="T7" fmla="*/ 9 h 23"/>
                <a:gd name="T8" fmla="*/ 25 w 34"/>
                <a:gd name="T9" fmla="*/ 0 h 23"/>
                <a:gd name="T10" fmla="*/ 9 w 34"/>
                <a:gd name="T11" fmla="*/ 0 h 23"/>
                <a:gd name="T12" fmla="*/ 0 w 34"/>
                <a:gd name="T13" fmla="*/ 9 h 23"/>
                <a:gd name="T14" fmla="*/ 0 w 34"/>
                <a:gd name="T15" fmla="*/ 22 h 23"/>
                <a:gd name="T16" fmla="*/ 2 w 34"/>
                <a:gd name="T1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3">
                  <a:moveTo>
                    <a:pt x="2" y="19"/>
                  </a:moveTo>
                  <a:cubicBezTo>
                    <a:pt x="10" y="11"/>
                    <a:pt x="23" y="11"/>
                    <a:pt x="31" y="19"/>
                  </a:cubicBezTo>
                  <a:cubicBezTo>
                    <a:pt x="34" y="23"/>
                    <a:pt x="34" y="23"/>
                    <a:pt x="34" y="23"/>
                  </a:cubicBezTo>
                  <a:cubicBezTo>
                    <a:pt x="34" y="9"/>
                    <a:pt x="34" y="9"/>
                    <a:pt x="34" y="9"/>
                  </a:cubicBezTo>
                  <a:cubicBezTo>
                    <a:pt x="34" y="4"/>
                    <a:pt x="30" y="0"/>
                    <a:pt x="25" y="0"/>
                  </a:cubicBezTo>
                  <a:cubicBezTo>
                    <a:pt x="9" y="0"/>
                    <a:pt x="9" y="0"/>
                    <a:pt x="9" y="0"/>
                  </a:cubicBezTo>
                  <a:cubicBezTo>
                    <a:pt x="4" y="0"/>
                    <a:pt x="0" y="4"/>
                    <a:pt x="0" y="9"/>
                  </a:cubicBezTo>
                  <a:cubicBezTo>
                    <a:pt x="0" y="22"/>
                    <a:pt x="0" y="22"/>
                    <a:pt x="0" y="22"/>
                  </a:cubicBezTo>
                  <a:lnTo>
                    <a:pt x="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08" name="Freeform 20"/>
            <p:cNvSpPr/>
            <p:nvPr/>
          </p:nvSpPr>
          <p:spPr bwMode="auto">
            <a:xfrm>
              <a:off x="10872788" y="7612063"/>
              <a:ext cx="127000" cy="96838"/>
            </a:xfrm>
            <a:custGeom>
              <a:avLst/>
              <a:gdLst>
                <a:gd name="T0" fmla="*/ 31 w 34"/>
                <a:gd name="T1" fmla="*/ 3 h 26"/>
                <a:gd name="T2" fmla="*/ 2 w 34"/>
                <a:gd name="T3" fmla="*/ 3 h 26"/>
                <a:gd name="T4" fmla="*/ 0 w 34"/>
                <a:gd name="T5" fmla="*/ 0 h 26"/>
                <a:gd name="T6" fmla="*/ 0 w 34"/>
                <a:gd name="T7" fmla="*/ 26 h 26"/>
                <a:gd name="T8" fmla="*/ 34 w 34"/>
                <a:gd name="T9" fmla="*/ 26 h 26"/>
                <a:gd name="T10" fmla="*/ 34 w 34"/>
                <a:gd name="T11" fmla="*/ 0 h 26"/>
                <a:gd name="T12" fmla="*/ 31 w 34"/>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31" y="3"/>
                  </a:moveTo>
                  <a:cubicBezTo>
                    <a:pt x="23" y="10"/>
                    <a:pt x="10" y="10"/>
                    <a:pt x="2" y="3"/>
                  </a:cubicBezTo>
                  <a:cubicBezTo>
                    <a:pt x="0" y="0"/>
                    <a:pt x="0" y="0"/>
                    <a:pt x="0" y="0"/>
                  </a:cubicBezTo>
                  <a:cubicBezTo>
                    <a:pt x="0" y="26"/>
                    <a:pt x="0" y="26"/>
                    <a:pt x="0" y="26"/>
                  </a:cubicBezTo>
                  <a:cubicBezTo>
                    <a:pt x="34" y="26"/>
                    <a:pt x="34" y="26"/>
                    <a:pt x="34" y="26"/>
                  </a:cubicBezTo>
                  <a:cubicBezTo>
                    <a:pt x="34" y="0"/>
                    <a:pt x="34" y="0"/>
                    <a:pt x="34" y="0"/>
                  </a:cubicBezTo>
                  <a:lnTo>
                    <a:pt x="3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09" name="Freeform 21"/>
            <p:cNvSpPr>
              <a:spLocks noEditPoints="1"/>
            </p:cNvSpPr>
            <p:nvPr/>
          </p:nvSpPr>
          <p:spPr bwMode="auto">
            <a:xfrm>
              <a:off x="10253663" y="7893050"/>
              <a:ext cx="214312" cy="431800"/>
            </a:xfrm>
            <a:custGeom>
              <a:avLst/>
              <a:gdLst>
                <a:gd name="T0" fmla="*/ 21 w 57"/>
                <a:gd name="T1" fmla="*/ 47 h 115"/>
                <a:gd name="T2" fmla="*/ 21 w 57"/>
                <a:gd name="T3" fmla="*/ 1 h 115"/>
                <a:gd name="T4" fmla="*/ 21 w 57"/>
                <a:gd name="T5" fmla="*/ 0 h 115"/>
                <a:gd name="T6" fmla="*/ 0 w 57"/>
                <a:gd name="T7" fmla="*/ 28 h 115"/>
                <a:gd name="T8" fmla="*/ 0 w 57"/>
                <a:gd name="T9" fmla="*/ 86 h 115"/>
                <a:gd name="T10" fmla="*/ 29 w 57"/>
                <a:gd name="T11" fmla="*/ 115 h 115"/>
                <a:gd name="T12" fmla="*/ 57 w 57"/>
                <a:gd name="T13" fmla="*/ 92 h 115"/>
                <a:gd name="T14" fmla="*/ 21 w 57"/>
                <a:gd name="T15" fmla="*/ 47 h 115"/>
                <a:gd name="T16" fmla="*/ 16 w 57"/>
                <a:gd name="T17" fmla="*/ 21 h 115"/>
                <a:gd name="T18" fmla="*/ 11 w 57"/>
                <a:gd name="T19" fmla="*/ 36 h 115"/>
                <a:gd name="T20" fmla="*/ 11 w 57"/>
                <a:gd name="T21" fmla="*/ 74 h 115"/>
                <a:gd name="T22" fmla="*/ 14 w 57"/>
                <a:gd name="T23" fmla="*/ 87 h 115"/>
                <a:gd name="T24" fmla="*/ 14 w 57"/>
                <a:gd name="T25" fmla="*/ 90 h 115"/>
                <a:gd name="T26" fmla="*/ 13 w 57"/>
                <a:gd name="T27" fmla="*/ 91 h 115"/>
                <a:gd name="T28" fmla="*/ 11 w 57"/>
                <a:gd name="T29" fmla="*/ 90 h 115"/>
                <a:gd name="T30" fmla="*/ 6 w 57"/>
                <a:gd name="T31" fmla="*/ 74 h 115"/>
                <a:gd name="T32" fmla="*/ 6 w 57"/>
                <a:gd name="T33" fmla="*/ 36 h 115"/>
                <a:gd name="T34" fmla="*/ 13 w 57"/>
                <a:gd name="T35" fmla="*/ 18 h 115"/>
                <a:gd name="T36" fmla="*/ 16 w 57"/>
                <a:gd name="T37" fmla="*/ 18 h 115"/>
                <a:gd name="T38" fmla="*/ 16 w 57"/>
                <a:gd name="T39"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15">
                  <a:moveTo>
                    <a:pt x="21" y="47"/>
                  </a:moveTo>
                  <a:cubicBezTo>
                    <a:pt x="21" y="1"/>
                    <a:pt x="21" y="1"/>
                    <a:pt x="21" y="1"/>
                  </a:cubicBezTo>
                  <a:cubicBezTo>
                    <a:pt x="21" y="0"/>
                    <a:pt x="21" y="0"/>
                    <a:pt x="21" y="0"/>
                  </a:cubicBezTo>
                  <a:cubicBezTo>
                    <a:pt x="9" y="3"/>
                    <a:pt x="0" y="15"/>
                    <a:pt x="0" y="28"/>
                  </a:cubicBezTo>
                  <a:cubicBezTo>
                    <a:pt x="0" y="86"/>
                    <a:pt x="0" y="86"/>
                    <a:pt x="0" y="86"/>
                  </a:cubicBezTo>
                  <a:cubicBezTo>
                    <a:pt x="0" y="102"/>
                    <a:pt x="13" y="115"/>
                    <a:pt x="29" y="115"/>
                  </a:cubicBezTo>
                  <a:cubicBezTo>
                    <a:pt x="43" y="115"/>
                    <a:pt x="54" y="105"/>
                    <a:pt x="57" y="92"/>
                  </a:cubicBezTo>
                  <a:cubicBezTo>
                    <a:pt x="37" y="88"/>
                    <a:pt x="21" y="69"/>
                    <a:pt x="21" y="47"/>
                  </a:cubicBezTo>
                  <a:close/>
                  <a:moveTo>
                    <a:pt x="16" y="21"/>
                  </a:moveTo>
                  <a:cubicBezTo>
                    <a:pt x="13" y="25"/>
                    <a:pt x="11" y="31"/>
                    <a:pt x="11" y="36"/>
                  </a:cubicBezTo>
                  <a:cubicBezTo>
                    <a:pt x="11" y="74"/>
                    <a:pt x="11" y="74"/>
                    <a:pt x="11" y="74"/>
                  </a:cubicBezTo>
                  <a:cubicBezTo>
                    <a:pt x="11" y="79"/>
                    <a:pt x="12" y="83"/>
                    <a:pt x="14" y="87"/>
                  </a:cubicBezTo>
                  <a:cubicBezTo>
                    <a:pt x="15" y="88"/>
                    <a:pt x="15" y="89"/>
                    <a:pt x="14" y="90"/>
                  </a:cubicBezTo>
                  <a:cubicBezTo>
                    <a:pt x="13" y="90"/>
                    <a:pt x="13" y="91"/>
                    <a:pt x="13" y="91"/>
                  </a:cubicBezTo>
                  <a:cubicBezTo>
                    <a:pt x="12" y="91"/>
                    <a:pt x="11" y="90"/>
                    <a:pt x="11" y="90"/>
                  </a:cubicBezTo>
                  <a:cubicBezTo>
                    <a:pt x="8" y="85"/>
                    <a:pt x="6" y="80"/>
                    <a:pt x="6" y="74"/>
                  </a:cubicBezTo>
                  <a:cubicBezTo>
                    <a:pt x="6" y="36"/>
                    <a:pt x="6" y="36"/>
                    <a:pt x="6" y="36"/>
                  </a:cubicBezTo>
                  <a:cubicBezTo>
                    <a:pt x="6" y="30"/>
                    <a:pt x="8" y="23"/>
                    <a:pt x="13" y="18"/>
                  </a:cubicBezTo>
                  <a:cubicBezTo>
                    <a:pt x="14" y="17"/>
                    <a:pt x="15" y="17"/>
                    <a:pt x="16" y="18"/>
                  </a:cubicBezTo>
                  <a:cubicBezTo>
                    <a:pt x="17" y="19"/>
                    <a:pt x="17" y="20"/>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210" name="Freeform 22"/>
            <p:cNvSpPr>
              <a:spLocks noEditPoints="1"/>
            </p:cNvSpPr>
            <p:nvPr/>
          </p:nvSpPr>
          <p:spPr bwMode="auto">
            <a:xfrm>
              <a:off x="11409363" y="7893050"/>
              <a:ext cx="212725" cy="431800"/>
            </a:xfrm>
            <a:custGeom>
              <a:avLst/>
              <a:gdLst>
                <a:gd name="T0" fmla="*/ 0 w 57"/>
                <a:gd name="T1" fmla="*/ 92 h 115"/>
                <a:gd name="T2" fmla="*/ 28 w 57"/>
                <a:gd name="T3" fmla="*/ 115 h 115"/>
                <a:gd name="T4" fmla="*/ 57 w 57"/>
                <a:gd name="T5" fmla="*/ 86 h 115"/>
                <a:gd name="T6" fmla="*/ 57 w 57"/>
                <a:gd name="T7" fmla="*/ 28 h 115"/>
                <a:gd name="T8" fmla="*/ 36 w 57"/>
                <a:gd name="T9" fmla="*/ 0 h 115"/>
                <a:gd name="T10" fmla="*/ 36 w 57"/>
                <a:gd name="T11" fmla="*/ 1 h 115"/>
                <a:gd name="T12" fmla="*/ 36 w 57"/>
                <a:gd name="T13" fmla="*/ 47 h 115"/>
                <a:gd name="T14" fmla="*/ 0 w 57"/>
                <a:gd name="T15" fmla="*/ 92 h 115"/>
                <a:gd name="T16" fmla="*/ 41 w 57"/>
                <a:gd name="T17" fmla="*/ 18 h 115"/>
                <a:gd name="T18" fmla="*/ 44 w 57"/>
                <a:gd name="T19" fmla="*/ 18 h 115"/>
                <a:gd name="T20" fmla="*/ 51 w 57"/>
                <a:gd name="T21" fmla="*/ 36 h 115"/>
                <a:gd name="T22" fmla="*/ 51 w 57"/>
                <a:gd name="T23" fmla="*/ 74 h 115"/>
                <a:gd name="T24" fmla="*/ 46 w 57"/>
                <a:gd name="T25" fmla="*/ 90 h 115"/>
                <a:gd name="T26" fmla="*/ 44 w 57"/>
                <a:gd name="T27" fmla="*/ 91 h 115"/>
                <a:gd name="T28" fmla="*/ 43 w 57"/>
                <a:gd name="T29" fmla="*/ 90 h 115"/>
                <a:gd name="T30" fmla="*/ 42 w 57"/>
                <a:gd name="T31" fmla="*/ 87 h 115"/>
                <a:gd name="T32" fmla="*/ 46 w 57"/>
                <a:gd name="T33" fmla="*/ 74 h 115"/>
                <a:gd name="T34" fmla="*/ 46 w 57"/>
                <a:gd name="T35" fmla="*/ 36 h 115"/>
                <a:gd name="T36" fmla="*/ 41 w 57"/>
                <a:gd name="T37" fmla="*/ 21 h 115"/>
                <a:gd name="T38" fmla="*/ 41 w 57"/>
                <a:gd name="T39"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15">
                  <a:moveTo>
                    <a:pt x="0" y="92"/>
                  </a:moveTo>
                  <a:cubicBezTo>
                    <a:pt x="3" y="105"/>
                    <a:pt x="14" y="115"/>
                    <a:pt x="28" y="115"/>
                  </a:cubicBezTo>
                  <a:cubicBezTo>
                    <a:pt x="44" y="115"/>
                    <a:pt x="57" y="102"/>
                    <a:pt x="57" y="86"/>
                  </a:cubicBezTo>
                  <a:cubicBezTo>
                    <a:pt x="57" y="28"/>
                    <a:pt x="57" y="28"/>
                    <a:pt x="57" y="28"/>
                  </a:cubicBezTo>
                  <a:cubicBezTo>
                    <a:pt x="57" y="15"/>
                    <a:pt x="48" y="3"/>
                    <a:pt x="36" y="0"/>
                  </a:cubicBezTo>
                  <a:cubicBezTo>
                    <a:pt x="36" y="0"/>
                    <a:pt x="36" y="0"/>
                    <a:pt x="36" y="1"/>
                  </a:cubicBezTo>
                  <a:cubicBezTo>
                    <a:pt x="36" y="47"/>
                    <a:pt x="36" y="47"/>
                    <a:pt x="36" y="47"/>
                  </a:cubicBezTo>
                  <a:cubicBezTo>
                    <a:pt x="36" y="69"/>
                    <a:pt x="20" y="88"/>
                    <a:pt x="0" y="92"/>
                  </a:cubicBezTo>
                  <a:close/>
                  <a:moveTo>
                    <a:pt x="41" y="18"/>
                  </a:moveTo>
                  <a:cubicBezTo>
                    <a:pt x="42" y="17"/>
                    <a:pt x="43" y="17"/>
                    <a:pt x="44" y="18"/>
                  </a:cubicBezTo>
                  <a:cubicBezTo>
                    <a:pt x="48" y="23"/>
                    <a:pt x="51" y="30"/>
                    <a:pt x="51" y="36"/>
                  </a:cubicBezTo>
                  <a:cubicBezTo>
                    <a:pt x="51" y="74"/>
                    <a:pt x="51" y="74"/>
                    <a:pt x="51" y="74"/>
                  </a:cubicBezTo>
                  <a:cubicBezTo>
                    <a:pt x="51" y="80"/>
                    <a:pt x="49" y="85"/>
                    <a:pt x="46" y="90"/>
                  </a:cubicBezTo>
                  <a:cubicBezTo>
                    <a:pt x="46" y="90"/>
                    <a:pt x="45" y="91"/>
                    <a:pt x="44" y="91"/>
                  </a:cubicBezTo>
                  <a:cubicBezTo>
                    <a:pt x="44" y="91"/>
                    <a:pt x="43" y="90"/>
                    <a:pt x="43" y="90"/>
                  </a:cubicBezTo>
                  <a:cubicBezTo>
                    <a:pt x="42" y="89"/>
                    <a:pt x="42" y="88"/>
                    <a:pt x="42" y="87"/>
                  </a:cubicBezTo>
                  <a:cubicBezTo>
                    <a:pt x="45" y="83"/>
                    <a:pt x="46" y="79"/>
                    <a:pt x="46" y="74"/>
                  </a:cubicBezTo>
                  <a:cubicBezTo>
                    <a:pt x="46" y="36"/>
                    <a:pt x="46" y="36"/>
                    <a:pt x="46" y="36"/>
                  </a:cubicBezTo>
                  <a:cubicBezTo>
                    <a:pt x="46" y="31"/>
                    <a:pt x="44" y="25"/>
                    <a:pt x="41" y="21"/>
                  </a:cubicBezTo>
                  <a:cubicBezTo>
                    <a:pt x="40" y="20"/>
                    <a:pt x="40" y="1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grpSp>
      <p:sp>
        <p:nvSpPr>
          <p:cNvPr id="164" name="Freeform 217">
            <a:extLst>
              <a:ext uri="{FF2B5EF4-FFF2-40B4-BE49-F238E27FC236}">
                <a16:creationId xmlns:a16="http://schemas.microsoft.com/office/drawing/2014/main" id="{CCCC4770-A011-49D0-BA68-80149DF43C56}"/>
              </a:ext>
            </a:extLst>
          </p:cNvPr>
          <p:cNvSpPr>
            <a:spLocks noEditPoints="1"/>
          </p:cNvSpPr>
          <p:nvPr/>
        </p:nvSpPr>
        <p:spPr bwMode="auto">
          <a:xfrm>
            <a:off x="9256794" y="3418493"/>
            <a:ext cx="197599" cy="151483"/>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7">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lumMod val="85000"/>
            </a:schemeClr>
          </a:solidFill>
          <a:ln w="9525">
            <a:noFill/>
            <a:round/>
          </a:ln>
        </p:spPr>
        <p:txBody>
          <a:bodyPr vert="horz" wrap="square" lIns="83693" tIns="41847" rIns="83693" bIns="41847" numCol="1" anchor="t" anchorCtr="0" compatLnSpc="1">
            <a:prstTxWarp prst="textNoShape">
              <a:avLst/>
            </a:prstTxWarp>
            <a:noAutofit/>
          </a:bodyPr>
          <a:lstStyle/>
          <a:p>
            <a:pPr defTabSz="914377" fontAlgn="ctr">
              <a:lnSpc>
                <a:spcPct val="120000"/>
              </a:lnSpc>
              <a:defRPr/>
            </a:pPr>
            <a:endParaRPr lang="en-US" sz="700" dirty="0">
              <a:solidFill>
                <a:prstClr val="white"/>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165" name="组合 164">
            <a:extLst>
              <a:ext uri="{FF2B5EF4-FFF2-40B4-BE49-F238E27FC236}">
                <a16:creationId xmlns:a16="http://schemas.microsoft.com/office/drawing/2014/main" id="{F8E938E6-63EC-405A-AF55-AED35C25E6A2}"/>
              </a:ext>
            </a:extLst>
          </p:cNvPr>
          <p:cNvGrpSpPr>
            <a:grpSpLocks noChangeAspect="1"/>
          </p:cNvGrpSpPr>
          <p:nvPr/>
        </p:nvGrpSpPr>
        <p:grpSpPr>
          <a:xfrm>
            <a:off x="7015678" y="3439262"/>
            <a:ext cx="228519" cy="135333"/>
            <a:chOff x="3085851" y="4418205"/>
            <a:chExt cx="774347" cy="424290"/>
          </a:xfrm>
          <a:solidFill>
            <a:schemeClr val="bg1">
              <a:alpha val="74000"/>
            </a:schemeClr>
          </a:solidFill>
        </p:grpSpPr>
        <p:sp>
          <p:nvSpPr>
            <p:cNvPr id="175" name="Freeform 439">
              <a:extLst>
                <a:ext uri="{FF2B5EF4-FFF2-40B4-BE49-F238E27FC236}">
                  <a16:creationId xmlns:a16="http://schemas.microsoft.com/office/drawing/2014/main" id="{CCB6E9A0-60A5-44A8-BEEC-7802AACD5ADF}"/>
                </a:ext>
              </a:extLst>
            </p:cNvPr>
            <p:cNvSpPr/>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6" name="Freeform 440">
              <a:extLst>
                <a:ext uri="{FF2B5EF4-FFF2-40B4-BE49-F238E27FC236}">
                  <a16:creationId xmlns:a16="http://schemas.microsoft.com/office/drawing/2014/main" id="{AD92506C-EA33-4F3D-96A4-E88629C36F59}"/>
                </a:ext>
              </a:extLst>
            </p:cNvPr>
            <p:cNvSpPr>
              <a:spLocks noEditPoints="1"/>
            </p:cNvSpPr>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7" name="Freeform 441">
              <a:extLst>
                <a:ext uri="{FF2B5EF4-FFF2-40B4-BE49-F238E27FC236}">
                  <a16:creationId xmlns:a16="http://schemas.microsoft.com/office/drawing/2014/main" id="{431C4DE7-A16A-4C39-BBD3-BC0A64DE12FE}"/>
                </a:ext>
              </a:extLst>
            </p:cNvPr>
            <p:cNvSpPr/>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8" name="Freeform 442">
              <a:extLst>
                <a:ext uri="{FF2B5EF4-FFF2-40B4-BE49-F238E27FC236}">
                  <a16:creationId xmlns:a16="http://schemas.microsoft.com/office/drawing/2014/main" id="{5C506539-49B7-4568-8F7C-52EC92F607A6}"/>
                </a:ext>
              </a:extLst>
            </p:cNvPr>
            <p:cNvSpPr/>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9" name="Freeform 443">
              <a:extLst>
                <a:ext uri="{FF2B5EF4-FFF2-40B4-BE49-F238E27FC236}">
                  <a16:creationId xmlns:a16="http://schemas.microsoft.com/office/drawing/2014/main" id="{532A075F-B2ED-4AE2-8CF9-AC7F3DA27F08}"/>
                </a:ext>
              </a:extLst>
            </p:cNvPr>
            <p:cNvSpPr/>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0" name="Freeform 444">
              <a:extLst>
                <a:ext uri="{FF2B5EF4-FFF2-40B4-BE49-F238E27FC236}">
                  <a16:creationId xmlns:a16="http://schemas.microsoft.com/office/drawing/2014/main" id="{0B340543-E3B4-4089-92A4-3AF507B4CF35}"/>
                </a:ext>
              </a:extLst>
            </p:cNvPr>
            <p:cNvSpPr/>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1" name="Freeform 445">
              <a:extLst>
                <a:ext uri="{FF2B5EF4-FFF2-40B4-BE49-F238E27FC236}">
                  <a16:creationId xmlns:a16="http://schemas.microsoft.com/office/drawing/2014/main" id="{A0D81EB4-81B2-4C59-8DF8-1DE80951D419}"/>
                </a:ext>
              </a:extLst>
            </p:cNvPr>
            <p:cNvSpPr>
              <a:spLocks noEditPoints="1"/>
            </p:cNvSpPr>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2" name="Freeform 446">
              <a:extLst>
                <a:ext uri="{FF2B5EF4-FFF2-40B4-BE49-F238E27FC236}">
                  <a16:creationId xmlns:a16="http://schemas.microsoft.com/office/drawing/2014/main" id="{BF847DD3-AF8E-4778-8104-884F0E65BC0B}"/>
                </a:ext>
              </a:extLst>
            </p:cNvPr>
            <p:cNvSpPr>
              <a:spLocks noEditPoints="1"/>
            </p:cNvSpPr>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3" name="Oval 447">
              <a:extLst>
                <a:ext uri="{FF2B5EF4-FFF2-40B4-BE49-F238E27FC236}">
                  <a16:creationId xmlns:a16="http://schemas.microsoft.com/office/drawing/2014/main" id="{953ADF04-1954-4026-A328-B0784E6B05D1}"/>
                </a:ext>
              </a:extLst>
            </p:cNvPr>
            <p:cNvSpPr>
              <a:spLocks noChangeArrowheads="1"/>
            </p:cNvSpPr>
            <p:nvPr/>
          </p:nvSpPr>
          <p:spPr bwMode="auto">
            <a:xfrm>
              <a:off x="3388794" y="4539553"/>
              <a:ext cx="18845" cy="18274"/>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4" name="Oval 448">
              <a:extLst>
                <a:ext uri="{FF2B5EF4-FFF2-40B4-BE49-F238E27FC236}">
                  <a16:creationId xmlns:a16="http://schemas.microsoft.com/office/drawing/2014/main" id="{67F67E35-3762-411B-83BA-F85ADB3A45F9}"/>
                </a:ext>
              </a:extLst>
            </p:cNvPr>
            <p:cNvSpPr>
              <a:spLocks noChangeArrowheads="1"/>
            </p:cNvSpPr>
            <p:nvPr/>
          </p:nvSpPr>
          <p:spPr bwMode="auto">
            <a:xfrm>
              <a:off x="3552686" y="4539553"/>
              <a:ext cx="19416" cy="18274"/>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5" name="Oval 449">
              <a:extLst>
                <a:ext uri="{FF2B5EF4-FFF2-40B4-BE49-F238E27FC236}">
                  <a16:creationId xmlns:a16="http://schemas.microsoft.com/office/drawing/2014/main" id="{1FFFAB42-EEB7-4912-84ED-38DBD8B7221D}"/>
                </a:ext>
              </a:extLst>
            </p:cNvPr>
            <p:cNvSpPr>
              <a:spLocks noChangeArrowheads="1"/>
            </p:cNvSpPr>
            <p:nvPr/>
          </p:nvSpPr>
          <p:spPr bwMode="auto">
            <a:xfrm>
              <a:off x="3552686" y="4695450"/>
              <a:ext cx="19416" cy="17703"/>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6" name="Freeform 450">
              <a:extLst>
                <a:ext uri="{FF2B5EF4-FFF2-40B4-BE49-F238E27FC236}">
                  <a16:creationId xmlns:a16="http://schemas.microsoft.com/office/drawing/2014/main" id="{8D224DDE-21D7-458A-AF90-BF53A4342D47}"/>
                </a:ext>
              </a:extLst>
            </p:cNvPr>
            <p:cNvSpPr/>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7" name="Oval 451">
              <a:extLst>
                <a:ext uri="{FF2B5EF4-FFF2-40B4-BE49-F238E27FC236}">
                  <a16:creationId xmlns:a16="http://schemas.microsoft.com/office/drawing/2014/main" id="{4888CC61-7EA4-4442-827A-3F1DF89B7C29}"/>
                </a:ext>
              </a:extLst>
            </p:cNvPr>
            <p:cNvSpPr>
              <a:spLocks noChangeArrowheads="1"/>
            </p:cNvSpPr>
            <p:nvPr/>
          </p:nvSpPr>
          <p:spPr bwMode="auto">
            <a:xfrm>
              <a:off x="3388794" y="4696021"/>
              <a:ext cx="18845" cy="17703"/>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8" name="Freeform 452">
              <a:extLst>
                <a:ext uri="{FF2B5EF4-FFF2-40B4-BE49-F238E27FC236}">
                  <a16:creationId xmlns:a16="http://schemas.microsoft.com/office/drawing/2014/main" id="{5335D3B6-E18C-4CB0-AF2D-8B0850B2C5A1}"/>
                </a:ext>
              </a:extLst>
            </p:cNvPr>
            <p:cNvSpPr/>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89" name="Oval 453">
              <a:extLst>
                <a:ext uri="{FF2B5EF4-FFF2-40B4-BE49-F238E27FC236}">
                  <a16:creationId xmlns:a16="http://schemas.microsoft.com/office/drawing/2014/main" id="{563149FE-FDB8-47C7-BE8B-0C08F4CC386E}"/>
                </a:ext>
              </a:extLst>
            </p:cNvPr>
            <p:cNvSpPr>
              <a:spLocks noChangeArrowheads="1"/>
            </p:cNvSpPr>
            <p:nvPr/>
          </p:nvSpPr>
          <p:spPr bwMode="auto">
            <a:xfrm>
              <a:off x="3698304" y="4704873"/>
              <a:ext cx="35120" cy="14276"/>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0" name="Freeform 454">
              <a:extLst>
                <a:ext uri="{FF2B5EF4-FFF2-40B4-BE49-F238E27FC236}">
                  <a16:creationId xmlns:a16="http://schemas.microsoft.com/office/drawing/2014/main" id="{326FED1C-4E95-43D9-B371-F43C6991E4E8}"/>
                </a:ext>
              </a:extLst>
            </p:cNvPr>
            <p:cNvSpPr/>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1" name="Oval 455">
              <a:extLst>
                <a:ext uri="{FF2B5EF4-FFF2-40B4-BE49-F238E27FC236}">
                  <a16:creationId xmlns:a16="http://schemas.microsoft.com/office/drawing/2014/main" id="{3D990D95-4D01-4A22-9D90-C0A3368DC00E}"/>
                </a:ext>
              </a:extLst>
            </p:cNvPr>
            <p:cNvSpPr>
              <a:spLocks noChangeArrowheads="1"/>
            </p:cNvSpPr>
            <p:nvPr/>
          </p:nvSpPr>
          <p:spPr bwMode="auto">
            <a:xfrm>
              <a:off x="3748271" y="4682030"/>
              <a:ext cx="35120" cy="13991"/>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2" name="Freeform 456">
              <a:extLst>
                <a:ext uri="{FF2B5EF4-FFF2-40B4-BE49-F238E27FC236}">
                  <a16:creationId xmlns:a16="http://schemas.microsoft.com/office/drawing/2014/main" id="{3F453481-F9DC-48A5-A2F7-CD797E8B52A8}"/>
                </a:ext>
              </a:extLst>
            </p:cNvPr>
            <p:cNvSpPr/>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3" name="Oval 457">
              <a:extLst>
                <a:ext uri="{FF2B5EF4-FFF2-40B4-BE49-F238E27FC236}">
                  <a16:creationId xmlns:a16="http://schemas.microsoft.com/office/drawing/2014/main" id="{4CCD847E-F3E0-4F92-8031-214E1854E8C0}"/>
                </a:ext>
              </a:extLst>
            </p:cNvPr>
            <p:cNvSpPr>
              <a:spLocks noChangeArrowheads="1"/>
            </p:cNvSpPr>
            <p:nvPr/>
          </p:nvSpPr>
          <p:spPr bwMode="auto">
            <a:xfrm>
              <a:off x="3797667" y="4631492"/>
              <a:ext cx="35691" cy="14847"/>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4" name="Freeform 458">
              <a:extLst>
                <a:ext uri="{FF2B5EF4-FFF2-40B4-BE49-F238E27FC236}">
                  <a16:creationId xmlns:a16="http://schemas.microsoft.com/office/drawing/2014/main" id="{19EF7883-614B-476E-A203-B3EE8879CD3F}"/>
                </a:ext>
              </a:extLst>
            </p:cNvPr>
            <p:cNvSpPr/>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5" name="Oval 459">
              <a:extLst>
                <a:ext uri="{FF2B5EF4-FFF2-40B4-BE49-F238E27FC236}">
                  <a16:creationId xmlns:a16="http://schemas.microsoft.com/office/drawing/2014/main" id="{3424B7B9-C9AF-401F-B81A-E33F8D106CD5}"/>
                </a:ext>
              </a:extLst>
            </p:cNvPr>
            <p:cNvSpPr>
              <a:spLocks noChangeArrowheads="1"/>
            </p:cNvSpPr>
            <p:nvPr/>
          </p:nvSpPr>
          <p:spPr bwMode="auto">
            <a:xfrm>
              <a:off x="3222047" y="4574673"/>
              <a:ext cx="35120" cy="14276"/>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6" name="Freeform 460">
              <a:extLst>
                <a:ext uri="{FF2B5EF4-FFF2-40B4-BE49-F238E27FC236}">
                  <a16:creationId xmlns:a16="http://schemas.microsoft.com/office/drawing/2014/main" id="{94647404-D4EB-43BC-824D-BFF1F1871CAD}"/>
                </a:ext>
              </a:extLst>
            </p:cNvPr>
            <p:cNvSpPr/>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7" name="Oval 461">
              <a:extLst>
                <a:ext uri="{FF2B5EF4-FFF2-40B4-BE49-F238E27FC236}">
                  <a16:creationId xmlns:a16="http://schemas.microsoft.com/office/drawing/2014/main" id="{B604AEED-2DFB-49B5-974D-1D7E288CA54B}"/>
                </a:ext>
              </a:extLst>
            </p:cNvPr>
            <p:cNvSpPr>
              <a:spLocks noChangeArrowheads="1"/>
            </p:cNvSpPr>
            <p:nvPr/>
          </p:nvSpPr>
          <p:spPr bwMode="auto">
            <a:xfrm>
              <a:off x="3171509" y="4551831"/>
              <a:ext cx="35120" cy="13991"/>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8" name="Freeform 462">
              <a:extLst>
                <a:ext uri="{FF2B5EF4-FFF2-40B4-BE49-F238E27FC236}">
                  <a16:creationId xmlns:a16="http://schemas.microsoft.com/office/drawing/2014/main" id="{BF3EB890-59F6-44D0-BB9C-87E71EFE0FE1}"/>
                </a:ext>
              </a:extLst>
            </p:cNvPr>
            <p:cNvSpPr/>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99" name="Oval 463">
              <a:extLst>
                <a:ext uri="{FF2B5EF4-FFF2-40B4-BE49-F238E27FC236}">
                  <a16:creationId xmlns:a16="http://schemas.microsoft.com/office/drawing/2014/main" id="{1849DD92-8E91-4E5F-98F9-AC5ADA22523E}"/>
                </a:ext>
              </a:extLst>
            </p:cNvPr>
            <p:cNvSpPr>
              <a:spLocks noChangeArrowheads="1"/>
            </p:cNvSpPr>
            <p:nvPr/>
          </p:nvSpPr>
          <p:spPr bwMode="auto">
            <a:xfrm>
              <a:off x="3122113" y="4501293"/>
              <a:ext cx="35120" cy="14847"/>
            </a:xfrm>
            <a:prstGeom prst="ellipse">
              <a:avLst/>
            </a:pr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200" name="Freeform 464">
              <a:extLst>
                <a:ext uri="{FF2B5EF4-FFF2-40B4-BE49-F238E27FC236}">
                  <a16:creationId xmlns:a16="http://schemas.microsoft.com/office/drawing/2014/main" id="{48091CA3-4BE0-4963-A381-0EE2534E8FE0}"/>
                </a:ext>
              </a:extLst>
            </p:cNvPr>
            <p:cNvSpPr>
              <a:spLocks noEditPoints="1"/>
            </p:cNvSpPr>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201" name="Freeform 465">
              <a:extLst>
                <a:ext uri="{FF2B5EF4-FFF2-40B4-BE49-F238E27FC236}">
                  <a16:creationId xmlns:a16="http://schemas.microsoft.com/office/drawing/2014/main" id="{D4EF6DBA-D39F-4326-B76A-5E028B2F0715}"/>
                </a:ext>
              </a:extLst>
            </p:cNvPr>
            <p:cNvSpPr/>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202" name="Freeform 466">
              <a:extLst>
                <a:ext uri="{FF2B5EF4-FFF2-40B4-BE49-F238E27FC236}">
                  <a16:creationId xmlns:a16="http://schemas.microsoft.com/office/drawing/2014/main" id="{E2BCDE75-A72E-4448-A570-F46ACDECABDC}"/>
                </a:ext>
              </a:extLst>
            </p:cNvPr>
            <p:cNvSpPr>
              <a:spLocks noEditPoints="1"/>
            </p:cNvSpPr>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203" name="Freeform 467">
              <a:extLst>
                <a:ext uri="{FF2B5EF4-FFF2-40B4-BE49-F238E27FC236}">
                  <a16:creationId xmlns:a16="http://schemas.microsoft.com/office/drawing/2014/main" id="{84DB22BB-5422-46DA-92EC-63E05A902242}"/>
                </a:ext>
              </a:extLst>
            </p:cNvPr>
            <p:cNvSpPr/>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w="9525">
              <a:noFill/>
              <a:round/>
            </a:ln>
          </p:spPr>
          <p:txBody>
            <a:bodyPr vert="horz" wrap="square" lIns="68535" tIns="34268" rIns="68535" bIns="34268" numCol="1" anchor="t" anchorCtr="0" compatLnSpc="1">
              <a:prstTxWarp prst="textNoShape">
                <a:avLst/>
              </a:prstTxWarp>
              <a:noAutofit/>
            </a:bodyPr>
            <a:lstStyle/>
            <a:p>
              <a:pPr defTabSz="914377" fontAlgn="ctr">
                <a:defRPr/>
              </a:pPr>
              <a:endParaRPr lang="en-US" altLang="zh-CN" sz="1100" dirty="0">
                <a:solidFill>
                  <a:srgbClr val="000000"/>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grpSp>
      <p:sp>
        <p:nvSpPr>
          <p:cNvPr id="166" name="Freeform 216">
            <a:extLst>
              <a:ext uri="{FF2B5EF4-FFF2-40B4-BE49-F238E27FC236}">
                <a16:creationId xmlns:a16="http://schemas.microsoft.com/office/drawing/2014/main" id="{19B130FB-09DB-4EEA-8F19-5C6905B75332}"/>
              </a:ext>
            </a:extLst>
          </p:cNvPr>
          <p:cNvSpPr>
            <a:spLocks noEditPoints="1"/>
          </p:cNvSpPr>
          <p:nvPr/>
        </p:nvSpPr>
        <p:spPr bwMode="auto">
          <a:xfrm>
            <a:off x="7033235" y="2630965"/>
            <a:ext cx="190575" cy="196123"/>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lumMod val="85000"/>
            </a:schemeClr>
          </a:solidFill>
          <a:ln w="9525">
            <a:noFill/>
            <a:round/>
          </a:ln>
        </p:spPr>
        <p:txBody>
          <a:bodyPr vert="horz" wrap="square" lIns="83693" tIns="41847" rIns="83693" bIns="41847" numCol="1" anchor="t" anchorCtr="0" compatLnSpc="1">
            <a:prstTxWarp prst="textNoShape">
              <a:avLst/>
            </a:prstTxWarp>
            <a:noAutofit/>
          </a:bodyPr>
          <a:lstStyle/>
          <a:p>
            <a:pPr defTabSz="914377" fontAlgn="ctr">
              <a:lnSpc>
                <a:spcPct val="120000"/>
              </a:lnSpc>
              <a:defRPr/>
            </a:pPr>
            <a:endParaRPr lang="en-US" sz="700" dirty="0">
              <a:solidFill>
                <a:prstClr val="white"/>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sp>
        <p:nvSpPr>
          <p:cNvPr id="167" name="Freeform 23"/>
          <p:cNvSpPr>
            <a:spLocks noChangeAspect="1" noEditPoints="1"/>
          </p:cNvSpPr>
          <p:nvPr/>
        </p:nvSpPr>
        <p:spPr bwMode="auto">
          <a:xfrm>
            <a:off x="8136917" y="1796148"/>
            <a:ext cx="207619" cy="139949"/>
          </a:xfrm>
          <a:custGeom>
            <a:avLst/>
            <a:gdLst>
              <a:gd name="T0" fmla="*/ 398 w 400"/>
              <a:gd name="T1" fmla="*/ 71 h 260"/>
              <a:gd name="T2" fmla="*/ 395 w 400"/>
              <a:gd name="T3" fmla="*/ 64 h 260"/>
              <a:gd name="T4" fmla="*/ 385 w 400"/>
              <a:gd name="T5" fmla="*/ 58 h 260"/>
              <a:gd name="T6" fmla="*/ 340 w 400"/>
              <a:gd name="T7" fmla="*/ 58 h 260"/>
              <a:gd name="T8" fmla="*/ 326 w 400"/>
              <a:gd name="T9" fmla="*/ 16 h 260"/>
              <a:gd name="T10" fmla="*/ 304 w 400"/>
              <a:gd name="T11" fmla="*/ 0 h 260"/>
              <a:gd name="T12" fmla="*/ 200 w 400"/>
              <a:gd name="T13" fmla="*/ 0 h 260"/>
              <a:gd name="T14" fmla="*/ 200 w 400"/>
              <a:gd name="T15" fmla="*/ 0 h 260"/>
              <a:gd name="T16" fmla="*/ 96 w 400"/>
              <a:gd name="T17" fmla="*/ 0 h 260"/>
              <a:gd name="T18" fmla="*/ 75 w 400"/>
              <a:gd name="T19" fmla="*/ 16 h 260"/>
              <a:gd name="T20" fmla="*/ 61 w 400"/>
              <a:gd name="T21" fmla="*/ 58 h 260"/>
              <a:gd name="T22" fmla="*/ 16 w 400"/>
              <a:gd name="T23" fmla="*/ 58 h 260"/>
              <a:gd name="T24" fmla="*/ 6 w 400"/>
              <a:gd name="T25" fmla="*/ 64 h 260"/>
              <a:gd name="T26" fmla="*/ 3 w 400"/>
              <a:gd name="T27" fmla="*/ 71 h 260"/>
              <a:gd name="T28" fmla="*/ 10 w 400"/>
              <a:gd name="T29" fmla="*/ 86 h 260"/>
              <a:gd name="T30" fmla="*/ 39 w 400"/>
              <a:gd name="T31" fmla="*/ 96 h 260"/>
              <a:gd name="T32" fmla="*/ 16 w 400"/>
              <a:gd name="T33" fmla="*/ 117 h 260"/>
              <a:gd name="T34" fmla="*/ 8 w 400"/>
              <a:gd name="T35" fmla="*/ 136 h 260"/>
              <a:gd name="T36" fmla="*/ 8 w 400"/>
              <a:gd name="T37" fmla="*/ 248 h 260"/>
              <a:gd name="T38" fmla="*/ 19 w 400"/>
              <a:gd name="T39" fmla="*/ 260 h 260"/>
              <a:gd name="T40" fmla="*/ 64 w 400"/>
              <a:gd name="T41" fmla="*/ 260 h 260"/>
              <a:gd name="T42" fmla="*/ 76 w 400"/>
              <a:gd name="T43" fmla="*/ 248 h 260"/>
              <a:gd name="T44" fmla="*/ 76 w 400"/>
              <a:gd name="T45" fmla="*/ 226 h 260"/>
              <a:gd name="T46" fmla="*/ 200 w 400"/>
              <a:gd name="T47" fmla="*/ 226 h 260"/>
              <a:gd name="T48" fmla="*/ 325 w 400"/>
              <a:gd name="T49" fmla="*/ 226 h 260"/>
              <a:gd name="T50" fmla="*/ 325 w 400"/>
              <a:gd name="T51" fmla="*/ 248 h 260"/>
              <a:gd name="T52" fmla="*/ 336 w 400"/>
              <a:gd name="T53" fmla="*/ 260 h 260"/>
              <a:gd name="T54" fmla="*/ 382 w 400"/>
              <a:gd name="T55" fmla="*/ 260 h 260"/>
              <a:gd name="T56" fmla="*/ 393 w 400"/>
              <a:gd name="T57" fmla="*/ 248 h 260"/>
              <a:gd name="T58" fmla="*/ 393 w 400"/>
              <a:gd name="T59" fmla="*/ 136 h 260"/>
              <a:gd name="T60" fmla="*/ 385 w 400"/>
              <a:gd name="T61" fmla="*/ 117 h 260"/>
              <a:gd name="T62" fmla="*/ 361 w 400"/>
              <a:gd name="T63" fmla="*/ 96 h 260"/>
              <a:gd name="T64" fmla="*/ 391 w 400"/>
              <a:gd name="T65" fmla="*/ 86 h 260"/>
              <a:gd name="T66" fmla="*/ 398 w 400"/>
              <a:gd name="T67" fmla="*/ 71 h 260"/>
              <a:gd name="T68" fmla="*/ 98 w 400"/>
              <a:gd name="T69" fmla="*/ 166 h 260"/>
              <a:gd name="T70" fmla="*/ 45 w 400"/>
              <a:gd name="T71" fmla="*/ 166 h 260"/>
              <a:gd name="T72" fmla="*/ 33 w 400"/>
              <a:gd name="T73" fmla="*/ 154 h 260"/>
              <a:gd name="T74" fmla="*/ 33 w 400"/>
              <a:gd name="T75" fmla="*/ 142 h 260"/>
              <a:gd name="T76" fmla="*/ 48 w 400"/>
              <a:gd name="T77" fmla="*/ 131 h 260"/>
              <a:gd name="T78" fmla="*/ 100 w 400"/>
              <a:gd name="T79" fmla="*/ 142 h 260"/>
              <a:gd name="T80" fmla="*/ 110 w 400"/>
              <a:gd name="T81" fmla="*/ 154 h 260"/>
              <a:gd name="T82" fmla="*/ 98 w 400"/>
              <a:gd name="T83" fmla="*/ 166 h 260"/>
              <a:gd name="T84" fmla="*/ 76 w 400"/>
              <a:gd name="T85" fmla="*/ 84 h 260"/>
              <a:gd name="T86" fmla="*/ 91 w 400"/>
              <a:gd name="T87" fmla="*/ 37 h 260"/>
              <a:gd name="T88" fmla="*/ 111 w 400"/>
              <a:gd name="T89" fmla="*/ 22 h 260"/>
              <a:gd name="T90" fmla="*/ 200 w 400"/>
              <a:gd name="T91" fmla="*/ 22 h 260"/>
              <a:gd name="T92" fmla="*/ 200 w 400"/>
              <a:gd name="T93" fmla="*/ 22 h 260"/>
              <a:gd name="T94" fmla="*/ 289 w 400"/>
              <a:gd name="T95" fmla="*/ 22 h 260"/>
              <a:gd name="T96" fmla="*/ 309 w 400"/>
              <a:gd name="T97" fmla="*/ 37 h 260"/>
              <a:gd name="T98" fmla="*/ 325 w 400"/>
              <a:gd name="T99" fmla="*/ 84 h 260"/>
              <a:gd name="T100" fmla="*/ 200 w 400"/>
              <a:gd name="T101" fmla="*/ 84 h 260"/>
              <a:gd name="T102" fmla="*/ 76 w 400"/>
              <a:gd name="T103" fmla="*/ 84 h 260"/>
              <a:gd name="T104" fmla="*/ 367 w 400"/>
              <a:gd name="T105" fmla="*/ 142 h 260"/>
              <a:gd name="T106" fmla="*/ 367 w 400"/>
              <a:gd name="T107" fmla="*/ 154 h 260"/>
              <a:gd name="T108" fmla="*/ 355 w 400"/>
              <a:gd name="T109" fmla="*/ 166 h 260"/>
              <a:gd name="T110" fmla="*/ 303 w 400"/>
              <a:gd name="T111" fmla="*/ 166 h 260"/>
              <a:gd name="T112" fmla="*/ 291 w 400"/>
              <a:gd name="T113" fmla="*/ 154 h 260"/>
              <a:gd name="T114" fmla="*/ 300 w 400"/>
              <a:gd name="T115" fmla="*/ 142 h 260"/>
              <a:gd name="T116" fmla="*/ 353 w 400"/>
              <a:gd name="T117" fmla="*/ 131 h 260"/>
              <a:gd name="T118" fmla="*/ 367 w 400"/>
              <a:gd name="T119" fmla="*/ 1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0" h="260">
                <a:moveTo>
                  <a:pt x="398" y="71"/>
                </a:moveTo>
                <a:cubicBezTo>
                  <a:pt x="395" y="64"/>
                  <a:pt x="395" y="64"/>
                  <a:pt x="395" y="64"/>
                </a:cubicBezTo>
                <a:cubicBezTo>
                  <a:pt x="393" y="60"/>
                  <a:pt x="389" y="58"/>
                  <a:pt x="385" y="58"/>
                </a:cubicBezTo>
                <a:cubicBezTo>
                  <a:pt x="340" y="58"/>
                  <a:pt x="340" y="58"/>
                  <a:pt x="340" y="58"/>
                </a:cubicBezTo>
                <a:cubicBezTo>
                  <a:pt x="326" y="16"/>
                  <a:pt x="326" y="16"/>
                  <a:pt x="326" y="16"/>
                </a:cubicBezTo>
                <a:cubicBezTo>
                  <a:pt x="323" y="6"/>
                  <a:pt x="314" y="0"/>
                  <a:pt x="304" y="0"/>
                </a:cubicBezTo>
                <a:cubicBezTo>
                  <a:pt x="200" y="0"/>
                  <a:pt x="200" y="0"/>
                  <a:pt x="200" y="0"/>
                </a:cubicBezTo>
                <a:cubicBezTo>
                  <a:pt x="200" y="0"/>
                  <a:pt x="200" y="0"/>
                  <a:pt x="200" y="0"/>
                </a:cubicBezTo>
                <a:cubicBezTo>
                  <a:pt x="96" y="0"/>
                  <a:pt x="96" y="0"/>
                  <a:pt x="96" y="0"/>
                </a:cubicBezTo>
                <a:cubicBezTo>
                  <a:pt x="86" y="0"/>
                  <a:pt x="78" y="6"/>
                  <a:pt x="75" y="16"/>
                </a:cubicBezTo>
                <a:cubicBezTo>
                  <a:pt x="61" y="58"/>
                  <a:pt x="61" y="58"/>
                  <a:pt x="61" y="58"/>
                </a:cubicBezTo>
                <a:cubicBezTo>
                  <a:pt x="16" y="58"/>
                  <a:pt x="16" y="58"/>
                  <a:pt x="16" y="58"/>
                </a:cubicBezTo>
                <a:cubicBezTo>
                  <a:pt x="12" y="58"/>
                  <a:pt x="7" y="60"/>
                  <a:pt x="6" y="64"/>
                </a:cubicBezTo>
                <a:cubicBezTo>
                  <a:pt x="3" y="71"/>
                  <a:pt x="3" y="71"/>
                  <a:pt x="3" y="71"/>
                </a:cubicBezTo>
                <a:cubicBezTo>
                  <a:pt x="0" y="77"/>
                  <a:pt x="3" y="84"/>
                  <a:pt x="10" y="86"/>
                </a:cubicBezTo>
                <a:cubicBezTo>
                  <a:pt x="39" y="96"/>
                  <a:pt x="39" y="96"/>
                  <a:pt x="39" y="96"/>
                </a:cubicBezTo>
                <a:cubicBezTo>
                  <a:pt x="16" y="117"/>
                  <a:pt x="16" y="117"/>
                  <a:pt x="16" y="117"/>
                </a:cubicBezTo>
                <a:cubicBezTo>
                  <a:pt x="11" y="122"/>
                  <a:pt x="8" y="129"/>
                  <a:pt x="8" y="136"/>
                </a:cubicBezTo>
                <a:cubicBezTo>
                  <a:pt x="8" y="248"/>
                  <a:pt x="8" y="248"/>
                  <a:pt x="8" y="248"/>
                </a:cubicBezTo>
                <a:cubicBezTo>
                  <a:pt x="8" y="254"/>
                  <a:pt x="13" y="260"/>
                  <a:pt x="19" y="260"/>
                </a:cubicBezTo>
                <a:cubicBezTo>
                  <a:pt x="64" y="260"/>
                  <a:pt x="64" y="260"/>
                  <a:pt x="64" y="260"/>
                </a:cubicBezTo>
                <a:cubicBezTo>
                  <a:pt x="70" y="260"/>
                  <a:pt x="76" y="254"/>
                  <a:pt x="76" y="248"/>
                </a:cubicBezTo>
                <a:cubicBezTo>
                  <a:pt x="76" y="226"/>
                  <a:pt x="76" y="226"/>
                  <a:pt x="76" y="226"/>
                </a:cubicBezTo>
                <a:cubicBezTo>
                  <a:pt x="200" y="226"/>
                  <a:pt x="200" y="226"/>
                  <a:pt x="200" y="226"/>
                </a:cubicBezTo>
                <a:cubicBezTo>
                  <a:pt x="325" y="226"/>
                  <a:pt x="325" y="226"/>
                  <a:pt x="325" y="226"/>
                </a:cubicBezTo>
                <a:cubicBezTo>
                  <a:pt x="325" y="248"/>
                  <a:pt x="325" y="248"/>
                  <a:pt x="325" y="248"/>
                </a:cubicBezTo>
                <a:cubicBezTo>
                  <a:pt x="325" y="254"/>
                  <a:pt x="330" y="260"/>
                  <a:pt x="336" y="260"/>
                </a:cubicBezTo>
                <a:cubicBezTo>
                  <a:pt x="382" y="260"/>
                  <a:pt x="382" y="260"/>
                  <a:pt x="382" y="260"/>
                </a:cubicBezTo>
                <a:cubicBezTo>
                  <a:pt x="388" y="260"/>
                  <a:pt x="393" y="254"/>
                  <a:pt x="393" y="248"/>
                </a:cubicBezTo>
                <a:cubicBezTo>
                  <a:pt x="393" y="136"/>
                  <a:pt x="393" y="136"/>
                  <a:pt x="393" y="136"/>
                </a:cubicBezTo>
                <a:cubicBezTo>
                  <a:pt x="393" y="129"/>
                  <a:pt x="390" y="122"/>
                  <a:pt x="385" y="117"/>
                </a:cubicBezTo>
                <a:cubicBezTo>
                  <a:pt x="361" y="96"/>
                  <a:pt x="361" y="96"/>
                  <a:pt x="361" y="96"/>
                </a:cubicBezTo>
                <a:cubicBezTo>
                  <a:pt x="391" y="86"/>
                  <a:pt x="391" y="86"/>
                  <a:pt x="391" y="86"/>
                </a:cubicBezTo>
                <a:cubicBezTo>
                  <a:pt x="397" y="84"/>
                  <a:pt x="400" y="77"/>
                  <a:pt x="398" y="71"/>
                </a:cubicBezTo>
                <a:close/>
                <a:moveTo>
                  <a:pt x="98" y="166"/>
                </a:moveTo>
                <a:cubicBezTo>
                  <a:pt x="45" y="166"/>
                  <a:pt x="45" y="166"/>
                  <a:pt x="45" y="166"/>
                </a:cubicBezTo>
                <a:cubicBezTo>
                  <a:pt x="39" y="166"/>
                  <a:pt x="33" y="160"/>
                  <a:pt x="33" y="154"/>
                </a:cubicBezTo>
                <a:cubicBezTo>
                  <a:pt x="33" y="142"/>
                  <a:pt x="33" y="142"/>
                  <a:pt x="33" y="142"/>
                </a:cubicBezTo>
                <a:cubicBezTo>
                  <a:pt x="33" y="135"/>
                  <a:pt x="40" y="129"/>
                  <a:pt x="48" y="131"/>
                </a:cubicBezTo>
                <a:cubicBezTo>
                  <a:pt x="100" y="142"/>
                  <a:pt x="100" y="142"/>
                  <a:pt x="100" y="142"/>
                </a:cubicBezTo>
                <a:cubicBezTo>
                  <a:pt x="106" y="143"/>
                  <a:pt x="110" y="148"/>
                  <a:pt x="110" y="154"/>
                </a:cubicBezTo>
                <a:cubicBezTo>
                  <a:pt x="110" y="160"/>
                  <a:pt x="104" y="166"/>
                  <a:pt x="98" y="166"/>
                </a:cubicBezTo>
                <a:close/>
                <a:moveTo>
                  <a:pt x="76" y="84"/>
                </a:moveTo>
                <a:cubicBezTo>
                  <a:pt x="91" y="37"/>
                  <a:pt x="91" y="37"/>
                  <a:pt x="91" y="37"/>
                </a:cubicBezTo>
                <a:cubicBezTo>
                  <a:pt x="94" y="28"/>
                  <a:pt x="102" y="22"/>
                  <a:pt x="111" y="22"/>
                </a:cubicBezTo>
                <a:cubicBezTo>
                  <a:pt x="200" y="22"/>
                  <a:pt x="200" y="22"/>
                  <a:pt x="200" y="22"/>
                </a:cubicBezTo>
                <a:cubicBezTo>
                  <a:pt x="200" y="22"/>
                  <a:pt x="200" y="22"/>
                  <a:pt x="200" y="22"/>
                </a:cubicBezTo>
                <a:cubicBezTo>
                  <a:pt x="289" y="22"/>
                  <a:pt x="289" y="22"/>
                  <a:pt x="289" y="22"/>
                </a:cubicBezTo>
                <a:cubicBezTo>
                  <a:pt x="298" y="22"/>
                  <a:pt x="306" y="28"/>
                  <a:pt x="309" y="37"/>
                </a:cubicBezTo>
                <a:cubicBezTo>
                  <a:pt x="325" y="84"/>
                  <a:pt x="325" y="84"/>
                  <a:pt x="325" y="84"/>
                </a:cubicBezTo>
                <a:cubicBezTo>
                  <a:pt x="200" y="84"/>
                  <a:pt x="200" y="84"/>
                  <a:pt x="200" y="84"/>
                </a:cubicBezTo>
                <a:lnTo>
                  <a:pt x="76" y="84"/>
                </a:lnTo>
                <a:close/>
                <a:moveTo>
                  <a:pt x="367" y="142"/>
                </a:moveTo>
                <a:cubicBezTo>
                  <a:pt x="367" y="154"/>
                  <a:pt x="367" y="154"/>
                  <a:pt x="367" y="154"/>
                </a:cubicBezTo>
                <a:cubicBezTo>
                  <a:pt x="367" y="160"/>
                  <a:pt x="362" y="166"/>
                  <a:pt x="355" y="166"/>
                </a:cubicBezTo>
                <a:cubicBezTo>
                  <a:pt x="303" y="166"/>
                  <a:pt x="303" y="166"/>
                  <a:pt x="303" y="166"/>
                </a:cubicBezTo>
                <a:cubicBezTo>
                  <a:pt x="296" y="166"/>
                  <a:pt x="291" y="160"/>
                  <a:pt x="291" y="154"/>
                </a:cubicBezTo>
                <a:cubicBezTo>
                  <a:pt x="291" y="148"/>
                  <a:pt x="295" y="143"/>
                  <a:pt x="300" y="142"/>
                </a:cubicBezTo>
                <a:cubicBezTo>
                  <a:pt x="353" y="131"/>
                  <a:pt x="353" y="131"/>
                  <a:pt x="353" y="131"/>
                </a:cubicBezTo>
                <a:cubicBezTo>
                  <a:pt x="360" y="129"/>
                  <a:pt x="367" y="135"/>
                  <a:pt x="367" y="142"/>
                </a:cubicBezTo>
                <a:close/>
              </a:path>
            </a:pathLst>
          </a:custGeom>
          <a:solidFill>
            <a:schemeClr val="bg1">
              <a:lumMod val="85000"/>
            </a:schemeClr>
          </a:solidFill>
          <a:ln>
            <a:noFill/>
          </a:ln>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latin typeface="Calibri" panose="020F0502020204030204"/>
              <a:ea typeface="方正兰亭黑简体" panose="02000000000000000000" pitchFamily="2" charset="-122"/>
              <a:cs typeface="Huawei Sans" panose="020C0503030203020204" pitchFamily="34" charset="0"/>
            </a:endParaRPr>
          </a:p>
        </p:txBody>
      </p:sp>
      <p:sp>
        <p:nvSpPr>
          <p:cNvPr id="168" name="Freeform 83">
            <a:extLst>
              <a:ext uri="{FF2B5EF4-FFF2-40B4-BE49-F238E27FC236}">
                <a16:creationId xmlns:a16="http://schemas.microsoft.com/office/drawing/2014/main" id="{CD9F0C56-882F-4E22-8308-91A461EEC9C1}"/>
              </a:ext>
            </a:extLst>
          </p:cNvPr>
          <p:cNvSpPr>
            <a:spLocks noEditPoints="1"/>
          </p:cNvSpPr>
          <p:nvPr/>
        </p:nvSpPr>
        <p:spPr bwMode="auto">
          <a:xfrm>
            <a:off x="7452908" y="2037962"/>
            <a:ext cx="129160" cy="198033"/>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7">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lumMod val="85000"/>
            </a:schemeClr>
          </a:solidFill>
          <a:ln w="9525">
            <a:noFill/>
            <a:round/>
          </a:ln>
        </p:spPr>
        <p:txBody>
          <a:bodyPr vert="horz" wrap="square" lIns="83693" tIns="41847" rIns="83693" bIns="41847" numCol="1" anchor="t" anchorCtr="0" compatLnSpc="1">
            <a:prstTxWarp prst="textNoShape">
              <a:avLst/>
            </a:prstTxWarp>
            <a:noAutofit/>
          </a:bodyPr>
          <a:lstStyle/>
          <a:p>
            <a:pPr defTabSz="914377" fontAlgn="ctr">
              <a:lnSpc>
                <a:spcPct val="120000"/>
              </a:lnSpc>
              <a:defRPr/>
            </a:pPr>
            <a:endParaRPr lang="en-US" sz="700" dirty="0">
              <a:solidFill>
                <a:prstClr val="white"/>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grpSp>
        <p:nvGrpSpPr>
          <p:cNvPr id="171" name="组合 170"/>
          <p:cNvGrpSpPr>
            <a:grpSpLocks noChangeAspect="1"/>
          </p:cNvGrpSpPr>
          <p:nvPr/>
        </p:nvGrpSpPr>
        <p:grpSpPr>
          <a:xfrm flipH="1">
            <a:off x="8845239" y="2045960"/>
            <a:ext cx="224763" cy="153944"/>
            <a:chOff x="14878050" y="7350125"/>
            <a:chExt cx="1484312" cy="969963"/>
          </a:xfrm>
          <a:solidFill>
            <a:schemeClr val="bg1">
              <a:lumMod val="85000"/>
            </a:schemeClr>
          </a:solidFill>
        </p:grpSpPr>
        <p:sp>
          <p:nvSpPr>
            <p:cNvPr id="172" name="Freeform 13"/>
            <p:cNvSpPr/>
            <p:nvPr/>
          </p:nvSpPr>
          <p:spPr bwMode="auto">
            <a:xfrm>
              <a:off x="15076488" y="7350125"/>
              <a:ext cx="1079500" cy="504825"/>
            </a:xfrm>
            <a:custGeom>
              <a:avLst/>
              <a:gdLst>
                <a:gd name="T0" fmla="*/ 9 w 288"/>
                <a:gd name="T1" fmla="*/ 135 h 135"/>
                <a:gd name="T2" fmla="*/ 26 w 288"/>
                <a:gd name="T3" fmla="*/ 135 h 135"/>
                <a:gd name="T4" fmla="*/ 26 w 288"/>
                <a:gd name="T5" fmla="*/ 62 h 135"/>
                <a:gd name="T6" fmla="*/ 84 w 288"/>
                <a:gd name="T7" fmla="*/ 24 h 135"/>
                <a:gd name="T8" fmla="*/ 102 w 288"/>
                <a:gd name="T9" fmla="*/ 26 h 135"/>
                <a:gd name="T10" fmla="*/ 124 w 288"/>
                <a:gd name="T11" fmla="*/ 36 h 135"/>
                <a:gd name="T12" fmla="*/ 132 w 288"/>
                <a:gd name="T13" fmla="*/ 41 h 135"/>
                <a:gd name="T14" fmla="*/ 132 w 288"/>
                <a:gd name="T15" fmla="*/ 41 h 135"/>
                <a:gd name="T16" fmla="*/ 143 w 288"/>
                <a:gd name="T17" fmla="*/ 44 h 135"/>
                <a:gd name="T18" fmla="*/ 144 w 288"/>
                <a:gd name="T19" fmla="*/ 44 h 135"/>
                <a:gd name="T20" fmla="*/ 156 w 288"/>
                <a:gd name="T21" fmla="*/ 41 h 135"/>
                <a:gd name="T22" fmla="*/ 156 w 288"/>
                <a:gd name="T23" fmla="*/ 41 h 135"/>
                <a:gd name="T24" fmla="*/ 164 w 288"/>
                <a:gd name="T25" fmla="*/ 36 h 135"/>
                <a:gd name="T26" fmla="*/ 186 w 288"/>
                <a:gd name="T27" fmla="*/ 26 h 135"/>
                <a:gd name="T28" fmla="*/ 204 w 288"/>
                <a:gd name="T29" fmla="*/ 24 h 135"/>
                <a:gd name="T30" fmla="*/ 262 w 288"/>
                <a:gd name="T31" fmla="*/ 62 h 135"/>
                <a:gd name="T32" fmla="*/ 262 w 288"/>
                <a:gd name="T33" fmla="*/ 135 h 135"/>
                <a:gd name="T34" fmla="*/ 279 w 288"/>
                <a:gd name="T35" fmla="*/ 135 h 135"/>
                <a:gd name="T36" fmla="*/ 285 w 288"/>
                <a:gd name="T37" fmla="*/ 113 h 135"/>
                <a:gd name="T38" fmla="*/ 276 w 288"/>
                <a:gd name="T39" fmla="*/ 55 h 135"/>
                <a:gd name="T40" fmla="*/ 182 w 288"/>
                <a:gd name="T41" fmla="*/ 11 h 135"/>
                <a:gd name="T42" fmla="*/ 157 w 288"/>
                <a:gd name="T43" fmla="*/ 23 h 135"/>
                <a:gd name="T44" fmla="*/ 149 w 288"/>
                <a:gd name="T45" fmla="*/ 26 h 135"/>
                <a:gd name="T46" fmla="*/ 144 w 288"/>
                <a:gd name="T47" fmla="*/ 28 h 135"/>
                <a:gd name="T48" fmla="*/ 143 w 288"/>
                <a:gd name="T49" fmla="*/ 28 h 135"/>
                <a:gd name="T50" fmla="*/ 139 w 288"/>
                <a:gd name="T51" fmla="*/ 26 h 135"/>
                <a:gd name="T52" fmla="*/ 131 w 288"/>
                <a:gd name="T53" fmla="*/ 23 h 135"/>
                <a:gd name="T54" fmla="*/ 106 w 288"/>
                <a:gd name="T55" fmla="*/ 11 h 135"/>
                <a:gd name="T56" fmla="*/ 12 w 288"/>
                <a:gd name="T57" fmla="*/ 55 h 135"/>
                <a:gd name="T58" fmla="*/ 3 w 288"/>
                <a:gd name="T59" fmla="*/ 113 h 135"/>
                <a:gd name="T60" fmla="*/ 9 w 288"/>
                <a:gd name="T6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135">
                  <a:moveTo>
                    <a:pt x="9" y="135"/>
                  </a:moveTo>
                  <a:cubicBezTo>
                    <a:pt x="26" y="135"/>
                    <a:pt x="26" y="135"/>
                    <a:pt x="26" y="135"/>
                  </a:cubicBezTo>
                  <a:cubicBezTo>
                    <a:pt x="15" y="110"/>
                    <a:pt x="15" y="86"/>
                    <a:pt x="26" y="62"/>
                  </a:cubicBezTo>
                  <a:cubicBezTo>
                    <a:pt x="38" y="38"/>
                    <a:pt x="60" y="24"/>
                    <a:pt x="84" y="24"/>
                  </a:cubicBezTo>
                  <a:cubicBezTo>
                    <a:pt x="90" y="24"/>
                    <a:pt x="96" y="25"/>
                    <a:pt x="102" y="26"/>
                  </a:cubicBezTo>
                  <a:cubicBezTo>
                    <a:pt x="109" y="29"/>
                    <a:pt x="116" y="32"/>
                    <a:pt x="124" y="36"/>
                  </a:cubicBezTo>
                  <a:cubicBezTo>
                    <a:pt x="126" y="38"/>
                    <a:pt x="129" y="39"/>
                    <a:pt x="132" y="41"/>
                  </a:cubicBezTo>
                  <a:cubicBezTo>
                    <a:pt x="132" y="41"/>
                    <a:pt x="132" y="41"/>
                    <a:pt x="132" y="41"/>
                  </a:cubicBezTo>
                  <a:cubicBezTo>
                    <a:pt x="136" y="43"/>
                    <a:pt x="140" y="44"/>
                    <a:pt x="143" y="44"/>
                  </a:cubicBezTo>
                  <a:cubicBezTo>
                    <a:pt x="144" y="44"/>
                    <a:pt x="144" y="44"/>
                    <a:pt x="144" y="44"/>
                  </a:cubicBezTo>
                  <a:cubicBezTo>
                    <a:pt x="148" y="44"/>
                    <a:pt x="152" y="43"/>
                    <a:pt x="156" y="41"/>
                  </a:cubicBezTo>
                  <a:cubicBezTo>
                    <a:pt x="156" y="41"/>
                    <a:pt x="156" y="41"/>
                    <a:pt x="156" y="41"/>
                  </a:cubicBezTo>
                  <a:cubicBezTo>
                    <a:pt x="159" y="39"/>
                    <a:pt x="161" y="38"/>
                    <a:pt x="164" y="36"/>
                  </a:cubicBezTo>
                  <a:cubicBezTo>
                    <a:pt x="171" y="32"/>
                    <a:pt x="179" y="29"/>
                    <a:pt x="186" y="26"/>
                  </a:cubicBezTo>
                  <a:cubicBezTo>
                    <a:pt x="192" y="25"/>
                    <a:pt x="198" y="24"/>
                    <a:pt x="204" y="24"/>
                  </a:cubicBezTo>
                  <a:cubicBezTo>
                    <a:pt x="228" y="24"/>
                    <a:pt x="250" y="38"/>
                    <a:pt x="262" y="62"/>
                  </a:cubicBezTo>
                  <a:cubicBezTo>
                    <a:pt x="273" y="86"/>
                    <a:pt x="273" y="110"/>
                    <a:pt x="262" y="135"/>
                  </a:cubicBezTo>
                  <a:cubicBezTo>
                    <a:pt x="279" y="135"/>
                    <a:pt x="279" y="135"/>
                    <a:pt x="279" y="135"/>
                  </a:cubicBezTo>
                  <a:cubicBezTo>
                    <a:pt x="282" y="128"/>
                    <a:pt x="284" y="121"/>
                    <a:pt x="285" y="113"/>
                  </a:cubicBezTo>
                  <a:cubicBezTo>
                    <a:pt x="288" y="94"/>
                    <a:pt x="285" y="74"/>
                    <a:pt x="276" y="55"/>
                  </a:cubicBezTo>
                  <a:cubicBezTo>
                    <a:pt x="258" y="18"/>
                    <a:pt x="219" y="0"/>
                    <a:pt x="182" y="11"/>
                  </a:cubicBezTo>
                  <a:cubicBezTo>
                    <a:pt x="173" y="14"/>
                    <a:pt x="164" y="18"/>
                    <a:pt x="157" y="23"/>
                  </a:cubicBezTo>
                  <a:cubicBezTo>
                    <a:pt x="154" y="24"/>
                    <a:pt x="152" y="25"/>
                    <a:pt x="149" y="26"/>
                  </a:cubicBezTo>
                  <a:cubicBezTo>
                    <a:pt x="147" y="27"/>
                    <a:pt x="146" y="28"/>
                    <a:pt x="144" y="28"/>
                  </a:cubicBezTo>
                  <a:cubicBezTo>
                    <a:pt x="143" y="28"/>
                    <a:pt x="143" y="28"/>
                    <a:pt x="143" y="28"/>
                  </a:cubicBezTo>
                  <a:cubicBezTo>
                    <a:pt x="142" y="28"/>
                    <a:pt x="140" y="27"/>
                    <a:pt x="139" y="26"/>
                  </a:cubicBezTo>
                  <a:cubicBezTo>
                    <a:pt x="136" y="25"/>
                    <a:pt x="134" y="24"/>
                    <a:pt x="131" y="23"/>
                  </a:cubicBezTo>
                  <a:cubicBezTo>
                    <a:pt x="123" y="18"/>
                    <a:pt x="115" y="14"/>
                    <a:pt x="106" y="11"/>
                  </a:cubicBezTo>
                  <a:cubicBezTo>
                    <a:pt x="68" y="0"/>
                    <a:pt x="30" y="18"/>
                    <a:pt x="12" y="55"/>
                  </a:cubicBezTo>
                  <a:cubicBezTo>
                    <a:pt x="3" y="74"/>
                    <a:pt x="0" y="94"/>
                    <a:pt x="3" y="113"/>
                  </a:cubicBezTo>
                  <a:cubicBezTo>
                    <a:pt x="4" y="121"/>
                    <a:pt x="6" y="128"/>
                    <a:pt x="9"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3" name="Freeform 14"/>
            <p:cNvSpPr>
              <a:spLocks noEditPoints="1"/>
            </p:cNvSpPr>
            <p:nvPr/>
          </p:nvSpPr>
          <p:spPr bwMode="auto">
            <a:xfrm>
              <a:off x="14878050" y="7581900"/>
              <a:ext cx="1484312" cy="498475"/>
            </a:xfrm>
            <a:custGeom>
              <a:avLst/>
              <a:gdLst>
                <a:gd name="T0" fmla="*/ 370 w 396"/>
                <a:gd name="T1" fmla="*/ 66 h 133"/>
                <a:gd name="T2" fmla="*/ 344 w 396"/>
                <a:gd name="T3" fmla="*/ 87 h 133"/>
                <a:gd name="T4" fmla="*/ 279 w 396"/>
                <a:gd name="T5" fmla="*/ 87 h 133"/>
                <a:gd name="T6" fmla="*/ 271 w 396"/>
                <a:gd name="T7" fmla="*/ 91 h 133"/>
                <a:gd name="T8" fmla="*/ 271 w 396"/>
                <a:gd name="T9" fmla="*/ 91 h 133"/>
                <a:gd name="T10" fmla="*/ 249 w 396"/>
                <a:gd name="T11" fmla="*/ 52 h 133"/>
                <a:gd name="T12" fmla="*/ 242 w 396"/>
                <a:gd name="T13" fmla="*/ 48 h 133"/>
                <a:gd name="T14" fmla="*/ 234 w 396"/>
                <a:gd name="T15" fmla="*/ 51 h 133"/>
                <a:gd name="T16" fmla="*/ 203 w 396"/>
                <a:gd name="T17" fmla="*/ 88 h 133"/>
                <a:gd name="T18" fmla="*/ 190 w 396"/>
                <a:gd name="T19" fmla="*/ 68 h 133"/>
                <a:gd name="T20" fmla="*/ 181 w 396"/>
                <a:gd name="T21" fmla="*/ 65 h 133"/>
                <a:gd name="T22" fmla="*/ 173 w 396"/>
                <a:gd name="T23" fmla="*/ 71 h 133"/>
                <a:gd name="T24" fmla="*/ 163 w 396"/>
                <a:gd name="T25" fmla="*/ 103 h 133"/>
                <a:gd name="T26" fmla="*/ 150 w 396"/>
                <a:gd name="T27" fmla="*/ 9 h 133"/>
                <a:gd name="T28" fmla="*/ 143 w 396"/>
                <a:gd name="T29" fmla="*/ 1 h 133"/>
                <a:gd name="T30" fmla="*/ 133 w 396"/>
                <a:gd name="T31" fmla="*/ 6 h 133"/>
                <a:gd name="T32" fmla="*/ 91 w 396"/>
                <a:gd name="T33" fmla="*/ 87 h 133"/>
                <a:gd name="T34" fmla="*/ 51 w 396"/>
                <a:gd name="T35" fmla="*/ 87 h 133"/>
                <a:gd name="T36" fmla="*/ 26 w 396"/>
                <a:gd name="T37" fmla="*/ 67 h 133"/>
                <a:gd name="T38" fmla="*/ 0 w 396"/>
                <a:gd name="T39" fmla="*/ 93 h 133"/>
                <a:gd name="T40" fmla="*/ 26 w 396"/>
                <a:gd name="T41" fmla="*/ 119 h 133"/>
                <a:gd name="T42" fmla="*/ 51 w 396"/>
                <a:gd name="T43" fmla="*/ 101 h 133"/>
                <a:gd name="T44" fmla="*/ 94 w 396"/>
                <a:gd name="T45" fmla="*/ 101 h 133"/>
                <a:gd name="T46" fmla="*/ 102 w 396"/>
                <a:gd name="T47" fmla="*/ 96 h 133"/>
                <a:gd name="T48" fmla="*/ 139 w 396"/>
                <a:gd name="T49" fmla="*/ 26 h 133"/>
                <a:gd name="T50" fmla="*/ 152 w 396"/>
                <a:gd name="T51" fmla="*/ 126 h 133"/>
                <a:gd name="T52" fmla="*/ 161 w 396"/>
                <a:gd name="T53" fmla="*/ 133 h 133"/>
                <a:gd name="T54" fmla="*/ 161 w 396"/>
                <a:gd name="T55" fmla="*/ 133 h 133"/>
                <a:gd name="T56" fmla="*/ 170 w 396"/>
                <a:gd name="T57" fmla="*/ 127 h 133"/>
                <a:gd name="T58" fmla="*/ 184 w 396"/>
                <a:gd name="T59" fmla="*/ 84 h 133"/>
                <a:gd name="T60" fmla="*/ 196 w 396"/>
                <a:gd name="T61" fmla="*/ 101 h 133"/>
                <a:gd name="T62" fmla="*/ 203 w 396"/>
                <a:gd name="T63" fmla="*/ 104 h 133"/>
                <a:gd name="T64" fmla="*/ 210 w 396"/>
                <a:gd name="T65" fmla="*/ 101 h 133"/>
                <a:gd name="T66" fmla="*/ 240 w 396"/>
                <a:gd name="T67" fmla="*/ 65 h 133"/>
                <a:gd name="T68" fmla="*/ 263 w 396"/>
                <a:gd name="T69" fmla="*/ 105 h 133"/>
                <a:gd name="T70" fmla="*/ 270 w 396"/>
                <a:gd name="T71" fmla="*/ 110 h 133"/>
                <a:gd name="T72" fmla="*/ 278 w 396"/>
                <a:gd name="T73" fmla="*/ 105 h 133"/>
                <a:gd name="T74" fmla="*/ 281 w 396"/>
                <a:gd name="T75" fmla="*/ 101 h 133"/>
                <a:gd name="T76" fmla="*/ 345 w 396"/>
                <a:gd name="T77" fmla="*/ 101 h 133"/>
                <a:gd name="T78" fmla="*/ 370 w 396"/>
                <a:gd name="T79" fmla="*/ 118 h 133"/>
                <a:gd name="T80" fmla="*/ 396 w 396"/>
                <a:gd name="T81" fmla="*/ 92 h 133"/>
                <a:gd name="T82" fmla="*/ 370 w 396"/>
                <a:gd name="T83" fmla="*/ 66 h 133"/>
                <a:gd name="T84" fmla="*/ 37 w 396"/>
                <a:gd name="T85" fmla="*/ 101 h 133"/>
                <a:gd name="T86" fmla="*/ 26 w 396"/>
                <a:gd name="T87" fmla="*/ 106 h 133"/>
                <a:gd name="T88" fmla="*/ 13 w 396"/>
                <a:gd name="T89" fmla="*/ 93 h 133"/>
                <a:gd name="T90" fmla="*/ 26 w 396"/>
                <a:gd name="T91" fmla="*/ 80 h 133"/>
                <a:gd name="T92" fmla="*/ 37 w 396"/>
                <a:gd name="T93" fmla="*/ 87 h 133"/>
                <a:gd name="T94" fmla="*/ 39 w 396"/>
                <a:gd name="T95" fmla="*/ 93 h 133"/>
                <a:gd name="T96" fmla="*/ 37 w 396"/>
                <a:gd name="T97" fmla="*/ 101 h 133"/>
                <a:gd name="T98" fmla="*/ 370 w 396"/>
                <a:gd name="T99" fmla="*/ 105 h 133"/>
                <a:gd name="T100" fmla="*/ 359 w 396"/>
                <a:gd name="T101" fmla="*/ 101 h 133"/>
                <a:gd name="T102" fmla="*/ 356 w 396"/>
                <a:gd name="T103" fmla="*/ 92 h 133"/>
                <a:gd name="T104" fmla="*/ 358 w 396"/>
                <a:gd name="T105" fmla="*/ 87 h 133"/>
                <a:gd name="T106" fmla="*/ 370 w 396"/>
                <a:gd name="T107" fmla="*/ 79 h 133"/>
                <a:gd name="T108" fmla="*/ 383 w 396"/>
                <a:gd name="T109" fmla="*/ 92 h 133"/>
                <a:gd name="T110" fmla="*/ 370 w 396"/>
                <a:gd name="T111" fmla="*/ 10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6" h="133">
                  <a:moveTo>
                    <a:pt x="370" y="66"/>
                  </a:moveTo>
                  <a:cubicBezTo>
                    <a:pt x="357" y="66"/>
                    <a:pt x="347" y="75"/>
                    <a:pt x="344" y="87"/>
                  </a:cubicBezTo>
                  <a:cubicBezTo>
                    <a:pt x="279" y="87"/>
                    <a:pt x="279" y="87"/>
                    <a:pt x="279" y="87"/>
                  </a:cubicBezTo>
                  <a:cubicBezTo>
                    <a:pt x="276" y="87"/>
                    <a:pt x="273" y="89"/>
                    <a:pt x="271" y="91"/>
                  </a:cubicBezTo>
                  <a:cubicBezTo>
                    <a:pt x="271" y="91"/>
                    <a:pt x="271" y="91"/>
                    <a:pt x="271" y="91"/>
                  </a:cubicBezTo>
                  <a:cubicBezTo>
                    <a:pt x="249" y="52"/>
                    <a:pt x="249" y="52"/>
                    <a:pt x="249" y="52"/>
                  </a:cubicBezTo>
                  <a:cubicBezTo>
                    <a:pt x="247" y="50"/>
                    <a:pt x="245" y="48"/>
                    <a:pt x="242" y="48"/>
                  </a:cubicBezTo>
                  <a:cubicBezTo>
                    <a:pt x="239" y="48"/>
                    <a:pt x="236" y="49"/>
                    <a:pt x="234" y="51"/>
                  </a:cubicBezTo>
                  <a:cubicBezTo>
                    <a:pt x="203" y="88"/>
                    <a:pt x="203" y="88"/>
                    <a:pt x="203" y="88"/>
                  </a:cubicBezTo>
                  <a:cubicBezTo>
                    <a:pt x="190" y="68"/>
                    <a:pt x="190" y="68"/>
                    <a:pt x="190" y="68"/>
                  </a:cubicBezTo>
                  <a:cubicBezTo>
                    <a:pt x="188" y="65"/>
                    <a:pt x="184" y="64"/>
                    <a:pt x="181" y="65"/>
                  </a:cubicBezTo>
                  <a:cubicBezTo>
                    <a:pt x="177" y="65"/>
                    <a:pt x="174" y="67"/>
                    <a:pt x="173" y="71"/>
                  </a:cubicBezTo>
                  <a:cubicBezTo>
                    <a:pt x="163" y="103"/>
                    <a:pt x="163" y="103"/>
                    <a:pt x="163" y="103"/>
                  </a:cubicBezTo>
                  <a:cubicBezTo>
                    <a:pt x="150" y="9"/>
                    <a:pt x="150" y="9"/>
                    <a:pt x="150" y="9"/>
                  </a:cubicBezTo>
                  <a:cubicBezTo>
                    <a:pt x="150" y="5"/>
                    <a:pt x="147" y="2"/>
                    <a:pt x="143" y="1"/>
                  </a:cubicBezTo>
                  <a:cubicBezTo>
                    <a:pt x="139" y="0"/>
                    <a:pt x="135" y="2"/>
                    <a:pt x="133" y="6"/>
                  </a:cubicBezTo>
                  <a:cubicBezTo>
                    <a:pt x="91" y="87"/>
                    <a:pt x="91" y="87"/>
                    <a:pt x="91" y="87"/>
                  </a:cubicBezTo>
                  <a:cubicBezTo>
                    <a:pt x="51" y="87"/>
                    <a:pt x="51" y="87"/>
                    <a:pt x="51" y="87"/>
                  </a:cubicBezTo>
                  <a:cubicBezTo>
                    <a:pt x="48" y="76"/>
                    <a:pt x="38" y="67"/>
                    <a:pt x="26" y="67"/>
                  </a:cubicBezTo>
                  <a:cubicBezTo>
                    <a:pt x="12" y="67"/>
                    <a:pt x="0" y="79"/>
                    <a:pt x="0" y="93"/>
                  </a:cubicBezTo>
                  <a:cubicBezTo>
                    <a:pt x="0" y="107"/>
                    <a:pt x="12" y="119"/>
                    <a:pt x="26" y="119"/>
                  </a:cubicBezTo>
                  <a:cubicBezTo>
                    <a:pt x="38" y="119"/>
                    <a:pt x="47" y="111"/>
                    <a:pt x="51" y="101"/>
                  </a:cubicBezTo>
                  <a:cubicBezTo>
                    <a:pt x="94" y="101"/>
                    <a:pt x="94" y="101"/>
                    <a:pt x="94" y="101"/>
                  </a:cubicBezTo>
                  <a:cubicBezTo>
                    <a:pt x="98" y="101"/>
                    <a:pt x="101" y="99"/>
                    <a:pt x="102" y="96"/>
                  </a:cubicBezTo>
                  <a:cubicBezTo>
                    <a:pt x="139" y="26"/>
                    <a:pt x="139" y="26"/>
                    <a:pt x="139" y="26"/>
                  </a:cubicBezTo>
                  <a:cubicBezTo>
                    <a:pt x="152" y="126"/>
                    <a:pt x="152" y="126"/>
                    <a:pt x="152" y="126"/>
                  </a:cubicBezTo>
                  <a:cubicBezTo>
                    <a:pt x="153" y="130"/>
                    <a:pt x="156" y="133"/>
                    <a:pt x="161" y="133"/>
                  </a:cubicBezTo>
                  <a:cubicBezTo>
                    <a:pt x="161" y="133"/>
                    <a:pt x="161" y="133"/>
                    <a:pt x="161" y="133"/>
                  </a:cubicBezTo>
                  <a:cubicBezTo>
                    <a:pt x="165" y="133"/>
                    <a:pt x="169" y="131"/>
                    <a:pt x="170" y="127"/>
                  </a:cubicBezTo>
                  <a:cubicBezTo>
                    <a:pt x="184" y="84"/>
                    <a:pt x="184" y="84"/>
                    <a:pt x="184" y="84"/>
                  </a:cubicBezTo>
                  <a:cubicBezTo>
                    <a:pt x="196" y="101"/>
                    <a:pt x="196" y="101"/>
                    <a:pt x="196" y="101"/>
                  </a:cubicBezTo>
                  <a:cubicBezTo>
                    <a:pt x="197" y="103"/>
                    <a:pt x="200" y="104"/>
                    <a:pt x="203" y="104"/>
                  </a:cubicBezTo>
                  <a:cubicBezTo>
                    <a:pt x="206" y="105"/>
                    <a:pt x="208" y="103"/>
                    <a:pt x="210" y="101"/>
                  </a:cubicBezTo>
                  <a:cubicBezTo>
                    <a:pt x="240" y="65"/>
                    <a:pt x="240" y="65"/>
                    <a:pt x="240" y="65"/>
                  </a:cubicBezTo>
                  <a:cubicBezTo>
                    <a:pt x="263" y="105"/>
                    <a:pt x="263" y="105"/>
                    <a:pt x="263" y="105"/>
                  </a:cubicBezTo>
                  <a:cubicBezTo>
                    <a:pt x="264" y="108"/>
                    <a:pt x="267" y="110"/>
                    <a:pt x="270" y="110"/>
                  </a:cubicBezTo>
                  <a:cubicBezTo>
                    <a:pt x="274" y="110"/>
                    <a:pt x="277" y="108"/>
                    <a:pt x="278" y="105"/>
                  </a:cubicBezTo>
                  <a:cubicBezTo>
                    <a:pt x="281" y="101"/>
                    <a:pt x="281" y="101"/>
                    <a:pt x="281" y="101"/>
                  </a:cubicBezTo>
                  <a:cubicBezTo>
                    <a:pt x="345" y="101"/>
                    <a:pt x="345" y="101"/>
                    <a:pt x="345" y="101"/>
                  </a:cubicBezTo>
                  <a:cubicBezTo>
                    <a:pt x="348" y="111"/>
                    <a:pt x="358" y="118"/>
                    <a:pt x="370" y="118"/>
                  </a:cubicBezTo>
                  <a:cubicBezTo>
                    <a:pt x="384" y="118"/>
                    <a:pt x="396" y="107"/>
                    <a:pt x="396" y="92"/>
                  </a:cubicBezTo>
                  <a:cubicBezTo>
                    <a:pt x="396" y="78"/>
                    <a:pt x="384" y="66"/>
                    <a:pt x="370" y="66"/>
                  </a:cubicBezTo>
                  <a:close/>
                  <a:moveTo>
                    <a:pt x="37" y="101"/>
                  </a:moveTo>
                  <a:cubicBezTo>
                    <a:pt x="34" y="104"/>
                    <a:pt x="30" y="106"/>
                    <a:pt x="26" y="106"/>
                  </a:cubicBezTo>
                  <a:cubicBezTo>
                    <a:pt x="19" y="106"/>
                    <a:pt x="13" y="100"/>
                    <a:pt x="13" y="93"/>
                  </a:cubicBezTo>
                  <a:cubicBezTo>
                    <a:pt x="13" y="86"/>
                    <a:pt x="19" y="80"/>
                    <a:pt x="26" y="80"/>
                  </a:cubicBezTo>
                  <a:cubicBezTo>
                    <a:pt x="31" y="80"/>
                    <a:pt x="35" y="83"/>
                    <a:pt x="37" y="87"/>
                  </a:cubicBezTo>
                  <a:cubicBezTo>
                    <a:pt x="38" y="89"/>
                    <a:pt x="39" y="91"/>
                    <a:pt x="39" y="93"/>
                  </a:cubicBezTo>
                  <a:cubicBezTo>
                    <a:pt x="39" y="96"/>
                    <a:pt x="38" y="99"/>
                    <a:pt x="37" y="101"/>
                  </a:cubicBezTo>
                  <a:close/>
                  <a:moveTo>
                    <a:pt x="370" y="105"/>
                  </a:moveTo>
                  <a:cubicBezTo>
                    <a:pt x="365" y="105"/>
                    <a:pt x="362" y="104"/>
                    <a:pt x="359" y="101"/>
                  </a:cubicBezTo>
                  <a:cubicBezTo>
                    <a:pt x="357" y="98"/>
                    <a:pt x="356" y="95"/>
                    <a:pt x="356" y="92"/>
                  </a:cubicBezTo>
                  <a:cubicBezTo>
                    <a:pt x="356" y="90"/>
                    <a:pt x="357" y="88"/>
                    <a:pt x="358" y="87"/>
                  </a:cubicBezTo>
                  <a:cubicBezTo>
                    <a:pt x="360" y="82"/>
                    <a:pt x="364" y="79"/>
                    <a:pt x="370" y="79"/>
                  </a:cubicBezTo>
                  <a:cubicBezTo>
                    <a:pt x="377" y="79"/>
                    <a:pt x="383" y="85"/>
                    <a:pt x="383" y="92"/>
                  </a:cubicBezTo>
                  <a:cubicBezTo>
                    <a:pt x="383" y="100"/>
                    <a:pt x="377" y="105"/>
                    <a:pt x="37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sp>
          <p:nvSpPr>
            <p:cNvPr id="174" name="Freeform 15"/>
            <p:cNvSpPr/>
            <p:nvPr/>
          </p:nvSpPr>
          <p:spPr bwMode="auto">
            <a:xfrm>
              <a:off x="15200312" y="8002588"/>
              <a:ext cx="828675" cy="317500"/>
            </a:xfrm>
            <a:custGeom>
              <a:avLst/>
              <a:gdLst>
                <a:gd name="T0" fmla="*/ 200 w 221"/>
                <a:gd name="T1" fmla="*/ 2 h 85"/>
                <a:gd name="T2" fmla="*/ 193 w 221"/>
                <a:gd name="T3" fmla="*/ 10 h 85"/>
                <a:gd name="T4" fmla="*/ 138 w 221"/>
                <a:gd name="T5" fmla="*/ 53 h 85"/>
                <a:gd name="T6" fmla="*/ 129 w 221"/>
                <a:gd name="T7" fmla="*/ 58 h 85"/>
                <a:gd name="T8" fmla="*/ 112 w 221"/>
                <a:gd name="T9" fmla="*/ 69 h 85"/>
                <a:gd name="T10" fmla="*/ 112 w 221"/>
                <a:gd name="T11" fmla="*/ 69 h 85"/>
                <a:gd name="T12" fmla="*/ 111 w 221"/>
                <a:gd name="T13" fmla="*/ 70 h 85"/>
                <a:gd name="T14" fmla="*/ 110 w 221"/>
                <a:gd name="T15" fmla="*/ 69 h 85"/>
                <a:gd name="T16" fmla="*/ 110 w 221"/>
                <a:gd name="T17" fmla="*/ 69 h 85"/>
                <a:gd name="T18" fmla="*/ 93 w 221"/>
                <a:gd name="T19" fmla="*/ 58 h 85"/>
                <a:gd name="T20" fmla="*/ 84 w 221"/>
                <a:gd name="T21" fmla="*/ 53 h 85"/>
                <a:gd name="T22" fmla="*/ 74 w 221"/>
                <a:gd name="T23" fmla="*/ 46 h 85"/>
                <a:gd name="T24" fmla="*/ 71 w 221"/>
                <a:gd name="T25" fmla="*/ 44 h 85"/>
                <a:gd name="T26" fmla="*/ 19 w 221"/>
                <a:gd name="T27" fmla="*/ 0 h 85"/>
                <a:gd name="T28" fmla="*/ 8 w 221"/>
                <a:gd name="T29" fmla="*/ 2 h 85"/>
                <a:gd name="T30" fmla="*/ 0 w 221"/>
                <a:gd name="T31" fmla="*/ 2 h 85"/>
                <a:gd name="T32" fmla="*/ 75 w 221"/>
                <a:gd name="T33" fmla="*/ 66 h 85"/>
                <a:gd name="T34" fmla="*/ 85 w 221"/>
                <a:gd name="T35" fmla="*/ 72 h 85"/>
                <a:gd name="T36" fmla="*/ 101 w 221"/>
                <a:gd name="T37" fmla="*/ 82 h 85"/>
                <a:gd name="T38" fmla="*/ 111 w 221"/>
                <a:gd name="T39" fmla="*/ 85 h 85"/>
                <a:gd name="T40" fmla="*/ 111 w 221"/>
                <a:gd name="T41" fmla="*/ 85 h 85"/>
                <a:gd name="T42" fmla="*/ 111 w 221"/>
                <a:gd name="T43" fmla="*/ 85 h 85"/>
                <a:gd name="T44" fmla="*/ 121 w 221"/>
                <a:gd name="T45" fmla="*/ 82 h 85"/>
                <a:gd name="T46" fmla="*/ 137 w 221"/>
                <a:gd name="T47" fmla="*/ 72 h 85"/>
                <a:gd name="T48" fmla="*/ 146 w 221"/>
                <a:gd name="T49" fmla="*/ 66 h 85"/>
                <a:gd name="T50" fmla="*/ 221 w 221"/>
                <a:gd name="T51" fmla="*/ 2 h 85"/>
                <a:gd name="T52" fmla="*/ 200 w 221"/>
                <a:gd name="T5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85">
                  <a:moveTo>
                    <a:pt x="200" y="2"/>
                  </a:moveTo>
                  <a:cubicBezTo>
                    <a:pt x="200" y="3"/>
                    <a:pt x="193" y="10"/>
                    <a:pt x="193" y="10"/>
                  </a:cubicBezTo>
                  <a:cubicBezTo>
                    <a:pt x="175" y="28"/>
                    <a:pt x="154" y="42"/>
                    <a:pt x="138" y="53"/>
                  </a:cubicBezTo>
                  <a:cubicBezTo>
                    <a:pt x="135" y="55"/>
                    <a:pt x="132" y="57"/>
                    <a:pt x="129" y="58"/>
                  </a:cubicBezTo>
                  <a:cubicBezTo>
                    <a:pt x="123" y="62"/>
                    <a:pt x="117" y="65"/>
                    <a:pt x="112" y="69"/>
                  </a:cubicBezTo>
                  <a:cubicBezTo>
                    <a:pt x="112" y="69"/>
                    <a:pt x="112" y="69"/>
                    <a:pt x="112" y="69"/>
                  </a:cubicBezTo>
                  <a:cubicBezTo>
                    <a:pt x="111" y="70"/>
                    <a:pt x="111" y="70"/>
                    <a:pt x="111" y="70"/>
                  </a:cubicBezTo>
                  <a:cubicBezTo>
                    <a:pt x="111" y="70"/>
                    <a:pt x="110" y="70"/>
                    <a:pt x="110" y="69"/>
                  </a:cubicBezTo>
                  <a:cubicBezTo>
                    <a:pt x="110" y="69"/>
                    <a:pt x="110" y="69"/>
                    <a:pt x="110" y="69"/>
                  </a:cubicBezTo>
                  <a:cubicBezTo>
                    <a:pt x="104" y="65"/>
                    <a:pt x="99" y="62"/>
                    <a:pt x="93" y="58"/>
                  </a:cubicBezTo>
                  <a:cubicBezTo>
                    <a:pt x="90" y="57"/>
                    <a:pt x="87" y="55"/>
                    <a:pt x="84" y="53"/>
                  </a:cubicBezTo>
                  <a:cubicBezTo>
                    <a:pt x="81" y="51"/>
                    <a:pt x="77" y="49"/>
                    <a:pt x="74" y="46"/>
                  </a:cubicBezTo>
                  <a:cubicBezTo>
                    <a:pt x="73" y="46"/>
                    <a:pt x="72" y="45"/>
                    <a:pt x="71" y="44"/>
                  </a:cubicBezTo>
                  <a:cubicBezTo>
                    <a:pt x="54" y="33"/>
                    <a:pt x="35" y="18"/>
                    <a:pt x="19" y="0"/>
                  </a:cubicBezTo>
                  <a:cubicBezTo>
                    <a:pt x="16" y="1"/>
                    <a:pt x="12" y="2"/>
                    <a:pt x="8" y="2"/>
                  </a:cubicBezTo>
                  <a:cubicBezTo>
                    <a:pt x="0" y="2"/>
                    <a:pt x="0" y="2"/>
                    <a:pt x="0" y="2"/>
                  </a:cubicBezTo>
                  <a:cubicBezTo>
                    <a:pt x="23" y="30"/>
                    <a:pt x="53" y="52"/>
                    <a:pt x="75" y="66"/>
                  </a:cubicBezTo>
                  <a:cubicBezTo>
                    <a:pt x="79" y="68"/>
                    <a:pt x="82" y="70"/>
                    <a:pt x="85" y="72"/>
                  </a:cubicBezTo>
                  <a:cubicBezTo>
                    <a:pt x="90" y="75"/>
                    <a:pt x="96" y="79"/>
                    <a:pt x="101" y="82"/>
                  </a:cubicBezTo>
                  <a:cubicBezTo>
                    <a:pt x="104" y="84"/>
                    <a:pt x="107" y="85"/>
                    <a:pt x="111" y="85"/>
                  </a:cubicBezTo>
                  <a:cubicBezTo>
                    <a:pt x="111" y="85"/>
                    <a:pt x="111" y="85"/>
                    <a:pt x="111" y="85"/>
                  </a:cubicBezTo>
                  <a:cubicBezTo>
                    <a:pt x="111" y="85"/>
                    <a:pt x="111" y="85"/>
                    <a:pt x="111" y="85"/>
                  </a:cubicBezTo>
                  <a:cubicBezTo>
                    <a:pt x="115" y="85"/>
                    <a:pt x="118" y="84"/>
                    <a:pt x="121" y="82"/>
                  </a:cubicBezTo>
                  <a:cubicBezTo>
                    <a:pt x="126" y="79"/>
                    <a:pt x="131" y="75"/>
                    <a:pt x="137" y="72"/>
                  </a:cubicBezTo>
                  <a:cubicBezTo>
                    <a:pt x="140" y="70"/>
                    <a:pt x="143" y="68"/>
                    <a:pt x="146" y="66"/>
                  </a:cubicBezTo>
                  <a:cubicBezTo>
                    <a:pt x="169" y="52"/>
                    <a:pt x="199" y="30"/>
                    <a:pt x="221" y="2"/>
                  </a:cubicBezTo>
                  <a:cubicBezTo>
                    <a:pt x="221" y="2"/>
                    <a:pt x="201" y="2"/>
                    <a:pt x="20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noAutofit/>
            </a:bodyPr>
            <a:lstStyle/>
            <a:p>
              <a:pPr defTabSz="914377" fontAlgn="ctr">
                <a:defRPr/>
              </a:pPr>
              <a:endParaRPr lang="en-US" altLang="zh-CN" sz="1599" dirty="0">
                <a:solidFill>
                  <a:prstClr val="black"/>
                </a:solidFill>
                <a:effectLst>
                  <a:outerShdw blurRad="38100" dist="38100" dir="2700000" algn="tl">
                    <a:srgbClr val="000000">
                      <a:alpha val="43137"/>
                    </a:srgbClr>
                  </a:outerShdw>
                </a:effectLst>
                <a:latin typeface="Calibri" panose="020F0502020204030204"/>
                <a:ea typeface="方正兰亭黑简体" panose="02000000000000000000" pitchFamily="2" charset="-122"/>
                <a:cs typeface="Huawei Sans" panose="020C0503030203020204" pitchFamily="34" charset="0"/>
              </a:endParaRPr>
            </a:p>
          </p:txBody>
        </p:sp>
      </p:grpSp>
      <p:sp>
        <p:nvSpPr>
          <p:cNvPr id="363" name="右箭头 362"/>
          <p:cNvSpPr/>
          <p:nvPr/>
        </p:nvSpPr>
        <p:spPr bwMode="auto">
          <a:xfrm>
            <a:off x="2550335" y="2801288"/>
            <a:ext cx="7270699" cy="556029"/>
          </a:xfrm>
          <a:prstGeom prst="rightArrow">
            <a:avLst>
              <a:gd name="adj1" fmla="val 58310"/>
              <a:gd name="adj2" fmla="val 50000"/>
            </a:avLst>
          </a:prstGeom>
          <a:gradFill>
            <a:gsLst>
              <a:gs pos="1000">
                <a:schemeClr val="bg1">
                  <a:alpha val="0"/>
                </a:schemeClr>
              </a:gs>
              <a:gs pos="100000">
                <a:schemeClr val="accent1">
                  <a:lumMod val="40000"/>
                  <a:lumOff val="60000"/>
                  <a:alpha val="65000"/>
                </a:schemeClr>
              </a:gs>
            </a:gsLst>
            <a:lin ang="0" scaled="0"/>
          </a:gradFill>
          <a:ln w="19050">
            <a:noFill/>
          </a:ln>
          <a:effectLst/>
        </p:spPr>
        <p:txBody>
          <a:bodyPr vert="horz" wrap="square" lIns="358407" tIns="179203" rIns="358407" bIns="179203" numCol="1" rtlCol="0" anchor="t" anchorCtr="0" compatLnSpc="1">
            <a:prstTxWarp prst="textNoShape">
              <a:avLst/>
            </a:prstTxWarp>
            <a:noAutofit/>
          </a:bodyPr>
          <a:lstStyle>
            <a:defPPr>
              <a:defRPr lang="zh-CN"/>
            </a:defPPr>
            <a:lvl1pPr marL="0" algn="l" defTabSz="1219272" rtl="0" eaLnBrk="1" latinLnBrk="0" hangingPunct="1">
              <a:defRPr sz="2400" kern="1200">
                <a:solidFill>
                  <a:schemeClr val="tx1"/>
                </a:solidFill>
                <a:latin typeface="+mn-lt"/>
                <a:ea typeface="+mn-ea"/>
                <a:cs typeface="+mn-cs"/>
              </a:defRPr>
            </a:lvl1pPr>
            <a:lvl2pPr marL="609636" algn="l" defTabSz="1219272" rtl="0" eaLnBrk="1" latinLnBrk="0" hangingPunct="1">
              <a:defRPr sz="2400" kern="1200">
                <a:solidFill>
                  <a:schemeClr val="tx1"/>
                </a:solidFill>
                <a:latin typeface="+mn-lt"/>
                <a:ea typeface="+mn-ea"/>
                <a:cs typeface="+mn-cs"/>
              </a:defRPr>
            </a:lvl2pPr>
            <a:lvl3pPr marL="1219272" algn="l" defTabSz="1219272" rtl="0" eaLnBrk="1" latinLnBrk="0" hangingPunct="1">
              <a:defRPr sz="2400" kern="1200">
                <a:solidFill>
                  <a:schemeClr val="tx1"/>
                </a:solidFill>
                <a:latin typeface="+mn-lt"/>
                <a:ea typeface="+mn-ea"/>
                <a:cs typeface="+mn-cs"/>
              </a:defRPr>
            </a:lvl3pPr>
            <a:lvl4pPr marL="1828908" algn="l" defTabSz="1219272" rtl="0" eaLnBrk="1" latinLnBrk="0" hangingPunct="1">
              <a:defRPr sz="2400" kern="1200">
                <a:solidFill>
                  <a:schemeClr val="tx1"/>
                </a:solidFill>
                <a:latin typeface="+mn-lt"/>
                <a:ea typeface="+mn-ea"/>
                <a:cs typeface="+mn-cs"/>
              </a:defRPr>
            </a:lvl4pPr>
            <a:lvl5pPr marL="2438545" algn="l" defTabSz="1219272" rtl="0" eaLnBrk="1" latinLnBrk="0" hangingPunct="1">
              <a:defRPr sz="2400" kern="1200">
                <a:solidFill>
                  <a:schemeClr val="tx1"/>
                </a:solidFill>
                <a:latin typeface="+mn-lt"/>
                <a:ea typeface="+mn-ea"/>
                <a:cs typeface="+mn-cs"/>
              </a:defRPr>
            </a:lvl5pPr>
            <a:lvl6pPr marL="3048180" algn="l" defTabSz="1219272" rtl="0" eaLnBrk="1" latinLnBrk="0" hangingPunct="1">
              <a:defRPr sz="2400" kern="1200">
                <a:solidFill>
                  <a:schemeClr val="tx1"/>
                </a:solidFill>
                <a:latin typeface="+mn-lt"/>
                <a:ea typeface="+mn-ea"/>
                <a:cs typeface="+mn-cs"/>
              </a:defRPr>
            </a:lvl6pPr>
            <a:lvl7pPr marL="3657816" algn="l" defTabSz="1219272" rtl="0" eaLnBrk="1" latinLnBrk="0" hangingPunct="1">
              <a:defRPr sz="2400" kern="1200">
                <a:solidFill>
                  <a:schemeClr val="tx1"/>
                </a:solidFill>
                <a:latin typeface="+mn-lt"/>
                <a:ea typeface="+mn-ea"/>
                <a:cs typeface="+mn-cs"/>
              </a:defRPr>
            </a:lvl7pPr>
            <a:lvl8pPr marL="4267452" algn="l" defTabSz="1219272" rtl="0" eaLnBrk="1" latinLnBrk="0" hangingPunct="1">
              <a:defRPr sz="2400" kern="1200">
                <a:solidFill>
                  <a:schemeClr val="tx1"/>
                </a:solidFill>
                <a:latin typeface="+mn-lt"/>
                <a:ea typeface="+mn-ea"/>
                <a:cs typeface="+mn-cs"/>
              </a:defRPr>
            </a:lvl8pPr>
            <a:lvl9pPr marL="4877087" algn="l" defTabSz="1219272" rtl="0" eaLnBrk="1" latinLnBrk="0" hangingPunct="1">
              <a:defRPr sz="2400" kern="1200">
                <a:solidFill>
                  <a:schemeClr val="tx1"/>
                </a:solidFill>
                <a:latin typeface="+mn-lt"/>
                <a:ea typeface="+mn-ea"/>
                <a:cs typeface="+mn-cs"/>
              </a:defRPr>
            </a:lvl9pPr>
          </a:lstStyle>
          <a:p>
            <a:pPr defTabSz="3583825" fontAlgn="ctr">
              <a:spcBef>
                <a:spcPct val="0"/>
              </a:spcBef>
              <a:spcAft>
                <a:spcPct val="0"/>
              </a:spcAft>
              <a:buClr>
                <a:srgbClr val="CC9900"/>
              </a:buClr>
              <a:defRPr/>
            </a:pPr>
            <a:endParaRPr lang="en-US" altLang="zh-CN" sz="2399" kern="0" dirty="0">
              <a:solidFill>
                <a:prstClr val="white"/>
              </a:solidFill>
              <a:latin typeface="Calibri" panose="020F0502020204030204"/>
              <a:ea typeface="方正兰亭黑简体" panose="02000000000000000000" pitchFamily="2" charset="-122"/>
              <a:cs typeface="Huawei Sans" panose="020C0503030203020204" pitchFamily="34" charset="0"/>
              <a:sym typeface="Arial" panose="020B0604020202020204" pitchFamily="34" charset="0"/>
            </a:endParaRPr>
          </a:p>
        </p:txBody>
      </p:sp>
      <p:pic>
        <p:nvPicPr>
          <p:cNvPr id="294" name="Picture 2"/>
          <p:cNvPicPr>
            <a:picLocks noChangeAspect="1" noChangeArrowheads="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88362" y="2902571"/>
            <a:ext cx="319812" cy="331460"/>
          </a:xfrm>
          <a:prstGeom prst="rect">
            <a:avLst/>
          </a:prstGeom>
          <a:noFill/>
          <a:ln>
            <a:noFill/>
          </a:ln>
        </p:spPr>
      </p:pic>
      <p:cxnSp>
        <p:nvCxnSpPr>
          <p:cNvPr id="311" name="直接箭头连接符 310"/>
          <p:cNvCxnSpPr/>
          <p:nvPr/>
        </p:nvCxnSpPr>
        <p:spPr>
          <a:xfrm>
            <a:off x="1906593" y="5711657"/>
            <a:ext cx="7781505" cy="0"/>
          </a:xfrm>
          <a:prstGeom prst="straightConnector1">
            <a:avLst/>
          </a:prstGeom>
          <a:noFill/>
          <a:ln w="28575" cap="flat" cmpd="sng" algn="ctr">
            <a:gradFill>
              <a:gsLst>
                <a:gs pos="0">
                  <a:schemeClr val="accent1">
                    <a:lumMod val="5000"/>
                    <a:lumOff val="95000"/>
                    <a:alpha val="0"/>
                  </a:schemeClr>
                </a:gs>
                <a:gs pos="41000">
                  <a:schemeClr val="accent1">
                    <a:lumMod val="45000"/>
                    <a:lumOff val="55000"/>
                  </a:schemeClr>
                </a:gs>
                <a:gs pos="100000">
                  <a:schemeClr val="accent1">
                    <a:lumMod val="45000"/>
                    <a:lumOff val="55000"/>
                  </a:schemeClr>
                </a:gs>
              </a:gsLst>
              <a:lin ang="4200000" scaled="0"/>
            </a:gradFill>
            <a:prstDash val="solid"/>
            <a:miter lim="800000"/>
            <a:tailEnd type="triangle"/>
          </a:ln>
          <a:effectLst/>
        </p:spPr>
      </p:cxnSp>
      <p:sp>
        <p:nvSpPr>
          <p:cNvPr id="312" name="文本框 311"/>
          <p:cNvSpPr txBox="1"/>
          <p:nvPr/>
        </p:nvSpPr>
        <p:spPr>
          <a:xfrm>
            <a:off x="2170543" y="5211039"/>
            <a:ext cx="718604" cy="416919"/>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1000" b="0" dirty="0">
                <a:solidFill>
                  <a:prstClr val="white"/>
                </a:solidFill>
                <a:latin typeface="Arial" panose="020B0604020202020204" pitchFamily="34" charset="0"/>
                <a:ea typeface="Arial Unicode MS" panose="020B0604020202020204" pitchFamily="34" charset="-122"/>
              </a:rPr>
              <a:t>POTS</a:t>
            </a:r>
          </a:p>
          <a:p>
            <a:pPr defTabSz="1735179" fontAlgn="ctr">
              <a:defRPr/>
            </a:pPr>
            <a:r>
              <a:rPr lang="en-US" altLang="zh-CN" sz="1000" b="0" dirty="0">
                <a:solidFill>
                  <a:prstClr val="white"/>
                </a:solidFill>
                <a:latin typeface="Arial" panose="020B0604020202020204" pitchFamily="34" charset="0"/>
                <a:ea typeface="Arial Unicode MS" panose="020B0604020202020204" pitchFamily="34" charset="-122"/>
              </a:rPr>
              <a:t>PDH</a:t>
            </a:r>
          </a:p>
        </p:txBody>
      </p:sp>
      <p:sp>
        <p:nvSpPr>
          <p:cNvPr id="313" name="文本框 312"/>
          <p:cNvSpPr txBox="1"/>
          <p:nvPr/>
        </p:nvSpPr>
        <p:spPr>
          <a:xfrm>
            <a:off x="3182687" y="5211039"/>
            <a:ext cx="608332" cy="416919"/>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1000" b="0" dirty="0">
                <a:solidFill>
                  <a:prstClr val="white"/>
                </a:solidFill>
                <a:latin typeface="Arial" panose="020B0604020202020204" pitchFamily="34" charset="0"/>
                <a:ea typeface="Arial Unicode MS" panose="020B0604020202020204" pitchFamily="34" charset="-122"/>
              </a:rPr>
              <a:t>ADSL</a:t>
            </a:r>
          </a:p>
          <a:p>
            <a:pPr defTabSz="1735179" fontAlgn="ctr">
              <a:defRPr/>
            </a:pPr>
            <a:r>
              <a:rPr lang="en-US" altLang="zh-CN" sz="1000" b="0" dirty="0">
                <a:solidFill>
                  <a:prstClr val="white"/>
                </a:solidFill>
                <a:latin typeface="Arial" panose="020B0604020202020204" pitchFamily="34" charset="0"/>
                <a:ea typeface="Arial Unicode MS" panose="020B0604020202020204" pitchFamily="34" charset="-122"/>
              </a:rPr>
              <a:t>SDH</a:t>
            </a:r>
          </a:p>
        </p:txBody>
      </p:sp>
      <p:sp>
        <p:nvSpPr>
          <p:cNvPr id="314" name="文本框 313"/>
          <p:cNvSpPr txBox="1"/>
          <p:nvPr/>
        </p:nvSpPr>
        <p:spPr>
          <a:xfrm>
            <a:off x="4340823" y="5195005"/>
            <a:ext cx="789237" cy="432953"/>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1051" b="0" dirty="0">
                <a:solidFill>
                  <a:prstClr val="white"/>
                </a:solidFill>
                <a:latin typeface="Arial" panose="020B0604020202020204" pitchFamily="34" charset="0"/>
                <a:ea typeface="Arial Unicode MS" panose="020B0604020202020204" pitchFamily="34" charset="-122"/>
              </a:rPr>
              <a:t>VDSL</a:t>
            </a:r>
          </a:p>
          <a:p>
            <a:pPr defTabSz="1735179" fontAlgn="ctr">
              <a:defRPr/>
            </a:pPr>
            <a:r>
              <a:rPr lang="en-US" altLang="zh-CN" sz="1051" b="0" dirty="0">
                <a:solidFill>
                  <a:prstClr val="white"/>
                </a:solidFill>
                <a:latin typeface="Arial" panose="020B0604020202020204" pitchFamily="34" charset="0"/>
                <a:ea typeface="Arial Unicode MS" panose="020B0604020202020204" pitchFamily="34" charset="-122"/>
              </a:rPr>
              <a:t>MSTP</a:t>
            </a:r>
          </a:p>
        </p:txBody>
      </p:sp>
      <p:sp>
        <p:nvSpPr>
          <p:cNvPr id="315" name="文本框 314"/>
          <p:cNvSpPr txBox="1"/>
          <p:nvPr/>
        </p:nvSpPr>
        <p:spPr>
          <a:xfrm>
            <a:off x="5748297" y="5195005"/>
            <a:ext cx="1267380" cy="432953"/>
          </a:xfrm>
          <a:prstGeom prst="rect">
            <a:avLst/>
          </a:prstGeom>
          <a:noFill/>
        </p:spPr>
        <p:txBody>
          <a:bodyPr wrap="square" rtlCol="0">
            <a:noAutofit/>
          </a:bodyPr>
          <a:lstStyle>
            <a:defPPr>
              <a:defRPr lang="en-US"/>
            </a:defPPr>
            <a:lvl1pPr algn="ctr" defTabSz="1735222">
              <a:defRPr sz="1600" b="1" kern="0">
                <a:solidFill>
                  <a:srgbClr val="1D1D1A"/>
                </a:solidFill>
                <a:latin typeface="Arial"/>
                <a:ea typeface="微软雅黑"/>
              </a:defRPr>
            </a:lvl1pPr>
          </a:lstStyle>
          <a:p>
            <a:pPr defTabSz="1735179" fontAlgn="ctr">
              <a:defRPr/>
            </a:pPr>
            <a:r>
              <a:rPr lang="en-US" altLang="zh-CN" sz="1051" b="0" dirty="0">
                <a:solidFill>
                  <a:prstClr val="white"/>
                </a:solidFill>
                <a:latin typeface="Arial" panose="020B0604020202020204" pitchFamily="34" charset="0"/>
                <a:ea typeface="Arial Unicode MS" panose="020B0604020202020204" pitchFamily="34" charset="-122"/>
              </a:rPr>
              <a:t>GPON</a:t>
            </a:r>
          </a:p>
          <a:p>
            <a:pPr defTabSz="1735179" fontAlgn="ctr">
              <a:defRPr/>
            </a:pPr>
            <a:r>
              <a:rPr lang="en-US" altLang="zh-CN" sz="1051" b="0" dirty="0">
                <a:solidFill>
                  <a:prstClr val="white"/>
                </a:solidFill>
                <a:latin typeface="Arial" panose="020B0604020202020204" pitchFamily="34" charset="0"/>
                <a:ea typeface="Arial Unicode MS" panose="020B0604020202020204" pitchFamily="34" charset="-122"/>
              </a:rPr>
              <a:t>100G + OTN</a:t>
            </a:r>
          </a:p>
        </p:txBody>
      </p:sp>
      <p:sp>
        <p:nvSpPr>
          <p:cNvPr id="316" name="文本框 315"/>
          <p:cNvSpPr txBox="1"/>
          <p:nvPr/>
        </p:nvSpPr>
        <p:spPr>
          <a:xfrm>
            <a:off x="7254133" y="5195006"/>
            <a:ext cx="1944208" cy="445092"/>
          </a:xfrm>
          <a:prstGeom prst="rect">
            <a:avLst/>
          </a:prstGeom>
          <a:noFill/>
        </p:spPr>
        <p:txBody>
          <a:bodyPr wrap="square" rtlCol="0">
            <a:noAutofit/>
          </a:bodyPr>
          <a:lstStyle>
            <a:defPPr>
              <a:defRPr lang="en-US"/>
            </a:defPPr>
            <a:lvl1pPr algn="ctr" defTabSz="1735222">
              <a:defRPr sz="1600" b="1" kern="0">
                <a:solidFill>
                  <a:srgbClr val="1D1D1A"/>
                </a:solidFill>
                <a:latin typeface="Arial"/>
                <a:ea typeface="微软雅黑"/>
              </a:defRPr>
            </a:lvl1pPr>
          </a:lstStyle>
          <a:p>
            <a:pPr defTabSz="1735179" fontAlgn="ctr">
              <a:defRPr/>
            </a:pPr>
            <a:r>
              <a:rPr lang="en-US" altLang="zh-CN" sz="1100" dirty="0">
                <a:solidFill>
                  <a:prstClr val="white"/>
                </a:solidFill>
                <a:latin typeface="Arial" panose="020B0604020202020204" pitchFamily="34" charset="0"/>
                <a:ea typeface="Arial Unicode MS" panose="020B0604020202020204" pitchFamily="34" charset="-122"/>
              </a:rPr>
              <a:t>10G PON + Wi-Fi 6</a:t>
            </a:r>
          </a:p>
          <a:p>
            <a:pPr defTabSz="1735179" fontAlgn="ctr">
              <a:defRPr/>
            </a:pPr>
            <a:r>
              <a:rPr lang="en-US" altLang="zh-CN" sz="1100" dirty="0">
                <a:solidFill>
                  <a:prstClr val="white"/>
                </a:solidFill>
                <a:latin typeface="Arial" panose="020B0604020202020204" pitchFamily="34" charset="0"/>
                <a:ea typeface="Arial Unicode MS" panose="020B0604020202020204" pitchFamily="34" charset="-122"/>
              </a:rPr>
              <a:t>200G/400G + OSU-OTN</a:t>
            </a:r>
          </a:p>
        </p:txBody>
      </p:sp>
      <p:sp>
        <p:nvSpPr>
          <p:cNvPr id="317" name="文本框 316"/>
          <p:cNvSpPr txBox="1"/>
          <p:nvPr/>
        </p:nvSpPr>
        <p:spPr>
          <a:xfrm>
            <a:off x="2176911" y="5781427"/>
            <a:ext cx="801043" cy="240528"/>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900" b="0" dirty="0">
                <a:solidFill>
                  <a:prstClr val="white"/>
                </a:solidFill>
                <a:latin typeface="Arial" panose="020B0604020202020204" pitchFamily="34" charset="0"/>
                <a:ea typeface="Arial Unicode MS" panose="020B0604020202020204" pitchFamily="34" charset="-122"/>
              </a:rPr>
              <a:t>1980s</a:t>
            </a:r>
          </a:p>
        </p:txBody>
      </p:sp>
      <p:sp>
        <p:nvSpPr>
          <p:cNvPr id="318" name="文本框 317"/>
          <p:cNvSpPr txBox="1"/>
          <p:nvPr/>
        </p:nvSpPr>
        <p:spPr>
          <a:xfrm>
            <a:off x="3181805" y="5781426"/>
            <a:ext cx="609215" cy="191759"/>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900" b="0" dirty="0">
                <a:solidFill>
                  <a:prstClr val="white"/>
                </a:solidFill>
                <a:latin typeface="Arial" panose="020B0604020202020204" pitchFamily="34" charset="0"/>
                <a:ea typeface="Arial Unicode MS" panose="020B0604020202020204" pitchFamily="34" charset="-122"/>
              </a:rPr>
              <a:t>1990s</a:t>
            </a:r>
          </a:p>
        </p:txBody>
      </p:sp>
      <p:sp>
        <p:nvSpPr>
          <p:cNvPr id="319" name="文本框 318"/>
          <p:cNvSpPr txBox="1"/>
          <p:nvPr/>
        </p:nvSpPr>
        <p:spPr>
          <a:xfrm>
            <a:off x="4360083" y="5781427"/>
            <a:ext cx="705256" cy="240528"/>
          </a:xfrm>
          <a:prstGeom prst="rect">
            <a:avLst/>
          </a:prstGeom>
          <a:noFill/>
        </p:spPr>
        <p:txBody>
          <a:bodyPr wrap="square" rtlCol="0">
            <a:noAutofit/>
          </a:bodyPr>
          <a:lstStyle>
            <a:defPPr>
              <a:defRPr lang="en-US"/>
            </a:defPPr>
            <a:lvl1pPr algn="ctr" defTabSz="1735222">
              <a:defRPr sz="1200" b="1" kern="0">
                <a:solidFill>
                  <a:srgbClr val="1D1D1A"/>
                </a:solidFill>
                <a:latin typeface="Arial"/>
                <a:ea typeface="微软雅黑"/>
              </a:defRPr>
            </a:lvl1pPr>
          </a:lstStyle>
          <a:p>
            <a:pPr defTabSz="1735179" fontAlgn="ctr">
              <a:defRPr/>
            </a:pPr>
            <a:r>
              <a:rPr lang="en-US" altLang="zh-CN" sz="900" b="0" dirty="0">
                <a:solidFill>
                  <a:prstClr val="white"/>
                </a:solidFill>
                <a:latin typeface="Arial" panose="020B0604020202020204" pitchFamily="34" charset="0"/>
                <a:ea typeface="Arial Unicode MS" panose="020B0604020202020204" pitchFamily="34" charset="-122"/>
              </a:rPr>
              <a:t>2000s</a:t>
            </a:r>
          </a:p>
        </p:txBody>
      </p:sp>
      <p:sp>
        <p:nvSpPr>
          <p:cNvPr id="320" name="文本框 319"/>
          <p:cNvSpPr txBox="1"/>
          <p:nvPr/>
        </p:nvSpPr>
        <p:spPr>
          <a:xfrm>
            <a:off x="5964983" y="5781427"/>
            <a:ext cx="756431" cy="240528"/>
          </a:xfrm>
          <a:prstGeom prst="rect">
            <a:avLst/>
          </a:prstGeom>
          <a:noFill/>
        </p:spPr>
        <p:txBody>
          <a:bodyPr wrap="square" rtlCol="0">
            <a:noAutofit/>
          </a:bodyPr>
          <a:lstStyle>
            <a:defPPr>
              <a:defRPr lang="en-US"/>
            </a:defPPr>
            <a:lvl1pPr algn="ctr" defTabSz="1735222">
              <a:defRPr sz="1600" b="1" kern="0">
                <a:solidFill>
                  <a:srgbClr val="1D1D1A"/>
                </a:solidFill>
                <a:latin typeface="Arial"/>
                <a:ea typeface="微软雅黑"/>
              </a:defRPr>
            </a:lvl1pPr>
          </a:lstStyle>
          <a:p>
            <a:pPr defTabSz="1735179" fontAlgn="ctr">
              <a:defRPr/>
            </a:pPr>
            <a:r>
              <a:rPr lang="en-US" altLang="zh-CN" sz="900" b="0" dirty="0">
                <a:solidFill>
                  <a:prstClr val="white"/>
                </a:solidFill>
                <a:latin typeface="Arial" panose="020B0604020202020204" pitchFamily="34" charset="0"/>
                <a:ea typeface="Arial Unicode MS" panose="020B0604020202020204" pitchFamily="34" charset="-122"/>
              </a:rPr>
              <a:t>2010s</a:t>
            </a:r>
          </a:p>
        </p:txBody>
      </p:sp>
      <p:sp>
        <p:nvSpPr>
          <p:cNvPr id="322" name="文本框 321"/>
          <p:cNvSpPr txBox="1"/>
          <p:nvPr/>
        </p:nvSpPr>
        <p:spPr>
          <a:xfrm>
            <a:off x="7995733" y="5781426"/>
            <a:ext cx="705256" cy="260063"/>
          </a:xfrm>
          <a:prstGeom prst="rect">
            <a:avLst/>
          </a:prstGeom>
          <a:noFill/>
        </p:spPr>
        <p:txBody>
          <a:bodyPr wrap="square" rtlCol="0">
            <a:noAutofit/>
          </a:bodyPr>
          <a:lstStyle>
            <a:defPPr>
              <a:defRPr lang="en-US"/>
            </a:defPPr>
            <a:lvl1pPr algn="ctr" defTabSz="1735222">
              <a:defRPr sz="1600" b="1" kern="0">
                <a:solidFill>
                  <a:srgbClr val="1D1D1A"/>
                </a:solidFill>
                <a:latin typeface="Arial"/>
                <a:ea typeface="微软雅黑"/>
              </a:defRPr>
            </a:lvl1pPr>
          </a:lstStyle>
          <a:p>
            <a:pPr defTabSz="1735179" fontAlgn="ctr">
              <a:defRPr/>
            </a:pPr>
            <a:r>
              <a:rPr lang="en-US" altLang="zh-CN" sz="900" dirty="0">
                <a:solidFill>
                  <a:prstClr val="white"/>
                </a:solidFill>
                <a:latin typeface="Arial" panose="020B0604020202020204" pitchFamily="34" charset="0"/>
                <a:ea typeface="Arial Unicode MS" panose="020B0604020202020204" pitchFamily="34" charset="-122"/>
              </a:rPr>
              <a:t>2020s</a:t>
            </a:r>
          </a:p>
        </p:txBody>
      </p:sp>
    </p:spTree>
    <p:extLst>
      <p:ext uri="{BB962C8B-B14F-4D97-AF65-F5344CB8AC3E}">
        <p14:creationId xmlns:p14="http://schemas.microsoft.com/office/powerpoint/2010/main" val="1195682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87" y="493612"/>
            <a:ext cx="10515600" cy="290683"/>
          </a:xfrm>
        </p:spPr>
        <p:txBody>
          <a:bodyPr>
            <a:noAutofit/>
          </a:bodyPr>
          <a:lstStyle/>
          <a:p>
            <a:r>
              <a:rPr lang="en-US" altLang="zh-CN" sz="2400" b="1" dirty="0">
                <a:solidFill>
                  <a:srgbClr val="3404BC"/>
                </a:solidFill>
                <a:latin typeface="+mn-lt"/>
              </a:rPr>
              <a:t>Technologies:</a:t>
            </a:r>
            <a:r>
              <a:rPr lang="en-US" altLang="zh-CN" sz="2400" dirty="0">
                <a:solidFill>
                  <a:srgbClr val="3404BC"/>
                </a:solidFill>
                <a:latin typeface="+mn-lt"/>
              </a:rPr>
              <a:t> </a:t>
            </a:r>
            <a:r>
              <a:rPr lang="en-US" altLang="zh-CN" sz="2400" dirty="0" err="1">
                <a:solidFill>
                  <a:srgbClr val="3404BC"/>
                </a:solidFill>
                <a:latin typeface="+mn-lt"/>
              </a:rPr>
              <a:t>50G</a:t>
            </a:r>
            <a:r>
              <a:rPr lang="en-US" altLang="zh-CN" sz="2400" dirty="0">
                <a:solidFill>
                  <a:srgbClr val="3404BC"/>
                </a:solidFill>
                <a:latin typeface="+mn-lt"/>
              </a:rPr>
              <a:t> </a:t>
            </a:r>
            <a:r>
              <a:rPr lang="en-US" altLang="zh-CN" sz="2400" dirty="0" err="1">
                <a:solidFill>
                  <a:srgbClr val="3404BC"/>
                </a:solidFill>
                <a:latin typeface="+mn-lt"/>
              </a:rPr>
              <a:t>PON</a:t>
            </a:r>
            <a:r>
              <a:rPr lang="en-US" altLang="zh-CN" sz="2400" dirty="0">
                <a:solidFill>
                  <a:srgbClr val="3404BC"/>
                </a:solidFill>
                <a:latin typeface="+mn-lt"/>
              </a:rPr>
              <a:t> is the Next Generation </a:t>
            </a:r>
            <a:r>
              <a:rPr lang="en-US" altLang="zh-CN" sz="2400" dirty="0" err="1">
                <a:solidFill>
                  <a:srgbClr val="3404BC"/>
                </a:solidFill>
                <a:latin typeface="+mn-lt"/>
              </a:rPr>
              <a:t>PON</a:t>
            </a:r>
            <a:r>
              <a:rPr lang="en-US" altLang="zh-CN" sz="2400" dirty="0">
                <a:solidFill>
                  <a:srgbClr val="3404BC"/>
                </a:solidFill>
                <a:latin typeface="+mn-lt"/>
              </a:rPr>
              <a:t/>
            </a:r>
            <a:br>
              <a:rPr lang="en-US" altLang="zh-CN" sz="2400" dirty="0">
                <a:solidFill>
                  <a:srgbClr val="3404BC"/>
                </a:solidFill>
                <a:latin typeface="+mn-lt"/>
              </a:rPr>
            </a:br>
            <a:endParaRPr lang="en-US" sz="2400" dirty="0">
              <a:solidFill>
                <a:srgbClr val="3404BC"/>
              </a:solidFill>
              <a:latin typeface="+mn-lt"/>
            </a:endParaRPr>
          </a:p>
        </p:txBody>
      </p:sp>
      <p:grpSp>
        <p:nvGrpSpPr>
          <p:cNvPr id="4" name="组合 1">
            <a:extLst>
              <a:ext uri="{FF2B5EF4-FFF2-40B4-BE49-F238E27FC236}">
                <a16:creationId xmlns:a16="http://schemas.microsoft.com/office/drawing/2014/main" id="{59E11214-6991-4DD5-B159-C4D45F89E140}"/>
              </a:ext>
            </a:extLst>
          </p:cNvPr>
          <p:cNvGrpSpPr/>
          <p:nvPr/>
        </p:nvGrpSpPr>
        <p:grpSpPr>
          <a:xfrm>
            <a:off x="491035" y="1634640"/>
            <a:ext cx="11209932" cy="4482658"/>
            <a:chOff x="507082" y="1023956"/>
            <a:chExt cx="11209932" cy="5092667"/>
          </a:xfrm>
        </p:grpSpPr>
        <p:graphicFrame>
          <p:nvGraphicFramePr>
            <p:cNvPr id="5" name="图表 62">
              <a:extLst>
                <a:ext uri="{FF2B5EF4-FFF2-40B4-BE49-F238E27FC236}">
                  <a16:creationId xmlns:a16="http://schemas.microsoft.com/office/drawing/2014/main" id="{C890AB91-99C0-4935-BA9D-4AFF156DF847}"/>
                </a:ext>
              </a:extLst>
            </p:cNvPr>
            <p:cNvGraphicFramePr/>
            <p:nvPr/>
          </p:nvGraphicFramePr>
          <p:xfrm>
            <a:off x="6446403" y="1228543"/>
            <a:ext cx="5155139" cy="2226958"/>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63">
              <a:extLst>
                <a:ext uri="{FF2B5EF4-FFF2-40B4-BE49-F238E27FC236}">
                  <a16:creationId xmlns:a16="http://schemas.microsoft.com/office/drawing/2014/main" id="{E275EC78-9026-4E85-8EBB-E2E41BBAA513}"/>
                </a:ext>
              </a:extLst>
            </p:cNvPr>
            <p:cNvSpPr>
              <a:spLocks/>
            </p:cNvSpPr>
            <p:nvPr/>
          </p:nvSpPr>
          <p:spPr>
            <a:xfrm>
              <a:off x="6569399" y="1300822"/>
              <a:ext cx="5032142" cy="302515"/>
            </a:xfrm>
            <a:prstGeom prst="rect">
              <a:avLst/>
            </a:prstGeom>
            <a:noFill/>
          </p:spPr>
          <p:txBody>
            <a:bodyPr wrap="square" lIns="0" tIns="0" rIns="0" bIns="0">
              <a:noAutofit/>
            </a:bodyPr>
            <a:lstStyle/>
            <a:p>
              <a:pPr algn="ctr" defTabSz="914377">
                <a:defRPr/>
              </a:pPr>
              <a:r>
                <a:rPr lang="en-US" altLang="zh-CN" sz="1200" dirty="0">
                  <a:solidFill>
                    <a:prstClr val="black">
                      <a:lumMod val="85000"/>
                      <a:lumOff val="15000"/>
                    </a:prstClr>
                  </a:solidFill>
                  <a:latin typeface="Calibri"/>
                  <a:ea typeface="微软雅黑" panose="020B0503020204020204" pitchFamily="34" charset="-122"/>
                  <a:sym typeface="Wingdings" panose="05000000000000000000" pitchFamily="2" charset="2"/>
                </a:rPr>
                <a:t>ITU 50GPON Standard Contributions</a:t>
              </a:r>
              <a:endParaRPr lang="zh-CN" altLang="en-US" sz="1200" dirty="0">
                <a:solidFill>
                  <a:prstClr val="black">
                    <a:lumMod val="85000"/>
                    <a:lumOff val="15000"/>
                  </a:prstClr>
                </a:solidFill>
                <a:latin typeface="Calibri"/>
                <a:ea typeface="微软雅黑" panose="020B0503020204020204" pitchFamily="34" charset="-122"/>
              </a:endParaRPr>
            </a:p>
          </p:txBody>
        </p:sp>
        <p:pic>
          <p:nvPicPr>
            <p:cNvPr id="7" name="Picture 4">
              <a:extLst>
                <a:ext uri="{FF2B5EF4-FFF2-40B4-BE49-F238E27FC236}">
                  <a16:creationId xmlns:a16="http://schemas.microsoft.com/office/drawing/2014/main" id="{339F2BFF-A2B8-4E79-BFEC-6A5620BC3B0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8742339" y="4270214"/>
              <a:ext cx="826910" cy="264985"/>
            </a:xfrm>
            <a:prstGeom prst="rect">
              <a:avLst/>
            </a:prstGeom>
          </p:spPr>
        </p:pic>
        <p:pic>
          <p:nvPicPr>
            <p:cNvPr id="8" name="Picture 32">
              <a:extLst>
                <a:ext uri="{FF2B5EF4-FFF2-40B4-BE49-F238E27FC236}">
                  <a16:creationId xmlns:a16="http://schemas.microsoft.com/office/drawing/2014/main" id="{3282E62D-9668-4B69-8384-787F3B21EFF4}"/>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8761819" y="5449220"/>
              <a:ext cx="826910" cy="264985"/>
            </a:xfrm>
            <a:prstGeom prst="rect">
              <a:avLst/>
            </a:prstGeom>
          </p:spPr>
        </p:pic>
        <p:sp>
          <p:nvSpPr>
            <p:cNvPr id="9" name="Rectangle 33">
              <a:extLst>
                <a:ext uri="{FF2B5EF4-FFF2-40B4-BE49-F238E27FC236}">
                  <a16:creationId xmlns:a16="http://schemas.microsoft.com/office/drawing/2014/main" id="{4E9A2458-3982-4784-8B04-D4929D714E4F}"/>
                </a:ext>
              </a:extLst>
            </p:cNvPr>
            <p:cNvSpPr/>
            <p:nvPr/>
          </p:nvSpPr>
          <p:spPr>
            <a:xfrm>
              <a:off x="9625423" y="4220352"/>
              <a:ext cx="1941843" cy="250734"/>
            </a:xfrm>
            <a:prstGeom prst="rect">
              <a:avLst/>
            </a:prstGeom>
          </p:spPr>
          <p:txBody>
            <a:bodyPr wrap="square" lIns="0" tIns="0" rIns="0" bIns="0">
              <a:spAutoFit/>
            </a:bodyPr>
            <a:lstStyle/>
            <a:p>
              <a:pPr algn="ctr" defTabSz="913724">
                <a:lnSpc>
                  <a:spcPct val="130000"/>
                </a:lnSpc>
                <a:defRPr/>
              </a:pPr>
              <a:r>
                <a:rPr kumimoji="1" lang="en-US" altLang="zh-CN" sz="1200" dirty="0">
                  <a:solidFill>
                    <a:prstClr val="black">
                      <a:lumMod val="85000"/>
                      <a:lumOff val="15000"/>
                    </a:prstClr>
                  </a:solidFill>
                  <a:latin typeface="Calibri"/>
                  <a:ea typeface="Microsoft YaHei" panose="020B0503020204020204" pitchFamily="34" charset="-122"/>
                </a:rPr>
                <a:t>Announced 50G PON Platform</a:t>
              </a:r>
            </a:p>
          </p:txBody>
        </p:sp>
        <p:sp>
          <p:nvSpPr>
            <p:cNvPr id="10" name="Rectangle 35">
              <a:extLst>
                <a:ext uri="{FF2B5EF4-FFF2-40B4-BE49-F238E27FC236}">
                  <a16:creationId xmlns:a16="http://schemas.microsoft.com/office/drawing/2014/main" id="{BA88C0D2-EEF1-4E68-B8E9-CA5BCCCFDBA8}"/>
                </a:ext>
              </a:extLst>
            </p:cNvPr>
            <p:cNvSpPr/>
            <p:nvPr/>
          </p:nvSpPr>
          <p:spPr>
            <a:xfrm>
              <a:off x="9600857" y="5474379"/>
              <a:ext cx="2104031" cy="250734"/>
            </a:xfrm>
            <a:prstGeom prst="rect">
              <a:avLst/>
            </a:prstGeom>
          </p:spPr>
          <p:txBody>
            <a:bodyPr wrap="square" lIns="0" tIns="0" rIns="0" bIns="0">
              <a:spAutoFit/>
            </a:bodyPr>
            <a:lstStyle/>
            <a:p>
              <a:pPr algn="ctr" defTabSz="913724">
                <a:lnSpc>
                  <a:spcPct val="130000"/>
                </a:lnSpc>
                <a:defRPr/>
              </a:pPr>
              <a:r>
                <a:rPr kumimoji="1" lang="en-US" altLang="zh-CN" sz="1200" dirty="0">
                  <a:solidFill>
                    <a:prstClr val="black">
                      <a:lumMod val="85000"/>
                      <a:lumOff val="15000"/>
                    </a:prstClr>
                  </a:solidFill>
                  <a:latin typeface="Calibri"/>
                  <a:ea typeface="Microsoft YaHei" panose="020B0503020204020204" pitchFamily="34" charset="-122"/>
                </a:rPr>
                <a:t>Provide 50G Pon Prototype Plan</a:t>
              </a:r>
            </a:p>
          </p:txBody>
        </p:sp>
        <p:pic>
          <p:nvPicPr>
            <p:cNvPr id="11" name="Picture 37">
              <a:extLst>
                <a:ext uri="{FF2B5EF4-FFF2-40B4-BE49-F238E27FC236}">
                  <a16:creationId xmlns:a16="http://schemas.microsoft.com/office/drawing/2014/main" id="{E8DFD726-5D91-4A28-8E52-F074B113C6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6247" y="4536313"/>
              <a:ext cx="778952" cy="739439"/>
            </a:xfrm>
            <a:prstGeom prst="rect">
              <a:avLst/>
            </a:prstGeom>
          </p:spPr>
        </p:pic>
        <p:sp>
          <p:nvSpPr>
            <p:cNvPr id="12" name="Rectangle 38">
              <a:extLst>
                <a:ext uri="{FF2B5EF4-FFF2-40B4-BE49-F238E27FC236}">
                  <a16:creationId xmlns:a16="http://schemas.microsoft.com/office/drawing/2014/main" id="{ED532141-F420-4138-9B1C-3E45A00C2A33}"/>
                </a:ext>
              </a:extLst>
            </p:cNvPr>
            <p:cNvSpPr/>
            <p:nvPr/>
          </p:nvSpPr>
          <p:spPr>
            <a:xfrm>
              <a:off x="6381697" y="5275753"/>
              <a:ext cx="2228059" cy="715127"/>
            </a:xfrm>
            <a:prstGeom prst="rect">
              <a:avLst/>
            </a:prstGeom>
          </p:spPr>
          <p:txBody>
            <a:bodyPr wrap="square">
              <a:spAutoFit/>
            </a:bodyPr>
            <a:lstStyle/>
            <a:p>
              <a:pPr algn="ctr" defTabSz="913724">
                <a:lnSpc>
                  <a:spcPct val="130000"/>
                </a:lnSpc>
                <a:defRPr/>
              </a:pPr>
              <a:r>
                <a:rPr kumimoji="1" lang="en-US" altLang="zh-CN" sz="1399" dirty="0">
                  <a:solidFill>
                    <a:prstClr val="black">
                      <a:lumMod val="85000"/>
                      <a:lumOff val="15000"/>
                    </a:prstClr>
                  </a:solidFill>
                  <a:latin typeface="Calibri"/>
                  <a:ea typeface="Microsoft YaHei" panose="020B0503020204020204" pitchFamily="34" charset="-122"/>
                </a:rPr>
                <a:t>Commercial</a:t>
              </a:r>
              <a:r>
                <a:rPr kumimoji="1" lang="zh-CN" altLang="en-US" sz="1399" dirty="0">
                  <a:solidFill>
                    <a:prstClr val="black">
                      <a:lumMod val="85000"/>
                      <a:lumOff val="15000"/>
                    </a:prstClr>
                  </a:solidFill>
                  <a:latin typeface="Calibri"/>
                  <a:ea typeface="Microsoft YaHei" panose="020B0503020204020204" pitchFamily="34" charset="-122"/>
                </a:rPr>
                <a:t> </a:t>
              </a:r>
              <a:r>
                <a:rPr kumimoji="1" lang="en-US" altLang="zh-CN" sz="1399" dirty="0">
                  <a:solidFill>
                    <a:prstClr val="black">
                      <a:lumMod val="85000"/>
                      <a:lumOff val="15000"/>
                    </a:prstClr>
                  </a:solidFill>
                  <a:latin typeface="Calibri"/>
                  <a:ea typeface="Microsoft YaHei" panose="020B0503020204020204" pitchFamily="34" charset="-122"/>
                </a:rPr>
                <a:t>plan</a:t>
              </a:r>
              <a:r>
                <a:rPr kumimoji="1" lang="zh-CN" altLang="en-US" sz="1399" dirty="0">
                  <a:solidFill>
                    <a:prstClr val="black">
                      <a:lumMod val="85000"/>
                      <a:lumOff val="15000"/>
                    </a:prstClr>
                  </a:solidFill>
                  <a:latin typeface="Calibri"/>
                  <a:ea typeface="Microsoft YaHei" panose="020B0503020204020204" pitchFamily="34" charset="-122"/>
                </a:rPr>
                <a:t> </a:t>
              </a:r>
              <a:r>
                <a:rPr kumimoji="1" lang="en-US" altLang="zh-CN" sz="1399" dirty="0">
                  <a:solidFill>
                    <a:prstClr val="black">
                      <a:lumMod val="85000"/>
                      <a:lumOff val="15000"/>
                    </a:prstClr>
                  </a:solidFill>
                  <a:latin typeface="Calibri"/>
                  <a:ea typeface="Microsoft YaHei" panose="020B0503020204020204" pitchFamily="34" charset="-122"/>
                </a:rPr>
                <a:t>aligned with Swisscom</a:t>
              </a:r>
            </a:p>
          </p:txBody>
        </p:sp>
        <p:sp>
          <p:nvSpPr>
            <p:cNvPr id="13" name="Rectangle 39">
              <a:extLst>
                <a:ext uri="{FF2B5EF4-FFF2-40B4-BE49-F238E27FC236}">
                  <a16:creationId xmlns:a16="http://schemas.microsoft.com/office/drawing/2014/main" id="{254CF8FE-1F7A-4495-920A-78BB823930F8}"/>
                </a:ext>
              </a:extLst>
            </p:cNvPr>
            <p:cNvSpPr/>
            <p:nvPr/>
          </p:nvSpPr>
          <p:spPr>
            <a:xfrm>
              <a:off x="6446403" y="3867693"/>
              <a:ext cx="2163351" cy="715127"/>
            </a:xfrm>
            <a:prstGeom prst="rect">
              <a:avLst/>
            </a:prstGeom>
          </p:spPr>
          <p:txBody>
            <a:bodyPr wrap="square">
              <a:spAutoFit/>
            </a:bodyPr>
            <a:lstStyle/>
            <a:p>
              <a:pPr algn="ctr" defTabSz="913724">
                <a:lnSpc>
                  <a:spcPct val="130000"/>
                </a:lnSpc>
                <a:defRPr/>
              </a:pPr>
              <a:r>
                <a:rPr kumimoji="1" lang="en-US" altLang="zh-CN" sz="1399" dirty="0">
                  <a:solidFill>
                    <a:prstClr val="black">
                      <a:lumMod val="85000"/>
                      <a:lumOff val="15000"/>
                    </a:prstClr>
                  </a:solidFill>
                  <a:latin typeface="Calibri"/>
                  <a:ea typeface="Microsoft YaHei" panose="020B0503020204020204" pitchFamily="34" charset="-122"/>
                </a:rPr>
                <a:t>Huawei</a:t>
              </a:r>
            </a:p>
            <a:p>
              <a:pPr algn="ctr" defTabSz="913724">
                <a:lnSpc>
                  <a:spcPct val="130000"/>
                </a:lnSpc>
                <a:defRPr/>
              </a:pPr>
              <a:r>
                <a:rPr kumimoji="1" lang="en-US" altLang="zh-CN" sz="1399" dirty="0">
                  <a:solidFill>
                    <a:prstClr val="black">
                      <a:lumMod val="85000"/>
                      <a:lumOff val="15000"/>
                    </a:prstClr>
                  </a:solidFill>
                  <a:latin typeface="Calibri"/>
                  <a:ea typeface="Microsoft YaHei" panose="020B0503020204020204" pitchFamily="34" charset="-122"/>
                </a:rPr>
                <a:t>Commercial plan: </a:t>
              </a:r>
              <a:r>
                <a:rPr kumimoji="1" lang="en-US" altLang="zh-CN" sz="1399" b="1" dirty="0">
                  <a:solidFill>
                    <a:prstClr val="black">
                      <a:lumMod val="85000"/>
                      <a:lumOff val="15000"/>
                    </a:prstClr>
                  </a:solidFill>
                  <a:latin typeface="Calibri"/>
                  <a:ea typeface="Microsoft YaHei" panose="020B0503020204020204" pitchFamily="34" charset="-122"/>
                </a:rPr>
                <a:t>2024</a:t>
              </a:r>
            </a:p>
          </p:txBody>
        </p:sp>
        <p:sp>
          <p:nvSpPr>
            <p:cNvPr id="14" name="Rectangle 41">
              <a:extLst>
                <a:ext uri="{FF2B5EF4-FFF2-40B4-BE49-F238E27FC236}">
                  <a16:creationId xmlns:a16="http://schemas.microsoft.com/office/drawing/2014/main" id="{876B7007-5222-4536-8443-7DC6E643AB9B}"/>
                </a:ext>
              </a:extLst>
            </p:cNvPr>
            <p:cNvSpPr>
              <a:spLocks/>
            </p:cNvSpPr>
            <p:nvPr/>
          </p:nvSpPr>
          <p:spPr>
            <a:xfrm>
              <a:off x="6239691" y="3784259"/>
              <a:ext cx="5477323" cy="2332364"/>
            </a:xfrm>
            <a:prstGeom prst="rect">
              <a:avLst/>
            </a:prstGeom>
            <a:noFill/>
            <a:ln w="9525" cap="flat" cmpd="sng" algn="ctr">
              <a:solidFill>
                <a:srgbClr val="0070C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377">
                <a:defRPr/>
              </a:pPr>
              <a:endParaRPr lang="en-US" sz="1799" kern="0">
                <a:solidFill>
                  <a:prstClr val="black">
                    <a:lumMod val="85000"/>
                    <a:lumOff val="15000"/>
                  </a:prstClr>
                </a:solidFill>
                <a:latin typeface="Calibri"/>
                <a:ea typeface="黑体" panose="02010609060101010101" pitchFamily="49" charset="-122"/>
              </a:endParaRPr>
            </a:p>
          </p:txBody>
        </p:sp>
        <p:sp>
          <p:nvSpPr>
            <p:cNvPr id="15" name="Rectangle 50">
              <a:extLst>
                <a:ext uri="{FF2B5EF4-FFF2-40B4-BE49-F238E27FC236}">
                  <a16:creationId xmlns:a16="http://schemas.microsoft.com/office/drawing/2014/main" id="{F1F378C3-9B07-49B2-B35C-B5067657E091}"/>
                </a:ext>
              </a:extLst>
            </p:cNvPr>
            <p:cNvSpPr>
              <a:spLocks/>
            </p:cNvSpPr>
            <p:nvPr/>
          </p:nvSpPr>
          <p:spPr>
            <a:xfrm>
              <a:off x="507082" y="1163942"/>
              <a:ext cx="5477323" cy="2332364"/>
            </a:xfrm>
            <a:prstGeom prst="rect">
              <a:avLst/>
            </a:prstGeom>
            <a:noFill/>
            <a:ln w="9525" cap="flat" cmpd="sng" algn="ctr">
              <a:solidFill>
                <a:srgbClr val="0070C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377">
                <a:defRPr/>
              </a:pPr>
              <a:endParaRPr lang="en-US" sz="1799" kern="0">
                <a:solidFill>
                  <a:prstClr val="black">
                    <a:lumMod val="85000"/>
                    <a:lumOff val="15000"/>
                  </a:prstClr>
                </a:solidFill>
                <a:latin typeface="Calibri"/>
                <a:ea typeface="黑体" panose="02010609060101010101" pitchFamily="49" charset="-122"/>
              </a:endParaRPr>
            </a:p>
          </p:txBody>
        </p:sp>
        <p:sp>
          <p:nvSpPr>
            <p:cNvPr id="16" name="Rectangle 26">
              <a:extLst>
                <a:ext uri="{FF2B5EF4-FFF2-40B4-BE49-F238E27FC236}">
                  <a16:creationId xmlns:a16="http://schemas.microsoft.com/office/drawing/2014/main" id="{8BA0F923-10EE-4D49-A10B-FBB1E0FBF56F}"/>
                </a:ext>
              </a:extLst>
            </p:cNvPr>
            <p:cNvSpPr>
              <a:spLocks/>
            </p:cNvSpPr>
            <p:nvPr/>
          </p:nvSpPr>
          <p:spPr>
            <a:xfrm>
              <a:off x="6239691" y="1163942"/>
              <a:ext cx="5477323" cy="2332364"/>
            </a:xfrm>
            <a:prstGeom prst="rect">
              <a:avLst/>
            </a:prstGeom>
            <a:noFill/>
            <a:ln w="9525" cap="flat" cmpd="sng" algn="ctr">
              <a:solidFill>
                <a:srgbClr val="0070C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377">
                <a:defRPr/>
              </a:pPr>
              <a:endParaRPr lang="en-US" sz="1799" kern="0">
                <a:solidFill>
                  <a:prstClr val="black">
                    <a:lumMod val="85000"/>
                    <a:lumOff val="15000"/>
                  </a:prstClr>
                </a:solidFill>
                <a:latin typeface="Calibri"/>
                <a:ea typeface="黑体" panose="02010609060101010101" pitchFamily="49" charset="-122"/>
              </a:endParaRPr>
            </a:p>
          </p:txBody>
        </p:sp>
        <p:sp>
          <p:nvSpPr>
            <p:cNvPr id="17" name="Rectangle 60">
              <a:extLst>
                <a:ext uri="{FF2B5EF4-FFF2-40B4-BE49-F238E27FC236}">
                  <a16:creationId xmlns:a16="http://schemas.microsoft.com/office/drawing/2014/main" id="{C82833E3-1D6B-41E4-B543-51362591D614}"/>
                </a:ext>
              </a:extLst>
            </p:cNvPr>
            <p:cNvSpPr>
              <a:spLocks/>
            </p:cNvSpPr>
            <p:nvPr/>
          </p:nvSpPr>
          <p:spPr>
            <a:xfrm>
              <a:off x="507083" y="3784259"/>
              <a:ext cx="5477323" cy="2332364"/>
            </a:xfrm>
            <a:prstGeom prst="rect">
              <a:avLst/>
            </a:prstGeom>
            <a:noFill/>
            <a:ln w="9525" cap="flat" cmpd="sng" algn="ctr">
              <a:solidFill>
                <a:srgbClr val="0070C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377">
                <a:defRPr/>
              </a:pPr>
              <a:endParaRPr lang="en-US" sz="1799" kern="0">
                <a:solidFill>
                  <a:prstClr val="black">
                    <a:lumMod val="85000"/>
                    <a:lumOff val="15000"/>
                  </a:prstClr>
                </a:solidFill>
                <a:latin typeface="Calibri"/>
                <a:ea typeface="黑体" panose="02010609060101010101" pitchFamily="49" charset="-122"/>
              </a:endParaRPr>
            </a:p>
          </p:txBody>
        </p:sp>
        <p:cxnSp>
          <p:nvCxnSpPr>
            <p:cNvPr id="18" name="Straight Connector 62">
              <a:extLst>
                <a:ext uri="{FF2B5EF4-FFF2-40B4-BE49-F238E27FC236}">
                  <a16:creationId xmlns:a16="http://schemas.microsoft.com/office/drawing/2014/main" id="{6B1B7296-D40A-4637-8BF2-2962541EC66E}"/>
                </a:ext>
              </a:extLst>
            </p:cNvPr>
            <p:cNvCxnSpPr/>
            <p:nvPr/>
          </p:nvCxnSpPr>
          <p:spPr>
            <a:xfrm>
              <a:off x="8609754" y="3971733"/>
              <a:ext cx="0" cy="2020607"/>
            </a:xfrm>
            <a:prstGeom prst="line">
              <a:avLst/>
            </a:prstGeom>
            <a:noFill/>
            <a:ln w="12700" cap="flat" cmpd="sng" algn="ctr">
              <a:solidFill>
                <a:srgbClr val="C00000"/>
              </a:solidFill>
              <a:prstDash val="dash"/>
              <a:miter lim="800000"/>
            </a:ln>
            <a:effectLst/>
          </p:spPr>
        </p:cxnSp>
        <p:sp>
          <p:nvSpPr>
            <p:cNvPr id="19" name="Rectangle 63">
              <a:extLst>
                <a:ext uri="{FF2B5EF4-FFF2-40B4-BE49-F238E27FC236}">
                  <a16:creationId xmlns:a16="http://schemas.microsoft.com/office/drawing/2014/main" id="{9F9F31EA-23DD-4273-B0A0-34D610B45974}"/>
                </a:ext>
              </a:extLst>
            </p:cNvPr>
            <p:cNvSpPr/>
            <p:nvPr/>
          </p:nvSpPr>
          <p:spPr>
            <a:xfrm>
              <a:off x="2526289" y="4001754"/>
              <a:ext cx="3534807" cy="1960569"/>
            </a:xfrm>
            <a:prstGeom prst="rect">
              <a:avLst/>
            </a:prstGeom>
          </p:spPr>
          <p:txBody>
            <a:bodyPr wrap="square">
              <a:spAutoFit/>
            </a:bodyPr>
            <a:lstStyle/>
            <a:p>
              <a:pPr marL="285516" indent="-285516" defTabSz="913724">
                <a:lnSpc>
                  <a:spcPct val="150000"/>
                </a:lnSpc>
                <a:buFont typeface="Arial" panose="020B0604020202020204" pitchFamily="34" charset="0"/>
                <a:buChar char="•"/>
                <a:defRPr/>
              </a:pPr>
              <a:r>
                <a:rPr kumimoji="1" lang="en-US" altLang="zh-CN" sz="1200" dirty="0">
                  <a:solidFill>
                    <a:prstClr val="black">
                      <a:lumMod val="85000"/>
                      <a:lumOff val="15000"/>
                    </a:prstClr>
                  </a:solidFill>
                  <a:latin typeface="Calibri"/>
                  <a:ea typeface="Microsoft YaHei" panose="020B0503020204020204" pitchFamily="34" charset="-122"/>
                </a:rPr>
                <a:t>Main operators choose 50G PON as the next generation PON.</a:t>
              </a:r>
            </a:p>
            <a:p>
              <a:pPr marL="285516" indent="-285516" defTabSz="913724">
                <a:lnSpc>
                  <a:spcPct val="150000"/>
                </a:lnSpc>
                <a:buFont typeface="Arial" panose="020B0604020202020204" pitchFamily="34" charset="0"/>
                <a:buChar char="•"/>
                <a:defRPr/>
              </a:pPr>
              <a:r>
                <a:rPr kumimoji="1" lang="en-US" altLang="zh-CN" sz="1200" dirty="0">
                  <a:solidFill>
                    <a:prstClr val="black">
                      <a:lumMod val="85000"/>
                      <a:lumOff val="15000"/>
                    </a:prstClr>
                  </a:solidFill>
                  <a:latin typeface="Calibri"/>
                  <a:ea typeface="Microsoft YaHei" panose="020B0503020204020204" pitchFamily="34" charset="-122"/>
                </a:rPr>
                <a:t>Swisscom complete the </a:t>
              </a:r>
              <a:r>
                <a:rPr kumimoji="1" lang="en-US" altLang="zh-CN" sz="1200" b="1" dirty="0">
                  <a:solidFill>
                    <a:prstClr val="black">
                      <a:lumMod val="85000"/>
                      <a:lumOff val="15000"/>
                    </a:prstClr>
                  </a:solidFill>
                  <a:latin typeface="Calibri"/>
                  <a:ea typeface="Microsoft YaHei" panose="020B0503020204020204" pitchFamily="34" charset="-122"/>
                </a:rPr>
                <a:t>1</a:t>
              </a:r>
              <a:r>
                <a:rPr kumimoji="1" lang="en-US" altLang="zh-CN" sz="1200" b="1" baseline="30000" dirty="0">
                  <a:solidFill>
                    <a:prstClr val="black">
                      <a:lumMod val="85000"/>
                      <a:lumOff val="15000"/>
                    </a:prstClr>
                  </a:solidFill>
                  <a:latin typeface="Calibri"/>
                  <a:ea typeface="Microsoft YaHei" panose="020B0503020204020204" pitchFamily="34" charset="-122"/>
                </a:rPr>
                <a:t>st</a:t>
              </a:r>
              <a:r>
                <a:rPr kumimoji="1" lang="en-US" altLang="zh-CN" sz="1200" b="1" dirty="0">
                  <a:solidFill>
                    <a:prstClr val="black">
                      <a:lumMod val="85000"/>
                      <a:lumOff val="15000"/>
                    </a:prstClr>
                  </a:solidFill>
                  <a:latin typeface="Calibri"/>
                  <a:ea typeface="Microsoft YaHei" panose="020B0503020204020204" pitchFamily="34" charset="-122"/>
                </a:rPr>
                <a:t> live </a:t>
              </a:r>
              <a:r>
                <a:rPr kumimoji="1" lang="en-US" altLang="zh-CN" sz="1200" dirty="0">
                  <a:solidFill>
                    <a:prstClr val="black">
                      <a:lumMod val="85000"/>
                      <a:lumOff val="15000"/>
                    </a:prstClr>
                  </a:solidFill>
                  <a:latin typeface="Calibri"/>
                  <a:ea typeface="Microsoft YaHei" panose="020B0503020204020204" pitchFamily="34" charset="-122"/>
                </a:rPr>
                <a:t>network POC worldwide.</a:t>
              </a:r>
            </a:p>
            <a:p>
              <a:pPr marL="285516" indent="-285516" defTabSz="913724">
                <a:lnSpc>
                  <a:spcPct val="150000"/>
                </a:lnSpc>
                <a:buFont typeface="Arial" panose="020B0604020202020204" pitchFamily="34" charset="0"/>
                <a:buChar char="•"/>
                <a:defRPr/>
              </a:pPr>
              <a:r>
                <a:rPr kumimoji="1" lang="en-US" altLang="zh-CN" sz="1200" b="1" dirty="0">
                  <a:solidFill>
                    <a:prstClr val="black">
                      <a:lumMod val="85000"/>
                      <a:lumOff val="15000"/>
                    </a:prstClr>
                  </a:solidFill>
                  <a:latin typeface="Calibri"/>
                  <a:ea typeface="Microsoft YaHei" panose="020B0503020204020204" pitchFamily="34" charset="-122"/>
                </a:rPr>
                <a:t>75%</a:t>
              </a:r>
              <a:r>
                <a:rPr kumimoji="1" lang="en-US" altLang="zh-CN" sz="1200" dirty="0">
                  <a:solidFill>
                    <a:prstClr val="black">
                      <a:lumMod val="85000"/>
                      <a:lumOff val="15000"/>
                    </a:prstClr>
                  </a:solidFill>
                  <a:latin typeface="Calibri"/>
                  <a:ea typeface="Microsoft YaHei" panose="020B0503020204020204" pitchFamily="34" charset="-122"/>
                </a:rPr>
                <a:t> Operators chosen 50GPON of the total FTTH subscribers worldwide.</a:t>
              </a:r>
              <a:endParaRPr kumimoji="1" lang="en-US" altLang="zh-CN" sz="1200" b="1" dirty="0">
                <a:solidFill>
                  <a:prstClr val="black">
                    <a:lumMod val="85000"/>
                    <a:lumOff val="15000"/>
                  </a:prstClr>
                </a:solidFill>
                <a:latin typeface="Calibri"/>
                <a:ea typeface="Microsoft YaHei" panose="020B0503020204020204" pitchFamily="34" charset="-122"/>
              </a:endParaRPr>
            </a:p>
          </p:txBody>
        </p:sp>
        <p:sp>
          <p:nvSpPr>
            <p:cNvPr id="20" name="Rectangle 23">
              <a:extLst>
                <a:ext uri="{FF2B5EF4-FFF2-40B4-BE49-F238E27FC236}">
                  <a16:creationId xmlns:a16="http://schemas.microsoft.com/office/drawing/2014/main" id="{5B6004AD-4DDB-4027-A1B0-0C2F71470D9F}"/>
                </a:ext>
              </a:extLst>
            </p:cNvPr>
            <p:cNvSpPr/>
            <p:nvPr/>
          </p:nvSpPr>
          <p:spPr>
            <a:xfrm>
              <a:off x="819377" y="1023956"/>
              <a:ext cx="4925472" cy="244615"/>
            </a:xfrm>
            <a:prstGeom prst="rect">
              <a:avLst/>
            </a:prstGeom>
            <a:solidFill>
              <a:srgbClr val="232424"/>
            </a:solidFill>
          </p:spPr>
          <p:txBody>
            <a:bodyPr wrap="square" lIns="0" tIns="0" rIns="0" bIns="0" rtlCol="0">
              <a:spAutoFit/>
            </a:bodyPr>
            <a:lstStyle/>
            <a:p>
              <a:pPr algn="ctr" defTabSz="914377">
                <a:defRPr/>
              </a:pPr>
              <a:r>
                <a:rPr kumimoji="1" lang="en-US" altLang="zh-CN" sz="1399" b="1" dirty="0">
                  <a:solidFill>
                    <a:prstClr val="black">
                      <a:lumMod val="85000"/>
                      <a:lumOff val="15000"/>
                    </a:prstClr>
                  </a:solidFill>
                  <a:latin typeface="Calibri"/>
                  <a:ea typeface="Microsoft YaHei" panose="020B0503020204020204" pitchFamily="34" charset="-122"/>
                  <a:cs typeface="Arial" panose="020B0604020202020204" pitchFamily="34" charset="0"/>
                </a:rPr>
                <a:t>Standard Mature:</a:t>
              </a:r>
              <a:r>
                <a:rPr kumimoji="1" lang="zh-CN" altLang="en-US" sz="1399" b="1" dirty="0">
                  <a:solidFill>
                    <a:prstClr val="black">
                      <a:lumMod val="85000"/>
                      <a:lumOff val="15000"/>
                    </a:prstClr>
                  </a:solidFill>
                  <a:latin typeface="Calibri"/>
                  <a:ea typeface="Microsoft YaHei" panose="020B0503020204020204" pitchFamily="34" charset="-122"/>
                  <a:cs typeface="Arial" panose="020B0604020202020204" pitchFamily="34" charset="0"/>
                </a:rPr>
                <a:t> </a:t>
              </a:r>
              <a:r>
                <a:rPr kumimoji="1" lang="en-US" altLang="zh-CN" sz="1399" b="1" dirty="0">
                  <a:solidFill>
                    <a:prstClr val="black">
                      <a:lumMod val="85000"/>
                      <a:lumOff val="15000"/>
                    </a:prstClr>
                  </a:solidFill>
                  <a:latin typeface="Calibri"/>
                  <a:ea typeface="Microsoft YaHei" panose="020B0503020204020204" pitchFamily="34" charset="-122"/>
                  <a:cs typeface="Arial" panose="020B0604020202020204" pitchFamily="34" charset="0"/>
                </a:rPr>
                <a:t>GPON/10G PON/50G PON Co-existence</a:t>
              </a:r>
              <a:endParaRPr kumimoji="1" lang="en-US" sz="1399" b="1" dirty="0">
                <a:solidFill>
                  <a:prstClr val="black">
                    <a:lumMod val="85000"/>
                    <a:lumOff val="15000"/>
                  </a:prstClr>
                </a:solidFill>
                <a:latin typeface="Calibri"/>
                <a:ea typeface="Microsoft YaHei" panose="020B0503020204020204" pitchFamily="34" charset="-122"/>
                <a:cs typeface="Arial" panose="020B0604020202020204" pitchFamily="34" charset="0"/>
              </a:endParaRPr>
            </a:p>
          </p:txBody>
        </p:sp>
        <p:sp>
          <p:nvSpPr>
            <p:cNvPr id="21" name="Rectangle 29">
              <a:extLst>
                <a:ext uri="{FF2B5EF4-FFF2-40B4-BE49-F238E27FC236}">
                  <a16:creationId xmlns:a16="http://schemas.microsoft.com/office/drawing/2014/main" id="{CD14BEAA-9197-4726-9924-74B31C0DB412}"/>
                </a:ext>
              </a:extLst>
            </p:cNvPr>
            <p:cNvSpPr>
              <a:spLocks/>
            </p:cNvSpPr>
            <p:nvPr/>
          </p:nvSpPr>
          <p:spPr>
            <a:xfrm>
              <a:off x="6309467" y="1023956"/>
              <a:ext cx="5337771" cy="244615"/>
            </a:xfrm>
            <a:prstGeom prst="rect">
              <a:avLst/>
            </a:prstGeom>
            <a:solidFill>
              <a:srgbClr val="232424"/>
            </a:solidFill>
          </p:spPr>
          <p:txBody>
            <a:bodyPr wrap="square" lIns="0" tIns="0" rIns="0" bIns="0" rtlCol="0">
              <a:spAutoFit/>
            </a:bodyPr>
            <a:lstStyle/>
            <a:p>
              <a:pPr algn="ctr" defTabSz="914377">
                <a:defRPr/>
              </a:pPr>
              <a:r>
                <a:rPr kumimoji="1" lang="en-US" altLang="zh-CN" sz="1399" b="1" dirty="0">
                  <a:solidFill>
                    <a:prstClr val="black">
                      <a:lumMod val="85000"/>
                      <a:lumOff val="15000"/>
                    </a:prstClr>
                  </a:solidFill>
                  <a:latin typeface="Calibri"/>
                  <a:ea typeface="Microsoft YaHei" panose="020B0503020204020204" pitchFamily="34" charset="-122"/>
                  <a:cs typeface="Arial" panose="020B0604020202020204" pitchFamily="34" charset="0"/>
                </a:rPr>
                <a:t>Industry:</a:t>
              </a:r>
              <a:r>
                <a:rPr kumimoji="1" lang="zh-CN" altLang="en-US" sz="1399" b="1" dirty="0">
                  <a:solidFill>
                    <a:prstClr val="black">
                      <a:lumMod val="85000"/>
                      <a:lumOff val="15000"/>
                    </a:prstClr>
                  </a:solidFill>
                  <a:latin typeface="Calibri"/>
                  <a:ea typeface="Microsoft YaHei" panose="020B0503020204020204" pitchFamily="34" charset="-122"/>
                  <a:cs typeface="Arial" panose="020B0604020202020204" pitchFamily="34" charset="0"/>
                </a:rPr>
                <a:t> </a:t>
              </a:r>
              <a:r>
                <a:rPr kumimoji="1" lang="en-US" altLang="zh-CN" sz="1399" b="1" dirty="0">
                  <a:solidFill>
                    <a:prstClr val="black">
                      <a:lumMod val="85000"/>
                      <a:lumOff val="15000"/>
                    </a:prstClr>
                  </a:solidFill>
                  <a:latin typeface="Calibri"/>
                  <a:ea typeface="Microsoft YaHei" panose="020B0503020204020204" pitchFamily="34" charset="-122"/>
                  <a:cs typeface="Arial" panose="020B0604020202020204" pitchFamily="34" charset="0"/>
                </a:rPr>
                <a:t>Mainstream Vendors Driving the Maturity of 50GPON</a:t>
              </a:r>
            </a:p>
          </p:txBody>
        </p:sp>
        <p:sp>
          <p:nvSpPr>
            <p:cNvPr id="22" name="Rectangle 30">
              <a:extLst>
                <a:ext uri="{FF2B5EF4-FFF2-40B4-BE49-F238E27FC236}">
                  <a16:creationId xmlns:a16="http://schemas.microsoft.com/office/drawing/2014/main" id="{39C175BC-139B-42A2-88F8-AF3B22601343}"/>
                </a:ext>
              </a:extLst>
            </p:cNvPr>
            <p:cNvSpPr>
              <a:spLocks/>
            </p:cNvSpPr>
            <p:nvPr/>
          </p:nvSpPr>
          <p:spPr>
            <a:xfrm>
              <a:off x="1016335" y="3649374"/>
              <a:ext cx="4531563" cy="244615"/>
            </a:xfrm>
            <a:prstGeom prst="rect">
              <a:avLst/>
            </a:prstGeom>
            <a:solidFill>
              <a:srgbClr val="232424"/>
            </a:solidFill>
          </p:spPr>
          <p:txBody>
            <a:bodyPr wrap="square" lIns="0" tIns="0" rIns="0" bIns="0" rtlCol="0">
              <a:spAutoFit/>
            </a:bodyPr>
            <a:lstStyle/>
            <a:p>
              <a:pPr algn="ctr" defTabSz="914377">
                <a:defRPr/>
              </a:pPr>
              <a:r>
                <a:rPr kumimoji="1" lang="en-US" altLang="zh-CN" sz="1399" b="1" dirty="0">
                  <a:solidFill>
                    <a:prstClr val="white"/>
                  </a:solidFill>
                  <a:latin typeface="Calibri"/>
                  <a:ea typeface="Microsoft YaHei" panose="020B0503020204020204" pitchFamily="34" charset="-122"/>
                  <a:cs typeface="Arial" panose="020B0604020202020204" pitchFamily="34" charset="0"/>
                </a:rPr>
                <a:t>Operator:</a:t>
              </a:r>
              <a:r>
                <a:rPr kumimoji="1" lang="zh-CN" altLang="en-US" sz="1399" b="1" dirty="0">
                  <a:solidFill>
                    <a:prstClr val="white"/>
                  </a:solidFill>
                  <a:latin typeface="Calibri"/>
                  <a:ea typeface="Microsoft YaHei" panose="020B0503020204020204" pitchFamily="34" charset="-122"/>
                  <a:cs typeface="Arial" panose="020B0604020202020204" pitchFamily="34" charset="0"/>
                </a:rPr>
                <a:t> </a:t>
              </a:r>
              <a:r>
                <a:rPr kumimoji="1" lang="en-US" altLang="zh-CN" sz="1399" b="1" dirty="0">
                  <a:solidFill>
                    <a:prstClr val="white"/>
                  </a:solidFill>
                  <a:latin typeface="Calibri"/>
                  <a:ea typeface="Microsoft YaHei" panose="020B0503020204020204" pitchFamily="34" charset="-122"/>
                  <a:cs typeface="Arial" panose="020B0604020202020204" pitchFamily="34" charset="0"/>
                </a:rPr>
                <a:t>Most Of The Operators Chooses 50G PON</a:t>
              </a:r>
              <a:endParaRPr kumimoji="1" lang="en-US" sz="1399" b="1" dirty="0">
                <a:solidFill>
                  <a:prstClr val="white"/>
                </a:solidFill>
                <a:latin typeface="Calibri"/>
                <a:ea typeface="Microsoft YaHei" panose="020B0503020204020204" pitchFamily="34" charset="-122"/>
                <a:cs typeface="Arial" panose="020B0604020202020204" pitchFamily="34" charset="0"/>
              </a:endParaRPr>
            </a:p>
          </p:txBody>
        </p:sp>
        <p:sp>
          <p:nvSpPr>
            <p:cNvPr id="23" name="Rectangle 31">
              <a:extLst>
                <a:ext uri="{FF2B5EF4-FFF2-40B4-BE49-F238E27FC236}">
                  <a16:creationId xmlns:a16="http://schemas.microsoft.com/office/drawing/2014/main" id="{550AF828-0446-477B-B00A-3F238DA5A3E0}"/>
                </a:ext>
              </a:extLst>
            </p:cNvPr>
            <p:cNvSpPr/>
            <p:nvPr/>
          </p:nvSpPr>
          <p:spPr>
            <a:xfrm>
              <a:off x="6979771" y="3649374"/>
              <a:ext cx="3997163" cy="244615"/>
            </a:xfrm>
            <a:prstGeom prst="rect">
              <a:avLst/>
            </a:prstGeom>
            <a:solidFill>
              <a:srgbClr val="232424"/>
            </a:solidFill>
          </p:spPr>
          <p:txBody>
            <a:bodyPr wrap="square" lIns="0" tIns="0" rIns="0" bIns="0" rtlCol="0">
              <a:spAutoFit/>
            </a:bodyPr>
            <a:lstStyle/>
            <a:p>
              <a:pPr algn="ctr" defTabSz="914377">
                <a:defRPr/>
              </a:pPr>
              <a:r>
                <a:rPr kumimoji="1" lang="en-US" altLang="zh-CN" sz="1399" b="1" dirty="0">
                  <a:solidFill>
                    <a:prstClr val="white"/>
                  </a:solidFill>
                  <a:latin typeface="Calibri"/>
                  <a:ea typeface="Microsoft YaHei" panose="020B0503020204020204" pitchFamily="34" charset="-122"/>
                  <a:cs typeface="Arial" panose="020B0604020202020204" pitchFamily="34" charset="0"/>
                </a:rPr>
                <a:t>Product: All Major Vendors Release 50G PON</a:t>
              </a:r>
            </a:p>
          </p:txBody>
        </p:sp>
        <p:sp>
          <p:nvSpPr>
            <p:cNvPr id="24" name="矩形 81">
              <a:extLst>
                <a:ext uri="{FF2B5EF4-FFF2-40B4-BE49-F238E27FC236}">
                  <a16:creationId xmlns:a16="http://schemas.microsoft.com/office/drawing/2014/main" id="{0C98398A-F6FF-4657-B208-4BBD5EDCC771}"/>
                </a:ext>
              </a:extLst>
            </p:cNvPr>
            <p:cNvSpPr/>
            <p:nvPr/>
          </p:nvSpPr>
          <p:spPr>
            <a:xfrm>
              <a:off x="606733" y="2966420"/>
              <a:ext cx="5274123" cy="524489"/>
            </a:xfrm>
            <a:prstGeom prst="rect">
              <a:avLst/>
            </a:prstGeom>
          </p:spPr>
          <p:txBody>
            <a:bodyPr wrap="square">
              <a:spAutoFit/>
            </a:bodyPr>
            <a:lstStyle/>
            <a:p>
              <a:pPr algn="ctr" defTabSz="914377">
                <a:defRPr/>
              </a:pPr>
              <a:r>
                <a:rPr kumimoji="1" lang="en-US" altLang="zh-CN" sz="1200" dirty="0">
                  <a:solidFill>
                    <a:prstClr val="black">
                      <a:lumMod val="85000"/>
                      <a:lumOff val="15000"/>
                    </a:prstClr>
                  </a:solidFill>
                  <a:latin typeface="Calibri"/>
                  <a:ea typeface="微软雅黑" panose="020B0503020204020204" pitchFamily="34" charset="-122"/>
                  <a:cs typeface="Arial" panose="020B0604020202020204" pitchFamily="34" charset="0"/>
                </a:rPr>
                <a:t>GPON</a:t>
              </a:r>
              <a:r>
                <a:rPr kumimoji="1" lang="en-US" altLang="zh-CN" sz="1200" dirty="0">
                  <a:solidFill>
                    <a:prstClr val="black">
                      <a:lumMod val="85000"/>
                      <a:lumOff val="15000"/>
                    </a:prstClr>
                  </a:solidFill>
                  <a:latin typeface="Calibri"/>
                  <a:ea typeface="微软雅黑" panose="020B0503020204020204" pitchFamily="34" charset="-122"/>
                  <a:cs typeface="Arial" panose="020B0604020202020204" pitchFamily="34" charset="0"/>
                  <a:sym typeface="Wingdings" panose="05000000000000000000" pitchFamily="2" charset="2"/>
                </a:rPr>
                <a:t>10GPON50GPON Smooth Migration</a:t>
              </a:r>
            </a:p>
            <a:p>
              <a:pPr algn="ctr" defTabSz="914377">
                <a:defRPr/>
              </a:pPr>
              <a:r>
                <a:rPr lang="en-US" altLang="zh-CN" sz="1200" dirty="0">
                  <a:solidFill>
                    <a:prstClr val="black">
                      <a:lumMod val="85000"/>
                      <a:lumOff val="15000"/>
                    </a:prstClr>
                  </a:solidFill>
                  <a:latin typeface="Calibri"/>
                  <a:ea typeface="微软雅黑" panose="020B0503020204020204" pitchFamily="34" charset="-122"/>
                </a:rPr>
                <a:t>Need 3 Generation Co-Exist Standard</a:t>
              </a:r>
              <a:endParaRPr lang="zh-CN" altLang="en-US" sz="1200" dirty="0">
                <a:solidFill>
                  <a:prstClr val="black">
                    <a:lumMod val="85000"/>
                    <a:lumOff val="15000"/>
                  </a:prstClr>
                </a:solidFill>
                <a:latin typeface="Calibri"/>
                <a:ea typeface="微软雅黑" panose="020B0503020204020204" pitchFamily="34" charset="-122"/>
              </a:endParaRPr>
            </a:p>
          </p:txBody>
        </p:sp>
        <p:sp>
          <p:nvSpPr>
            <p:cNvPr id="26" name="矩形 83">
              <a:extLst>
                <a:ext uri="{FF2B5EF4-FFF2-40B4-BE49-F238E27FC236}">
                  <a16:creationId xmlns:a16="http://schemas.microsoft.com/office/drawing/2014/main" id="{13238C59-EC88-40B0-9AD3-E8C73D875194}"/>
                </a:ext>
              </a:extLst>
            </p:cNvPr>
            <p:cNvSpPr>
              <a:spLocks/>
            </p:cNvSpPr>
            <p:nvPr/>
          </p:nvSpPr>
          <p:spPr>
            <a:xfrm>
              <a:off x="8675222" y="1843019"/>
              <a:ext cx="1625444" cy="302515"/>
            </a:xfrm>
            <a:prstGeom prst="rect">
              <a:avLst/>
            </a:prstGeom>
            <a:noFill/>
          </p:spPr>
          <p:txBody>
            <a:bodyPr wrap="square" lIns="0" tIns="0" rIns="0" bIns="0">
              <a:noAutofit/>
            </a:bodyPr>
            <a:lstStyle/>
            <a:p>
              <a:pPr algn="ctr" defTabSz="914377">
                <a:defRPr/>
              </a:pPr>
              <a:r>
                <a:rPr lang="en-US" altLang="zh-CN" sz="1200" dirty="0">
                  <a:solidFill>
                    <a:prstClr val="black">
                      <a:lumMod val="85000"/>
                      <a:lumOff val="15000"/>
                    </a:prstClr>
                  </a:solidFill>
                  <a:latin typeface="Calibri"/>
                  <a:ea typeface="微软雅黑" panose="020B0503020204020204" pitchFamily="34" charset="-122"/>
                  <a:sym typeface="Wingdings" panose="05000000000000000000" pitchFamily="2" charset="2"/>
                </a:rPr>
                <a:t>Other Vendors, 54%</a:t>
              </a:r>
              <a:endParaRPr lang="zh-CN" altLang="en-US" sz="1200" dirty="0">
                <a:solidFill>
                  <a:prstClr val="black">
                    <a:lumMod val="85000"/>
                    <a:lumOff val="15000"/>
                  </a:prstClr>
                </a:solidFill>
                <a:latin typeface="Calibri"/>
                <a:ea typeface="微软雅黑" panose="020B0503020204020204" pitchFamily="34" charset="-122"/>
              </a:endParaRPr>
            </a:p>
          </p:txBody>
        </p:sp>
        <p:sp>
          <p:nvSpPr>
            <p:cNvPr id="27" name="左大括号 84">
              <a:extLst>
                <a:ext uri="{FF2B5EF4-FFF2-40B4-BE49-F238E27FC236}">
                  <a16:creationId xmlns:a16="http://schemas.microsoft.com/office/drawing/2014/main" id="{717522AF-4466-4273-976C-E4995D64FB1F}"/>
                </a:ext>
              </a:extLst>
            </p:cNvPr>
            <p:cNvSpPr/>
            <p:nvPr/>
          </p:nvSpPr>
          <p:spPr>
            <a:xfrm rot="5400000">
              <a:off x="9331168" y="472484"/>
              <a:ext cx="217025" cy="3337312"/>
            </a:xfrm>
            <a:prstGeom prst="leftBrace">
              <a:avLst/>
            </a:prstGeom>
            <a:noFill/>
            <a:ln w="6350" cap="flat" cmpd="sng" algn="ctr">
              <a:solidFill>
                <a:srgbClr val="0070C0"/>
              </a:solidFill>
              <a:prstDash val="solid"/>
              <a:miter lim="800000"/>
            </a:ln>
            <a:effectLst/>
          </p:spPr>
          <p:txBody>
            <a:bodyPr rtlCol="0" anchor="ctr"/>
            <a:lstStyle/>
            <a:p>
              <a:pPr algn="ctr" defTabSz="914377">
                <a:defRPr/>
              </a:pPr>
              <a:endParaRPr lang="zh-CN" altLang="en-US" sz="1799" kern="0">
                <a:solidFill>
                  <a:prstClr val="black">
                    <a:lumMod val="85000"/>
                    <a:lumOff val="15000"/>
                  </a:prstClr>
                </a:solidFill>
                <a:latin typeface="Calibri"/>
                <a:ea typeface="黑体" panose="02010609060101010101" pitchFamily="49" charset="-122"/>
              </a:endParaRPr>
            </a:p>
          </p:txBody>
        </p:sp>
        <p:grpSp>
          <p:nvGrpSpPr>
            <p:cNvPr id="28" name="组合 85">
              <a:extLst>
                <a:ext uri="{FF2B5EF4-FFF2-40B4-BE49-F238E27FC236}">
                  <a16:creationId xmlns:a16="http://schemas.microsoft.com/office/drawing/2014/main" id="{AEB68C09-77E3-4779-9728-B1661D5078A0}"/>
                </a:ext>
              </a:extLst>
            </p:cNvPr>
            <p:cNvGrpSpPr/>
            <p:nvPr/>
          </p:nvGrpSpPr>
          <p:grpSpPr>
            <a:xfrm>
              <a:off x="850154" y="1750883"/>
              <a:ext cx="1878618" cy="1129464"/>
              <a:chOff x="815465" y="1993668"/>
              <a:chExt cx="1879352" cy="1129905"/>
            </a:xfrm>
          </p:grpSpPr>
          <p:sp>
            <p:nvSpPr>
              <p:cNvPr id="51" name="矩形 86">
                <a:extLst>
                  <a:ext uri="{FF2B5EF4-FFF2-40B4-BE49-F238E27FC236}">
                    <a16:creationId xmlns:a16="http://schemas.microsoft.com/office/drawing/2014/main" id="{D727262F-0B7B-4A73-AEEA-C74976F609AA}"/>
                  </a:ext>
                </a:extLst>
              </p:cNvPr>
              <p:cNvSpPr/>
              <p:nvPr/>
            </p:nvSpPr>
            <p:spPr>
              <a:xfrm>
                <a:off x="907661" y="2134561"/>
                <a:ext cx="619992" cy="33151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50GPON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52" name="矩形 87">
                <a:extLst>
                  <a:ext uri="{FF2B5EF4-FFF2-40B4-BE49-F238E27FC236}">
                    <a16:creationId xmlns:a16="http://schemas.microsoft.com/office/drawing/2014/main" id="{26F55CAB-3C76-4EB0-A85E-AC3F93A36154}"/>
                  </a:ext>
                </a:extLst>
              </p:cNvPr>
              <p:cNvSpPr/>
              <p:nvPr/>
            </p:nvSpPr>
            <p:spPr>
              <a:xfrm>
                <a:off x="907661" y="2626879"/>
                <a:ext cx="619992" cy="331518"/>
              </a:xfrm>
              <a:prstGeom prst="rect">
                <a:avLst/>
              </a:prstGeom>
              <a:solidFill>
                <a:srgbClr val="92D05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53" name="矩形 88">
                <a:extLst>
                  <a:ext uri="{FF2B5EF4-FFF2-40B4-BE49-F238E27FC236}">
                    <a16:creationId xmlns:a16="http://schemas.microsoft.com/office/drawing/2014/main" id="{30655EF6-444E-40DA-9078-3137C1432270}"/>
                  </a:ext>
                </a:extLst>
              </p:cNvPr>
              <p:cNvSpPr/>
              <p:nvPr/>
            </p:nvSpPr>
            <p:spPr>
              <a:xfrm>
                <a:off x="1982629" y="2139334"/>
                <a:ext cx="619992" cy="33151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a:solidFill>
                      <a:prstClr val="black">
                        <a:lumMod val="85000"/>
                        <a:lumOff val="15000"/>
                      </a:prstClr>
                    </a:solidFill>
                    <a:latin typeface="Calibri"/>
                    <a:ea typeface="微软雅黑" panose="020B0503020204020204" pitchFamily="34" charset="-122"/>
                  </a:rPr>
                  <a:t>50GPON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54" name="矩形 89">
                <a:extLst>
                  <a:ext uri="{FF2B5EF4-FFF2-40B4-BE49-F238E27FC236}">
                    <a16:creationId xmlns:a16="http://schemas.microsoft.com/office/drawing/2014/main" id="{74E6FE56-6EA2-4E2D-BBDE-7A50CD1D355B}"/>
                  </a:ext>
                </a:extLst>
              </p:cNvPr>
              <p:cNvSpPr/>
              <p:nvPr/>
            </p:nvSpPr>
            <p:spPr>
              <a:xfrm>
                <a:off x="1982629" y="2631652"/>
                <a:ext cx="619992" cy="331518"/>
              </a:xfrm>
              <a:prstGeom prst="rect">
                <a:avLst/>
              </a:prstGeom>
              <a:solidFill>
                <a:srgbClr val="00B0F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10GPON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55" name="矩形: 圆角 90">
                <a:extLst>
                  <a:ext uri="{FF2B5EF4-FFF2-40B4-BE49-F238E27FC236}">
                    <a16:creationId xmlns:a16="http://schemas.microsoft.com/office/drawing/2014/main" id="{8CECE5F0-6D62-40CD-89DA-BD5FD4727DE0}"/>
                  </a:ext>
                </a:extLst>
              </p:cNvPr>
              <p:cNvSpPr/>
              <p:nvPr/>
            </p:nvSpPr>
            <p:spPr>
              <a:xfrm>
                <a:off x="815465" y="1993668"/>
                <a:ext cx="804384" cy="1129905"/>
              </a:xfrm>
              <a:prstGeom prst="roundRect">
                <a:avLst/>
              </a:prstGeom>
              <a:noFill/>
              <a:ln w="12700" cap="flat" cmpd="sng" algn="ctr">
                <a:solidFill>
                  <a:srgbClr val="0070C0"/>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56" name="矩形: 圆角 91">
                <a:extLst>
                  <a:ext uri="{FF2B5EF4-FFF2-40B4-BE49-F238E27FC236}">
                    <a16:creationId xmlns:a16="http://schemas.microsoft.com/office/drawing/2014/main" id="{7F6A34D9-DFF0-424B-9BE1-74D9890B213A}"/>
                  </a:ext>
                </a:extLst>
              </p:cNvPr>
              <p:cNvSpPr/>
              <p:nvPr/>
            </p:nvSpPr>
            <p:spPr>
              <a:xfrm>
                <a:off x="1890433" y="1993668"/>
                <a:ext cx="804384" cy="1129905"/>
              </a:xfrm>
              <a:prstGeom prst="roundRect">
                <a:avLst/>
              </a:prstGeom>
              <a:noFill/>
              <a:ln w="12700" cap="flat" cmpd="sng" algn="ctr">
                <a:solidFill>
                  <a:srgbClr val="0070C0"/>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57" name="矩形 92">
                <a:extLst>
                  <a:ext uri="{FF2B5EF4-FFF2-40B4-BE49-F238E27FC236}">
                    <a16:creationId xmlns:a16="http://schemas.microsoft.com/office/drawing/2014/main" id="{72CEC46E-2404-4E12-8006-37846C38C8C2}"/>
                  </a:ext>
                </a:extLst>
              </p:cNvPr>
              <p:cNvSpPr/>
              <p:nvPr/>
            </p:nvSpPr>
            <p:spPr>
              <a:xfrm>
                <a:off x="1527653" y="2416005"/>
                <a:ext cx="423313" cy="331518"/>
              </a:xfrm>
              <a:prstGeom prst="rect">
                <a:avLst/>
              </a:prstGeom>
              <a:no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b="1" kern="0" dirty="0">
                    <a:solidFill>
                      <a:prstClr val="black">
                        <a:lumMod val="85000"/>
                        <a:lumOff val="15000"/>
                      </a:prstClr>
                    </a:solidFill>
                    <a:latin typeface="Calibri"/>
                    <a:ea typeface="微软雅黑" panose="020B0503020204020204" pitchFamily="34" charset="-122"/>
                  </a:rPr>
                  <a:t>Or</a:t>
                </a:r>
                <a:endParaRPr lang="zh-CN" altLang="en-US" sz="1100" b="1" kern="0" dirty="0">
                  <a:solidFill>
                    <a:prstClr val="black">
                      <a:lumMod val="85000"/>
                      <a:lumOff val="15000"/>
                    </a:prstClr>
                  </a:solidFill>
                  <a:latin typeface="Calibri"/>
                  <a:ea typeface="微软雅黑" panose="020B0503020204020204" pitchFamily="34" charset="-122"/>
                </a:endParaRPr>
              </a:p>
            </p:txBody>
          </p:sp>
        </p:grpSp>
        <p:sp>
          <p:nvSpPr>
            <p:cNvPr id="29" name="矩形 93">
              <a:extLst>
                <a:ext uri="{FF2B5EF4-FFF2-40B4-BE49-F238E27FC236}">
                  <a16:creationId xmlns:a16="http://schemas.microsoft.com/office/drawing/2014/main" id="{66D12855-AB4C-4F8B-9284-0BA7D147DFB7}"/>
                </a:ext>
              </a:extLst>
            </p:cNvPr>
            <p:cNvSpPr/>
            <p:nvPr/>
          </p:nvSpPr>
          <p:spPr>
            <a:xfrm>
              <a:off x="606731" y="1339126"/>
              <a:ext cx="2365464" cy="331389"/>
            </a:xfrm>
            <a:prstGeom prst="rect">
              <a:avLst/>
            </a:prstGeom>
            <a:no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b="1" kern="0" dirty="0">
                  <a:solidFill>
                    <a:prstClr val="black">
                      <a:lumMod val="85000"/>
                      <a:lumOff val="15000"/>
                    </a:prstClr>
                  </a:solidFill>
                  <a:latin typeface="Calibri"/>
                  <a:ea typeface="微软雅黑" panose="020B0503020204020204" pitchFamily="34" charset="-122"/>
                </a:rPr>
                <a:t>50GPON Standard Approved @ 2021.09</a:t>
              </a:r>
              <a:endParaRPr lang="zh-CN" altLang="en-US" sz="1100" b="1" kern="0" dirty="0">
                <a:solidFill>
                  <a:prstClr val="black">
                    <a:lumMod val="85000"/>
                    <a:lumOff val="15000"/>
                  </a:prstClr>
                </a:solidFill>
                <a:latin typeface="Calibri"/>
                <a:ea typeface="微软雅黑" panose="020B0503020204020204" pitchFamily="34" charset="-122"/>
              </a:endParaRPr>
            </a:p>
          </p:txBody>
        </p:sp>
        <p:sp>
          <p:nvSpPr>
            <p:cNvPr id="30" name="矩形 94">
              <a:extLst>
                <a:ext uri="{FF2B5EF4-FFF2-40B4-BE49-F238E27FC236}">
                  <a16:creationId xmlns:a16="http://schemas.microsoft.com/office/drawing/2014/main" id="{A72C2B57-9B06-42B8-A58E-D7007F877D3F}"/>
                </a:ext>
              </a:extLst>
            </p:cNvPr>
            <p:cNvSpPr/>
            <p:nvPr/>
          </p:nvSpPr>
          <p:spPr>
            <a:xfrm>
              <a:off x="3251865" y="1339126"/>
              <a:ext cx="2365464" cy="331389"/>
            </a:xfrm>
            <a:prstGeom prst="rect">
              <a:avLst/>
            </a:prstGeom>
            <a:no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b="1" kern="0" dirty="0">
                  <a:solidFill>
                    <a:prstClr val="black">
                      <a:lumMod val="85000"/>
                      <a:lumOff val="15000"/>
                    </a:prstClr>
                  </a:solidFill>
                  <a:latin typeface="Calibri"/>
                  <a:ea typeface="微软雅黑" panose="020B0503020204020204" pitchFamily="34" charset="-122"/>
                </a:rPr>
                <a:t>50GPON Standard Amendment @ 2022.10</a:t>
              </a:r>
              <a:endParaRPr lang="zh-CN" altLang="en-US" sz="1100" b="1" kern="0" dirty="0">
                <a:solidFill>
                  <a:prstClr val="black">
                    <a:lumMod val="85000"/>
                    <a:lumOff val="15000"/>
                  </a:prstClr>
                </a:solidFill>
                <a:latin typeface="Calibri"/>
                <a:ea typeface="微软雅黑" panose="020B0503020204020204" pitchFamily="34" charset="-122"/>
              </a:endParaRPr>
            </a:p>
          </p:txBody>
        </p:sp>
        <p:sp>
          <p:nvSpPr>
            <p:cNvPr id="31" name="箭头: 右 95">
              <a:extLst>
                <a:ext uri="{FF2B5EF4-FFF2-40B4-BE49-F238E27FC236}">
                  <a16:creationId xmlns:a16="http://schemas.microsoft.com/office/drawing/2014/main" id="{D4831FED-57C5-4CA7-933E-4319C9C24FF2}"/>
                </a:ext>
              </a:extLst>
            </p:cNvPr>
            <p:cNvSpPr/>
            <p:nvPr/>
          </p:nvSpPr>
          <p:spPr>
            <a:xfrm>
              <a:off x="3177992" y="2158207"/>
              <a:ext cx="337639" cy="346237"/>
            </a:xfrm>
            <a:prstGeom prst="rightArrow">
              <a:avLst/>
            </a:prstGeom>
            <a:solidFill>
              <a:srgbClr val="0070C0"/>
            </a:solidFill>
            <a:ln w="12700" cap="flat" cmpd="sng" algn="ctr">
              <a:noFill/>
              <a:prstDash val="solid"/>
              <a:miter lim="800000"/>
            </a:ln>
            <a:effectLst/>
          </p:spPr>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32" name="矩形 96">
              <a:extLst>
                <a:ext uri="{FF2B5EF4-FFF2-40B4-BE49-F238E27FC236}">
                  <a16:creationId xmlns:a16="http://schemas.microsoft.com/office/drawing/2014/main" id="{C899EFCD-EF9F-48E8-87BE-E21027E18427}"/>
                </a:ext>
              </a:extLst>
            </p:cNvPr>
            <p:cNvSpPr/>
            <p:nvPr/>
          </p:nvSpPr>
          <p:spPr>
            <a:xfrm>
              <a:off x="4057006" y="1821441"/>
              <a:ext cx="619750" cy="331389"/>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50GPON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33" name="矩形 97">
              <a:extLst>
                <a:ext uri="{FF2B5EF4-FFF2-40B4-BE49-F238E27FC236}">
                  <a16:creationId xmlns:a16="http://schemas.microsoft.com/office/drawing/2014/main" id="{84DC5B1F-14C4-4586-9319-D367696C7C99}"/>
                </a:ext>
              </a:extLst>
            </p:cNvPr>
            <p:cNvSpPr/>
            <p:nvPr/>
          </p:nvSpPr>
          <p:spPr>
            <a:xfrm>
              <a:off x="4057006" y="2584431"/>
              <a:ext cx="619750" cy="331389"/>
            </a:xfrm>
            <a:prstGeom prst="rect">
              <a:avLst/>
            </a:prstGeom>
            <a:solidFill>
              <a:srgbClr val="92D05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34" name="矩形 98">
              <a:extLst>
                <a:ext uri="{FF2B5EF4-FFF2-40B4-BE49-F238E27FC236}">
                  <a16:creationId xmlns:a16="http://schemas.microsoft.com/office/drawing/2014/main" id="{68871055-604E-4C3D-B98C-5C15EB17AC71}"/>
                </a:ext>
              </a:extLst>
            </p:cNvPr>
            <p:cNvSpPr/>
            <p:nvPr/>
          </p:nvSpPr>
          <p:spPr>
            <a:xfrm>
              <a:off x="4057006" y="2202936"/>
              <a:ext cx="619750" cy="331389"/>
            </a:xfrm>
            <a:prstGeom prst="rect">
              <a:avLst/>
            </a:prstGeom>
            <a:solidFill>
              <a:srgbClr val="00B0F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r>
                <a:rPr lang="en-US" altLang="zh-CN" sz="1100" kern="0" dirty="0">
                  <a:solidFill>
                    <a:prstClr val="black">
                      <a:lumMod val="85000"/>
                      <a:lumOff val="15000"/>
                    </a:prstClr>
                  </a:solidFill>
                  <a:latin typeface="Calibri"/>
                  <a:ea typeface="微软雅黑" panose="020B0503020204020204" pitchFamily="34" charset="-122"/>
                </a:rPr>
                <a:t>10GPON</a:t>
              </a:r>
              <a:endParaRPr lang="zh-CN" altLang="en-US" sz="1100" kern="0" dirty="0">
                <a:solidFill>
                  <a:prstClr val="black">
                    <a:lumMod val="85000"/>
                    <a:lumOff val="15000"/>
                  </a:prstClr>
                </a:solidFill>
                <a:latin typeface="Calibri"/>
                <a:ea typeface="微软雅黑" panose="020B0503020204020204" pitchFamily="34" charset="-122"/>
              </a:endParaRPr>
            </a:p>
          </p:txBody>
        </p:sp>
        <p:sp>
          <p:nvSpPr>
            <p:cNvPr id="35" name="矩形: 圆角 99">
              <a:extLst>
                <a:ext uri="{FF2B5EF4-FFF2-40B4-BE49-F238E27FC236}">
                  <a16:creationId xmlns:a16="http://schemas.microsoft.com/office/drawing/2014/main" id="{092A5CA1-5D89-4E1B-A256-AA8840330B83}"/>
                </a:ext>
              </a:extLst>
            </p:cNvPr>
            <p:cNvSpPr/>
            <p:nvPr/>
          </p:nvSpPr>
          <p:spPr>
            <a:xfrm>
              <a:off x="3964846" y="1770322"/>
              <a:ext cx="804070" cy="1208248"/>
            </a:xfrm>
            <a:prstGeom prst="roundRect">
              <a:avLst/>
            </a:prstGeom>
            <a:noFill/>
            <a:ln w="12700" cap="flat" cmpd="sng" algn="ctr">
              <a:solidFill>
                <a:srgbClr val="0070C0"/>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36" name="加号 100">
              <a:extLst>
                <a:ext uri="{FF2B5EF4-FFF2-40B4-BE49-F238E27FC236}">
                  <a16:creationId xmlns:a16="http://schemas.microsoft.com/office/drawing/2014/main" id="{98BC50B3-2D47-4E65-9A59-7E19EA154728}"/>
                </a:ext>
              </a:extLst>
            </p:cNvPr>
            <p:cNvSpPr/>
            <p:nvPr/>
          </p:nvSpPr>
          <p:spPr>
            <a:xfrm>
              <a:off x="1116077" y="2170380"/>
              <a:ext cx="254789" cy="254789"/>
            </a:xfrm>
            <a:prstGeom prst="mathPlus">
              <a:avLst/>
            </a:prstGeom>
            <a:solidFill>
              <a:srgbClr val="0070C0"/>
            </a:solidFill>
            <a:ln w="12700" cap="flat" cmpd="sng" algn="ctr">
              <a:noFill/>
              <a:prstDash val="solid"/>
              <a:miter lim="800000"/>
            </a:ln>
            <a:effectLst/>
          </p:spPr>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37" name="加号 101">
              <a:extLst>
                <a:ext uri="{FF2B5EF4-FFF2-40B4-BE49-F238E27FC236}">
                  <a16:creationId xmlns:a16="http://schemas.microsoft.com/office/drawing/2014/main" id="{551C3C32-0301-4372-8193-E12CB11E31CA}"/>
                </a:ext>
              </a:extLst>
            </p:cNvPr>
            <p:cNvSpPr/>
            <p:nvPr/>
          </p:nvSpPr>
          <p:spPr>
            <a:xfrm>
              <a:off x="2199344" y="2170380"/>
              <a:ext cx="254789" cy="254789"/>
            </a:xfrm>
            <a:prstGeom prst="mathPlus">
              <a:avLst/>
            </a:prstGeom>
            <a:solidFill>
              <a:srgbClr val="0070C0"/>
            </a:solidFill>
            <a:ln w="12700" cap="flat" cmpd="sng" algn="ctr">
              <a:noFill/>
              <a:prstDash val="solid"/>
              <a:miter lim="800000"/>
            </a:ln>
            <a:effectLst/>
          </p:spPr>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38" name="加号 102">
              <a:extLst>
                <a:ext uri="{FF2B5EF4-FFF2-40B4-BE49-F238E27FC236}">
                  <a16:creationId xmlns:a16="http://schemas.microsoft.com/office/drawing/2014/main" id="{0DC2B2B9-5C1C-4C08-971B-8049DD5E4EB7}"/>
                </a:ext>
              </a:extLst>
            </p:cNvPr>
            <p:cNvSpPr/>
            <p:nvPr/>
          </p:nvSpPr>
          <p:spPr>
            <a:xfrm>
              <a:off x="4239489" y="2051112"/>
              <a:ext cx="254789" cy="254789"/>
            </a:xfrm>
            <a:prstGeom prst="mathPlus">
              <a:avLst/>
            </a:prstGeom>
            <a:solidFill>
              <a:srgbClr val="0070C0"/>
            </a:solidFill>
            <a:ln w="12700" cap="flat" cmpd="sng" algn="ctr">
              <a:noFill/>
              <a:prstDash val="solid"/>
              <a:miter lim="800000"/>
            </a:ln>
            <a:effectLst/>
          </p:spPr>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sp>
          <p:nvSpPr>
            <p:cNvPr id="39" name="加号 103">
              <a:extLst>
                <a:ext uri="{FF2B5EF4-FFF2-40B4-BE49-F238E27FC236}">
                  <a16:creationId xmlns:a16="http://schemas.microsoft.com/office/drawing/2014/main" id="{A8635739-2A4F-4452-8530-966828BDF6BC}"/>
                </a:ext>
              </a:extLst>
            </p:cNvPr>
            <p:cNvSpPr/>
            <p:nvPr/>
          </p:nvSpPr>
          <p:spPr>
            <a:xfrm>
              <a:off x="4239489" y="2440785"/>
              <a:ext cx="254789" cy="254789"/>
            </a:xfrm>
            <a:prstGeom prst="mathPlus">
              <a:avLst/>
            </a:prstGeom>
            <a:solidFill>
              <a:srgbClr val="0070C0"/>
            </a:solidFill>
            <a:ln w="12700" cap="flat" cmpd="sng" algn="ctr">
              <a:noFill/>
              <a:prstDash val="solid"/>
              <a:miter lim="800000"/>
            </a:ln>
            <a:effectLst/>
          </p:spPr>
          <p:txBody>
            <a:bodyPr rot="0" spcFirstLastPara="0" vertOverflow="overflow" horzOverflow="overflow" vert="horz" wrap="square" lIns="91404" tIns="45703" rIns="91404" bIns="45703" numCol="1" spcCol="0" rtlCol="0" fromWordArt="0" anchor="ctr" anchorCtr="0" forceAA="0" compatLnSpc="1">
              <a:prstTxWarp prst="textNoShape">
                <a:avLst/>
              </a:prstTxWarp>
              <a:noAutofit/>
            </a:bodyPr>
            <a:lstStyle/>
            <a:p>
              <a:pPr algn="ctr" defTabSz="914377">
                <a:defRPr/>
              </a:pPr>
              <a:endParaRPr lang="zh-CN" altLang="en-US" sz="1799" kern="0" dirty="0">
                <a:solidFill>
                  <a:prstClr val="black">
                    <a:lumMod val="85000"/>
                    <a:lumOff val="15000"/>
                  </a:prstClr>
                </a:solidFill>
                <a:latin typeface="Calibri"/>
                <a:ea typeface="黑体" panose="02010609060101010101" pitchFamily="49" charset="-122"/>
              </a:endParaRPr>
            </a:p>
          </p:txBody>
        </p:sp>
        <p:grpSp>
          <p:nvGrpSpPr>
            <p:cNvPr id="40" name="组合 104">
              <a:extLst>
                <a:ext uri="{FF2B5EF4-FFF2-40B4-BE49-F238E27FC236}">
                  <a16:creationId xmlns:a16="http://schemas.microsoft.com/office/drawing/2014/main" id="{3CCE6B65-14D6-40BA-92BB-1835FFD796BB}"/>
                </a:ext>
              </a:extLst>
            </p:cNvPr>
            <p:cNvGrpSpPr/>
            <p:nvPr/>
          </p:nvGrpSpPr>
          <p:grpSpPr>
            <a:xfrm>
              <a:off x="581199" y="4076127"/>
              <a:ext cx="2026824" cy="1572942"/>
              <a:chOff x="578818" y="3946216"/>
              <a:chExt cx="2026824" cy="1572942"/>
            </a:xfrm>
          </p:grpSpPr>
          <p:sp>
            <p:nvSpPr>
              <p:cNvPr id="43" name="Rectangle 28">
                <a:extLst>
                  <a:ext uri="{FF2B5EF4-FFF2-40B4-BE49-F238E27FC236}">
                    <a16:creationId xmlns:a16="http://schemas.microsoft.com/office/drawing/2014/main" id="{9A60C17D-487F-4589-83ED-F6A6780BE2C9}"/>
                  </a:ext>
                </a:extLst>
              </p:cNvPr>
              <p:cNvSpPr/>
              <p:nvPr/>
            </p:nvSpPr>
            <p:spPr>
              <a:xfrm>
                <a:off x="761867" y="3946216"/>
                <a:ext cx="1681409" cy="628367"/>
              </a:xfrm>
              <a:prstGeom prst="rect">
                <a:avLst/>
              </a:prstGeom>
            </p:spPr>
            <p:txBody>
              <a:bodyPr wrap="square">
                <a:spAutoFit/>
              </a:bodyPr>
              <a:lstStyle/>
              <a:p>
                <a:pPr algn="ctr" defTabSz="913724">
                  <a:lnSpc>
                    <a:spcPct val="130000"/>
                  </a:lnSpc>
                  <a:defRPr/>
                </a:pPr>
                <a:r>
                  <a:rPr kumimoji="1" lang="en-US" altLang="zh-CN" sz="1200" b="1" kern="0" dirty="0">
                    <a:solidFill>
                      <a:prstClr val="black">
                        <a:lumMod val="85000"/>
                        <a:lumOff val="15000"/>
                      </a:prstClr>
                    </a:solidFill>
                    <a:latin typeface="Calibri"/>
                    <a:ea typeface="Microsoft YaHei" panose="020B0503020204020204" pitchFamily="34" charset="-122"/>
                  </a:rPr>
                  <a:t>Operators Choose 50G PON</a:t>
                </a:r>
              </a:p>
            </p:txBody>
          </p:sp>
          <p:pic>
            <p:nvPicPr>
              <p:cNvPr id="44" name="Picture 2">
                <a:extLst>
                  <a:ext uri="{FF2B5EF4-FFF2-40B4-BE49-F238E27FC236}">
                    <a16:creationId xmlns:a16="http://schemas.microsoft.com/office/drawing/2014/main" id="{3000CCCB-3FAA-453A-9823-DDF8642D58A7}"/>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1445546" y="5128019"/>
                <a:ext cx="399322" cy="391139"/>
              </a:xfrm>
              <a:prstGeom prst="rect">
                <a:avLst/>
              </a:prstGeom>
            </p:spPr>
          </p:pic>
          <p:pic>
            <p:nvPicPr>
              <p:cNvPr id="45" name="Picture 3">
                <a:extLst>
                  <a:ext uri="{FF2B5EF4-FFF2-40B4-BE49-F238E27FC236}">
                    <a16:creationId xmlns:a16="http://schemas.microsoft.com/office/drawing/2014/main" id="{849890A6-F2E2-4AEE-9A78-5DA820B45474}"/>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994458" y="5128019"/>
                <a:ext cx="399322" cy="391139"/>
              </a:xfrm>
              <a:prstGeom prst="rect">
                <a:avLst/>
              </a:prstGeom>
            </p:spPr>
          </p:pic>
          <p:pic>
            <p:nvPicPr>
              <p:cNvPr id="46" name="Picture 5">
                <a:extLst>
                  <a:ext uri="{FF2B5EF4-FFF2-40B4-BE49-F238E27FC236}">
                    <a16:creationId xmlns:a16="http://schemas.microsoft.com/office/drawing/2014/main" id="{E9C15830-269E-4598-8FDC-DC29905DC09E}"/>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1896634" y="5128019"/>
                <a:ext cx="399322" cy="391139"/>
              </a:xfrm>
              <a:prstGeom prst="rect">
                <a:avLst/>
              </a:prstGeom>
            </p:spPr>
          </p:pic>
          <p:pic>
            <p:nvPicPr>
              <p:cNvPr id="47" name="Picture 7">
                <a:extLst>
                  <a:ext uri="{FF2B5EF4-FFF2-40B4-BE49-F238E27FC236}">
                    <a16:creationId xmlns:a16="http://schemas.microsoft.com/office/drawing/2014/main" id="{C4E05597-E8A9-46B0-A506-00A4BB40AB49}"/>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578818" y="4584184"/>
                <a:ext cx="399322" cy="391139"/>
              </a:xfrm>
              <a:prstGeom prst="rect">
                <a:avLst/>
              </a:prstGeom>
            </p:spPr>
          </p:pic>
          <p:pic>
            <p:nvPicPr>
              <p:cNvPr id="48" name="Picture 9">
                <a:extLst>
                  <a:ext uri="{FF2B5EF4-FFF2-40B4-BE49-F238E27FC236}">
                    <a16:creationId xmlns:a16="http://schemas.microsoft.com/office/drawing/2014/main" id="{FC255627-B75D-4FB3-B281-9FBE272E6AB8}"/>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1035452" y="4584182"/>
                <a:ext cx="619750" cy="391139"/>
              </a:xfrm>
              <a:prstGeom prst="rect">
                <a:avLst/>
              </a:prstGeom>
            </p:spPr>
          </p:pic>
          <p:pic>
            <p:nvPicPr>
              <p:cNvPr id="49" name="Picture 13">
                <a:extLst>
                  <a:ext uri="{FF2B5EF4-FFF2-40B4-BE49-F238E27FC236}">
                    <a16:creationId xmlns:a16="http://schemas.microsoft.com/office/drawing/2014/main" id="{20711D91-D412-425C-A011-77D66AE3ECF6}"/>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2206320" y="4571837"/>
                <a:ext cx="399322" cy="391139"/>
              </a:xfrm>
              <a:prstGeom prst="rect">
                <a:avLst/>
              </a:prstGeom>
            </p:spPr>
          </p:pic>
          <p:pic>
            <p:nvPicPr>
              <p:cNvPr id="50" name="Picture 2" descr="File:Telefónica 2021 logo.svg - Wikipedia">
                <a:extLst>
                  <a:ext uri="{FF2B5EF4-FFF2-40B4-BE49-F238E27FC236}">
                    <a16:creationId xmlns:a16="http://schemas.microsoft.com/office/drawing/2014/main" id="{89C8B6DE-3338-4637-A2F8-A1D4AD923748}"/>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73582"/>
              <a:stretch/>
            </p:blipFill>
            <p:spPr bwMode="auto">
              <a:xfrm>
                <a:off x="1711469" y="4572001"/>
                <a:ext cx="427196" cy="387849"/>
              </a:xfrm>
              <a:prstGeom prst="rect">
                <a:avLst/>
              </a:prstGeom>
              <a:solidFill>
                <a:sysClr val="window" lastClr="FFFFFF">
                  <a:lumMod val="95000"/>
                </a:sysClr>
              </a:solidFill>
            </p:spPr>
          </p:pic>
        </p:grpSp>
        <p:sp>
          <p:nvSpPr>
            <p:cNvPr id="41" name="Rectangle 35">
              <a:extLst>
                <a:ext uri="{FF2B5EF4-FFF2-40B4-BE49-F238E27FC236}">
                  <a16:creationId xmlns:a16="http://schemas.microsoft.com/office/drawing/2014/main" id="{5CB1D40C-7213-4AED-B323-2427587E840A}"/>
                </a:ext>
              </a:extLst>
            </p:cNvPr>
            <p:cNvSpPr/>
            <p:nvPr/>
          </p:nvSpPr>
          <p:spPr>
            <a:xfrm>
              <a:off x="9569249" y="4877749"/>
              <a:ext cx="1941843" cy="250734"/>
            </a:xfrm>
            <a:prstGeom prst="rect">
              <a:avLst/>
            </a:prstGeom>
          </p:spPr>
          <p:txBody>
            <a:bodyPr wrap="square" lIns="0" tIns="0" rIns="0" bIns="0">
              <a:spAutoFit/>
            </a:bodyPr>
            <a:lstStyle/>
            <a:p>
              <a:pPr algn="ctr" defTabSz="913724">
                <a:lnSpc>
                  <a:spcPct val="130000"/>
                </a:lnSpc>
                <a:defRPr/>
              </a:pPr>
              <a:r>
                <a:rPr kumimoji="1" lang="en-US" altLang="zh-CN" sz="1200" dirty="0">
                  <a:solidFill>
                    <a:prstClr val="black">
                      <a:lumMod val="85000"/>
                      <a:lumOff val="15000"/>
                    </a:prstClr>
                  </a:solidFill>
                  <a:latin typeface="Calibri"/>
                  <a:ea typeface="Microsoft YaHei" panose="020B0503020204020204" pitchFamily="34" charset="-122"/>
                </a:rPr>
                <a:t>Provide 50G PON Prototype</a:t>
              </a:r>
            </a:p>
          </p:txBody>
        </p:sp>
        <p:pic>
          <p:nvPicPr>
            <p:cNvPr id="42" name="Picture 2" descr="ZTE Corporation | Shenzhen">
              <a:extLst>
                <a:ext uri="{FF2B5EF4-FFF2-40B4-BE49-F238E27FC236}">
                  <a16:creationId xmlns:a16="http://schemas.microsoft.com/office/drawing/2014/main" id="{FA68CF92-D828-4264-B244-7CD27184052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735667" y="4855936"/>
              <a:ext cx="886120" cy="309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872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98464" y="502277"/>
            <a:ext cx="8572064" cy="5764839"/>
          </a:xfrm>
        </p:spPr>
      </p:pic>
    </p:spTree>
    <p:extLst>
      <p:ext uri="{BB962C8B-B14F-4D97-AF65-F5344CB8AC3E}">
        <p14:creationId xmlns:p14="http://schemas.microsoft.com/office/powerpoint/2010/main" val="1247958700"/>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EAF9B7-2E5C-9BBB-11F2-A45C21ACD3EA}"/>
              </a:ext>
            </a:extLst>
          </p:cNvPr>
          <p:cNvSpPr txBox="1"/>
          <p:nvPr/>
        </p:nvSpPr>
        <p:spPr>
          <a:xfrm>
            <a:off x="3503713" y="605202"/>
            <a:ext cx="4391185" cy="584775"/>
          </a:xfrm>
          <a:prstGeom prst="rect">
            <a:avLst/>
          </a:prstGeom>
          <a:noFill/>
        </p:spPr>
        <p:txBody>
          <a:bodyPr wrap="square" rtlCol="0">
            <a:spAutoFit/>
          </a:bodyPr>
          <a:lstStyle/>
          <a:p>
            <a:pPr algn="justLow" defTabSz="1219170" rtl="1">
              <a:defRPr/>
            </a:pPr>
            <a:r>
              <a:rPr lang="fa-IR" sz="3200" dirty="0">
                <a:solidFill>
                  <a:srgbClr val="3404BC"/>
                </a:solidFill>
                <a:latin typeface="Calibri" panose="020F0502020204030204"/>
                <a:cs typeface="B Nazanin" panose="00000400000000000000" pitchFamily="2" charset="-78"/>
              </a:rPr>
              <a:t>روند تکنولوژی شبکه </a:t>
            </a:r>
            <a:r>
              <a:rPr lang="en-US" sz="3200" dirty="0">
                <a:solidFill>
                  <a:srgbClr val="3404BC"/>
                </a:solidFill>
                <a:latin typeface="Calibri" panose="020F0502020204030204"/>
                <a:cs typeface="B Nazanin" panose="00000400000000000000" pitchFamily="2" charset="-78"/>
              </a:rPr>
              <a:t>IP</a:t>
            </a:r>
            <a:endParaRPr lang="en-US" sz="3200" spc="-400" dirty="0">
              <a:solidFill>
                <a:srgbClr val="3404BC"/>
              </a:solidFill>
              <a:latin typeface="Arial" panose="020B0604020202020204" pitchFamily="34" charset="0"/>
              <a:cs typeface="B Nazanin" panose="00000400000000000000" pitchFamily="2" charset="-78"/>
            </a:endParaRPr>
          </a:p>
        </p:txBody>
      </p:sp>
      <p:pic>
        <p:nvPicPr>
          <p:cNvPr id="8" name="Picture 7">
            <a:extLst>
              <a:ext uri="{FF2B5EF4-FFF2-40B4-BE49-F238E27FC236}">
                <a16:creationId xmlns:a16="http://schemas.microsoft.com/office/drawing/2014/main" id="{BE2DF4B8-6158-8D57-E655-309237C3C578}"/>
              </a:ext>
            </a:extLst>
          </p:cNvPr>
          <p:cNvPicPr>
            <a:picLocks noChangeAspect="1"/>
          </p:cNvPicPr>
          <p:nvPr/>
        </p:nvPicPr>
        <p:blipFill>
          <a:blip r:embed="rId2"/>
          <a:stretch>
            <a:fillRect/>
          </a:stretch>
        </p:blipFill>
        <p:spPr>
          <a:xfrm>
            <a:off x="480053" y="1417483"/>
            <a:ext cx="10416480" cy="5275880"/>
          </a:xfrm>
          <a:prstGeom prst="rect">
            <a:avLst/>
          </a:prstGeom>
        </p:spPr>
      </p:pic>
      <p:sp>
        <p:nvSpPr>
          <p:cNvPr id="13" name="TextBox 12">
            <a:extLst>
              <a:ext uri="{FF2B5EF4-FFF2-40B4-BE49-F238E27FC236}">
                <a16:creationId xmlns:a16="http://schemas.microsoft.com/office/drawing/2014/main" id="{687FCB88-0793-8F85-C974-E52CEC160EE8}"/>
              </a:ext>
            </a:extLst>
          </p:cNvPr>
          <p:cNvSpPr txBox="1"/>
          <p:nvPr/>
        </p:nvSpPr>
        <p:spPr>
          <a:xfrm>
            <a:off x="5519936" y="2564905"/>
            <a:ext cx="1344149" cy="379656"/>
          </a:xfrm>
          <a:prstGeom prst="rect">
            <a:avLst/>
          </a:prstGeom>
          <a:solidFill>
            <a:schemeClr val="bg1"/>
          </a:solidFill>
        </p:spPr>
        <p:txBody>
          <a:bodyPr wrap="square" rtlCol="1">
            <a:spAutoFit/>
          </a:bodyPr>
          <a:lstStyle/>
          <a:p>
            <a:pPr defTabSz="1219170"/>
            <a:r>
              <a:rPr lang="en-US" sz="1867" i="1" dirty="0">
                <a:solidFill>
                  <a:prstClr val="black"/>
                </a:solidFill>
                <a:latin typeface="Calibri"/>
              </a:rPr>
              <a:t>1997~2013</a:t>
            </a:r>
            <a:endParaRPr lang="fa-IR" sz="1867" i="1" dirty="0">
              <a:solidFill>
                <a:prstClr val="black"/>
              </a:solidFill>
              <a:latin typeface="Calibri"/>
              <a:cs typeface="Arial" panose="020B0604020202020204" pitchFamily="34" charset="0"/>
            </a:endParaRPr>
          </a:p>
        </p:txBody>
      </p:sp>
      <p:sp>
        <p:nvSpPr>
          <p:cNvPr id="15" name="TextBox 14">
            <a:extLst>
              <a:ext uri="{FF2B5EF4-FFF2-40B4-BE49-F238E27FC236}">
                <a16:creationId xmlns:a16="http://schemas.microsoft.com/office/drawing/2014/main" id="{856D055E-AB21-EED5-9F9B-55B51F1DB92A}"/>
              </a:ext>
            </a:extLst>
          </p:cNvPr>
          <p:cNvSpPr txBox="1"/>
          <p:nvPr/>
        </p:nvSpPr>
        <p:spPr>
          <a:xfrm>
            <a:off x="2255574" y="2852937"/>
            <a:ext cx="1344149" cy="379656"/>
          </a:xfrm>
          <a:prstGeom prst="rect">
            <a:avLst/>
          </a:prstGeom>
          <a:solidFill>
            <a:schemeClr val="bg1"/>
          </a:solidFill>
        </p:spPr>
        <p:txBody>
          <a:bodyPr wrap="square" rtlCol="1">
            <a:spAutoFit/>
          </a:bodyPr>
          <a:lstStyle/>
          <a:p>
            <a:pPr defTabSz="1219170"/>
            <a:r>
              <a:rPr lang="en-US" sz="1867" i="1" dirty="0">
                <a:solidFill>
                  <a:prstClr val="black"/>
                </a:solidFill>
                <a:latin typeface="Calibri"/>
              </a:rPr>
              <a:t>1980~1997</a:t>
            </a:r>
            <a:endParaRPr lang="fa-IR" sz="1867"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207944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290F33-A9D4-FA97-54BA-80C01A8C1BC2}"/>
              </a:ext>
            </a:extLst>
          </p:cNvPr>
          <p:cNvPicPr>
            <a:picLocks noChangeAspect="1"/>
          </p:cNvPicPr>
          <p:nvPr/>
        </p:nvPicPr>
        <p:blipFill>
          <a:blip r:embed="rId2"/>
          <a:stretch>
            <a:fillRect/>
          </a:stretch>
        </p:blipFill>
        <p:spPr>
          <a:xfrm>
            <a:off x="457789" y="1392240"/>
            <a:ext cx="10534755" cy="5013091"/>
          </a:xfrm>
          <a:prstGeom prst="rect">
            <a:avLst/>
          </a:prstGeom>
        </p:spPr>
      </p:pic>
      <p:sp>
        <p:nvSpPr>
          <p:cNvPr id="5" name="TextBox 4">
            <a:extLst>
              <a:ext uri="{FF2B5EF4-FFF2-40B4-BE49-F238E27FC236}">
                <a16:creationId xmlns:a16="http://schemas.microsoft.com/office/drawing/2014/main" id="{5C1479F2-CF84-738F-CCD9-A96CC55FCEEF}"/>
              </a:ext>
            </a:extLst>
          </p:cNvPr>
          <p:cNvSpPr txBox="1"/>
          <p:nvPr/>
        </p:nvSpPr>
        <p:spPr>
          <a:xfrm>
            <a:off x="3503713" y="605202"/>
            <a:ext cx="4391185" cy="584775"/>
          </a:xfrm>
          <a:prstGeom prst="rect">
            <a:avLst/>
          </a:prstGeom>
          <a:noFill/>
        </p:spPr>
        <p:txBody>
          <a:bodyPr wrap="square" rtlCol="0">
            <a:spAutoFit/>
          </a:bodyPr>
          <a:lstStyle/>
          <a:p>
            <a:pPr algn="justLow" defTabSz="1219170" rtl="1">
              <a:defRPr/>
            </a:pPr>
            <a:r>
              <a:rPr lang="fa-IR" sz="3200" dirty="0">
                <a:solidFill>
                  <a:srgbClr val="3404BC"/>
                </a:solidFill>
                <a:latin typeface="Calibri" panose="020F0502020204030204"/>
                <a:cs typeface="B Nazanin" panose="00000400000000000000" pitchFamily="2" charset="-78"/>
              </a:rPr>
              <a:t>روند تکنولوژی شبکه </a:t>
            </a:r>
            <a:r>
              <a:rPr lang="en-US" sz="3200" dirty="0">
                <a:solidFill>
                  <a:srgbClr val="3404BC"/>
                </a:solidFill>
                <a:latin typeface="Calibri" panose="020F0502020204030204"/>
                <a:cs typeface="B Nazanin" panose="00000400000000000000" pitchFamily="2" charset="-78"/>
              </a:rPr>
              <a:t>IP</a:t>
            </a:r>
            <a:endParaRPr lang="en-US" sz="3200" spc="-400" dirty="0">
              <a:solidFill>
                <a:srgbClr val="3404BC"/>
              </a:solidFill>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300044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2" y="341560"/>
            <a:ext cx="10680777" cy="700600"/>
          </a:xfrm>
        </p:spPr>
        <p:txBody>
          <a:bodyPr>
            <a:noAutofit/>
          </a:bodyPr>
          <a:lstStyle/>
          <a:p>
            <a:r>
              <a:rPr lang="en-US" altLang="zh-CN" sz="2400" dirty="0">
                <a:solidFill>
                  <a:srgbClr val="3404BC"/>
                </a:solidFill>
                <a:latin typeface="+mn-lt"/>
              </a:rPr>
              <a:t>A</a:t>
            </a:r>
            <a:r>
              <a:rPr lang="zh-CN" altLang="en-US" sz="2400" dirty="0">
                <a:solidFill>
                  <a:srgbClr val="3404BC"/>
                </a:solidFill>
                <a:latin typeface="+mn-lt"/>
              </a:rPr>
              <a:t>rchitecture </a:t>
            </a:r>
            <a:r>
              <a:rPr lang="en-US" altLang="zh-CN" sz="2400" dirty="0">
                <a:solidFill>
                  <a:srgbClr val="3404BC"/>
                </a:solidFill>
                <a:latin typeface="+mn-lt"/>
              </a:rPr>
              <a:t>Determines the N</a:t>
            </a:r>
            <a:r>
              <a:rPr lang="zh-CN" altLang="en-US" sz="2400" dirty="0">
                <a:solidFill>
                  <a:srgbClr val="3404BC"/>
                </a:solidFill>
                <a:latin typeface="+mn-lt"/>
              </a:rPr>
              <a:t>etwork </a:t>
            </a:r>
            <a:r>
              <a:rPr lang="en-US" altLang="zh-CN" sz="2400" dirty="0">
                <a:solidFill>
                  <a:srgbClr val="3404BC"/>
                </a:solidFill>
                <a:latin typeface="+mn-lt"/>
              </a:rPr>
              <a:t>Quality, P</a:t>
            </a:r>
            <a:r>
              <a:rPr lang="zh-CN" altLang="en-US" sz="2400" dirty="0">
                <a:solidFill>
                  <a:srgbClr val="3404BC"/>
                </a:solidFill>
                <a:latin typeface="+mn-lt"/>
              </a:rPr>
              <a:t>lanning </a:t>
            </a:r>
            <a:r>
              <a:rPr lang="en-US" altLang="zh-CN" sz="2400" dirty="0">
                <a:solidFill>
                  <a:srgbClr val="3404BC"/>
                </a:solidFill>
                <a:latin typeface="+mn-lt"/>
              </a:rPr>
              <a:t>Determines the Architecture</a:t>
            </a:r>
            <a:endParaRPr lang="en-US" sz="2400" dirty="0">
              <a:solidFill>
                <a:srgbClr val="3404BC"/>
              </a:solidFill>
              <a:latin typeface="+mn-lt"/>
            </a:endParaRPr>
          </a:p>
        </p:txBody>
      </p:sp>
      <p:grpSp>
        <p:nvGrpSpPr>
          <p:cNvPr id="4" name="Group 3"/>
          <p:cNvGrpSpPr/>
          <p:nvPr/>
        </p:nvGrpSpPr>
        <p:grpSpPr>
          <a:xfrm>
            <a:off x="752531" y="1581192"/>
            <a:ext cx="10763435" cy="4549674"/>
            <a:chOff x="715099" y="1233611"/>
            <a:chExt cx="10763435" cy="4549672"/>
          </a:xfrm>
        </p:grpSpPr>
        <p:sp>
          <p:nvSpPr>
            <p:cNvPr id="5" name="矩形 37">
              <a:extLst>
                <a:ext uri="{FF2B5EF4-FFF2-40B4-BE49-F238E27FC236}">
                  <a16:creationId xmlns:a16="http://schemas.microsoft.com/office/drawing/2014/main" id="{550BDF1C-353B-43C2-93A5-5C2E13A44C9C}"/>
                </a:ext>
              </a:extLst>
            </p:cNvPr>
            <p:cNvSpPr/>
            <p:nvPr/>
          </p:nvSpPr>
          <p:spPr bwMode="auto">
            <a:xfrm>
              <a:off x="1445502" y="1434413"/>
              <a:ext cx="6599887" cy="4194017"/>
            </a:xfrm>
            <a:prstGeom prst="rect">
              <a:avLst/>
            </a:prstGeom>
            <a:noFill/>
            <a:ln>
              <a:noFill/>
            </a:ln>
            <a:effectLst/>
          </p:spPr>
          <p:txBody>
            <a:bodyPr vert="horz" wrap="square" lIns="41291" tIns="20645" rIns="41291" bIns="20645" numCol="1" rtlCol="0" anchor="t" anchorCtr="0" compatLnSpc="1">
              <a:prstTxWarp prst="textNoShape">
                <a:avLst/>
              </a:prstTxWarp>
            </a:bodyPr>
            <a:lstStyle/>
            <a:p>
              <a:pPr defTabSz="914377" fontAlgn="base">
                <a:spcBef>
                  <a:spcPct val="0"/>
                </a:spcBef>
                <a:spcAft>
                  <a:spcPct val="0"/>
                </a:spcAft>
                <a:buClr>
                  <a:srgbClr val="CC9900"/>
                </a:buClr>
                <a:buFont typeface="Wingdings" pitchFamily="2" charset="2"/>
                <a:buChar char="n"/>
                <a:defRPr/>
              </a:pPr>
              <a:endParaRPr lang="zh-CN" altLang="en-US" sz="813">
                <a:solidFill>
                  <a:srgbClr val="1D1D1A"/>
                </a:solidFill>
                <a:latin typeface="Arial" charset="0"/>
                <a:ea typeface="宋体" panose="02010600030101010101" pitchFamily="2" charset="-122"/>
              </a:endParaRPr>
            </a:p>
          </p:txBody>
        </p:sp>
        <p:grpSp>
          <p:nvGrpSpPr>
            <p:cNvPr id="6" name="组合 39">
              <a:extLst>
                <a:ext uri="{FF2B5EF4-FFF2-40B4-BE49-F238E27FC236}">
                  <a16:creationId xmlns:a16="http://schemas.microsoft.com/office/drawing/2014/main" id="{AE1934FE-0BF1-4221-81AA-FF1A5A54F13F}"/>
                </a:ext>
              </a:extLst>
            </p:cNvPr>
            <p:cNvGrpSpPr/>
            <p:nvPr/>
          </p:nvGrpSpPr>
          <p:grpSpPr>
            <a:xfrm>
              <a:off x="1459266" y="4664511"/>
              <a:ext cx="6269028" cy="907981"/>
              <a:chOff x="1657743" y="4713866"/>
              <a:chExt cx="6993012" cy="1150000"/>
            </a:xfrm>
          </p:grpSpPr>
          <p:grpSp>
            <p:nvGrpSpPr>
              <p:cNvPr id="150" name="组合 40">
                <a:extLst>
                  <a:ext uri="{FF2B5EF4-FFF2-40B4-BE49-F238E27FC236}">
                    <a16:creationId xmlns:a16="http://schemas.microsoft.com/office/drawing/2014/main" id="{863D1B61-7A30-43F5-BFB8-052D8C233840}"/>
                  </a:ext>
                </a:extLst>
              </p:cNvPr>
              <p:cNvGrpSpPr/>
              <p:nvPr/>
            </p:nvGrpSpPr>
            <p:grpSpPr>
              <a:xfrm>
                <a:off x="1657743" y="4713866"/>
                <a:ext cx="6993012" cy="1150000"/>
                <a:chOff x="1973705" y="4175980"/>
                <a:chExt cx="9336876" cy="1610992"/>
              </a:xfrm>
            </p:grpSpPr>
            <p:sp>
              <p:nvSpPr>
                <p:cNvPr id="179" name="平行四边形 69">
                  <a:extLst>
                    <a:ext uri="{FF2B5EF4-FFF2-40B4-BE49-F238E27FC236}">
                      <a16:creationId xmlns:a16="http://schemas.microsoft.com/office/drawing/2014/main" id="{E19103B6-64A0-40EE-8C64-C22069AB2C81}"/>
                    </a:ext>
                  </a:extLst>
                </p:cNvPr>
                <p:cNvSpPr/>
                <p:nvPr/>
              </p:nvSpPr>
              <p:spPr>
                <a:xfrm>
                  <a:off x="1973705" y="4175980"/>
                  <a:ext cx="9336876" cy="1610992"/>
                </a:xfrm>
                <a:prstGeom prst="parallelogram">
                  <a:avLst>
                    <a:gd name="adj" fmla="val 49419"/>
                  </a:avLst>
                </a:prstGeom>
                <a:solidFill>
                  <a:srgbClr val="DDDDDD">
                    <a:lumMod val="90000"/>
                    <a:alpha val="44000"/>
                  </a:srgbClr>
                </a:solidFill>
                <a:ln w="12700" cap="flat" cmpd="sng" algn="ctr">
                  <a:noFill/>
                  <a:prstDash val="solid"/>
                  <a:miter lim="800000"/>
                </a:ln>
                <a:effectLst/>
              </p:spPr>
              <p:txBody>
                <a:bodyPr rtlCol="0" anchor="ctr"/>
                <a:lstStyle/>
                <a:p>
                  <a:pPr algn="ctr" defTabSz="710988">
                    <a:defRPr/>
                  </a:pPr>
                  <a:endParaRPr lang="zh-CN" altLang="en-US" sz="855"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pic>
              <p:nvPicPr>
                <p:cNvPr id="180" name="图片 70">
                  <a:extLst>
                    <a:ext uri="{FF2B5EF4-FFF2-40B4-BE49-F238E27FC236}">
                      <a16:creationId xmlns:a16="http://schemas.microsoft.com/office/drawing/2014/main" id="{DBCC74A2-9360-44AD-95A8-B73F0F296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8" t="59749" r="23924" b="7219"/>
                <a:stretch/>
              </p:blipFill>
              <p:spPr>
                <a:xfrm rot="21440502">
                  <a:off x="2718212" y="4432739"/>
                  <a:ext cx="7979952" cy="1242861"/>
                </a:xfrm>
                <a:prstGeom prst="rect">
                  <a:avLst/>
                </a:prstGeom>
              </p:spPr>
            </p:pic>
            <p:pic>
              <p:nvPicPr>
                <p:cNvPr id="181" name="Picture 2" descr="building, office icon">
                  <a:extLst>
                    <a:ext uri="{FF2B5EF4-FFF2-40B4-BE49-F238E27FC236}">
                      <a16:creationId xmlns:a16="http://schemas.microsoft.com/office/drawing/2014/main" id="{4C68489E-288A-423E-9593-65259596D26B}"/>
                    </a:ext>
                  </a:extLst>
                </p:cNvPr>
                <p:cNvPicPr>
                  <a:picLocks noChangeAspect="1" noChangeArrowheads="1"/>
                </p:cNvPicPr>
                <p:nvPr/>
              </p:nvPicPr>
              <p:blipFill>
                <a:blip r:embed="rId3" cstate="print"/>
                <a:srcRect/>
                <a:stretch>
                  <a:fillRect/>
                </a:stretch>
              </p:blipFill>
              <p:spPr bwMode="auto">
                <a:xfrm>
                  <a:off x="7228858" y="4734605"/>
                  <a:ext cx="324280" cy="317662"/>
                </a:xfrm>
                <a:prstGeom prst="rect">
                  <a:avLst/>
                </a:prstGeom>
                <a:noFill/>
              </p:spPr>
            </p:pic>
            <p:pic>
              <p:nvPicPr>
                <p:cNvPr id="182" name="Picture 2" descr="building, office icon">
                  <a:extLst>
                    <a:ext uri="{FF2B5EF4-FFF2-40B4-BE49-F238E27FC236}">
                      <a16:creationId xmlns:a16="http://schemas.microsoft.com/office/drawing/2014/main" id="{50302AD4-907E-4E6D-AA1A-BF78BF247145}"/>
                    </a:ext>
                  </a:extLst>
                </p:cNvPr>
                <p:cNvPicPr>
                  <a:picLocks noChangeAspect="1" noChangeArrowheads="1"/>
                </p:cNvPicPr>
                <p:nvPr/>
              </p:nvPicPr>
              <p:blipFill>
                <a:blip r:embed="rId3" cstate="print"/>
                <a:srcRect/>
                <a:stretch>
                  <a:fillRect/>
                </a:stretch>
              </p:blipFill>
              <p:spPr bwMode="auto">
                <a:xfrm>
                  <a:off x="6807980" y="5403525"/>
                  <a:ext cx="281438" cy="275691"/>
                </a:xfrm>
                <a:prstGeom prst="rect">
                  <a:avLst/>
                </a:prstGeom>
                <a:noFill/>
              </p:spPr>
            </p:pic>
            <p:grpSp>
              <p:nvGrpSpPr>
                <p:cNvPr id="183" name="组合 73">
                  <a:extLst>
                    <a:ext uri="{FF2B5EF4-FFF2-40B4-BE49-F238E27FC236}">
                      <a16:creationId xmlns:a16="http://schemas.microsoft.com/office/drawing/2014/main" id="{9A9175BC-9F0B-477E-85E1-28120FB8136B}"/>
                    </a:ext>
                  </a:extLst>
                </p:cNvPr>
                <p:cNvGrpSpPr/>
                <p:nvPr/>
              </p:nvGrpSpPr>
              <p:grpSpPr>
                <a:xfrm>
                  <a:off x="4237949" y="5075680"/>
                  <a:ext cx="64933" cy="93943"/>
                  <a:chOff x="6014279" y="5030598"/>
                  <a:chExt cx="118224" cy="139473"/>
                </a:xfrm>
                <a:solidFill>
                  <a:srgbClr val="FFC000">
                    <a:lumMod val="20000"/>
                    <a:lumOff val="80000"/>
                  </a:srgbClr>
                </a:solidFill>
                <a:effectLst/>
              </p:grpSpPr>
              <p:sp>
                <p:nvSpPr>
                  <p:cNvPr id="289" name="AutoShape 131">
                    <a:extLst>
                      <a:ext uri="{FF2B5EF4-FFF2-40B4-BE49-F238E27FC236}">
                        <a16:creationId xmlns:a16="http://schemas.microsoft.com/office/drawing/2014/main" id="{CDC9ADA8-F188-4D0D-ABF4-B54C3E5AE1EB}"/>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90" name="AutoShape 132">
                    <a:extLst>
                      <a:ext uri="{FF2B5EF4-FFF2-40B4-BE49-F238E27FC236}">
                        <a16:creationId xmlns:a16="http://schemas.microsoft.com/office/drawing/2014/main" id="{AFB95AC7-A9AC-48C6-ADC7-7FC91B4F233F}"/>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91" name="Line 133">
                    <a:extLst>
                      <a:ext uri="{FF2B5EF4-FFF2-40B4-BE49-F238E27FC236}">
                        <a16:creationId xmlns:a16="http://schemas.microsoft.com/office/drawing/2014/main" id="{0B4264B2-BDF3-4CDA-9910-32C7836EAE6A}"/>
                      </a:ext>
                    </a:extLst>
                  </p:cNvPr>
                  <p:cNvSpPr>
                    <a:spLocks noChangeShapeType="1"/>
                  </p:cNvSpPr>
                  <p:nvPr/>
                </p:nvSpPr>
                <p:spPr bwMode="auto">
                  <a:xfrm flipH="1">
                    <a:off x="6082380" y="5040632"/>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84" name="组合 74">
                  <a:extLst>
                    <a:ext uri="{FF2B5EF4-FFF2-40B4-BE49-F238E27FC236}">
                      <a16:creationId xmlns:a16="http://schemas.microsoft.com/office/drawing/2014/main" id="{6E0BB57F-E026-454B-96BC-DC93CE737950}"/>
                    </a:ext>
                  </a:extLst>
                </p:cNvPr>
                <p:cNvGrpSpPr/>
                <p:nvPr/>
              </p:nvGrpSpPr>
              <p:grpSpPr>
                <a:xfrm>
                  <a:off x="4086305" y="5530484"/>
                  <a:ext cx="87815" cy="106387"/>
                  <a:chOff x="6014279" y="5030598"/>
                  <a:chExt cx="118224" cy="139473"/>
                </a:xfrm>
                <a:solidFill>
                  <a:srgbClr val="FFC000">
                    <a:lumMod val="20000"/>
                    <a:lumOff val="80000"/>
                  </a:srgbClr>
                </a:solidFill>
                <a:effectLst/>
              </p:grpSpPr>
              <p:sp>
                <p:nvSpPr>
                  <p:cNvPr id="286" name="AutoShape 131">
                    <a:extLst>
                      <a:ext uri="{FF2B5EF4-FFF2-40B4-BE49-F238E27FC236}">
                        <a16:creationId xmlns:a16="http://schemas.microsoft.com/office/drawing/2014/main" id="{049E64FD-686D-4CFA-B97E-1D4883A27C54}"/>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7" name="AutoShape 132">
                    <a:extLst>
                      <a:ext uri="{FF2B5EF4-FFF2-40B4-BE49-F238E27FC236}">
                        <a16:creationId xmlns:a16="http://schemas.microsoft.com/office/drawing/2014/main" id="{C3EA3086-ED9B-473D-B095-68CC5E0D79A9}"/>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8" name="Line 133">
                    <a:extLst>
                      <a:ext uri="{FF2B5EF4-FFF2-40B4-BE49-F238E27FC236}">
                        <a16:creationId xmlns:a16="http://schemas.microsoft.com/office/drawing/2014/main" id="{C2C1FA51-8170-4DEB-8FB9-33D31472B5F7}"/>
                      </a:ext>
                    </a:extLst>
                  </p:cNvPr>
                  <p:cNvSpPr>
                    <a:spLocks noChangeShapeType="1"/>
                  </p:cNvSpPr>
                  <p:nvPr/>
                </p:nvSpPr>
                <p:spPr bwMode="auto">
                  <a:xfrm flipH="1">
                    <a:off x="6082383" y="5040643"/>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85" name="组合 75">
                  <a:extLst>
                    <a:ext uri="{FF2B5EF4-FFF2-40B4-BE49-F238E27FC236}">
                      <a16:creationId xmlns:a16="http://schemas.microsoft.com/office/drawing/2014/main" id="{D89D8983-3D91-4FA3-B020-A3E1905A804A}"/>
                    </a:ext>
                  </a:extLst>
                </p:cNvPr>
                <p:cNvGrpSpPr/>
                <p:nvPr/>
              </p:nvGrpSpPr>
              <p:grpSpPr>
                <a:xfrm>
                  <a:off x="3725488" y="5169619"/>
                  <a:ext cx="64933" cy="93943"/>
                  <a:chOff x="6014279" y="5030598"/>
                  <a:chExt cx="118224" cy="139473"/>
                </a:xfrm>
                <a:solidFill>
                  <a:srgbClr val="FFC000">
                    <a:lumMod val="20000"/>
                    <a:lumOff val="80000"/>
                  </a:srgbClr>
                </a:solidFill>
                <a:effectLst/>
              </p:grpSpPr>
              <p:sp>
                <p:nvSpPr>
                  <p:cNvPr id="283" name="AutoShape 131">
                    <a:extLst>
                      <a:ext uri="{FF2B5EF4-FFF2-40B4-BE49-F238E27FC236}">
                        <a16:creationId xmlns:a16="http://schemas.microsoft.com/office/drawing/2014/main" id="{E4A134E4-41B5-4B60-886E-01C41D59E359}"/>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4" name="AutoShape 132">
                    <a:extLst>
                      <a:ext uri="{FF2B5EF4-FFF2-40B4-BE49-F238E27FC236}">
                        <a16:creationId xmlns:a16="http://schemas.microsoft.com/office/drawing/2014/main" id="{C8B4B368-79C2-4E9E-B45C-9693D91BA2C5}"/>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5" name="Line 133">
                    <a:extLst>
                      <a:ext uri="{FF2B5EF4-FFF2-40B4-BE49-F238E27FC236}">
                        <a16:creationId xmlns:a16="http://schemas.microsoft.com/office/drawing/2014/main" id="{CC89C867-2B14-4958-8598-4FA870759743}"/>
                      </a:ext>
                    </a:extLst>
                  </p:cNvPr>
                  <p:cNvSpPr>
                    <a:spLocks noChangeShapeType="1"/>
                  </p:cNvSpPr>
                  <p:nvPr/>
                </p:nvSpPr>
                <p:spPr bwMode="auto">
                  <a:xfrm flipH="1">
                    <a:off x="6082383" y="5040643"/>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86" name="组合 76">
                  <a:extLst>
                    <a:ext uri="{FF2B5EF4-FFF2-40B4-BE49-F238E27FC236}">
                      <a16:creationId xmlns:a16="http://schemas.microsoft.com/office/drawing/2014/main" id="{031D564C-A770-45A7-930B-B814BBAF27BA}"/>
                    </a:ext>
                  </a:extLst>
                </p:cNvPr>
                <p:cNvGrpSpPr/>
                <p:nvPr/>
              </p:nvGrpSpPr>
              <p:grpSpPr>
                <a:xfrm>
                  <a:off x="4538674" y="4822194"/>
                  <a:ext cx="106217" cy="137071"/>
                  <a:chOff x="6014279" y="5030598"/>
                  <a:chExt cx="118224" cy="139473"/>
                </a:xfrm>
                <a:solidFill>
                  <a:srgbClr val="FFC000">
                    <a:lumMod val="20000"/>
                    <a:lumOff val="80000"/>
                  </a:srgbClr>
                </a:solidFill>
                <a:effectLst/>
              </p:grpSpPr>
              <p:sp>
                <p:nvSpPr>
                  <p:cNvPr id="280" name="AutoShape 131">
                    <a:extLst>
                      <a:ext uri="{FF2B5EF4-FFF2-40B4-BE49-F238E27FC236}">
                        <a16:creationId xmlns:a16="http://schemas.microsoft.com/office/drawing/2014/main" id="{A55BFE10-4924-478B-8CC1-F52C513A5167}"/>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1" name="AutoShape 132">
                    <a:extLst>
                      <a:ext uri="{FF2B5EF4-FFF2-40B4-BE49-F238E27FC236}">
                        <a16:creationId xmlns:a16="http://schemas.microsoft.com/office/drawing/2014/main" id="{1D552B3A-9144-4BBF-9B54-5E67045E3ED8}"/>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82" name="Line 133">
                    <a:extLst>
                      <a:ext uri="{FF2B5EF4-FFF2-40B4-BE49-F238E27FC236}">
                        <a16:creationId xmlns:a16="http://schemas.microsoft.com/office/drawing/2014/main" id="{01B590C7-BF7E-4190-9F69-F0674FA961DB}"/>
                      </a:ext>
                    </a:extLst>
                  </p:cNvPr>
                  <p:cNvSpPr>
                    <a:spLocks noChangeShapeType="1"/>
                  </p:cNvSpPr>
                  <p:nvPr/>
                </p:nvSpPr>
                <p:spPr bwMode="auto">
                  <a:xfrm flipH="1">
                    <a:off x="6082383" y="5040643"/>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cxnSp>
              <p:nvCxnSpPr>
                <p:cNvPr id="187" name="直接连接符 77">
                  <a:extLst>
                    <a:ext uri="{FF2B5EF4-FFF2-40B4-BE49-F238E27FC236}">
                      <a16:creationId xmlns:a16="http://schemas.microsoft.com/office/drawing/2014/main" id="{9D9DDEE8-DD7B-4ABD-9FEA-6996080B1AC0}"/>
                    </a:ext>
                  </a:extLst>
                </p:cNvPr>
                <p:cNvCxnSpPr>
                  <a:stCxn id="284" idx="4"/>
                </p:cNvCxnSpPr>
                <p:nvPr/>
              </p:nvCxnSpPr>
              <p:spPr>
                <a:xfrm flipH="1">
                  <a:off x="3509171" y="5213353"/>
                  <a:ext cx="223579" cy="21089"/>
                </a:xfrm>
                <a:prstGeom prst="line">
                  <a:avLst/>
                </a:prstGeom>
                <a:noFill/>
                <a:ln w="6350" cap="flat" cmpd="sng" algn="ctr">
                  <a:solidFill>
                    <a:srgbClr val="FFC000"/>
                  </a:solidFill>
                  <a:prstDash val="solid"/>
                  <a:miter lim="800000"/>
                </a:ln>
                <a:effectLst/>
              </p:spPr>
            </p:cxnSp>
            <p:cxnSp>
              <p:nvCxnSpPr>
                <p:cNvPr id="188" name="直接连接符 78">
                  <a:extLst>
                    <a:ext uri="{FF2B5EF4-FFF2-40B4-BE49-F238E27FC236}">
                      <a16:creationId xmlns:a16="http://schemas.microsoft.com/office/drawing/2014/main" id="{15CE1C5D-0C05-4303-9993-AF81A6893572}"/>
                    </a:ext>
                  </a:extLst>
                </p:cNvPr>
                <p:cNvCxnSpPr/>
                <p:nvPr/>
              </p:nvCxnSpPr>
              <p:spPr>
                <a:xfrm flipH="1" flipV="1">
                  <a:off x="3836755" y="5580804"/>
                  <a:ext cx="247352" cy="10028"/>
                </a:xfrm>
                <a:prstGeom prst="line">
                  <a:avLst/>
                </a:prstGeom>
                <a:noFill/>
                <a:ln w="6350" cap="flat" cmpd="sng" algn="ctr">
                  <a:solidFill>
                    <a:srgbClr val="FFC000"/>
                  </a:solidFill>
                  <a:prstDash val="solid"/>
                  <a:miter lim="800000"/>
                </a:ln>
                <a:effectLst/>
              </p:spPr>
            </p:cxnSp>
            <p:pic>
              <p:nvPicPr>
                <p:cNvPr id="189" name="Picture 17" descr="绘图1">
                  <a:extLst>
                    <a:ext uri="{FF2B5EF4-FFF2-40B4-BE49-F238E27FC236}">
                      <a16:creationId xmlns:a16="http://schemas.microsoft.com/office/drawing/2014/main" id="{0505ABF0-406A-401B-86AA-5AC048301587}"/>
                    </a:ext>
                  </a:extLst>
                </p:cNvPr>
                <p:cNvPicPr>
                  <a:picLocks noChangeAspect="1" noChangeArrowheads="1"/>
                </p:cNvPicPr>
                <p:nvPr/>
              </p:nvPicPr>
              <p:blipFill>
                <a:blip r:embed="rId4" cstate="print"/>
                <a:stretch>
                  <a:fillRect/>
                </a:stretch>
              </p:blipFill>
              <p:spPr bwMode="auto">
                <a:xfrm>
                  <a:off x="3362942" y="5468669"/>
                  <a:ext cx="130327" cy="102333"/>
                </a:xfrm>
                <a:prstGeom prst="rect">
                  <a:avLst/>
                </a:prstGeom>
                <a:noFill/>
                <a:ln w="9525">
                  <a:noFill/>
                  <a:miter lim="800000"/>
                </a:ln>
              </p:spPr>
            </p:pic>
            <p:sp>
              <p:nvSpPr>
                <p:cNvPr id="190" name="Freeform 198">
                  <a:extLst>
                    <a:ext uri="{FF2B5EF4-FFF2-40B4-BE49-F238E27FC236}">
                      <a16:creationId xmlns:a16="http://schemas.microsoft.com/office/drawing/2014/main" id="{CDDFF9C8-AE66-4ADB-B810-9390D82C0779}"/>
                    </a:ext>
                  </a:extLst>
                </p:cNvPr>
                <p:cNvSpPr>
                  <a:spLocks noChangeAspect="1" noEditPoints="1"/>
                </p:cNvSpPr>
                <p:nvPr/>
              </p:nvSpPr>
              <p:spPr bwMode="auto">
                <a:xfrm>
                  <a:off x="3118303" y="5277126"/>
                  <a:ext cx="172746" cy="98965"/>
                </a:xfrm>
                <a:custGeom>
                  <a:avLst/>
                  <a:gdLst>
                    <a:gd name="T0" fmla="*/ 56 w 224"/>
                    <a:gd name="T1" fmla="*/ 0 h 131"/>
                    <a:gd name="T2" fmla="*/ 172 w 224"/>
                    <a:gd name="T3" fmla="*/ 0 h 131"/>
                    <a:gd name="T4" fmla="*/ 224 w 224"/>
                    <a:gd name="T5" fmla="*/ 73 h 131"/>
                    <a:gd name="T6" fmla="*/ 211 w 224"/>
                    <a:gd name="T7" fmla="*/ 73 h 131"/>
                    <a:gd name="T8" fmla="*/ 211 w 224"/>
                    <a:gd name="T9" fmla="*/ 118 h 131"/>
                    <a:gd name="T10" fmla="*/ 224 w 224"/>
                    <a:gd name="T11" fmla="*/ 118 h 131"/>
                    <a:gd name="T12" fmla="*/ 224 w 224"/>
                    <a:gd name="T13" fmla="*/ 131 h 131"/>
                    <a:gd name="T14" fmla="*/ 0 w 224"/>
                    <a:gd name="T15" fmla="*/ 131 h 131"/>
                    <a:gd name="T16" fmla="*/ 0 w 224"/>
                    <a:gd name="T17" fmla="*/ 118 h 131"/>
                    <a:gd name="T18" fmla="*/ 17 w 224"/>
                    <a:gd name="T19" fmla="*/ 118 h 131"/>
                    <a:gd name="T20" fmla="*/ 17 w 224"/>
                    <a:gd name="T21" fmla="*/ 80 h 131"/>
                    <a:gd name="T22" fmla="*/ 6 w 224"/>
                    <a:gd name="T23" fmla="*/ 80 h 131"/>
                    <a:gd name="T24" fmla="*/ 0 w 224"/>
                    <a:gd name="T25" fmla="*/ 67 h 131"/>
                    <a:gd name="T26" fmla="*/ 56 w 224"/>
                    <a:gd name="T27" fmla="*/ 0 h 131"/>
                    <a:gd name="T28" fmla="*/ 56 w 224"/>
                    <a:gd name="T29" fmla="*/ 0 h 131"/>
                    <a:gd name="T30" fmla="*/ 194 w 224"/>
                    <a:gd name="T31" fmla="*/ 118 h 131"/>
                    <a:gd name="T32" fmla="*/ 194 w 224"/>
                    <a:gd name="T33" fmla="*/ 73 h 131"/>
                    <a:gd name="T34" fmla="*/ 129 w 224"/>
                    <a:gd name="T35" fmla="*/ 73 h 131"/>
                    <a:gd name="T36" fmla="*/ 129 w 224"/>
                    <a:gd name="T37" fmla="*/ 118 h 131"/>
                    <a:gd name="T38" fmla="*/ 138 w 224"/>
                    <a:gd name="T39" fmla="*/ 118 h 131"/>
                    <a:gd name="T40" fmla="*/ 138 w 224"/>
                    <a:gd name="T41" fmla="*/ 77 h 131"/>
                    <a:gd name="T42" fmla="*/ 163 w 224"/>
                    <a:gd name="T43" fmla="*/ 77 h 131"/>
                    <a:gd name="T44" fmla="*/ 163 w 224"/>
                    <a:gd name="T45" fmla="*/ 118 h 131"/>
                    <a:gd name="T46" fmla="*/ 194 w 224"/>
                    <a:gd name="T47" fmla="*/ 118 h 131"/>
                    <a:gd name="T48" fmla="*/ 194 w 224"/>
                    <a:gd name="T49" fmla="*/ 118 h 131"/>
                    <a:gd name="T50" fmla="*/ 112 w 224"/>
                    <a:gd name="T51" fmla="*/ 118 h 131"/>
                    <a:gd name="T52" fmla="*/ 112 w 224"/>
                    <a:gd name="T53" fmla="*/ 73 h 131"/>
                    <a:gd name="T54" fmla="*/ 107 w 224"/>
                    <a:gd name="T55" fmla="*/ 73 h 131"/>
                    <a:gd name="T56" fmla="*/ 64 w 224"/>
                    <a:gd name="T57" fmla="*/ 13 h 131"/>
                    <a:gd name="T58" fmla="*/ 23 w 224"/>
                    <a:gd name="T59" fmla="*/ 62 h 131"/>
                    <a:gd name="T60" fmla="*/ 25 w 224"/>
                    <a:gd name="T61" fmla="*/ 62 h 131"/>
                    <a:gd name="T62" fmla="*/ 34 w 224"/>
                    <a:gd name="T63" fmla="*/ 62 h 131"/>
                    <a:gd name="T64" fmla="*/ 34 w 224"/>
                    <a:gd name="T65" fmla="*/ 118 h 131"/>
                    <a:gd name="T66" fmla="*/ 112 w 224"/>
                    <a:gd name="T67" fmla="*/ 118 h 131"/>
                    <a:gd name="T68" fmla="*/ 112 w 224"/>
                    <a:gd name="T69" fmla="*/ 118 h 131"/>
                    <a:gd name="T70" fmla="*/ 56 w 224"/>
                    <a:gd name="T71" fmla="*/ 71 h 131"/>
                    <a:gd name="T72" fmla="*/ 56 w 224"/>
                    <a:gd name="T73" fmla="*/ 103 h 131"/>
                    <a:gd name="T74" fmla="*/ 77 w 224"/>
                    <a:gd name="T75" fmla="*/ 103 h 131"/>
                    <a:gd name="T76" fmla="*/ 77 w 224"/>
                    <a:gd name="T77" fmla="*/ 71 h 131"/>
                    <a:gd name="T78" fmla="*/ 56 w 224"/>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131">
                      <a:moveTo>
                        <a:pt x="56" y="0"/>
                      </a:moveTo>
                      <a:lnTo>
                        <a:pt x="172" y="0"/>
                      </a:lnTo>
                      <a:lnTo>
                        <a:pt x="224" y="73"/>
                      </a:lnTo>
                      <a:lnTo>
                        <a:pt x="211" y="73"/>
                      </a:lnTo>
                      <a:lnTo>
                        <a:pt x="211" y="118"/>
                      </a:lnTo>
                      <a:lnTo>
                        <a:pt x="224" y="118"/>
                      </a:lnTo>
                      <a:lnTo>
                        <a:pt x="224" y="131"/>
                      </a:lnTo>
                      <a:lnTo>
                        <a:pt x="0" y="131"/>
                      </a:lnTo>
                      <a:lnTo>
                        <a:pt x="0" y="118"/>
                      </a:lnTo>
                      <a:lnTo>
                        <a:pt x="17" y="118"/>
                      </a:lnTo>
                      <a:lnTo>
                        <a:pt x="17" y="80"/>
                      </a:lnTo>
                      <a:lnTo>
                        <a:pt x="6" y="80"/>
                      </a:lnTo>
                      <a:lnTo>
                        <a:pt x="0" y="67"/>
                      </a:lnTo>
                      <a:lnTo>
                        <a:pt x="56" y="0"/>
                      </a:lnTo>
                      <a:lnTo>
                        <a:pt x="56" y="0"/>
                      </a:lnTo>
                      <a:close/>
                      <a:moveTo>
                        <a:pt x="194" y="118"/>
                      </a:moveTo>
                      <a:lnTo>
                        <a:pt x="194" y="73"/>
                      </a:lnTo>
                      <a:lnTo>
                        <a:pt x="129" y="73"/>
                      </a:lnTo>
                      <a:lnTo>
                        <a:pt x="129" y="118"/>
                      </a:lnTo>
                      <a:lnTo>
                        <a:pt x="138" y="118"/>
                      </a:lnTo>
                      <a:lnTo>
                        <a:pt x="138" y="77"/>
                      </a:lnTo>
                      <a:lnTo>
                        <a:pt x="163" y="77"/>
                      </a:lnTo>
                      <a:lnTo>
                        <a:pt x="163" y="118"/>
                      </a:lnTo>
                      <a:lnTo>
                        <a:pt x="194" y="118"/>
                      </a:lnTo>
                      <a:lnTo>
                        <a:pt x="194" y="118"/>
                      </a:lnTo>
                      <a:close/>
                      <a:moveTo>
                        <a:pt x="112" y="118"/>
                      </a:moveTo>
                      <a:lnTo>
                        <a:pt x="112" y="73"/>
                      </a:lnTo>
                      <a:lnTo>
                        <a:pt x="107" y="73"/>
                      </a:lnTo>
                      <a:lnTo>
                        <a:pt x="64" y="13"/>
                      </a:lnTo>
                      <a:lnTo>
                        <a:pt x="23" y="62"/>
                      </a:lnTo>
                      <a:lnTo>
                        <a:pt x="25" y="62"/>
                      </a:lnTo>
                      <a:lnTo>
                        <a:pt x="34" y="62"/>
                      </a:lnTo>
                      <a:lnTo>
                        <a:pt x="34" y="118"/>
                      </a:lnTo>
                      <a:lnTo>
                        <a:pt x="112" y="118"/>
                      </a:lnTo>
                      <a:lnTo>
                        <a:pt x="112" y="118"/>
                      </a:lnTo>
                      <a:close/>
                      <a:moveTo>
                        <a:pt x="56" y="71"/>
                      </a:moveTo>
                      <a:lnTo>
                        <a:pt x="56" y="103"/>
                      </a:lnTo>
                      <a:lnTo>
                        <a:pt x="77" y="103"/>
                      </a:lnTo>
                      <a:lnTo>
                        <a:pt x="77" y="71"/>
                      </a:lnTo>
                      <a:lnTo>
                        <a:pt x="56" y="71"/>
                      </a:lnTo>
                      <a:close/>
                    </a:path>
                  </a:pathLst>
                </a:custGeom>
                <a:solidFill>
                  <a:srgbClr val="5B9BD5">
                    <a:lumMod val="75000"/>
                  </a:srgbClr>
                </a:solidFill>
                <a:ln>
                  <a:noFill/>
                </a:ln>
              </p:spPr>
              <p:txBody>
                <a:bodyPr vert="horz" wrap="square" lIns="71017" tIns="35508" rIns="71017" bIns="35508" numCol="1" anchor="t" anchorCtr="0" compatLnSpc="1">
                  <a:prstTxWarp prst="textNoShape">
                    <a:avLst/>
                  </a:prstTxWarp>
                </a:bodyPr>
                <a:lstStyle/>
                <a:p>
                  <a:pPr defTabSz="947004">
                    <a:defRPr/>
                  </a:pPr>
                  <a:endParaRPr lang="zh-CN" altLang="en-US" sz="779"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91" name="Freeform 198">
                  <a:extLst>
                    <a:ext uri="{FF2B5EF4-FFF2-40B4-BE49-F238E27FC236}">
                      <a16:creationId xmlns:a16="http://schemas.microsoft.com/office/drawing/2014/main" id="{80A837EC-74CC-46A0-A398-2C4423AE7CC3}"/>
                    </a:ext>
                  </a:extLst>
                </p:cNvPr>
                <p:cNvSpPr>
                  <a:spLocks noChangeAspect="1" noEditPoints="1"/>
                </p:cNvSpPr>
                <p:nvPr/>
              </p:nvSpPr>
              <p:spPr bwMode="auto">
                <a:xfrm>
                  <a:off x="2970190" y="5351256"/>
                  <a:ext cx="172746" cy="98965"/>
                </a:xfrm>
                <a:custGeom>
                  <a:avLst/>
                  <a:gdLst>
                    <a:gd name="T0" fmla="*/ 56 w 224"/>
                    <a:gd name="T1" fmla="*/ 0 h 131"/>
                    <a:gd name="T2" fmla="*/ 172 w 224"/>
                    <a:gd name="T3" fmla="*/ 0 h 131"/>
                    <a:gd name="T4" fmla="*/ 224 w 224"/>
                    <a:gd name="T5" fmla="*/ 73 h 131"/>
                    <a:gd name="T6" fmla="*/ 211 w 224"/>
                    <a:gd name="T7" fmla="*/ 73 h 131"/>
                    <a:gd name="T8" fmla="*/ 211 w 224"/>
                    <a:gd name="T9" fmla="*/ 118 h 131"/>
                    <a:gd name="T10" fmla="*/ 224 w 224"/>
                    <a:gd name="T11" fmla="*/ 118 h 131"/>
                    <a:gd name="T12" fmla="*/ 224 w 224"/>
                    <a:gd name="T13" fmla="*/ 131 h 131"/>
                    <a:gd name="T14" fmla="*/ 0 w 224"/>
                    <a:gd name="T15" fmla="*/ 131 h 131"/>
                    <a:gd name="T16" fmla="*/ 0 w 224"/>
                    <a:gd name="T17" fmla="*/ 118 h 131"/>
                    <a:gd name="T18" fmla="*/ 17 w 224"/>
                    <a:gd name="T19" fmla="*/ 118 h 131"/>
                    <a:gd name="T20" fmla="*/ 17 w 224"/>
                    <a:gd name="T21" fmla="*/ 80 h 131"/>
                    <a:gd name="T22" fmla="*/ 6 w 224"/>
                    <a:gd name="T23" fmla="*/ 80 h 131"/>
                    <a:gd name="T24" fmla="*/ 0 w 224"/>
                    <a:gd name="T25" fmla="*/ 67 h 131"/>
                    <a:gd name="T26" fmla="*/ 56 w 224"/>
                    <a:gd name="T27" fmla="*/ 0 h 131"/>
                    <a:gd name="T28" fmla="*/ 56 w 224"/>
                    <a:gd name="T29" fmla="*/ 0 h 131"/>
                    <a:gd name="T30" fmla="*/ 194 w 224"/>
                    <a:gd name="T31" fmla="*/ 118 h 131"/>
                    <a:gd name="T32" fmla="*/ 194 w 224"/>
                    <a:gd name="T33" fmla="*/ 73 h 131"/>
                    <a:gd name="T34" fmla="*/ 129 w 224"/>
                    <a:gd name="T35" fmla="*/ 73 h 131"/>
                    <a:gd name="T36" fmla="*/ 129 w 224"/>
                    <a:gd name="T37" fmla="*/ 118 h 131"/>
                    <a:gd name="T38" fmla="*/ 138 w 224"/>
                    <a:gd name="T39" fmla="*/ 118 h 131"/>
                    <a:gd name="T40" fmla="*/ 138 w 224"/>
                    <a:gd name="T41" fmla="*/ 77 h 131"/>
                    <a:gd name="T42" fmla="*/ 163 w 224"/>
                    <a:gd name="T43" fmla="*/ 77 h 131"/>
                    <a:gd name="T44" fmla="*/ 163 w 224"/>
                    <a:gd name="T45" fmla="*/ 118 h 131"/>
                    <a:gd name="T46" fmla="*/ 194 w 224"/>
                    <a:gd name="T47" fmla="*/ 118 h 131"/>
                    <a:gd name="T48" fmla="*/ 194 w 224"/>
                    <a:gd name="T49" fmla="*/ 118 h 131"/>
                    <a:gd name="T50" fmla="*/ 112 w 224"/>
                    <a:gd name="T51" fmla="*/ 118 h 131"/>
                    <a:gd name="T52" fmla="*/ 112 w 224"/>
                    <a:gd name="T53" fmla="*/ 73 h 131"/>
                    <a:gd name="T54" fmla="*/ 107 w 224"/>
                    <a:gd name="T55" fmla="*/ 73 h 131"/>
                    <a:gd name="T56" fmla="*/ 64 w 224"/>
                    <a:gd name="T57" fmla="*/ 13 h 131"/>
                    <a:gd name="T58" fmla="*/ 23 w 224"/>
                    <a:gd name="T59" fmla="*/ 62 h 131"/>
                    <a:gd name="T60" fmla="*/ 25 w 224"/>
                    <a:gd name="T61" fmla="*/ 62 h 131"/>
                    <a:gd name="T62" fmla="*/ 34 w 224"/>
                    <a:gd name="T63" fmla="*/ 62 h 131"/>
                    <a:gd name="T64" fmla="*/ 34 w 224"/>
                    <a:gd name="T65" fmla="*/ 118 h 131"/>
                    <a:gd name="T66" fmla="*/ 112 w 224"/>
                    <a:gd name="T67" fmla="*/ 118 h 131"/>
                    <a:gd name="T68" fmla="*/ 112 w 224"/>
                    <a:gd name="T69" fmla="*/ 118 h 131"/>
                    <a:gd name="T70" fmla="*/ 56 w 224"/>
                    <a:gd name="T71" fmla="*/ 71 h 131"/>
                    <a:gd name="T72" fmla="*/ 56 w 224"/>
                    <a:gd name="T73" fmla="*/ 103 h 131"/>
                    <a:gd name="T74" fmla="*/ 77 w 224"/>
                    <a:gd name="T75" fmla="*/ 103 h 131"/>
                    <a:gd name="T76" fmla="*/ 77 w 224"/>
                    <a:gd name="T77" fmla="*/ 71 h 131"/>
                    <a:gd name="T78" fmla="*/ 56 w 224"/>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131">
                      <a:moveTo>
                        <a:pt x="56" y="0"/>
                      </a:moveTo>
                      <a:lnTo>
                        <a:pt x="172" y="0"/>
                      </a:lnTo>
                      <a:lnTo>
                        <a:pt x="224" y="73"/>
                      </a:lnTo>
                      <a:lnTo>
                        <a:pt x="211" y="73"/>
                      </a:lnTo>
                      <a:lnTo>
                        <a:pt x="211" y="118"/>
                      </a:lnTo>
                      <a:lnTo>
                        <a:pt x="224" y="118"/>
                      </a:lnTo>
                      <a:lnTo>
                        <a:pt x="224" y="131"/>
                      </a:lnTo>
                      <a:lnTo>
                        <a:pt x="0" y="131"/>
                      </a:lnTo>
                      <a:lnTo>
                        <a:pt x="0" y="118"/>
                      </a:lnTo>
                      <a:lnTo>
                        <a:pt x="17" y="118"/>
                      </a:lnTo>
                      <a:lnTo>
                        <a:pt x="17" y="80"/>
                      </a:lnTo>
                      <a:lnTo>
                        <a:pt x="6" y="80"/>
                      </a:lnTo>
                      <a:lnTo>
                        <a:pt x="0" y="67"/>
                      </a:lnTo>
                      <a:lnTo>
                        <a:pt x="56" y="0"/>
                      </a:lnTo>
                      <a:lnTo>
                        <a:pt x="56" y="0"/>
                      </a:lnTo>
                      <a:close/>
                      <a:moveTo>
                        <a:pt x="194" y="118"/>
                      </a:moveTo>
                      <a:lnTo>
                        <a:pt x="194" y="73"/>
                      </a:lnTo>
                      <a:lnTo>
                        <a:pt x="129" y="73"/>
                      </a:lnTo>
                      <a:lnTo>
                        <a:pt x="129" y="118"/>
                      </a:lnTo>
                      <a:lnTo>
                        <a:pt x="138" y="118"/>
                      </a:lnTo>
                      <a:lnTo>
                        <a:pt x="138" y="77"/>
                      </a:lnTo>
                      <a:lnTo>
                        <a:pt x="163" y="77"/>
                      </a:lnTo>
                      <a:lnTo>
                        <a:pt x="163" y="118"/>
                      </a:lnTo>
                      <a:lnTo>
                        <a:pt x="194" y="118"/>
                      </a:lnTo>
                      <a:lnTo>
                        <a:pt x="194" y="118"/>
                      </a:lnTo>
                      <a:close/>
                      <a:moveTo>
                        <a:pt x="112" y="118"/>
                      </a:moveTo>
                      <a:lnTo>
                        <a:pt x="112" y="73"/>
                      </a:lnTo>
                      <a:lnTo>
                        <a:pt x="107" y="73"/>
                      </a:lnTo>
                      <a:lnTo>
                        <a:pt x="64" y="13"/>
                      </a:lnTo>
                      <a:lnTo>
                        <a:pt x="23" y="62"/>
                      </a:lnTo>
                      <a:lnTo>
                        <a:pt x="25" y="62"/>
                      </a:lnTo>
                      <a:lnTo>
                        <a:pt x="34" y="62"/>
                      </a:lnTo>
                      <a:lnTo>
                        <a:pt x="34" y="118"/>
                      </a:lnTo>
                      <a:lnTo>
                        <a:pt x="112" y="118"/>
                      </a:lnTo>
                      <a:lnTo>
                        <a:pt x="112" y="118"/>
                      </a:lnTo>
                      <a:close/>
                      <a:moveTo>
                        <a:pt x="56" y="71"/>
                      </a:moveTo>
                      <a:lnTo>
                        <a:pt x="56" y="103"/>
                      </a:lnTo>
                      <a:lnTo>
                        <a:pt x="77" y="103"/>
                      </a:lnTo>
                      <a:lnTo>
                        <a:pt x="77" y="71"/>
                      </a:lnTo>
                      <a:lnTo>
                        <a:pt x="56" y="71"/>
                      </a:lnTo>
                      <a:close/>
                    </a:path>
                  </a:pathLst>
                </a:custGeom>
                <a:solidFill>
                  <a:srgbClr val="5B9BD5">
                    <a:lumMod val="75000"/>
                  </a:srgbClr>
                </a:solidFill>
                <a:ln>
                  <a:noFill/>
                </a:ln>
              </p:spPr>
              <p:txBody>
                <a:bodyPr vert="horz" wrap="square" lIns="71017" tIns="35508" rIns="71017" bIns="35508" numCol="1" anchor="t" anchorCtr="0" compatLnSpc="1">
                  <a:prstTxWarp prst="textNoShape">
                    <a:avLst/>
                  </a:prstTxWarp>
                </a:bodyPr>
                <a:lstStyle/>
                <a:p>
                  <a:pPr defTabSz="947004">
                    <a:defRPr/>
                  </a:pPr>
                  <a:endParaRPr lang="zh-CN" altLang="en-US" sz="779"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92" name="Freeform 198">
                  <a:extLst>
                    <a:ext uri="{FF2B5EF4-FFF2-40B4-BE49-F238E27FC236}">
                      <a16:creationId xmlns:a16="http://schemas.microsoft.com/office/drawing/2014/main" id="{A0F7DAD7-5278-403A-B0C8-80140B132E28}"/>
                    </a:ext>
                  </a:extLst>
                </p:cNvPr>
                <p:cNvSpPr>
                  <a:spLocks noChangeAspect="1" noEditPoints="1"/>
                </p:cNvSpPr>
                <p:nvPr/>
              </p:nvSpPr>
              <p:spPr bwMode="auto">
                <a:xfrm>
                  <a:off x="3005180" y="5481839"/>
                  <a:ext cx="172746" cy="98965"/>
                </a:xfrm>
                <a:custGeom>
                  <a:avLst/>
                  <a:gdLst>
                    <a:gd name="T0" fmla="*/ 56 w 224"/>
                    <a:gd name="T1" fmla="*/ 0 h 131"/>
                    <a:gd name="T2" fmla="*/ 172 w 224"/>
                    <a:gd name="T3" fmla="*/ 0 h 131"/>
                    <a:gd name="T4" fmla="*/ 224 w 224"/>
                    <a:gd name="T5" fmla="*/ 73 h 131"/>
                    <a:gd name="T6" fmla="*/ 211 w 224"/>
                    <a:gd name="T7" fmla="*/ 73 h 131"/>
                    <a:gd name="T8" fmla="*/ 211 w 224"/>
                    <a:gd name="T9" fmla="*/ 118 h 131"/>
                    <a:gd name="T10" fmla="*/ 224 w 224"/>
                    <a:gd name="T11" fmla="*/ 118 h 131"/>
                    <a:gd name="T12" fmla="*/ 224 w 224"/>
                    <a:gd name="T13" fmla="*/ 131 h 131"/>
                    <a:gd name="T14" fmla="*/ 0 w 224"/>
                    <a:gd name="T15" fmla="*/ 131 h 131"/>
                    <a:gd name="T16" fmla="*/ 0 w 224"/>
                    <a:gd name="T17" fmla="*/ 118 h 131"/>
                    <a:gd name="T18" fmla="*/ 17 w 224"/>
                    <a:gd name="T19" fmla="*/ 118 h 131"/>
                    <a:gd name="T20" fmla="*/ 17 w 224"/>
                    <a:gd name="T21" fmla="*/ 80 h 131"/>
                    <a:gd name="T22" fmla="*/ 6 w 224"/>
                    <a:gd name="T23" fmla="*/ 80 h 131"/>
                    <a:gd name="T24" fmla="*/ 0 w 224"/>
                    <a:gd name="T25" fmla="*/ 67 h 131"/>
                    <a:gd name="T26" fmla="*/ 56 w 224"/>
                    <a:gd name="T27" fmla="*/ 0 h 131"/>
                    <a:gd name="T28" fmla="*/ 56 w 224"/>
                    <a:gd name="T29" fmla="*/ 0 h 131"/>
                    <a:gd name="T30" fmla="*/ 194 w 224"/>
                    <a:gd name="T31" fmla="*/ 118 h 131"/>
                    <a:gd name="T32" fmla="*/ 194 w 224"/>
                    <a:gd name="T33" fmla="*/ 73 h 131"/>
                    <a:gd name="T34" fmla="*/ 129 w 224"/>
                    <a:gd name="T35" fmla="*/ 73 h 131"/>
                    <a:gd name="T36" fmla="*/ 129 w 224"/>
                    <a:gd name="T37" fmla="*/ 118 h 131"/>
                    <a:gd name="T38" fmla="*/ 138 w 224"/>
                    <a:gd name="T39" fmla="*/ 118 h 131"/>
                    <a:gd name="T40" fmla="*/ 138 w 224"/>
                    <a:gd name="T41" fmla="*/ 77 h 131"/>
                    <a:gd name="T42" fmla="*/ 163 w 224"/>
                    <a:gd name="T43" fmla="*/ 77 h 131"/>
                    <a:gd name="T44" fmla="*/ 163 w 224"/>
                    <a:gd name="T45" fmla="*/ 118 h 131"/>
                    <a:gd name="T46" fmla="*/ 194 w 224"/>
                    <a:gd name="T47" fmla="*/ 118 h 131"/>
                    <a:gd name="T48" fmla="*/ 194 w 224"/>
                    <a:gd name="T49" fmla="*/ 118 h 131"/>
                    <a:gd name="T50" fmla="*/ 112 w 224"/>
                    <a:gd name="T51" fmla="*/ 118 h 131"/>
                    <a:gd name="T52" fmla="*/ 112 w 224"/>
                    <a:gd name="T53" fmla="*/ 73 h 131"/>
                    <a:gd name="T54" fmla="*/ 107 w 224"/>
                    <a:gd name="T55" fmla="*/ 73 h 131"/>
                    <a:gd name="T56" fmla="*/ 64 w 224"/>
                    <a:gd name="T57" fmla="*/ 13 h 131"/>
                    <a:gd name="T58" fmla="*/ 23 w 224"/>
                    <a:gd name="T59" fmla="*/ 62 h 131"/>
                    <a:gd name="T60" fmla="*/ 25 w 224"/>
                    <a:gd name="T61" fmla="*/ 62 h 131"/>
                    <a:gd name="T62" fmla="*/ 34 w 224"/>
                    <a:gd name="T63" fmla="*/ 62 h 131"/>
                    <a:gd name="T64" fmla="*/ 34 w 224"/>
                    <a:gd name="T65" fmla="*/ 118 h 131"/>
                    <a:gd name="T66" fmla="*/ 112 w 224"/>
                    <a:gd name="T67" fmla="*/ 118 h 131"/>
                    <a:gd name="T68" fmla="*/ 112 w 224"/>
                    <a:gd name="T69" fmla="*/ 118 h 131"/>
                    <a:gd name="T70" fmla="*/ 56 w 224"/>
                    <a:gd name="T71" fmla="*/ 71 h 131"/>
                    <a:gd name="T72" fmla="*/ 56 w 224"/>
                    <a:gd name="T73" fmla="*/ 103 h 131"/>
                    <a:gd name="T74" fmla="*/ 77 w 224"/>
                    <a:gd name="T75" fmla="*/ 103 h 131"/>
                    <a:gd name="T76" fmla="*/ 77 w 224"/>
                    <a:gd name="T77" fmla="*/ 71 h 131"/>
                    <a:gd name="T78" fmla="*/ 56 w 224"/>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131">
                      <a:moveTo>
                        <a:pt x="56" y="0"/>
                      </a:moveTo>
                      <a:lnTo>
                        <a:pt x="172" y="0"/>
                      </a:lnTo>
                      <a:lnTo>
                        <a:pt x="224" y="73"/>
                      </a:lnTo>
                      <a:lnTo>
                        <a:pt x="211" y="73"/>
                      </a:lnTo>
                      <a:lnTo>
                        <a:pt x="211" y="118"/>
                      </a:lnTo>
                      <a:lnTo>
                        <a:pt x="224" y="118"/>
                      </a:lnTo>
                      <a:lnTo>
                        <a:pt x="224" y="131"/>
                      </a:lnTo>
                      <a:lnTo>
                        <a:pt x="0" y="131"/>
                      </a:lnTo>
                      <a:lnTo>
                        <a:pt x="0" y="118"/>
                      </a:lnTo>
                      <a:lnTo>
                        <a:pt x="17" y="118"/>
                      </a:lnTo>
                      <a:lnTo>
                        <a:pt x="17" y="80"/>
                      </a:lnTo>
                      <a:lnTo>
                        <a:pt x="6" y="80"/>
                      </a:lnTo>
                      <a:lnTo>
                        <a:pt x="0" y="67"/>
                      </a:lnTo>
                      <a:lnTo>
                        <a:pt x="56" y="0"/>
                      </a:lnTo>
                      <a:lnTo>
                        <a:pt x="56" y="0"/>
                      </a:lnTo>
                      <a:close/>
                      <a:moveTo>
                        <a:pt x="194" y="118"/>
                      </a:moveTo>
                      <a:lnTo>
                        <a:pt x="194" y="73"/>
                      </a:lnTo>
                      <a:lnTo>
                        <a:pt x="129" y="73"/>
                      </a:lnTo>
                      <a:lnTo>
                        <a:pt x="129" y="118"/>
                      </a:lnTo>
                      <a:lnTo>
                        <a:pt x="138" y="118"/>
                      </a:lnTo>
                      <a:lnTo>
                        <a:pt x="138" y="77"/>
                      </a:lnTo>
                      <a:lnTo>
                        <a:pt x="163" y="77"/>
                      </a:lnTo>
                      <a:lnTo>
                        <a:pt x="163" y="118"/>
                      </a:lnTo>
                      <a:lnTo>
                        <a:pt x="194" y="118"/>
                      </a:lnTo>
                      <a:lnTo>
                        <a:pt x="194" y="118"/>
                      </a:lnTo>
                      <a:close/>
                      <a:moveTo>
                        <a:pt x="112" y="118"/>
                      </a:moveTo>
                      <a:lnTo>
                        <a:pt x="112" y="73"/>
                      </a:lnTo>
                      <a:lnTo>
                        <a:pt x="107" y="73"/>
                      </a:lnTo>
                      <a:lnTo>
                        <a:pt x="64" y="13"/>
                      </a:lnTo>
                      <a:lnTo>
                        <a:pt x="23" y="62"/>
                      </a:lnTo>
                      <a:lnTo>
                        <a:pt x="25" y="62"/>
                      </a:lnTo>
                      <a:lnTo>
                        <a:pt x="34" y="62"/>
                      </a:lnTo>
                      <a:lnTo>
                        <a:pt x="34" y="118"/>
                      </a:lnTo>
                      <a:lnTo>
                        <a:pt x="112" y="118"/>
                      </a:lnTo>
                      <a:lnTo>
                        <a:pt x="112" y="118"/>
                      </a:lnTo>
                      <a:close/>
                      <a:moveTo>
                        <a:pt x="56" y="71"/>
                      </a:moveTo>
                      <a:lnTo>
                        <a:pt x="56" y="103"/>
                      </a:lnTo>
                      <a:lnTo>
                        <a:pt x="77" y="103"/>
                      </a:lnTo>
                      <a:lnTo>
                        <a:pt x="77" y="71"/>
                      </a:lnTo>
                      <a:lnTo>
                        <a:pt x="56" y="71"/>
                      </a:lnTo>
                      <a:close/>
                    </a:path>
                  </a:pathLst>
                </a:custGeom>
                <a:solidFill>
                  <a:srgbClr val="5B9BD5">
                    <a:lumMod val="75000"/>
                  </a:srgbClr>
                </a:solidFill>
                <a:ln>
                  <a:noFill/>
                </a:ln>
              </p:spPr>
              <p:txBody>
                <a:bodyPr vert="horz" wrap="square" lIns="71017" tIns="35508" rIns="71017" bIns="35508" numCol="1" anchor="t" anchorCtr="0" compatLnSpc="1">
                  <a:prstTxWarp prst="textNoShape">
                    <a:avLst/>
                  </a:prstTxWarp>
                </a:bodyPr>
                <a:lstStyle/>
                <a:p>
                  <a:pPr defTabSz="947004">
                    <a:defRPr/>
                  </a:pPr>
                  <a:endParaRPr lang="zh-CN" altLang="en-US" sz="779"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93" name="任意多边形 25">
                  <a:extLst>
                    <a:ext uri="{FF2B5EF4-FFF2-40B4-BE49-F238E27FC236}">
                      <a16:creationId xmlns:a16="http://schemas.microsoft.com/office/drawing/2014/main" id="{3F89D40D-DD47-4495-B335-6FCCD1EC6AB5}"/>
                    </a:ext>
                  </a:extLst>
                </p:cNvPr>
                <p:cNvSpPr/>
                <p:nvPr/>
              </p:nvSpPr>
              <p:spPr>
                <a:xfrm>
                  <a:off x="4975402" y="5502354"/>
                  <a:ext cx="270782" cy="99685"/>
                </a:xfrm>
                <a:custGeom>
                  <a:avLst/>
                  <a:gdLst>
                    <a:gd name="connsiteX0" fmla="*/ 50800 w 50800"/>
                    <a:gd name="connsiteY0" fmla="*/ 0 h 226484"/>
                    <a:gd name="connsiteX1" fmla="*/ 40216 w 50800"/>
                    <a:gd name="connsiteY1" fmla="*/ 129117 h 226484"/>
                    <a:gd name="connsiteX2" fmla="*/ 0 w 50800"/>
                    <a:gd name="connsiteY2" fmla="*/ 226484 h 226484"/>
                  </a:gdLst>
                  <a:ahLst/>
                  <a:cxnLst>
                    <a:cxn ang="0">
                      <a:pos x="connsiteX0" y="connsiteY0"/>
                    </a:cxn>
                    <a:cxn ang="0">
                      <a:pos x="connsiteX1" y="connsiteY1"/>
                    </a:cxn>
                    <a:cxn ang="0">
                      <a:pos x="connsiteX2" y="connsiteY2"/>
                    </a:cxn>
                  </a:cxnLst>
                  <a:rect l="l" t="t" r="r" b="b"/>
                  <a:pathLst>
                    <a:path w="50800" h="226484">
                      <a:moveTo>
                        <a:pt x="50800" y="0"/>
                      </a:moveTo>
                      <a:cubicBezTo>
                        <a:pt x="49741" y="45685"/>
                        <a:pt x="48683" y="91370"/>
                        <a:pt x="40216" y="129117"/>
                      </a:cubicBezTo>
                      <a:cubicBezTo>
                        <a:pt x="31749" y="166864"/>
                        <a:pt x="15874" y="196674"/>
                        <a:pt x="0" y="226484"/>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94" name="任意多边形 26">
                  <a:extLst>
                    <a:ext uri="{FF2B5EF4-FFF2-40B4-BE49-F238E27FC236}">
                      <a16:creationId xmlns:a16="http://schemas.microsoft.com/office/drawing/2014/main" id="{2BB7D47F-1D6B-47C6-ADA4-8A3E473BC568}"/>
                    </a:ext>
                  </a:extLst>
                </p:cNvPr>
                <p:cNvSpPr/>
                <p:nvPr/>
              </p:nvSpPr>
              <p:spPr>
                <a:xfrm>
                  <a:off x="4138892" y="5548269"/>
                  <a:ext cx="411219" cy="81687"/>
                </a:xfrm>
                <a:custGeom>
                  <a:avLst/>
                  <a:gdLst>
                    <a:gd name="connsiteX0" fmla="*/ 0 w 389467"/>
                    <a:gd name="connsiteY0" fmla="*/ 0 h 40438"/>
                    <a:gd name="connsiteX1" fmla="*/ 110067 w 389467"/>
                    <a:gd name="connsiteY1" fmla="*/ 27516 h 40438"/>
                    <a:gd name="connsiteX2" fmla="*/ 224367 w 389467"/>
                    <a:gd name="connsiteY2" fmla="*/ 40216 h 40438"/>
                    <a:gd name="connsiteX3" fmla="*/ 302684 w 389467"/>
                    <a:gd name="connsiteY3" fmla="*/ 33866 h 40438"/>
                    <a:gd name="connsiteX4" fmla="*/ 389467 w 389467"/>
                    <a:gd name="connsiteY4" fmla="*/ 12700 h 4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7" h="40438">
                      <a:moveTo>
                        <a:pt x="0" y="0"/>
                      </a:moveTo>
                      <a:cubicBezTo>
                        <a:pt x="36336" y="10406"/>
                        <a:pt x="72673" y="20813"/>
                        <a:pt x="110067" y="27516"/>
                      </a:cubicBezTo>
                      <a:cubicBezTo>
                        <a:pt x="147461" y="34219"/>
                        <a:pt x="192264" y="39158"/>
                        <a:pt x="224367" y="40216"/>
                      </a:cubicBezTo>
                      <a:cubicBezTo>
                        <a:pt x="256470" y="41274"/>
                        <a:pt x="275167" y="38452"/>
                        <a:pt x="302684" y="33866"/>
                      </a:cubicBezTo>
                      <a:cubicBezTo>
                        <a:pt x="330201" y="29280"/>
                        <a:pt x="359834" y="20990"/>
                        <a:pt x="389467" y="12700"/>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95" name="任意多边形 27">
                  <a:extLst>
                    <a:ext uri="{FF2B5EF4-FFF2-40B4-BE49-F238E27FC236}">
                      <a16:creationId xmlns:a16="http://schemas.microsoft.com/office/drawing/2014/main" id="{3DC7479A-A5C6-4C69-BD58-E49813A48825}"/>
                    </a:ext>
                  </a:extLst>
                </p:cNvPr>
                <p:cNvSpPr/>
                <p:nvPr/>
              </p:nvSpPr>
              <p:spPr>
                <a:xfrm>
                  <a:off x="4550112" y="5565908"/>
                  <a:ext cx="384191" cy="20803"/>
                </a:xfrm>
                <a:custGeom>
                  <a:avLst/>
                  <a:gdLst>
                    <a:gd name="connsiteX0" fmla="*/ 0 w 421217"/>
                    <a:gd name="connsiteY0" fmla="*/ 0 h 23283"/>
                    <a:gd name="connsiteX1" fmla="*/ 207434 w 421217"/>
                    <a:gd name="connsiteY1" fmla="*/ 19050 h 23283"/>
                    <a:gd name="connsiteX2" fmla="*/ 317500 w 421217"/>
                    <a:gd name="connsiteY2" fmla="*/ 19050 h 23283"/>
                    <a:gd name="connsiteX3" fmla="*/ 421217 w 421217"/>
                    <a:gd name="connsiteY3" fmla="*/ 23283 h 23283"/>
                  </a:gdLst>
                  <a:ahLst/>
                  <a:cxnLst>
                    <a:cxn ang="0">
                      <a:pos x="connsiteX0" y="connsiteY0"/>
                    </a:cxn>
                    <a:cxn ang="0">
                      <a:pos x="connsiteX1" y="connsiteY1"/>
                    </a:cxn>
                    <a:cxn ang="0">
                      <a:pos x="connsiteX2" y="connsiteY2"/>
                    </a:cxn>
                    <a:cxn ang="0">
                      <a:pos x="connsiteX3" y="connsiteY3"/>
                    </a:cxn>
                  </a:cxnLst>
                  <a:rect l="l" t="t" r="r" b="b"/>
                  <a:pathLst>
                    <a:path w="421217" h="23283">
                      <a:moveTo>
                        <a:pt x="0" y="0"/>
                      </a:moveTo>
                      <a:cubicBezTo>
                        <a:pt x="77258" y="7937"/>
                        <a:pt x="154517" y="15875"/>
                        <a:pt x="207434" y="19050"/>
                      </a:cubicBezTo>
                      <a:cubicBezTo>
                        <a:pt x="260351" y="22225"/>
                        <a:pt x="281870" y="18345"/>
                        <a:pt x="317500" y="19050"/>
                      </a:cubicBezTo>
                      <a:cubicBezTo>
                        <a:pt x="353130" y="19755"/>
                        <a:pt x="387173" y="21519"/>
                        <a:pt x="421217" y="23283"/>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cxnSp>
              <p:nvCxnSpPr>
                <p:cNvPr id="196" name="直接连接符 86">
                  <a:extLst>
                    <a:ext uri="{FF2B5EF4-FFF2-40B4-BE49-F238E27FC236}">
                      <a16:creationId xmlns:a16="http://schemas.microsoft.com/office/drawing/2014/main" id="{FF0CA4A9-D9B2-4888-9697-F7382A0D00AD}"/>
                    </a:ext>
                  </a:extLst>
                </p:cNvPr>
                <p:cNvCxnSpPr>
                  <a:stCxn id="189" idx="1"/>
                </p:cNvCxnSpPr>
                <p:nvPr/>
              </p:nvCxnSpPr>
              <p:spPr>
                <a:xfrm flipH="1" flipV="1">
                  <a:off x="3262218" y="5328642"/>
                  <a:ext cx="100721" cy="191192"/>
                </a:xfrm>
                <a:prstGeom prst="line">
                  <a:avLst/>
                </a:prstGeom>
                <a:noFill/>
                <a:ln w="6350" cap="flat" cmpd="sng" algn="ctr">
                  <a:solidFill>
                    <a:srgbClr val="FFC000"/>
                  </a:solidFill>
                  <a:prstDash val="solid"/>
                  <a:miter lim="800000"/>
                </a:ln>
                <a:effectLst/>
              </p:spPr>
            </p:cxnSp>
            <p:cxnSp>
              <p:nvCxnSpPr>
                <p:cNvPr id="197" name="直接连接符 87">
                  <a:extLst>
                    <a:ext uri="{FF2B5EF4-FFF2-40B4-BE49-F238E27FC236}">
                      <a16:creationId xmlns:a16="http://schemas.microsoft.com/office/drawing/2014/main" id="{E2F96E04-D80A-4599-BEED-ADB72409D8B9}"/>
                    </a:ext>
                  </a:extLst>
                </p:cNvPr>
                <p:cNvCxnSpPr/>
                <p:nvPr/>
              </p:nvCxnSpPr>
              <p:spPr>
                <a:xfrm flipH="1" flipV="1">
                  <a:off x="3141326" y="5416019"/>
                  <a:ext cx="208067" cy="92827"/>
                </a:xfrm>
                <a:prstGeom prst="line">
                  <a:avLst/>
                </a:prstGeom>
                <a:noFill/>
                <a:ln w="6350" cap="flat" cmpd="sng" algn="ctr">
                  <a:solidFill>
                    <a:srgbClr val="FFC000"/>
                  </a:solidFill>
                  <a:prstDash val="solid"/>
                  <a:miter lim="800000"/>
                </a:ln>
                <a:effectLst/>
              </p:spPr>
            </p:cxnSp>
            <p:cxnSp>
              <p:nvCxnSpPr>
                <p:cNvPr id="198" name="直接连接符 88">
                  <a:extLst>
                    <a:ext uri="{FF2B5EF4-FFF2-40B4-BE49-F238E27FC236}">
                      <a16:creationId xmlns:a16="http://schemas.microsoft.com/office/drawing/2014/main" id="{46C573B4-65E3-430A-8345-0F6BD46DF251}"/>
                    </a:ext>
                  </a:extLst>
                </p:cNvPr>
                <p:cNvCxnSpPr>
                  <a:stCxn id="189" idx="1"/>
                </p:cNvCxnSpPr>
                <p:nvPr/>
              </p:nvCxnSpPr>
              <p:spPr>
                <a:xfrm flipH="1">
                  <a:off x="3150885" y="5519833"/>
                  <a:ext cx="212057" cy="20559"/>
                </a:xfrm>
                <a:prstGeom prst="line">
                  <a:avLst/>
                </a:prstGeom>
                <a:noFill/>
                <a:ln w="6350" cap="flat" cmpd="sng" algn="ctr">
                  <a:solidFill>
                    <a:srgbClr val="FFC000"/>
                  </a:solidFill>
                  <a:prstDash val="solid"/>
                  <a:miter lim="800000"/>
                </a:ln>
                <a:effectLst/>
              </p:spPr>
            </p:cxnSp>
            <p:grpSp>
              <p:nvGrpSpPr>
                <p:cNvPr id="199" name="组合 84">
                  <a:extLst>
                    <a:ext uri="{FF2B5EF4-FFF2-40B4-BE49-F238E27FC236}">
                      <a16:creationId xmlns:a16="http://schemas.microsoft.com/office/drawing/2014/main" id="{D3801EF7-C4FF-4AF0-938B-540A75B4E45F}"/>
                    </a:ext>
                  </a:extLst>
                </p:cNvPr>
                <p:cNvGrpSpPr/>
                <p:nvPr/>
              </p:nvGrpSpPr>
              <p:grpSpPr>
                <a:xfrm>
                  <a:off x="3871890" y="4782122"/>
                  <a:ext cx="179252" cy="157684"/>
                  <a:chOff x="9786938" y="3810000"/>
                  <a:chExt cx="971550" cy="679451"/>
                </a:xfrm>
                <a:solidFill>
                  <a:srgbClr val="5B9BD5">
                    <a:lumMod val="75000"/>
                  </a:srgbClr>
                </a:solidFill>
              </p:grpSpPr>
              <p:sp>
                <p:nvSpPr>
                  <p:cNvPr id="278" name="Freeform 25">
                    <a:extLst>
                      <a:ext uri="{FF2B5EF4-FFF2-40B4-BE49-F238E27FC236}">
                        <a16:creationId xmlns:a16="http://schemas.microsoft.com/office/drawing/2014/main" id="{F209EB5B-DDA9-45C5-AF60-BF26730AF400}"/>
                      </a:ext>
                    </a:extLst>
                  </p:cNvPr>
                  <p:cNvSpPr>
                    <a:spLocks noEditPoints="1"/>
                  </p:cNvSpPr>
                  <p:nvPr/>
                </p:nvSpPr>
                <p:spPr bwMode="auto">
                  <a:xfrm>
                    <a:off x="9786938" y="4065588"/>
                    <a:ext cx="971550" cy="423863"/>
                  </a:xfrm>
                  <a:custGeom>
                    <a:avLst/>
                    <a:gdLst/>
                    <a:ahLst/>
                    <a:cxnLst>
                      <a:cxn ang="0">
                        <a:pos x="15906" y="5577"/>
                      </a:cxn>
                      <a:cxn ang="0">
                        <a:pos x="15906" y="7217"/>
                      </a:cxn>
                      <a:cxn ang="0">
                        <a:pos x="0" y="5577"/>
                      </a:cxn>
                      <a:cxn ang="0">
                        <a:pos x="8367" y="2377"/>
                      </a:cxn>
                      <a:cxn ang="0">
                        <a:pos x="8651" y="2394"/>
                      </a:cxn>
                      <a:cxn ang="0">
                        <a:pos x="8921" y="2446"/>
                      </a:cxn>
                      <a:cxn ang="0">
                        <a:pos x="9175" y="2528"/>
                      </a:cxn>
                      <a:cxn ang="0">
                        <a:pos x="9410" y="2638"/>
                      </a:cxn>
                      <a:cxn ang="0">
                        <a:pos x="9622" y="2775"/>
                      </a:cxn>
                      <a:cxn ang="0">
                        <a:pos x="9809" y="2933"/>
                      </a:cxn>
                      <a:cxn ang="0">
                        <a:pos x="9966" y="3114"/>
                      </a:cxn>
                      <a:cxn ang="0">
                        <a:pos x="10092" y="3311"/>
                      </a:cxn>
                      <a:cxn ang="0">
                        <a:pos x="10182" y="3523"/>
                      </a:cxn>
                      <a:cxn ang="0">
                        <a:pos x="10235" y="3749"/>
                      </a:cxn>
                      <a:cxn ang="0">
                        <a:pos x="10250" y="3905"/>
                      </a:cxn>
                      <a:cxn ang="0">
                        <a:pos x="6462" y="3905"/>
                      </a:cxn>
                      <a:cxn ang="0">
                        <a:pos x="6500" y="3749"/>
                      </a:cxn>
                      <a:cxn ang="0">
                        <a:pos x="6553" y="3523"/>
                      </a:cxn>
                      <a:cxn ang="0">
                        <a:pos x="6643" y="3311"/>
                      </a:cxn>
                      <a:cxn ang="0">
                        <a:pos x="6768" y="3114"/>
                      </a:cxn>
                      <a:cxn ang="0">
                        <a:pos x="6926" y="2933"/>
                      </a:cxn>
                      <a:cxn ang="0">
                        <a:pos x="7113" y="2775"/>
                      </a:cxn>
                      <a:cxn ang="0">
                        <a:pos x="7324" y="2638"/>
                      </a:cxn>
                      <a:cxn ang="0">
                        <a:pos x="7559" y="2528"/>
                      </a:cxn>
                      <a:cxn ang="0">
                        <a:pos x="7814" y="2446"/>
                      </a:cxn>
                      <a:cxn ang="0">
                        <a:pos x="8083" y="2394"/>
                      </a:cxn>
                      <a:cxn ang="0">
                        <a:pos x="8367" y="2377"/>
                      </a:cxn>
                      <a:cxn ang="0">
                        <a:pos x="2195" y="2240"/>
                      </a:cxn>
                      <a:cxn ang="0">
                        <a:pos x="14433" y="2645"/>
                      </a:cxn>
                      <a:cxn ang="0">
                        <a:pos x="14433" y="4097"/>
                      </a:cxn>
                      <a:cxn ang="0">
                        <a:pos x="14063" y="2645"/>
                      </a:cxn>
                      <a:cxn ang="0">
                        <a:pos x="12887" y="2645"/>
                      </a:cxn>
                      <a:cxn ang="0">
                        <a:pos x="12517" y="4097"/>
                      </a:cxn>
                      <a:cxn ang="0">
                        <a:pos x="4111" y="2645"/>
                      </a:cxn>
                      <a:cxn ang="0">
                        <a:pos x="4111" y="4097"/>
                      </a:cxn>
                      <a:cxn ang="0">
                        <a:pos x="3742" y="2645"/>
                      </a:cxn>
                      <a:cxn ang="0">
                        <a:pos x="2564" y="2645"/>
                      </a:cxn>
                      <a:cxn ang="0">
                        <a:pos x="2195" y="4097"/>
                      </a:cxn>
                      <a:cxn ang="0">
                        <a:pos x="14433" y="790"/>
                      </a:cxn>
                      <a:cxn ang="0">
                        <a:pos x="14433" y="2240"/>
                      </a:cxn>
                      <a:cxn ang="0">
                        <a:pos x="14063" y="790"/>
                      </a:cxn>
                      <a:cxn ang="0">
                        <a:pos x="12887" y="790"/>
                      </a:cxn>
                      <a:cxn ang="0">
                        <a:pos x="12517" y="2240"/>
                      </a:cxn>
                      <a:cxn ang="0">
                        <a:pos x="9794" y="790"/>
                      </a:cxn>
                      <a:cxn ang="0">
                        <a:pos x="9794" y="2240"/>
                      </a:cxn>
                      <a:cxn ang="0">
                        <a:pos x="6835" y="790"/>
                      </a:cxn>
                      <a:cxn ang="0">
                        <a:pos x="5657" y="790"/>
                      </a:cxn>
                      <a:cxn ang="0">
                        <a:pos x="5288" y="2240"/>
                      </a:cxn>
                      <a:cxn ang="0">
                        <a:pos x="2564" y="790"/>
                      </a:cxn>
                      <a:cxn ang="0">
                        <a:pos x="2564" y="2240"/>
                      </a:cxn>
                    </a:cxnLst>
                    <a:rect l="0" t="0" r="r" b="b"/>
                    <a:pathLst>
                      <a:path w="16524" h="7217">
                        <a:moveTo>
                          <a:pt x="618" y="0"/>
                        </a:moveTo>
                        <a:lnTo>
                          <a:pt x="15906" y="0"/>
                        </a:lnTo>
                        <a:lnTo>
                          <a:pt x="15906" y="5577"/>
                        </a:lnTo>
                        <a:lnTo>
                          <a:pt x="16524" y="5577"/>
                        </a:lnTo>
                        <a:lnTo>
                          <a:pt x="16524" y="7217"/>
                        </a:lnTo>
                        <a:lnTo>
                          <a:pt x="15906" y="7217"/>
                        </a:lnTo>
                        <a:lnTo>
                          <a:pt x="618" y="7217"/>
                        </a:lnTo>
                        <a:lnTo>
                          <a:pt x="0" y="7217"/>
                        </a:lnTo>
                        <a:lnTo>
                          <a:pt x="0" y="5577"/>
                        </a:lnTo>
                        <a:lnTo>
                          <a:pt x="618" y="5577"/>
                        </a:lnTo>
                        <a:lnTo>
                          <a:pt x="618" y="0"/>
                        </a:lnTo>
                        <a:close/>
                        <a:moveTo>
                          <a:pt x="8367" y="2377"/>
                        </a:moveTo>
                        <a:lnTo>
                          <a:pt x="8463" y="2379"/>
                        </a:lnTo>
                        <a:lnTo>
                          <a:pt x="8557" y="2385"/>
                        </a:lnTo>
                        <a:lnTo>
                          <a:pt x="8651" y="2394"/>
                        </a:lnTo>
                        <a:lnTo>
                          <a:pt x="8743" y="2408"/>
                        </a:lnTo>
                        <a:lnTo>
                          <a:pt x="8833" y="2425"/>
                        </a:lnTo>
                        <a:lnTo>
                          <a:pt x="8921" y="2446"/>
                        </a:lnTo>
                        <a:lnTo>
                          <a:pt x="9008" y="2470"/>
                        </a:lnTo>
                        <a:lnTo>
                          <a:pt x="9093" y="2497"/>
                        </a:lnTo>
                        <a:lnTo>
                          <a:pt x="9175" y="2528"/>
                        </a:lnTo>
                        <a:lnTo>
                          <a:pt x="9257" y="2562"/>
                        </a:lnTo>
                        <a:lnTo>
                          <a:pt x="9334" y="2599"/>
                        </a:lnTo>
                        <a:lnTo>
                          <a:pt x="9410" y="2638"/>
                        </a:lnTo>
                        <a:lnTo>
                          <a:pt x="9484" y="2681"/>
                        </a:lnTo>
                        <a:lnTo>
                          <a:pt x="9554" y="2726"/>
                        </a:lnTo>
                        <a:lnTo>
                          <a:pt x="9622" y="2775"/>
                        </a:lnTo>
                        <a:lnTo>
                          <a:pt x="9687" y="2825"/>
                        </a:lnTo>
                        <a:lnTo>
                          <a:pt x="9750" y="2878"/>
                        </a:lnTo>
                        <a:lnTo>
                          <a:pt x="9809" y="2933"/>
                        </a:lnTo>
                        <a:lnTo>
                          <a:pt x="9865" y="2991"/>
                        </a:lnTo>
                        <a:lnTo>
                          <a:pt x="9917" y="3052"/>
                        </a:lnTo>
                        <a:lnTo>
                          <a:pt x="9966" y="3114"/>
                        </a:lnTo>
                        <a:lnTo>
                          <a:pt x="10011" y="3177"/>
                        </a:lnTo>
                        <a:lnTo>
                          <a:pt x="10054" y="3243"/>
                        </a:lnTo>
                        <a:lnTo>
                          <a:pt x="10092" y="3311"/>
                        </a:lnTo>
                        <a:lnTo>
                          <a:pt x="10126" y="3380"/>
                        </a:lnTo>
                        <a:lnTo>
                          <a:pt x="10156" y="3451"/>
                        </a:lnTo>
                        <a:lnTo>
                          <a:pt x="10182" y="3523"/>
                        </a:lnTo>
                        <a:lnTo>
                          <a:pt x="10204" y="3598"/>
                        </a:lnTo>
                        <a:lnTo>
                          <a:pt x="10221" y="3673"/>
                        </a:lnTo>
                        <a:lnTo>
                          <a:pt x="10235" y="3749"/>
                        </a:lnTo>
                        <a:lnTo>
                          <a:pt x="10243" y="3827"/>
                        </a:lnTo>
                        <a:lnTo>
                          <a:pt x="10246" y="3905"/>
                        </a:lnTo>
                        <a:lnTo>
                          <a:pt x="10250" y="3905"/>
                        </a:lnTo>
                        <a:lnTo>
                          <a:pt x="10250" y="6681"/>
                        </a:lnTo>
                        <a:lnTo>
                          <a:pt x="6462" y="6681"/>
                        </a:lnTo>
                        <a:lnTo>
                          <a:pt x="6462" y="3905"/>
                        </a:lnTo>
                        <a:lnTo>
                          <a:pt x="6489" y="3905"/>
                        </a:lnTo>
                        <a:lnTo>
                          <a:pt x="6492" y="3827"/>
                        </a:lnTo>
                        <a:lnTo>
                          <a:pt x="6500" y="3749"/>
                        </a:lnTo>
                        <a:lnTo>
                          <a:pt x="6514" y="3673"/>
                        </a:lnTo>
                        <a:lnTo>
                          <a:pt x="6531" y="3598"/>
                        </a:lnTo>
                        <a:lnTo>
                          <a:pt x="6553" y="3523"/>
                        </a:lnTo>
                        <a:lnTo>
                          <a:pt x="6579" y="3451"/>
                        </a:lnTo>
                        <a:lnTo>
                          <a:pt x="6609" y="3380"/>
                        </a:lnTo>
                        <a:lnTo>
                          <a:pt x="6643" y="3311"/>
                        </a:lnTo>
                        <a:lnTo>
                          <a:pt x="6681" y="3243"/>
                        </a:lnTo>
                        <a:lnTo>
                          <a:pt x="6722" y="3177"/>
                        </a:lnTo>
                        <a:lnTo>
                          <a:pt x="6768" y="3114"/>
                        </a:lnTo>
                        <a:lnTo>
                          <a:pt x="6817" y="3052"/>
                        </a:lnTo>
                        <a:lnTo>
                          <a:pt x="6870" y="2991"/>
                        </a:lnTo>
                        <a:lnTo>
                          <a:pt x="6926" y="2933"/>
                        </a:lnTo>
                        <a:lnTo>
                          <a:pt x="6984" y="2878"/>
                        </a:lnTo>
                        <a:lnTo>
                          <a:pt x="7047" y="2825"/>
                        </a:lnTo>
                        <a:lnTo>
                          <a:pt x="7113" y="2775"/>
                        </a:lnTo>
                        <a:lnTo>
                          <a:pt x="7181" y="2726"/>
                        </a:lnTo>
                        <a:lnTo>
                          <a:pt x="7251" y="2681"/>
                        </a:lnTo>
                        <a:lnTo>
                          <a:pt x="7324" y="2638"/>
                        </a:lnTo>
                        <a:lnTo>
                          <a:pt x="7401" y="2599"/>
                        </a:lnTo>
                        <a:lnTo>
                          <a:pt x="7478" y="2562"/>
                        </a:lnTo>
                        <a:lnTo>
                          <a:pt x="7559" y="2528"/>
                        </a:lnTo>
                        <a:lnTo>
                          <a:pt x="7642" y="2497"/>
                        </a:lnTo>
                        <a:lnTo>
                          <a:pt x="7727" y="2470"/>
                        </a:lnTo>
                        <a:lnTo>
                          <a:pt x="7814" y="2446"/>
                        </a:lnTo>
                        <a:lnTo>
                          <a:pt x="7902" y="2425"/>
                        </a:lnTo>
                        <a:lnTo>
                          <a:pt x="7992" y="2408"/>
                        </a:lnTo>
                        <a:lnTo>
                          <a:pt x="8083" y="2394"/>
                        </a:lnTo>
                        <a:lnTo>
                          <a:pt x="8177" y="2385"/>
                        </a:lnTo>
                        <a:lnTo>
                          <a:pt x="8271" y="2379"/>
                        </a:lnTo>
                        <a:lnTo>
                          <a:pt x="8367" y="2377"/>
                        </a:lnTo>
                        <a:close/>
                        <a:moveTo>
                          <a:pt x="1018" y="790"/>
                        </a:moveTo>
                        <a:lnTo>
                          <a:pt x="2195" y="790"/>
                        </a:lnTo>
                        <a:lnTo>
                          <a:pt x="2195" y="2240"/>
                        </a:lnTo>
                        <a:lnTo>
                          <a:pt x="1018" y="2240"/>
                        </a:lnTo>
                        <a:lnTo>
                          <a:pt x="1018" y="790"/>
                        </a:lnTo>
                        <a:close/>
                        <a:moveTo>
                          <a:pt x="14433" y="2645"/>
                        </a:moveTo>
                        <a:lnTo>
                          <a:pt x="15610" y="2645"/>
                        </a:lnTo>
                        <a:lnTo>
                          <a:pt x="15610" y="4097"/>
                        </a:lnTo>
                        <a:lnTo>
                          <a:pt x="14433" y="4097"/>
                        </a:lnTo>
                        <a:lnTo>
                          <a:pt x="14433" y="2645"/>
                        </a:lnTo>
                        <a:close/>
                        <a:moveTo>
                          <a:pt x="12887" y="2645"/>
                        </a:moveTo>
                        <a:lnTo>
                          <a:pt x="14063" y="2645"/>
                        </a:lnTo>
                        <a:lnTo>
                          <a:pt x="14063" y="4097"/>
                        </a:lnTo>
                        <a:lnTo>
                          <a:pt x="12887" y="4097"/>
                        </a:lnTo>
                        <a:lnTo>
                          <a:pt x="12887" y="2645"/>
                        </a:lnTo>
                        <a:close/>
                        <a:moveTo>
                          <a:pt x="11340" y="2645"/>
                        </a:moveTo>
                        <a:lnTo>
                          <a:pt x="12517" y="2645"/>
                        </a:lnTo>
                        <a:lnTo>
                          <a:pt x="12517" y="4097"/>
                        </a:lnTo>
                        <a:lnTo>
                          <a:pt x="11340" y="4097"/>
                        </a:lnTo>
                        <a:lnTo>
                          <a:pt x="11340" y="2645"/>
                        </a:lnTo>
                        <a:close/>
                        <a:moveTo>
                          <a:pt x="4111" y="2645"/>
                        </a:moveTo>
                        <a:lnTo>
                          <a:pt x="5288" y="2645"/>
                        </a:lnTo>
                        <a:lnTo>
                          <a:pt x="5288" y="4097"/>
                        </a:lnTo>
                        <a:lnTo>
                          <a:pt x="4111" y="4097"/>
                        </a:lnTo>
                        <a:lnTo>
                          <a:pt x="4111" y="2645"/>
                        </a:lnTo>
                        <a:close/>
                        <a:moveTo>
                          <a:pt x="2564" y="2645"/>
                        </a:moveTo>
                        <a:lnTo>
                          <a:pt x="3742" y="2645"/>
                        </a:lnTo>
                        <a:lnTo>
                          <a:pt x="3742" y="4097"/>
                        </a:lnTo>
                        <a:lnTo>
                          <a:pt x="2564" y="4097"/>
                        </a:lnTo>
                        <a:lnTo>
                          <a:pt x="2564" y="2645"/>
                        </a:lnTo>
                        <a:close/>
                        <a:moveTo>
                          <a:pt x="1018" y="2645"/>
                        </a:moveTo>
                        <a:lnTo>
                          <a:pt x="2195" y="2645"/>
                        </a:lnTo>
                        <a:lnTo>
                          <a:pt x="2195" y="4097"/>
                        </a:lnTo>
                        <a:lnTo>
                          <a:pt x="1018" y="4097"/>
                        </a:lnTo>
                        <a:lnTo>
                          <a:pt x="1018" y="2645"/>
                        </a:lnTo>
                        <a:close/>
                        <a:moveTo>
                          <a:pt x="14433" y="790"/>
                        </a:moveTo>
                        <a:lnTo>
                          <a:pt x="15610" y="790"/>
                        </a:lnTo>
                        <a:lnTo>
                          <a:pt x="15610" y="2240"/>
                        </a:lnTo>
                        <a:lnTo>
                          <a:pt x="14433" y="2240"/>
                        </a:lnTo>
                        <a:lnTo>
                          <a:pt x="14433" y="790"/>
                        </a:lnTo>
                        <a:close/>
                        <a:moveTo>
                          <a:pt x="12887" y="790"/>
                        </a:moveTo>
                        <a:lnTo>
                          <a:pt x="14063" y="790"/>
                        </a:lnTo>
                        <a:lnTo>
                          <a:pt x="14063" y="2240"/>
                        </a:lnTo>
                        <a:lnTo>
                          <a:pt x="12887" y="2240"/>
                        </a:lnTo>
                        <a:lnTo>
                          <a:pt x="12887" y="790"/>
                        </a:lnTo>
                        <a:close/>
                        <a:moveTo>
                          <a:pt x="11340" y="790"/>
                        </a:moveTo>
                        <a:lnTo>
                          <a:pt x="12517" y="790"/>
                        </a:lnTo>
                        <a:lnTo>
                          <a:pt x="12517" y="2240"/>
                        </a:lnTo>
                        <a:lnTo>
                          <a:pt x="11340" y="2240"/>
                        </a:lnTo>
                        <a:lnTo>
                          <a:pt x="11340" y="790"/>
                        </a:lnTo>
                        <a:close/>
                        <a:moveTo>
                          <a:pt x="9794" y="790"/>
                        </a:moveTo>
                        <a:lnTo>
                          <a:pt x="10970" y="790"/>
                        </a:lnTo>
                        <a:lnTo>
                          <a:pt x="10970" y="2240"/>
                        </a:lnTo>
                        <a:lnTo>
                          <a:pt x="9794" y="2240"/>
                        </a:lnTo>
                        <a:lnTo>
                          <a:pt x="9794" y="790"/>
                        </a:lnTo>
                        <a:close/>
                        <a:moveTo>
                          <a:pt x="5657" y="790"/>
                        </a:moveTo>
                        <a:lnTo>
                          <a:pt x="6835" y="790"/>
                        </a:lnTo>
                        <a:lnTo>
                          <a:pt x="6835" y="2240"/>
                        </a:lnTo>
                        <a:lnTo>
                          <a:pt x="5657" y="2240"/>
                        </a:lnTo>
                        <a:lnTo>
                          <a:pt x="5657" y="790"/>
                        </a:lnTo>
                        <a:close/>
                        <a:moveTo>
                          <a:pt x="4111" y="790"/>
                        </a:moveTo>
                        <a:lnTo>
                          <a:pt x="5288" y="790"/>
                        </a:lnTo>
                        <a:lnTo>
                          <a:pt x="5288" y="2240"/>
                        </a:lnTo>
                        <a:lnTo>
                          <a:pt x="4111" y="2240"/>
                        </a:lnTo>
                        <a:lnTo>
                          <a:pt x="4111" y="790"/>
                        </a:lnTo>
                        <a:close/>
                        <a:moveTo>
                          <a:pt x="2564" y="790"/>
                        </a:moveTo>
                        <a:lnTo>
                          <a:pt x="3742" y="790"/>
                        </a:lnTo>
                        <a:lnTo>
                          <a:pt x="3742" y="2240"/>
                        </a:lnTo>
                        <a:lnTo>
                          <a:pt x="2564" y="2240"/>
                        </a:lnTo>
                        <a:lnTo>
                          <a:pt x="2564" y="790"/>
                        </a:lnTo>
                        <a:close/>
                      </a:path>
                    </a:pathLst>
                  </a:custGeom>
                  <a:grpFill/>
                  <a:ln w="9525">
                    <a:noFill/>
                    <a:round/>
                    <a:headEnd/>
                    <a:tailEnd/>
                  </a:ln>
                </p:spPr>
                <p:txBody>
                  <a:bodyPr vert="horz" wrap="square" lIns="71017" tIns="35508" rIns="71017" bIns="35508" numCol="1" anchor="t" anchorCtr="0" compatLnSpc="1">
                    <a:prstTxWarp prst="textNoShape">
                      <a:avLst/>
                    </a:prstTxWarp>
                  </a:bodyPr>
                  <a:lstStyle/>
                  <a:p>
                    <a:pPr defTabSz="947004">
                      <a:defRPr/>
                    </a:pPr>
                    <a:endParaRPr lang="zh-CN" altLang="en-US" sz="779"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79" name="Freeform 26">
                    <a:extLst>
                      <a:ext uri="{FF2B5EF4-FFF2-40B4-BE49-F238E27FC236}">
                        <a16:creationId xmlns:a16="http://schemas.microsoft.com/office/drawing/2014/main" id="{40046CEE-FDA3-44F3-8B74-8E305286571C}"/>
                      </a:ext>
                    </a:extLst>
                  </p:cNvPr>
                  <p:cNvSpPr>
                    <a:spLocks noEditPoints="1"/>
                  </p:cNvSpPr>
                  <p:nvPr/>
                </p:nvSpPr>
                <p:spPr bwMode="auto">
                  <a:xfrm>
                    <a:off x="9786938" y="3810000"/>
                    <a:ext cx="971550" cy="263525"/>
                  </a:xfrm>
                  <a:custGeom>
                    <a:avLst/>
                    <a:gdLst/>
                    <a:ahLst/>
                    <a:cxnLst>
                      <a:cxn ang="0">
                        <a:pos x="3090" y="1055"/>
                      </a:cxn>
                      <a:cxn ang="0">
                        <a:pos x="4657" y="1072"/>
                      </a:cxn>
                      <a:cxn ang="0">
                        <a:pos x="4853" y="1136"/>
                      </a:cxn>
                      <a:cxn ang="0">
                        <a:pos x="5005" y="1247"/>
                      </a:cxn>
                      <a:cxn ang="0">
                        <a:pos x="5108" y="1389"/>
                      </a:cxn>
                      <a:cxn ang="0">
                        <a:pos x="5160" y="1555"/>
                      </a:cxn>
                      <a:cxn ang="0">
                        <a:pos x="5162" y="1723"/>
                      </a:cxn>
                      <a:cxn ang="0">
                        <a:pos x="5125" y="1864"/>
                      </a:cxn>
                      <a:cxn ang="0">
                        <a:pos x="5051" y="1988"/>
                      </a:cxn>
                      <a:cxn ang="0">
                        <a:pos x="4974" y="2066"/>
                      </a:cxn>
                      <a:cxn ang="0">
                        <a:pos x="4878" y="2126"/>
                      </a:cxn>
                      <a:cxn ang="0">
                        <a:pos x="4812" y="2174"/>
                      </a:cxn>
                      <a:cxn ang="0">
                        <a:pos x="4978" y="2237"/>
                      </a:cxn>
                      <a:cxn ang="0">
                        <a:pos x="5106" y="2324"/>
                      </a:cxn>
                      <a:cxn ang="0">
                        <a:pos x="5196" y="2436"/>
                      </a:cxn>
                      <a:cxn ang="0">
                        <a:pos x="5253" y="2570"/>
                      </a:cxn>
                      <a:cxn ang="0">
                        <a:pos x="5275" y="2725"/>
                      </a:cxn>
                      <a:cxn ang="0">
                        <a:pos x="5267" y="2865"/>
                      </a:cxn>
                      <a:cxn ang="0">
                        <a:pos x="5235" y="2990"/>
                      </a:cxn>
                      <a:cxn ang="0">
                        <a:pos x="5179" y="3104"/>
                      </a:cxn>
                      <a:cxn ang="0">
                        <a:pos x="5103" y="3203"/>
                      </a:cxn>
                      <a:cxn ang="0">
                        <a:pos x="5010" y="3285"/>
                      </a:cxn>
                      <a:cxn ang="0">
                        <a:pos x="4919" y="3338"/>
                      </a:cxn>
                      <a:cxn ang="0">
                        <a:pos x="4724" y="3390"/>
                      </a:cxn>
                      <a:cxn ang="0">
                        <a:pos x="4436" y="3424"/>
                      </a:cxn>
                      <a:cxn ang="0">
                        <a:pos x="3827" y="1986"/>
                      </a:cxn>
                      <a:cxn ang="0">
                        <a:pos x="4275" y="1975"/>
                      </a:cxn>
                      <a:cxn ang="0">
                        <a:pos x="4354" y="1948"/>
                      </a:cxn>
                      <a:cxn ang="0">
                        <a:pos x="4406" y="1903"/>
                      </a:cxn>
                      <a:cxn ang="0">
                        <a:pos x="4437" y="1844"/>
                      </a:cxn>
                      <a:cxn ang="0">
                        <a:pos x="4449" y="1771"/>
                      </a:cxn>
                      <a:cxn ang="0">
                        <a:pos x="4443" y="1696"/>
                      </a:cxn>
                      <a:cxn ang="0">
                        <a:pos x="4418" y="1636"/>
                      </a:cxn>
                      <a:cxn ang="0">
                        <a:pos x="4375" y="1587"/>
                      </a:cxn>
                      <a:cxn ang="0">
                        <a:pos x="4306" y="1554"/>
                      </a:cxn>
                      <a:cxn ang="0">
                        <a:pos x="4190" y="1537"/>
                      </a:cxn>
                      <a:cxn ang="0">
                        <a:pos x="4223" y="2918"/>
                      </a:cxn>
                      <a:cxn ang="0">
                        <a:pos x="4344" y="2907"/>
                      </a:cxn>
                      <a:cxn ang="0">
                        <a:pos x="4433" y="2875"/>
                      </a:cxn>
                      <a:cxn ang="0">
                        <a:pos x="4492" y="2825"/>
                      </a:cxn>
                      <a:cxn ang="0">
                        <a:pos x="4529" y="2762"/>
                      </a:cxn>
                      <a:cxn ang="0">
                        <a:pos x="4543" y="2685"/>
                      </a:cxn>
                      <a:cxn ang="0">
                        <a:pos x="4536" y="2609"/>
                      </a:cxn>
                      <a:cxn ang="0">
                        <a:pos x="4507" y="2546"/>
                      </a:cxn>
                      <a:cxn ang="0">
                        <a:pos x="4457" y="2494"/>
                      </a:cxn>
                      <a:cxn ang="0">
                        <a:pos x="4378" y="2459"/>
                      </a:cxn>
                      <a:cxn ang="0">
                        <a:pos x="4266" y="2440"/>
                      </a:cxn>
                      <a:cxn ang="0">
                        <a:pos x="7057" y="3038"/>
                      </a:cxn>
                      <a:cxn ang="0">
                        <a:pos x="7938" y="3429"/>
                      </a:cxn>
                      <a:cxn ang="0">
                        <a:pos x="6904" y="2523"/>
                      </a:cxn>
                      <a:cxn ang="0">
                        <a:pos x="10438" y="3429"/>
                      </a:cxn>
                      <a:cxn ang="0">
                        <a:pos x="10926" y="1055"/>
                      </a:cxn>
                      <a:cxn ang="0">
                        <a:pos x="13434" y="3429"/>
                      </a:cxn>
                      <a:cxn ang="0">
                        <a:pos x="10926" y="1055"/>
                      </a:cxn>
                    </a:cxnLst>
                    <a:rect l="0" t="0" r="r" b="b"/>
                    <a:pathLst>
                      <a:path w="16524" h="4484">
                        <a:moveTo>
                          <a:pt x="2994" y="0"/>
                        </a:moveTo>
                        <a:lnTo>
                          <a:pt x="13707" y="0"/>
                        </a:lnTo>
                        <a:lnTo>
                          <a:pt x="16524" y="4484"/>
                        </a:lnTo>
                        <a:lnTo>
                          <a:pt x="0" y="4484"/>
                        </a:lnTo>
                        <a:lnTo>
                          <a:pt x="2994" y="0"/>
                        </a:lnTo>
                        <a:close/>
                        <a:moveTo>
                          <a:pt x="3090" y="1055"/>
                        </a:moveTo>
                        <a:lnTo>
                          <a:pt x="4458" y="1055"/>
                        </a:lnTo>
                        <a:lnTo>
                          <a:pt x="4500" y="1055"/>
                        </a:lnTo>
                        <a:lnTo>
                          <a:pt x="4541" y="1057"/>
                        </a:lnTo>
                        <a:lnTo>
                          <a:pt x="4580" y="1061"/>
                        </a:lnTo>
                        <a:lnTo>
                          <a:pt x="4619" y="1066"/>
                        </a:lnTo>
                        <a:lnTo>
                          <a:pt x="4657" y="1072"/>
                        </a:lnTo>
                        <a:lnTo>
                          <a:pt x="4692" y="1079"/>
                        </a:lnTo>
                        <a:lnTo>
                          <a:pt x="4727" y="1087"/>
                        </a:lnTo>
                        <a:lnTo>
                          <a:pt x="4760" y="1098"/>
                        </a:lnTo>
                        <a:lnTo>
                          <a:pt x="4793" y="1109"/>
                        </a:lnTo>
                        <a:lnTo>
                          <a:pt x="4823" y="1122"/>
                        </a:lnTo>
                        <a:lnTo>
                          <a:pt x="4853" y="1136"/>
                        </a:lnTo>
                        <a:lnTo>
                          <a:pt x="4882" y="1151"/>
                        </a:lnTo>
                        <a:lnTo>
                          <a:pt x="4909" y="1167"/>
                        </a:lnTo>
                        <a:lnTo>
                          <a:pt x="4934" y="1186"/>
                        </a:lnTo>
                        <a:lnTo>
                          <a:pt x="4959" y="1205"/>
                        </a:lnTo>
                        <a:lnTo>
                          <a:pt x="4983" y="1225"/>
                        </a:lnTo>
                        <a:lnTo>
                          <a:pt x="5005" y="1247"/>
                        </a:lnTo>
                        <a:lnTo>
                          <a:pt x="5025" y="1269"/>
                        </a:lnTo>
                        <a:lnTo>
                          <a:pt x="5045" y="1292"/>
                        </a:lnTo>
                        <a:lnTo>
                          <a:pt x="5063" y="1316"/>
                        </a:lnTo>
                        <a:lnTo>
                          <a:pt x="5079" y="1339"/>
                        </a:lnTo>
                        <a:lnTo>
                          <a:pt x="5095" y="1364"/>
                        </a:lnTo>
                        <a:lnTo>
                          <a:pt x="5108" y="1389"/>
                        </a:lnTo>
                        <a:lnTo>
                          <a:pt x="5120" y="1415"/>
                        </a:lnTo>
                        <a:lnTo>
                          <a:pt x="5131" y="1442"/>
                        </a:lnTo>
                        <a:lnTo>
                          <a:pt x="5140" y="1469"/>
                        </a:lnTo>
                        <a:lnTo>
                          <a:pt x="5148" y="1497"/>
                        </a:lnTo>
                        <a:lnTo>
                          <a:pt x="5154" y="1526"/>
                        </a:lnTo>
                        <a:lnTo>
                          <a:pt x="5160" y="1555"/>
                        </a:lnTo>
                        <a:lnTo>
                          <a:pt x="5164" y="1585"/>
                        </a:lnTo>
                        <a:lnTo>
                          <a:pt x="5166" y="1615"/>
                        </a:lnTo>
                        <a:lnTo>
                          <a:pt x="5166" y="1646"/>
                        </a:lnTo>
                        <a:lnTo>
                          <a:pt x="5166" y="1672"/>
                        </a:lnTo>
                        <a:lnTo>
                          <a:pt x="5164" y="1698"/>
                        </a:lnTo>
                        <a:lnTo>
                          <a:pt x="5162" y="1723"/>
                        </a:lnTo>
                        <a:lnTo>
                          <a:pt x="5158" y="1748"/>
                        </a:lnTo>
                        <a:lnTo>
                          <a:pt x="5153" y="1772"/>
                        </a:lnTo>
                        <a:lnTo>
                          <a:pt x="5147" y="1796"/>
                        </a:lnTo>
                        <a:lnTo>
                          <a:pt x="5141" y="1818"/>
                        </a:lnTo>
                        <a:lnTo>
                          <a:pt x="5134" y="1841"/>
                        </a:lnTo>
                        <a:lnTo>
                          <a:pt x="5125" y="1864"/>
                        </a:lnTo>
                        <a:lnTo>
                          <a:pt x="5115" y="1886"/>
                        </a:lnTo>
                        <a:lnTo>
                          <a:pt x="5104" y="1908"/>
                        </a:lnTo>
                        <a:lnTo>
                          <a:pt x="5092" y="1928"/>
                        </a:lnTo>
                        <a:lnTo>
                          <a:pt x="5080" y="1949"/>
                        </a:lnTo>
                        <a:lnTo>
                          <a:pt x="5067" y="1969"/>
                        </a:lnTo>
                        <a:lnTo>
                          <a:pt x="5051" y="1988"/>
                        </a:lnTo>
                        <a:lnTo>
                          <a:pt x="5036" y="2007"/>
                        </a:lnTo>
                        <a:lnTo>
                          <a:pt x="5024" y="2019"/>
                        </a:lnTo>
                        <a:lnTo>
                          <a:pt x="5013" y="2032"/>
                        </a:lnTo>
                        <a:lnTo>
                          <a:pt x="5000" y="2043"/>
                        </a:lnTo>
                        <a:lnTo>
                          <a:pt x="4987" y="2055"/>
                        </a:lnTo>
                        <a:lnTo>
                          <a:pt x="4974" y="2066"/>
                        </a:lnTo>
                        <a:lnTo>
                          <a:pt x="4959" y="2076"/>
                        </a:lnTo>
                        <a:lnTo>
                          <a:pt x="4944" y="2087"/>
                        </a:lnTo>
                        <a:lnTo>
                          <a:pt x="4928" y="2097"/>
                        </a:lnTo>
                        <a:lnTo>
                          <a:pt x="4912" y="2108"/>
                        </a:lnTo>
                        <a:lnTo>
                          <a:pt x="4895" y="2117"/>
                        </a:lnTo>
                        <a:lnTo>
                          <a:pt x="4878" y="2126"/>
                        </a:lnTo>
                        <a:lnTo>
                          <a:pt x="4859" y="2135"/>
                        </a:lnTo>
                        <a:lnTo>
                          <a:pt x="4840" y="2143"/>
                        </a:lnTo>
                        <a:lnTo>
                          <a:pt x="4821" y="2151"/>
                        </a:lnTo>
                        <a:lnTo>
                          <a:pt x="4801" y="2158"/>
                        </a:lnTo>
                        <a:lnTo>
                          <a:pt x="4781" y="2166"/>
                        </a:lnTo>
                        <a:lnTo>
                          <a:pt x="4812" y="2174"/>
                        </a:lnTo>
                        <a:lnTo>
                          <a:pt x="4843" y="2183"/>
                        </a:lnTo>
                        <a:lnTo>
                          <a:pt x="4871" y="2193"/>
                        </a:lnTo>
                        <a:lnTo>
                          <a:pt x="4899" y="2202"/>
                        </a:lnTo>
                        <a:lnTo>
                          <a:pt x="4926" y="2213"/>
                        </a:lnTo>
                        <a:lnTo>
                          <a:pt x="4953" y="2225"/>
                        </a:lnTo>
                        <a:lnTo>
                          <a:pt x="4978" y="2237"/>
                        </a:lnTo>
                        <a:lnTo>
                          <a:pt x="5002" y="2250"/>
                        </a:lnTo>
                        <a:lnTo>
                          <a:pt x="5024" y="2263"/>
                        </a:lnTo>
                        <a:lnTo>
                          <a:pt x="5046" y="2278"/>
                        </a:lnTo>
                        <a:lnTo>
                          <a:pt x="5067" y="2292"/>
                        </a:lnTo>
                        <a:lnTo>
                          <a:pt x="5087" y="2308"/>
                        </a:lnTo>
                        <a:lnTo>
                          <a:pt x="5106" y="2324"/>
                        </a:lnTo>
                        <a:lnTo>
                          <a:pt x="5123" y="2341"/>
                        </a:lnTo>
                        <a:lnTo>
                          <a:pt x="5140" y="2358"/>
                        </a:lnTo>
                        <a:lnTo>
                          <a:pt x="5155" y="2377"/>
                        </a:lnTo>
                        <a:lnTo>
                          <a:pt x="5170" y="2396"/>
                        </a:lnTo>
                        <a:lnTo>
                          <a:pt x="5183" y="2415"/>
                        </a:lnTo>
                        <a:lnTo>
                          <a:pt x="5196" y="2436"/>
                        </a:lnTo>
                        <a:lnTo>
                          <a:pt x="5208" y="2457"/>
                        </a:lnTo>
                        <a:lnTo>
                          <a:pt x="5218" y="2479"/>
                        </a:lnTo>
                        <a:lnTo>
                          <a:pt x="5229" y="2500"/>
                        </a:lnTo>
                        <a:lnTo>
                          <a:pt x="5238" y="2523"/>
                        </a:lnTo>
                        <a:lnTo>
                          <a:pt x="5245" y="2546"/>
                        </a:lnTo>
                        <a:lnTo>
                          <a:pt x="5253" y="2570"/>
                        </a:lnTo>
                        <a:lnTo>
                          <a:pt x="5259" y="2595"/>
                        </a:lnTo>
                        <a:lnTo>
                          <a:pt x="5264" y="2620"/>
                        </a:lnTo>
                        <a:lnTo>
                          <a:pt x="5268" y="2646"/>
                        </a:lnTo>
                        <a:lnTo>
                          <a:pt x="5271" y="2672"/>
                        </a:lnTo>
                        <a:lnTo>
                          <a:pt x="5274" y="2699"/>
                        </a:lnTo>
                        <a:lnTo>
                          <a:pt x="5275" y="2725"/>
                        </a:lnTo>
                        <a:lnTo>
                          <a:pt x="5276" y="2753"/>
                        </a:lnTo>
                        <a:lnTo>
                          <a:pt x="5275" y="2777"/>
                        </a:lnTo>
                        <a:lnTo>
                          <a:pt x="5274" y="2799"/>
                        </a:lnTo>
                        <a:lnTo>
                          <a:pt x="5272" y="2822"/>
                        </a:lnTo>
                        <a:lnTo>
                          <a:pt x="5270" y="2844"/>
                        </a:lnTo>
                        <a:lnTo>
                          <a:pt x="5267" y="2865"/>
                        </a:lnTo>
                        <a:lnTo>
                          <a:pt x="5264" y="2887"/>
                        </a:lnTo>
                        <a:lnTo>
                          <a:pt x="5260" y="2908"/>
                        </a:lnTo>
                        <a:lnTo>
                          <a:pt x="5255" y="2929"/>
                        </a:lnTo>
                        <a:lnTo>
                          <a:pt x="5248" y="2949"/>
                        </a:lnTo>
                        <a:lnTo>
                          <a:pt x="5242" y="2970"/>
                        </a:lnTo>
                        <a:lnTo>
                          <a:pt x="5235" y="2990"/>
                        </a:lnTo>
                        <a:lnTo>
                          <a:pt x="5228" y="3010"/>
                        </a:lnTo>
                        <a:lnTo>
                          <a:pt x="5220" y="3029"/>
                        </a:lnTo>
                        <a:lnTo>
                          <a:pt x="5210" y="3048"/>
                        </a:lnTo>
                        <a:lnTo>
                          <a:pt x="5201" y="3068"/>
                        </a:lnTo>
                        <a:lnTo>
                          <a:pt x="5191" y="3085"/>
                        </a:lnTo>
                        <a:lnTo>
                          <a:pt x="5179" y="3104"/>
                        </a:lnTo>
                        <a:lnTo>
                          <a:pt x="5168" y="3121"/>
                        </a:lnTo>
                        <a:lnTo>
                          <a:pt x="5155" y="3139"/>
                        </a:lnTo>
                        <a:lnTo>
                          <a:pt x="5143" y="3156"/>
                        </a:lnTo>
                        <a:lnTo>
                          <a:pt x="5131" y="3172"/>
                        </a:lnTo>
                        <a:lnTo>
                          <a:pt x="5117" y="3188"/>
                        </a:lnTo>
                        <a:lnTo>
                          <a:pt x="5103" y="3203"/>
                        </a:lnTo>
                        <a:lnTo>
                          <a:pt x="5089" y="3218"/>
                        </a:lnTo>
                        <a:lnTo>
                          <a:pt x="5074" y="3232"/>
                        </a:lnTo>
                        <a:lnTo>
                          <a:pt x="5058" y="3246"/>
                        </a:lnTo>
                        <a:lnTo>
                          <a:pt x="5043" y="3259"/>
                        </a:lnTo>
                        <a:lnTo>
                          <a:pt x="5026" y="3273"/>
                        </a:lnTo>
                        <a:lnTo>
                          <a:pt x="5010" y="3285"/>
                        </a:lnTo>
                        <a:lnTo>
                          <a:pt x="4992" y="3297"/>
                        </a:lnTo>
                        <a:lnTo>
                          <a:pt x="4975" y="3308"/>
                        </a:lnTo>
                        <a:lnTo>
                          <a:pt x="4956" y="3319"/>
                        </a:lnTo>
                        <a:lnTo>
                          <a:pt x="4945" y="3326"/>
                        </a:lnTo>
                        <a:lnTo>
                          <a:pt x="4932" y="3332"/>
                        </a:lnTo>
                        <a:lnTo>
                          <a:pt x="4919" y="3338"/>
                        </a:lnTo>
                        <a:lnTo>
                          <a:pt x="4905" y="3343"/>
                        </a:lnTo>
                        <a:lnTo>
                          <a:pt x="4875" y="3355"/>
                        </a:lnTo>
                        <a:lnTo>
                          <a:pt x="4842" y="3365"/>
                        </a:lnTo>
                        <a:lnTo>
                          <a:pt x="4805" y="3374"/>
                        </a:lnTo>
                        <a:lnTo>
                          <a:pt x="4766" y="3383"/>
                        </a:lnTo>
                        <a:lnTo>
                          <a:pt x="4724" y="3390"/>
                        </a:lnTo>
                        <a:lnTo>
                          <a:pt x="4679" y="3396"/>
                        </a:lnTo>
                        <a:lnTo>
                          <a:pt x="4619" y="3404"/>
                        </a:lnTo>
                        <a:lnTo>
                          <a:pt x="4566" y="3411"/>
                        </a:lnTo>
                        <a:lnTo>
                          <a:pt x="4517" y="3416"/>
                        </a:lnTo>
                        <a:lnTo>
                          <a:pt x="4474" y="3421"/>
                        </a:lnTo>
                        <a:lnTo>
                          <a:pt x="4436" y="3424"/>
                        </a:lnTo>
                        <a:lnTo>
                          <a:pt x="4403" y="3427"/>
                        </a:lnTo>
                        <a:lnTo>
                          <a:pt x="4374" y="3428"/>
                        </a:lnTo>
                        <a:lnTo>
                          <a:pt x="4351" y="3429"/>
                        </a:lnTo>
                        <a:lnTo>
                          <a:pt x="3090" y="3429"/>
                        </a:lnTo>
                        <a:lnTo>
                          <a:pt x="3090" y="1055"/>
                        </a:lnTo>
                        <a:close/>
                        <a:moveTo>
                          <a:pt x="3827" y="1986"/>
                        </a:moveTo>
                        <a:lnTo>
                          <a:pt x="4144" y="1986"/>
                        </a:lnTo>
                        <a:lnTo>
                          <a:pt x="4186" y="1985"/>
                        </a:lnTo>
                        <a:lnTo>
                          <a:pt x="4224" y="1983"/>
                        </a:lnTo>
                        <a:lnTo>
                          <a:pt x="4242" y="1981"/>
                        </a:lnTo>
                        <a:lnTo>
                          <a:pt x="4258" y="1978"/>
                        </a:lnTo>
                        <a:lnTo>
                          <a:pt x="4275" y="1975"/>
                        </a:lnTo>
                        <a:lnTo>
                          <a:pt x="4290" y="1972"/>
                        </a:lnTo>
                        <a:lnTo>
                          <a:pt x="4305" y="1968"/>
                        </a:lnTo>
                        <a:lnTo>
                          <a:pt x="4318" y="1963"/>
                        </a:lnTo>
                        <a:lnTo>
                          <a:pt x="4330" y="1958"/>
                        </a:lnTo>
                        <a:lnTo>
                          <a:pt x="4343" y="1953"/>
                        </a:lnTo>
                        <a:lnTo>
                          <a:pt x="4354" y="1948"/>
                        </a:lnTo>
                        <a:lnTo>
                          <a:pt x="4364" y="1941"/>
                        </a:lnTo>
                        <a:lnTo>
                          <a:pt x="4375" y="1934"/>
                        </a:lnTo>
                        <a:lnTo>
                          <a:pt x="4383" y="1927"/>
                        </a:lnTo>
                        <a:lnTo>
                          <a:pt x="4391" y="1920"/>
                        </a:lnTo>
                        <a:lnTo>
                          <a:pt x="4398" y="1912"/>
                        </a:lnTo>
                        <a:lnTo>
                          <a:pt x="4406" y="1903"/>
                        </a:lnTo>
                        <a:lnTo>
                          <a:pt x="4413" y="1894"/>
                        </a:lnTo>
                        <a:lnTo>
                          <a:pt x="4418" y="1885"/>
                        </a:lnTo>
                        <a:lnTo>
                          <a:pt x="4424" y="1875"/>
                        </a:lnTo>
                        <a:lnTo>
                          <a:pt x="4428" y="1865"/>
                        </a:lnTo>
                        <a:lnTo>
                          <a:pt x="4434" y="1855"/>
                        </a:lnTo>
                        <a:lnTo>
                          <a:pt x="4437" y="1844"/>
                        </a:lnTo>
                        <a:lnTo>
                          <a:pt x="4441" y="1833"/>
                        </a:lnTo>
                        <a:lnTo>
                          <a:pt x="4443" y="1821"/>
                        </a:lnTo>
                        <a:lnTo>
                          <a:pt x="4446" y="1809"/>
                        </a:lnTo>
                        <a:lnTo>
                          <a:pt x="4447" y="1797"/>
                        </a:lnTo>
                        <a:lnTo>
                          <a:pt x="4449" y="1783"/>
                        </a:lnTo>
                        <a:lnTo>
                          <a:pt x="4449" y="1771"/>
                        </a:lnTo>
                        <a:lnTo>
                          <a:pt x="4450" y="1756"/>
                        </a:lnTo>
                        <a:lnTo>
                          <a:pt x="4449" y="1744"/>
                        </a:lnTo>
                        <a:lnTo>
                          <a:pt x="4449" y="1731"/>
                        </a:lnTo>
                        <a:lnTo>
                          <a:pt x="4447" y="1719"/>
                        </a:lnTo>
                        <a:lnTo>
                          <a:pt x="4446" y="1707"/>
                        </a:lnTo>
                        <a:lnTo>
                          <a:pt x="4443" y="1696"/>
                        </a:lnTo>
                        <a:lnTo>
                          <a:pt x="4441" y="1686"/>
                        </a:lnTo>
                        <a:lnTo>
                          <a:pt x="4437" y="1674"/>
                        </a:lnTo>
                        <a:lnTo>
                          <a:pt x="4434" y="1664"/>
                        </a:lnTo>
                        <a:lnTo>
                          <a:pt x="4428" y="1655"/>
                        </a:lnTo>
                        <a:lnTo>
                          <a:pt x="4424" y="1644"/>
                        </a:lnTo>
                        <a:lnTo>
                          <a:pt x="4418" y="1636"/>
                        </a:lnTo>
                        <a:lnTo>
                          <a:pt x="4413" y="1627"/>
                        </a:lnTo>
                        <a:lnTo>
                          <a:pt x="4406" y="1618"/>
                        </a:lnTo>
                        <a:lnTo>
                          <a:pt x="4398" y="1610"/>
                        </a:lnTo>
                        <a:lnTo>
                          <a:pt x="4391" y="1602"/>
                        </a:lnTo>
                        <a:lnTo>
                          <a:pt x="4383" y="1594"/>
                        </a:lnTo>
                        <a:lnTo>
                          <a:pt x="4375" y="1587"/>
                        </a:lnTo>
                        <a:lnTo>
                          <a:pt x="4364" y="1581"/>
                        </a:lnTo>
                        <a:lnTo>
                          <a:pt x="4354" y="1575"/>
                        </a:lnTo>
                        <a:lnTo>
                          <a:pt x="4343" y="1569"/>
                        </a:lnTo>
                        <a:lnTo>
                          <a:pt x="4331" y="1563"/>
                        </a:lnTo>
                        <a:lnTo>
                          <a:pt x="4319" y="1559"/>
                        </a:lnTo>
                        <a:lnTo>
                          <a:pt x="4306" y="1554"/>
                        </a:lnTo>
                        <a:lnTo>
                          <a:pt x="4291" y="1551"/>
                        </a:lnTo>
                        <a:lnTo>
                          <a:pt x="4276" y="1547"/>
                        </a:lnTo>
                        <a:lnTo>
                          <a:pt x="4260" y="1545"/>
                        </a:lnTo>
                        <a:lnTo>
                          <a:pt x="4244" y="1542"/>
                        </a:lnTo>
                        <a:lnTo>
                          <a:pt x="4226" y="1539"/>
                        </a:lnTo>
                        <a:lnTo>
                          <a:pt x="4190" y="1537"/>
                        </a:lnTo>
                        <a:lnTo>
                          <a:pt x="4150" y="1535"/>
                        </a:lnTo>
                        <a:lnTo>
                          <a:pt x="3827" y="1535"/>
                        </a:lnTo>
                        <a:lnTo>
                          <a:pt x="3827" y="1986"/>
                        </a:lnTo>
                        <a:close/>
                        <a:moveTo>
                          <a:pt x="3827" y="2918"/>
                        </a:moveTo>
                        <a:lnTo>
                          <a:pt x="4200" y="2918"/>
                        </a:lnTo>
                        <a:lnTo>
                          <a:pt x="4223" y="2918"/>
                        </a:lnTo>
                        <a:lnTo>
                          <a:pt x="4246" y="2918"/>
                        </a:lnTo>
                        <a:lnTo>
                          <a:pt x="4266" y="2917"/>
                        </a:lnTo>
                        <a:lnTo>
                          <a:pt x="4287" y="2915"/>
                        </a:lnTo>
                        <a:lnTo>
                          <a:pt x="4307" y="2912"/>
                        </a:lnTo>
                        <a:lnTo>
                          <a:pt x="4325" y="2910"/>
                        </a:lnTo>
                        <a:lnTo>
                          <a:pt x="4344" y="2907"/>
                        </a:lnTo>
                        <a:lnTo>
                          <a:pt x="4361" y="2903"/>
                        </a:lnTo>
                        <a:lnTo>
                          <a:pt x="4377" y="2898"/>
                        </a:lnTo>
                        <a:lnTo>
                          <a:pt x="4392" y="2893"/>
                        </a:lnTo>
                        <a:lnTo>
                          <a:pt x="4407" y="2887"/>
                        </a:lnTo>
                        <a:lnTo>
                          <a:pt x="4420" y="2881"/>
                        </a:lnTo>
                        <a:lnTo>
                          <a:pt x="4433" y="2875"/>
                        </a:lnTo>
                        <a:lnTo>
                          <a:pt x="4445" y="2867"/>
                        </a:lnTo>
                        <a:lnTo>
                          <a:pt x="4455" y="2860"/>
                        </a:lnTo>
                        <a:lnTo>
                          <a:pt x="4466" y="2852"/>
                        </a:lnTo>
                        <a:lnTo>
                          <a:pt x="4475" y="2844"/>
                        </a:lnTo>
                        <a:lnTo>
                          <a:pt x="4484" y="2834"/>
                        </a:lnTo>
                        <a:lnTo>
                          <a:pt x="4492" y="2825"/>
                        </a:lnTo>
                        <a:lnTo>
                          <a:pt x="4500" y="2816"/>
                        </a:lnTo>
                        <a:lnTo>
                          <a:pt x="4507" y="2805"/>
                        </a:lnTo>
                        <a:lnTo>
                          <a:pt x="4513" y="2795"/>
                        </a:lnTo>
                        <a:lnTo>
                          <a:pt x="4519" y="2785"/>
                        </a:lnTo>
                        <a:lnTo>
                          <a:pt x="4524" y="2773"/>
                        </a:lnTo>
                        <a:lnTo>
                          <a:pt x="4529" y="2762"/>
                        </a:lnTo>
                        <a:lnTo>
                          <a:pt x="4533" y="2750"/>
                        </a:lnTo>
                        <a:lnTo>
                          <a:pt x="4536" y="2738"/>
                        </a:lnTo>
                        <a:lnTo>
                          <a:pt x="4539" y="2725"/>
                        </a:lnTo>
                        <a:lnTo>
                          <a:pt x="4541" y="2712"/>
                        </a:lnTo>
                        <a:lnTo>
                          <a:pt x="4542" y="2700"/>
                        </a:lnTo>
                        <a:lnTo>
                          <a:pt x="4543" y="2685"/>
                        </a:lnTo>
                        <a:lnTo>
                          <a:pt x="4543" y="2672"/>
                        </a:lnTo>
                        <a:lnTo>
                          <a:pt x="4543" y="2658"/>
                        </a:lnTo>
                        <a:lnTo>
                          <a:pt x="4542" y="2646"/>
                        </a:lnTo>
                        <a:lnTo>
                          <a:pt x="4541" y="2633"/>
                        </a:lnTo>
                        <a:lnTo>
                          <a:pt x="4539" y="2621"/>
                        </a:lnTo>
                        <a:lnTo>
                          <a:pt x="4536" y="2609"/>
                        </a:lnTo>
                        <a:lnTo>
                          <a:pt x="4533" y="2598"/>
                        </a:lnTo>
                        <a:lnTo>
                          <a:pt x="4529" y="2588"/>
                        </a:lnTo>
                        <a:lnTo>
                          <a:pt x="4524" y="2576"/>
                        </a:lnTo>
                        <a:lnTo>
                          <a:pt x="4519" y="2566"/>
                        </a:lnTo>
                        <a:lnTo>
                          <a:pt x="4513" y="2555"/>
                        </a:lnTo>
                        <a:lnTo>
                          <a:pt x="4507" y="2546"/>
                        </a:lnTo>
                        <a:lnTo>
                          <a:pt x="4501" y="2537"/>
                        </a:lnTo>
                        <a:lnTo>
                          <a:pt x="4492" y="2527"/>
                        </a:lnTo>
                        <a:lnTo>
                          <a:pt x="4485" y="2519"/>
                        </a:lnTo>
                        <a:lnTo>
                          <a:pt x="4476" y="2511"/>
                        </a:lnTo>
                        <a:lnTo>
                          <a:pt x="4467" y="2502"/>
                        </a:lnTo>
                        <a:lnTo>
                          <a:pt x="4457" y="2494"/>
                        </a:lnTo>
                        <a:lnTo>
                          <a:pt x="4446" y="2487"/>
                        </a:lnTo>
                        <a:lnTo>
                          <a:pt x="4434" y="2481"/>
                        </a:lnTo>
                        <a:lnTo>
                          <a:pt x="4421" y="2475"/>
                        </a:lnTo>
                        <a:lnTo>
                          <a:pt x="4408" y="2468"/>
                        </a:lnTo>
                        <a:lnTo>
                          <a:pt x="4393" y="2463"/>
                        </a:lnTo>
                        <a:lnTo>
                          <a:pt x="4378" y="2459"/>
                        </a:lnTo>
                        <a:lnTo>
                          <a:pt x="4361" y="2454"/>
                        </a:lnTo>
                        <a:lnTo>
                          <a:pt x="4344" y="2451"/>
                        </a:lnTo>
                        <a:lnTo>
                          <a:pt x="4326" y="2448"/>
                        </a:lnTo>
                        <a:lnTo>
                          <a:pt x="4307" y="2445"/>
                        </a:lnTo>
                        <a:lnTo>
                          <a:pt x="4287" y="2442"/>
                        </a:lnTo>
                        <a:lnTo>
                          <a:pt x="4266" y="2440"/>
                        </a:lnTo>
                        <a:lnTo>
                          <a:pt x="4245" y="2439"/>
                        </a:lnTo>
                        <a:lnTo>
                          <a:pt x="4222" y="2438"/>
                        </a:lnTo>
                        <a:lnTo>
                          <a:pt x="4198" y="2438"/>
                        </a:lnTo>
                        <a:lnTo>
                          <a:pt x="3827" y="2438"/>
                        </a:lnTo>
                        <a:lnTo>
                          <a:pt x="3827" y="2918"/>
                        </a:lnTo>
                        <a:close/>
                        <a:moveTo>
                          <a:pt x="7057" y="3038"/>
                        </a:moveTo>
                        <a:lnTo>
                          <a:pt x="6224" y="3038"/>
                        </a:lnTo>
                        <a:lnTo>
                          <a:pt x="6110" y="3429"/>
                        </a:lnTo>
                        <a:lnTo>
                          <a:pt x="5363" y="3429"/>
                        </a:lnTo>
                        <a:lnTo>
                          <a:pt x="6251" y="1055"/>
                        </a:lnTo>
                        <a:lnTo>
                          <a:pt x="7049" y="1055"/>
                        </a:lnTo>
                        <a:lnTo>
                          <a:pt x="7938" y="3429"/>
                        </a:lnTo>
                        <a:lnTo>
                          <a:pt x="7172" y="3429"/>
                        </a:lnTo>
                        <a:lnTo>
                          <a:pt x="7057" y="3038"/>
                        </a:lnTo>
                        <a:close/>
                        <a:moveTo>
                          <a:pt x="6904" y="2523"/>
                        </a:moveTo>
                        <a:lnTo>
                          <a:pt x="6642" y="1670"/>
                        </a:lnTo>
                        <a:lnTo>
                          <a:pt x="6382" y="2523"/>
                        </a:lnTo>
                        <a:lnTo>
                          <a:pt x="6904" y="2523"/>
                        </a:lnTo>
                        <a:close/>
                        <a:moveTo>
                          <a:pt x="8176" y="1055"/>
                        </a:moveTo>
                        <a:lnTo>
                          <a:pt x="8859" y="1055"/>
                        </a:lnTo>
                        <a:lnTo>
                          <a:pt x="9749" y="2368"/>
                        </a:lnTo>
                        <a:lnTo>
                          <a:pt x="9749" y="1055"/>
                        </a:lnTo>
                        <a:lnTo>
                          <a:pt x="10438" y="1055"/>
                        </a:lnTo>
                        <a:lnTo>
                          <a:pt x="10438" y="3429"/>
                        </a:lnTo>
                        <a:lnTo>
                          <a:pt x="9749" y="3429"/>
                        </a:lnTo>
                        <a:lnTo>
                          <a:pt x="8863" y="2125"/>
                        </a:lnTo>
                        <a:lnTo>
                          <a:pt x="8863" y="3429"/>
                        </a:lnTo>
                        <a:lnTo>
                          <a:pt x="8176" y="3429"/>
                        </a:lnTo>
                        <a:lnTo>
                          <a:pt x="8176" y="1055"/>
                        </a:lnTo>
                        <a:close/>
                        <a:moveTo>
                          <a:pt x="10926" y="1055"/>
                        </a:moveTo>
                        <a:lnTo>
                          <a:pt x="11658" y="1055"/>
                        </a:lnTo>
                        <a:lnTo>
                          <a:pt x="11658" y="1952"/>
                        </a:lnTo>
                        <a:lnTo>
                          <a:pt x="12424" y="1055"/>
                        </a:lnTo>
                        <a:lnTo>
                          <a:pt x="13396" y="1055"/>
                        </a:lnTo>
                        <a:lnTo>
                          <a:pt x="12533" y="1950"/>
                        </a:lnTo>
                        <a:lnTo>
                          <a:pt x="13434" y="3429"/>
                        </a:lnTo>
                        <a:lnTo>
                          <a:pt x="12533" y="3429"/>
                        </a:lnTo>
                        <a:lnTo>
                          <a:pt x="12036" y="2452"/>
                        </a:lnTo>
                        <a:lnTo>
                          <a:pt x="11658" y="2849"/>
                        </a:lnTo>
                        <a:lnTo>
                          <a:pt x="11658" y="3429"/>
                        </a:lnTo>
                        <a:lnTo>
                          <a:pt x="10926" y="3429"/>
                        </a:lnTo>
                        <a:lnTo>
                          <a:pt x="10926" y="1055"/>
                        </a:lnTo>
                        <a:close/>
                      </a:path>
                    </a:pathLst>
                  </a:custGeom>
                  <a:grpFill/>
                  <a:ln w="9525">
                    <a:noFill/>
                    <a:round/>
                    <a:headEnd/>
                    <a:tailEnd/>
                  </a:ln>
                </p:spPr>
                <p:txBody>
                  <a:bodyPr vert="horz" wrap="square" lIns="71017" tIns="35508" rIns="71017" bIns="35508" numCol="1" anchor="t" anchorCtr="0" compatLnSpc="1">
                    <a:prstTxWarp prst="textNoShape">
                      <a:avLst/>
                    </a:prstTxWarp>
                  </a:bodyPr>
                  <a:lstStyle/>
                  <a:p>
                    <a:pPr defTabSz="947004">
                      <a:defRPr/>
                    </a:pPr>
                    <a:endParaRPr lang="zh-CN" altLang="en-US" sz="779"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pic>
              <p:nvPicPr>
                <p:cNvPr id="200" name="Picture 142" descr="公司1">
                  <a:extLst>
                    <a:ext uri="{FF2B5EF4-FFF2-40B4-BE49-F238E27FC236}">
                      <a16:creationId xmlns:a16="http://schemas.microsoft.com/office/drawing/2014/main" id="{383C7009-8FD1-4D26-9E23-FF4CC3FAFD87}"/>
                    </a:ext>
                  </a:extLst>
                </p:cNvPr>
                <p:cNvPicPr>
                  <a:picLocks noChangeAspect="1" noChangeArrowheads="1"/>
                </p:cNvPicPr>
                <p:nvPr/>
              </p:nvPicPr>
              <p:blipFill>
                <a:blip r:embed="rId5" cstate="print"/>
                <a:srcRect/>
                <a:stretch>
                  <a:fillRect/>
                </a:stretch>
              </p:blipFill>
              <p:spPr bwMode="auto">
                <a:xfrm>
                  <a:off x="10295451" y="4758712"/>
                  <a:ext cx="453478" cy="411401"/>
                </a:xfrm>
                <a:prstGeom prst="rect">
                  <a:avLst/>
                </a:prstGeom>
                <a:noFill/>
                <a:ln w="9525">
                  <a:noFill/>
                  <a:miter lim="800000"/>
                  <a:headEnd/>
                  <a:tailEnd/>
                </a:ln>
              </p:spPr>
            </p:pic>
            <p:pic>
              <p:nvPicPr>
                <p:cNvPr id="201" name="Picture 142" descr="公司1">
                  <a:extLst>
                    <a:ext uri="{FF2B5EF4-FFF2-40B4-BE49-F238E27FC236}">
                      <a16:creationId xmlns:a16="http://schemas.microsoft.com/office/drawing/2014/main" id="{6F71D900-DB13-4F0B-9358-78EE0E868E64}"/>
                    </a:ext>
                  </a:extLst>
                </p:cNvPr>
                <p:cNvPicPr>
                  <a:picLocks noChangeAspect="1" noChangeArrowheads="1"/>
                </p:cNvPicPr>
                <p:nvPr/>
              </p:nvPicPr>
              <p:blipFill>
                <a:blip r:embed="rId5" cstate="print"/>
                <a:srcRect/>
                <a:stretch>
                  <a:fillRect/>
                </a:stretch>
              </p:blipFill>
              <p:spPr bwMode="auto">
                <a:xfrm>
                  <a:off x="8778274" y="4716786"/>
                  <a:ext cx="453478" cy="411401"/>
                </a:xfrm>
                <a:prstGeom prst="rect">
                  <a:avLst/>
                </a:prstGeom>
                <a:noFill/>
                <a:ln w="9525">
                  <a:noFill/>
                  <a:miter lim="800000"/>
                  <a:headEnd/>
                  <a:tailEnd/>
                </a:ln>
              </p:spPr>
            </p:pic>
            <p:grpSp>
              <p:nvGrpSpPr>
                <p:cNvPr id="202" name="组合 65">
                  <a:extLst>
                    <a:ext uri="{FF2B5EF4-FFF2-40B4-BE49-F238E27FC236}">
                      <a16:creationId xmlns:a16="http://schemas.microsoft.com/office/drawing/2014/main" id="{21EA4DEE-08F1-4A60-9D13-82251AC4F8EA}"/>
                    </a:ext>
                  </a:extLst>
                </p:cNvPr>
                <p:cNvGrpSpPr>
                  <a:grpSpLocks noChangeAspect="1"/>
                </p:cNvGrpSpPr>
                <p:nvPr/>
              </p:nvGrpSpPr>
              <p:grpSpPr>
                <a:xfrm>
                  <a:off x="5644669" y="4758231"/>
                  <a:ext cx="194412" cy="161586"/>
                  <a:chOff x="562224" y="1700808"/>
                  <a:chExt cx="3433712" cy="2622118"/>
                </a:xfrm>
              </p:grpSpPr>
              <p:sp>
                <p:nvSpPr>
                  <p:cNvPr id="276" name="任意多边形 108">
                    <a:extLst>
                      <a:ext uri="{FF2B5EF4-FFF2-40B4-BE49-F238E27FC236}">
                        <a16:creationId xmlns:a16="http://schemas.microsoft.com/office/drawing/2014/main" id="{4FFB31CA-BD9E-41EE-8FAD-76FA2BD2D674}"/>
                      </a:ext>
                    </a:extLst>
                  </p:cNvPr>
                  <p:cNvSpPr/>
                  <p:nvPr/>
                </p:nvSpPr>
                <p:spPr bwMode="auto">
                  <a:xfrm>
                    <a:off x="562224" y="1700808"/>
                    <a:ext cx="3433712" cy="2622118"/>
                  </a:xfrm>
                  <a:custGeom>
                    <a:avLst/>
                    <a:gdLst>
                      <a:gd name="connsiteX0" fmla="*/ 0 w 4186518"/>
                      <a:gd name="connsiteY0" fmla="*/ 1210235 h 3460376"/>
                      <a:gd name="connsiteX1" fmla="*/ 2088776 w 4186518"/>
                      <a:gd name="connsiteY1" fmla="*/ 0 h 3460376"/>
                      <a:gd name="connsiteX2" fmla="*/ 3325906 w 4186518"/>
                      <a:gd name="connsiteY2" fmla="*/ 726141 h 3460376"/>
                      <a:gd name="connsiteX3" fmla="*/ 3325906 w 4186518"/>
                      <a:gd name="connsiteY3" fmla="*/ 286871 h 3460376"/>
                      <a:gd name="connsiteX4" fmla="*/ 3612776 w 4186518"/>
                      <a:gd name="connsiteY4" fmla="*/ 286871 h 3460376"/>
                      <a:gd name="connsiteX5" fmla="*/ 3612776 w 4186518"/>
                      <a:gd name="connsiteY5" fmla="*/ 851647 h 3460376"/>
                      <a:gd name="connsiteX6" fmla="*/ 4186518 w 4186518"/>
                      <a:gd name="connsiteY6" fmla="*/ 1219200 h 3460376"/>
                      <a:gd name="connsiteX7" fmla="*/ 4186518 w 4186518"/>
                      <a:gd name="connsiteY7" fmla="*/ 1371600 h 3460376"/>
                      <a:gd name="connsiteX8" fmla="*/ 3899647 w 4186518"/>
                      <a:gd name="connsiteY8" fmla="*/ 1371600 h 3460376"/>
                      <a:gd name="connsiteX9" fmla="*/ 3899647 w 4186518"/>
                      <a:gd name="connsiteY9" fmla="*/ 3460376 h 3460376"/>
                      <a:gd name="connsiteX10" fmla="*/ 286871 w 4186518"/>
                      <a:gd name="connsiteY10" fmla="*/ 3460376 h 3460376"/>
                      <a:gd name="connsiteX11" fmla="*/ 295835 w 4186518"/>
                      <a:gd name="connsiteY11" fmla="*/ 1371600 h 3460376"/>
                      <a:gd name="connsiteX12" fmla="*/ 0 w 4186518"/>
                      <a:gd name="connsiteY12" fmla="*/ 1371600 h 3460376"/>
                      <a:gd name="connsiteX13" fmla="*/ 0 w 4186518"/>
                      <a:gd name="connsiteY13" fmla="*/ 1210235 h 34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6518" h="3460376">
                        <a:moveTo>
                          <a:pt x="0" y="1210235"/>
                        </a:moveTo>
                        <a:lnTo>
                          <a:pt x="2088776" y="0"/>
                        </a:lnTo>
                        <a:lnTo>
                          <a:pt x="3325906" y="726141"/>
                        </a:lnTo>
                        <a:lnTo>
                          <a:pt x="3325906" y="286871"/>
                        </a:lnTo>
                        <a:lnTo>
                          <a:pt x="3612776" y="286871"/>
                        </a:lnTo>
                        <a:lnTo>
                          <a:pt x="3612776" y="851647"/>
                        </a:lnTo>
                        <a:lnTo>
                          <a:pt x="4186518" y="1219200"/>
                        </a:lnTo>
                        <a:lnTo>
                          <a:pt x="4186518" y="1371600"/>
                        </a:lnTo>
                        <a:lnTo>
                          <a:pt x="3899647" y="1371600"/>
                        </a:lnTo>
                        <a:lnTo>
                          <a:pt x="3899647" y="3460376"/>
                        </a:lnTo>
                        <a:lnTo>
                          <a:pt x="286871" y="3460376"/>
                        </a:lnTo>
                        <a:lnTo>
                          <a:pt x="295835" y="1371600"/>
                        </a:lnTo>
                        <a:lnTo>
                          <a:pt x="0" y="1371600"/>
                        </a:lnTo>
                        <a:lnTo>
                          <a:pt x="0" y="1210235"/>
                        </a:lnTo>
                        <a:close/>
                      </a:path>
                    </a:pathLst>
                  </a:custGeom>
                  <a:blipFill dpi="0" rotWithShape="1">
                    <a:blip r:embed="rId6" cstate="print">
                      <a:duotone>
                        <a:srgbClr val="777777">
                          <a:shade val="45000"/>
                          <a:satMod val="135000"/>
                        </a:srgb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tile tx="0" ty="0" sx="100000" sy="100000" flip="y" algn="b"/>
                  </a:blipFill>
                  <a:ln w="19050">
                    <a:solidFill>
                      <a:srgbClr val="00B0F0"/>
                    </a:solidFill>
                  </a:ln>
                  <a:effectLst>
                    <a:innerShdw blurRad="63500" dist="50800" dir="13500000">
                      <a:prstClr val="black">
                        <a:alpha val="50000"/>
                      </a:prstClr>
                    </a:innerShdw>
                  </a:effectLst>
                </p:spPr>
                <p:txBody>
                  <a:bodyPr vert="horz" wrap="square" lIns="71017" tIns="35508" rIns="71017" bIns="35508" numCol="1" rtlCol="0" anchor="t" anchorCtr="0" compatLnSpc="1">
                    <a:prstTxWarp prst="textNoShape">
                      <a:avLst/>
                    </a:prstTxWarp>
                  </a:bodyPr>
                  <a:lstStyle/>
                  <a:p>
                    <a:pPr marL="138097" indent="-138097" defTabSz="947203">
                      <a:lnSpc>
                        <a:spcPct val="120000"/>
                      </a:lnSpc>
                      <a:spcBef>
                        <a:spcPts val="467"/>
                      </a:spcBef>
                      <a:buClr>
                        <a:sysClr val="windowText" lastClr="000000">
                          <a:lumMod val="75000"/>
                          <a:lumOff val="25000"/>
                        </a:sysClr>
                      </a:buClr>
                      <a:buSzPct val="60000"/>
                      <a:buFont typeface="Wingdings" pitchFamily="2" charset="2"/>
                      <a:buChar char="n"/>
                      <a:defRPr/>
                    </a:pPr>
                    <a:endParaRPr lang="zh-CN" altLang="en-US" sz="467" kern="0" dirty="0">
                      <a:solidFill>
                        <a:srgbClr val="000000"/>
                      </a:solidFill>
                      <a:latin typeface="方正兰亭黑简体" panose="02000500000000000000" pitchFamily="2" charset="-122"/>
                      <a:ea typeface="方正兰亭黑简体" panose="02000500000000000000" pitchFamily="2" charset="-122"/>
                      <a:sym typeface="方正兰亭黑简体" panose="02000500000000000000" pitchFamily="2" charset="-122"/>
                    </a:endParaRPr>
                  </a:p>
                </p:txBody>
              </p:sp>
              <p:sp>
                <p:nvSpPr>
                  <p:cNvPr id="277" name="任意多边形 109">
                    <a:extLst>
                      <a:ext uri="{FF2B5EF4-FFF2-40B4-BE49-F238E27FC236}">
                        <a16:creationId xmlns:a16="http://schemas.microsoft.com/office/drawing/2014/main" id="{A4706F17-18C8-44E3-B58A-6BA777CC22D7}"/>
                      </a:ext>
                    </a:extLst>
                  </p:cNvPr>
                  <p:cNvSpPr/>
                  <p:nvPr/>
                </p:nvSpPr>
                <p:spPr bwMode="auto">
                  <a:xfrm>
                    <a:off x="562224" y="1700808"/>
                    <a:ext cx="3433712" cy="2622118"/>
                  </a:xfrm>
                  <a:custGeom>
                    <a:avLst/>
                    <a:gdLst>
                      <a:gd name="connsiteX0" fmla="*/ 0 w 4186518"/>
                      <a:gd name="connsiteY0" fmla="*/ 1210235 h 3460376"/>
                      <a:gd name="connsiteX1" fmla="*/ 2088776 w 4186518"/>
                      <a:gd name="connsiteY1" fmla="*/ 0 h 3460376"/>
                      <a:gd name="connsiteX2" fmla="*/ 3325906 w 4186518"/>
                      <a:gd name="connsiteY2" fmla="*/ 726141 h 3460376"/>
                      <a:gd name="connsiteX3" fmla="*/ 3325906 w 4186518"/>
                      <a:gd name="connsiteY3" fmla="*/ 286871 h 3460376"/>
                      <a:gd name="connsiteX4" fmla="*/ 3612776 w 4186518"/>
                      <a:gd name="connsiteY4" fmla="*/ 286871 h 3460376"/>
                      <a:gd name="connsiteX5" fmla="*/ 3612776 w 4186518"/>
                      <a:gd name="connsiteY5" fmla="*/ 851647 h 3460376"/>
                      <a:gd name="connsiteX6" fmla="*/ 4186518 w 4186518"/>
                      <a:gd name="connsiteY6" fmla="*/ 1219200 h 3460376"/>
                      <a:gd name="connsiteX7" fmla="*/ 4186518 w 4186518"/>
                      <a:gd name="connsiteY7" fmla="*/ 1371600 h 3460376"/>
                      <a:gd name="connsiteX8" fmla="*/ 3899647 w 4186518"/>
                      <a:gd name="connsiteY8" fmla="*/ 1371600 h 3460376"/>
                      <a:gd name="connsiteX9" fmla="*/ 3899647 w 4186518"/>
                      <a:gd name="connsiteY9" fmla="*/ 3460376 h 3460376"/>
                      <a:gd name="connsiteX10" fmla="*/ 286871 w 4186518"/>
                      <a:gd name="connsiteY10" fmla="*/ 3460376 h 3460376"/>
                      <a:gd name="connsiteX11" fmla="*/ 295835 w 4186518"/>
                      <a:gd name="connsiteY11" fmla="*/ 1371600 h 3460376"/>
                      <a:gd name="connsiteX12" fmla="*/ 0 w 4186518"/>
                      <a:gd name="connsiteY12" fmla="*/ 1371600 h 3460376"/>
                      <a:gd name="connsiteX13" fmla="*/ 0 w 4186518"/>
                      <a:gd name="connsiteY13" fmla="*/ 1210235 h 34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6518" h="3460376">
                        <a:moveTo>
                          <a:pt x="0" y="1210235"/>
                        </a:moveTo>
                        <a:lnTo>
                          <a:pt x="2088776" y="0"/>
                        </a:lnTo>
                        <a:lnTo>
                          <a:pt x="3325906" y="726141"/>
                        </a:lnTo>
                        <a:lnTo>
                          <a:pt x="3325906" y="286871"/>
                        </a:lnTo>
                        <a:lnTo>
                          <a:pt x="3612776" y="286871"/>
                        </a:lnTo>
                        <a:lnTo>
                          <a:pt x="3612776" y="851647"/>
                        </a:lnTo>
                        <a:lnTo>
                          <a:pt x="4186518" y="1219200"/>
                        </a:lnTo>
                        <a:lnTo>
                          <a:pt x="4186518" y="1371600"/>
                        </a:lnTo>
                        <a:lnTo>
                          <a:pt x="3899647" y="1371600"/>
                        </a:lnTo>
                        <a:lnTo>
                          <a:pt x="3899647" y="3460376"/>
                        </a:lnTo>
                        <a:lnTo>
                          <a:pt x="286871" y="3460376"/>
                        </a:lnTo>
                        <a:lnTo>
                          <a:pt x="295835" y="1371600"/>
                        </a:lnTo>
                        <a:lnTo>
                          <a:pt x="0" y="1371600"/>
                        </a:lnTo>
                        <a:lnTo>
                          <a:pt x="0" y="1210235"/>
                        </a:lnTo>
                        <a:close/>
                      </a:path>
                    </a:pathLst>
                  </a:custGeom>
                  <a:solidFill>
                    <a:srgbClr val="FFFFFF">
                      <a:alpha val="60000"/>
                    </a:srgbClr>
                  </a:solidFill>
                  <a:ln w="19050">
                    <a:solidFill>
                      <a:srgbClr val="00B0F0"/>
                    </a:solidFill>
                  </a:ln>
                  <a:effectLst/>
                </p:spPr>
                <p:txBody>
                  <a:bodyPr vert="horz" wrap="square" lIns="71017" tIns="35508" rIns="71017" bIns="35508" numCol="1" rtlCol="0" anchor="t" anchorCtr="0" compatLnSpc="1">
                    <a:prstTxWarp prst="textNoShape">
                      <a:avLst/>
                    </a:prstTxWarp>
                  </a:bodyPr>
                  <a:lstStyle/>
                  <a:p>
                    <a:pPr marL="138097" indent="-138097" defTabSz="947203">
                      <a:lnSpc>
                        <a:spcPct val="120000"/>
                      </a:lnSpc>
                      <a:spcBef>
                        <a:spcPts val="467"/>
                      </a:spcBef>
                      <a:buClr>
                        <a:sysClr val="windowText" lastClr="000000">
                          <a:lumMod val="75000"/>
                          <a:lumOff val="25000"/>
                        </a:sysClr>
                      </a:buClr>
                      <a:buSzPct val="60000"/>
                      <a:buFont typeface="Wingdings" pitchFamily="2" charset="2"/>
                      <a:buChar char="n"/>
                      <a:defRPr/>
                    </a:pPr>
                    <a:endParaRPr lang="zh-CN" altLang="en-US" sz="467" kern="0" dirty="0">
                      <a:solidFill>
                        <a:srgbClr val="000000"/>
                      </a:solidFill>
                      <a:latin typeface="方正兰亭黑简体" panose="02000500000000000000" pitchFamily="2" charset="-122"/>
                      <a:ea typeface="方正兰亭黑简体" panose="02000500000000000000" pitchFamily="2" charset="-122"/>
                      <a:sym typeface="方正兰亭黑简体" panose="02000500000000000000" pitchFamily="2" charset="-122"/>
                    </a:endParaRPr>
                  </a:p>
                </p:txBody>
              </p:sp>
            </p:grpSp>
            <p:grpSp>
              <p:nvGrpSpPr>
                <p:cNvPr id="203" name="组合 93">
                  <a:extLst>
                    <a:ext uri="{FF2B5EF4-FFF2-40B4-BE49-F238E27FC236}">
                      <a16:creationId xmlns:a16="http://schemas.microsoft.com/office/drawing/2014/main" id="{EE577D03-3DBE-4794-900E-AFADC213A9D0}"/>
                    </a:ext>
                  </a:extLst>
                </p:cNvPr>
                <p:cNvGrpSpPr>
                  <a:grpSpLocks noChangeAspect="1"/>
                </p:cNvGrpSpPr>
                <p:nvPr/>
              </p:nvGrpSpPr>
              <p:grpSpPr>
                <a:xfrm>
                  <a:off x="5225200" y="5375659"/>
                  <a:ext cx="194412" cy="161586"/>
                  <a:chOff x="562224" y="1700808"/>
                  <a:chExt cx="3433712" cy="2622118"/>
                </a:xfrm>
              </p:grpSpPr>
              <p:sp>
                <p:nvSpPr>
                  <p:cNvPr id="274" name="任意多边形 106">
                    <a:extLst>
                      <a:ext uri="{FF2B5EF4-FFF2-40B4-BE49-F238E27FC236}">
                        <a16:creationId xmlns:a16="http://schemas.microsoft.com/office/drawing/2014/main" id="{2515C764-57E9-4A5C-9AC3-47D3ADC81F27}"/>
                      </a:ext>
                    </a:extLst>
                  </p:cNvPr>
                  <p:cNvSpPr/>
                  <p:nvPr/>
                </p:nvSpPr>
                <p:spPr bwMode="auto">
                  <a:xfrm>
                    <a:off x="562224" y="1700808"/>
                    <a:ext cx="3433712" cy="2622118"/>
                  </a:xfrm>
                  <a:custGeom>
                    <a:avLst/>
                    <a:gdLst>
                      <a:gd name="connsiteX0" fmla="*/ 0 w 4186518"/>
                      <a:gd name="connsiteY0" fmla="*/ 1210235 h 3460376"/>
                      <a:gd name="connsiteX1" fmla="*/ 2088776 w 4186518"/>
                      <a:gd name="connsiteY1" fmla="*/ 0 h 3460376"/>
                      <a:gd name="connsiteX2" fmla="*/ 3325906 w 4186518"/>
                      <a:gd name="connsiteY2" fmla="*/ 726141 h 3460376"/>
                      <a:gd name="connsiteX3" fmla="*/ 3325906 w 4186518"/>
                      <a:gd name="connsiteY3" fmla="*/ 286871 h 3460376"/>
                      <a:gd name="connsiteX4" fmla="*/ 3612776 w 4186518"/>
                      <a:gd name="connsiteY4" fmla="*/ 286871 h 3460376"/>
                      <a:gd name="connsiteX5" fmla="*/ 3612776 w 4186518"/>
                      <a:gd name="connsiteY5" fmla="*/ 851647 h 3460376"/>
                      <a:gd name="connsiteX6" fmla="*/ 4186518 w 4186518"/>
                      <a:gd name="connsiteY6" fmla="*/ 1219200 h 3460376"/>
                      <a:gd name="connsiteX7" fmla="*/ 4186518 w 4186518"/>
                      <a:gd name="connsiteY7" fmla="*/ 1371600 h 3460376"/>
                      <a:gd name="connsiteX8" fmla="*/ 3899647 w 4186518"/>
                      <a:gd name="connsiteY8" fmla="*/ 1371600 h 3460376"/>
                      <a:gd name="connsiteX9" fmla="*/ 3899647 w 4186518"/>
                      <a:gd name="connsiteY9" fmla="*/ 3460376 h 3460376"/>
                      <a:gd name="connsiteX10" fmla="*/ 286871 w 4186518"/>
                      <a:gd name="connsiteY10" fmla="*/ 3460376 h 3460376"/>
                      <a:gd name="connsiteX11" fmla="*/ 295835 w 4186518"/>
                      <a:gd name="connsiteY11" fmla="*/ 1371600 h 3460376"/>
                      <a:gd name="connsiteX12" fmla="*/ 0 w 4186518"/>
                      <a:gd name="connsiteY12" fmla="*/ 1371600 h 3460376"/>
                      <a:gd name="connsiteX13" fmla="*/ 0 w 4186518"/>
                      <a:gd name="connsiteY13" fmla="*/ 1210235 h 34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6518" h="3460376">
                        <a:moveTo>
                          <a:pt x="0" y="1210235"/>
                        </a:moveTo>
                        <a:lnTo>
                          <a:pt x="2088776" y="0"/>
                        </a:lnTo>
                        <a:lnTo>
                          <a:pt x="3325906" y="726141"/>
                        </a:lnTo>
                        <a:lnTo>
                          <a:pt x="3325906" y="286871"/>
                        </a:lnTo>
                        <a:lnTo>
                          <a:pt x="3612776" y="286871"/>
                        </a:lnTo>
                        <a:lnTo>
                          <a:pt x="3612776" y="851647"/>
                        </a:lnTo>
                        <a:lnTo>
                          <a:pt x="4186518" y="1219200"/>
                        </a:lnTo>
                        <a:lnTo>
                          <a:pt x="4186518" y="1371600"/>
                        </a:lnTo>
                        <a:lnTo>
                          <a:pt x="3899647" y="1371600"/>
                        </a:lnTo>
                        <a:lnTo>
                          <a:pt x="3899647" y="3460376"/>
                        </a:lnTo>
                        <a:lnTo>
                          <a:pt x="286871" y="3460376"/>
                        </a:lnTo>
                        <a:lnTo>
                          <a:pt x="295835" y="1371600"/>
                        </a:lnTo>
                        <a:lnTo>
                          <a:pt x="0" y="1371600"/>
                        </a:lnTo>
                        <a:lnTo>
                          <a:pt x="0" y="1210235"/>
                        </a:lnTo>
                        <a:close/>
                      </a:path>
                    </a:pathLst>
                  </a:custGeom>
                  <a:blipFill dpi="0" rotWithShape="1">
                    <a:blip r:embed="rId6" cstate="print">
                      <a:duotone>
                        <a:srgbClr val="777777">
                          <a:shade val="45000"/>
                          <a:satMod val="135000"/>
                        </a:srgb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tile tx="0" ty="0" sx="100000" sy="100000" flip="y" algn="b"/>
                  </a:blipFill>
                  <a:ln w="19050">
                    <a:solidFill>
                      <a:srgbClr val="00B0F0"/>
                    </a:solidFill>
                  </a:ln>
                  <a:effectLst>
                    <a:innerShdw blurRad="63500" dist="50800" dir="13500000">
                      <a:prstClr val="black">
                        <a:alpha val="50000"/>
                      </a:prstClr>
                    </a:innerShdw>
                  </a:effectLst>
                </p:spPr>
                <p:txBody>
                  <a:bodyPr vert="horz" wrap="square" lIns="71017" tIns="35508" rIns="71017" bIns="35508" numCol="1" rtlCol="0" anchor="t" anchorCtr="0" compatLnSpc="1">
                    <a:prstTxWarp prst="textNoShape">
                      <a:avLst/>
                    </a:prstTxWarp>
                  </a:bodyPr>
                  <a:lstStyle/>
                  <a:p>
                    <a:pPr marL="138097" indent="-138097" defTabSz="947203">
                      <a:lnSpc>
                        <a:spcPct val="120000"/>
                      </a:lnSpc>
                      <a:spcBef>
                        <a:spcPts val="467"/>
                      </a:spcBef>
                      <a:buClr>
                        <a:sysClr val="windowText" lastClr="000000">
                          <a:lumMod val="75000"/>
                          <a:lumOff val="25000"/>
                        </a:sysClr>
                      </a:buClr>
                      <a:buSzPct val="60000"/>
                      <a:buFont typeface="Wingdings" pitchFamily="2" charset="2"/>
                      <a:buChar char="n"/>
                      <a:defRPr/>
                    </a:pPr>
                    <a:endParaRPr lang="zh-CN" altLang="en-US" sz="467" kern="0" dirty="0">
                      <a:solidFill>
                        <a:srgbClr val="000000"/>
                      </a:solidFill>
                      <a:latin typeface="方正兰亭黑简体" panose="02000500000000000000" pitchFamily="2" charset="-122"/>
                      <a:ea typeface="方正兰亭黑简体" panose="02000500000000000000" pitchFamily="2" charset="-122"/>
                      <a:sym typeface="方正兰亭黑简体" panose="02000500000000000000" pitchFamily="2" charset="-122"/>
                    </a:endParaRPr>
                  </a:p>
                </p:txBody>
              </p:sp>
              <p:sp>
                <p:nvSpPr>
                  <p:cNvPr id="275" name="任意多边形 107">
                    <a:extLst>
                      <a:ext uri="{FF2B5EF4-FFF2-40B4-BE49-F238E27FC236}">
                        <a16:creationId xmlns:a16="http://schemas.microsoft.com/office/drawing/2014/main" id="{680F78EF-E6DE-442D-B5E9-C1F50EFDAA80}"/>
                      </a:ext>
                    </a:extLst>
                  </p:cNvPr>
                  <p:cNvSpPr/>
                  <p:nvPr/>
                </p:nvSpPr>
                <p:spPr bwMode="auto">
                  <a:xfrm>
                    <a:off x="562224" y="1700808"/>
                    <a:ext cx="3433712" cy="2622118"/>
                  </a:xfrm>
                  <a:custGeom>
                    <a:avLst/>
                    <a:gdLst>
                      <a:gd name="connsiteX0" fmla="*/ 0 w 4186518"/>
                      <a:gd name="connsiteY0" fmla="*/ 1210235 h 3460376"/>
                      <a:gd name="connsiteX1" fmla="*/ 2088776 w 4186518"/>
                      <a:gd name="connsiteY1" fmla="*/ 0 h 3460376"/>
                      <a:gd name="connsiteX2" fmla="*/ 3325906 w 4186518"/>
                      <a:gd name="connsiteY2" fmla="*/ 726141 h 3460376"/>
                      <a:gd name="connsiteX3" fmla="*/ 3325906 w 4186518"/>
                      <a:gd name="connsiteY3" fmla="*/ 286871 h 3460376"/>
                      <a:gd name="connsiteX4" fmla="*/ 3612776 w 4186518"/>
                      <a:gd name="connsiteY4" fmla="*/ 286871 h 3460376"/>
                      <a:gd name="connsiteX5" fmla="*/ 3612776 w 4186518"/>
                      <a:gd name="connsiteY5" fmla="*/ 851647 h 3460376"/>
                      <a:gd name="connsiteX6" fmla="*/ 4186518 w 4186518"/>
                      <a:gd name="connsiteY6" fmla="*/ 1219200 h 3460376"/>
                      <a:gd name="connsiteX7" fmla="*/ 4186518 w 4186518"/>
                      <a:gd name="connsiteY7" fmla="*/ 1371600 h 3460376"/>
                      <a:gd name="connsiteX8" fmla="*/ 3899647 w 4186518"/>
                      <a:gd name="connsiteY8" fmla="*/ 1371600 h 3460376"/>
                      <a:gd name="connsiteX9" fmla="*/ 3899647 w 4186518"/>
                      <a:gd name="connsiteY9" fmla="*/ 3460376 h 3460376"/>
                      <a:gd name="connsiteX10" fmla="*/ 286871 w 4186518"/>
                      <a:gd name="connsiteY10" fmla="*/ 3460376 h 3460376"/>
                      <a:gd name="connsiteX11" fmla="*/ 295835 w 4186518"/>
                      <a:gd name="connsiteY11" fmla="*/ 1371600 h 3460376"/>
                      <a:gd name="connsiteX12" fmla="*/ 0 w 4186518"/>
                      <a:gd name="connsiteY12" fmla="*/ 1371600 h 3460376"/>
                      <a:gd name="connsiteX13" fmla="*/ 0 w 4186518"/>
                      <a:gd name="connsiteY13" fmla="*/ 1210235 h 34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6518" h="3460376">
                        <a:moveTo>
                          <a:pt x="0" y="1210235"/>
                        </a:moveTo>
                        <a:lnTo>
                          <a:pt x="2088776" y="0"/>
                        </a:lnTo>
                        <a:lnTo>
                          <a:pt x="3325906" y="726141"/>
                        </a:lnTo>
                        <a:lnTo>
                          <a:pt x="3325906" y="286871"/>
                        </a:lnTo>
                        <a:lnTo>
                          <a:pt x="3612776" y="286871"/>
                        </a:lnTo>
                        <a:lnTo>
                          <a:pt x="3612776" y="851647"/>
                        </a:lnTo>
                        <a:lnTo>
                          <a:pt x="4186518" y="1219200"/>
                        </a:lnTo>
                        <a:lnTo>
                          <a:pt x="4186518" y="1371600"/>
                        </a:lnTo>
                        <a:lnTo>
                          <a:pt x="3899647" y="1371600"/>
                        </a:lnTo>
                        <a:lnTo>
                          <a:pt x="3899647" y="3460376"/>
                        </a:lnTo>
                        <a:lnTo>
                          <a:pt x="286871" y="3460376"/>
                        </a:lnTo>
                        <a:lnTo>
                          <a:pt x="295835" y="1371600"/>
                        </a:lnTo>
                        <a:lnTo>
                          <a:pt x="0" y="1371600"/>
                        </a:lnTo>
                        <a:lnTo>
                          <a:pt x="0" y="1210235"/>
                        </a:lnTo>
                        <a:close/>
                      </a:path>
                    </a:pathLst>
                  </a:custGeom>
                  <a:solidFill>
                    <a:srgbClr val="FFFFFF">
                      <a:alpha val="60000"/>
                    </a:srgbClr>
                  </a:solidFill>
                  <a:ln w="19050">
                    <a:solidFill>
                      <a:srgbClr val="00B0F0"/>
                    </a:solidFill>
                  </a:ln>
                  <a:effectLst/>
                </p:spPr>
                <p:txBody>
                  <a:bodyPr vert="horz" wrap="square" lIns="71017" tIns="35508" rIns="71017" bIns="35508" numCol="1" rtlCol="0" anchor="t" anchorCtr="0" compatLnSpc="1">
                    <a:prstTxWarp prst="textNoShape">
                      <a:avLst/>
                    </a:prstTxWarp>
                  </a:bodyPr>
                  <a:lstStyle/>
                  <a:p>
                    <a:pPr marL="138097" indent="-138097" defTabSz="947203">
                      <a:lnSpc>
                        <a:spcPct val="120000"/>
                      </a:lnSpc>
                      <a:spcBef>
                        <a:spcPts val="467"/>
                      </a:spcBef>
                      <a:buClr>
                        <a:sysClr val="windowText" lastClr="000000">
                          <a:lumMod val="75000"/>
                          <a:lumOff val="25000"/>
                        </a:sysClr>
                      </a:buClr>
                      <a:buSzPct val="60000"/>
                      <a:buFont typeface="Wingdings" pitchFamily="2" charset="2"/>
                      <a:buChar char="n"/>
                      <a:defRPr/>
                    </a:pPr>
                    <a:endParaRPr lang="zh-CN" altLang="en-US" sz="467" kern="0" dirty="0">
                      <a:solidFill>
                        <a:srgbClr val="000000"/>
                      </a:solidFill>
                      <a:latin typeface="方正兰亭黑简体" panose="02000500000000000000" pitchFamily="2" charset="-122"/>
                      <a:ea typeface="方正兰亭黑简体" panose="02000500000000000000" pitchFamily="2" charset="-122"/>
                      <a:sym typeface="方正兰亭黑简体" panose="02000500000000000000" pitchFamily="2" charset="-122"/>
                    </a:endParaRPr>
                  </a:p>
                </p:txBody>
              </p:sp>
            </p:grpSp>
            <p:grpSp>
              <p:nvGrpSpPr>
                <p:cNvPr id="204" name="组合 94">
                  <a:extLst>
                    <a:ext uri="{FF2B5EF4-FFF2-40B4-BE49-F238E27FC236}">
                      <a16:creationId xmlns:a16="http://schemas.microsoft.com/office/drawing/2014/main" id="{74937274-0620-4062-BA29-8255EA9279FA}"/>
                    </a:ext>
                  </a:extLst>
                </p:cNvPr>
                <p:cNvGrpSpPr/>
                <p:nvPr/>
              </p:nvGrpSpPr>
              <p:grpSpPr>
                <a:xfrm>
                  <a:off x="7517999" y="5440305"/>
                  <a:ext cx="106217" cy="137071"/>
                  <a:chOff x="6014279" y="5030598"/>
                  <a:chExt cx="118224" cy="139473"/>
                </a:xfrm>
                <a:solidFill>
                  <a:srgbClr val="FFC000">
                    <a:lumMod val="20000"/>
                    <a:lumOff val="80000"/>
                  </a:srgbClr>
                </a:solidFill>
                <a:effectLst/>
              </p:grpSpPr>
              <p:sp>
                <p:nvSpPr>
                  <p:cNvPr id="271" name="AutoShape 131">
                    <a:extLst>
                      <a:ext uri="{FF2B5EF4-FFF2-40B4-BE49-F238E27FC236}">
                        <a16:creationId xmlns:a16="http://schemas.microsoft.com/office/drawing/2014/main" id="{B75C0AEF-4B73-4753-948A-C68171B14AE6}"/>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72" name="AutoShape 132">
                    <a:extLst>
                      <a:ext uri="{FF2B5EF4-FFF2-40B4-BE49-F238E27FC236}">
                        <a16:creationId xmlns:a16="http://schemas.microsoft.com/office/drawing/2014/main" id="{97A8D1DC-B1F1-4C9F-97F6-C38BC28CCDBF}"/>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73" name="Line 133">
                    <a:extLst>
                      <a:ext uri="{FF2B5EF4-FFF2-40B4-BE49-F238E27FC236}">
                        <a16:creationId xmlns:a16="http://schemas.microsoft.com/office/drawing/2014/main" id="{C8730E28-AE94-421F-9930-8C687003CCDB}"/>
                      </a:ext>
                    </a:extLst>
                  </p:cNvPr>
                  <p:cNvSpPr>
                    <a:spLocks noChangeShapeType="1"/>
                  </p:cNvSpPr>
                  <p:nvPr/>
                </p:nvSpPr>
                <p:spPr bwMode="auto">
                  <a:xfrm flipH="1">
                    <a:off x="6082383" y="5040643"/>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205" name="组合 95">
                  <a:extLst>
                    <a:ext uri="{FF2B5EF4-FFF2-40B4-BE49-F238E27FC236}">
                      <a16:creationId xmlns:a16="http://schemas.microsoft.com/office/drawing/2014/main" id="{4BA2A054-B900-432C-A011-3D55331B4A9A}"/>
                    </a:ext>
                  </a:extLst>
                </p:cNvPr>
                <p:cNvGrpSpPr/>
                <p:nvPr/>
              </p:nvGrpSpPr>
              <p:grpSpPr>
                <a:xfrm>
                  <a:off x="5224632" y="4978136"/>
                  <a:ext cx="106217" cy="137071"/>
                  <a:chOff x="6014279" y="5030598"/>
                  <a:chExt cx="118224" cy="139473"/>
                </a:xfrm>
                <a:solidFill>
                  <a:srgbClr val="FFC000">
                    <a:lumMod val="20000"/>
                    <a:lumOff val="80000"/>
                  </a:srgbClr>
                </a:solidFill>
                <a:effectLst/>
              </p:grpSpPr>
              <p:sp>
                <p:nvSpPr>
                  <p:cNvPr id="268" name="AutoShape 131">
                    <a:extLst>
                      <a:ext uri="{FF2B5EF4-FFF2-40B4-BE49-F238E27FC236}">
                        <a16:creationId xmlns:a16="http://schemas.microsoft.com/office/drawing/2014/main" id="{C8CD5A09-B5DD-41D3-B101-ACF318E10984}"/>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69" name="AutoShape 132">
                    <a:extLst>
                      <a:ext uri="{FF2B5EF4-FFF2-40B4-BE49-F238E27FC236}">
                        <a16:creationId xmlns:a16="http://schemas.microsoft.com/office/drawing/2014/main" id="{690BFF73-9E7E-4BAC-BE03-910ABA9DE20B}"/>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70" name="Line 133">
                    <a:extLst>
                      <a:ext uri="{FF2B5EF4-FFF2-40B4-BE49-F238E27FC236}">
                        <a16:creationId xmlns:a16="http://schemas.microsoft.com/office/drawing/2014/main" id="{1CAAF9B8-4CCC-49C9-8247-8D7428BCC022}"/>
                      </a:ext>
                    </a:extLst>
                  </p:cNvPr>
                  <p:cNvSpPr>
                    <a:spLocks noChangeShapeType="1"/>
                  </p:cNvSpPr>
                  <p:nvPr/>
                </p:nvSpPr>
                <p:spPr bwMode="auto">
                  <a:xfrm flipH="1">
                    <a:off x="6082383" y="5040643"/>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sp>
              <p:nvSpPr>
                <p:cNvPr id="206" name="任意多边形 43">
                  <a:extLst>
                    <a:ext uri="{FF2B5EF4-FFF2-40B4-BE49-F238E27FC236}">
                      <a16:creationId xmlns:a16="http://schemas.microsoft.com/office/drawing/2014/main" id="{039AE022-1AE0-43AD-B085-C053B3411265}"/>
                    </a:ext>
                  </a:extLst>
                </p:cNvPr>
                <p:cNvSpPr/>
                <p:nvPr/>
              </p:nvSpPr>
              <p:spPr>
                <a:xfrm>
                  <a:off x="5332570" y="4896732"/>
                  <a:ext cx="367035" cy="149862"/>
                </a:xfrm>
                <a:custGeom>
                  <a:avLst/>
                  <a:gdLst>
                    <a:gd name="connsiteX0" fmla="*/ 0 w 402303"/>
                    <a:gd name="connsiteY0" fmla="*/ 167686 h 167686"/>
                    <a:gd name="connsiteX1" fmla="*/ 401320 w 402303"/>
                    <a:gd name="connsiteY1" fmla="*/ 5126 h 167686"/>
                    <a:gd name="connsiteX2" fmla="*/ 386080 w 402303"/>
                    <a:gd name="connsiteY2" fmla="*/ 46 h 167686"/>
                    <a:gd name="connsiteX3" fmla="*/ 345440 w 402303"/>
                    <a:gd name="connsiteY3" fmla="*/ 10206 h 167686"/>
                    <a:gd name="connsiteX4" fmla="*/ 320040 w 402303"/>
                    <a:gd name="connsiteY4" fmla="*/ 15286 h 16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03" h="167686">
                      <a:moveTo>
                        <a:pt x="0" y="167686"/>
                      </a:moveTo>
                      <a:cubicBezTo>
                        <a:pt x="133773" y="113499"/>
                        <a:pt x="268930" y="62611"/>
                        <a:pt x="401320" y="5126"/>
                      </a:cubicBezTo>
                      <a:cubicBezTo>
                        <a:pt x="406232" y="2993"/>
                        <a:pt x="391413" y="-439"/>
                        <a:pt x="386080" y="46"/>
                      </a:cubicBezTo>
                      <a:cubicBezTo>
                        <a:pt x="372174" y="1310"/>
                        <a:pt x="359046" y="7066"/>
                        <a:pt x="345440" y="10206"/>
                      </a:cubicBezTo>
                      <a:cubicBezTo>
                        <a:pt x="337027" y="12148"/>
                        <a:pt x="320040" y="15286"/>
                        <a:pt x="320040" y="15286"/>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07" name="任意多边形 44">
                  <a:extLst>
                    <a:ext uri="{FF2B5EF4-FFF2-40B4-BE49-F238E27FC236}">
                      <a16:creationId xmlns:a16="http://schemas.microsoft.com/office/drawing/2014/main" id="{9A965386-6646-4398-90C1-63C80DEF88A1}"/>
                    </a:ext>
                  </a:extLst>
                </p:cNvPr>
                <p:cNvSpPr/>
                <p:nvPr/>
              </p:nvSpPr>
              <p:spPr>
                <a:xfrm>
                  <a:off x="4887642" y="5073833"/>
                  <a:ext cx="347599" cy="113502"/>
                </a:xfrm>
                <a:custGeom>
                  <a:avLst/>
                  <a:gdLst>
                    <a:gd name="connsiteX0" fmla="*/ 0 w 381000"/>
                    <a:gd name="connsiteY0" fmla="*/ 127000 h 127000"/>
                    <a:gd name="connsiteX1" fmla="*/ 259080 w 381000"/>
                    <a:gd name="connsiteY1" fmla="*/ 121920 h 127000"/>
                    <a:gd name="connsiteX2" fmla="*/ 284480 w 381000"/>
                    <a:gd name="connsiteY2" fmla="*/ 91440 h 127000"/>
                    <a:gd name="connsiteX3" fmla="*/ 304800 w 381000"/>
                    <a:gd name="connsiteY3" fmla="*/ 86360 h 127000"/>
                    <a:gd name="connsiteX4" fmla="*/ 309880 w 381000"/>
                    <a:gd name="connsiteY4" fmla="*/ 71120 h 127000"/>
                    <a:gd name="connsiteX5" fmla="*/ 355600 w 381000"/>
                    <a:gd name="connsiteY5" fmla="*/ 30480 h 127000"/>
                    <a:gd name="connsiteX6" fmla="*/ 365760 w 381000"/>
                    <a:gd name="connsiteY6" fmla="*/ 5080 h 127000"/>
                    <a:gd name="connsiteX7" fmla="*/ 381000 w 381000"/>
                    <a:gd name="connsiteY7"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127000">
                      <a:moveTo>
                        <a:pt x="0" y="127000"/>
                      </a:moveTo>
                      <a:cubicBezTo>
                        <a:pt x="86360" y="125307"/>
                        <a:pt x="172939" y="128301"/>
                        <a:pt x="259080" y="121920"/>
                      </a:cubicBezTo>
                      <a:cubicBezTo>
                        <a:pt x="271485" y="121001"/>
                        <a:pt x="276413" y="96818"/>
                        <a:pt x="284480" y="91440"/>
                      </a:cubicBezTo>
                      <a:cubicBezTo>
                        <a:pt x="290289" y="87567"/>
                        <a:pt x="298027" y="88053"/>
                        <a:pt x="304800" y="86360"/>
                      </a:cubicBezTo>
                      <a:cubicBezTo>
                        <a:pt x="306493" y="81280"/>
                        <a:pt x="306667" y="75404"/>
                        <a:pt x="309880" y="71120"/>
                      </a:cubicBezTo>
                      <a:cubicBezTo>
                        <a:pt x="323332" y="53185"/>
                        <a:pt x="338383" y="43393"/>
                        <a:pt x="355600" y="30480"/>
                      </a:cubicBezTo>
                      <a:cubicBezTo>
                        <a:pt x="358987" y="22013"/>
                        <a:pt x="359922" y="12085"/>
                        <a:pt x="365760" y="5080"/>
                      </a:cubicBezTo>
                      <a:cubicBezTo>
                        <a:pt x="369188" y="966"/>
                        <a:pt x="381000" y="0"/>
                        <a:pt x="381000" y="0"/>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08" name="任意多边形 45">
                  <a:extLst>
                    <a:ext uri="{FF2B5EF4-FFF2-40B4-BE49-F238E27FC236}">
                      <a16:creationId xmlns:a16="http://schemas.microsoft.com/office/drawing/2014/main" id="{CBF934C9-FCA5-417F-BB18-49118DA26FCD}"/>
                    </a:ext>
                  </a:extLst>
                </p:cNvPr>
                <p:cNvSpPr/>
                <p:nvPr/>
              </p:nvSpPr>
              <p:spPr>
                <a:xfrm>
                  <a:off x="4646638" y="4955794"/>
                  <a:ext cx="129771" cy="177062"/>
                </a:xfrm>
                <a:custGeom>
                  <a:avLst/>
                  <a:gdLst>
                    <a:gd name="connsiteX0" fmla="*/ 0 w 142240"/>
                    <a:gd name="connsiteY0" fmla="*/ 0 h 198120"/>
                    <a:gd name="connsiteX1" fmla="*/ 96520 w 142240"/>
                    <a:gd name="connsiteY1" fmla="*/ 137160 h 198120"/>
                    <a:gd name="connsiteX2" fmla="*/ 111760 w 142240"/>
                    <a:gd name="connsiteY2" fmla="*/ 147320 h 198120"/>
                    <a:gd name="connsiteX3" fmla="*/ 121920 w 142240"/>
                    <a:gd name="connsiteY3" fmla="*/ 162560 h 198120"/>
                    <a:gd name="connsiteX4" fmla="*/ 137160 w 142240"/>
                    <a:gd name="connsiteY4" fmla="*/ 182880 h 198120"/>
                    <a:gd name="connsiteX5" fmla="*/ 142240 w 142240"/>
                    <a:gd name="connsiteY5" fmla="*/ 19812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198120">
                      <a:moveTo>
                        <a:pt x="0" y="0"/>
                      </a:moveTo>
                      <a:cubicBezTo>
                        <a:pt x="32173" y="45720"/>
                        <a:pt x="62731" y="92620"/>
                        <a:pt x="96520" y="137160"/>
                      </a:cubicBezTo>
                      <a:cubicBezTo>
                        <a:pt x="100210" y="142024"/>
                        <a:pt x="107443" y="143003"/>
                        <a:pt x="111760" y="147320"/>
                      </a:cubicBezTo>
                      <a:cubicBezTo>
                        <a:pt x="116077" y="151637"/>
                        <a:pt x="118371" y="157592"/>
                        <a:pt x="121920" y="162560"/>
                      </a:cubicBezTo>
                      <a:cubicBezTo>
                        <a:pt x="126841" y="169450"/>
                        <a:pt x="132080" y="176107"/>
                        <a:pt x="137160" y="182880"/>
                      </a:cubicBezTo>
                      <a:lnTo>
                        <a:pt x="142240" y="198120"/>
                      </a:ln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09" name="任意多边形 46">
                  <a:extLst>
                    <a:ext uri="{FF2B5EF4-FFF2-40B4-BE49-F238E27FC236}">
                      <a16:creationId xmlns:a16="http://schemas.microsoft.com/office/drawing/2014/main" id="{CA871622-9FBA-4443-BB31-01E6F82FAAAD}"/>
                    </a:ext>
                  </a:extLst>
                </p:cNvPr>
                <p:cNvSpPr/>
                <p:nvPr/>
              </p:nvSpPr>
              <p:spPr>
                <a:xfrm>
                  <a:off x="4646638" y="4823519"/>
                  <a:ext cx="342965" cy="41474"/>
                </a:xfrm>
                <a:custGeom>
                  <a:avLst/>
                  <a:gdLst>
                    <a:gd name="connsiteX0" fmla="*/ 0 w 375920"/>
                    <a:gd name="connsiteY0" fmla="*/ 46407 h 46407"/>
                    <a:gd name="connsiteX1" fmla="*/ 25400 w 375920"/>
                    <a:gd name="connsiteY1" fmla="*/ 31167 h 46407"/>
                    <a:gd name="connsiteX2" fmla="*/ 40640 w 375920"/>
                    <a:gd name="connsiteY2" fmla="*/ 21007 h 46407"/>
                    <a:gd name="connsiteX3" fmla="*/ 55880 w 375920"/>
                    <a:gd name="connsiteY3" fmla="*/ 15927 h 46407"/>
                    <a:gd name="connsiteX4" fmla="*/ 81280 w 375920"/>
                    <a:gd name="connsiteY4" fmla="*/ 5767 h 46407"/>
                    <a:gd name="connsiteX5" fmla="*/ 106680 w 375920"/>
                    <a:gd name="connsiteY5" fmla="*/ 687 h 46407"/>
                    <a:gd name="connsiteX6" fmla="*/ 375920 w 375920"/>
                    <a:gd name="connsiteY6" fmla="*/ 687 h 4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20" h="46407">
                      <a:moveTo>
                        <a:pt x="0" y="46407"/>
                      </a:moveTo>
                      <a:cubicBezTo>
                        <a:pt x="8467" y="41327"/>
                        <a:pt x="17027" y="36400"/>
                        <a:pt x="25400" y="31167"/>
                      </a:cubicBezTo>
                      <a:cubicBezTo>
                        <a:pt x="30577" y="27931"/>
                        <a:pt x="35179" y="23737"/>
                        <a:pt x="40640" y="21007"/>
                      </a:cubicBezTo>
                      <a:cubicBezTo>
                        <a:pt x="45429" y="18612"/>
                        <a:pt x="50866" y="17807"/>
                        <a:pt x="55880" y="15927"/>
                      </a:cubicBezTo>
                      <a:cubicBezTo>
                        <a:pt x="64418" y="12725"/>
                        <a:pt x="72546" y="8387"/>
                        <a:pt x="81280" y="5767"/>
                      </a:cubicBezTo>
                      <a:cubicBezTo>
                        <a:pt x="89550" y="3286"/>
                        <a:pt x="98047" y="836"/>
                        <a:pt x="106680" y="687"/>
                      </a:cubicBezTo>
                      <a:cubicBezTo>
                        <a:pt x="196413" y="-860"/>
                        <a:pt x="286173" y="687"/>
                        <a:pt x="375920" y="687"/>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10" name="任意多边形 47">
                  <a:extLst>
                    <a:ext uri="{FF2B5EF4-FFF2-40B4-BE49-F238E27FC236}">
                      <a16:creationId xmlns:a16="http://schemas.microsoft.com/office/drawing/2014/main" id="{FA594DF0-67AA-4CB9-964C-71B7469306CE}"/>
                    </a:ext>
                  </a:extLst>
                </p:cNvPr>
                <p:cNvSpPr/>
                <p:nvPr/>
              </p:nvSpPr>
              <p:spPr>
                <a:xfrm>
                  <a:off x="5049854" y="4824004"/>
                  <a:ext cx="611773" cy="83009"/>
                </a:xfrm>
                <a:custGeom>
                  <a:avLst/>
                  <a:gdLst>
                    <a:gd name="connsiteX0" fmla="*/ 0 w 670560"/>
                    <a:gd name="connsiteY0" fmla="*/ 5223 h 92882"/>
                    <a:gd name="connsiteX1" fmla="*/ 162560 w 670560"/>
                    <a:gd name="connsiteY1" fmla="*/ 143 h 92882"/>
                    <a:gd name="connsiteX2" fmla="*/ 279400 w 670560"/>
                    <a:gd name="connsiteY2" fmla="*/ 10303 h 92882"/>
                    <a:gd name="connsiteX3" fmla="*/ 406400 w 670560"/>
                    <a:gd name="connsiteY3" fmla="*/ 20463 h 92882"/>
                    <a:gd name="connsiteX4" fmla="*/ 426720 w 670560"/>
                    <a:gd name="connsiteY4" fmla="*/ 35703 h 92882"/>
                    <a:gd name="connsiteX5" fmla="*/ 452120 w 670560"/>
                    <a:gd name="connsiteY5" fmla="*/ 40783 h 92882"/>
                    <a:gd name="connsiteX6" fmla="*/ 482600 w 670560"/>
                    <a:gd name="connsiteY6" fmla="*/ 50943 h 92882"/>
                    <a:gd name="connsiteX7" fmla="*/ 508000 w 670560"/>
                    <a:gd name="connsiteY7" fmla="*/ 66183 h 92882"/>
                    <a:gd name="connsiteX8" fmla="*/ 584200 w 670560"/>
                    <a:gd name="connsiteY8" fmla="*/ 81423 h 92882"/>
                    <a:gd name="connsiteX9" fmla="*/ 604520 w 670560"/>
                    <a:gd name="connsiteY9" fmla="*/ 91583 h 92882"/>
                    <a:gd name="connsiteX10" fmla="*/ 670560 w 670560"/>
                    <a:gd name="connsiteY10" fmla="*/ 81423 h 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560" h="92882">
                      <a:moveTo>
                        <a:pt x="0" y="5223"/>
                      </a:moveTo>
                      <a:cubicBezTo>
                        <a:pt x="54187" y="3530"/>
                        <a:pt x="108356" y="-843"/>
                        <a:pt x="162560" y="143"/>
                      </a:cubicBezTo>
                      <a:cubicBezTo>
                        <a:pt x="201647" y="854"/>
                        <a:pt x="240434" y="7144"/>
                        <a:pt x="279400" y="10303"/>
                      </a:cubicBezTo>
                      <a:cubicBezTo>
                        <a:pt x="457349" y="24731"/>
                        <a:pt x="257463" y="6923"/>
                        <a:pt x="406400" y="20463"/>
                      </a:cubicBezTo>
                      <a:cubicBezTo>
                        <a:pt x="413173" y="25543"/>
                        <a:pt x="418983" y="32264"/>
                        <a:pt x="426720" y="35703"/>
                      </a:cubicBezTo>
                      <a:cubicBezTo>
                        <a:pt x="434610" y="39210"/>
                        <a:pt x="443790" y="38511"/>
                        <a:pt x="452120" y="40783"/>
                      </a:cubicBezTo>
                      <a:cubicBezTo>
                        <a:pt x="462452" y="43601"/>
                        <a:pt x="472850" y="46511"/>
                        <a:pt x="482600" y="50943"/>
                      </a:cubicBezTo>
                      <a:cubicBezTo>
                        <a:pt x="491589" y="55029"/>
                        <a:pt x="498886" y="62385"/>
                        <a:pt x="508000" y="66183"/>
                      </a:cubicBezTo>
                      <a:cubicBezTo>
                        <a:pt x="534827" y="77361"/>
                        <a:pt x="555535" y="77840"/>
                        <a:pt x="584200" y="81423"/>
                      </a:cubicBezTo>
                      <a:cubicBezTo>
                        <a:pt x="590973" y="84810"/>
                        <a:pt x="596964" y="91079"/>
                        <a:pt x="604520" y="91583"/>
                      </a:cubicBezTo>
                      <a:cubicBezTo>
                        <a:pt x="647583" y="94454"/>
                        <a:pt x="647029" y="93188"/>
                        <a:pt x="670560" y="81423"/>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11" name="任意多边形 48">
                  <a:extLst>
                    <a:ext uri="{FF2B5EF4-FFF2-40B4-BE49-F238E27FC236}">
                      <a16:creationId xmlns:a16="http://schemas.microsoft.com/office/drawing/2014/main" id="{2C7E2F01-0035-42C6-8677-E254E8E4541A}"/>
                    </a:ext>
                  </a:extLst>
                </p:cNvPr>
                <p:cNvSpPr/>
                <p:nvPr/>
              </p:nvSpPr>
              <p:spPr>
                <a:xfrm>
                  <a:off x="4160384" y="5209658"/>
                  <a:ext cx="619885" cy="338610"/>
                </a:xfrm>
                <a:custGeom>
                  <a:avLst/>
                  <a:gdLst>
                    <a:gd name="connsiteX0" fmla="*/ 0 w 679450"/>
                    <a:gd name="connsiteY0" fmla="*/ 378883 h 378883"/>
                    <a:gd name="connsiteX1" fmla="*/ 249767 w 679450"/>
                    <a:gd name="connsiteY1" fmla="*/ 243416 h 378883"/>
                    <a:gd name="connsiteX2" fmla="*/ 275167 w 679450"/>
                    <a:gd name="connsiteY2" fmla="*/ 230716 h 378883"/>
                    <a:gd name="connsiteX3" fmla="*/ 281517 w 679450"/>
                    <a:gd name="connsiteY3" fmla="*/ 222250 h 378883"/>
                    <a:gd name="connsiteX4" fmla="*/ 287867 w 679450"/>
                    <a:gd name="connsiteY4" fmla="*/ 218016 h 378883"/>
                    <a:gd name="connsiteX5" fmla="*/ 289984 w 679450"/>
                    <a:gd name="connsiteY5" fmla="*/ 211666 h 378883"/>
                    <a:gd name="connsiteX6" fmla="*/ 296334 w 679450"/>
                    <a:gd name="connsiteY6" fmla="*/ 205316 h 378883"/>
                    <a:gd name="connsiteX7" fmla="*/ 309034 w 679450"/>
                    <a:gd name="connsiteY7" fmla="*/ 190500 h 378883"/>
                    <a:gd name="connsiteX8" fmla="*/ 317500 w 679450"/>
                    <a:gd name="connsiteY8" fmla="*/ 188383 h 378883"/>
                    <a:gd name="connsiteX9" fmla="*/ 330200 w 679450"/>
                    <a:gd name="connsiteY9" fmla="*/ 179916 h 378883"/>
                    <a:gd name="connsiteX10" fmla="*/ 340784 w 679450"/>
                    <a:gd name="connsiteY10" fmla="*/ 173566 h 378883"/>
                    <a:gd name="connsiteX11" fmla="*/ 374650 w 679450"/>
                    <a:gd name="connsiteY11" fmla="*/ 160866 h 378883"/>
                    <a:gd name="connsiteX12" fmla="*/ 393700 w 679450"/>
                    <a:gd name="connsiteY12" fmla="*/ 150283 h 378883"/>
                    <a:gd name="connsiteX13" fmla="*/ 397934 w 679450"/>
                    <a:gd name="connsiteY13" fmla="*/ 146050 h 378883"/>
                    <a:gd name="connsiteX14" fmla="*/ 414867 w 679450"/>
                    <a:gd name="connsiteY14" fmla="*/ 141816 h 378883"/>
                    <a:gd name="connsiteX15" fmla="*/ 421217 w 679450"/>
                    <a:gd name="connsiteY15" fmla="*/ 135466 h 378883"/>
                    <a:gd name="connsiteX16" fmla="*/ 427567 w 679450"/>
                    <a:gd name="connsiteY16" fmla="*/ 131233 h 378883"/>
                    <a:gd name="connsiteX17" fmla="*/ 436034 w 679450"/>
                    <a:gd name="connsiteY17" fmla="*/ 114300 h 378883"/>
                    <a:gd name="connsiteX18" fmla="*/ 448734 w 679450"/>
                    <a:gd name="connsiteY18" fmla="*/ 99483 h 378883"/>
                    <a:gd name="connsiteX19" fmla="*/ 450850 w 679450"/>
                    <a:gd name="connsiteY19" fmla="*/ 91016 h 378883"/>
                    <a:gd name="connsiteX20" fmla="*/ 461434 w 679450"/>
                    <a:gd name="connsiteY20" fmla="*/ 80433 h 378883"/>
                    <a:gd name="connsiteX21" fmla="*/ 467784 w 679450"/>
                    <a:gd name="connsiteY21" fmla="*/ 74083 h 378883"/>
                    <a:gd name="connsiteX22" fmla="*/ 482600 w 679450"/>
                    <a:gd name="connsiteY22" fmla="*/ 63500 h 378883"/>
                    <a:gd name="connsiteX23" fmla="*/ 493184 w 679450"/>
                    <a:gd name="connsiteY23" fmla="*/ 52916 h 378883"/>
                    <a:gd name="connsiteX24" fmla="*/ 501650 w 679450"/>
                    <a:gd name="connsiteY24" fmla="*/ 50800 h 378883"/>
                    <a:gd name="connsiteX25" fmla="*/ 539750 w 679450"/>
                    <a:gd name="connsiteY25" fmla="*/ 48683 h 378883"/>
                    <a:gd name="connsiteX26" fmla="*/ 552450 w 679450"/>
                    <a:gd name="connsiteY26" fmla="*/ 40216 h 378883"/>
                    <a:gd name="connsiteX27" fmla="*/ 565150 w 679450"/>
                    <a:gd name="connsiteY27" fmla="*/ 38100 h 378883"/>
                    <a:gd name="connsiteX28" fmla="*/ 584200 w 679450"/>
                    <a:gd name="connsiteY28" fmla="*/ 31750 h 378883"/>
                    <a:gd name="connsiteX29" fmla="*/ 601134 w 679450"/>
                    <a:gd name="connsiteY29" fmla="*/ 25400 h 378883"/>
                    <a:gd name="connsiteX30" fmla="*/ 605367 w 679450"/>
                    <a:gd name="connsiteY30" fmla="*/ 21166 h 378883"/>
                    <a:gd name="connsiteX31" fmla="*/ 624417 w 679450"/>
                    <a:gd name="connsiteY31" fmla="*/ 19050 h 378883"/>
                    <a:gd name="connsiteX32" fmla="*/ 630767 w 679450"/>
                    <a:gd name="connsiteY32" fmla="*/ 16933 h 378883"/>
                    <a:gd name="connsiteX33" fmla="*/ 635000 w 679450"/>
                    <a:gd name="connsiteY33" fmla="*/ 10583 h 378883"/>
                    <a:gd name="connsiteX34" fmla="*/ 641350 w 679450"/>
                    <a:gd name="connsiteY34" fmla="*/ 8466 h 378883"/>
                    <a:gd name="connsiteX35" fmla="*/ 656167 w 679450"/>
                    <a:gd name="connsiteY35" fmla="*/ 6350 h 378883"/>
                    <a:gd name="connsiteX36" fmla="*/ 660400 w 679450"/>
                    <a:gd name="connsiteY36" fmla="*/ 2116 h 378883"/>
                    <a:gd name="connsiteX37" fmla="*/ 679450 w 679450"/>
                    <a:gd name="connsiteY37" fmla="*/ 0 h 37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9450" h="378883">
                      <a:moveTo>
                        <a:pt x="0" y="378883"/>
                      </a:moveTo>
                      <a:cubicBezTo>
                        <a:pt x="83256" y="333727"/>
                        <a:pt x="170959" y="295950"/>
                        <a:pt x="249767" y="243416"/>
                      </a:cubicBezTo>
                      <a:cubicBezTo>
                        <a:pt x="261899" y="235329"/>
                        <a:pt x="253792" y="240216"/>
                        <a:pt x="275167" y="230716"/>
                      </a:cubicBezTo>
                      <a:cubicBezTo>
                        <a:pt x="277284" y="227894"/>
                        <a:pt x="279023" y="224744"/>
                        <a:pt x="281517" y="222250"/>
                      </a:cubicBezTo>
                      <a:cubicBezTo>
                        <a:pt x="283316" y="220451"/>
                        <a:pt x="286278" y="220003"/>
                        <a:pt x="287867" y="218016"/>
                      </a:cubicBezTo>
                      <a:cubicBezTo>
                        <a:pt x="289261" y="216274"/>
                        <a:pt x="288746" y="213522"/>
                        <a:pt x="289984" y="211666"/>
                      </a:cubicBezTo>
                      <a:cubicBezTo>
                        <a:pt x="291644" y="209175"/>
                        <a:pt x="294418" y="207616"/>
                        <a:pt x="296334" y="205316"/>
                      </a:cubicBezTo>
                      <a:cubicBezTo>
                        <a:pt x="301879" y="198662"/>
                        <a:pt x="300183" y="196032"/>
                        <a:pt x="309034" y="190500"/>
                      </a:cubicBezTo>
                      <a:cubicBezTo>
                        <a:pt x="311501" y="188958"/>
                        <a:pt x="314678" y="189089"/>
                        <a:pt x="317500" y="188383"/>
                      </a:cubicBezTo>
                      <a:cubicBezTo>
                        <a:pt x="324775" y="181110"/>
                        <a:pt x="318669" y="186323"/>
                        <a:pt x="330200" y="179916"/>
                      </a:cubicBezTo>
                      <a:cubicBezTo>
                        <a:pt x="333796" y="177918"/>
                        <a:pt x="337061" y="175318"/>
                        <a:pt x="340784" y="173566"/>
                      </a:cubicBezTo>
                      <a:cubicBezTo>
                        <a:pt x="362002" y="163581"/>
                        <a:pt x="359464" y="164663"/>
                        <a:pt x="374650" y="160866"/>
                      </a:cubicBezTo>
                      <a:cubicBezTo>
                        <a:pt x="387629" y="147887"/>
                        <a:pt x="372982" y="160641"/>
                        <a:pt x="393700" y="150283"/>
                      </a:cubicBezTo>
                      <a:cubicBezTo>
                        <a:pt x="395485" y="149391"/>
                        <a:pt x="396223" y="147077"/>
                        <a:pt x="397934" y="146050"/>
                      </a:cubicBezTo>
                      <a:cubicBezTo>
                        <a:pt x="401189" y="144097"/>
                        <a:pt x="412589" y="142272"/>
                        <a:pt x="414867" y="141816"/>
                      </a:cubicBezTo>
                      <a:cubicBezTo>
                        <a:pt x="416984" y="139699"/>
                        <a:pt x="418917" y="137382"/>
                        <a:pt x="421217" y="135466"/>
                      </a:cubicBezTo>
                      <a:cubicBezTo>
                        <a:pt x="423171" y="133837"/>
                        <a:pt x="425768" y="133032"/>
                        <a:pt x="427567" y="131233"/>
                      </a:cubicBezTo>
                      <a:cubicBezTo>
                        <a:pt x="433483" y="125317"/>
                        <a:pt x="431490" y="121874"/>
                        <a:pt x="436034" y="114300"/>
                      </a:cubicBezTo>
                      <a:cubicBezTo>
                        <a:pt x="439681" y="108222"/>
                        <a:pt x="443985" y="104231"/>
                        <a:pt x="448734" y="99483"/>
                      </a:cubicBezTo>
                      <a:cubicBezTo>
                        <a:pt x="449439" y="96661"/>
                        <a:pt x="449236" y="93437"/>
                        <a:pt x="450850" y="91016"/>
                      </a:cubicBezTo>
                      <a:cubicBezTo>
                        <a:pt x="453617" y="86865"/>
                        <a:pt x="457906" y="83961"/>
                        <a:pt x="461434" y="80433"/>
                      </a:cubicBezTo>
                      <a:cubicBezTo>
                        <a:pt x="463551" y="78316"/>
                        <a:pt x="465293" y="75743"/>
                        <a:pt x="467784" y="74083"/>
                      </a:cubicBezTo>
                      <a:cubicBezTo>
                        <a:pt x="472339" y="71047"/>
                        <a:pt x="478658" y="67004"/>
                        <a:pt x="482600" y="63500"/>
                      </a:cubicBezTo>
                      <a:cubicBezTo>
                        <a:pt x="486329" y="60185"/>
                        <a:pt x="489033" y="55684"/>
                        <a:pt x="493184" y="52916"/>
                      </a:cubicBezTo>
                      <a:cubicBezTo>
                        <a:pt x="495604" y="51302"/>
                        <a:pt x="498753" y="51063"/>
                        <a:pt x="501650" y="50800"/>
                      </a:cubicBezTo>
                      <a:cubicBezTo>
                        <a:pt x="514317" y="49648"/>
                        <a:pt x="527050" y="49389"/>
                        <a:pt x="539750" y="48683"/>
                      </a:cubicBezTo>
                      <a:cubicBezTo>
                        <a:pt x="543983" y="45861"/>
                        <a:pt x="547753" y="42173"/>
                        <a:pt x="552450" y="40216"/>
                      </a:cubicBezTo>
                      <a:cubicBezTo>
                        <a:pt x="556412" y="38565"/>
                        <a:pt x="561003" y="39206"/>
                        <a:pt x="565150" y="38100"/>
                      </a:cubicBezTo>
                      <a:cubicBezTo>
                        <a:pt x="571618" y="36375"/>
                        <a:pt x="577706" y="33374"/>
                        <a:pt x="584200" y="31750"/>
                      </a:cubicBezTo>
                      <a:cubicBezTo>
                        <a:pt x="595728" y="28868"/>
                        <a:pt x="590065" y="30934"/>
                        <a:pt x="601134" y="25400"/>
                      </a:cubicBezTo>
                      <a:cubicBezTo>
                        <a:pt x="602545" y="23989"/>
                        <a:pt x="603442" y="21691"/>
                        <a:pt x="605367" y="21166"/>
                      </a:cubicBezTo>
                      <a:cubicBezTo>
                        <a:pt x="611531" y="19485"/>
                        <a:pt x="618115" y="20100"/>
                        <a:pt x="624417" y="19050"/>
                      </a:cubicBezTo>
                      <a:cubicBezTo>
                        <a:pt x="626618" y="18683"/>
                        <a:pt x="628650" y="17639"/>
                        <a:pt x="630767" y="16933"/>
                      </a:cubicBezTo>
                      <a:cubicBezTo>
                        <a:pt x="632178" y="14816"/>
                        <a:pt x="633014" y="12172"/>
                        <a:pt x="635000" y="10583"/>
                      </a:cubicBezTo>
                      <a:cubicBezTo>
                        <a:pt x="636742" y="9189"/>
                        <a:pt x="639162" y="8904"/>
                        <a:pt x="641350" y="8466"/>
                      </a:cubicBezTo>
                      <a:cubicBezTo>
                        <a:pt x="646242" y="7488"/>
                        <a:pt x="651228" y="7055"/>
                        <a:pt x="656167" y="6350"/>
                      </a:cubicBezTo>
                      <a:cubicBezTo>
                        <a:pt x="657578" y="4939"/>
                        <a:pt x="658475" y="2641"/>
                        <a:pt x="660400" y="2116"/>
                      </a:cubicBezTo>
                      <a:cubicBezTo>
                        <a:pt x="666564" y="435"/>
                        <a:pt x="679450" y="0"/>
                        <a:pt x="679450" y="0"/>
                      </a:cubicBezTo>
                    </a:path>
                  </a:pathLst>
                </a:custGeom>
                <a:noFill/>
                <a:ln w="12700" cap="flat" cmpd="sng" algn="ctr">
                  <a:solidFill>
                    <a:srgbClr val="FFC000"/>
                  </a:solidFill>
                  <a:prstDash val="solid"/>
                  <a:miter lim="800000"/>
                </a:ln>
                <a:effectLst/>
              </p:spPr>
              <p:txBody>
                <a:bodyPr rtlCol="0" anchor="ctr"/>
                <a:lstStyle/>
                <a:p>
                  <a:pPr algn="ctr" defTabSz="947004">
                    <a:defRPr/>
                  </a:pPr>
                  <a:endParaRPr lang="zh-CN" altLang="en-US" sz="779" kern="0">
                    <a:solidFill>
                      <a:prstClr val="white"/>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nvGrpSpPr>
                <p:cNvPr id="212" name="组合 252">
                  <a:extLst>
                    <a:ext uri="{FF2B5EF4-FFF2-40B4-BE49-F238E27FC236}">
                      <a16:creationId xmlns:a16="http://schemas.microsoft.com/office/drawing/2014/main" id="{0C7A5624-5429-402D-8CD2-CDD2D64F2C37}"/>
                    </a:ext>
                  </a:extLst>
                </p:cNvPr>
                <p:cNvGrpSpPr/>
                <p:nvPr/>
              </p:nvGrpSpPr>
              <p:grpSpPr>
                <a:xfrm>
                  <a:off x="4813484" y="4635195"/>
                  <a:ext cx="128961" cy="160282"/>
                  <a:chOff x="1310630" y="3539324"/>
                  <a:chExt cx="339937" cy="411411"/>
                </a:xfrm>
                <a:noFill/>
              </p:grpSpPr>
              <p:sp>
                <p:nvSpPr>
                  <p:cNvPr id="259" name="AutoShape 4">
                    <a:extLst>
                      <a:ext uri="{FF2B5EF4-FFF2-40B4-BE49-F238E27FC236}">
                        <a16:creationId xmlns:a16="http://schemas.microsoft.com/office/drawing/2014/main" id="{2CBFFE7E-B1A5-44D9-B5B2-D153BA281B99}"/>
                      </a:ext>
                    </a:extLst>
                  </p:cNvPr>
                  <p:cNvSpPr>
                    <a:spLocks noChangeAspect="1" noChangeArrowheads="1" noTextEdit="1"/>
                  </p:cNvSpPr>
                  <p:nvPr/>
                </p:nvSpPr>
                <p:spPr bwMode="auto">
                  <a:xfrm>
                    <a:off x="1310630" y="3543813"/>
                    <a:ext cx="338203" cy="406922"/>
                  </a:xfrm>
                  <a:prstGeom prst="rect">
                    <a:avLst/>
                  </a:prstGeom>
                  <a:grpFill/>
                  <a:ln w="9525">
                    <a:noFill/>
                    <a:miter lim="800000"/>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0" name="Freeform 6">
                    <a:extLst>
                      <a:ext uri="{FF2B5EF4-FFF2-40B4-BE49-F238E27FC236}">
                        <a16:creationId xmlns:a16="http://schemas.microsoft.com/office/drawing/2014/main" id="{64EC4ACF-800E-4566-AC85-71B3C90905A1}"/>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1" name="Freeform 7">
                    <a:extLst>
                      <a:ext uri="{FF2B5EF4-FFF2-40B4-BE49-F238E27FC236}">
                        <a16:creationId xmlns:a16="http://schemas.microsoft.com/office/drawing/2014/main" id="{05C2855C-1F11-41B0-AA31-9B4B3749D116}"/>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2" name="Freeform 8">
                    <a:extLst>
                      <a:ext uri="{FF2B5EF4-FFF2-40B4-BE49-F238E27FC236}">
                        <a16:creationId xmlns:a16="http://schemas.microsoft.com/office/drawing/2014/main" id="{7D19699D-07A2-43C1-8A6A-ED91791774F0}"/>
                      </a:ext>
                    </a:extLst>
                  </p:cNvPr>
                  <p:cNvSpPr>
                    <a:spLocks noEditPoints="1"/>
                  </p:cNvSpPr>
                  <p:nvPr/>
                </p:nvSpPr>
                <p:spPr bwMode="auto">
                  <a:xfrm>
                    <a:off x="1390411" y="3738633"/>
                    <a:ext cx="180375" cy="183972"/>
                  </a:xfrm>
                  <a:custGeom>
                    <a:avLst/>
                    <a:gdLst>
                      <a:gd name="T0" fmla="*/ 2147483647 w 88"/>
                      <a:gd name="T1" fmla="*/ 2147483647 h 124"/>
                      <a:gd name="T2" fmla="*/ 2147483647 w 88"/>
                      <a:gd name="T3" fmla="*/ 2147483647 h 124"/>
                      <a:gd name="T4" fmla="*/ 2147483647 w 88"/>
                      <a:gd name="T5" fmla="*/ 2147483647 h 124"/>
                      <a:gd name="T6" fmla="*/ 2147483647 w 88"/>
                      <a:gd name="T7" fmla="*/ 2147483647 h 124"/>
                      <a:gd name="T8" fmla="*/ 2147483647 w 88"/>
                      <a:gd name="T9" fmla="*/ 0 h 124"/>
                      <a:gd name="T10" fmla="*/ 2147483647 w 88"/>
                      <a:gd name="T11" fmla="*/ 0 h 124"/>
                      <a:gd name="T12" fmla="*/ 2147483647 w 88"/>
                      <a:gd name="T13" fmla="*/ 0 h 124"/>
                      <a:gd name="T14" fmla="*/ 2147483647 w 88"/>
                      <a:gd name="T15" fmla="*/ 2147483647 h 124"/>
                      <a:gd name="T16" fmla="*/ 2147483647 w 88"/>
                      <a:gd name="T17" fmla="*/ 2147483647 h 124"/>
                      <a:gd name="T18" fmla="*/ 0 w 88"/>
                      <a:gd name="T19" fmla="*/ 2147483647 h 124"/>
                      <a:gd name="T20" fmla="*/ 2147483647 w 88"/>
                      <a:gd name="T21" fmla="*/ 2147483647 h 124"/>
                      <a:gd name="T22" fmla="*/ 2147483647 w 88"/>
                      <a:gd name="T23" fmla="*/ 2147483647 h 124"/>
                      <a:gd name="T24" fmla="*/ 2147483647 w 88"/>
                      <a:gd name="T25" fmla="*/ 2147483647 h 124"/>
                      <a:gd name="T26" fmla="*/ 2147483647 w 88"/>
                      <a:gd name="T27" fmla="*/ 2147483647 h 124"/>
                      <a:gd name="T28" fmla="*/ 2147483647 w 88"/>
                      <a:gd name="T29" fmla="*/ 2147483647 h 124"/>
                      <a:gd name="T30" fmla="*/ 2147483647 w 88"/>
                      <a:gd name="T31" fmla="*/ 2147483647 h 124"/>
                      <a:gd name="T32" fmla="*/ 2147483647 w 88"/>
                      <a:gd name="T33" fmla="*/ 2147483647 h 124"/>
                      <a:gd name="T34" fmla="*/ 2147483647 w 88"/>
                      <a:gd name="T35" fmla="*/ 2147483647 h 124"/>
                      <a:gd name="T36" fmla="*/ 2147483647 w 88"/>
                      <a:gd name="T37" fmla="*/ 2147483647 h 124"/>
                      <a:gd name="T38" fmla="*/ 2147483647 w 88"/>
                      <a:gd name="T39" fmla="*/ 2147483647 h 124"/>
                      <a:gd name="T40" fmla="*/ 2147483647 w 88"/>
                      <a:gd name="T41" fmla="*/ 2147483647 h 124"/>
                      <a:gd name="T42" fmla="*/ 2147483647 w 88"/>
                      <a:gd name="T43" fmla="*/ 2147483647 h 124"/>
                      <a:gd name="T44" fmla="*/ 2147483647 w 88"/>
                      <a:gd name="T45" fmla="*/ 2147483647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124"/>
                      <a:gd name="T71" fmla="*/ 88 w 88"/>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124">
                        <a:moveTo>
                          <a:pt x="69" y="124"/>
                        </a:moveTo>
                        <a:cubicBezTo>
                          <a:pt x="88" y="124"/>
                          <a:pt x="88" y="124"/>
                          <a:pt x="88" y="124"/>
                        </a:cubicBezTo>
                        <a:cubicBezTo>
                          <a:pt x="87" y="123"/>
                          <a:pt x="87" y="121"/>
                          <a:pt x="87" y="120"/>
                        </a:cubicBezTo>
                        <a:cubicBezTo>
                          <a:pt x="51" y="6"/>
                          <a:pt x="51" y="6"/>
                          <a:pt x="51" y="6"/>
                        </a:cubicBezTo>
                        <a:cubicBezTo>
                          <a:pt x="50" y="2"/>
                          <a:pt x="47" y="0"/>
                          <a:pt x="44" y="0"/>
                        </a:cubicBezTo>
                        <a:cubicBezTo>
                          <a:pt x="44" y="0"/>
                          <a:pt x="44" y="0"/>
                          <a:pt x="44" y="0"/>
                        </a:cubicBezTo>
                        <a:cubicBezTo>
                          <a:pt x="43" y="0"/>
                          <a:pt x="43" y="0"/>
                          <a:pt x="43" y="0"/>
                        </a:cubicBezTo>
                        <a:cubicBezTo>
                          <a:pt x="40" y="0"/>
                          <a:pt x="37" y="2"/>
                          <a:pt x="36" y="6"/>
                        </a:cubicBezTo>
                        <a:cubicBezTo>
                          <a:pt x="1" y="120"/>
                          <a:pt x="1" y="120"/>
                          <a:pt x="1" y="120"/>
                        </a:cubicBezTo>
                        <a:cubicBezTo>
                          <a:pt x="0" y="121"/>
                          <a:pt x="0" y="123"/>
                          <a:pt x="0" y="124"/>
                        </a:cubicBezTo>
                        <a:cubicBezTo>
                          <a:pt x="18" y="124"/>
                          <a:pt x="18" y="124"/>
                          <a:pt x="18" y="124"/>
                        </a:cubicBezTo>
                        <a:cubicBezTo>
                          <a:pt x="23" y="107"/>
                          <a:pt x="23" y="107"/>
                          <a:pt x="23" y="107"/>
                        </a:cubicBezTo>
                        <a:cubicBezTo>
                          <a:pt x="64" y="107"/>
                          <a:pt x="64" y="107"/>
                          <a:pt x="64" y="107"/>
                        </a:cubicBezTo>
                        <a:lnTo>
                          <a:pt x="69" y="124"/>
                        </a:lnTo>
                        <a:close/>
                        <a:moveTo>
                          <a:pt x="48" y="55"/>
                        </a:moveTo>
                        <a:cubicBezTo>
                          <a:pt x="39" y="55"/>
                          <a:pt x="39" y="55"/>
                          <a:pt x="39" y="55"/>
                        </a:cubicBezTo>
                        <a:cubicBezTo>
                          <a:pt x="44" y="40"/>
                          <a:pt x="44" y="40"/>
                          <a:pt x="44" y="40"/>
                        </a:cubicBezTo>
                        <a:lnTo>
                          <a:pt x="48" y="55"/>
                        </a:lnTo>
                        <a:close/>
                        <a:moveTo>
                          <a:pt x="29" y="89"/>
                        </a:moveTo>
                        <a:cubicBezTo>
                          <a:pt x="33" y="73"/>
                          <a:pt x="33" y="73"/>
                          <a:pt x="33" y="73"/>
                        </a:cubicBezTo>
                        <a:cubicBezTo>
                          <a:pt x="54" y="73"/>
                          <a:pt x="54" y="73"/>
                          <a:pt x="54" y="73"/>
                        </a:cubicBezTo>
                        <a:cubicBezTo>
                          <a:pt x="59" y="89"/>
                          <a:pt x="59" y="89"/>
                          <a:pt x="59" y="89"/>
                        </a:cubicBezTo>
                        <a:lnTo>
                          <a:pt x="29" y="89"/>
                        </a:ln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3" name="Freeform 9">
                    <a:extLst>
                      <a:ext uri="{FF2B5EF4-FFF2-40B4-BE49-F238E27FC236}">
                        <a16:creationId xmlns:a16="http://schemas.microsoft.com/office/drawing/2014/main" id="{7B51690B-261B-434A-8274-B8C8B96CC9EA}"/>
                      </a:ext>
                    </a:extLst>
                  </p:cNvPr>
                  <p:cNvSpPr>
                    <a:spLocks/>
                  </p:cNvSpPr>
                  <p:nvPr/>
                </p:nvSpPr>
                <p:spPr bwMode="auto">
                  <a:xfrm>
                    <a:off x="1523958" y="3588702"/>
                    <a:ext cx="63304" cy="166989"/>
                  </a:xfrm>
                  <a:custGeom>
                    <a:avLst/>
                    <a:gdLst>
                      <a:gd name="T0" fmla="*/ 2147483647 w 31"/>
                      <a:gd name="T1" fmla="*/ 2147483647 h 79"/>
                      <a:gd name="T2" fmla="*/ 2147483647 w 31"/>
                      <a:gd name="T3" fmla="*/ 2147483647 h 79"/>
                      <a:gd name="T4" fmla="*/ 2147483647 w 31"/>
                      <a:gd name="T5" fmla="*/ 2147483647 h 79"/>
                      <a:gd name="T6" fmla="*/ 2147483647 w 31"/>
                      <a:gd name="T7" fmla="*/ 2147483647 h 79"/>
                      <a:gd name="T8" fmla="*/ 2147483647 w 31"/>
                      <a:gd name="T9" fmla="*/ 2147483647 h 79"/>
                      <a:gd name="T10" fmla="*/ 2147483647 w 31"/>
                      <a:gd name="T11" fmla="*/ 2147483647 h 79"/>
                      <a:gd name="T12" fmla="*/ 2147483647 w 31"/>
                      <a:gd name="T13" fmla="*/ 2147483647 h 79"/>
                      <a:gd name="T14" fmla="*/ 2147483647 w 31"/>
                      <a:gd name="T15" fmla="*/ 2147483647 h 79"/>
                      <a:gd name="T16" fmla="*/ 2147483647 w 31"/>
                      <a:gd name="T17" fmla="*/ 2147483647 h 79"/>
                      <a:gd name="T18" fmla="*/ 2147483647 w 31"/>
                      <a:gd name="T19" fmla="*/ 2147483647 h 79"/>
                      <a:gd name="T20" fmla="*/ 2147483647 w 31"/>
                      <a:gd name="T21" fmla="*/ 2147483647 h 79"/>
                      <a:gd name="T22" fmla="*/ 2147483647 w 31"/>
                      <a:gd name="T23" fmla="*/ 2147483647 h 79"/>
                      <a:gd name="T24" fmla="*/ 2147483647 w 31"/>
                      <a:gd name="T25" fmla="*/ 2147483647 h 79"/>
                      <a:gd name="T26" fmla="*/ 2147483647 w 31"/>
                      <a:gd name="T27" fmla="*/ 2147483647 h 79"/>
                      <a:gd name="T28" fmla="*/ 2147483647 w 31"/>
                      <a:gd name="T29" fmla="*/ 2147483647 h 79"/>
                      <a:gd name="T30" fmla="*/ 2147483647 w 31"/>
                      <a:gd name="T31" fmla="*/ 2147483647 h 79"/>
                      <a:gd name="T32" fmla="*/ 2147483647 w 31"/>
                      <a:gd name="T33" fmla="*/ 2147483647 h 79"/>
                      <a:gd name="T34" fmla="*/ 2147483647 w 31"/>
                      <a:gd name="T35" fmla="*/ 2147483647 h 79"/>
                      <a:gd name="T36" fmla="*/ 2147483647 w 31"/>
                      <a:gd name="T37" fmla="*/ 2147483647 h 79"/>
                      <a:gd name="T38" fmla="*/ 2147483647 w 31"/>
                      <a:gd name="T39" fmla="*/ 2147483647 h 79"/>
                      <a:gd name="T40" fmla="*/ 2147483647 w 31"/>
                      <a:gd name="T41" fmla="*/ 2147483647 h 79"/>
                      <a:gd name="T42" fmla="*/ 2147483647 w 31"/>
                      <a:gd name="T43" fmla="*/ 2147483647 h 79"/>
                      <a:gd name="T44" fmla="*/ 2147483647 w 31"/>
                      <a:gd name="T45" fmla="*/ 2147483647 h 79"/>
                      <a:gd name="T46" fmla="*/ 2147483647 w 31"/>
                      <a:gd name="T47" fmla="*/ 2147483647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79"/>
                      <a:gd name="T74" fmla="*/ 31 w 31"/>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79">
                        <a:moveTo>
                          <a:pt x="6" y="78"/>
                        </a:moveTo>
                        <a:cubicBezTo>
                          <a:pt x="3" y="75"/>
                          <a:pt x="2" y="70"/>
                          <a:pt x="5" y="67"/>
                        </a:cubicBezTo>
                        <a:cubicBezTo>
                          <a:pt x="5" y="67"/>
                          <a:pt x="5" y="67"/>
                          <a:pt x="5" y="67"/>
                        </a:cubicBezTo>
                        <a:cubicBezTo>
                          <a:pt x="13" y="56"/>
                          <a:pt x="15" y="47"/>
                          <a:pt x="15" y="40"/>
                        </a:cubicBezTo>
                        <a:cubicBezTo>
                          <a:pt x="15" y="40"/>
                          <a:pt x="15" y="40"/>
                          <a:pt x="15" y="40"/>
                        </a:cubicBezTo>
                        <a:cubicBezTo>
                          <a:pt x="15" y="40"/>
                          <a:pt x="15" y="40"/>
                          <a:pt x="15" y="40"/>
                        </a:cubicBezTo>
                        <a:cubicBezTo>
                          <a:pt x="15" y="40"/>
                          <a:pt x="15" y="40"/>
                          <a:pt x="15" y="40"/>
                        </a:cubicBezTo>
                        <a:cubicBezTo>
                          <a:pt x="15" y="26"/>
                          <a:pt x="4" y="16"/>
                          <a:pt x="3" y="15"/>
                        </a:cubicBezTo>
                        <a:cubicBezTo>
                          <a:pt x="3" y="15"/>
                          <a:pt x="3" y="15"/>
                          <a:pt x="3" y="15"/>
                        </a:cubicBezTo>
                        <a:cubicBezTo>
                          <a:pt x="3" y="15"/>
                          <a:pt x="3" y="15"/>
                          <a:pt x="3" y="15"/>
                        </a:cubicBezTo>
                        <a:cubicBezTo>
                          <a:pt x="3" y="15"/>
                          <a:pt x="3" y="15"/>
                          <a:pt x="3" y="15"/>
                        </a:cubicBezTo>
                        <a:cubicBezTo>
                          <a:pt x="0" y="12"/>
                          <a:pt x="0" y="7"/>
                          <a:pt x="2" y="4"/>
                        </a:cubicBezTo>
                        <a:cubicBezTo>
                          <a:pt x="2" y="4"/>
                          <a:pt x="2" y="4"/>
                          <a:pt x="2" y="4"/>
                        </a:cubicBezTo>
                        <a:cubicBezTo>
                          <a:pt x="5" y="0"/>
                          <a:pt x="10" y="0"/>
                          <a:pt x="13" y="3"/>
                        </a:cubicBezTo>
                        <a:cubicBezTo>
                          <a:pt x="13" y="3"/>
                          <a:pt x="13" y="3"/>
                          <a:pt x="13" y="3"/>
                        </a:cubicBezTo>
                        <a:cubicBezTo>
                          <a:pt x="14" y="3"/>
                          <a:pt x="31" y="16"/>
                          <a:pt x="31" y="40"/>
                        </a:cubicBezTo>
                        <a:cubicBezTo>
                          <a:pt x="31" y="40"/>
                          <a:pt x="31" y="40"/>
                          <a:pt x="31" y="40"/>
                        </a:cubicBezTo>
                        <a:cubicBezTo>
                          <a:pt x="31" y="40"/>
                          <a:pt x="31" y="40"/>
                          <a:pt x="31" y="40"/>
                        </a:cubicBezTo>
                        <a:cubicBezTo>
                          <a:pt x="31" y="40"/>
                          <a:pt x="31" y="40"/>
                          <a:pt x="31" y="40"/>
                        </a:cubicBezTo>
                        <a:cubicBezTo>
                          <a:pt x="31" y="51"/>
                          <a:pt x="27" y="64"/>
                          <a:pt x="17" y="76"/>
                        </a:cubicBezTo>
                        <a:cubicBezTo>
                          <a:pt x="17" y="76"/>
                          <a:pt x="17" y="76"/>
                          <a:pt x="17" y="76"/>
                        </a:cubicBezTo>
                        <a:cubicBezTo>
                          <a:pt x="16" y="78"/>
                          <a:pt x="14" y="79"/>
                          <a:pt x="11" y="79"/>
                        </a:cubicBezTo>
                        <a:cubicBezTo>
                          <a:pt x="11" y="79"/>
                          <a:pt x="11" y="79"/>
                          <a:pt x="11" y="79"/>
                        </a:cubicBezTo>
                        <a:cubicBezTo>
                          <a:pt x="9" y="79"/>
                          <a:pt x="8" y="79"/>
                          <a:pt x="6" y="78"/>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4" name="Freeform 10">
                    <a:extLst>
                      <a:ext uri="{FF2B5EF4-FFF2-40B4-BE49-F238E27FC236}">
                        <a16:creationId xmlns:a16="http://schemas.microsoft.com/office/drawing/2014/main" id="{31E2636F-C0C8-4DBC-9B4D-0EF68182214C}"/>
                      </a:ext>
                    </a:extLst>
                  </p:cNvPr>
                  <p:cNvSpPr>
                    <a:spLocks/>
                  </p:cNvSpPr>
                  <p:nvPr/>
                </p:nvSpPr>
                <p:spPr bwMode="auto">
                  <a:xfrm>
                    <a:off x="1564715" y="3539324"/>
                    <a:ext cx="85852" cy="261256"/>
                  </a:xfrm>
                  <a:custGeom>
                    <a:avLst/>
                    <a:gdLst>
                      <a:gd name="T0" fmla="*/ 2147483647 w 42"/>
                      <a:gd name="T1" fmla="*/ 2147483647 h 123"/>
                      <a:gd name="T2" fmla="*/ 2147483647 w 42"/>
                      <a:gd name="T3" fmla="*/ 2147483647 h 123"/>
                      <a:gd name="T4" fmla="*/ 2147483647 w 42"/>
                      <a:gd name="T5" fmla="*/ 2147483647 h 123"/>
                      <a:gd name="T6" fmla="*/ 2147483647 w 42"/>
                      <a:gd name="T7" fmla="*/ 2147483647 h 123"/>
                      <a:gd name="T8" fmla="*/ 2147483647 w 42"/>
                      <a:gd name="T9" fmla="*/ 2147483647 h 123"/>
                      <a:gd name="T10" fmla="*/ 2147483647 w 42"/>
                      <a:gd name="T11" fmla="*/ 2147483647 h 123"/>
                      <a:gd name="T12" fmla="*/ 2147483647 w 42"/>
                      <a:gd name="T13" fmla="*/ 2147483647 h 123"/>
                      <a:gd name="T14" fmla="*/ 2147483647 w 42"/>
                      <a:gd name="T15" fmla="*/ 2147483647 h 123"/>
                      <a:gd name="T16" fmla="*/ 2147483647 w 42"/>
                      <a:gd name="T17" fmla="*/ 2147483647 h 123"/>
                      <a:gd name="T18" fmla="*/ 2147483647 w 42"/>
                      <a:gd name="T19" fmla="*/ 2147483647 h 123"/>
                      <a:gd name="T20" fmla="*/ 2147483647 w 42"/>
                      <a:gd name="T21" fmla="*/ 2147483647 h 123"/>
                      <a:gd name="T22" fmla="*/ 2147483647 w 42"/>
                      <a:gd name="T23" fmla="*/ 2147483647 h 123"/>
                      <a:gd name="T24" fmla="*/ 2147483647 w 42"/>
                      <a:gd name="T25" fmla="*/ 2147483647 h 123"/>
                      <a:gd name="T26" fmla="*/ 2147483647 w 42"/>
                      <a:gd name="T27" fmla="*/ 2147483647 h 123"/>
                      <a:gd name="T28" fmla="*/ 2147483647 w 42"/>
                      <a:gd name="T29" fmla="*/ 2147483647 h 123"/>
                      <a:gd name="T30" fmla="*/ 2147483647 w 42"/>
                      <a:gd name="T31" fmla="*/ 2147483647 h 123"/>
                      <a:gd name="T32" fmla="*/ 2147483647 w 42"/>
                      <a:gd name="T33" fmla="*/ 2147483647 h 123"/>
                      <a:gd name="T34" fmla="*/ 2147483647 w 42"/>
                      <a:gd name="T35" fmla="*/ 2147483647 h 123"/>
                      <a:gd name="T36" fmla="*/ 2147483647 w 42"/>
                      <a:gd name="T37" fmla="*/ 2147483647 h 123"/>
                      <a:gd name="T38" fmla="*/ 2147483647 w 42"/>
                      <a:gd name="T39" fmla="*/ 2147483647 h 123"/>
                      <a:gd name="T40" fmla="*/ 2147483647 w 42"/>
                      <a:gd name="T41" fmla="*/ 2147483647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123"/>
                      <a:gd name="T65" fmla="*/ 42 w 4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123">
                        <a:moveTo>
                          <a:pt x="10" y="121"/>
                        </a:moveTo>
                        <a:cubicBezTo>
                          <a:pt x="7" y="119"/>
                          <a:pt x="6" y="114"/>
                          <a:pt x="8" y="110"/>
                        </a:cubicBezTo>
                        <a:cubicBezTo>
                          <a:pt x="8" y="110"/>
                          <a:pt x="8" y="110"/>
                          <a:pt x="8" y="110"/>
                        </a:cubicBezTo>
                        <a:cubicBezTo>
                          <a:pt x="22" y="92"/>
                          <a:pt x="26" y="77"/>
                          <a:pt x="26" y="64"/>
                        </a:cubicBezTo>
                        <a:cubicBezTo>
                          <a:pt x="26" y="64"/>
                          <a:pt x="26" y="64"/>
                          <a:pt x="26" y="64"/>
                        </a:cubicBezTo>
                        <a:cubicBezTo>
                          <a:pt x="26" y="38"/>
                          <a:pt x="9" y="19"/>
                          <a:pt x="5" y="15"/>
                        </a:cubicBezTo>
                        <a:cubicBezTo>
                          <a:pt x="5" y="15"/>
                          <a:pt x="5" y="15"/>
                          <a:pt x="5" y="15"/>
                        </a:cubicBezTo>
                        <a:cubicBezTo>
                          <a:pt x="4" y="15"/>
                          <a:pt x="4" y="14"/>
                          <a:pt x="4" y="14"/>
                        </a:cubicBezTo>
                        <a:cubicBezTo>
                          <a:pt x="4" y="14"/>
                          <a:pt x="4" y="14"/>
                          <a:pt x="4" y="14"/>
                        </a:cubicBezTo>
                        <a:cubicBezTo>
                          <a:pt x="4" y="14"/>
                          <a:pt x="4" y="14"/>
                          <a:pt x="4" y="14"/>
                        </a:cubicBezTo>
                        <a:cubicBezTo>
                          <a:pt x="1" y="12"/>
                          <a:pt x="0" y="7"/>
                          <a:pt x="3" y="3"/>
                        </a:cubicBezTo>
                        <a:cubicBezTo>
                          <a:pt x="3" y="3"/>
                          <a:pt x="3" y="3"/>
                          <a:pt x="3" y="3"/>
                        </a:cubicBezTo>
                        <a:cubicBezTo>
                          <a:pt x="6" y="0"/>
                          <a:pt x="11" y="0"/>
                          <a:pt x="14" y="3"/>
                        </a:cubicBezTo>
                        <a:cubicBezTo>
                          <a:pt x="14" y="3"/>
                          <a:pt x="14" y="3"/>
                          <a:pt x="14" y="3"/>
                        </a:cubicBezTo>
                        <a:cubicBezTo>
                          <a:pt x="15" y="3"/>
                          <a:pt x="41" y="26"/>
                          <a:pt x="42" y="64"/>
                        </a:cubicBezTo>
                        <a:cubicBezTo>
                          <a:pt x="42" y="64"/>
                          <a:pt x="42" y="64"/>
                          <a:pt x="42" y="64"/>
                        </a:cubicBezTo>
                        <a:cubicBezTo>
                          <a:pt x="42" y="80"/>
                          <a:pt x="36" y="100"/>
                          <a:pt x="21" y="120"/>
                        </a:cubicBezTo>
                        <a:cubicBezTo>
                          <a:pt x="21" y="120"/>
                          <a:pt x="21" y="120"/>
                          <a:pt x="21" y="120"/>
                        </a:cubicBezTo>
                        <a:cubicBezTo>
                          <a:pt x="19" y="122"/>
                          <a:pt x="17" y="123"/>
                          <a:pt x="15" y="123"/>
                        </a:cubicBezTo>
                        <a:cubicBezTo>
                          <a:pt x="15" y="123"/>
                          <a:pt x="15" y="123"/>
                          <a:pt x="15" y="123"/>
                        </a:cubicBezTo>
                        <a:cubicBezTo>
                          <a:pt x="13" y="123"/>
                          <a:pt x="11" y="122"/>
                          <a:pt x="10" y="121"/>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5" name="Freeform 11">
                    <a:extLst>
                      <a:ext uri="{FF2B5EF4-FFF2-40B4-BE49-F238E27FC236}">
                        <a16:creationId xmlns:a16="http://schemas.microsoft.com/office/drawing/2014/main" id="{37CC5E62-B43C-4472-95A9-60DFC0F17411}"/>
                      </a:ext>
                    </a:extLst>
                  </p:cNvPr>
                  <p:cNvSpPr>
                    <a:spLocks/>
                  </p:cNvSpPr>
                  <p:nvPr/>
                </p:nvSpPr>
                <p:spPr bwMode="auto">
                  <a:xfrm>
                    <a:off x="1372200" y="3588702"/>
                    <a:ext cx="65906" cy="166989"/>
                  </a:xfrm>
                  <a:custGeom>
                    <a:avLst/>
                    <a:gdLst>
                      <a:gd name="T0" fmla="*/ 2147483647 w 32"/>
                      <a:gd name="T1" fmla="*/ 2147483647 h 79"/>
                      <a:gd name="T2" fmla="*/ 0 w 32"/>
                      <a:gd name="T3" fmla="*/ 2147483647 h 79"/>
                      <a:gd name="T4" fmla="*/ 0 w 32"/>
                      <a:gd name="T5" fmla="*/ 2147483647 h 79"/>
                      <a:gd name="T6" fmla="*/ 0 w 32"/>
                      <a:gd name="T7" fmla="*/ 2147483647 h 79"/>
                      <a:gd name="T8" fmla="*/ 0 w 32"/>
                      <a:gd name="T9" fmla="*/ 2147483647 h 79"/>
                      <a:gd name="T10" fmla="*/ 2147483647 w 32"/>
                      <a:gd name="T11" fmla="*/ 2147483647 h 79"/>
                      <a:gd name="T12" fmla="*/ 2147483647 w 32"/>
                      <a:gd name="T13" fmla="*/ 2147483647 h 79"/>
                      <a:gd name="T14" fmla="*/ 2147483647 w 32"/>
                      <a:gd name="T15" fmla="*/ 2147483647 h 79"/>
                      <a:gd name="T16" fmla="*/ 2147483647 w 32"/>
                      <a:gd name="T17" fmla="*/ 2147483647 h 79"/>
                      <a:gd name="T18" fmla="*/ 2147483647 w 32"/>
                      <a:gd name="T19" fmla="*/ 2147483647 h 79"/>
                      <a:gd name="T20" fmla="*/ 2147483647 w 32"/>
                      <a:gd name="T21" fmla="*/ 2147483647 h 79"/>
                      <a:gd name="T22" fmla="*/ 2147483647 w 32"/>
                      <a:gd name="T23" fmla="*/ 2147483647 h 79"/>
                      <a:gd name="T24" fmla="*/ 2147483647 w 32"/>
                      <a:gd name="T25" fmla="*/ 2147483647 h 79"/>
                      <a:gd name="T26" fmla="*/ 2147483647 w 32"/>
                      <a:gd name="T27" fmla="*/ 2147483647 h 79"/>
                      <a:gd name="T28" fmla="*/ 2147483647 w 32"/>
                      <a:gd name="T29" fmla="*/ 2147483647 h 79"/>
                      <a:gd name="T30" fmla="*/ 2147483647 w 32"/>
                      <a:gd name="T31" fmla="*/ 2147483647 h 79"/>
                      <a:gd name="T32" fmla="*/ 2147483647 w 32"/>
                      <a:gd name="T33" fmla="*/ 2147483647 h 79"/>
                      <a:gd name="T34" fmla="*/ 2147483647 w 32"/>
                      <a:gd name="T35" fmla="*/ 2147483647 h 79"/>
                      <a:gd name="T36" fmla="*/ 2147483647 w 32"/>
                      <a:gd name="T37" fmla="*/ 2147483647 h 79"/>
                      <a:gd name="T38" fmla="*/ 2147483647 w 32"/>
                      <a:gd name="T39" fmla="*/ 2147483647 h 79"/>
                      <a:gd name="T40" fmla="*/ 2147483647 w 32"/>
                      <a:gd name="T41" fmla="*/ 2147483647 h 79"/>
                      <a:gd name="T42" fmla="*/ 2147483647 w 32"/>
                      <a:gd name="T43" fmla="*/ 2147483647 h 79"/>
                      <a:gd name="T44" fmla="*/ 2147483647 w 32"/>
                      <a:gd name="T45" fmla="*/ 2147483647 h 79"/>
                      <a:gd name="T46" fmla="*/ 2147483647 w 32"/>
                      <a:gd name="T47" fmla="*/ 2147483647 h 79"/>
                      <a:gd name="T48" fmla="*/ 2147483647 w 32"/>
                      <a:gd name="T49" fmla="*/ 2147483647 h 79"/>
                      <a:gd name="T50" fmla="*/ 2147483647 w 32"/>
                      <a:gd name="T51" fmla="*/ 2147483647 h 79"/>
                      <a:gd name="T52" fmla="*/ 2147483647 w 32"/>
                      <a:gd name="T53" fmla="*/ 2147483647 h 79"/>
                      <a:gd name="T54" fmla="*/ 2147483647 w 32"/>
                      <a:gd name="T55" fmla="*/ 2147483647 h 79"/>
                      <a:gd name="T56" fmla="*/ 2147483647 w 32"/>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79"/>
                      <a:gd name="T89" fmla="*/ 32 w 32"/>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79">
                        <a:moveTo>
                          <a:pt x="14" y="76"/>
                        </a:moveTo>
                        <a:cubicBezTo>
                          <a:pt x="4" y="64"/>
                          <a:pt x="0" y="51"/>
                          <a:pt x="0" y="40"/>
                        </a:cubicBezTo>
                        <a:cubicBezTo>
                          <a:pt x="0" y="40"/>
                          <a:pt x="0" y="40"/>
                          <a:pt x="0" y="40"/>
                        </a:cubicBezTo>
                        <a:cubicBezTo>
                          <a:pt x="0" y="40"/>
                          <a:pt x="0" y="40"/>
                          <a:pt x="0" y="40"/>
                        </a:cubicBezTo>
                        <a:cubicBezTo>
                          <a:pt x="0" y="40"/>
                          <a:pt x="0" y="40"/>
                          <a:pt x="0" y="40"/>
                        </a:cubicBezTo>
                        <a:cubicBezTo>
                          <a:pt x="1" y="16"/>
                          <a:pt x="17" y="3"/>
                          <a:pt x="18" y="3"/>
                        </a:cubicBezTo>
                        <a:cubicBezTo>
                          <a:pt x="18" y="3"/>
                          <a:pt x="18" y="3"/>
                          <a:pt x="18" y="3"/>
                        </a:cubicBezTo>
                        <a:cubicBezTo>
                          <a:pt x="21" y="0"/>
                          <a:pt x="26" y="0"/>
                          <a:pt x="29" y="4"/>
                        </a:cubicBezTo>
                        <a:cubicBezTo>
                          <a:pt x="29" y="4"/>
                          <a:pt x="29" y="4"/>
                          <a:pt x="29" y="4"/>
                        </a:cubicBezTo>
                        <a:cubicBezTo>
                          <a:pt x="32" y="7"/>
                          <a:pt x="31" y="12"/>
                          <a:pt x="28" y="15"/>
                        </a:cubicBezTo>
                        <a:cubicBezTo>
                          <a:pt x="28" y="15"/>
                          <a:pt x="28" y="15"/>
                          <a:pt x="28" y="15"/>
                        </a:cubicBezTo>
                        <a:cubicBezTo>
                          <a:pt x="28" y="15"/>
                          <a:pt x="28" y="15"/>
                          <a:pt x="28" y="15"/>
                        </a:cubicBezTo>
                        <a:cubicBezTo>
                          <a:pt x="28" y="15"/>
                          <a:pt x="28" y="15"/>
                          <a:pt x="27" y="15"/>
                        </a:cubicBezTo>
                        <a:cubicBezTo>
                          <a:pt x="27" y="15"/>
                          <a:pt x="27" y="15"/>
                          <a:pt x="27" y="15"/>
                        </a:cubicBezTo>
                        <a:cubicBezTo>
                          <a:pt x="27" y="15"/>
                          <a:pt x="27" y="16"/>
                          <a:pt x="26" y="16"/>
                        </a:cubicBezTo>
                        <a:cubicBezTo>
                          <a:pt x="26" y="16"/>
                          <a:pt x="26" y="16"/>
                          <a:pt x="26" y="16"/>
                        </a:cubicBezTo>
                        <a:cubicBezTo>
                          <a:pt x="25" y="18"/>
                          <a:pt x="24" y="19"/>
                          <a:pt x="22" y="22"/>
                        </a:cubicBezTo>
                        <a:cubicBezTo>
                          <a:pt x="22" y="22"/>
                          <a:pt x="22" y="22"/>
                          <a:pt x="22" y="22"/>
                        </a:cubicBezTo>
                        <a:cubicBezTo>
                          <a:pt x="19" y="26"/>
                          <a:pt x="16" y="32"/>
                          <a:pt x="16" y="40"/>
                        </a:cubicBezTo>
                        <a:cubicBezTo>
                          <a:pt x="16" y="40"/>
                          <a:pt x="16" y="40"/>
                          <a:pt x="16" y="40"/>
                        </a:cubicBezTo>
                        <a:cubicBezTo>
                          <a:pt x="16" y="40"/>
                          <a:pt x="16" y="40"/>
                          <a:pt x="16" y="40"/>
                        </a:cubicBezTo>
                        <a:cubicBezTo>
                          <a:pt x="16" y="40"/>
                          <a:pt x="16" y="40"/>
                          <a:pt x="16" y="40"/>
                        </a:cubicBezTo>
                        <a:cubicBezTo>
                          <a:pt x="16" y="47"/>
                          <a:pt x="18" y="56"/>
                          <a:pt x="26" y="67"/>
                        </a:cubicBezTo>
                        <a:cubicBezTo>
                          <a:pt x="26" y="67"/>
                          <a:pt x="26" y="67"/>
                          <a:pt x="26" y="67"/>
                        </a:cubicBezTo>
                        <a:cubicBezTo>
                          <a:pt x="29" y="70"/>
                          <a:pt x="28" y="75"/>
                          <a:pt x="25" y="78"/>
                        </a:cubicBezTo>
                        <a:cubicBezTo>
                          <a:pt x="25" y="78"/>
                          <a:pt x="25" y="78"/>
                          <a:pt x="25" y="78"/>
                        </a:cubicBezTo>
                        <a:cubicBezTo>
                          <a:pt x="23" y="79"/>
                          <a:pt x="22" y="79"/>
                          <a:pt x="20" y="79"/>
                        </a:cubicBezTo>
                        <a:cubicBezTo>
                          <a:pt x="20" y="79"/>
                          <a:pt x="20" y="79"/>
                          <a:pt x="20" y="79"/>
                        </a:cubicBezTo>
                        <a:cubicBezTo>
                          <a:pt x="18" y="79"/>
                          <a:pt x="15" y="78"/>
                          <a:pt x="14" y="76"/>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6" name="Freeform 12">
                    <a:extLst>
                      <a:ext uri="{FF2B5EF4-FFF2-40B4-BE49-F238E27FC236}">
                        <a16:creationId xmlns:a16="http://schemas.microsoft.com/office/drawing/2014/main" id="{E6EFBB29-4B30-45A3-B181-AE57DFDA4031}"/>
                      </a:ext>
                    </a:extLst>
                  </p:cNvPr>
                  <p:cNvSpPr>
                    <a:spLocks/>
                  </p:cNvSpPr>
                  <p:nvPr/>
                </p:nvSpPr>
                <p:spPr bwMode="auto">
                  <a:xfrm>
                    <a:off x="1310630" y="3539324"/>
                    <a:ext cx="84117" cy="261256"/>
                  </a:xfrm>
                  <a:custGeom>
                    <a:avLst/>
                    <a:gdLst>
                      <a:gd name="T0" fmla="*/ 2147483647 w 41"/>
                      <a:gd name="T1" fmla="*/ 2147483647 h 123"/>
                      <a:gd name="T2" fmla="*/ 0 w 41"/>
                      <a:gd name="T3" fmla="*/ 2147483647 h 123"/>
                      <a:gd name="T4" fmla="*/ 0 w 41"/>
                      <a:gd name="T5" fmla="*/ 2147483647 h 123"/>
                      <a:gd name="T6" fmla="*/ 2147483647 w 41"/>
                      <a:gd name="T7" fmla="*/ 2147483647 h 123"/>
                      <a:gd name="T8" fmla="*/ 2147483647 w 41"/>
                      <a:gd name="T9" fmla="*/ 2147483647 h 123"/>
                      <a:gd name="T10" fmla="*/ 2147483647 w 41"/>
                      <a:gd name="T11" fmla="*/ 2147483647 h 123"/>
                      <a:gd name="T12" fmla="*/ 2147483647 w 41"/>
                      <a:gd name="T13" fmla="*/ 2147483647 h 123"/>
                      <a:gd name="T14" fmla="*/ 2147483647 w 41"/>
                      <a:gd name="T15" fmla="*/ 2147483647 h 123"/>
                      <a:gd name="T16" fmla="*/ 2147483647 w 41"/>
                      <a:gd name="T17" fmla="*/ 2147483647 h 123"/>
                      <a:gd name="T18" fmla="*/ 2147483647 w 41"/>
                      <a:gd name="T19" fmla="*/ 2147483647 h 123"/>
                      <a:gd name="T20" fmla="*/ 2147483647 w 41"/>
                      <a:gd name="T21" fmla="*/ 2147483647 h 123"/>
                      <a:gd name="T22" fmla="*/ 2147483647 w 41"/>
                      <a:gd name="T23" fmla="*/ 2147483647 h 123"/>
                      <a:gd name="T24" fmla="*/ 2147483647 w 41"/>
                      <a:gd name="T25" fmla="*/ 2147483647 h 123"/>
                      <a:gd name="T26" fmla="*/ 2147483647 w 41"/>
                      <a:gd name="T27" fmla="*/ 2147483647 h 123"/>
                      <a:gd name="T28" fmla="*/ 2147483647 w 41"/>
                      <a:gd name="T29" fmla="*/ 2147483647 h 123"/>
                      <a:gd name="T30" fmla="*/ 2147483647 w 41"/>
                      <a:gd name="T31" fmla="*/ 2147483647 h 123"/>
                      <a:gd name="T32" fmla="*/ 2147483647 w 41"/>
                      <a:gd name="T33" fmla="*/ 2147483647 h 123"/>
                      <a:gd name="T34" fmla="*/ 2147483647 w 41"/>
                      <a:gd name="T35" fmla="*/ 2147483647 h 123"/>
                      <a:gd name="T36" fmla="*/ 2147483647 w 41"/>
                      <a:gd name="T37" fmla="*/ 2147483647 h 123"/>
                      <a:gd name="T38" fmla="*/ 2147483647 w 41"/>
                      <a:gd name="T39" fmla="*/ 2147483647 h 123"/>
                      <a:gd name="T40" fmla="*/ 2147483647 w 41"/>
                      <a:gd name="T41" fmla="*/ 2147483647 h 123"/>
                      <a:gd name="T42" fmla="*/ 2147483647 w 41"/>
                      <a:gd name="T43" fmla="*/ 2147483647 h 123"/>
                      <a:gd name="T44" fmla="*/ 2147483647 w 41"/>
                      <a:gd name="T45" fmla="*/ 2147483647 h 123"/>
                      <a:gd name="T46" fmla="*/ 2147483647 w 41"/>
                      <a:gd name="T47" fmla="*/ 2147483647 h 123"/>
                      <a:gd name="T48" fmla="*/ 2147483647 w 41"/>
                      <a:gd name="T49" fmla="*/ 2147483647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
                      <a:gd name="T76" fmla="*/ 0 h 123"/>
                      <a:gd name="T77" fmla="*/ 41 w 41"/>
                      <a:gd name="T78" fmla="*/ 123 h 1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 h="123">
                        <a:moveTo>
                          <a:pt x="20" y="120"/>
                        </a:moveTo>
                        <a:cubicBezTo>
                          <a:pt x="5" y="100"/>
                          <a:pt x="0" y="80"/>
                          <a:pt x="0" y="64"/>
                        </a:cubicBezTo>
                        <a:cubicBezTo>
                          <a:pt x="0" y="64"/>
                          <a:pt x="0" y="64"/>
                          <a:pt x="0" y="64"/>
                        </a:cubicBezTo>
                        <a:cubicBezTo>
                          <a:pt x="0" y="26"/>
                          <a:pt x="26" y="3"/>
                          <a:pt x="27" y="3"/>
                        </a:cubicBezTo>
                        <a:cubicBezTo>
                          <a:pt x="27" y="3"/>
                          <a:pt x="27" y="3"/>
                          <a:pt x="27" y="3"/>
                        </a:cubicBezTo>
                        <a:cubicBezTo>
                          <a:pt x="27" y="3"/>
                          <a:pt x="27" y="3"/>
                          <a:pt x="27" y="3"/>
                        </a:cubicBezTo>
                        <a:cubicBezTo>
                          <a:pt x="30" y="0"/>
                          <a:pt x="35" y="0"/>
                          <a:pt x="38" y="3"/>
                        </a:cubicBezTo>
                        <a:cubicBezTo>
                          <a:pt x="38" y="3"/>
                          <a:pt x="38" y="3"/>
                          <a:pt x="38" y="3"/>
                        </a:cubicBezTo>
                        <a:cubicBezTo>
                          <a:pt x="41" y="7"/>
                          <a:pt x="41" y="12"/>
                          <a:pt x="37" y="14"/>
                        </a:cubicBezTo>
                        <a:cubicBezTo>
                          <a:pt x="37" y="14"/>
                          <a:pt x="37" y="14"/>
                          <a:pt x="37" y="14"/>
                        </a:cubicBezTo>
                        <a:cubicBezTo>
                          <a:pt x="37" y="14"/>
                          <a:pt x="37" y="15"/>
                          <a:pt x="37" y="15"/>
                        </a:cubicBezTo>
                        <a:cubicBezTo>
                          <a:pt x="37" y="15"/>
                          <a:pt x="37" y="15"/>
                          <a:pt x="37" y="15"/>
                        </a:cubicBezTo>
                        <a:cubicBezTo>
                          <a:pt x="36" y="16"/>
                          <a:pt x="35" y="17"/>
                          <a:pt x="34" y="18"/>
                        </a:cubicBezTo>
                        <a:cubicBezTo>
                          <a:pt x="34" y="18"/>
                          <a:pt x="34" y="18"/>
                          <a:pt x="34" y="18"/>
                        </a:cubicBezTo>
                        <a:cubicBezTo>
                          <a:pt x="32" y="20"/>
                          <a:pt x="29" y="23"/>
                          <a:pt x="26" y="28"/>
                        </a:cubicBezTo>
                        <a:cubicBezTo>
                          <a:pt x="26" y="28"/>
                          <a:pt x="26" y="28"/>
                          <a:pt x="26" y="28"/>
                        </a:cubicBezTo>
                        <a:cubicBezTo>
                          <a:pt x="21" y="37"/>
                          <a:pt x="15" y="49"/>
                          <a:pt x="15" y="64"/>
                        </a:cubicBezTo>
                        <a:cubicBezTo>
                          <a:pt x="15" y="64"/>
                          <a:pt x="15" y="64"/>
                          <a:pt x="15" y="64"/>
                        </a:cubicBezTo>
                        <a:cubicBezTo>
                          <a:pt x="15" y="77"/>
                          <a:pt x="20" y="92"/>
                          <a:pt x="33" y="110"/>
                        </a:cubicBezTo>
                        <a:cubicBezTo>
                          <a:pt x="33" y="110"/>
                          <a:pt x="33" y="110"/>
                          <a:pt x="33" y="110"/>
                        </a:cubicBezTo>
                        <a:cubicBezTo>
                          <a:pt x="35" y="114"/>
                          <a:pt x="35" y="119"/>
                          <a:pt x="31" y="121"/>
                        </a:cubicBezTo>
                        <a:cubicBezTo>
                          <a:pt x="31" y="121"/>
                          <a:pt x="31" y="121"/>
                          <a:pt x="31" y="121"/>
                        </a:cubicBezTo>
                        <a:cubicBezTo>
                          <a:pt x="30" y="122"/>
                          <a:pt x="28" y="123"/>
                          <a:pt x="27" y="123"/>
                        </a:cubicBezTo>
                        <a:cubicBezTo>
                          <a:pt x="27" y="123"/>
                          <a:pt x="27" y="123"/>
                          <a:pt x="27" y="123"/>
                        </a:cubicBezTo>
                        <a:cubicBezTo>
                          <a:pt x="24" y="123"/>
                          <a:pt x="22" y="122"/>
                          <a:pt x="20" y="12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67" name="Oval 13">
                    <a:extLst>
                      <a:ext uri="{FF2B5EF4-FFF2-40B4-BE49-F238E27FC236}">
                        <a16:creationId xmlns:a16="http://schemas.microsoft.com/office/drawing/2014/main" id="{B08B2FB2-0D35-4D6A-9344-3BDD72E3BC19}"/>
                      </a:ext>
                    </a:extLst>
                  </p:cNvPr>
                  <p:cNvSpPr>
                    <a:spLocks noChangeArrowheads="1"/>
                  </p:cNvSpPr>
                  <p:nvPr/>
                </p:nvSpPr>
                <p:spPr bwMode="auto">
                  <a:xfrm>
                    <a:off x="1450247" y="3643467"/>
                    <a:ext cx="58969" cy="61948"/>
                  </a:xfrm>
                  <a:prstGeom prst="ellipse">
                    <a:avLst/>
                  </a:pr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grpSp>
            <p:grpSp>
              <p:nvGrpSpPr>
                <p:cNvPr id="213" name="组合 103">
                  <a:extLst>
                    <a:ext uri="{FF2B5EF4-FFF2-40B4-BE49-F238E27FC236}">
                      <a16:creationId xmlns:a16="http://schemas.microsoft.com/office/drawing/2014/main" id="{00325F13-A6F1-4EBB-B8B9-19E2448E8458}"/>
                    </a:ext>
                  </a:extLst>
                </p:cNvPr>
                <p:cNvGrpSpPr/>
                <p:nvPr/>
              </p:nvGrpSpPr>
              <p:grpSpPr>
                <a:xfrm>
                  <a:off x="3778969" y="5533118"/>
                  <a:ext cx="64933" cy="93943"/>
                  <a:chOff x="6014279" y="5030598"/>
                  <a:chExt cx="118224" cy="139473"/>
                </a:xfrm>
                <a:solidFill>
                  <a:srgbClr val="FFC000">
                    <a:lumMod val="20000"/>
                    <a:lumOff val="80000"/>
                  </a:srgbClr>
                </a:solidFill>
                <a:effectLst/>
              </p:grpSpPr>
              <p:sp>
                <p:nvSpPr>
                  <p:cNvPr id="256" name="AutoShape 131">
                    <a:extLst>
                      <a:ext uri="{FF2B5EF4-FFF2-40B4-BE49-F238E27FC236}">
                        <a16:creationId xmlns:a16="http://schemas.microsoft.com/office/drawing/2014/main" id="{8291EC01-D755-4265-A0B7-9FDD9F6E9B39}"/>
                      </a:ext>
                    </a:extLst>
                  </p:cNvPr>
                  <p:cNvSpPr>
                    <a:spLocks noChangeArrowheads="1"/>
                  </p:cNvSpPr>
                  <p:nvPr/>
                </p:nvSpPr>
                <p:spPr bwMode="auto">
                  <a:xfrm flipH="1">
                    <a:off x="6014279" y="5143481"/>
                    <a:ext cx="118224" cy="26590"/>
                  </a:xfrm>
                  <a:prstGeom prst="cube">
                    <a:avLst>
                      <a:gd name="adj" fmla="val 34259"/>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57" name="AutoShape 132">
                    <a:extLst>
                      <a:ext uri="{FF2B5EF4-FFF2-40B4-BE49-F238E27FC236}">
                        <a16:creationId xmlns:a16="http://schemas.microsoft.com/office/drawing/2014/main" id="{66465F5D-E3C8-4BBE-90EC-C29553AA819F}"/>
                      </a:ext>
                    </a:extLst>
                  </p:cNvPr>
                  <p:cNvSpPr>
                    <a:spLocks noChangeArrowheads="1"/>
                  </p:cNvSpPr>
                  <p:nvPr/>
                </p:nvSpPr>
                <p:spPr bwMode="auto">
                  <a:xfrm flipH="1">
                    <a:off x="6015913" y="5030598"/>
                    <a:ext cx="116590" cy="120408"/>
                  </a:xfrm>
                  <a:prstGeom prst="cube">
                    <a:avLst>
                      <a:gd name="adj" fmla="val 9940"/>
                    </a:avLst>
                  </a:prstGeom>
                  <a:grpFill/>
                  <a:ln w="3175">
                    <a:solidFill>
                      <a:srgbClr val="0070C0"/>
                    </a:solidFill>
                    <a:miter lim="800000"/>
                    <a:headEnd/>
                    <a:tailEnd/>
                  </a:ln>
                </p:spPr>
                <p:txBody>
                  <a:bodyPr wrap="none" anchor="ctr"/>
                  <a:lstStyle/>
                  <a:p>
                    <a:pPr algn="ctr" defTabSz="947004">
                      <a:defRPr/>
                    </a:pPr>
                    <a:endParaRPr lang="zh-CN" altLang="zh-CN"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58" name="Line 133">
                    <a:extLst>
                      <a:ext uri="{FF2B5EF4-FFF2-40B4-BE49-F238E27FC236}">
                        <a16:creationId xmlns:a16="http://schemas.microsoft.com/office/drawing/2014/main" id="{C7CE616E-6723-4F9A-92CE-143D262B5D7A}"/>
                      </a:ext>
                    </a:extLst>
                  </p:cNvPr>
                  <p:cNvSpPr>
                    <a:spLocks noChangeShapeType="1"/>
                  </p:cNvSpPr>
                  <p:nvPr/>
                </p:nvSpPr>
                <p:spPr bwMode="auto">
                  <a:xfrm flipH="1">
                    <a:off x="6082380" y="5040632"/>
                    <a:ext cx="0" cy="109873"/>
                  </a:xfrm>
                  <a:prstGeom prst="line">
                    <a:avLst/>
                  </a:prstGeom>
                  <a:grpFill/>
                  <a:ln w="3175">
                    <a:solidFill>
                      <a:srgbClr val="0070C0"/>
                    </a:solidFill>
                    <a:round/>
                    <a:headEnd/>
                    <a:tailEnd/>
                  </a:ln>
                </p:spPr>
                <p:txBody>
                  <a:bodyPr wrap="none" anchor="ctr"/>
                  <a:lstStyle/>
                  <a:p>
                    <a:pPr algn="ctr" defTabSz="947004">
                      <a:defRPr/>
                    </a:pPr>
                    <a:endParaRPr lang="zh-CN" altLang="en-US" sz="133"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cxnSp>
              <p:nvCxnSpPr>
                <p:cNvPr id="214" name="直接连接符 104">
                  <a:extLst>
                    <a:ext uri="{FF2B5EF4-FFF2-40B4-BE49-F238E27FC236}">
                      <a16:creationId xmlns:a16="http://schemas.microsoft.com/office/drawing/2014/main" id="{C3FA3550-AFB4-4CAA-BC46-68ED93C1C9EA}"/>
                    </a:ext>
                  </a:extLst>
                </p:cNvPr>
                <p:cNvCxnSpPr>
                  <a:stCxn id="257" idx="4"/>
                </p:cNvCxnSpPr>
                <p:nvPr/>
              </p:nvCxnSpPr>
              <p:spPr>
                <a:xfrm flipH="1" flipV="1">
                  <a:off x="3474446" y="5529793"/>
                  <a:ext cx="311788" cy="46992"/>
                </a:xfrm>
                <a:prstGeom prst="line">
                  <a:avLst/>
                </a:prstGeom>
                <a:noFill/>
                <a:ln w="6350" cap="flat" cmpd="sng" algn="ctr">
                  <a:solidFill>
                    <a:srgbClr val="FFC000"/>
                  </a:solidFill>
                  <a:prstDash val="solid"/>
                  <a:miter lim="800000"/>
                </a:ln>
                <a:effectLst/>
              </p:spPr>
            </p:cxnSp>
            <p:sp>
              <p:nvSpPr>
                <p:cNvPr id="215" name="任意多边形 52">
                  <a:extLst>
                    <a:ext uri="{FF2B5EF4-FFF2-40B4-BE49-F238E27FC236}">
                      <a16:creationId xmlns:a16="http://schemas.microsoft.com/office/drawing/2014/main" id="{CF7DAC82-17A9-4ED1-BCFA-6791045369E5}"/>
                    </a:ext>
                  </a:extLst>
                </p:cNvPr>
                <p:cNvSpPr/>
                <p:nvPr/>
              </p:nvSpPr>
              <p:spPr>
                <a:xfrm>
                  <a:off x="3785749" y="5244655"/>
                  <a:ext cx="307046" cy="343340"/>
                </a:xfrm>
                <a:custGeom>
                  <a:avLst/>
                  <a:gdLst>
                    <a:gd name="connsiteX0" fmla="*/ 0 w 336550"/>
                    <a:gd name="connsiteY0" fmla="*/ 0 h 384175"/>
                    <a:gd name="connsiteX1" fmla="*/ 234950 w 336550"/>
                    <a:gd name="connsiteY1" fmla="*/ 250825 h 384175"/>
                    <a:gd name="connsiteX2" fmla="*/ 247650 w 336550"/>
                    <a:gd name="connsiteY2" fmla="*/ 263525 h 384175"/>
                    <a:gd name="connsiteX3" fmla="*/ 254000 w 336550"/>
                    <a:gd name="connsiteY3" fmla="*/ 273050 h 384175"/>
                    <a:gd name="connsiteX4" fmla="*/ 266700 w 336550"/>
                    <a:gd name="connsiteY4" fmla="*/ 279400 h 384175"/>
                    <a:gd name="connsiteX5" fmla="*/ 276225 w 336550"/>
                    <a:gd name="connsiteY5" fmla="*/ 292100 h 384175"/>
                    <a:gd name="connsiteX6" fmla="*/ 285750 w 336550"/>
                    <a:gd name="connsiteY6" fmla="*/ 301625 h 384175"/>
                    <a:gd name="connsiteX7" fmla="*/ 288925 w 336550"/>
                    <a:gd name="connsiteY7" fmla="*/ 314325 h 384175"/>
                    <a:gd name="connsiteX8" fmla="*/ 323850 w 336550"/>
                    <a:gd name="connsiteY8" fmla="*/ 355600 h 384175"/>
                    <a:gd name="connsiteX9" fmla="*/ 330200 w 336550"/>
                    <a:gd name="connsiteY9" fmla="*/ 371475 h 384175"/>
                    <a:gd name="connsiteX10" fmla="*/ 336550 w 336550"/>
                    <a:gd name="connsiteY10"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 h="384175">
                      <a:moveTo>
                        <a:pt x="0" y="0"/>
                      </a:moveTo>
                      <a:cubicBezTo>
                        <a:pt x="234816" y="268972"/>
                        <a:pt x="94181" y="128417"/>
                        <a:pt x="234950" y="250825"/>
                      </a:cubicBezTo>
                      <a:cubicBezTo>
                        <a:pt x="239468" y="254753"/>
                        <a:pt x="243754" y="258979"/>
                        <a:pt x="247650" y="263525"/>
                      </a:cubicBezTo>
                      <a:cubicBezTo>
                        <a:pt x="250133" y="266422"/>
                        <a:pt x="251069" y="270607"/>
                        <a:pt x="254000" y="273050"/>
                      </a:cubicBezTo>
                      <a:cubicBezTo>
                        <a:pt x="257636" y="276080"/>
                        <a:pt x="262467" y="277283"/>
                        <a:pt x="266700" y="279400"/>
                      </a:cubicBezTo>
                      <a:cubicBezTo>
                        <a:pt x="269875" y="283633"/>
                        <a:pt x="272781" y="288082"/>
                        <a:pt x="276225" y="292100"/>
                      </a:cubicBezTo>
                      <a:cubicBezTo>
                        <a:pt x="279147" y="295509"/>
                        <a:pt x="283522" y="297726"/>
                        <a:pt x="285750" y="301625"/>
                      </a:cubicBezTo>
                      <a:cubicBezTo>
                        <a:pt x="287915" y="305414"/>
                        <a:pt x="286565" y="310654"/>
                        <a:pt x="288925" y="314325"/>
                      </a:cubicBezTo>
                      <a:cubicBezTo>
                        <a:pt x="301617" y="334068"/>
                        <a:pt x="309881" y="341631"/>
                        <a:pt x="323850" y="355600"/>
                      </a:cubicBezTo>
                      <a:cubicBezTo>
                        <a:pt x="325967" y="360892"/>
                        <a:pt x="327885" y="366267"/>
                        <a:pt x="330200" y="371475"/>
                      </a:cubicBezTo>
                      <a:cubicBezTo>
                        <a:pt x="332122" y="375800"/>
                        <a:pt x="336550" y="384175"/>
                        <a:pt x="336550" y="384175"/>
                      </a:cubicBezTo>
                    </a:path>
                  </a:pathLst>
                </a:custGeom>
                <a:noFill/>
                <a:ln w="6350" cap="flat" cmpd="sng" algn="ctr">
                  <a:solidFill>
                    <a:srgbClr val="FFC000"/>
                  </a:solidFill>
                  <a:prstDash val="solid"/>
                  <a:miter lim="800000"/>
                </a:ln>
                <a:effectLst/>
              </p:spPr>
              <p:txBody>
                <a:bodyPr rtlCol="0" anchor="ctr"/>
                <a:lstStyle/>
                <a:p>
                  <a:pPr algn="ctr" defTabSz="710418">
                    <a:defRPr/>
                  </a:pPr>
                  <a:endParaRPr lang="zh-CN" altLang="en-US" sz="623"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16" name="任意多边形 53">
                  <a:extLst>
                    <a:ext uri="{FF2B5EF4-FFF2-40B4-BE49-F238E27FC236}">
                      <a16:creationId xmlns:a16="http://schemas.microsoft.com/office/drawing/2014/main" id="{D5397489-8E81-4A65-8E7A-34482ED08DAB}"/>
                    </a:ext>
                  </a:extLst>
                </p:cNvPr>
                <p:cNvSpPr/>
                <p:nvPr/>
              </p:nvSpPr>
              <p:spPr>
                <a:xfrm>
                  <a:off x="4275287" y="5116815"/>
                  <a:ext cx="495329" cy="65415"/>
                </a:xfrm>
                <a:custGeom>
                  <a:avLst/>
                  <a:gdLst>
                    <a:gd name="connsiteX0" fmla="*/ 542925 w 542925"/>
                    <a:gd name="connsiteY0" fmla="*/ 73195 h 73195"/>
                    <a:gd name="connsiteX1" fmla="*/ 82550 w 542925"/>
                    <a:gd name="connsiteY1" fmla="*/ 16045 h 73195"/>
                    <a:gd name="connsiteX2" fmla="*/ 50800 w 542925"/>
                    <a:gd name="connsiteY2" fmla="*/ 170 h 73195"/>
                    <a:gd name="connsiteX3" fmla="*/ 31750 w 542925"/>
                    <a:gd name="connsiteY3" fmla="*/ 6520 h 73195"/>
                    <a:gd name="connsiteX4" fmla="*/ 15875 w 542925"/>
                    <a:gd name="connsiteY4" fmla="*/ 9695 h 73195"/>
                    <a:gd name="connsiteX5" fmla="*/ 0 w 542925"/>
                    <a:gd name="connsiteY5" fmla="*/ 22395 h 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5" h="73195">
                      <a:moveTo>
                        <a:pt x="542925" y="73195"/>
                      </a:moveTo>
                      <a:cubicBezTo>
                        <a:pt x="389467" y="54145"/>
                        <a:pt x="235511" y="38742"/>
                        <a:pt x="82550" y="16045"/>
                      </a:cubicBezTo>
                      <a:cubicBezTo>
                        <a:pt x="70846" y="14308"/>
                        <a:pt x="62430" y="2351"/>
                        <a:pt x="50800" y="170"/>
                      </a:cubicBezTo>
                      <a:cubicBezTo>
                        <a:pt x="44221" y="-1064"/>
                        <a:pt x="38208" y="4759"/>
                        <a:pt x="31750" y="6520"/>
                      </a:cubicBezTo>
                      <a:cubicBezTo>
                        <a:pt x="26544" y="7940"/>
                        <a:pt x="21167" y="8637"/>
                        <a:pt x="15875" y="9695"/>
                      </a:cubicBezTo>
                      <a:cubicBezTo>
                        <a:pt x="1058" y="17103"/>
                        <a:pt x="5292" y="11812"/>
                        <a:pt x="0" y="22395"/>
                      </a:cubicBezTo>
                    </a:path>
                  </a:pathLst>
                </a:custGeom>
                <a:noFill/>
                <a:ln w="6350" cap="flat" cmpd="sng" algn="ctr">
                  <a:solidFill>
                    <a:srgbClr val="FFC000"/>
                  </a:solidFill>
                  <a:prstDash val="solid"/>
                  <a:miter lim="800000"/>
                </a:ln>
                <a:effectLst/>
              </p:spPr>
              <p:txBody>
                <a:bodyPr rtlCol="0" anchor="ctr"/>
                <a:lstStyle/>
                <a:p>
                  <a:pPr algn="ctr" defTabSz="710418">
                    <a:defRPr/>
                  </a:pPr>
                  <a:endParaRPr lang="zh-CN" altLang="en-US" sz="623"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17" name="任意多边形 54">
                  <a:extLst>
                    <a:ext uri="{FF2B5EF4-FFF2-40B4-BE49-F238E27FC236}">
                      <a16:creationId xmlns:a16="http://schemas.microsoft.com/office/drawing/2014/main" id="{1097F8E3-9232-4404-A5EF-2B24E1A474A0}"/>
                    </a:ext>
                  </a:extLst>
                </p:cNvPr>
                <p:cNvSpPr/>
                <p:nvPr/>
              </p:nvSpPr>
              <p:spPr>
                <a:xfrm>
                  <a:off x="3984263" y="4932532"/>
                  <a:ext cx="253366" cy="201463"/>
                </a:xfrm>
                <a:custGeom>
                  <a:avLst/>
                  <a:gdLst>
                    <a:gd name="connsiteX0" fmla="*/ 277712 w 277712"/>
                    <a:gd name="connsiteY0" fmla="*/ 225425 h 225425"/>
                    <a:gd name="connsiteX1" fmla="*/ 14187 w 277712"/>
                    <a:gd name="connsiteY1" fmla="*/ 50800 h 225425"/>
                    <a:gd name="connsiteX2" fmla="*/ 11012 w 277712"/>
                    <a:gd name="connsiteY2" fmla="*/ 31750 h 225425"/>
                    <a:gd name="connsiteX3" fmla="*/ 1487 w 277712"/>
                    <a:gd name="connsiteY3" fmla="*/ 0 h 225425"/>
                  </a:gdLst>
                  <a:ahLst/>
                  <a:cxnLst>
                    <a:cxn ang="0">
                      <a:pos x="connsiteX0" y="connsiteY0"/>
                    </a:cxn>
                    <a:cxn ang="0">
                      <a:pos x="connsiteX1" y="connsiteY1"/>
                    </a:cxn>
                    <a:cxn ang="0">
                      <a:pos x="connsiteX2" y="connsiteY2"/>
                    </a:cxn>
                    <a:cxn ang="0">
                      <a:pos x="connsiteX3" y="connsiteY3"/>
                    </a:cxn>
                  </a:cxnLst>
                  <a:rect l="l" t="t" r="r" b="b"/>
                  <a:pathLst>
                    <a:path w="277712" h="225425">
                      <a:moveTo>
                        <a:pt x="277712" y="225425"/>
                      </a:moveTo>
                      <a:cubicBezTo>
                        <a:pt x="189870" y="167217"/>
                        <a:pt x="99453" y="112720"/>
                        <a:pt x="14187" y="50800"/>
                      </a:cubicBezTo>
                      <a:cubicBezTo>
                        <a:pt x="8978" y="47017"/>
                        <a:pt x="13891" y="37508"/>
                        <a:pt x="11012" y="31750"/>
                      </a:cubicBezTo>
                      <a:cubicBezTo>
                        <a:pt x="-5558" y="-1389"/>
                        <a:pt x="1487" y="78236"/>
                        <a:pt x="1487" y="0"/>
                      </a:cubicBezTo>
                    </a:path>
                  </a:pathLst>
                </a:custGeom>
                <a:noFill/>
                <a:ln w="6350" cap="flat" cmpd="sng" algn="ctr">
                  <a:solidFill>
                    <a:srgbClr val="FFC000"/>
                  </a:solidFill>
                  <a:prstDash val="solid"/>
                  <a:miter lim="800000"/>
                </a:ln>
                <a:effectLst/>
              </p:spPr>
              <p:txBody>
                <a:bodyPr rtlCol="0" anchor="ctr"/>
                <a:lstStyle/>
                <a:p>
                  <a:pPr algn="ctr" defTabSz="710418">
                    <a:defRPr/>
                  </a:pPr>
                  <a:endParaRPr lang="zh-CN" altLang="en-US" sz="623"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pic>
              <p:nvPicPr>
                <p:cNvPr id="218" name="Picture 142" descr="公司1">
                  <a:extLst>
                    <a:ext uri="{FF2B5EF4-FFF2-40B4-BE49-F238E27FC236}">
                      <a16:creationId xmlns:a16="http://schemas.microsoft.com/office/drawing/2014/main" id="{7C699A41-A5BE-47AD-82CA-4E66189146CA}"/>
                    </a:ext>
                  </a:extLst>
                </p:cNvPr>
                <p:cNvPicPr>
                  <a:picLocks noChangeAspect="1" noChangeArrowheads="1"/>
                </p:cNvPicPr>
                <p:nvPr/>
              </p:nvPicPr>
              <p:blipFill>
                <a:blip r:embed="rId5" cstate="print"/>
                <a:srcRect/>
                <a:stretch>
                  <a:fillRect/>
                </a:stretch>
              </p:blipFill>
              <p:spPr bwMode="auto">
                <a:xfrm>
                  <a:off x="9524749" y="5205659"/>
                  <a:ext cx="453478" cy="411401"/>
                </a:xfrm>
                <a:prstGeom prst="rect">
                  <a:avLst/>
                </a:prstGeom>
                <a:noFill/>
                <a:ln w="9525">
                  <a:noFill/>
                  <a:miter lim="800000"/>
                  <a:headEnd/>
                  <a:tailEnd/>
                </a:ln>
              </p:spPr>
            </p:pic>
            <p:pic>
              <p:nvPicPr>
                <p:cNvPr id="219" name="Picture 142" descr="公司1">
                  <a:extLst>
                    <a:ext uri="{FF2B5EF4-FFF2-40B4-BE49-F238E27FC236}">
                      <a16:creationId xmlns:a16="http://schemas.microsoft.com/office/drawing/2014/main" id="{2CBD9579-48D3-4413-BB2A-5156470257AE}"/>
                    </a:ext>
                  </a:extLst>
                </p:cNvPr>
                <p:cNvPicPr>
                  <a:picLocks noChangeAspect="1" noChangeArrowheads="1"/>
                </p:cNvPicPr>
                <p:nvPr/>
              </p:nvPicPr>
              <p:blipFill>
                <a:blip r:embed="rId5" cstate="print"/>
                <a:srcRect/>
                <a:stretch>
                  <a:fillRect/>
                </a:stretch>
              </p:blipFill>
              <p:spPr bwMode="auto">
                <a:xfrm>
                  <a:off x="8682882" y="5210552"/>
                  <a:ext cx="453478" cy="411401"/>
                </a:xfrm>
                <a:prstGeom prst="rect">
                  <a:avLst/>
                </a:prstGeom>
                <a:noFill/>
                <a:ln w="9525">
                  <a:noFill/>
                  <a:miter lim="800000"/>
                  <a:headEnd/>
                  <a:tailEnd/>
                </a:ln>
              </p:spPr>
            </p:pic>
            <p:sp>
              <p:nvSpPr>
                <p:cNvPr id="220" name="任意多边形 58">
                  <a:extLst>
                    <a:ext uri="{FF2B5EF4-FFF2-40B4-BE49-F238E27FC236}">
                      <a16:creationId xmlns:a16="http://schemas.microsoft.com/office/drawing/2014/main" id="{41891269-28A5-43E6-8110-38931AA8E8A6}"/>
                    </a:ext>
                  </a:extLst>
                </p:cNvPr>
                <p:cNvSpPr/>
                <p:nvPr/>
              </p:nvSpPr>
              <p:spPr>
                <a:xfrm>
                  <a:off x="5803830" y="4830296"/>
                  <a:ext cx="1511045" cy="169701"/>
                </a:xfrm>
                <a:custGeom>
                  <a:avLst/>
                  <a:gdLst>
                    <a:gd name="connsiteX0" fmla="*/ 0 w 1178587"/>
                    <a:gd name="connsiteY0" fmla="*/ 60960 h 172720"/>
                    <a:gd name="connsiteX1" fmla="*/ 457200 w 1178587"/>
                    <a:gd name="connsiteY1" fmla="*/ 71120 h 172720"/>
                    <a:gd name="connsiteX2" fmla="*/ 416560 w 1178587"/>
                    <a:gd name="connsiteY2" fmla="*/ 91440 h 172720"/>
                    <a:gd name="connsiteX3" fmla="*/ 365760 w 1178587"/>
                    <a:gd name="connsiteY3" fmla="*/ 101600 h 172720"/>
                    <a:gd name="connsiteX4" fmla="*/ 396240 w 1178587"/>
                    <a:gd name="connsiteY4" fmla="*/ 121920 h 172720"/>
                    <a:gd name="connsiteX5" fmla="*/ 457200 w 1178587"/>
                    <a:gd name="connsiteY5" fmla="*/ 172720 h 172720"/>
                    <a:gd name="connsiteX6" fmla="*/ 568960 w 1178587"/>
                    <a:gd name="connsiteY6" fmla="*/ 111760 h 172720"/>
                    <a:gd name="connsiteX7" fmla="*/ 599440 w 1178587"/>
                    <a:gd name="connsiteY7" fmla="*/ 91440 h 172720"/>
                    <a:gd name="connsiteX8" fmla="*/ 629920 w 1178587"/>
                    <a:gd name="connsiteY8" fmla="*/ 71120 h 172720"/>
                    <a:gd name="connsiteX9" fmla="*/ 701040 w 1178587"/>
                    <a:gd name="connsiteY9" fmla="*/ 50800 h 172720"/>
                    <a:gd name="connsiteX10" fmla="*/ 731520 w 1178587"/>
                    <a:gd name="connsiteY10" fmla="*/ 81280 h 172720"/>
                    <a:gd name="connsiteX11" fmla="*/ 863600 w 1178587"/>
                    <a:gd name="connsiteY11" fmla="*/ 81280 h 172720"/>
                    <a:gd name="connsiteX12" fmla="*/ 934720 w 1178587"/>
                    <a:gd name="connsiteY12" fmla="*/ 20320 h 172720"/>
                    <a:gd name="connsiteX13" fmla="*/ 995680 w 1178587"/>
                    <a:gd name="connsiteY13" fmla="*/ 0 h 172720"/>
                    <a:gd name="connsiteX14" fmla="*/ 1137920 w 1178587"/>
                    <a:gd name="connsiteY14" fmla="*/ 20320 h 172720"/>
                    <a:gd name="connsiteX15" fmla="*/ 1168400 w 1178587"/>
                    <a:gd name="connsiteY15" fmla="*/ 40640 h 172720"/>
                    <a:gd name="connsiteX16" fmla="*/ 1178560 w 1178587"/>
                    <a:gd name="connsiteY16" fmla="*/ 81280 h 1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8587" h="172720">
                      <a:moveTo>
                        <a:pt x="0" y="60960"/>
                      </a:moveTo>
                      <a:cubicBezTo>
                        <a:pt x="152400" y="64347"/>
                        <a:pt x="305169" y="59996"/>
                        <a:pt x="457200" y="71120"/>
                      </a:cubicBezTo>
                      <a:cubicBezTo>
                        <a:pt x="472305" y="72225"/>
                        <a:pt x="430928" y="86651"/>
                        <a:pt x="416560" y="91440"/>
                      </a:cubicBezTo>
                      <a:cubicBezTo>
                        <a:pt x="400177" y="96901"/>
                        <a:pt x="382693" y="98213"/>
                        <a:pt x="365760" y="101600"/>
                      </a:cubicBezTo>
                      <a:cubicBezTo>
                        <a:pt x="375920" y="108373"/>
                        <a:pt x="386859" y="114103"/>
                        <a:pt x="396240" y="121920"/>
                      </a:cubicBezTo>
                      <a:cubicBezTo>
                        <a:pt x="474469" y="187111"/>
                        <a:pt x="381524" y="122269"/>
                        <a:pt x="457200" y="172720"/>
                      </a:cubicBezTo>
                      <a:cubicBezTo>
                        <a:pt x="530675" y="143330"/>
                        <a:pt x="492825" y="162516"/>
                        <a:pt x="568960" y="111760"/>
                      </a:cubicBezTo>
                      <a:lnTo>
                        <a:pt x="599440" y="91440"/>
                      </a:lnTo>
                      <a:cubicBezTo>
                        <a:pt x="609600" y="84667"/>
                        <a:pt x="618336" y="74981"/>
                        <a:pt x="629920" y="71120"/>
                      </a:cubicBezTo>
                      <a:cubicBezTo>
                        <a:pt x="673647" y="56544"/>
                        <a:pt x="650010" y="63557"/>
                        <a:pt x="701040" y="50800"/>
                      </a:cubicBezTo>
                      <a:cubicBezTo>
                        <a:pt x="711200" y="60960"/>
                        <a:pt x="719565" y="73310"/>
                        <a:pt x="731520" y="81280"/>
                      </a:cubicBezTo>
                      <a:cubicBezTo>
                        <a:pt x="766998" y="104932"/>
                        <a:pt x="838075" y="83832"/>
                        <a:pt x="863600" y="81280"/>
                      </a:cubicBezTo>
                      <a:cubicBezTo>
                        <a:pt x="896485" y="37434"/>
                        <a:pt x="884911" y="40243"/>
                        <a:pt x="934720" y="20320"/>
                      </a:cubicBezTo>
                      <a:cubicBezTo>
                        <a:pt x="954607" y="12365"/>
                        <a:pt x="995680" y="0"/>
                        <a:pt x="995680" y="0"/>
                      </a:cubicBezTo>
                      <a:cubicBezTo>
                        <a:pt x="1024233" y="2596"/>
                        <a:pt x="1098828" y="774"/>
                        <a:pt x="1137920" y="20320"/>
                      </a:cubicBezTo>
                      <a:cubicBezTo>
                        <a:pt x="1148842" y="25781"/>
                        <a:pt x="1158240" y="33867"/>
                        <a:pt x="1168400" y="40640"/>
                      </a:cubicBezTo>
                      <a:cubicBezTo>
                        <a:pt x="1179631" y="74333"/>
                        <a:pt x="1178560" y="60410"/>
                        <a:pt x="1178560" y="81280"/>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1" name="任意多边形 59">
                  <a:extLst>
                    <a:ext uri="{FF2B5EF4-FFF2-40B4-BE49-F238E27FC236}">
                      <a16:creationId xmlns:a16="http://schemas.microsoft.com/office/drawing/2014/main" id="{D7045E58-4BFE-4617-914A-FE7025DE6616}"/>
                    </a:ext>
                  </a:extLst>
                </p:cNvPr>
                <p:cNvSpPr/>
                <p:nvPr/>
              </p:nvSpPr>
              <p:spPr>
                <a:xfrm>
                  <a:off x="5360947" y="4990015"/>
                  <a:ext cx="364727" cy="409280"/>
                </a:xfrm>
                <a:custGeom>
                  <a:avLst/>
                  <a:gdLst>
                    <a:gd name="connsiteX0" fmla="*/ 284480 w 284480"/>
                    <a:gd name="connsiteY0" fmla="*/ 0 h 416560"/>
                    <a:gd name="connsiteX1" fmla="*/ 264160 w 284480"/>
                    <a:gd name="connsiteY1" fmla="*/ 81280 h 416560"/>
                    <a:gd name="connsiteX2" fmla="*/ 233680 w 284480"/>
                    <a:gd name="connsiteY2" fmla="*/ 142240 h 416560"/>
                    <a:gd name="connsiteX3" fmla="*/ 243840 w 284480"/>
                    <a:gd name="connsiteY3" fmla="*/ 193040 h 416560"/>
                    <a:gd name="connsiteX4" fmla="*/ 264160 w 284480"/>
                    <a:gd name="connsiteY4" fmla="*/ 223520 h 416560"/>
                    <a:gd name="connsiteX5" fmla="*/ 223520 w 284480"/>
                    <a:gd name="connsiteY5" fmla="*/ 264160 h 416560"/>
                    <a:gd name="connsiteX6" fmla="*/ 81280 w 284480"/>
                    <a:gd name="connsiteY6" fmla="*/ 284480 h 416560"/>
                    <a:gd name="connsiteX7" fmla="*/ 50800 w 284480"/>
                    <a:gd name="connsiteY7" fmla="*/ 304800 h 416560"/>
                    <a:gd name="connsiteX8" fmla="*/ 30480 w 284480"/>
                    <a:gd name="connsiteY8" fmla="*/ 365760 h 416560"/>
                    <a:gd name="connsiteX9" fmla="*/ 20320 w 284480"/>
                    <a:gd name="connsiteY9" fmla="*/ 396240 h 416560"/>
                    <a:gd name="connsiteX10" fmla="*/ 0 w 284480"/>
                    <a:gd name="connsiteY10" fmla="*/ 416560 h 4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480" h="416560">
                      <a:moveTo>
                        <a:pt x="284480" y="0"/>
                      </a:moveTo>
                      <a:cubicBezTo>
                        <a:pt x="280616" y="19322"/>
                        <a:pt x="274574" y="60452"/>
                        <a:pt x="264160" y="81280"/>
                      </a:cubicBezTo>
                      <a:cubicBezTo>
                        <a:pt x="224769" y="160062"/>
                        <a:pt x="259217" y="65628"/>
                        <a:pt x="233680" y="142240"/>
                      </a:cubicBezTo>
                      <a:cubicBezTo>
                        <a:pt x="237067" y="159173"/>
                        <a:pt x="237777" y="176871"/>
                        <a:pt x="243840" y="193040"/>
                      </a:cubicBezTo>
                      <a:cubicBezTo>
                        <a:pt x="248127" y="204473"/>
                        <a:pt x="262153" y="211475"/>
                        <a:pt x="264160" y="223520"/>
                      </a:cubicBezTo>
                      <a:cubicBezTo>
                        <a:pt x="269702" y="256771"/>
                        <a:pt x="245072" y="258002"/>
                        <a:pt x="223520" y="264160"/>
                      </a:cubicBezTo>
                      <a:cubicBezTo>
                        <a:pt x="164026" y="281158"/>
                        <a:pt x="162247" y="276383"/>
                        <a:pt x="81280" y="284480"/>
                      </a:cubicBezTo>
                      <a:cubicBezTo>
                        <a:pt x="71120" y="291253"/>
                        <a:pt x="57272" y="294445"/>
                        <a:pt x="50800" y="304800"/>
                      </a:cubicBezTo>
                      <a:cubicBezTo>
                        <a:pt x="39448" y="322963"/>
                        <a:pt x="37253" y="345440"/>
                        <a:pt x="30480" y="365760"/>
                      </a:cubicBezTo>
                      <a:cubicBezTo>
                        <a:pt x="27093" y="375920"/>
                        <a:pt x="27893" y="388667"/>
                        <a:pt x="20320" y="396240"/>
                      </a:cubicBezTo>
                      <a:lnTo>
                        <a:pt x="0" y="416560"/>
                      </a:ln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2" name="任意多边形 60">
                  <a:extLst>
                    <a:ext uri="{FF2B5EF4-FFF2-40B4-BE49-F238E27FC236}">
                      <a16:creationId xmlns:a16="http://schemas.microsoft.com/office/drawing/2014/main" id="{CCB6235E-1CDC-4263-BEF4-BB11E2811C53}"/>
                    </a:ext>
                  </a:extLst>
                </p:cNvPr>
                <p:cNvSpPr/>
                <p:nvPr/>
              </p:nvSpPr>
              <p:spPr>
                <a:xfrm>
                  <a:off x="5439104" y="5438659"/>
                  <a:ext cx="1393778" cy="190245"/>
                </a:xfrm>
                <a:custGeom>
                  <a:avLst/>
                  <a:gdLst>
                    <a:gd name="connsiteX0" fmla="*/ 0 w 1087120"/>
                    <a:gd name="connsiteY0" fmla="*/ 61537 h 193628"/>
                    <a:gd name="connsiteX1" fmla="*/ 182880 w 1087120"/>
                    <a:gd name="connsiteY1" fmla="*/ 10737 h 193628"/>
                    <a:gd name="connsiteX2" fmla="*/ 193040 w 1087120"/>
                    <a:gd name="connsiteY2" fmla="*/ 71697 h 193628"/>
                    <a:gd name="connsiteX3" fmla="*/ 233680 w 1087120"/>
                    <a:gd name="connsiteY3" fmla="*/ 142817 h 193628"/>
                    <a:gd name="connsiteX4" fmla="*/ 355600 w 1087120"/>
                    <a:gd name="connsiteY4" fmla="*/ 132657 h 193628"/>
                    <a:gd name="connsiteX5" fmla="*/ 365760 w 1087120"/>
                    <a:gd name="connsiteY5" fmla="*/ 102177 h 193628"/>
                    <a:gd name="connsiteX6" fmla="*/ 375920 w 1087120"/>
                    <a:gd name="connsiteY6" fmla="*/ 51377 h 193628"/>
                    <a:gd name="connsiteX7" fmla="*/ 426720 w 1087120"/>
                    <a:gd name="connsiteY7" fmla="*/ 577 h 193628"/>
                    <a:gd name="connsiteX8" fmla="*/ 548640 w 1087120"/>
                    <a:gd name="connsiteY8" fmla="*/ 10737 h 193628"/>
                    <a:gd name="connsiteX9" fmla="*/ 589280 w 1087120"/>
                    <a:gd name="connsiteY9" fmla="*/ 122497 h 193628"/>
                    <a:gd name="connsiteX10" fmla="*/ 629920 w 1087120"/>
                    <a:gd name="connsiteY10" fmla="*/ 152977 h 193628"/>
                    <a:gd name="connsiteX11" fmla="*/ 711200 w 1087120"/>
                    <a:gd name="connsiteY11" fmla="*/ 142817 h 193628"/>
                    <a:gd name="connsiteX12" fmla="*/ 721360 w 1087120"/>
                    <a:gd name="connsiteY12" fmla="*/ 112337 h 193628"/>
                    <a:gd name="connsiteX13" fmla="*/ 751840 w 1087120"/>
                    <a:gd name="connsiteY13" fmla="*/ 92017 h 193628"/>
                    <a:gd name="connsiteX14" fmla="*/ 762000 w 1087120"/>
                    <a:gd name="connsiteY14" fmla="*/ 61537 h 193628"/>
                    <a:gd name="connsiteX15" fmla="*/ 782320 w 1087120"/>
                    <a:gd name="connsiteY15" fmla="*/ 20897 h 193628"/>
                    <a:gd name="connsiteX16" fmla="*/ 883920 w 1087120"/>
                    <a:gd name="connsiteY16" fmla="*/ 41217 h 193628"/>
                    <a:gd name="connsiteX17" fmla="*/ 985520 w 1087120"/>
                    <a:gd name="connsiteY17" fmla="*/ 112337 h 193628"/>
                    <a:gd name="connsiteX18" fmla="*/ 1016000 w 1087120"/>
                    <a:gd name="connsiteY18" fmla="*/ 132657 h 193628"/>
                    <a:gd name="connsiteX19" fmla="*/ 1087120 w 1087120"/>
                    <a:gd name="connsiteY19" fmla="*/ 193617 h 19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7120" h="193628">
                      <a:moveTo>
                        <a:pt x="0" y="61537"/>
                      </a:moveTo>
                      <a:cubicBezTo>
                        <a:pt x="116957" y="-16434"/>
                        <a:pt x="55032" y="-3468"/>
                        <a:pt x="182880" y="10737"/>
                      </a:cubicBezTo>
                      <a:cubicBezTo>
                        <a:pt x="186267" y="31057"/>
                        <a:pt x="187121" y="51966"/>
                        <a:pt x="193040" y="71697"/>
                      </a:cubicBezTo>
                      <a:cubicBezTo>
                        <a:pt x="200071" y="95134"/>
                        <a:pt x="220075" y="122410"/>
                        <a:pt x="233680" y="142817"/>
                      </a:cubicBezTo>
                      <a:cubicBezTo>
                        <a:pt x="274320" y="139430"/>
                        <a:pt x="316623" y="144650"/>
                        <a:pt x="355600" y="132657"/>
                      </a:cubicBezTo>
                      <a:cubicBezTo>
                        <a:pt x="365836" y="129507"/>
                        <a:pt x="363163" y="112567"/>
                        <a:pt x="365760" y="102177"/>
                      </a:cubicBezTo>
                      <a:cubicBezTo>
                        <a:pt x="369948" y="85424"/>
                        <a:pt x="371732" y="68130"/>
                        <a:pt x="375920" y="51377"/>
                      </a:cubicBezTo>
                      <a:cubicBezTo>
                        <a:pt x="386598" y="8664"/>
                        <a:pt x="382542" y="22666"/>
                        <a:pt x="426720" y="577"/>
                      </a:cubicBezTo>
                      <a:cubicBezTo>
                        <a:pt x="467360" y="3964"/>
                        <a:pt x="508651" y="2739"/>
                        <a:pt x="548640" y="10737"/>
                      </a:cubicBezTo>
                      <a:cubicBezTo>
                        <a:pt x="606506" y="22310"/>
                        <a:pt x="573078" y="83613"/>
                        <a:pt x="589280" y="122497"/>
                      </a:cubicBezTo>
                      <a:cubicBezTo>
                        <a:pt x="595793" y="138128"/>
                        <a:pt x="616373" y="142817"/>
                        <a:pt x="629920" y="152977"/>
                      </a:cubicBezTo>
                      <a:cubicBezTo>
                        <a:pt x="657013" y="149590"/>
                        <a:pt x="686249" y="153906"/>
                        <a:pt x="711200" y="142817"/>
                      </a:cubicBezTo>
                      <a:cubicBezTo>
                        <a:pt x="720987" y="138467"/>
                        <a:pt x="714670" y="120700"/>
                        <a:pt x="721360" y="112337"/>
                      </a:cubicBezTo>
                      <a:cubicBezTo>
                        <a:pt x="728988" y="102802"/>
                        <a:pt x="741680" y="98790"/>
                        <a:pt x="751840" y="92017"/>
                      </a:cubicBezTo>
                      <a:cubicBezTo>
                        <a:pt x="755227" y="81857"/>
                        <a:pt x="762000" y="72247"/>
                        <a:pt x="762000" y="61537"/>
                      </a:cubicBezTo>
                      <a:cubicBezTo>
                        <a:pt x="762000" y="16381"/>
                        <a:pt x="728133" y="38959"/>
                        <a:pt x="782320" y="20897"/>
                      </a:cubicBezTo>
                      <a:cubicBezTo>
                        <a:pt x="799989" y="23421"/>
                        <a:pt x="859367" y="27576"/>
                        <a:pt x="883920" y="41217"/>
                      </a:cubicBezTo>
                      <a:cubicBezTo>
                        <a:pt x="925962" y="64574"/>
                        <a:pt x="948229" y="85701"/>
                        <a:pt x="985520" y="112337"/>
                      </a:cubicBezTo>
                      <a:cubicBezTo>
                        <a:pt x="995456" y="119434"/>
                        <a:pt x="1006874" y="124545"/>
                        <a:pt x="1016000" y="132657"/>
                      </a:cubicBezTo>
                      <a:cubicBezTo>
                        <a:pt x="1087274" y="196012"/>
                        <a:pt x="1047290" y="193617"/>
                        <a:pt x="1087120" y="193617"/>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3" name="任意多边形 61">
                  <a:extLst>
                    <a:ext uri="{FF2B5EF4-FFF2-40B4-BE49-F238E27FC236}">
                      <a16:creationId xmlns:a16="http://schemas.microsoft.com/office/drawing/2014/main" id="{B9ECD66E-EE55-4BFE-A984-FB89570C9479}"/>
                    </a:ext>
                  </a:extLst>
                </p:cNvPr>
                <p:cNvSpPr/>
                <p:nvPr/>
              </p:nvSpPr>
              <p:spPr>
                <a:xfrm>
                  <a:off x="7028270" y="5019962"/>
                  <a:ext cx="325649" cy="449210"/>
                </a:xfrm>
                <a:custGeom>
                  <a:avLst/>
                  <a:gdLst>
                    <a:gd name="connsiteX0" fmla="*/ 254000 w 254000"/>
                    <a:gd name="connsiteY0" fmla="*/ 0 h 457200"/>
                    <a:gd name="connsiteX1" fmla="*/ 243840 w 254000"/>
                    <a:gd name="connsiteY1" fmla="*/ 50800 h 457200"/>
                    <a:gd name="connsiteX2" fmla="*/ 223520 w 254000"/>
                    <a:gd name="connsiteY2" fmla="*/ 81280 h 457200"/>
                    <a:gd name="connsiteX3" fmla="*/ 203200 w 254000"/>
                    <a:gd name="connsiteY3" fmla="*/ 182880 h 457200"/>
                    <a:gd name="connsiteX4" fmla="*/ 60960 w 254000"/>
                    <a:gd name="connsiteY4" fmla="*/ 193040 h 457200"/>
                    <a:gd name="connsiteX5" fmla="*/ 81280 w 254000"/>
                    <a:gd name="connsiteY5" fmla="*/ 345440 h 457200"/>
                    <a:gd name="connsiteX6" fmla="*/ 81280 w 254000"/>
                    <a:gd name="connsiteY6" fmla="*/ 406400 h 457200"/>
                    <a:gd name="connsiteX7" fmla="*/ 50800 w 254000"/>
                    <a:gd name="connsiteY7" fmla="*/ 426720 h 457200"/>
                    <a:gd name="connsiteX8" fmla="*/ 0 w 254000"/>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0" h="457200">
                      <a:moveTo>
                        <a:pt x="254000" y="0"/>
                      </a:moveTo>
                      <a:cubicBezTo>
                        <a:pt x="250613" y="16933"/>
                        <a:pt x="249903" y="34631"/>
                        <a:pt x="243840" y="50800"/>
                      </a:cubicBezTo>
                      <a:cubicBezTo>
                        <a:pt x="239553" y="62233"/>
                        <a:pt x="227111" y="69609"/>
                        <a:pt x="223520" y="81280"/>
                      </a:cubicBezTo>
                      <a:cubicBezTo>
                        <a:pt x="213363" y="114290"/>
                        <a:pt x="231660" y="163314"/>
                        <a:pt x="203200" y="182880"/>
                      </a:cubicBezTo>
                      <a:cubicBezTo>
                        <a:pt x="164030" y="209809"/>
                        <a:pt x="108373" y="189653"/>
                        <a:pt x="60960" y="193040"/>
                      </a:cubicBezTo>
                      <a:cubicBezTo>
                        <a:pt x="67733" y="243840"/>
                        <a:pt x="72855" y="294888"/>
                        <a:pt x="81280" y="345440"/>
                      </a:cubicBezTo>
                      <a:cubicBezTo>
                        <a:pt x="85951" y="373468"/>
                        <a:pt x="103702" y="378372"/>
                        <a:pt x="81280" y="406400"/>
                      </a:cubicBezTo>
                      <a:cubicBezTo>
                        <a:pt x="73652" y="415935"/>
                        <a:pt x="61402" y="420662"/>
                        <a:pt x="50800" y="426720"/>
                      </a:cubicBezTo>
                      <a:cubicBezTo>
                        <a:pt x="-1611" y="456669"/>
                        <a:pt x="23237" y="433963"/>
                        <a:pt x="0" y="457200"/>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4" name="任意多边形 62">
                  <a:extLst>
                    <a:ext uri="{FF2B5EF4-FFF2-40B4-BE49-F238E27FC236}">
                      <a16:creationId xmlns:a16="http://schemas.microsoft.com/office/drawing/2014/main" id="{CF63DAF3-AE22-492C-B165-64BC1E30E667}"/>
                    </a:ext>
                  </a:extLst>
                </p:cNvPr>
                <p:cNvSpPr/>
                <p:nvPr/>
              </p:nvSpPr>
              <p:spPr>
                <a:xfrm>
                  <a:off x="7484177" y="4830296"/>
                  <a:ext cx="1447712" cy="199649"/>
                </a:xfrm>
                <a:custGeom>
                  <a:avLst/>
                  <a:gdLst>
                    <a:gd name="connsiteX0" fmla="*/ 0 w 1129188"/>
                    <a:gd name="connsiteY0" fmla="*/ 142240 h 203200"/>
                    <a:gd name="connsiteX1" fmla="*/ 50800 w 1129188"/>
                    <a:gd name="connsiteY1" fmla="*/ 111760 h 203200"/>
                    <a:gd name="connsiteX2" fmla="*/ 121920 w 1129188"/>
                    <a:gd name="connsiteY2" fmla="*/ 60960 h 203200"/>
                    <a:gd name="connsiteX3" fmla="*/ 182880 w 1129188"/>
                    <a:gd name="connsiteY3" fmla="*/ 50800 h 203200"/>
                    <a:gd name="connsiteX4" fmla="*/ 264160 w 1129188"/>
                    <a:gd name="connsiteY4" fmla="*/ 91440 h 203200"/>
                    <a:gd name="connsiteX5" fmla="*/ 274320 w 1129188"/>
                    <a:gd name="connsiteY5" fmla="*/ 132080 h 203200"/>
                    <a:gd name="connsiteX6" fmla="*/ 304800 w 1129188"/>
                    <a:gd name="connsiteY6" fmla="*/ 142240 h 203200"/>
                    <a:gd name="connsiteX7" fmla="*/ 345440 w 1129188"/>
                    <a:gd name="connsiteY7" fmla="*/ 152400 h 203200"/>
                    <a:gd name="connsiteX8" fmla="*/ 355600 w 1129188"/>
                    <a:gd name="connsiteY8" fmla="*/ 81280 h 203200"/>
                    <a:gd name="connsiteX9" fmla="*/ 375920 w 1129188"/>
                    <a:gd name="connsiteY9" fmla="*/ 50800 h 203200"/>
                    <a:gd name="connsiteX10" fmla="*/ 457200 w 1129188"/>
                    <a:gd name="connsiteY10" fmla="*/ 60960 h 203200"/>
                    <a:gd name="connsiteX11" fmla="*/ 538480 w 1129188"/>
                    <a:gd name="connsiteY11" fmla="*/ 81280 h 203200"/>
                    <a:gd name="connsiteX12" fmla="*/ 568960 w 1129188"/>
                    <a:gd name="connsiteY12" fmla="*/ 111760 h 203200"/>
                    <a:gd name="connsiteX13" fmla="*/ 579120 w 1129188"/>
                    <a:gd name="connsiteY13" fmla="*/ 152400 h 203200"/>
                    <a:gd name="connsiteX14" fmla="*/ 629920 w 1129188"/>
                    <a:gd name="connsiteY14" fmla="*/ 162560 h 203200"/>
                    <a:gd name="connsiteX15" fmla="*/ 701040 w 1129188"/>
                    <a:gd name="connsiteY15" fmla="*/ 91440 h 203200"/>
                    <a:gd name="connsiteX16" fmla="*/ 762000 w 1129188"/>
                    <a:gd name="connsiteY16" fmla="*/ 81280 h 203200"/>
                    <a:gd name="connsiteX17" fmla="*/ 812800 w 1129188"/>
                    <a:gd name="connsiteY17" fmla="*/ 71120 h 203200"/>
                    <a:gd name="connsiteX18" fmla="*/ 843280 w 1129188"/>
                    <a:gd name="connsiteY18" fmla="*/ 60960 h 203200"/>
                    <a:gd name="connsiteX19" fmla="*/ 914400 w 1129188"/>
                    <a:gd name="connsiteY19" fmla="*/ 50800 h 203200"/>
                    <a:gd name="connsiteX20" fmla="*/ 883920 w 1129188"/>
                    <a:gd name="connsiteY20" fmla="*/ 40640 h 203200"/>
                    <a:gd name="connsiteX21" fmla="*/ 833120 w 1129188"/>
                    <a:gd name="connsiteY21" fmla="*/ 30480 h 203200"/>
                    <a:gd name="connsiteX22" fmla="*/ 924560 w 1129188"/>
                    <a:gd name="connsiteY22" fmla="*/ 0 h 203200"/>
                    <a:gd name="connsiteX23" fmla="*/ 1026160 w 1129188"/>
                    <a:gd name="connsiteY23" fmla="*/ 10160 h 203200"/>
                    <a:gd name="connsiteX24" fmla="*/ 1046480 w 1129188"/>
                    <a:gd name="connsiteY24" fmla="*/ 40640 h 203200"/>
                    <a:gd name="connsiteX25" fmla="*/ 1097280 w 1129188"/>
                    <a:gd name="connsiteY25" fmla="*/ 111760 h 203200"/>
                    <a:gd name="connsiteX26" fmla="*/ 1107440 w 1129188"/>
                    <a:gd name="connsiteY26" fmla="*/ 142240 h 203200"/>
                    <a:gd name="connsiteX27" fmla="*/ 1127760 w 1129188"/>
                    <a:gd name="connsiteY27" fmla="*/ 172720 h 203200"/>
                    <a:gd name="connsiteX28" fmla="*/ 1127760 w 1129188"/>
                    <a:gd name="connsiteY28"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9188" h="203200">
                      <a:moveTo>
                        <a:pt x="0" y="142240"/>
                      </a:moveTo>
                      <a:cubicBezTo>
                        <a:pt x="16933" y="132080"/>
                        <a:pt x="34369" y="122714"/>
                        <a:pt x="50800" y="111760"/>
                      </a:cubicBezTo>
                      <a:cubicBezTo>
                        <a:pt x="52004" y="110957"/>
                        <a:pt x="112832" y="63989"/>
                        <a:pt x="121920" y="60960"/>
                      </a:cubicBezTo>
                      <a:cubicBezTo>
                        <a:pt x="141463" y="54446"/>
                        <a:pt x="162560" y="54187"/>
                        <a:pt x="182880" y="50800"/>
                      </a:cubicBezTo>
                      <a:cubicBezTo>
                        <a:pt x="235285" y="59534"/>
                        <a:pt x="244623" y="45855"/>
                        <a:pt x="264160" y="91440"/>
                      </a:cubicBezTo>
                      <a:cubicBezTo>
                        <a:pt x="269661" y="104275"/>
                        <a:pt x="265597" y="121176"/>
                        <a:pt x="274320" y="132080"/>
                      </a:cubicBezTo>
                      <a:cubicBezTo>
                        <a:pt x="281010" y="140443"/>
                        <a:pt x="294502" y="139298"/>
                        <a:pt x="304800" y="142240"/>
                      </a:cubicBezTo>
                      <a:cubicBezTo>
                        <a:pt x="318226" y="146076"/>
                        <a:pt x="331893" y="149013"/>
                        <a:pt x="345440" y="152400"/>
                      </a:cubicBezTo>
                      <a:cubicBezTo>
                        <a:pt x="348827" y="128693"/>
                        <a:pt x="348719" y="104217"/>
                        <a:pt x="355600" y="81280"/>
                      </a:cubicBezTo>
                      <a:cubicBezTo>
                        <a:pt x="359109" y="69584"/>
                        <a:pt x="363946" y="53195"/>
                        <a:pt x="375920" y="50800"/>
                      </a:cubicBezTo>
                      <a:cubicBezTo>
                        <a:pt x="402694" y="45445"/>
                        <a:pt x="430363" y="55928"/>
                        <a:pt x="457200" y="60960"/>
                      </a:cubicBezTo>
                      <a:cubicBezTo>
                        <a:pt x="484649" y="66107"/>
                        <a:pt x="538480" y="81280"/>
                        <a:pt x="538480" y="81280"/>
                      </a:cubicBezTo>
                      <a:cubicBezTo>
                        <a:pt x="548640" y="91440"/>
                        <a:pt x="561831" y="99285"/>
                        <a:pt x="568960" y="111760"/>
                      </a:cubicBezTo>
                      <a:cubicBezTo>
                        <a:pt x="575888" y="123884"/>
                        <a:pt x="568393" y="143461"/>
                        <a:pt x="579120" y="152400"/>
                      </a:cubicBezTo>
                      <a:cubicBezTo>
                        <a:pt x="592386" y="163455"/>
                        <a:pt x="612987" y="159173"/>
                        <a:pt x="629920" y="162560"/>
                      </a:cubicBezTo>
                      <a:cubicBezTo>
                        <a:pt x="792480" y="135467"/>
                        <a:pt x="606213" y="186267"/>
                        <a:pt x="701040" y="91440"/>
                      </a:cubicBezTo>
                      <a:cubicBezTo>
                        <a:pt x="715607" y="76873"/>
                        <a:pt x="741732" y="84965"/>
                        <a:pt x="762000" y="81280"/>
                      </a:cubicBezTo>
                      <a:cubicBezTo>
                        <a:pt x="778990" y="78191"/>
                        <a:pt x="796047" y="75308"/>
                        <a:pt x="812800" y="71120"/>
                      </a:cubicBezTo>
                      <a:cubicBezTo>
                        <a:pt x="823190" y="68523"/>
                        <a:pt x="832778" y="63060"/>
                        <a:pt x="843280" y="60960"/>
                      </a:cubicBezTo>
                      <a:cubicBezTo>
                        <a:pt x="866762" y="56264"/>
                        <a:pt x="890693" y="54187"/>
                        <a:pt x="914400" y="50800"/>
                      </a:cubicBezTo>
                      <a:cubicBezTo>
                        <a:pt x="904240" y="47413"/>
                        <a:pt x="894310" y="43237"/>
                        <a:pt x="883920" y="40640"/>
                      </a:cubicBezTo>
                      <a:cubicBezTo>
                        <a:pt x="867167" y="36452"/>
                        <a:pt x="833120" y="47749"/>
                        <a:pt x="833120" y="30480"/>
                      </a:cubicBezTo>
                      <a:cubicBezTo>
                        <a:pt x="833120" y="20915"/>
                        <a:pt x="915048" y="2378"/>
                        <a:pt x="924560" y="0"/>
                      </a:cubicBezTo>
                      <a:cubicBezTo>
                        <a:pt x="958427" y="3387"/>
                        <a:pt x="993871" y="-603"/>
                        <a:pt x="1026160" y="10160"/>
                      </a:cubicBezTo>
                      <a:cubicBezTo>
                        <a:pt x="1037744" y="14021"/>
                        <a:pt x="1040422" y="30038"/>
                        <a:pt x="1046480" y="40640"/>
                      </a:cubicBezTo>
                      <a:cubicBezTo>
                        <a:pt x="1082141" y="103047"/>
                        <a:pt x="1047633" y="62113"/>
                        <a:pt x="1097280" y="111760"/>
                      </a:cubicBezTo>
                      <a:cubicBezTo>
                        <a:pt x="1100667" y="121920"/>
                        <a:pt x="1102651" y="132661"/>
                        <a:pt x="1107440" y="142240"/>
                      </a:cubicBezTo>
                      <a:cubicBezTo>
                        <a:pt x="1112901" y="153162"/>
                        <a:pt x="1123899" y="161136"/>
                        <a:pt x="1127760" y="172720"/>
                      </a:cubicBezTo>
                      <a:cubicBezTo>
                        <a:pt x="1130973" y="182359"/>
                        <a:pt x="1127760" y="193040"/>
                        <a:pt x="1127760" y="203200"/>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5" name="任意多边形 63">
                  <a:extLst>
                    <a:ext uri="{FF2B5EF4-FFF2-40B4-BE49-F238E27FC236}">
                      <a16:creationId xmlns:a16="http://schemas.microsoft.com/office/drawing/2014/main" id="{9FA079D9-45B3-4F83-B2BC-7A23920D4FF7}"/>
                    </a:ext>
                  </a:extLst>
                </p:cNvPr>
                <p:cNvSpPr/>
                <p:nvPr/>
              </p:nvSpPr>
              <p:spPr>
                <a:xfrm>
                  <a:off x="7041296" y="5442620"/>
                  <a:ext cx="1667322" cy="210197"/>
                </a:xfrm>
                <a:custGeom>
                  <a:avLst/>
                  <a:gdLst>
                    <a:gd name="connsiteX0" fmla="*/ 0 w 1300480"/>
                    <a:gd name="connsiteY0" fmla="*/ 108305 h 213935"/>
                    <a:gd name="connsiteX1" fmla="*/ 213360 w 1300480"/>
                    <a:gd name="connsiteY1" fmla="*/ 118465 h 213935"/>
                    <a:gd name="connsiteX2" fmla="*/ 233680 w 1300480"/>
                    <a:gd name="connsiteY2" fmla="*/ 77825 h 213935"/>
                    <a:gd name="connsiteX3" fmla="*/ 213360 w 1300480"/>
                    <a:gd name="connsiteY3" fmla="*/ 47345 h 213935"/>
                    <a:gd name="connsiteX4" fmla="*/ 254000 w 1300480"/>
                    <a:gd name="connsiteY4" fmla="*/ 27025 h 213935"/>
                    <a:gd name="connsiteX5" fmla="*/ 284480 w 1300480"/>
                    <a:gd name="connsiteY5" fmla="*/ 37185 h 213935"/>
                    <a:gd name="connsiteX6" fmla="*/ 335280 w 1300480"/>
                    <a:gd name="connsiteY6" fmla="*/ 98145 h 213935"/>
                    <a:gd name="connsiteX7" fmla="*/ 365760 w 1300480"/>
                    <a:gd name="connsiteY7" fmla="*/ 118465 h 213935"/>
                    <a:gd name="connsiteX8" fmla="*/ 518160 w 1300480"/>
                    <a:gd name="connsiteY8" fmla="*/ 87985 h 213935"/>
                    <a:gd name="connsiteX9" fmla="*/ 548640 w 1300480"/>
                    <a:gd name="connsiteY9" fmla="*/ 57505 h 213935"/>
                    <a:gd name="connsiteX10" fmla="*/ 629920 w 1300480"/>
                    <a:gd name="connsiteY10" fmla="*/ 27025 h 213935"/>
                    <a:gd name="connsiteX11" fmla="*/ 690880 w 1300480"/>
                    <a:gd name="connsiteY11" fmla="*/ 87985 h 213935"/>
                    <a:gd name="connsiteX12" fmla="*/ 701040 w 1300480"/>
                    <a:gd name="connsiteY12" fmla="*/ 199745 h 213935"/>
                    <a:gd name="connsiteX13" fmla="*/ 802640 w 1300480"/>
                    <a:gd name="connsiteY13" fmla="*/ 189585 h 213935"/>
                    <a:gd name="connsiteX14" fmla="*/ 782320 w 1300480"/>
                    <a:gd name="connsiteY14" fmla="*/ 47345 h 213935"/>
                    <a:gd name="connsiteX15" fmla="*/ 762000 w 1300480"/>
                    <a:gd name="connsiteY15" fmla="*/ 16865 h 213935"/>
                    <a:gd name="connsiteX16" fmla="*/ 914400 w 1300480"/>
                    <a:gd name="connsiteY16" fmla="*/ 16865 h 213935"/>
                    <a:gd name="connsiteX17" fmla="*/ 934720 w 1300480"/>
                    <a:gd name="connsiteY17" fmla="*/ 47345 h 213935"/>
                    <a:gd name="connsiteX18" fmla="*/ 965200 w 1300480"/>
                    <a:gd name="connsiteY18" fmla="*/ 67665 h 213935"/>
                    <a:gd name="connsiteX19" fmla="*/ 1026160 w 1300480"/>
                    <a:gd name="connsiteY19" fmla="*/ 87985 h 213935"/>
                    <a:gd name="connsiteX20" fmla="*/ 1168400 w 1300480"/>
                    <a:gd name="connsiteY20" fmla="*/ 57505 h 213935"/>
                    <a:gd name="connsiteX21" fmla="*/ 1239520 w 1300480"/>
                    <a:gd name="connsiteY21" fmla="*/ 37185 h 213935"/>
                    <a:gd name="connsiteX22" fmla="*/ 1300480 w 1300480"/>
                    <a:gd name="connsiteY22" fmla="*/ 77825 h 2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00480" h="213935">
                      <a:moveTo>
                        <a:pt x="0" y="108305"/>
                      </a:moveTo>
                      <a:cubicBezTo>
                        <a:pt x="71120" y="111692"/>
                        <a:pt x="142757" y="127674"/>
                        <a:pt x="213360" y="118465"/>
                      </a:cubicBezTo>
                      <a:cubicBezTo>
                        <a:pt x="228378" y="116506"/>
                        <a:pt x="233680" y="92971"/>
                        <a:pt x="233680" y="77825"/>
                      </a:cubicBezTo>
                      <a:cubicBezTo>
                        <a:pt x="233680" y="65614"/>
                        <a:pt x="220133" y="57505"/>
                        <a:pt x="213360" y="47345"/>
                      </a:cubicBezTo>
                      <a:cubicBezTo>
                        <a:pt x="226907" y="40572"/>
                        <a:pt x="239007" y="29167"/>
                        <a:pt x="254000" y="27025"/>
                      </a:cubicBezTo>
                      <a:cubicBezTo>
                        <a:pt x="264602" y="25510"/>
                        <a:pt x="275569" y="31244"/>
                        <a:pt x="284480" y="37185"/>
                      </a:cubicBezTo>
                      <a:cubicBezTo>
                        <a:pt x="334413" y="70474"/>
                        <a:pt x="297795" y="60660"/>
                        <a:pt x="335280" y="98145"/>
                      </a:cubicBezTo>
                      <a:cubicBezTo>
                        <a:pt x="343914" y="106779"/>
                        <a:pt x="355600" y="111692"/>
                        <a:pt x="365760" y="118465"/>
                      </a:cubicBezTo>
                      <a:cubicBezTo>
                        <a:pt x="429694" y="112653"/>
                        <a:pt x="469533" y="122718"/>
                        <a:pt x="518160" y="87985"/>
                      </a:cubicBezTo>
                      <a:cubicBezTo>
                        <a:pt x="529852" y="79634"/>
                        <a:pt x="538480" y="67665"/>
                        <a:pt x="548640" y="57505"/>
                      </a:cubicBezTo>
                      <a:cubicBezTo>
                        <a:pt x="560291" y="10902"/>
                        <a:pt x="552381" y="-14727"/>
                        <a:pt x="629920" y="27025"/>
                      </a:cubicBezTo>
                      <a:cubicBezTo>
                        <a:pt x="655222" y="40649"/>
                        <a:pt x="690880" y="87985"/>
                        <a:pt x="690880" y="87985"/>
                      </a:cubicBezTo>
                      <a:cubicBezTo>
                        <a:pt x="694267" y="125238"/>
                        <a:pt x="673361" y="174582"/>
                        <a:pt x="701040" y="199745"/>
                      </a:cubicBezTo>
                      <a:cubicBezTo>
                        <a:pt x="726224" y="222640"/>
                        <a:pt x="782219" y="216813"/>
                        <a:pt x="802640" y="189585"/>
                      </a:cubicBezTo>
                      <a:cubicBezTo>
                        <a:pt x="809649" y="180240"/>
                        <a:pt x="799116" y="80937"/>
                        <a:pt x="782320" y="47345"/>
                      </a:cubicBezTo>
                      <a:cubicBezTo>
                        <a:pt x="776859" y="36423"/>
                        <a:pt x="768773" y="27025"/>
                        <a:pt x="762000" y="16865"/>
                      </a:cubicBezTo>
                      <a:cubicBezTo>
                        <a:pt x="819784" y="-2396"/>
                        <a:pt x="825155" y="-8634"/>
                        <a:pt x="914400" y="16865"/>
                      </a:cubicBezTo>
                      <a:cubicBezTo>
                        <a:pt x="926141" y="20220"/>
                        <a:pt x="926086" y="38711"/>
                        <a:pt x="934720" y="47345"/>
                      </a:cubicBezTo>
                      <a:cubicBezTo>
                        <a:pt x="943354" y="55979"/>
                        <a:pt x="954042" y="62706"/>
                        <a:pt x="965200" y="67665"/>
                      </a:cubicBezTo>
                      <a:cubicBezTo>
                        <a:pt x="984773" y="76364"/>
                        <a:pt x="1026160" y="87985"/>
                        <a:pt x="1026160" y="87985"/>
                      </a:cubicBezTo>
                      <a:cubicBezTo>
                        <a:pt x="1113023" y="59031"/>
                        <a:pt x="1065866" y="70322"/>
                        <a:pt x="1168400" y="57505"/>
                      </a:cubicBezTo>
                      <a:cubicBezTo>
                        <a:pt x="1199393" y="26512"/>
                        <a:pt x="1194037" y="14444"/>
                        <a:pt x="1239520" y="37185"/>
                      </a:cubicBezTo>
                      <a:cubicBezTo>
                        <a:pt x="1261363" y="48107"/>
                        <a:pt x="1300480" y="77825"/>
                        <a:pt x="1300480" y="77825"/>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6" name="任意多边形 64">
                  <a:extLst>
                    <a:ext uri="{FF2B5EF4-FFF2-40B4-BE49-F238E27FC236}">
                      <a16:creationId xmlns:a16="http://schemas.microsoft.com/office/drawing/2014/main" id="{ABA19C0C-705E-4627-911F-69ECCC41F37E}"/>
                    </a:ext>
                  </a:extLst>
                </p:cNvPr>
                <p:cNvSpPr/>
                <p:nvPr/>
              </p:nvSpPr>
              <p:spPr>
                <a:xfrm>
                  <a:off x="7015244" y="5009251"/>
                  <a:ext cx="1797582" cy="559746"/>
                </a:xfrm>
                <a:custGeom>
                  <a:avLst/>
                  <a:gdLst>
                    <a:gd name="connsiteX0" fmla="*/ 0 w 1402080"/>
                    <a:gd name="connsiteY0" fmla="*/ 569702 h 569702"/>
                    <a:gd name="connsiteX1" fmla="*/ 71120 w 1402080"/>
                    <a:gd name="connsiteY1" fmla="*/ 518902 h 569702"/>
                    <a:gd name="connsiteX2" fmla="*/ 162560 w 1402080"/>
                    <a:gd name="connsiteY2" fmla="*/ 437622 h 569702"/>
                    <a:gd name="connsiteX3" fmla="*/ 243840 w 1402080"/>
                    <a:gd name="connsiteY3" fmla="*/ 366502 h 569702"/>
                    <a:gd name="connsiteX4" fmla="*/ 254000 w 1402080"/>
                    <a:gd name="connsiteY4" fmla="*/ 336022 h 569702"/>
                    <a:gd name="connsiteX5" fmla="*/ 284480 w 1402080"/>
                    <a:gd name="connsiteY5" fmla="*/ 325862 h 569702"/>
                    <a:gd name="connsiteX6" fmla="*/ 304800 w 1402080"/>
                    <a:gd name="connsiteY6" fmla="*/ 285222 h 569702"/>
                    <a:gd name="connsiteX7" fmla="*/ 457200 w 1402080"/>
                    <a:gd name="connsiteY7" fmla="*/ 224262 h 569702"/>
                    <a:gd name="connsiteX8" fmla="*/ 497840 w 1402080"/>
                    <a:gd name="connsiteY8" fmla="*/ 254742 h 569702"/>
                    <a:gd name="connsiteX9" fmla="*/ 528320 w 1402080"/>
                    <a:gd name="connsiteY9" fmla="*/ 264902 h 569702"/>
                    <a:gd name="connsiteX10" fmla="*/ 558800 w 1402080"/>
                    <a:gd name="connsiteY10" fmla="*/ 295382 h 569702"/>
                    <a:gd name="connsiteX11" fmla="*/ 629920 w 1402080"/>
                    <a:gd name="connsiteY11" fmla="*/ 336022 h 569702"/>
                    <a:gd name="connsiteX12" fmla="*/ 670560 w 1402080"/>
                    <a:gd name="connsiteY12" fmla="*/ 346182 h 569702"/>
                    <a:gd name="connsiteX13" fmla="*/ 731520 w 1402080"/>
                    <a:gd name="connsiteY13" fmla="*/ 336022 h 569702"/>
                    <a:gd name="connsiteX14" fmla="*/ 690880 w 1402080"/>
                    <a:gd name="connsiteY14" fmla="*/ 254742 h 569702"/>
                    <a:gd name="connsiteX15" fmla="*/ 731520 w 1402080"/>
                    <a:gd name="connsiteY15" fmla="*/ 234422 h 569702"/>
                    <a:gd name="connsiteX16" fmla="*/ 782320 w 1402080"/>
                    <a:gd name="connsiteY16" fmla="*/ 224262 h 569702"/>
                    <a:gd name="connsiteX17" fmla="*/ 812800 w 1402080"/>
                    <a:gd name="connsiteY17" fmla="*/ 214102 h 569702"/>
                    <a:gd name="connsiteX18" fmla="*/ 883920 w 1402080"/>
                    <a:gd name="connsiteY18" fmla="*/ 173462 h 569702"/>
                    <a:gd name="connsiteX19" fmla="*/ 955040 w 1402080"/>
                    <a:gd name="connsiteY19" fmla="*/ 193782 h 569702"/>
                    <a:gd name="connsiteX20" fmla="*/ 975360 w 1402080"/>
                    <a:gd name="connsiteY20" fmla="*/ 234422 h 569702"/>
                    <a:gd name="connsiteX21" fmla="*/ 995680 w 1402080"/>
                    <a:gd name="connsiteY21" fmla="*/ 264902 h 569702"/>
                    <a:gd name="connsiteX22" fmla="*/ 1087120 w 1402080"/>
                    <a:gd name="connsiteY22" fmla="*/ 254742 h 569702"/>
                    <a:gd name="connsiteX23" fmla="*/ 1087120 w 1402080"/>
                    <a:gd name="connsiteY23" fmla="*/ 92182 h 569702"/>
                    <a:gd name="connsiteX24" fmla="*/ 1056640 w 1402080"/>
                    <a:gd name="connsiteY24" fmla="*/ 71862 h 569702"/>
                    <a:gd name="connsiteX25" fmla="*/ 1087120 w 1402080"/>
                    <a:gd name="connsiteY25" fmla="*/ 51542 h 569702"/>
                    <a:gd name="connsiteX26" fmla="*/ 1310640 w 1402080"/>
                    <a:gd name="connsiteY26" fmla="*/ 31222 h 569702"/>
                    <a:gd name="connsiteX27" fmla="*/ 1371600 w 1402080"/>
                    <a:gd name="connsiteY27" fmla="*/ 742 h 569702"/>
                    <a:gd name="connsiteX28" fmla="*/ 1402080 w 1402080"/>
                    <a:gd name="connsiteY28" fmla="*/ 742 h 56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2080" h="569702">
                      <a:moveTo>
                        <a:pt x="0" y="569702"/>
                      </a:moveTo>
                      <a:cubicBezTo>
                        <a:pt x="23707" y="552769"/>
                        <a:pt x="48880" y="537720"/>
                        <a:pt x="71120" y="518902"/>
                      </a:cubicBezTo>
                      <a:cubicBezTo>
                        <a:pt x="200367" y="409539"/>
                        <a:pt x="82822" y="490781"/>
                        <a:pt x="162560" y="437622"/>
                      </a:cubicBezTo>
                      <a:cubicBezTo>
                        <a:pt x="203620" y="314443"/>
                        <a:pt x="148071" y="421227"/>
                        <a:pt x="243840" y="366502"/>
                      </a:cubicBezTo>
                      <a:cubicBezTo>
                        <a:pt x="253139" y="361189"/>
                        <a:pt x="246427" y="343595"/>
                        <a:pt x="254000" y="336022"/>
                      </a:cubicBezTo>
                      <a:cubicBezTo>
                        <a:pt x="261573" y="328449"/>
                        <a:pt x="274320" y="329249"/>
                        <a:pt x="284480" y="325862"/>
                      </a:cubicBezTo>
                      <a:cubicBezTo>
                        <a:pt x="291253" y="312315"/>
                        <a:pt x="300815" y="299834"/>
                        <a:pt x="304800" y="285222"/>
                      </a:cubicBezTo>
                      <a:cubicBezTo>
                        <a:pt x="336737" y="168121"/>
                        <a:pt x="261192" y="210261"/>
                        <a:pt x="457200" y="224262"/>
                      </a:cubicBezTo>
                      <a:cubicBezTo>
                        <a:pt x="470747" y="234422"/>
                        <a:pt x="483138" y="246341"/>
                        <a:pt x="497840" y="254742"/>
                      </a:cubicBezTo>
                      <a:cubicBezTo>
                        <a:pt x="507139" y="260055"/>
                        <a:pt x="519409" y="258961"/>
                        <a:pt x="528320" y="264902"/>
                      </a:cubicBezTo>
                      <a:cubicBezTo>
                        <a:pt x="540275" y="272872"/>
                        <a:pt x="547762" y="286184"/>
                        <a:pt x="558800" y="295382"/>
                      </a:cubicBezTo>
                      <a:cubicBezTo>
                        <a:pt x="574878" y="308781"/>
                        <a:pt x="611852" y="329247"/>
                        <a:pt x="629920" y="336022"/>
                      </a:cubicBezTo>
                      <a:cubicBezTo>
                        <a:pt x="642995" y="340925"/>
                        <a:pt x="657013" y="342795"/>
                        <a:pt x="670560" y="346182"/>
                      </a:cubicBezTo>
                      <a:cubicBezTo>
                        <a:pt x="690880" y="342795"/>
                        <a:pt x="719546" y="352785"/>
                        <a:pt x="731520" y="336022"/>
                      </a:cubicBezTo>
                      <a:cubicBezTo>
                        <a:pt x="762920" y="292062"/>
                        <a:pt x="712676" y="269273"/>
                        <a:pt x="690880" y="254742"/>
                      </a:cubicBezTo>
                      <a:cubicBezTo>
                        <a:pt x="704427" y="247969"/>
                        <a:pt x="717152" y="239211"/>
                        <a:pt x="731520" y="234422"/>
                      </a:cubicBezTo>
                      <a:cubicBezTo>
                        <a:pt x="747903" y="228961"/>
                        <a:pt x="765567" y="228450"/>
                        <a:pt x="782320" y="224262"/>
                      </a:cubicBezTo>
                      <a:cubicBezTo>
                        <a:pt x="792710" y="221665"/>
                        <a:pt x="802640" y="217489"/>
                        <a:pt x="812800" y="214102"/>
                      </a:cubicBezTo>
                      <a:cubicBezTo>
                        <a:pt x="824490" y="205335"/>
                        <a:pt x="861104" y="171180"/>
                        <a:pt x="883920" y="173462"/>
                      </a:cubicBezTo>
                      <a:cubicBezTo>
                        <a:pt x="908453" y="175915"/>
                        <a:pt x="931333" y="187009"/>
                        <a:pt x="955040" y="193782"/>
                      </a:cubicBezTo>
                      <a:cubicBezTo>
                        <a:pt x="961813" y="207329"/>
                        <a:pt x="967846" y="221272"/>
                        <a:pt x="975360" y="234422"/>
                      </a:cubicBezTo>
                      <a:cubicBezTo>
                        <a:pt x="981418" y="245024"/>
                        <a:pt x="983666" y="262718"/>
                        <a:pt x="995680" y="264902"/>
                      </a:cubicBezTo>
                      <a:cubicBezTo>
                        <a:pt x="1025853" y="270388"/>
                        <a:pt x="1056640" y="258129"/>
                        <a:pt x="1087120" y="254742"/>
                      </a:cubicBezTo>
                      <a:cubicBezTo>
                        <a:pt x="1099532" y="192682"/>
                        <a:pt x="1109856" y="166075"/>
                        <a:pt x="1087120" y="92182"/>
                      </a:cubicBezTo>
                      <a:cubicBezTo>
                        <a:pt x="1083529" y="80511"/>
                        <a:pt x="1066800" y="78635"/>
                        <a:pt x="1056640" y="71862"/>
                      </a:cubicBezTo>
                      <a:cubicBezTo>
                        <a:pt x="1066800" y="65089"/>
                        <a:pt x="1075063" y="53471"/>
                        <a:pt x="1087120" y="51542"/>
                      </a:cubicBezTo>
                      <a:cubicBezTo>
                        <a:pt x="1160994" y="39722"/>
                        <a:pt x="1310640" y="31222"/>
                        <a:pt x="1310640" y="31222"/>
                      </a:cubicBezTo>
                      <a:cubicBezTo>
                        <a:pt x="1334044" y="15619"/>
                        <a:pt x="1343557" y="5416"/>
                        <a:pt x="1371600" y="742"/>
                      </a:cubicBezTo>
                      <a:cubicBezTo>
                        <a:pt x="1381622" y="-928"/>
                        <a:pt x="1391920" y="742"/>
                        <a:pt x="1402080" y="742"/>
                      </a:cubicBez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7" name="任意多边形 65">
                  <a:extLst>
                    <a:ext uri="{FF2B5EF4-FFF2-40B4-BE49-F238E27FC236}">
                      <a16:creationId xmlns:a16="http://schemas.microsoft.com/office/drawing/2014/main" id="{D97C73AB-3AC8-4EB1-BD15-2F4452174689}"/>
                    </a:ext>
                  </a:extLst>
                </p:cNvPr>
                <p:cNvSpPr/>
                <p:nvPr/>
              </p:nvSpPr>
              <p:spPr>
                <a:xfrm>
                  <a:off x="7497203" y="4990015"/>
                  <a:ext cx="1289569" cy="449210"/>
                </a:xfrm>
                <a:custGeom>
                  <a:avLst/>
                  <a:gdLst>
                    <a:gd name="connsiteX0" fmla="*/ 0 w 1005840"/>
                    <a:gd name="connsiteY0" fmla="*/ 0 h 457200"/>
                    <a:gd name="connsiteX1" fmla="*/ 30480 w 1005840"/>
                    <a:gd name="connsiteY1" fmla="*/ 50800 h 457200"/>
                    <a:gd name="connsiteX2" fmla="*/ 60960 w 1005840"/>
                    <a:gd name="connsiteY2" fmla="*/ 71120 h 457200"/>
                    <a:gd name="connsiteX3" fmla="*/ 81280 w 1005840"/>
                    <a:gd name="connsiteY3" fmla="*/ 101600 h 457200"/>
                    <a:gd name="connsiteX4" fmla="*/ 132080 w 1005840"/>
                    <a:gd name="connsiteY4" fmla="*/ 162560 h 457200"/>
                    <a:gd name="connsiteX5" fmla="*/ 40640 w 1005840"/>
                    <a:gd name="connsiteY5" fmla="*/ 162560 h 457200"/>
                    <a:gd name="connsiteX6" fmla="*/ 81280 w 1005840"/>
                    <a:gd name="connsiteY6" fmla="*/ 81280 h 457200"/>
                    <a:gd name="connsiteX7" fmla="*/ 193040 w 1005840"/>
                    <a:gd name="connsiteY7" fmla="*/ 91440 h 457200"/>
                    <a:gd name="connsiteX8" fmla="*/ 243840 w 1005840"/>
                    <a:gd name="connsiteY8" fmla="*/ 101600 h 457200"/>
                    <a:gd name="connsiteX9" fmla="*/ 264160 w 1005840"/>
                    <a:gd name="connsiteY9" fmla="*/ 132080 h 457200"/>
                    <a:gd name="connsiteX10" fmla="*/ 294640 w 1005840"/>
                    <a:gd name="connsiteY10" fmla="*/ 152400 h 457200"/>
                    <a:gd name="connsiteX11" fmla="*/ 284480 w 1005840"/>
                    <a:gd name="connsiteY11" fmla="*/ 203200 h 457200"/>
                    <a:gd name="connsiteX12" fmla="*/ 233680 w 1005840"/>
                    <a:gd name="connsiteY12" fmla="*/ 223520 h 457200"/>
                    <a:gd name="connsiteX13" fmla="*/ 254000 w 1005840"/>
                    <a:gd name="connsiteY13" fmla="*/ 254000 h 457200"/>
                    <a:gd name="connsiteX14" fmla="*/ 325120 w 1005840"/>
                    <a:gd name="connsiteY14" fmla="*/ 284480 h 457200"/>
                    <a:gd name="connsiteX15" fmla="*/ 416560 w 1005840"/>
                    <a:gd name="connsiteY15" fmla="*/ 294640 h 457200"/>
                    <a:gd name="connsiteX16" fmla="*/ 447040 w 1005840"/>
                    <a:gd name="connsiteY16" fmla="*/ 325120 h 457200"/>
                    <a:gd name="connsiteX17" fmla="*/ 457200 w 1005840"/>
                    <a:gd name="connsiteY17" fmla="*/ 355600 h 457200"/>
                    <a:gd name="connsiteX18" fmla="*/ 487680 w 1005840"/>
                    <a:gd name="connsiteY18" fmla="*/ 375920 h 457200"/>
                    <a:gd name="connsiteX19" fmla="*/ 528320 w 1005840"/>
                    <a:gd name="connsiteY19" fmla="*/ 426720 h 457200"/>
                    <a:gd name="connsiteX20" fmla="*/ 558800 w 1005840"/>
                    <a:gd name="connsiteY20" fmla="*/ 416560 h 457200"/>
                    <a:gd name="connsiteX21" fmla="*/ 568960 w 1005840"/>
                    <a:gd name="connsiteY21" fmla="*/ 375920 h 457200"/>
                    <a:gd name="connsiteX22" fmla="*/ 640080 w 1005840"/>
                    <a:gd name="connsiteY22" fmla="*/ 345440 h 457200"/>
                    <a:gd name="connsiteX23" fmla="*/ 670560 w 1005840"/>
                    <a:gd name="connsiteY23" fmla="*/ 335280 h 457200"/>
                    <a:gd name="connsiteX24" fmla="*/ 762000 w 1005840"/>
                    <a:gd name="connsiteY24" fmla="*/ 345440 h 457200"/>
                    <a:gd name="connsiteX25" fmla="*/ 792480 w 1005840"/>
                    <a:gd name="connsiteY25" fmla="*/ 355600 h 457200"/>
                    <a:gd name="connsiteX26" fmla="*/ 843280 w 1005840"/>
                    <a:gd name="connsiteY26" fmla="*/ 365760 h 457200"/>
                    <a:gd name="connsiteX27" fmla="*/ 883920 w 1005840"/>
                    <a:gd name="connsiteY27" fmla="*/ 375920 h 457200"/>
                    <a:gd name="connsiteX28" fmla="*/ 894080 w 1005840"/>
                    <a:gd name="connsiteY28" fmla="*/ 406400 h 457200"/>
                    <a:gd name="connsiteX29" fmla="*/ 975360 w 1005840"/>
                    <a:gd name="connsiteY29" fmla="*/ 436880 h 457200"/>
                    <a:gd name="connsiteX30" fmla="*/ 1005840 w 1005840"/>
                    <a:gd name="connsiteY30"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5840" h="457200">
                      <a:moveTo>
                        <a:pt x="0" y="0"/>
                      </a:moveTo>
                      <a:cubicBezTo>
                        <a:pt x="10160" y="16933"/>
                        <a:pt x="17629" y="35807"/>
                        <a:pt x="30480" y="50800"/>
                      </a:cubicBezTo>
                      <a:cubicBezTo>
                        <a:pt x="38427" y="60071"/>
                        <a:pt x="52326" y="62486"/>
                        <a:pt x="60960" y="71120"/>
                      </a:cubicBezTo>
                      <a:cubicBezTo>
                        <a:pt x="69594" y="79754"/>
                        <a:pt x="73463" y="92219"/>
                        <a:pt x="81280" y="101600"/>
                      </a:cubicBezTo>
                      <a:cubicBezTo>
                        <a:pt x="146471" y="179829"/>
                        <a:pt x="81629" y="86884"/>
                        <a:pt x="132080" y="162560"/>
                      </a:cubicBezTo>
                      <a:cubicBezTo>
                        <a:pt x="109099" y="170220"/>
                        <a:pt x="60147" y="191820"/>
                        <a:pt x="40640" y="162560"/>
                      </a:cubicBezTo>
                      <a:cubicBezTo>
                        <a:pt x="32355" y="150133"/>
                        <a:pt x="73032" y="93652"/>
                        <a:pt x="81280" y="81280"/>
                      </a:cubicBezTo>
                      <a:cubicBezTo>
                        <a:pt x="118533" y="84667"/>
                        <a:pt x="155922" y="86800"/>
                        <a:pt x="193040" y="91440"/>
                      </a:cubicBezTo>
                      <a:cubicBezTo>
                        <a:pt x="210175" y="93582"/>
                        <a:pt x="228847" y="93032"/>
                        <a:pt x="243840" y="101600"/>
                      </a:cubicBezTo>
                      <a:cubicBezTo>
                        <a:pt x="254442" y="107658"/>
                        <a:pt x="255526" y="123446"/>
                        <a:pt x="264160" y="132080"/>
                      </a:cubicBezTo>
                      <a:cubicBezTo>
                        <a:pt x="272794" y="140714"/>
                        <a:pt x="284480" y="145627"/>
                        <a:pt x="294640" y="152400"/>
                      </a:cubicBezTo>
                      <a:cubicBezTo>
                        <a:pt x="291253" y="169333"/>
                        <a:pt x="298848" y="193621"/>
                        <a:pt x="284480" y="203200"/>
                      </a:cubicBezTo>
                      <a:cubicBezTo>
                        <a:pt x="242356" y="231283"/>
                        <a:pt x="157771" y="198217"/>
                        <a:pt x="233680" y="223520"/>
                      </a:cubicBezTo>
                      <a:cubicBezTo>
                        <a:pt x="240453" y="233680"/>
                        <a:pt x="245366" y="245366"/>
                        <a:pt x="254000" y="254000"/>
                      </a:cubicBezTo>
                      <a:cubicBezTo>
                        <a:pt x="274299" y="274299"/>
                        <a:pt x="297563" y="280240"/>
                        <a:pt x="325120" y="284480"/>
                      </a:cubicBezTo>
                      <a:cubicBezTo>
                        <a:pt x="355431" y="289143"/>
                        <a:pt x="386080" y="291253"/>
                        <a:pt x="416560" y="294640"/>
                      </a:cubicBezTo>
                      <a:cubicBezTo>
                        <a:pt x="426720" y="304800"/>
                        <a:pt x="439070" y="313165"/>
                        <a:pt x="447040" y="325120"/>
                      </a:cubicBezTo>
                      <a:cubicBezTo>
                        <a:pt x="452981" y="334031"/>
                        <a:pt x="450510" y="347237"/>
                        <a:pt x="457200" y="355600"/>
                      </a:cubicBezTo>
                      <a:cubicBezTo>
                        <a:pt x="464828" y="365135"/>
                        <a:pt x="477520" y="369147"/>
                        <a:pt x="487680" y="375920"/>
                      </a:cubicBezTo>
                      <a:cubicBezTo>
                        <a:pt x="495605" y="399694"/>
                        <a:pt x="495880" y="421313"/>
                        <a:pt x="528320" y="426720"/>
                      </a:cubicBezTo>
                      <a:cubicBezTo>
                        <a:pt x="538884" y="428481"/>
                        <a:pt x="548640" y="419947"/>
                        <a:pt x="558800" y="416560"/>
                      </a:cubicBezTo>
                      <a:cubicBezTo>
                        <a:pt x="562187" y="403013"/>
                        <a:pt x="561214" y="387538"/>
                        <a:pt x="568960" y="375920"/>
                      </a:cubicBezTo>
                      <a:cubicBezTo>
                        <a:pt x="583517" y="354084"/>
                        <a:pt x="619088" y="351438"/>
                        <a:pt x="640080" y="345440"/>
                      </a:cubicBezTo>
                      <a:cubicBezTo>
                        <a:pt x="650378" y="342498"/>
                        <a:pt x="660400" y="338667"/>
                        <a:pt x="670560" y="335280"/>
                      </a:cubicBezTo>
                      <a:cubicBezTo>
                        <a:pt x="701040" y="338667"/>
                        <a:pt x="731750" y="340398"/>
                        <a:pt x="762000" y="345440"/>
                      </a:cubicBezTo>
                      <a:cubicBezTo>
                        <a:pt x="772564" y="347201"/>
                        <a:pt x="782090" y="353003"/>
                        <a:pt x="792480" y="355600"/>
                      </a:cubicBezTo>
                      <a:cubicBezTo>
                        <a:pt x="809233" y="359788"/>
                        <a:pt x="826423" y="362014"/>
                        <a:pt x="843280" y="365760"/>
                      </a:cubicBezTo>
                      <a:cubicBezTo>
                        <a:pt x="856911" y="368789"/>
                        <a:pt x="870373" y="372533"/>
                        <a:pt x="883920" y="375920"/>
                      </a:cubicBezTo>
                      <a:cubicBezTo>
                        <a:pt x="887307" y="386080"/>
                        <a:pt x="887390" y="398037"/>
                        <a:pt x="894080" y="406400"/>
                      </a:cubicBezTo>
                      <a:cubicBezTo>
                        <a:pt x="914013" y="431316"/>
                        <a:pt x="947823" y="431373"/>
                        <a:pt x="975360" y="436880"/>
                      </a:cubicBezTo>
                      <a:lnTo>
                        <a:pt x="1005840" y="457200"/>
                      </a:lnTo>
                    </a:path>
                  </a:pathLst>
                </a:custGeom>
                <a:noFill/>
                <a:ln w="1270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8" name="任意多边形 66">
                  <a:extLst>
                    <a:ext uri="{FF2B5EF4-FFF2-40B4-BE49-F238E27FC236}">
                      <a16:creationId xmlns:a16="http://schemas.microsoft.com/office/drawing/2014/main" id="{A73F7D83-8F0B-47AB-A11D-D024A74E18AE}"/>
                    </a:ext>
                  </a:extLst>
                </p:cNvPr>
                <p:cNvSpPr/>
                <p:nvPr/>
              </p:nvSpPr>
              <p:spPr>
                <a:xfrm>
                  <a:off x="9112423" y="4870226"/>
                  <a:ext cx="1263517" cy="179684"/>
                </a:xfrm>
                <a:custGeom>
                  <a:avLst/>
                  <a:gdLst>
                    <a:gd name="connsiteX0" fmla="*/ 0 w 985520"/>
                    <a:gd name="connsiteY0" fmla="*/ 91440 h 182880"/>
                    <a:gd name="connsiteX1" fmla="*/ 60960 w 985520"/>
                    <a:gd name="connsiteY1" fmla="*/ 101600 h 182880"/>
                    <a:gd name="connsiteX2" fmla="*/ 152400 w 985520"/>
                    <a:gd name="connsiteY2" fmla="*/ 132080 h 182880"/>
                    <a:gd name="connsiteX3" fmla="*/ 182880 w 985520"/>
                    <a:gd name="connsiteY3" fmla="*/ 142240 h 182880"/>
                    <a:gd name="connsiteX4" fmla="*/ 294640 w 985520"/>
                    <a:gd name="connsiteY4" fmla="*/ 162560 h 182880"/>
                    <a:gd name="connsiteX5" fmla="*/ 325120 w 985520"/>
                    <a:gd name="connsiteY5" fmla="*/ 172720 h 182880"/>
                    <a:gd name="connsiteX6" fmla="*/ 426720 w 985520"/>
                    <a:gd name="connsiteY6" fmla="*/ 152400 h 182880"/>
                    <a:gd name="connsiteX7" fmla="*/ 467360 w 985520"/>
                    <a:gd name="connsiteY7" fmla="*/ 142240 h 182880"/>
                    <a:gd name="connsiteX8" fmla="*/ 497840 w 985520"/>
                    <a:gd name="connsiteY8" fmla="*/ 132080 h 182880"/>
                    <a:gd name="connsiteX9" fmla="*/ 589280 w 985520"/>
                    <a:gd name="connsiteY9" fmla="*/ 111760 h 182880"/>
                    <a:gd name="connsiteX10" fmla="*/ 629920 w 985520"/>
                    <a:gd name="connsiteY10" fmla="*/ 91440 h 182880"/>
                    <a:gd name="connsiteX11" fmla="*/ 640080 w 985520"/>
                    <a:gd name="connsiteY11" fmla="*/ 50800 h 182880"/>
                    <a:gd name="connsiteX12" fmla="*/ 782320 w 985520"/>
                    <a:gd name="connsiteY12" fmla="*/ 0 h 182880"/>
                    <a:gd name="connsiteX13" fmla="*/ 792480 w 985520"/>
                    <a:gd name="connsiteY13" fmla="*/ 111760 h 182880"/>
                    <a:gd name="connsiteX14" fmla="*/ 802640 w 985520"/>
                    <a:gd name="connsiteY14" fmla="*/ 142240 h 182880"/>
                    <a:gd name="connsiteX15" fmla="*/ 833120 w 985520"/>
                    <a:gd name="connsiteY15" fmla="*/ 152400 h 182880"/>
                    <a:gd name="connsiteX16" fmla="*/ 883920 w 985520"/>
                    <a:gd name="connsiteY16" fmla="*/ 162560 h 182880"/>
                    <a:gd name="connsiteX17" fmla="*/ 944880 w 985520"/>
                    <a:gd name="connsiteY17" fmla="*/ 182880 h 182880"/>
                    <a:gd name="connsiteX18" fmla="*/ 985520 w 985520"/>
                    <a:gd name="connsiteY18" fmla="*/ 1625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520" h="182880">
                      <a:moveTo>
                        <a:pt x="0" y="91440"/>
                      </a:moveTo>
                      <a:cubicBezTo>
                        <a:pt x="20320" y="94827"/>
                        <a:pt x="41055" y="96292"/>
                        <a:pt x="60960" y="101600"/>
                      </a:cubicBezTo>
                      <a:cubicBezTo>
                        <a:pt x="92004" y="109878"/>
                        <a:pt x="121920" y="121920"/>
                        <a:pt x="152400" y="132080"/>
                      </a:cubicBezTo>
                      <a:cubicBezTo>
                        <a:pt x="162560" y="135467"/>
                        <a:pt x="172490" y="139643"/>
                        <a:pt x="182880" y="142240"/>
                      </a:cubicBezTo>
                      <a:cubicBezTo>
                        <a:pt x="246752" y="158208"/>
                        <a:pt x="209697" y="150425"/>
                        <a:pt x="294640" y="162560"/>
                      </a:cubicBezTo>
                      <a:cubicBezTo>
                        <a:pt x="304800" y="165947"/>
                        <a:pt x="314410" y="172720"/>
                        <a:pt x="325120" y="172720"/>
                      </a:cubicBezTo>
                      <a:cubicBezTo>
                        <a:pt x="385807" y="172720"/>
                        <a:pt x="382929" y="164912"/>
                        <a:pt x="426720" y="152400"/>
                      </a:cubicBezTo>
                      <a:cubicBezTo>
                        <a:pt x="440146" y="148564"/>
                        <a:pt x="453934" y="146076"/>
                        <a:pt x="467360" y="142240"/>
                      </a:cubicBezTo>
                      <a:cubicBezTo>
                        <a:pt x="477658" y="139298"/>
                        <a:pt x="487450" y="134677"/>
                        <a:pt x="497840" y="132080"/>
                      </a:cubicBezTo>
                      <a:cubicBezTo>
                        <a:pt x="517152" y="127252"/>
                        <a:pt x="568420" y="119582"/>
                        <a:pt x="589280" y="111760"/>
                      </a:cubicBezTo>
                      <a:cubicBezTo>
                        <a:pt x="603461" y="106442"/>
                        <a:pt x="616373" y="98213"/>
                        <a:pt x="629920" y="91440"/>
                      </a:cubicBezTo>
                      <a:cubicBezTo>
                        <a:pt x="633307" y="77893"/>
                        <a:pt x="626752" y="54965"/>
                        <a:pt x="640080" y="50800"/>
                      </a:cubicBezTo>
                      <a:cubicBezTo>
                        <a:pt x="796931" y="1784"/>
                        <a:pt x="807429" y="100435"/>
                        <a:pt x="782320" y="0"/>
                      </a:cubicBezTo>
                      <a:cubicBezTo>
                        <a:pt x="785707" y="37253"/>
                        <a:pt x="787190" y="74729"/>
                        <a:pt x="792480" y="111760"/>
                      </a:cubicBezTo>
                      <a:cubicBezTo>
                        <a:pt x="793995" y="122362"/>
                        <a:pt x="795067" y="134667"/>
                        <a:pt x="802640" y="142240"/>
                      </a:cubicBezTo>
                      <a:cubicBezTo>
                        <a:pt x="810213" y="149813"/>
                        <a:pt x="822730" y="149803"/>
                        <a:pt x="833120" y="152400"/>
                      </a:cubicBezTo>
                      <a:cubicBezTo>
                        <a:pt x="849873" y="156588"/>
                        <a:pt x="867260" y="158016"/>
                        <a:pt x="883920" y="162560"/>
                      </a:cubicBezTo>
                      <a:cubicBezTo>
                        <a:pt x="904584" y="168196"/>
                        <a:pt x="944880" y="182880"/>
                        <a:pt x="944880" y="182880"/>
                      </a:cubicBezTo>
                      <a:cubicBezTo>
                        <a:pt x="978178" y="160681"/>
                        <a:pt x="963149" y="162560"/>
                        <a:pt x="985520" y="162560"/>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29" name="任意多边形 67">
                  <a:extLst>
                    <a:ext uri="{FF2B5EF4-FFF2-40B4-BE49-F238E27FC236}">
                      <a16:creationId xmlns:a16="http://schemas.microsoft.com/office/drawing/2014/main" id="{B6D372FA-E182-4A46-BCA2-8ABEF6E7148A}"/>
                    </a:ext>
                  </a:extLst>
                </p:cNvPr>
                <p:cNvSpPr/>
                <p:nvPr/>
              </p:nvSpPr>
              <p:spPr>
                <a:xfrm>
                  <a:off x="8858498" y="5117803"/>
                  <a:ext cx="123664" cy="221598"/>
                </a:xfrm>
                <a:custGeom>
                  <a:avLst/>
                  <a:gdLst>
                    <a:gd name="connsiteX0" fmla="*/ 96456 w 96456"/>
                    <a:gd name="connsiteY0" fmla="*/ 2020 h 225540"/>
                    <a:gd name="connsiteX1" fmla="*/ 25336 w 96456"/>
                    <a:gd name="connsiteY1" fmla="*/ 12180 h 225540"/>
                    <a:gd name="connsiteX2" fmla="*/ 65976 w 96456"/>
                    <a:gd name="connsiteY2" fmla="*/ 154420 h 225540"/>
                    <a:gd name="connsiteX3" fmla="*/ 86296 w 96456"/>
                    <a:gd name="connsiteY3" fmla="*/ 225540 h 225540"/>
                  </a:gdLst>
                  <a:ahLst/>
                  <a:cxnLst>
                    <a:cxn ang="0">
                      <a:pos x="connsiteX0" y="connsiteY0"/>
                    </a:cxn>
                    <a:cxn ang="0">
                      <a:pos x="connsiteX1" y="connsiteY1"/>
                    </a:cxn>
                    <a:cxn ang="0">
                      <a:pos x="connsiteX2" y="connsiteY2"/>
                    </a:cxn>
                    <a:cxn ang="0">
                      <a:pos x="connsiteX3" y="connsiteY3"/>
                    </a:cxn>
                  </a:cxnLst>
                  <a:rect l="l" t="t" r="r" b="b"/>
                  <a:pathLst>
                    <a:path w="96456" h="225540">
                      <a:moveTo>
                        <a:pt x="96456" y="2020"/>
                      </a:moveTo>
                      <a:cubicBezTo>
                        <a:pt x="72749" y="5407"/>
                        <a:pt x="34769" y="-9831"/>
                        <a:pt x="25336" y="12180"/>
                      </a:cubicBezTo>
                      <a:cubicBezTo>
                        <a:pt x="-26826" y="133890"/>
                        <a:pt x="8920" y="135401"/>
                        <a:pt x="65976" y="154420"/>
                      </a:cubicBezTo>
                      <a:cubicBezTo>
                        <a:pt x="76923" y="220104"/>
                        <a:pt x="61569" y="200813"/>
                        <a:pt x="86296" y="225540"/>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30" name="任意多边形 68">
                  <a:extLst>
                    <a:ext uri="{FF2B5EF4-FFF2-40B4-BE49-F238E27FC236}">
                      <a16:creationId xmlns:a16="http://schemas.microsoft.com/office/drawing/2014/main" id="{BEAFCB79-2719-4CA8-B9A2-B82710D7A164}"/>
                    </a:ext>
                  </a:extLst>
                </p:cNvPr>
                <p:cNvSpPr/>
                <p:nvPr/>
              </p:nvSpPr>
              <p:spPr>
                <a:xfrm>
                  <a:off x="9034267" y="5439226"/>
                  <a:ext cx="625246" cy="129773"/>
                </a:xfrm>
                <a:custGeom>
                  <a:avLst/>
                  <a:gdLst>
                    <a:gd name="connsiteX0" fmla="*/ 0 w 487680"/>
                    <a:gd name="connsiteY0" fmla="*/ 121920 h 132080"/>
                    <a:gd name="connsiteX1" fmla="*/ 60960 w 487680"/>
                    <a:gd name="connsiteY1" fmla="*/ 111760 h 132080"/>
                    <a:gd name="connsiteX2" fmla="*/ 132080 w 487680"/>
                    <a:gd name="connsiteY2" fmla="*/ 101600 h 132080"/>
                    <a:gd name="connsiteX3" fmla="*/ 142240 w 487680"/>
                    <a:gd name="connsiteY3" fmla="*/ 60960 h 132080"/>
                    <a:gd name="connsiteX4" fmla="*/ 162560 w 487680"/>
                    <a:gd name="connsiteY4" fmla="*/ 0 h 132080"/>
                    <a:gd name="connsiteX5" fmla="*/ 304800 w 487680"/>
                    <a:gd name="connsiteY5" fmla="*/ 30480 h 132080"/>
                    <a:gd name="connsiteX6" fmla="*/ 325120 w 487680"/>
                    <a:gd name="connsiteY6" fmla="*/ 91440 h 132080"/>
                    <a:gd name="connsiteX7" fmla="*/ 386080 w 487680"/>
                    <a:gd name="connsiteY7" fmla="*/ 132080 h 132080"/>
                    <a:gd name="connsiteX8" fmla="*/ 457200 w 487680"/>
                    <a:gd name="connsiteY8" fmla="*/ 121920 h 132080"/>
                    <a:gd name="connsiteX9" fmla="*/ 487680 w 487680"/>
                    <a:gd name="connsiteY9" fmla="*/ 111760 h 13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32080">
                      <a:moveTo>
                        <a:pt x="0" y="121920"/>
                      </a:moveTo>
                      <a:lnTo>
                        <a:pt x="60960" y="111760"/>
                      </a:lnTo>
                      <a:cubicBezTo>
                        <a:pt x="84629" y="108119"/>
                        <a:pt x="111773" y="114292"/>
                        <a:pt x="132080" y="101600"/>
                      </a:cubicBezTo>
                      <a:cubicBezTo>
                        <a:pt x="143921" y="94199"/>
                        <a:pt x="138228" y="74335"/>
                        <a:pt x="142240" y="60960"/>
                      </a:cubicBezTo>
                      <a:cubicBezTo>
                        <a:pt x="148395" y="40444"/>
                        <a:pt x="162560" y="0"/>
                        <a:pt x="162560" y="0"/>
                      </a:cubicBezTo>
                      <a:cubicBezTo>
                        <a:pt x="171300" y="874"/>
                        <a:pt x="281746" y="-258"/>
                        <a:pt x="304800" y="30480"/>
                      </a:cubicBezTo>
                      <a:cubicBezTo>
                        <a:pt x="317651" y="47615"/>
                        <a:pt x="307298" y="79559"/>
                        <a:pt x="325120" y="91440"/>
                      </a:cubicBezTo>
                      <a:lnTo>
                        <a:pt x="386080" y="132080"/>
                      </a:lnTo>
                      <a:cubicBezTo>
                        <a:pt x="409787" y="128693"/>
                        <a:pt x="433718" y="126616"/>
                        <a:pt x="457200" y="121920"/>
                      </a:cubicBezTo>
                      <a:cubicBezTo>
                        <a:pt x="467702" y="119820"/>
                        <a:pt x="487680" y="111760"/>
                        <a:pt x="487680" y="111760"/>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31" name="任意多边形 69">
                  <a:extLst>
                    <a:ext uri="{FF2B5EF4-FFF2-40B4-BE49-F238E27FC236}">
                      <a16:creationId xmlns:a16="http://schemas.microsoft.com/office/drawing/2014/main" id="{A45D78E3-1B77-4563-8B5C-AE19469A785B}"/>
                    </a:ext>
                  </a:extLst>
                </p:cNvPr>
                <p:cNvSpPr/>
                <p:nvPr/>
              </p:nvSpPr>
              <p:spPr>
                <a:xfrm>
                  <a:off x="9841875" y="5099822"/>
                  <a:ext cx="651298" cy="359951"/>
                </a:xfrm>
                <a:custGeom>
                  <a:avLst/>
                  <a:gdLst>
                    <a:gd name="connsiteX0" fmla="*/ 416560 w 508000"/>
                    <a:gd name="connsiteY0" fmla="*/ 0 h 366353"/>
                    <a:gd name="connsiteX1" fmla="*/ 497840 w 508000"/>
                    <a:gd name="connsiteY1" fmla="*/ 71120 h 366353"/>
                    <a:gd name="connsiteX2" fmla="*/ 508000 w 508000"/>
                    <a:gd name="connsiteY2" fmla="*/ 101600 h 366353"/>
                    <a:gd name="connsiteX3" fmla="*/ 335280 w 508000"/>
                    <a:gd name="connsiteY3" fmla="*/ 152400 h 366353"/>
                    <a:gd name="connsiteX4" fmla="*/ 284480 w 508000"/>
                    <a:gd name="connsiteY4" fmla="*/ 162560 h 366353"/>
                    <a:gd name="connsiteX5" fmla="*/ 213360 w 508000"/>
                    <a:gd name="connsiteY5" fmla="*/ 172720 h 366353"/>
                    <a:gd name="connsiteX6" fmla="*/ 142240 w 508000"/>
                    <a:gd name="connsiteY6" fmla="*/ 254000 h 366353"/>
                    <a:gd name="connsiteX7" fmla="*/ 132080 w 508000"/>
                    <a:gd name="connsiteY7" fmla="*/ 284480 h 366353"/>
                    <a:gd name="connsiteX8" fmla="*/ 121920 w 508000"/>
                    <a:gd name="connsiteY8" fmla="*/ 345440 h 366353"/>
                    <a:gd name="connsiteX9" fmla="*/ 71120 w 508000"/>
                    <a:gd name="connsiteY9" fmla="*/ 355600 h 366353"/>
                    <a:gd name="connsiteX10" fmla="*/ 0 w 508000"/>
                    <a:gd name="connsiteY10" fmla="*/ 365760 h 36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000" h="366353">
                      <a:moveTo>
                        <a:pt x="416560" y="0"/>
                      </a:moveTo>
                      <a:cubicBezTo>
                        <a:pt x="462280" y="30480"/>
                        <a:pt x="476673" y="28787"/>
                        <a:pt x="497840" y="71120"/>
                      </a:cubicBezTo>
                      <a:cubicBezTo>
                        <a:pt x="502629" y="80699"/>
                        <a:pt x="504613" y="91440"/>
                        <a:pt x="508000" y="101600"/>
                      </a:cubicBezTo>
                      <a:cubicBezTo>
                        <a:pt x="447438" y="182350"/>
                        <a:pt x="498795" y="135188"/>
                        <a:pt x="335280" y="152400"/>
                      </a:cubicBezTo>
                      <a:cubicBezTo>
                        <a:pt x="318106" y="154208"/>
                        <a:pt x="301514" y="159721"/>
                        <a:pt x="284480" y="162560"/>
                      </a:cubicBezTo>
                      <a:cubicBezTo>
                        <a:pt x="260858" y="166497"/>
                        <a:pt x="237067" y="169333"/>
                        <a:pt x="213360" y="172720"/>
                      </a:cubicBezTo>
                      <a:cubicBezTo>
                        <a:pt x="165947" y="243840"/>
                        <a:pt x="193040" y="220133"/>
                        <a:pt x="142240" y="254000"/>
                      </a:cubicBezTo>
                      <a:cubicBezTo>
                        <a:pt x="138853" y="264160"/>
                        <a:pt x="134403" y="274025"/>
                        <a:pt x="132080" y="284480"/>
                      </a:cubicBezTo>
                      <a:cubicBezTo>
                        <a:pt x="127611" y="304590"/>
                        <a:pt x="135326" y="329799"/>
                        <a:pt x="121920" y="345440"/>
                      </a:cubicBezTo>
                      <a:cubicBezTo>
                        <a:pt x="110682" y="358551"/>
                        <a:pt x="87873" y="351412"/>
                        <a:pt x="71120" y="355600"/>
                      </a:cubicBezTo>
                      <a:cubicBezTo>
                        <a:pt x="13345" y="370044"/>
                        <a:pt x="69620" y="365760"/>
                        <a:pt x="0" y="365760"/>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32" name="任意多边形 70">
                  <a:extLst>
                    <a:ext uri="{FF2B5EF4-FFF2-40B4-BE49-F238E27FC236}">
                      <a16:creationId xmlns:a16="http://schemas.microsoft.com/office/drawing/2014/main" id="{3D284483-7D90-400A-B1AC-2827BAC61876}"/>
                    </a:ext>
                  </a:extLst>
                </p:cNvPr>
                <p:cNvSpPr/>
                <p:nvPr/>
              </p:nvSpPr>
              <p:spPr>
                <a:xfrm>
                  <a:off x="9047293" y="5077669"/>
                  <a:ext cx="1341673" cy="371540"/>
                </a:xfrm>
                <a:custGeom>
                  <a:avLst/>
                  <a:gdLst>
                    <a:gd name="connsiteX0" fmla="*/ 0 w 1046480"/>
                    <a:gd name="connsiteY0" fmla="*/ 378147 h 378147"/>
                    <a:gd name="connsiteX1" fmla="*/ 30480 w 1046480"/>
                    <a:gd name="connsiteY1" fmla="*/ 327347 h 378147"/>
                    <a:gd name="connsiteX2" fmla="*/ 101600 w 1046480"/>
                    <a:gd name="connsiteY2" fmla="*/ 286707 h 378147"/>
                    <a:gd name="connsiteX3" fmla="*/ 162560 w 1046480"/>
                    <a:gd name="connsiteY3" fmla="*/ 225747 h 378147"/>
                    <a:gd name="connsiteX4" fmla="*/ 223520 w 1046480"/>
                    <a:gd name="connsiteY4" fmla="*/ 215587 h 378147"/>
                    <a:gd name="connsiteX5" fmla="*/ 254000 w 1046480"/>
                    <a:gd name="connsiteY5" fmla="*/ 205427 h 378147"/>
                    <a:gd name="connsiteX6" fmla="*/ 518160 w 1046480"/>
                    <a:gd name="connsiteY6" fmla="*/ 195267 h 378147"/>
                    <a:gd name="connsiteX7" fmla="*/ 548640 w 1046480"/>
                    <a:gd name="connsiteY7" fmla="*/ 164787 h 378147"/>
                    <a:gd name="connsiteX8" fmla="*/ 579120 w 1046480"/>
                    <a:gd name="connsiteY8" fmla="*/ 154627 h 378147"/>
                    <a:gd name="connsiteX9" fmla="*/ 599440 w 1046480"/>
                    <a:gd name="connsiteY9" fmla="*/ 124147 h 378147"/>
                    <a:gd name="connsiteX10" fmla="*/ 690880 w 1046480"/>
                    <a:gd name="connsiteY10" fmla="*/ 53027 h 378147"/>
                    <a:gd name="connsiteX11" fmla="*/ 883920 w 1046480"/>
                    <a:gd name="connsiteY11" fmla="*/ 42867 h 378147"/>
                    <a:gd name="connsiteX12" fmla="*/ 924560 w 1046480"/>
                    <a:gd name="connsiteY12" fmla="*/ 22547 h 378147"/>
                    <a:gd name="connsiteX13" fmla="*/ 955040 w 1046480"/>
                    <a:gd name="connsiteY13" fmla="*/ 2227 h 378147"/>
                    <a:gd name="connsiteX14" fmla="*/ 1046480 w 1046480"/>
                    <a:gd name="connsiteY14" fmla="*/ 2227 h 37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6480" h="378147">
                      <a:moveTo>
                        <a:pt x="0" y="378147"/>
                      </a:moveTo>
                      <a:cubicBezTo>
                        <a:pt x="10160" y="361214"/>
                        <a:pt x="17629" y="342340"/>
                        <a:pt x="30480" y="327347"/>
                      </a:cubicBezTo>
                      <a:cubicBezTo>
                        <a:pt x="41250" y="314781"/>
                        <a:pt x="90116" y="292449"/>
                        <a:pt x="101600" y="286707"/>
                      </a:cubicBezTo>
                      <a:cubicBezTo>
                        <a:pt x="119747" y="259487"/>
                        <a:pt x="128190" y="239495"/>
                        <a:pt x="162560" y="225747"/>
                      </a:cubicBezTo>
                      <a:cubicBezTo>
                        <a:pt x="181687" y="218096"/>
                        <a:pt x="203410" y="220056"/>
                        <a:pt x="223520" y="215587"/>
                      </a:cubicBezTo>
                      <a:cubicBezTo>
                        <a:pt x="233975" y="213264"/>
                        <a:pt x="243316" y="206164"/>
                        <a:pt x="254000" y="205427"/>
                      </a:cubicBezTo>
                      <a:cubicBezTo>
                        <a:pt x="341910" y="199364"/>
                        <a:pt x="430107" y="198654"/>
                        <a:pt x="518160" y="195267"/>
                      </a:cubicBezTo>
                      <a:cubicBezTo>
                        <a:pt x="528320" y="185107"/>
                        <a:pt x="536685" y="172757"/>
                        <a:pt x="548640" y="164787"/>
                      </a:cubicBezTo>
                      <a:cubicBezTo>
                        <a:pt x="557551" y="158846"/>
                        <a:pt x="570757" y="161317"/>
                        <a:pt x="579120" y="154627"/>
                      </a:cubicBezTo>
                      <a:cubicBezTo>
                        <a:pt x="588655" y="146999"/>
                        <a:pt x="591623" y="133528"/>
                        <a:pt x="599440" y="124147"/>
                      </a:cubicBezTo>
                      <a:cubicBezTo>
                        <a:pt x="615907" y="104387"/>
                        <a:pt x="671133" y="54066"/>
                        <a:pt x="690880" y="53027"/>
                      </a:cubicBezTo>
                      <a:lnTo>
                        <a:pt x="883920" y="42867"/>
                      </a:lnTo>
                      <a:cubicBezTo>
                        <a:pt x="897467" y="36094"/>
                        <a:pt x="911410" y="30061"/>
                        <a:pt x="924560" y="22547"/>
                      </a:cubicBezTo>
                      <a:cubicBezTo>
                        <a:pt x="935162" y="16489"/>
                        <a:pt x="942995" y="4234"/>
                        <a:pt x="955040" y="2227"/>
                      </a:cubicBezTo>
                      <a:cubicBezTo>
                        <a:pt x="985105" y="-2784"/>
                        <a:pt x="1016000" y="2227"/>
                        <a:pt x="1046480" y="2227"/>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233" name="任意多边形 71">
                  <a:extLst>
                    <a:ext uri="{FF2B5EF4-FFF2-40B4-BE49-F238E27FC236}">
                      <a16:creationId xmlns:a16="http://schemas.microsoft.com/office/drawing/2014/main" id="{77C07A43-7BDE-43F5-9C6B-8D03BECEABC8}"/>
                    </a:ext>
                  </a:extLst>
                </p:cNvPr>
                <p:cNvSpPr/>
                <p:nvPr/>
              </p:nvSpPr>
              <p:spPr>
                <a:xfrm>
                  <a:off x="9060319" y="5059892"/>
                  <a:ext cx="560116" cy="329421"/>
                </a:xfrm>
                <a:custGeom>
                  <a:avLst/>
                  <a:gdLst>
                    <a:gd name="connsiteX0" fmla="*/ 0 w 436880"/>
                    <a:gd name="connsiteY0" fmla="*/ 0 h 335280"/>
                    <a:gd name="connsiteX1" fmla="*/ 81280 w 436880"/>
                    <a:gd name="connsiteY1" fmla="*/ 20320 h 335280"/>
                    <a:gd name="connsiteX2" fmla="*/ 142240 w 436880"/>
                    <a:gd name="connsiteY2" fmla="*/ 60960 h 335280"/>
                    <a:gd name="connsiteX3" fmla="*/ 172720 w 436880"/>
                    <a:gd name="connsiteY3" fmla="*/ 172720 h 335280"/>
                    <a:gd name="connsiteX4" fmla="*/ 152400 w 436880"/>
                    <a:gd name="connsiteY4" fmla="*/ 223520 h 335280"/>
                    <a:gd name="connsiteX5" fmla="*/ 111760 w 436880"/>
                    <a:gd name="connsiteY5" fmla="*/ 294640 h 335280"/>
                    <a:gd name="connsiteX6" fmla="*/ 152400 w 436880"/>
                    <a:gd name="connsiteY6" fmla="*/ 314960 h 335280"/>
                    <a:gd name="connsiteX7" fmla="*/ 182880 w 436880"/>
                    <a:gd name="connsiteY7" fmla="*/ 335280 h 335280"/>
                    <a:gd name="connsiteX8" fmla="*/ 365760 w 436880"/>
                    <a:gd name="connsiteY8" fmla="*/ 325120 h 335280"/>
                    <a:gd name="connsiteX9" fmla="*/ 396240 w 436880"/>
                    <a:gd name="connsiteY9" fmla="*/ 304800 h 335280"/>
                    <a:gd name="connsiteX10" fmla="*/ 436880 w 436880"/>
                    <a:gd name="connsiteY10" fmla="*/ 29464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80" h="335280">
                      <a:moveTo>
                        <a:pt x="0" y="0"/>
                      </a:moveTo>
                      <a:cubicBezTo>
                        <a:pt x="27093" y="6773"/>
                        <a:pt x="55611" y="9319"/>
                        <a:pt x="81280" y="20320"/>
                      </a:cubicBezTo>
                      <a:cubicBezTo>
                        <a:pt x="103727" y="29940"/>
                        <a:pt x="142240" y="60960"/>
                        <a:pt x="142240" y="60960"/>
                      </a:cubicBezTo>
                      <a:cubicBezTo>
                        <a:pt x="165157" y="152630"/>
                        <a:pt x="153729" y="115746"/>
                        <a:pt x="172720" y="172720"/>
                      </a:cubicBezTo>
                      <a:cubicBezTo>
                        <a:pt x="165947" y="189653"/>
                        <a:pt x="162066" y="208054"/>
                        <a:pt x="152400" y="223520"/>
                      </a:cubicBezTo>
                      <a:cubicBezTo>
                        <a:pt x="101958" y="304227"/>
                        <a:pt x="135209" y="200844"/>
                        <a:pt x="111760" y="294640"/>
                      </a:cubicBezTo>
                      <a:cubicBezTo>
                        <a:pt x="125307" y="301413"/>
                        <a:pt x="139250" y="307446"/>
                        <a:pt x="152400" y="314960"/>
                      </a:cubicBezTo>
                      <a:cubicBezTo>
                        <a:pt x="163002" y="321018"/>
                        <a:pt x="170683" y="334699"/>
                        <a:pt x="182880" y="335280"/>
                      </a:cubicBezTo>
                      <a:lnTo>
                        <a:pt x="365760" y="325120"/>
                      </a:lnTo>
                      <a:cubicBezTo>
                        <a:pt x="375920" y="318347"/>
                        <a:pt x="385017" y="309610"/>
                        <a:pt x="396240" y="304800"/>
                      </a:cubicBezTo>
                      <a:cubicBezTo>
                        <a:pt x="409075" y="299299"/>
                        <a:pt x="436880" y="294640"/>
                        <a:pt x="436880" y="294640"/>
                      </a:cubicBezTo>
                    </a:path>
                  </a:pathLst>
                </a:custGeom>
                <a:noFill/>
                <a:ln w="19050" cap="flat" cmpd="sng" algn="ctr">
                  <a:solidFill>
                    <a:srgbClr val="FFC000"/>
                  </a:solidFill>
                  <a:prstDash val="solid"/>
                  <a:miter lim="800000"/>
                </a:ln>
                <a:effectLst/>
              </p:spPr>
              <p:txBody>
                <a:bodyPr rtlCol="0" anchor="ctr"/>
                <a:lstStyle/>
                <a:p>
                  <a:pPr algn="ctr" defTabSz="710418">
                    <a:defRPr/>
                  </a:pPr>
                  <a:endParaRPr lang="zh-CN" altLang="en-US" sz="855" kern="0">
                    <a:solidFill>
                      <a:prstClr val="black"/>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cxnSp>
              <p:nvCxnSpPr>
                <p:cNvPr id="234" name="直接连接符 124">
                  <a:extLst>
                    <a:ext uri="{FF2B5EF4-FFF2-40B4-BE49-F238E27FC236}">
                      <a16:creationId xmlns:a16="http://schemas.microsoft.com/office/drawing/2014/main" id="{19EF825D-E9A4-4A07-8E4F-A1F1F425DDAF}"/>
                    </a:ext>
                  </a:extLst>
                </p:cNvPr>
                <p:cNvCxnSpPr/>
                <p:nvPr/>
              </p:nvCxnSpPr>
              <p:spPr>
                <a:xfrm>
                  <a:off x="6396138" y="4978857"/>
                  <a:ext cx="41304" cy="33661"/>
                </a:xfrm>
                <a:prstGeom prst="line">
                  <a:avLst/>
                </a:prstGeom>
                <a:noFill/>
                <a:ln w="6350" cap="flat" cmpd="sng" algn="ctr">
                  <a:solidFill>
                    <a:sysClr val="window" lastClr="FFFFFF">
                      <a:lumMod val="50000"/>
                    </a:sysClr>
                  </a:solidFill>
                  <a:prstDash val="sysDash"/>
                  <a:miter lim="800000"/>
                </a:ln>
                <a:effectLst/>
              </p:spPr>
            </p:cxnSp>
            <p:grpSp>
              <p:nvGrpSpPr>
                <p:cNvPr id="235" name="组合 252">
                  <a:extLst>
                    <a:ext uri="{FF2B5EF4-FFF2-40B4-BE49-F238E27FC236}">
                      <a16:creationId xmlns:a16="http://schemas.microsoft.com/office/drawing/2014/main" id="{D0580178-39CB-4AE2-AA0C-9C9A687A1391}"/>
                    </a:ext>
                  </a:extLst>
                </p:cNvPr>
                <p:cNvGrpSpPr/>
                <p:nvPr/>
              </p:nvGrpSpPr>
              <p:grpSpPr>
                <a:xfrm>
                  <a:off x="3493140" y="4907013"/>
                  <a:ext cx="161355" cy="178599"/>
                  <a:chOff x="1310630" y="3539324"/>
                  <a:chExt cx="339937" cy="411411"/>
                </a:xfrm>
                <a:noFill/>
              </p:grpSpPr>
              <p:sp>
                <p:nvSpPr>
                  <p:cNvPr id="247" name="AutoShape 4">
                    <a:extLst>
                      <a:ext uri="{FF2B5EF4-FFF2-40B4-BE49-F238E27FC236}">
                        <a16:creationId xmlns:a16="http://schemas.microsoft.com/office/drawing/2014/main" id="{6A2C6D8B-92C1-492A-94A3-5AEA68043803}"/>
                      </a:ext>
                    </a:extLst>
                  </p:cNvPr>
                  <p:cNvSpPr>
                    <a:spLocks noChangeAspect="1" noChangeArrowheads="1" noTextEdit="1"/>
                  </p:cNvSpPr>
                  <p:nvPr/>
                </p:nvSpPr>
                <p:spPr bwMode="auto">
                  <a:xfrm>
                    <a:off x="1310630" y="3543813"/>
                    <a:ext cx="338203" cy="406922"/>
                  </a:xfrm>
                  <a:prstGeom prst="rect">
                    <a:avLst/>
                  </a:prstGeom>
                  <a:grpFill/>
                  <a:ln w="9525">
                    <a:noFill/>
                    <a:miter lim="800000"/>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8" name="Freeform 6">
                    <a:extLst>
                      <a:ext uri="{FF2B5EF4-FFF2-40B4-BE49-F238E27FC236}">
                        <a16:creationId xmlns:a16="http://schemas.microsoft.com/office/drawing/2014/main" id="{DEE4EDC2-B8D0-4337-9D22-28EE12FEC6CA}"/>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9" name="Freeform 7">
                    <a:extLst>
                      <a:ext uri="{FF2B5EF4-FFF2-40B4-BE49-F238E27FC236}">
                        <a16:creationId xmlns:a16="http://schemas.microsoft.com/office/drawing/2014/main" id="{4B50122D-ABC3-40EE-BCD5-DAC5BFB2AC0C}"/>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0" name="Freeform 8">
                    <a:extLst>
                      <a:ext uri="{FF2B5EF4-FFF2-40B4-BE49-F238E27FC236}">
                        <a16:creationId xmlns:a16="http://schemas.microsoft.com/office/drawing/2014/main" id="{84F7BA26-C01F-40DF-8020-AE6E26941D24}"/>
                      </a:ext>
                    </a:extLst>
                  </p:cNvPr>
                  <p:cNvSpPr>
                    <a:spLocks noEditPoints="1"/>
                  </p:cNvSpPr>
                  <p:nvPr/>
                </p:nvSpPr>
                <p:spPr bwMode="auto">
                  <a:xfrm>
                    <a:off x="1390411" y="3738633"/>
                    <a:ext cx="180375" cy="183972"/>
                  </a:xfrm>
                  <a:custGeom>
                    <a:avLst/>
                    <a:gdLst>
                      <a:gd name="T0" fmla="*/ 2147483647 w 88"/>
                      <a:gd name="T1" fmla="*/ 2147483647 h 124"/>
                      <a:gd name="T2" fmla="*/ 2147483647 w 88"/>
                      <a:gd name="T3" fmla="*/ 2147483647 h 124"/>
                      <a:gd name="T4" fmla="*/ 2147483647 w 88"/>
                      <a:gd name="T5" fmla="*/ 2147483647 h 124"/>
                      <a:gd name="T6" fmla="*/ 2147483647 w 88"/>
                      <a:gd name="T7" fmla="*/ 2147483647 h 124"/>
                      <a:gd name="T8" fmla="*/ 2147483647 w 88"/>
                      <a:gd name="T9" fmla="*/ 0 h 124"/>
                      <a:gd name="T10" fmla="*/ 2147483647 w 88"/>
                      <a:gd name="T11" fmla="*/ 0 h 124"/>
                      <a:gd name="T12" fmla="*/ 2147483647 w 88"/>
                      <a:gd name="T13" fmla="*/ 0 h 124"/>
                      <a:gd name="T14" fmla="*/ 2147483647 w 88"/>
                      <a:gd name="T15" fmla="*/ 2147483647 h 124"/>
                      <a:gd name="T16" fmla="*/ 2147483647 w 88"/>
                      <a:gd name="T17" fmla="*/ 2147483647 h 124"/>
                      <a:gd name="T18" fmla="*/ 0 w 88"/>
                      <a:gd name="T19" fmla="*/ 2147483647 h 124"/>
                      <a:gd name="T20" fmla="*/ 2147483647 w 88"/>
                      <a:gd name="T21" fmla="*/ 2147483647 h 124"/>
                      <a:gd name="T22" fmla="*/ 2147483647 w 88"/>
                      <a:gd name="T23" fmla="*/ 2147483647 h 124"/>
                      <a:gd name="T24" fmla="*/ 2147483647 w 88"/>
                      <a:gd name="T25" fmla="*/ 2147483647 h 124"/>
                      <a:gd name="T26" fmla="*/ 2147483647 w 88"/>
                      <a:gd name="T27" fmla="*/ 2147483647 h 124"/>
                      <a:gd name="T28" fmla="*/ 2147483647 w 88"/>
                      <a:gd name="T29" fmla="*/ 2147483647 h 124"/>
                      <a:gd name="T30" fmla="*/ 2147483647 w 88"/>
                      <a:gd name="T31" fmla="*/ 2147483647 h 124"/>
                      <a:gd name="T32" fmla="*/ 2147483647 w 88"/>
                      <a:gd name="T33" fmla="*/ 2147483647 h 124"/>
                      <a:gd name="T34" fmla="*/ 2147483647 w 88"/>
                      <a:gd name="T35" fmla="*/ 2147483647 h 124"/>
                      <a:gd name="T36" fmla="*/ 2147483647 w 88"/>
                      <a:gd name="T37" fmla="*/ 2147483647 h 124"/>
                      <a:gd name="T38" fmla="*/ 2147483647 w 88"/>
                      <a:gd name="T39" fmla="*/ 2147483647 h 124"/>
                      <a:gd name="T40" fmla="*/ 2147483647 w 88"/>
                      <a:gd name="T41" fmla="*/ 2147483647 h 124"/>
                      <a:gd name="T42" fmla="*/ 2147483647 w 88"/>
                      <a:gd name="T43" fmla="*/ 2147483647 h 124"/>
                      <a:gd name="T44" fmla="*/ 2147483647 w 88"/>
                      <a:gd name="T45" fmla="*/ 2147483647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124"/>
                      <a:gd name="T71" fmla="*/ 88 w 88"/>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124">
                        <a:moveTo>
                          <a:pt x="69" y="124"/>
                        </a:moveTo>
                        <a:cubicBezTo>
                          <a:pt x="88" y="124"/>
                          <a:pt x="88" y="124"/>
                          <a:pt x="88" y="124"/>
                        </a:cubicBezTo>
                        <a:cubicBezTo>
                          <a:pt x="87" y="123"/>
                          <a:pt x="87" y="121"/>
                          <a:pt x="87" y="120"/>
                        </a:cubicBezTo>
                        <a:cubicBezTo>
                          <a:pt x="51" y="6"/>
                          <a:pt x="51" y="6"/>
                          <a:pt x="51" y="6"/>
                        </a:cubicBezTo>
                        <a:cubicBezTo>
                          <a:pt x="50" y="2"/>
                          <a:pt x="47" y="0"/>
                          <a:pt x="44" y="0"/>
                        </a:cubicBezTo>
                        <a:cubicBezTo>
                          <a:pt x="44" y="0"/>
                          <a:pt x="44" y="0"/>
                          <a:pt x="44" y="0"/>
                        </a:cubicBezTo>
                        <a:cubicBezTo>
                          <a:pt x="43" y="0"/>
                          <a:pt x="43" y="0"/>
                          <a:pt x="43" y="0"/>
                        </a:cubicBezTo>
                        <a:cubicBezTo>
                          <a:pt x="40" y="0"/>
                          <a:pt x="37" y="2"/>
                          <a:pt x="36" y="6"/>
                        </a:cubicBezTo>
                        <a:cubicBezTo>
                          <a:pt x="1" y="120"/>
                          <a:pt x="1" y="120"/>
                          <a:pt x="1" y="120"/>
                        </a:cubicBezTo>
                        <a:cubicBezTo>
                          <a:pt x="0" y="121"/>
                          <a:pt x="0" y="123"/>
                          <a:pt x="0" y="124"/>
                        </a:cubicBezTo>
                        <a:cubicBezTo>
                          <a:pt x="18" y="124"/>
                          <a:pt x="18" y="124"/>
                          <a:pt x="18" y="124"/>
                        </a:cubicBezTo>
                        <a:cubicBezTo>
                          <a:pt x="23" y="107"/>
                          <a:pt x="23" y="107"/>
                          <a:pt x="23" y="107"/>
                        </a:cubicBezTo>
                        <a:cubicBezTo>
                          <a:pt x="64" y="107"/>
                          <a:pt x="64" y="107"/>
                          <a:pt x="64" y="107"/>
                        </a:cubicBezTo>
                        <a:lnTo>
                          <a:pt x="69" y="124"/>
                        </a:lnTo>
                        <a:close/>
                        <a:moveTo>
                          <a:pt x="48" y="55"/>
                        </a:moveTo>
                        <a:cubicBezTo>
                          <a:pt x="39" y="55"/>
                          <a:pt x="39" y="55"/>
                          <a:pt x="39" y="55"/>
                        </a:cubicBezTo>
                        <a:cubicBezTo>
                          <a:pt x="44" y="40"/>
                          <a:pt x="44" y="40"/>
                          <a:pt x="44" y="40"/>
                        </a:cubicBezTo>
                        <a:lnTo>
                          <a:pt x="48" y="55"/>
                        </a:lnTo>
                        <a:close/>
                        <a:moveTo>
                          <a:pt x="29" y="89"/>
                        </a:moveTo>
                        <a:cubicBezTo>
                          <a:pt x="33" y="73"/>
                          <a:pt x="33" y="73"/>
                          <a:pt x="33" y="73"/>
                        </a:cubicBezTo>
                        <a:cubicBezTo>
                          <a:pt x="54" y="73"/>
                          <a:pt x="54" y="73"/>
                          <a:pt x="54" y="73"/>
                        </a:cubicBezTo>
                        <a:cubicBezTo>
                          <a:pt x="59" y="89"/>
                          <a:pt x="59" y="89"/>
                          <a:pt x="59" y="89"/>
                        </a:cubicBezTo>
                        <a:lnTo>
                          <a:pt x="29" y="89"/>
                        </a:ln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1" name="Freeform 9">
                    <a:extLst>
                      <a:ext uri="{FF2B5EF4-FFF2-40B4-BE49-F238E27FC236}">
                        <a16:creationId xmlns:a16="http://schemas.microsoft.com/office/drawing/2014/main" id="{076F95A5-16B2-4EB5-80B7-1F221A7DFB4B}"/>
                      </a:ext>
                    </a:extLst>
                  </p:cNvPr>
                  <p:cNvSpPr>
                    <a:spLocks/>
                  </p:cNvSpPr>
                  <p:nvPr/>
                </p:nvSpPr>
                <p:spPr bwMode="auto">
                  <a:xfrm>
                    <a:off x="1523958" y="3588702"/>
                    <a:ext cx="63304" cy="166989"/>
                  </a:xfrm>
                  <a:custGeom>
                    <a:avLst/>
                    <a:gdLst>
                      <a:gd name="T0" fmla="*/ 2147483647 w 31"/>
                      <a:gd name="T1" fmla="*/ 2147483647 h 79"/>
                      <a:gd name="T2" fmla="*/ 2147483647 w 31"/>
                      <a:gd name="T3" fmla="*/ 2147483647 h 79"/>
                      <a:gd name="T4" fmla="*/ 2147483647 w 31"/>
                      <a:gd name="T5" fmla="*/ 2147483647 h 79"/>
                      <a:gd name="T6" fmla="*/ 2147483647 w 31"/>
                      <a:gd name="T7" fmla="*/ 2147483647 h 79"/>
                      <a:gd name="T8" fmla="*/ 2147483647 w 31"/>
                      <a:gd name="T9" fmla="*/ 2147483647 h 79"/>
                      <a:gd name="T10" fmla="*/ 2147483647 w 31"/>
                      <a:gd name="T11" fmla="*/ 2147483647 h 79"/>
                      <a:gd name="T12" fmla="*/ 2147483647 w 31"/>
                      <a:gd name="T13" fmla="*/ 2147483647 h 79"/>
                      <a:gd name="T14" fmla="*/ 2147483647 w 31"/>
                      <a:gd name="T15" fmla="*/ 2147483647 h 79"/>
                      <a:gd name="T16" fmla="*/ 2147483647 w 31"/>
                      <a:gd name="T17" fmla="*/ 2147483647 h 79"/>
                      <a:gd name="T18" fmla="*/ 2147483647 w 31"/>
                      <a:gd name="T19" fmla="*/ 2147483647 h 79"/>
                      <a:gd name="T20" fmla="*/ 2147483647 w 31"/>
                      <a:gd name="T21" fmla="*/ 2147483647 h 79"/>
                      <a:gd name="T22" fmla="*/ 2147483647 w 31"/>
                      <a:gd name="T23" fmla="*/ 2147483647 h 79"/>
                      <a:gd name="T24" fmla="*/ 2147483647 w 31"/>
                      <a:gd name="T25" fmla="*/ 2147483647 h 79"/>
                      <a:gd name="T26" fmla="*/ 2147483647 w 31"/>
                      <a:gd name="T27" fmla="*/ 2147483647 h 79"/>
                      <a:gd name="T28" fmla="*/ 2147483647 w 31"/>
                      <a:gd name="T29" fmla="*/ 2147483647 h 79"/>
                      <a:gd name="T30" fmla="*/ 2147483647 w 31"/>
                      <a:gd name="T31" fmla="*/ 2147483647 h 79"/>
                      <a:gd name="T32" fmla="*/ 2147483647 w 31"/>
                      <a:gd name="T33" fmla="*/ 2147483647 h 79"/>
                      <a:gd name="T34" fmla="*/ 2147483647 w 31"/>
                      <a:gd name="T35" fmla="*/ 2147483647 h 79"/>
                      <a:gd name="T36" fmla="*/ 2147483647 w 31"/>
                      <a:gd name="T37" fmla="*/ 2147483647 h 79"/>
                      <a:gd name="T38" fmla="*/ 2147483647 w 31"/>
                      <a:gd name="T39" fmla="*/ 2147483647 h 79"/>
                      <a:gd name="T40" fmla="*/ 2147483647 w 31"/>
                      <a:gd name="T41" fmla="*/ 2147483647 h 79"/>
                      <a:gd name="T42" fmla="*/ 2147483647 w 31"/>
                      <a:gd name="T43" fmla="*/ 2147483647 h 79"/>
                      <a:gd name="T44" fmla="*/ 2147483647 w 31"/>
                      <a:gd name="T45" fmla="*/ 2147483647 h 79"/>
                      <a:gd name="T46" fmla="*/ 2147483647 w 31"/>
                      <a:gd name="T47" fmla="*/ 2147483647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79"/>
                      <a:gd name="T74" fmla="*/ 31 w 31"/>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79">
                        <a:moveTo>
                          <a:pt x="6" y="78"/>
                        </a:moveTo>
                        <a:cubicBezTo>
                          <a:pt x="3" y="75"/>
                          <a:pt x="2" y="70"/>
                          <a:pt x="5" y="67"/>
                        </a:cubicBezTo>
                        <a:cubicBezTo>
                          <a:pt x="5" y="67"/>
                          <a:pt x="5" y="67"/>
                          <a:pt x="5" y="67"/>
                        </a:cubicBezTo>
                        <a:cubicBezTo>
                          <a:pt x="13" y="56"/>
                          <a:pt x="15" y="47"/>
                          <a:pt x="15" y="40"/>
                        </a:cubicBezTo>
                        <a:cubicBezTo>
                          <a:pt x="15" y="40"/>
                          <a:pt x="15" y="40"/>
                          <a:pt x="15" y="40"/>
                        </a:cubicBezTo>
                        <a:cubicBezTo>
                          <a:pt x="15" y="40"/>
                          <a:pt x="15" y="40"/>
                          <a:pt x="15" y="40"/>
                        </a:cubicBezTo>
                        <a:cubicBezTo>
                          <a:pt x="15" y="40"/>
                          <a:pt x="15" y="40"/>
                          <a:pt x="15" y="40"/>
                        </a:cubicBezTo>
                        <a:cubicBezTo>
                          <a:pt x="15" y="26"/>
                          <a:pt x="4" y="16"/>
                          <a:pt x="3" y="15"/>
                        </a:cubicBezTo>
                        <a:cubicBezTo>
                          <a:pt x="3" y="15"/>
                          <a:pt x="3" y="15"/>
                          <a:pt x="3" y="15"/>
                        </a:cubicBezTo>
                        <a:cubicBezTo>
                          <a:pt x="3" y="15"/>
                          <a:pt x="3" y="15"/>
                          <a:pt x="3" y="15"/>
                        </a:cubicBezTo>
                        <a:cubicBezTo>
                          <a:pt x="3" y="15"/>
                          <a:pt x="3" y="15"/>
                          <a:pt x="3" y="15"/>
                        </a:cubicBezTo>
                        <a:cubicBezTo>
                          <a:pt x="0" y="12"/>
                          <a:pt x="0" y="7"/>
                          <a:pt x="2" y="4"/>
                        </a:cubicBezTo>
                        <a:cubicBezTo>
                          <a:pt x="2" y="4"/>
                          <a:pt x="2" y="4"/>
                          <a:pt x="2" y="4"/>
                        </a:cubicBezTo>
                        <a:cubicBezTo>
                          <a:pt x="5" y="0"/>
                          <a:pt x="10" y="0"/>
                          <a:pt x="13" y="3"/>
                        </a:cubicBezTo>
                        <a:cubicBezTo>
                          <a:pt x="13" y="3"/>
                          <a:pt x="13" y="3"/>
                          <a:pt x="13" y="3"/>
                        </a:cubicBezTo>
                        <a:cubicBezTo>
                          <a:pt x="14" y="3"/>
                          <a:pt x="31" y="16"/>
                          <a:pt x="31" y="40"/>
                        </a:cubicBezTo>
                        <a:cubicBezTo>
                          <a:pt x="31" y="40"/>
                          <a:pt x="31" y="40"/>
                          <a:pt x="31" y="40"/>
                        </a:cubicBezTo>
                        <a:cubicBezTo>
                          <a:pt x="31" y="40"/>
                          <a:pt x="31" y="40"/>
                          <a:pt x="31" y="40"/>
                        </a:cubicBezTo>
                        <a:cubicBezTo>
                          <a:pt x="31" y="40"/>
                          <a:pt x="31" y="40"/>
                          <a:pt x="31" y="40"/>
                        </a:cubicBezTo>
                        <a:cubicBezTo>
                          <a:pt x="31" y="51"/>
                          <a:pt x="27" y="64"/>
                          <a:pt x="17" y="76"/>
                        </a:cubicBezTo>
                        <a:cubicBezTo>
                          <a:pt x="17" y="76"/>
                          <a:pt x="17" y="76"/>
                          <a:pt x="17" y="76"/>
                        </a:cubicBezTo>
                        <a:cubicBezTo>
                          <a:pt x="16" y="78"/>
                          <a:pt x="14" y="79"/>
                          <a:pt x="11" y="79"/>
                        </a:cubicBezTo>
                        <a:cubicBezTo>
                          <a:pt x="11" y="79"/>
                          <a:pt x="11" y="79"/>
                          <a:pt x="11" y="79"/>
                        </a:cubicBezTo>
                        <a:cubicBezTo>
                          <a:pt x="9" y="79"/>
                          <a:pt x="8" y="79"/>
                          <a:pt x="6" y="78"/>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2" name="Freeform 10">
                    <a:extLst>
                      <a:ext uri="{FF2B5EF4-FFF2-40B4-BE49-F238E27FC236}">
                        <a16:creationId xmlns:a16="http://schemas.microsoft.com/office/drawing/2014/main" id="{8ACF19AD-158B-4A37-9E21-750A108FC9CF}"/>
                      </a:ext>
                    </a:extLst>
                  </p:cNvPr>
                  <p:cNvSpPr>
                    <a:spLocks/>
                  </p:cNvSpPr>
                  <p:nvPr/>
                </p:nvSpPr>
                <p:spPr bwMode="auto">
                  <a:xfrm>
                    <a:off x="1564715" y="3539324"/>
                    <a:ext cx="85852" cy="261256"/>
                  </a:xfrm>
                  <a:custGeom>
                    <a:avLst/>
                    <a:gdLst>
                      <a:gd name="T0" fmla="*/ 2147483647 w 42"/>
                      <a:gd name="T1" fmla="*/ 2147483647 h 123"/>
                      <a:gd name="T2" fmla="*/ 2147483647 w 42"/>
                      <a:gd name="T3" fmla="*/ 2147483647 h 123"/>
                      <a:gd name="T4" fmla="*/ 2147483647 w 42"/>
                      <a:gd name="T5" fmla="*/ 2147483647 h 123"/>
                      <a:gd name="T6" fmla="*/ 2147483647 w 42"/>
                      <a:gd name="T7" fmla="*/ 2147483647 h 123"/>
                      <a:gd name="T8" fmla="*/ 2147483647 w 42"/>
                      <a:gd name="T9" fmla="*/ 2147483647 h 123"/>
                      <a:gd name="T10" fmla="*/ 2147483647 w 42"/>
                      <a:gd name="T11" fmla="*/ 2147483647 h 123"/>
                      <a:gd name="T12" fmla="*/ 2147483647 w 42"/>
                      <a:gd name="T13" fmla="*/ 2147483647 h 123"/>
                      <a:gd name="T14" fmla="*/ 2147483647 w 42"/>
                      <a:gd name="T15" fmla="*/ 2147483647 h 123"/>
                      <a:gd name="T16" fmla="*/ 2147483647 w 42"/>
                      <a:gd name="T17" fmla="*/ 2147483647 h 123"/>
                      <a:gd name="T18" fmla="*/ 2147483647 w 42"/>
                      <a:gd name="T19" fmla="*/ 2147483647 h 123"/>
                      <a:gd name="T20" fmla="*/ 2147483647 w 42"/>
                      <a:gd name="T21" fmla="*/ 2147483647 h 123"/>
                      <a:gd name="T22" fmla="*/ 2147483647 w 42"/>
                      <a:gd name="T23" fmla="*/ 2147483647 h 123"/>
                      <a:gd name="T24" fmla="*/ 2147483647 w 42"/>
                      <a:gd name="T25" fmla="*/ 2147483647 h 123"/>
                      <a:gd name="T26" fmla="*/ 2147483647 w 42"/>
                      <a:gd name="T27" fmla="*/ 2147483647 h 123"/>
                      <a:gd name="T28" fmla="*/ 2147483647 w 42"/>
                      <a:gd name="T29" fmla="*/ 2147483647 h 123"/>
                      <a:gd name="T30" fmla="*/ 2147483647 w 42"/>
                      <a:gd name="T31" fmla="*/ 2147483647 h 123"/>
                      <a:gd name="T32" fmla="*/ 2147483647 w 42"/>
                      <a:gd name="T33" fmla="*/ 2147483647 h 123"/>
                      <a:gd name="T34" fmla="*/ 2147483647 w 42"/>
                      <a:gd name="T35" fmla="*/ 2147483647 h 123"/>
                      <a:gd name="T36" fmla="*/ 2147483647 w 42"/>
                      <a:gd name="T37" fmla="*/ 2147483647 h 123"/>
                      <a:gd name="T38" fmla="*/ 2147483647 w 42"/>
                      <a:gd name="T39" fmla="*/ 2147483647 h 123"/>
                      <a:gd name="T40" fmla="*/ 2147483647 w 42"/>
                      <a:gd name="T41" fmla="*/ 2147483647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123"/>
                      <a:gd name="T65" fmla="*/ 42 w 4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123">
                        <a:moveTo>
                          <a:pt x="10" y="121"/>
                        </a:moveTo>
                        <a:cubicBezTo>
                          <a:pt x="7" y="119"/>
                          <a:pt x="6" y="114"/>
                          <a:pt x="8" y="110"/>
                        </a:cubicBezTo>
                        <a:cubicBezTo>
                          <a:pt x="8" y="110"/>
                          <a:pt x="8" y="110"/>
                          <a:pt x="8" y="110"/>
                        </a:cubicBezTo>
                        <a:cubicBezTo>
                          <a:pt x="22" y="92"/>
                          <a:pt x="26" y="77"/>
                          <a:pt x="26" y="64"/>
                        </a:cubicBezTo>
                        <a:cubicBezTo>
                          <a:pt x="26" y="64"/>
                          <a:pt x="26" y="64"/>
                          <a:pt x="26" y="64"/>
                        </a:cubicBezTo>
                        <a:cubicBezTo>
                          <a:pt x="26" y="38"/>
                          <a:pt x="9" y="19"/>
                          <a:pt x="5" y="15"/>
                        </a:cubicBezTo>
                        <a:cubicBezTo>
                          <a:pt x="5" y="15"/>
                          <a:pt x="5" y="15"/>
                          <a:pt x="5" y="15"/>
                        </a:cubicBezTo>
                        <a:cubicBezTo>
                          <a:pt x="4" y="15"/>
                          <a:pt x="4" y="14"/>
                          <a:pt x="4" y="14"/>
                        </a:cubicBezTo>
                        <a:cubicBezTo>
                          <a:pt x="4" y="14"/>
                          <a:pt x="4" y="14"/>
                          <a:pt x="4" y="14"/>
                        </a:cubicBezTo>
                        <a:cubicBezTo>
                          <a:pt x="4" y="14"/>
                          <a:pt x="4" y="14"/>
                          <a:pt x="4" y="14"/>
                        </a:cubicBezTo>
                        <a:cubicBezTo>
                          <a:pt x="1" y="12"/>
                          <a:pt x="0" y="7"/>
                          <a:pt x="3" y="3"/>
                        </a:cubicBezTo>
                        <a:cubicBezTo>
                          <a:pt x="3" y="3"/>
                          <a:pt x="3" y="3"/>
                          <a:pt x="3" y="3"/>
                        </a:cubicBezTo>
                        <a:cubicBezTo>
                          <a:pt x="6" y="0"/>
                          <a:pt x="11" y="0"/>
                          <a:pt x="14" y="3"/>
                        </a:cubicBezTo>
                        <a:cubicBezTo>
                          <a:pt x="14" y="3"/>
                          <a:pt x="14" y="3"/>
                          <a:pt x="14" y="3"/>
                        </a:cubicBezTo>
                        <a:cubicBezTo>
                          <a:pt x="15" y="3"/>
                          <a:pt x="41" y="26"/>
                          <a:pt x="42" y="64"/>
                        </a:cubicBezTo>
                        <a:cubicBezTo>
                          <a:pt x="42" y="64"/>
                          <a:pt x="42" y="64"/>
                          <a:pt x="42" y="64"/>
                        </a:cubicBezTo>
                        <a:cubicBezTo>
                          <a:pt x="42" y="80"/>
                          <a:pt x="36" y="100"/>
                          <a:pt x="21" y="120"/>
                        </a:cubicBezTo>
                        <a:cubicBezTo>
                          <a:pt x="21" y="120"/>
                          <a:pt x="21" y="120"/>
                          <a:pt x="21" y="120"/>
                        </a:cubicBezTo>
                        <a:cubicBezTo>
                          <a:pt x="19" y="122"/>
                          <a:pt x="17" y="123"/>
                          <a:pt x="15" y="123"/>
                        </a:cubicBezTo>
                        <a:cubicBezTo>
                          <a:pt x="15" y="123"/>
                          <a:pt x="15" y="123"/>
                          <a:pt x="15" y="123"/>
                        </a:cubicBezTo>
                        <a:cubicBezTo>
                          <a:pt x="13" y="123"/>
                          <a:pt x="11" y="122"/>
                          <a:pt x="10" y="121"/>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3" name="Freeform 11">
                    <a:extLst>
                      <a:ext uri="{FF2B5EF4-FFF2-40B4-BE49-F238E27FC236}">
                        <a16:creationId xmlns:a16="http://schemas.microsoft.com/office/drawing/2014/main" id="{E0BF3CE0-8996-47AC-AADD-E0C8974C14F8}"/>
                      </a:ext>
                    </a:extLst>
                  </p:cNvPr>
                  <p:cNvSpPr>
                    <a:spLocks/>
                  </p:cNvSpPr>
                  <p:nvPr/>
                </p:nvSpPr>
                <p:spPr bwMode="auto">
                  <a:xfrm>
                    <a:off x="1372200" y="3588702"/>
                    <a:ext cx="65906" cy="166989"/>
                  </a:xfrm>
                  <a:custGeom>
                    <a:avLst/>
                    <a:gdLst>
                      <a:gd name="T0" fmla="*/ 2147483647 w 32"/>
                      <a:gd name="T1" fmla="*/ 2147483647 h 79"/>
                      <a:gd name="T2" fmla="*/ 0 w 32"/>
                      <a:gd name="T3" fmla="*/ 2147483647 h 79"/>
                      <a:gd name="T4" fmla="*/ 0 w 32"/>
                      <a:gd name="T5" fmla="*/ 2147483647 h 79"/>
                      <a:gd name="T6" fmla="*/ 0 w 32"/>
                      <a:gd name="T7" fmla="*/ 2147483647 h 79"/>
                      <a:gd name="T8" fmla="*/ 0 w 32"/>
                      <a:gd name="T9" fmla="*/ 2147483647 h 79"/>
                      <a:gd name="T10" fmla="*/ 2147483647 w 32"/>
                      <a:gd name="T11" fmla="*/ 2147483647 h 79"/>
                      <a:gd name="T12" fmla="*/ 2147483647 w 32"/>
                      <a:gd name="T13" fmla="*/ 2147483647 h 79"/>
                      <a:gd name="T14" fmla="*/ 2147483647 w 32"/>
                      <a:gd name="T15" fmla="*/ 2147483647 h 79"/>
                      <a:gd name="T16" fmla="*/ 2147483647 w 32"/>
                      <a:gd name="T17" fmla="*/ 2147483647 h 79"/>
                      <a:gd name="T18" fmla="*/ 2147483647 w 32"/>
                      <a:gd name="T19" fmla="*/ 2147483647 h 79"/>
                      <a:gd name="T20" fmla="*/ 2147483647 w 32"/>
                      <a:gd name="T21" fmla="*/ 2147483647 h 79"/>
                      <a:gd name="T22" fmla="*/ 2147483647 w 32"/>
                      <a:gd name="T23" fmla="*/ 2147483647 h 79"/>
                      <a:gd name="T24" fmla="*/ 2147483647 w 32"/>
                      <a:gd name="T25" fmla="*/ 2147483647 h 79"/>
                      <a:gd name="T26" fmla="*/ 2147483647 w 32"/>
                      <a:gd name="T27" fmla="*/ 2147483647 h 79"/>
                      <a:gd name="T28" fmla="*/ 2147483647 w 32"/>
                      <a:gd name="T29" fmla="*/ 2147483647 h 79"/>
                      <a:gd name="T30" fmla="*/ 2147483647 w 32"/>
                      <a:gd name="T31" fmla="*/ 2147483647 h 79"/>
                      <a:gd name="T32" fmla="*/ 2147483647 w 32"/>
                      <a:gd name="T33" fmla="*/ 2147483647 h 79"/>
                      <a:gd name="T34" fmla="*/ 2147483647 w 32"/>
                      <a:gd name="T35" fmla="*/ 2147483647 h 79"/>
                      <a:gd name="T36" fmla="*/ 2147483647 w 32"/>
                      <a:gd name="T37" fmla="*/ 2147483647 h 79"/>
                      <a:gd name="T38" fmla="*/ 2147483647 w 32"/>
                      <a:gd name="T39" fmla="*/ 2147483647 h 79"/>
                      <a:gd name="T40" fmla="*/ 2147483647 w 32"/>
                      <a:gd name="T41" fmla="*/ 2147483647 h 79"/>
                      <a:gd name="T42" fmla="*/ 2147483647 w 32"/>
                      <a:gd name="T43" fmla="*/ 2147483647 h 79"/>
                      <a:gd name="T44" fmla="*/ 2147483647 w 32"/>
                      <a:gd name="T45" fmla="*/ 2147483647 h 79"/>
                      <a:gd name="T46" fmla="*/ 2147483647 w 32"/>
                      <a:gd name="T47" fmla="*/ 2147483647 h 79"/>
                      <a:gd name="T48" fmla="*/ 2147483647 w 32"/>
                      <a:gd name="T49" fmla="*/ 2147483647 h 79"/>
                      <a:gd name="T50" fmla="*/ 2147483647 w 32"/>
                      <a:gd name="T51" fmla="*/ 2147483647 h 79"/>
                      <a:gd name="T52" fmla="*/ 2147483647 w 32"/>
                      <a:gd name="T53" fmla="*/ 2147483647 h 79"/>
                      <a:gd name="T54" fmla="*/ 2147483647 w 32"/>
                      <a:gd name="T55" fmla="*/ 2147483647 h 79"/>
                      <a:gd name="T56" fmla="*/ 2147483647 w 32"/>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79"/>
                      <a:gd name="T89" fmla="*/ 32 w 32"/>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79">
                        <a:moveTo>
                          <a:pt x="14" y="76"/>
                        </a:moveTo>
                        <a:cubicBezTo>
                          <a:pt x="4" y="64"/>
                          <a:pt x="0" y="51"/>
                          <a:pt x="0" y="40"/>
                        </a:cubicBezTo>
                        <a:cubicBezTo>
                          <a:pt x="0" y="40"/>
                          <a:pt x="0" y="40"/>
                          <a:pt x="0" y="40"/>
                        </a:cubicBezTo>
                        <a:cubicBezTo>
                          <a:pt x="0" y="40"/>
                          <a:pt x="0" y="40"/>
                          <a:pt x="0" y="40"/>
                        </a:cubicBezTo>
                        <a:cubicBezTo>
                          <a:pt x="0" y="40"/>
                          <a:pt x="0" y="40"/>
                          <a:pt x="0" y="40"/>
                        </a:cubicBezTo>
                        <a:cubicBezTo>
                          <a:pt x="1" y="16"/>
                          <a:pt x="17" y="3"/>
                          <a:pt x="18" y="3"/>
                        </a:cubicBezTo>
                        <a:cubicBezTo>
                          <a:pt x="18" y="3"/>
                          <a:pt x="18" y="3"/>
                          <a:pt x="18" y="3"/>
                        </a:cubicBezTo>
                        <a:cubicBezTo>
                          <a:pt x="21" y="0"/>
                          <a:pt x="26" y="0"/>
                          <a:pt x="29" y="4"/>
                        </a:cubicBezTo>
                        <a:cubicBezTo>
                          <a:pt x="29" y="4"/>
                          <a:pt x="29" y="4"/>
                          <a:pt x="29" y="4"/>
                        </a:cubicBezTo>
                        <a:cubicBezTo>
                          <a:pt x="32" y="7"/>
                          <a:pt x="31" y="12"/>
                          <a:pt x="28" y="15"/>
                        </a:cubicBezTo>
                        <a:cubicBezTo>
                          <a:pt x="28" y="15"/>
                          <a:pt x="28" y="15"/>
                          <a:pt x="28" y="15"/>
                        </a:cubicBezTo>
                        <a:cubicBezTo>
                          <a:pt x="28" y="15"/>
                          <a:pt x="28" y="15"/>
                          <a:pt x="28" y="15"/>
                        </a:cubicBezTo>
                        <a:cubicBezTo>
                          <a:pt x="28" y="15"/>
                          <a:pt x="28" y="15"/>
                          <a:pt x="27" y="15"/>
                        </a:cubicBezTo>
                        <a:cubicBezTo>
                          <a:pt x="27" y="15"/>
                          <a:pt x="27" y="15"/>
                          <a:pt x="27" y="15"/>
                        </a:cubicBezTo>
                        <a:cubicBezTo>
                          <a:pt x="27" y="15"/>
                          <a:pt x="27" y="16"/>
                          <a:pt x="26" y="16"/>
                        </a:cubicBezTo>
                        <a:cubicBezTo>
                          <a:pt x="26" y="16"/>
                          <a:pt x="26" y="16"/>
                          <a:pt x="26" y="16"/>
                        </a:cubicBezTo>
                        <a:cubicBezTo>
                          <a:pt x="25" y="18"/>
                          <a:pt x="24" y="19"/>
                          <a:pt x="22" y="22"/>
                        </a:cubicBezTo>
                        <a:cubicBezTo>
                          <a:pt x="22" y="22"/>
                          <a:pt x="22" y="22"/>
                          <a:pt x="22" y="22"/>
                        </a:cubicBezTo>
                        <a:cubicBezTo>
                          <a:pt x="19" y="26"/>
                          <a:pt x="16" y="32"/>
                          <a:pt x="16" y="40"/>
                        </a:cubicBezTo>
                        <a:cubicBezTo>
                          <a:pt x="16" y="40"/>
                          <a:pt x="16" y="40"/>
                          <a:pt x="16" y="40"/>
                        </a:cubicBezTo>
                        <a:cubicBezTo>
                          <a:pt x="16" y="40"/>
                          <a:pt x="16" y="40"/>
                          <a:pt x="16" y="40"/>
                        </a:cubicBezTo>
                        <a:cubicBezTo>
                          <a:pt x="16" y="40"/>
                          <a:pt x="16" y="40"/>
                          <a:pt x="16" y="40"/>
                        </a:cubicBezTo>
                        <a:cubicBezTo>
                          <a:pt x="16" y="47"/>
                          <a:pt x="18" y="56"/>
                          <a:pt x="26" y="67"/>
                        </a:cubicBezTo>
                        <a:cubicBezTo>
                          <a:pt x="26" y="67"/>
                          <a:pt x="26" y="67"/>
                          <a:pt x="26" y="67"/>
                        </a:cubicBezTo>
                        <a:cubicBezTo>
                          <a:pt x="29" y="70"/>
                          <a:pt x="28" y="75"/>
                          <a:pt x="25" y="78"/>
                        </a:cubicBezTo>
                        <a:cubicBezTo>
                          <a:pt x="25" y="78"/>
                          <a:pt x="25" y="78"/>
                          <a:pt x="25" y="78"/>
                        </a:cubicBezTo>
                        <a:cubicBezTo>
                          <a:pt x="23" y="79"/>
                          <a:pt x="22" y="79"/>
                          <a:pt x="20" y="79"/>
                        </a:cubicBezTo>
                        <a:cubicBezTo>
                          <a:pt x="20" y="79"/>
                          <a:pt x="20" y="79"/>
                          <a:pt x="20" y="79"/>
                        </a:cubicBezTo>
                        <a:cubicBezTo>
                          <a:pt x="18" y="79"/>
                          <a:pt x="15" y="78"/>
                          <a:pt x="14" y="76"/>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4" name="Freeform 12">
                    <a:extLst>
                      <a:ext uri="{FF2B5EF4-FFF2-40B4-BE49-F238E27FC236}">
                        <a16:creationId xmlns:a16="http://schemas.microsoft.com/office/drawing/2014/main" id="{4784525F-497C-4D87-BC3F-A0C8D5935CC8}"/>
                      </a:ext>
                    </a:extLst>
                  </p:cNvPr>
                  <p:cNvSpPr>
                    <a:spLocks/>
                  </p:cNvSpPr>
                  <p:nvPr/>
                </p:nvSpPr>
                <p:spPr bwMode="auto">
                  <a:xfrm>
                    <a:off x="1310630" y="3539324"/>
                    <a:ext cx="84117" cy="261256"/>
                  </a:xfrm>
                  <a:custGeom>
                    <a:avLst/>
                    <a:gdLst>
                      <a:gd name="T0" fmla="*/ 2147483647 w 41"/>
                      <a:gd name="T1" fmla="*/ 2147483647 h 123"/>
                      <a:gd name="T2" fmla="*/ 0 w 41"/>
                      <a:gd name="T3" fmla="*/ 2147483647 h 123"/>
                      <a:gd name="T4" fmla="*/ 0 w 41"/>
                      <a:gd name="T5" fmla="*/ 2147483647 h 123"/>
                      <a:gd name="T6" fmla="*/ 2147483647 w 41"/>
                      <a:gd name="T7" fmla="*/ 2147483647 h 123"/>
                      <a:gd name="T8" fmla="*/ 2147483647 w 41"/>
                      <a:gd name="T9" fmla="*/ 2147483647 h 123"/>
                      <a:gd name="T10" fmla="*/ 2147483647 w 41"/>
                      <a:gd name="T11" fmla="*/ 2147483647 h 123"/>
                      <a:gd name="T12" fmla="*/ 2147483647 w 41"/>
                      <a:gd name="T13" fmla="*/ 2147483647 h 123"/>
                      <a:gd name="T14" fmla="*/ 2147483647 w 41"/>
                      <a:gd name="T15" fmla="*/ 2147483647 h 123"/>
                      <a:gd name="T16" fmla="*/ 2147483647 w 41"/>
                      <a:gd name="T17" fmla="*/ 2147483647 h 123"/>
                      <a:gd name="T18" fmla="*/ 2147483647 w 41"/>
                      <a:gd name="T19" fmla="*/ 2147483647 h 123"/>
                      <a:gd name="T20" fmla="*/ 2147483647 w 41"/>
                      <a:gd name="T21" fmla="*/ 2147483647 h 123"/>
                      <a:gd name="T22" fmla="*/ 2147483647 w 41"/>
                      <a:gd name="T23" fmla="*/ 2147483647 h 123"/>
                      <a:gd name="T24" fmla="*/ 2147483647 w 41"/>
                      <a:gd name="T25" fmla="*/ 2147483647 h 123"/>
                      <a:gd name="T26" fmla="*/ 2147483647 w 41"/>
                      <a:gd name="T27" fmla="*/ 2147483647 h 123"/>
                      <a:gd name="T28" fmla="*/ 2147483647 w 41"/>
                      <a:gd name="T29" fmla="*/ 2147483647 h 123"/>
                      <a:gd name="T30" fmla="*/ 2147483647 w 41"/>
                      <a:gd name="T31" fmla="*/ 2147483647 h 123"/>
                      <a:gd name="T32" fmla="*/ 2147483647 w 41"/>
                      <a:gd name="T33" fmla="*/ 2147483647 h 123"/>
                      <a:gd name="T34" fmla="*/ 2147483647 w 41"/>
                      <a:gd name="T35" fmla="*/ 2147483647 h 123"/>
                      <a:gd name="T36" fmla="*/ 2147483647 w 41"/>
                      <a:gd name="T37" fmla="*/ 2147483647 h 123"/>
                      <a:gd name="T38" fmla="*/ 2147483647 w 41"/>
                      <a:gd name="T39" fmla="*/ 2147483647 h 123"/>
                      <a:gd name="T40" fmla="*/ 2147483647 w 41"/>
                      <a:gd name="T41" fmla="*/ 2147483647 h 123"/>
                      <a:gd name="T42" fmla="*/ 2147483647 w 41"/>
                      <a:gd name="T43" fmla="*/ 2147483647 h 123"/>
                      <a:gd name="T44" fmla="*/ 2147483647 w 41"/>
                      <a:gd name="T45" fmla="*/ 2147483647 h 123"/>
                      <a:gd name="T46" fmla="*/ 2147483647 w 41"/>
                      <a:gd name="T47" fmla="*/ 2147483647 h 123"/>
                      <a:gd name="T48" fmla="*/ 2147483647 w 41"/>
                      <a:gd name="T49" fmla="*/ 2147483647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
                      <a:gd name="T76" fmla="*/ 0 h 123"/>
                      <a:gd name="T77" fmla="*/ 41 w 41"/>
                      <a:gd name="T78" fmla="*/ 123 h 1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 h="123">
                        <a:moveTo>
                          <a:pt x="20" y="120"/>
                        </a:moveTo>
                        <a:cubicBezTo>
                          <a:pt x="5" y="100"/>
                          <a:pt x="0" y="80"/>
                          <a:pt x="0" y="64"/>
                        </a:cubicBezTo>
                        <a:cubicBezTo>
                          <a:pt x="0" y="64"/>
                          <a:pt x="0" y="64"/>
                          <a:pt x="0" y="64"/>
                        </a:cubicBezTo>
                        <a:cubicBezTo>
                          <a:pt x="0" y="26"/>
                          <a:pt x="26" y="3"/>
                          <a:pt x="27" y="3"/>
                        </a:cubicBezTo>
                        <a:cubicBezTo>
                          <a:pt x="27" y="3"/>
                          <a:pt x="27" y="3"/>
                          <a:pt x="27" y="3"/>
                        </a:cubicBezTo>
                        <a:cubicBezTo>
                          <a:pt x="27" y="3"/>
                          <a:pt x="27" y="3"/>
                          <a:pt x="27" y="3"/>
                        </a:cubicBezTo>
                        <a:cubicBezTo>
                          <a:pt x="30" y="0"/>
                          <a:pt x="35" y="0"/>
                          <a:pt x="38" y="3"/>
                        </a:cubicBezTo>
                        <a:cubicBezTo>
                          <a:pt x="38" y="3"/>
                          <a:pt x="38" y="3"/>
                          <a:pt x="38" y="3"/>
                        </a:cubicBezTo>
                        <a:cubicBezTo>
                          <a:pt x="41" y="7"/>
                          <a:pt x="41" y="12"/>
                          <a:pt x="37" y="14"/>
                        </a:cubicBezTo>
                        <a:cubicBezTo>
                          <a:pt x="37" y="14"/>
                          <a:pt x="37" y="14"/>
                          <a:pt x="37" y="14"/>
                        </a:cubicBezTo>
                        <a:cubicBezTo>
                          <a:pt x="37" y="14"/>
                          <a:pt x="37" y="15"/>
                          <a:pt x="37" y="15"/>
                        </a:cubicBezTo>
                        <a:cubicBezTo>
                          <a:pt x="37" y="15"/>
                          <a:pt x="37" y="15"/>
                          <a:pt x="37" y="15"/>
                        </a:cubicBezTo>
                        <a:cubicBezTo>
                          <a:pt x="36" y="16"/>
                          <a:pt x="35" y="17"/>
                          <a:pt x="34" y="18"/>
                        </a:cubicBezTo>
                        <a:cubicBezTo>
                          <a:pt x="34" y="18"/>
                          <a:pt x="34" y="18"/>
                          <a:pt x="34" y="18"/>
                        </a:cubicBezTo>
                        <a:cubicBezTo>
                          <a:pt x="32" y="20"/>
                          <a:pt x="29" y="23"/>
                          <a:pt x="26" y="28"/>
                        </a:cubicBezTo>
                        <a:cubicBezTo>
                          <a:pt x="26" y="28"/>
                          <a:pt x="26" y="28"/>
                          <a:pt x="26" y="28"/>
                        </a:cubicBezTo>
                        <a:cubicBezTo>
                          <a:pt x="21" y="37"/>
                          <a:pt x="15" y="49"/>
                          <a:pt x="15" y="64"/>
                        </a:cubicBezTo>
                        <a:cubicBezTo>
                          <a:pt x="15" y="64"/>
                          <a:pt x="15" y="64"/>
                          <a:pt x="15" y="64"/>
                        </a:cubicBezTo>
                        <a:cubicBezTo>
                          <a:pt x="15" y="77"/>
                          <a:pt x="20" y="92"/>
                          <a:pt x="33" y="110"/>
                        </a:cubicBezTo>
                        <a:cubicBezTo>
                          <a:pt x="33" y="110"/>
                          <a:pt x="33" y="110"/>
                          <a:pt x="33" y="110"/>
                        </a:cubicBezTo>
                        <a:cubicBezTo>
                          <a:pt x="35" y="114"/>
                          <a:pt x="35" y="119"/>
                          <a:pt x="31" y="121"/>
                        </a:cubicBezTo>
                        <a:cubicBezTo>
                          <a:pt x="31" y="121"/>
                          <a:pt x="31" y="121"/>
                          <a:pt x="31" y="121"/>
                        </a:cubicBezTo>
                        <a:cubicBezTo>
                          <a:pt x="30" y="122"/>
                          <a:pt x="28" y="123"/>
                          <a:pt x="27" y="123"/>
                        </a:cubicBezTo>
                        <a:cubicBezTo>
                          <a:pt x="27" y="123"/>
                          <a:pt x="27" y="123"/>
                          <a:pt x="27" y="123"/>
                        </a:cubicBezTo>
                        <a:cubicBezTo>
                          <a:pt x="24" y="123"/>
                          <a:pt x="22" y="122"/>
                          <a:pt x="20" y="12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55" name="Oval 13">
                    <a:extLst>
                      <a:ext uri="{FF2B5EF4-FFF2-40B4-BE49-F238E27FC236}">
                        <a16:creationId xmlns:a16="http://schemas.microsoft.com/office/drawing/2014/main" id="{38E9DB2A-B14F-4CF7-90F9-DDE794A453A2}"/>
                      </a:ext>
                    </a:extLst>
                  </p:cNvPr>
                  <p:cNvSpPr>
                    <a:spLocks noChangeArrowheads="1"/>
                  </p:cNvSpPr>
                  <p:nvPr/>
                </p:nvSpPr>
                <p:spPr bwMode="auto">
                  <a:xfrm>
                    <a:off x="1450247" y="3643467"/>
                    <a:ext cx="58969" cy="61948"/>
                  </a:xfrm>
                  <a:prstGeom prst="ellipse">
                    <a:avLst/>
                  </a:pr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grpSp>
            <p:grpSp>
              <p:nvGrpSpPr>
                <p:cNvPr id="236" name="组合 252">
                  <a:extLst>
                    <a:ext uri="{FF2B5EF4-FFF2-40B4-BE49-F238E27FC236}">
                      <a16:creationId xmlns:a16="http://schemas.microsoft.com/office/drawing/2014/main" id="{F3932DE1-7C3D-4CFE-BE83-CA329569E2CC}"/>
                    </a:ext>
                  </a:extLst>
                </p:cNvPr>
                <p:cNvGrpSpPr/>
                <p:nvPr/>
              </p:nvGrpSpPr>
              <p:grpSpPr>
                <a:xfrm>
                  <a:off x="3384711" y="5090205"/>
                  <a:ext cx="135749" cy="184050"/>
                  <a:chOff x="1310630" y="3539324"/>
                  <a:chExt cx="339937" cy="411411"/>
                </a:xfrm>
                <a:noFill/>
              </p:grpSpPr>
              <p:sp>
                <p:nvSpPr>
                  <p:cNvPr id="238" name="AutoShape 4">
                    <a:extLst>
                      <a:ext uri="{FF2B5EF4-FFF2-40B4-BE49-F238E27FC236}">
                        <a16:creationId xmlns:a16="http://schemas.microsoft.com/office/drawing/2014/main" id="{92325FBB-0054-4773-8689-23D9C4967D5A}"/>
                      </a:ext>
                    </a:extLst>
                  </p:cNvPr>
                  <p:cNvSpPr>
                    <a:spLocks noChangeAspect="1" noChangeArrowheads="1" noTextEdit="1"/>
                  </p:cNvSpPr>
                  <p:nvPr/>
                </p:nvSpPr>
                <p:spPr bwMode="auto">
                  <a:xfrm>
                    <a:off x="1310630" y="3543813"/>
                    <a:ext cx="338203" cy="406922"/>
                  </a:xfrm>
                  <a:prstGeom prst="rect">
                    <a:avLst/>
                  </a:prstGeom>
                  <a:grpFill/>
                  <a:ln w="9525">
                    <a:noFill/>
                    <a:miter lim="800000"/>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39" name="Freeform 6">
                    <a:extLst>
                      <a:ext uri="{FF2B5EF4-FFF2-40B4-BE49-F238E27FC236}">
                        <a16:creationId xmlns:a16="http://schemas.microsoft.com/office/drawing/2014/main" id="{D004A69C-1525-40E4-81BD-EDCDFAB43526}"/>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0" name="Freeform 7">
                    <a:extLst>
                      <a:ext uri="{FF2B5EF4-FFF2-40B4-BE49-F238E27FC236}">
                        <a16:creationId xmlns:a16="http://schemas.microsoft.com/office/drawing/2014/main" id="{66AAB828-0E19-4B68-A40E-BF3FA1BFEBF6}"/>
                      </a:ext>
                    </a:extLst>
                  </p:cNvPr>
                  <p:cNvSpPr>
                    <a:spLocks/>
                  </p:cNvSpPr>
                  <p:nvPr/>
                </p:nvSpPr>
                <p:spPr bwMode="auto">
                  <a:xfrm>
                    <a:off x="1478864" y="3766464"/>
                    <a:ext cx="1734" cy="898"/>
                  </a:xfrm>
                  <a:custGeom>
                    <a:avLst/>
                    <a:gdLst>
                      <a:gd name="T0" fmla="*/ 0 w 1"/>
                      <a:gd name="T1" fmla="*/ 0 h 1588"/>
                      <a:gd name="T2" fmla="*/ 2147483647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cubicBezTo>
                          <a:pt x="1" y="0"/>
                          <a:pt x="1" y="0"/>
                          <a:pt x="1" y="0"/>
                        </a:cubicBezTo>
                        <a:cubicBezTo>
                          <a:pt x="1" y="0"/>
                          <a:pt x="1" y="0"/>
                          <a:pt x="0" y="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1" name="Freeform 8">
                    <a:extLst>
                      <a:ext uri="{FF2B5EF4-FFF2-40B4-BE49-F238E27FC236}">
                        <a16:creationId xmlns:a16="http://schemas.microsoft.com/office/drawing/2014/main" id="{F445E312-C4B6-4FB1-A61C-EF20B574B6BE}"/>
                      </a:ext>
                    </a:extLst>
                  </p:cNvPr>
                  <p:cNvSpPr>
                    <a:spLocks noEditPoints="1"/>
                  </p:cNvSpPr>
                  <p:nvPr/>
                </p:nvSpPr>
                <p:spPr bwMode="auto">
                  <a:xfrm>
                    <a:off x="1390411" y="3738633"/>
                    <a:ext cx="180375" cy="183972"/>
                  </a:xfrm>
                  <a:custGeom>
                    <a:avLst/>
                    <a:gdLst>
                      <a:gd name="T0" fmla="*/ 2147483647 w 88"/>
                      <a:gd name="T1" fmla="*/ 2147483647 h 124"/>
                      <a:gd name="T2" fmla="*/ 2147483647 w 88"/>
                      <a:gd name="T3" fmla="*/ 2147483647 h 124"/>
                      <a:gd name="T4" fmla="*/ 2147483647 w 88"/>
                      <a:gd name="T5" fmla="*/ 2147483647 h 124"/>
                      <a:gd name="T6" fmla="*/ 2147483647 w 88"/>
                      <a:gd name="T7" fmla="*/ 2147483647 h 124"/>
                      <a:gd name="T8" fmla="*/ 2147483647 w 88"/>
                      <a:gd name="T9" fmla="*/ 0 h 124"/>
                      <a:gd name="T10" fmla="*/ 2147483647 w 88"/>
                      <a:gd name="T11" fmla="*/ 0 h 124"/>
                      <a:gd name="T12" fmla="*/ 2147483647 w 88"/>
                      <a:gd name="T13" fmla="*/ 0 h 124"/>
                      <a:gd name="T14" fmla="*/ 2147483647 w 88"/>
                      <a:gd name="T15" fmla="*/ 2147483647 h 124"/>
                      <a:gd name="T16" fmla="*/ 2147483647 w 88"/>
                      <a:gd name="T17" fmla="*/ 2147483647 h 124"/>
                      <a:gd name="T18" fmla="*/ 0 w 88"/>
                      <a:gd name="T19" fmla="*/ 2147483647 h 124"/>
                      <a:gd name="T20" fmla="*/ 2147483647 w 88"/>
                      <a:gd name="T21" fmla="*/ 2147483647 h 124"/>
                      <a:gd name="T22" fmla="*/ 2147483647 w 88"/>
                      <a:gd name="T23" fmla="*/ 2147483647 h 124"/>
                      <a:gd name="T24" fmla="*/ 2147483647 w 88"/>
                      <a:gd name="T25" fmla="*/ 2147483647 h 124"/>
                      <a:gd name="T26" fmla="*/ 2147483647 w 88"/>
                      <a:gd name="T27" fmla="*/ 2147483647 h 124"/>
                      <a:gd name="T28" fmla="*/ 2147483647 w 88"/>
                      <a:gd name="T29" fmla="*/ 2147483647 h 124"/>
                      <a:gd name="T30" fmla="*/ 2147483647 w 88"/>
                      <a:gd name="T31" fmla="*/ 2147483647 h 124"/>
                      <a:gd name="T32" fmla="*/ 2147483647 w 88"/>
                      <a:gd name="T33" fmla="*/ 2147483647 h 124"/>
                      <a:gd name="T34" fmla="*/ 2147483647 w 88"/>
                      <a:gd name="T35" fmla="*/ 2147483647 h 124"/>
                      <a:gd name="T36" fmla="*/ 2147483647 w 88"/>
                      <a:gd name="T37" fmla="*/ 2147483647 h 124"/>
                      <a:gd name="T38" fmla="*/ 2147483647 w 88"/>
                      <a:gd name="T39" fmla="*/ 2147483647 h 124"/>
                      <a:gd name="T40" fmla="*/ 2147483647 w 88"/>
                      <a:gd name="T41" fmla="*/ 2147483647 h 124"/>
                      <a:gd name="T42" fmla="*/ 2147483647 w 88"/>
                      <a:gd name="T43" fmla="*/ 2147483647 h 124"/>
                      <a:gd name="T44" fmla="*/ 2147483647 w 88"/>
                      <a:gd name="T45" fmla="*/ 2147483647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124"/>
                      <a:gd name="T71" fmla="*/ 88 w 88"/>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124">
                        <a:moveTo>
                          <a:pt x="69" y="124"/>
                        </a:moveTo>
                        <a:cubicBezTo>
                          <a:pt x="88" y="124"/>
                          <a:pt x="88" y="124"/>
                          <a:pt x="88" y="124"/>
                        </a:cubicBezTo>
                        <a:cubicBezTo>
                          <a:pt x="87" y="123"/>
                          <a:pt x="87" y="121"/>
                          <a:pt x="87" y="120"/>
                        </a:cubicBezTo>
                        <a:cubicBezTo>
                          <a:pt x="51" y="6"/>
                          <a:pt x="51" y="6"/>
                          <a:pt x="51" y="6"/>
                        </a:cubicBezTo>
                        <a:cubicBezTo>
                          <a:pt x="50" y="2"/>
                          <a:pt x="47" y="0"/>
                          <a:pt x="44" y="0"/>
                        </a:cubicBezTo>
                        <a:cubicBezTo>
                          <a:pt x="44" y="0"/>
                          <a:pt x="44" y="0"/>
                          <a:pt x="44" y="0"/>
                        </a:cubicBezTo>
                        <a:cubicBezTo>
                          <a:pt x="43" y="0"/>
                          <a:pt x="43" y="0"/>
                          <a:pt x="43" y="0"/>
                        </a:cubicBezTo>
                        <a:cubicBezTo>
                          <a:pt x="40" y="0"/>
                          <a:pt x="37" y="2"/>
                          <a:pt x="36" y="6"/>
                        </a:cubicBezTo>
                        <a:cubicBezTo>
                          <a:pt x="1" y="120"/>
                          <a:pt x="1" y="120"/>
                          <a:pt x="1" y="120"/>
                        </a:cubicBezTo>
                        <a:cubicBezTo>
                          <a:pt x="0" y="121"/>
                          <a:pt x="0" y="123"/>
                          <a:pt x="0" y="124"/>
                        </a:cubicBezTo>
                        <a:cubicBezTo>
                          <a:pt x="18" y="124"/>
                          <a:pt x="18" y="124"/>
                          <a:pt x="18" y="124"/>
                        </a:cubicBezTo>
                        <a:cubicBezTo>
                          <a:pt x="23" y="107"/>
                          <a:pt x="23" y="107"/>
                          <a:pt x="23" y="107"/>
                        </a:cubicBezTo>
                        <a:cubicBezTo>
                          <a:pt x="64" y="107"/>
                          <a:pt x="64" y="107"/>
                          <a:pt x="64" y="107"/>
                        </a:cubicBezTo>
                        <a:lnTo>
                          <a:pt x="69" y="124"/>
                        </a:lnTo>
                        <a:close/>
                        <a:moveTo>
                          <a:pt x="48" y="55"/>
                        </a:moveTo>
                        <a:cubicBezTo>
                          <a:pt x="39" y="55"/>
                          <a:pt x="39" y="55"/>
                          <a:pt x="39" y="55"/>
                        </a:cubicBezTo>
                        <a:cubicBezTo>
                          <a:pt x="44" y="40"/>
                          <a:pt x="44" y="40"/>
                          <a:pt x="44" y="40"/>
                        </a:cubicBezTo>
                        <a:lnTo>
                          <a:pt x="48" y="55"/>
                        </a:lnTo>
                        <a:close/>
                        <a:moveTo>
                          <a:pt x="29" y="89"/>
                        </a:moveTo>
                        <a:cubicBezTo>
                          <a:pt x="33" y="73"/>
                          <a:pt x="33" y="73"/>
                          <a:pt x="33" y="73"/>
                        </a:cubicBezTo>
                        <a:cubicBezTo>
                          <a:pt x="54" y="73"/>
                          <a:pt x="54" y="73"/>
                          <a:pt x="54" y="73"/>
                        </a:cubicBezTo>
                        <a:cubicBezTo>
                          <a:pt x="59" y="89"/>
                          <a:pt x="59" y="89"/>
                          <a:pt x="59" y="89"/>
                        </a:cubicBezTo>
                        <a:lnTo>
                          <a:pt x="29" y="89"/>
                        </a:ln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2" name="Freeform 9">
                    <a:extLst>
                      <a:ext uri="{FF2B5EF4-FFF2-40B4-BE49-F238E27FC236}">
                        <a16:creationId xmlns:a16="http://schemas.microsoft.com/office/drawing/2014/main" id="{39D3CE0C-9E2A-4A2F-8CAA-49F06900C1D4}"/>
                      </a:ext>
                    </a:extLst>
                  </p:cNvPr>
                  <p:cNvSpPr>
                    <a:spLocks/>
                  </p:cNvSpPr>
                  <p:nvPr/>
                </p:nvSpPr>
                <p:spPr bwMode="auto">
                  <a:xfrm>
                    <a:off x="1523958" y="3588702"/>
                    <a:ext cx="63304" cy="166989"/>
                  </a:xfrm>
                  <a:custGeom>
                    <a:avLst/>
                    <a:gdLst>
                      <a:gd name="T0" fmla="*/ 2147483647 w 31"/>
                      <a:gd name="T1" fmla="*/ 2147483647 h 79"/>
                      <a:gd name="T2" fmla="*/ 2147483647 w 31"/>
                      <a:gd name="T3" fmla="*/ 2147483647 h 79"/>
                      <a:gd name="T4" fmla="*/ 2147483647 w 31"/>
                      <a:gd name="T5" fmla="*/ 2147483647 h 79"/>
                      <a:gd name="T6" fmla="*/ 2147483647 w 31"/>
                      <a:gd name="T7" fmla="*/ 2147483647 h 79"/>
                      <a:gd name="T8" fmla="*/ 2147483647 w 31"/>
                      <a:gd name="T9" fmla="*/ 2147483647 h 79"/>
                      <a:gd name="T10" fmla="*/ 2147483647 w 31"/>
                      <a:gd name="T11" fmla="*/ 2147483647 h 79"/>
                      <a:gd name="T12" fmla="*/ 2147483647 w 31"/>
                      <a:gd name="T13" fmla="*/ 2147483647 h 79"/>
                      <a:gd name="T14" fmla="*/ 2147483647 w 31"/>
                      <a:gd name="T15" fmla="*/ 2147483647 h 79"/>
                      <a:gd name="T16" fmla="*/ 2147483647 w 31"/>
                      <a:gd name="T17" fmla="*/ 2147483647 h 79"/>
                      <a:gd name="T18" fmla="*/ 2147483647 w 31"/>
                      <a:gd name="T19" fmla="*/ 2147483647 h 79"/>
                      <a:gd name="T20" fmla="*/ 2147483647 w 31"/>
                      <a:gd name="T21" fmla="*/ 2147483647 h 79"/>
                      <a:gd name="T22" fmla="*/ 2147483647 w 31"/>
                      <a:gd name="T23" fmla="*/ 2147483647 h 79"/>
                      <a:gd name="T24" fmla="*/ 2147483647 w 31"/>
                      <a:gd name="T25" fmla="*/ 2147483647 h 79"/>
                      <a:gd name="T26" fmla="*/ 2147483647 w 31"/>
                      <a:gd name="T27" fmla="*/ 2147483647 h 79"/>
                      <a:gd name="T28" fmla="*/ 2147483647 w 31"/>
                      <a:gd name="T29" fmla="*/ 2147483647 h 79"/>
                      <a:gd name="T30" fmla="*/ 2147483647 w 31"/>
                      <a:gd name="T31" fmla="*/ 2147483647 h 79"/>
                      <a:gd name="T32" fmla="*/ 2147483647 w 31"/>
                      <a:gd name="T33" fmla="*/ 2147483647 h 79"/>
                      <a:gd name="T34" fmla="*/ 2147483647 w 31"/>
                      <a:gd name="T35" fmla="*/ 2147483647 h 79"/>
                      <a:gd name="T36" fmla="*/ 2147483647 w 31"/>
                      <a:gd name="T37" fmla="*/ 2147483647 h 79"/>
                      <a:gd name="T38" fmla="*/ 2147483647 w 31"/>
                      <a:gd name="T39" fmla="*/ 2147483647 h 79"/>
                      <a:gd name="T40" fmla="*/ 2147483647 w 31"/>
                      <a:gd name="T41" fmla="*/ 2147483647 h 79"/>
                      <a:gd name="T42" fmla="*/ 2147483647 w 31"/>
                      <a:gd name="T43" fmla="*/ 2147483647 h 79"/>
                      <a:gd name="T44" fmla="*/ 2147483647 w 31"/>
                      <a:gd name="T45" fmla="*/ 2147483647 h 79"/>
                      <a:gd name="T46" fmla="*/ 2147483647 w 31"/>
                      <a:gd name="T47" fmla="*/ 2147483647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79"/>
                      <a:gd name="T74" fmla="*/ 31 w 31"/>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79">
                        <a:moveTo>
                          <a:pt x="6" y="78"/>
                        </a:moveTo>
                        <a:cubicBezTo>
                          <a:pt x="3" y="75"/>
                          <a:pt x="2" y="70"/>
                          <a:pt x="5" y="67"/>
                        </a:cubicBezTo>
                        <a:cubicBezTo>
                          <a:pt x="5" y="67"/>
                          <a:pt x="5" y="67"/>
                          <a:pt x="5" y="67"/>
                        </a:cubicBezTo>
                        <a:cubicBezTo>
                          <a:pt x="13" y="56"/>
                          <a:pt x="15" y="47"/>
                          <a:pt x="15" y="40"/>
                        </a:cubicBezTo>
                        <a:cubicBezTo>
                          <a:pt x="15" y="40"/>
                          <a:pt x="15" y="40"/>
                          <a:pt x="15" y="40"/>
                        </a:cubicBezTo>
                        <a:cubicBezTo>
                          <a:pt x="15" y="40"/>
                          <a:pt x="15" y="40"/>
                          <a:pt x="15" y="40"/>
                        </a:cubicBezTo>
                        <a:cubicBezTo>
                          <a:pt x="15" y="40"/>
                          <a:pt x="15" y="40"/>
                          <a:pt x="15" y="40"/>
                        </a:cubicBezTo>
                        <a:cubicBezTo>
                          <a:pt x="15" y="26"/>
                          <a:pt x="4" y="16"/>
                          <a:pt x="3" y="15"/>
                        </a:cubicBezTo>
                        <a:cubicBezTo>
                          <a:pt x="3" y="15"/>
                          <a:pt x="3" y="15"/>
                          <a:pt x="3" y="15"/>
                        </a:cubicBezTo>
                        <a:cubicBezTo>
                          <a:pt x="3" y="15"/>
                          <a:pt x="3" y="15"/>
                          <a:pt x="3" y="15"/>
                        </a:cubicBezTo>
                        <a:cubicBezTo>
                          <a:pt x="3" y="15"/>
                          <a:pt x="3" y="15"/>
                          <a:pt x="3" y="15"/>
                        </a:cubicBezTo>
                        <a:cubicBezTo>
                          <a:pt x="0" y="12"/>
                          <a:pt x="0" y="7"/>
                          <a:pt x="2" y="4"/>
                        </a:cubicBezTo>
                        <a:cubicBezTo>
                          <a:pt x="2" y="4"/>
                          <a:pt x="2" y="4"/>
                          <a:pt x="2" y="4"/>
                        </a:cubicBezTo>
                        <a:cubicBezTo>
                          <a:pt x="5" y="0"/>
                          <a:pt x="10" y="0"/>
                          <a:pt x="13" y="3"/>
                        </a:cubicBezTo>
                        <a:cubicBezTo>
                          <a:pt x="13" y="3"/>
                          <a:pt x="13" y="3"/>
                          <a:pt x="13" y="3"/>
                        </a:cubicBezTo>
                        <a:cubicBezTo>
                          <a:pt x="14" y="3"/>
                          <a:pt x="31" y="16"/>
                          <a:pt x="31" y="40"/>
                        </a:cubicBezTo>
                        <a:cubicBezTo>
                          <a:pt x="31" y="40"/>
                          <a:pt x="31" y="40"/>
                          <a:pt x="31" y="40"/>
                        </a:cubicBezTo>
                        <a:cubicBezTo>
                          <a:pt x="31" y="40"/>
                          <a:pt x="31" y="40"/>
                          <a:pt x="31" y="40"/>
                        </a:cubicBezTo>
                        <a:cubicBezTo>
                          <a:pt x="31" y="40"/>
                          <a:pt x="31" y="40"/>
                          <a:pt x="31" y="40"/>
                        </a:cubicBezTo>
                        <a:cubicBezTo>
                          <a:pt x="31" y="51"/>
                          <a:pt x="27" y="64"/>
                          <a:pt x="17" y="76"/>
                        </a:cubicBezTo>
                        <a:cubicBezTo>
                          <a:pt x="17" y="76"/>
                          <a:pt x="17" y="76"/>
                          <a:pt x="17" y="76"/>
                        </a:cubicBezTo>
                        <a:cubicBezTo>
                          <a:pt x="16" y="78"/>
                          <a:pt x="14" y="79"/>
                          <a:pt x="11" y="79"/>
                        </a:cubicBezTo>
                        <a:cubicBezTo>
                          <a:pt x="11" y="79"/>
                          <a:pt x="11" y="79"/>
                          <a:pt x="11" y="79"/>
                        </a:cubicBezTo>
                        <a:cubicBezTo>
                          <a:pt x="9" y="79"/>
                          <a:pt x="8" y="79"/>
                          <a:pt x="6" y="78"/>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3" name="Freeform 10">
                    <a:extLst>
                      <a:ext uri="{FF2B5EF4-FFF2-40B4-BE49-F238E27FC236}">
                        <a16:creationId xmlns:a16="http://schemas.microsoft.com/office/drawing/2014/main" id="{F81F9798-1BDD-45F1-B16F-EA79717ED2A5}"/>
                      </a:ext>
                    </a:extLst>
                  </p:cNvPr>
                  <p:cNvSpPr>
                    <a:spLocks/>
                  </p:cNvSpPr>
                  <p:nvPr/>
                </p:nvSpPr>
                <p:spPr bwMode="auto">
                  <a:xfrm>
                    <a:off x="1564715" y="3539324"/>
                    <a:ext cx="85852" cy="261256"/>
                  </a:xfrm>
                  <a:custGeom>
                    <a:avLst/>
                    <a:gdLst>
                      <a:gd name="T0" fmla="*/ 2147483647 w 42"/>
                      <a:gd name="T1" fmla="*/ 2147483647 h 123"/>
                      <a:gd name="T2" fmla="*/ 2147483647 w 42"/>
                      <a:gd name="T3" fmla="*/ 2147483647 h 123"/>
                      <a:gd name="T4" fmla="*/ 2147483647 w 42"/>
                      <a:gd name="T5" fmla="*/ 2147483647 h 123"/>
                      <a:gd name="T6" fmla="*/ 2147483647 w 42"/>
                      <a:gd name="T7" fmla="*/ 2147483647 h 123"/>
                      <a:gd name="T8" fmla="*/ 2147483647 w 42"/>
                      <a:gd name="T9" fmla="*/ 2147483647 h 123"/>
                      <a:gd name="T10" fmla="*/ 2147483647 w 42"/>
                      <a:gd name="T11" fmla="*/ 2147483647 h 123"/>
                      <a:gd name="T12" fmla="*/ 2147483647 w 42"/>
                      <a:gd name="T13" fmla="*/ 2147483647 h 123"/>
                      <a:gd name="T14" fmla="*/ 2147483647 w 42"/>
                      <a:gd name="T15" fmla="*/ 2147483647 h 123"/>
                      <a:gd name="T16" fmla="*/ 2147483647 w 42"/>
                      <a:gd name="T17" fmla="*/ 2147483647 h 123"/>
                      <a:gd name="T18" fmla="*/ 2147483647 w 42"/>
                      <a:gd name="T19" fmla="*/ 2147483647 h 123"/>
                      <a:gd name="T20" fmla="*/ 2147483647 w 42"/>
                      <a:gd name="T21" fmla="*/ 2147483647 h 123"/>
                      <a:gd name="T22" fmla="*/ 2147483647 w 42"/>
                      <a:gd name="T23" fmla="*/ 2147483647 h 123"/>
                      <a:gd name="T24" fmla="*/ 2147483647 w 42"/>
                      <a:gd name="T25" fmla="*/ 2147483647 h 123"/>
                      <a:gd name="T26" fmla="*/ 2147483647 w 42"/>
                      <a:gd name="T27" fmla="*/ 2147483647 h 123"/>
                      <a:gd name="T28" fmla="*/ 2147483647 w 42"/>
                      <a:gd name="T29" fmla="*/ 2147483647 h 123"/>
                      <a:gd name="T30" fmla="*/ 2147483647 w 42"/>
                      <a:gd name="T31" fmla="*/ 2147483647 h 123"/>
                      <a:gd name="T32" fmla="*/ 2147483647 w 42"/>
                      <a:gd name="T33" fmla="*/ 2147483647 h 123"/>
                      <a:gd name="T34" fmla="*/ 2147483647 w 42"/>
                      <a:gd name="T35" fmla="*/ 2147483647 h 123"/>
                      <a:gd name="T36" fmla="*/ 2147483647 w 42"/>
                      <a:gd name="T37" fmla="*/ 2147483647 h 123"/>
                      <a:gd name="T38" fmla="*/ 2147483647 w 42"/>
                      <a:gd name="T39" fmla="*/ 2147483647 h 123"/>
                      <a:gd name="T40" fmla="*/ 2147483647 w 42"/>
                      <a:gd name="T41" fmla="*/ 2147483647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123"/>
                      <a:gd name="T65" fmla="*/ 42 w 4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123">
                        <a:moveTo>
                          <a:pt x="10" y="121"/>
                        </a:moveTo>
                        <a:cubicBezTo>
                          <a:pt x="7" y="119"/>
                          <a:pt x="6" y="114"/>
                          <a:pt x="8" y="110"/>
                        </a:cubicBezTo>
                        <a:cubicBezTo>
                          <a:pt x="8" y="110"/>
                          <a:pt x="8" y="110"/>
                          <a:pt x="8" y="110"/>
                        </a:cubicBezTo>
                        <a:cubicBezTo>
                          <a:pt x="22" y="92"/>
                          <a:pt x="26" y="77"/>
                          <a:pt x="26" y="64"/>
                        </a:cubicBezTo>
                        <a:cubicBezTo>
                          <a:pt x="26" y="64"/>
                          <a:pt x="26" y="64"/>
                          <a:pt x="26" y="64"/>
                        </a:cubicBezTo>
                        <a:cubicBezTo>
                          <a:pt x="26" y="38"/>
                          <a:pt x="9" y="19"/>
                          <a:pt x="5" y="15"/>
                        </a:cubicBezTo>
                        <a:cubicBezTo>
                          <a:pt x="5" y="15"/>
                          <a:pt x="5" y="15"/>
                          <a:pt x="5" y="15"/>
                        </a:cubicBezTo>
                        <a:cubicBezTo>
                          <a:pt x="4" y="15"/>
                          <a:pt x="4" y="14"/>
                          <a:pt x="4" y="14"/>
                        </a:cubicBezTo>
                        <a:cubicBezTo>
                          <a:pt x="4" y="14"/>
                          <a:pt x="4" y="14"/>
                          <a:pt x="4" y="14"/>
                        </a:cubicBezTo>
                        <a:cubicBezTo>
                          <a:pt x="4" y="14"/>
                          <a:pt x="4" y="14"/>
                          <a:pt x="4" y="14"/>
                        </a:cubicBezTo>
                        <a:cubicBezTo>
                          <a:pt x="1" y="12"/>
                          <a:pt x="0" y="7"/>
                          <a:pt x="3" y="3"/>
                        </a:cubicBezTo>
                        <a:cubicBezTo>
                          <a:pt x="3" y="3"/>
                          <a:pt x="3" y="3"/>
                          <a:pt x="3" y="3"/>
                        </a:cubicBezTo>
                        <a:cubicBezTo>
                          <a:pt x="6" y="0"/>
                          <a:pt x="11" y="0"/>
                          <a:pt x="14" y="3"/>
                        </a:cubicBezTo>
                        <a:cubicBezTo>
                          <a:pt x="14" y="3"/>
                          <a:pt x="14" y="3"/>
                          <a:pt x="14" y="3"/>
                        </a:cubicBezTo>
                        <a:cubicBezTo>
                          <a:pt x="15" y="3"/>
                          <a:pt x="41" y="26"/>
                          <a:pt x="42" y="64"/>
                        </a:cubicBezTo>
                        <a:cubicBezTo>
                          <a:pt x="42" y="64"/>
                          <a:pt x="42" y="64"/>
                          <a:pt x="42" y="64"/>
                        </a:cubicBezTo>
                        <a:cubicBezTo>
                          <a:pt x="42" y="80"/>
                          <a:pt x="36" y="100"/>
                          <a:pt x="21" y="120"/>
                        </a:cubicBezTo>
                        <a:cubicBezTo>
                          <a:pt x="21" y="120"/>
                          <a:pt x="21" y="120"/>
                          <a:pt x="21" y="120"/>
                        </a:cubicBezTo>
                        <a:cubicBezTo>
                          <a:pt x="19" y="122"/>
                          <a:pt x="17" y="123"/>
                          <a:pt x="15" y="123"/>
                        </a:cubicBezTo>
                        <a:cubicBezTo>
                          <a:pt x="15" y="123"/>
                          <a:pt x="15" y="123"/>
                          <a:pt x="15" y="123"/>
                        </a:cubicBezTo>
                        <a:cubicBezTo>
                          <a:pt x="13" y="123"/>
                          <a:pt x="11" y="122"/>
                          <a:pt x="10" y="121"/>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4" name="Freeform 11">
                    <a:extLst>
                      <a:ext uri="{FF2B5EF4-FFF2-40B4-BE49-F238E27FC236}">
                        <a16:creationId xmlns:a16="http://schemas.microsoft.com/office/drawing/2014/main" id="{6B633B46-25D1-4DF3-B7B5-5C2D901E4012}"/>
                      </a:ext>
                    </a:extLst>
                  </p:cNvPr>
                  <p:cNvSpPr>
                    <a:spLocks/>
                  </p:cNvSpPr>
                  <p:nvPr/>
                </p:nvSpPr>
                <p:spPr bwMode="auto">
                  <a:xfrm>
                    <a:off x="1372200" y="3588702"/>
                    <a:ext cx="65906" cy="166989"/>
                  </a:xfrm>
                  <a:custGeom>
                    <a:avLst/>
                    <a:gdLst>
                      <a:gd name="T0" fmla="*/ 2147483647 w 32"/>
                      <a:gd name="T1" fmla="*/ 2147483647 h 79"/>
                      <a:gd name="T2" fmla="*/ 0 w 32"/>
                      <a:gd name="T3" fmla="*/ 2147483647 h 79"/>
                      <a:gd name="T4" fmla="*/ 0 w 32"/>
                      <a:gd name="T5" fmla="*/ 2147483647 h 79"/>
                      <a:gd name="T6" fmla="*/ 0 w 32"/>
                      <a:gd name="T7" fmla="*/ 2147483647 h 79"/>
                      <a:gd name="T8" fmla="*/ 0 w 32"/>
                      <a:gd name="T9" fmla="*/ 2147483647 h 79"/>
                      <a:gd name="T10" fmla="*/ 2147483647 w 32"/>
                      <a:gd name="T11" fmla="*/ 2147483647 h 79"/>
                      <a:gd name="T12" fmla="*/ 2147483647 w 32"/>
                      <a:gd name="T13" fmla="*/ 2147483647 h 79"/>
                      <a:gd name="T14" fmla="*/ 2147483647 w 32"/>
                      <a:gd name="T15" fmla="*/ 2147483647 h 79"/>
                      <a:gd name="T16" fmla="*/ 2147483647 w 32"/>
                      <a:gd name="T17" fmla="*/ 2147483647 h 79"/>
                      <a:gd name="T18" fmla="*/ 2147483647 w 32"/>
                      <a:gd name="T19" fmla="*/ 2147483647 h 79"/>
                      <a:gd name="T20" fmla="*/ 2147483647 w 32"/>
                      <a:gd name="T21" fmla="*/ 2147483647 h 79"/>
                      <a:gd name="T22" fmla="*/ 2147483647 w 32"/>
                      <a:gd name="T23" fmla="*/ 2147483647 h 79"/>
                      <a:gd name="T24" fmla="*/ 2147483647 w 32"/>
                      <a:gd name="T25" fmla="*/ 2147483647 h 79"/>
                      <a:gd name="T26" fmla="*/ 2147483647 w 32"/>
                      <a:gd name="T27" fmla="*/ 2147483647 h 79"/>
                      <a:gd name="T28" fmla="*/ 2147483647 w 32"/>
                      <a:gd name="T29" fmla="*/ 2147483647 h 79"/>
                      <a:gd name="T30" fmla="*/ 2147483647 w 32"/>
                      <a:gd name="T31" fmla="*/ 2147483647 h 79"/>
                      <a:gd name="T32" fmla="*/ 2147483647 w 32"/>
                      <a:gd name="T33" fmla="*/ 2147483647 h 79"/>
                      <a:gd name="T34" fmla="*/ 2147483647 w 32"/>
                      <a:gd name="T35" fmla="*/ 2147483647 h 79"/>
                      <a:gd name="T36" fmla="*/ 2147483647 w 32"/>
                      <a:gd name="T37" fmla="*/ 2147483647 h 79"/>
                      <a:gd name="T38" fmla="*/ 2147483647 w 32"/>
                      <a:gd name="T39" fmla="*/ 2147483647 h 79"/>
                      <a:gd name="T40" fmla="*/ 2147483647 w 32"/>
                      <a:gd name="T41" fmla="*/ 2147483647 h 79"/>
                      <a:gd name="T42" fmla="*/ 2147483647 w 32"/>
                      <a:gd name="T43" fmla="*/ 2147483647 h 79"/>
                      <a:gd name="T44" fmla="*/ 2147483647 w 32"/>
                      <a:gd name="T45" fmla="*/ 2147483647 h 79"/>
                      <a:gd name="T46" fmla="*/ 2147483647 w 32"/>
                      <a:gd name="T47" fmla="*/ 2147483647 h 79"/>
                      <a:gd name="T48" fmla="*/ 2147483647 w 32"/>
                      <a:gd name="T49" fmla="*/ 2147483647 h 79"/>
                      <a:gd name="T50" fmla="*/ 2147483647 w 32"/>
                      <a:gd name="T51" fmla="*/ 2147483647 h 79"/>
                      <a:gd name="T52" fmla="*/ 2147483647 w 32"/>
                      <a:gd name="T53" fmla="*/ 2147483647 h 79"/>
                      <a:gd name="T54" fmla="*/ 2147483647 w 32"/>
                      <a:gd name="T55" fmla="*/ 2147483647 h 79"/>
                      <a:gd name="T56" fmla="*/ 2147483647 w 32"/>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79"/>
                      <a:gd name="T89" fmla="*/ 32 w 32"/>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79">
                        <a:moveTo>
                          <a:pt x="14" y="76"/>
                        </a:moveTo>
                        <a:cubicBezTo>
                          <a:pt x="4" y="64"/>
                          <a:pt x="0" y="51"/>
                          <a:pt x="0" y="40"/>
                        </a:cubicBezTo>
                        <a:cubicBezTo>
                          <a:pt x="0" y="40"/>
                          <a:pt x="0" y="40"/>
                          <a:pt x="0" y="40"/>
                        </a:cubicBezTo>
                        <a:cubicBezTo>
                          <a:pt x="0" y="40"/>
                          <a:pt x="0" y="40"/>
                          <a:pt x="0" y="40"/>
                        </a:cubicBezTo>
                        <a:cubicBezTo>
                          <a:pt x="0" y="40"/>
                          <a:pt x="0" y="40"/>
                          <a:pt x="0" y="40"/>
                        </a:cubicBezTo>
                        <a:cubicBezTo>
                          <a:pt x="1" y="16"/>
                          <a:pt x="17" y="3"/>
                          <a:pt x="18" y="3"/>
                        </a:cubicBezTo>
                        <a:cubicBezTo>
                          <a:pt x="18" y="3"/>
                          <a:pt x="18" y="3"/>
                          <a:pt x="18" y="3"/>
                        </a:cubicBezTo>
                        <a:cubicBezTo>
                          <a:pt x="21" y="0"/>
                          <a:pt x="26" y="0"/>
                          <a:pt x="29" y="4"/>
                        </a:cubicBezTo>
                        <a:cubicBezTo>
                          <a:pt x="29" y="4"/>
                          <a:pt x="29" y="4"/>
                          <a:pt x="29" y="4"/>
                        </a:cubicBezTo>
                        <a:cubicBezTo>
                          <a:pt x="32" y="7"/>
                          <a:pt x="31" y="12"/>
                          <a:pt x="28" y="15"/>
                        </a:cubicBezTo>
                        <a:cubicBezTo>
                          <a:pt x="28" y="15"/>
                          <a:pt x="28" y="15"/>
                          <a:pt x="28" y="15"/>
                        </a:cubicBezTo>
                        <a:cubicBezTo>
                          <a:pt x="28" y="15"/>
                          <a:pt x="28" y="15"/>
                          <a:pt x="28" y="15"/>
                        </a:cubicBezTo>
                        <a:cubicBezTo>
                          <a:pt x="28" y="15"/>
                          <a:pt x="28" y="15"/>
                          <a:pt x="27" y="15"/>
                        </a:cubicBezTo>
                        <a:cubicBezTo>
                          <a:pt x="27" y="15"/>
                          <a:pt x="27" y="15"/>
                          <a:pt x="27" y="15"/>
                        </a:cubicBezTo>
                        <a:cubicBezTo>
                          <a:pt x="27" y="15"/>
                          <a:pt x="27" y="16"/>
                          <a:pt x="26" y="16"/>
                        </a:cubicBezTo>
                        <a:cubicBezTo>
                          <a:pt x="26" y="16"/>
                          <a:pt x="26" y="16"/>
                          <a:pt x="26" y="16"/>
                        </a:cubicBezTo>
                        <a:cubicBezTo>
                          <a:pt x="25" y="18"/>
                          <a:pt x="24" y="19"/>
                          <a:pt x="22" y="22"/>
                        </a:cubicBezTo>
                        <a:cubicBezTo>
                          <a:pt x="22" y="22"/>
                          <a:pt x="22" y="22"/>
                          <a:pt x="22" y="22"/>
                        </a:cubicBezTo>
                        <a:cubicBezTo>
                          <a:pt x="19" y="26"/>
                          <a:pt x="16" y="32"/>
                          <a:pt x="16" y="40"/>
                        </a:cubicBezTo>
                        <a:cubicBezTo>
                          <a:pt x="16" y="40"/>
                          <a:pt x="16" y="40"/>
                          <a:pt x="16" y="40"/>
                        </a:cubicBezTo>
                        <a:cubicBezTo>
                          <a:pt x="16" y="40"/>
                          <a:pt x="16" y="40"/>
                          <a:pt x="16" y="40"/>
                        </a:cubicBezTo>
                        <a:cubicBezTo>
                          <a:pt x="16" y="40"/>
                          <a:pt x="16" y="40"/>
                          <a:pt x="16" y="40"/>
                        </a:cubicBezTo>
                        <a:cubicBezTo>
                          <a:pt x="16" y="47"/>
                          <a:pt x="18" y="56"/>
                          <a:pt x="26" y="67"/>
                        </a:cubicBezTo>
                        <a:cubicBezTo>
                          <a:pt x="26" y="67"/>
                          <a:pt x="26" y="67"/>
                          <a:pt x="26" y="67"/>
                        </a:cubicBezTo>
                        <a:cubicBezTo>
                          <a:pt x="29" y="70"/>
                          <a:pt x="28" y="75"/>
                          <a:pt x="25" y="78"/>
                        </a:cubicBezTo>
                        <a:cubicBezTo>
                          <a:pt x="25" y="78"/>
                          <a:pt x="25" y="78"/>
                          <a:pt x="25" y="78"/>
                        </a:cubicBezTo>
                        <a:cubicBezTo>
                          <a:pt x="23" y="79"/>
                          <a:pt x="22" y="79"/>
                          <a:pt x="20" y="79"/>
                        </a:cubicBezTo>
                        <a:cubicBezTo>
                          <a:pt x="20" y="79"/>
                          <a:pt x="20" y="79"/>
                          <a:pt x="20" y="79"/>
                        </a:cubicBezTo>
                        <a:cubicBezTo>
                          <a:pt x="18" y="79"/>
                          <a:pt x="15" y="78"/>
                          <a:pt x="14" y="76"/>
                        </a:cubicBezTo>
                        <a:close/>
                      </a:path>
                    </a:pathLst>
                  </a:custGeom>
                  <a:grpFill/>
                  <a:ln w="9525">
                    <a:solidFill>
                      <a:srgbClr val="E7E6E6">
                        <a:lumMod val="75000"/>
                      </a:srgbClr>
                    </a:solidFill>
                    <a:round/>
                    <a:headEnd/>
                    <a:tailEnd/>
                  </a:ln>
                </p:spPr>
                <p:txBody>
                  <a:bodyPr/>
                  <a:lstStyle/>
                  <a:p>
                    <a:pPr defTabSz="947004">
                      <a:defRPr/>
                    </a:pPr>
                    <a:endParaRPr lang="zh-CN" altLang="en-US" sz="155" kern="0" dirty="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5" name="Freeform 12">
                    <a:extLst>
                      <a:ext uri="{FF2B5EF4-FFF2-40B4-BE49-F238E27FC236}">
                        <a16:creationId xmlns:a16="http://schemas.microsoft.com/office/drawing/2014/main" id="{03212CC6-651A-4C80-AA5F-98B36239EF22}"/>
                      </a:ext>
                    </a:extLst>
                  </p:cNvPr>
                  <p:cNvSpPr>
                    <a:spLocks/>
                  </p:cNvSpPr>
                  <p:nvPr/>
                </p:nvSpPr>
                <p:spPr bwMode="auto">
                  <a:xfrm>
                    <a:off x="1310630" y="3539324"/>
                    <a:ext cx="84117" cy="261256"/>
                  </a:xfrm>
                  <a:custGeom>
                    <a:avLst/>
                    <a:gdLst>
                      <a:gd name="T0" fmla="*/ 2147483647 w 41"/>
                      <a:gd name="T1" fmla="*/ 2147483647 h 123"/>
                      <a:gd name="T2" fmla="*/ 0 w 41"/>
                      <a:gd name="T3" fmla="*/ 2147483647 h 123"/>
                      <a:gd name="T4" fmla="*/ 0 w 41"/>
                      <a:gd name="T5" fmla="*/ 2147483647 h 123"/>
                      <a:gd name="T6" fmla="*/ 2147483647 w 41"/>
                      <a:gd name="T7" fmla="*/ 2147483647 h 123"/>
                      <a:gd name="T8" fmla="*/ 2147483647 w 41"/>
                      <a:gd name="T9" fmla="*/ 2147483647 h 123"/>
                      <a:gd name="T10" fmla="*/ 2147483647 w 41"/>
                      <a:gd name="T11" fmla="*/ 2147483647 h 123"/>
                      <a:gd name="T12" fmla="*/ 2147483647 w 41"/>
                      <a:gd name="T13" fmla="*/ 2147483647 h 123"/>
                      <a:gd name="T14" fmla="*/ 2147483647 w 41"/>
                      <a:gd name="T15" fmla="*/ 2147483647 h 123"/>
                      <a:gd name="T16" fmla="*/ 2147483647 w 41"/>
                      <a:gd name="T17" fmla="*/ 2147483647 h 123"/>
                      <a:gd name="T18" fmla="*/ 2147483647 w 41"/>
                      <a:gd name="T19" fmla="*/ 2147483647 h 123"/>
                      <a:gd name="T20" fmla="*/ 2147483647 w 41"/>
                      <a:gd name="T21" fmla="*/ 2147483647 h 123"/>
                      <a:gd name="T22" fmla="*/ 2147483647 w 41"/>
                      <a:gd name="T23" fmla="*/ 2147483647 h 123"/>
                      <a:gd name="T24" fmla="*/ 2147483647 w 41"/>
                      <a:gd name="T25" fmla="*/ 2147483647 h 123"/>
                      <a:gd name="T26" fmla="*/ 2147483647 w 41"/>
                      <a:gd name="T27" fmla="*/ 2147483647 h 123"/>
                      <a:gd name="T28" fmla="*/ 2147483647 w 41"/>
                      <a:gd name="T29" fmla="*/ 2147483647 h 123"/>
                      <a:gd name="T30" fmla="*/ 2147483647 w 41"/>
                      <a:gd name="T31" fmla="*/ 2147483647 h 123"/>
                      <a:gd name="T32" fmla="*/ 2147483647 w 41"/>
                      <a:gd name="T33" fmla="*/ 2147483647 h 123"/>
                      <a:gd name="T34" fmla="*/ 2147483647 w 41"/>
                      <a:gd name="T35" fmla="*/ 2147483647 h 123"/>
                      <a:gd name="T36" fmla="*/ 2147483647 w 41"/>
                      <a:gd name="T37" fmla="*/ 2147483647 h 123"/>
                      <a:gd name="T38" fmla="*/ 2147483647 w 41"/>
                      <a:gd name="T39" fmla="*/ 2147483647 h 123"/>
                      <a:gd name="T40" fmla="*/ 2147483647 w 41"/>
                      <a:gd name="T41" fmla="*/ 2147483647 h 123"/>
                      <a:gd name="T42" fmla="*/ 2147483647 w 41"/>
                      <a:gd name="T43" fmla="*/ 2147483647 h 123"/>
                      <a:gd name="T44" fmla="*/ 2147483647 w 41"/>
                      <a:gd name="T45" fmla="*/ 2147483647 h 123"/>
                      <a:gd name="T46" fmla="*/ 2147483647 w 41"/>
                      <a:gd name="T47" fmla="*/ 2147483647 h 123"/>
                      <a:gd name="T48" fmla="*/ 2147483647 w 41"/>
                      <a:gd name="T49" fmla="*/ 2147483647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
                      <a:gd name="T76" fmla="*/ 0 h 123"/>
                      <a:gd name="T77" fmla="*/ 41 w 41"/>
                      <a:gd name="T78" fmla="*/ 123 h 1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 h="123">
                        <a:moveTo>
                          <a:pt x="20" y="120"/>
                        </a:moveTo>
                        <a:cubicBezTo>
                          <a:pt x="5" y="100"/>
                          <a:pt x="0" y="80"/>
                          <a:pt x="0" y="64"/>
                        </a:cubicBezTo>
                        <a:cubicBezTo>
                          <a:pt x="0" y="64"/>
                          <a:pt x="0" y="64"/>
                          <a:pt x="0" y="64"/>
                        </a:cubicBezTo>
                        <a:cubicBezTo>
                          <a:pt x="0" y="26"/>
                          <a:pt x="26" y="3"/>
                          <a:pt x="27" y="3"/>
                        </a:cubicBezTo>
                        <a:cubicBezTo>
                          <a:pt x="27" y="3"/>
                          <a:pt x="27" y="3"/>
                          <a:pt x="27" y="3"/>
                        </a:cubicBezTo>
                        <a:cubicBezTo>
                          <a:pt x="27" y="3"/>
                          <a:pt x="27" y="3"/>
                          <a:pt x="27" y="3"/>
                        </a:cubicBezTo>
                        <a:cubicBezTo>
                          <a:pt x="30" y="0"/>
                          <a:pt x="35" y="0"/>
                          <a:pt x="38" y="3"/>
                        </a:cubicBezTo>
                        <a:cubicBezTo>
                          <a:pt x="38" y="3"/>
                          <a:pt x="38" y="3"/>
                          <a:pt x="38" y="3"/>
                        </a:cubicBezTo>
                        <a:cubicBezTo>
                          <a:pt x="41" y="7"/>
                          <a:pt x="41" y="12"/>
                          <a:pt x="37" y="14"/>
                        </a:cubicBezTo>
                        <a:cubicBezTo>
                          <a:pt x="37" y="14"/>
                          <a:pt x="37" y="14"/>
                          <a:pt x="37" y="14"/>
                        </a:cubicBezTo>
                        <a:cubicBezTo>
                          <a:pt x="37" y="14"/>
                          <a:pt x="37" y="15"/>
                          <a:pt x="37" y="15"/>
                        </a:cubicBezTo>
                        <a:cubicBezTo>
                          <a:pt x="37" y="15"/>
                          <a:pt x="37" y="15"/>
                          <a:pt x="37" y="15"/>
                        </a:cubicBezTo>
                        <a:cubicBezTo>
                          <a:pt x="36" y="16"/>
                          <a:pt x="35" y="17"/>
                          <a:pt x="34" y="18"/>
                        </a:cubicBezTo>
                        <a:cubicBezTo>
                          <a:pt x="34" y="18"/>
                          <a:pt x="34" y="18"/>
                          <a:pt x="34" y="18"/>
                        </a:cubicBezTo>
                        <a:cubicBezTo>
                          <a:pt x="32" y="20"/>
                          <a:pt x="29" y="23"/>
                          <a:pt x="26" y="28"/>
                        </a:cubicBezTo>
                        <a:cubicBezTo>
                          <a:pt x="26" y="28"/>
                          <a:pt x="26" y="28"/>
                          <a:pt x="26" y="28"/>
                        </a:cubicBezTo>
                        <a:cubicBezTo>
                          <a:pt x="21" y="37"/>
                          <a:pt x="15" y="49"/>
                          <a:pt x="15" y="64"/>
                        </a:cubicBezTo>
                        <a:cubicBezTo>
                          <a:pt x="15" y="64"/>
                          <a:pt x="15" y="64"/>
                          <a:pt x="15" y="64"/>
                        </a:cubicBezTo>
                        <a:cubicBezTo>
                          <a:pt x="15" y="77"/>
                          <a:pt x="20" y="92"/>
                          <a:pt x="33" y="110"/>
                        </a:cubicBezTo>
                        <a:cubicBezTo>
                          <a:pt x="33" y="110"/>
                          <a:pt x="33" y="110"/>
                          <a:pt x="33" y="110"/>
                        </a:cubicBezTo>
                        <a:cubicBezTo>
                          <a:pt x="35" y="114"/>
                          <a:pt x="35" y="119"/>
                          <a:pt x="31" y="121"/>
                        </a:cubicBezTo>
                        <a:cubicBezTo>
                          <a:pt x="31" y="121"/>
                          <a:pt x="31" y="121"/>
                          <a:pt x="31" y="121"/>
                        </a:cubicBezTo>
                        <a:cubicBezTo>
                          <a:pt x="30" y="122"/>
                          <a:pt x="28" y="123"/>
                          <a:pt x="27" y="123"/>
                        </a:cubicBezTo>
                        <a:cubicBezTo>
                          <a:pt x="27" y="123"/>
                          <a:pt x="27" y="123"/>
                          <a:pt x="27" y="123"/>
                        </a:cubicBezTo>
                        <a:cubicBezTo>
                          <a:pt x="24" y="123"/>
                          <a:pt x="22" y="122"/>
                          <a:pt x="20" y="120"/>
                        </a:cubicBezTo>
                        <a:close/>
                      </a:path>
                    </a:pathLst>
                  </a:cu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sp>
                <p:nvSpPr>
                  <p:cNvPr id="246" name="Oval 13">
                    <a:extLst>
                      <a:ext uri="{FF2B5EF4-FFF2-40B4-BE49-F238E27FC236}">
                        <a16:creationId xmlns:a16="http://schemas.microsoft.com/office/drawing/2014/main" id="{128C9E39-C516-4FDD-8862-924C986A5B5F}"/>
                      </a:ext>
                    </a:extLst>
                  </p:cNvPr>
                  <p:cNvSpPr>
                    <a:spLocks noChangeArrowheads="1"/>
                  </p:cNvSpPr>
                  <p:nvPr/>
                </p:nvSpPr>
                <p:spPr bwMode="auto">
                  <a:xfrm>
                    <a:off x="1450247" y="3643467"/>
                    <a:ext cx="58969" cy="61948"/>
                  </a:xfrm>
                  <a:prstGeom prst="ellipse">
                    <a:avLst/>
                  </a:prstGeom>
                  <a:grpFill/>
                  <a:ln w="9525">
                    <a:solidFill>
                      <a:srgbClr val="E7E6E6">
                        <a:lumMod val="75000"/>
                      </a:srgbClr>
                    </a:solidFill>
                    <a:round/>
                    <a:headEnd/>
                    <a:tailEnd/>
                  </a:ln>
                </p:spPr>
                <p:txBody>
                  <a:bodyPr/>
                  <a:lstStyle/>
                  <a:p>
                    <a:pPr defTabSz="947004">
                      <a:defRPr/>
                    </a:pPr>
                    <a:endParaRPr lang="zh-CN" altLang="en-US" sz="155" kern="0">
                      <a:solidFill>
                        <a:prstClr val="black"/>
                      </a:solidFill>
                      <a:latin typeface="方正兰亭黑简体" panose="02000500000000000000" pitchFamily="2" charset="-122"/>
                      <a:ea typeface="方正兰亭黑简体" panose="02000500000000000000" pitchFamily="2" charset="-122"/>
                      <a:cs typeface="Arial" panose="020B0604020202020204" pitchFamily="34" charset="0"/>
                      <a:sym typeface="方正兰亭黑简体" panose="02000500000000000000" pitchFamily="2" charset="-122"/>
                    </a:endParaRPr>
                  </a:p>
                </p:txBody>
              </p:sp>
            </p:grpSp>
            <p:cxnSp>
              <p:nvCxnSpPr>
                <p:cNvPr id="237" name="直接连接符 127">
                  <a:extLst>
                    <a:ext uri="{FF2B5EF4-FFF2-40B4-BE49-F238E27FC236}">
                      <a16:creationId xmlns:a16="http://schemas.microsoft.com/office/drawing/2014/main" id="{EDC33B7D-E399-4F99-B046-F203D831FC36}"/>
                    </a:ext>
                  </a:extLst>
                </p:cNvPr>
                <p:cNvCxnSpPr>
                  <a:stCxn id="284" idx="4"/>
                </p:cNvCxnSpPr>
                <p:nvPr/>
              </p:nvCxnSpPr>
              <p:spPr>
                <a:xfrm flipH="1" flipV="1">
                  <a:off x="3599615" y="5082438"/>
                  <a:ext cx="133135" cy="130915"/>
                </a:xfrm>
                <a:prstGeom prst="line">
                  <a:avLst/>
                </a:prstGeom>
                <a:noFill/>
                <a:ln w="6350" cap="flat" cmpd="sng" algn="ctr">
                  <a:solidFill>
                    <a:srgbClr val="FFC000"/>
                  </a:solidFill>
                  <a:prstDash val="solid"/>
                  <a:miter lim="800000"/>
                </a:ln>
                <a:effectLst/>
              </p:spPr>
            </p:cxnSp>
          </p:grpSp>
          <p:grpSp>
            <p:nvGrpSpPr>
              <p:cNvPr id="151" name="组合 41">
                <a:extLst>
                  <a:ext uri="{FF2B5EF4-FFF2-40B4-BE49-F238E27FC236}">
                    <a16:creationId xmlns:a16="http://schemas.microsoft.com/office/drawing/2014/main" id="{DCFE23FB-39EB-45D8-A7BA-F62F37A82AE0}"/>
                  </a:ext>
                </a:extLst>
              </p:cNvPr>
              <p:cNvGrpSpPr/>
              <p:nvPr/>
            </p:nvGrpSpPr>
            <p:grpSpPr>
              <a:xfrm>
                <a:off x="3728666" y="5390090"/>
                <a:ext cx="74692" cy="97848"/>
                <a:chOff x="6014279" y="5030598"/>
                <a:chExt cx="118224" cy="139473"/>
              </a:xfrm>
              <a:solidFill>
                <a:srgbClr val="FFC000"/>
              </a:solidFill>
              <a:effectLst/>
            </p:grpSpPr>
            <p:sp>
              <p:nvSpPr>
                <p:cNvPr id="176" name="AutoShape 131">
                  <a:extLst>
                    <a:ext uri="{FF2B5EF4-FFF2-40B4-BE49-F238E27FC236}">
                      <a16:creationId xmlns:a16="http://schemas.microsoft.com/office/drawing/2014/main" id="{F0DA49C3-21D8-42A6-AA45-CFB63252D854}"/>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7" name="AutoShape 132">
                  <a:extLst>
                    <a:ext uri="{FF2B5EF4-FFF2-40B4-BE49-F238E27FC236}">
                      <a16:creationId xmlns:a16="http://schemas.microsoft.com/office/drawing/2014/main" id="{67D9AF9C-05E1-4C34-850D-45013F51A23E}"/>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8" name="Line 133">
                  <a:extLst>
                    <a:ext uri="{FF2B5EF4-FFF2-40B4-BE49-F238E27FC236}">
                      <a16:creationId xmlns:a16="http://schemas.microsoft.com/office/drawing/2014/main" id="{B2B035AB-B069-49E7-9F5F-BC3C35BBE831}"/>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2" name="组合 42">
                <a:extLst>
                  <a:ext uri="{FF2B5EF4-FFF2-40B4-BE49-F238E27FC236}">
                    <a16:creationId xmlns:a16="http://schemas.microsoft.com/office/drawing/2014/main" id="{216F0606-2C03-4AC6-BA62-77C3967959BE}"/>
                  </a:ext>
                </a:extLst>
              </p:cNvPr>
              <p:cNvGrpSpPr/>
              <p:nvPr/>
            </p:nvGrpSpPr>
            <p:grpSpPr>
              <a:xfrm>
                <a:off x="3830791" y="5668860"/>
                <a:ext cx="74692" cy="97848"/>
                <a:chOff x="6014279" y="5030598"/>
                <a:chExt cx="118224" cy="139473"/>
              </a:xfrm>
              <a:solidFill>
                <a:srgbClr val="FFC000"/>
              </a:solidFill>
              <a:effectLst/>
            </p:grpSpPr>
            <p:sp>
              <p:nvSpPr>
                <p:cNvPr id="173" name="AutoShape 131">
                  <a:extLst>
                    <a:ext uri="{FF2B5EF4-FFF2-40B4-BE49-F238E27FC236}">
                      <a16:creationId xmlns:a16="http://schemas.microsoft.com/office/drawing/2014/main" id="{C9CF5D46-921D-4EE8-B4D2-52CEEE690325}"/>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4" name="AutoShape 132">
                  <a:extLst>
                    <a:ext uri="{FF2B5EF4-FFF2-40B4-BE49-F238E27FC236}">
                      <a16:creationId xmlns:a16="http://schemas.microsoft.com/office/drawing/2014/main" id="{1CBC2F8E-5522-4AB5-B6AD-1825227339A3}"/>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5" name="Line 133">
                  <a:extLst>
                    <a:ext uri="{FF2B5EF4-FFF2-40B4-BE49-F238E27FC236}">
                      <a16:creationId xmlns:a16="http://schemas.microsoft.com/office/drawing/2014/main" id="{CC06404A-4A67-4BEE-B44B-A0CC78FA84C3}"/>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3" name="组合 43">
                <a:extLst>
                  <a:ext uri="{FF2B5EF4-FFF2-40B4-BE49-F238E27FC236}">
                    <a16:creationId xmlns:a16="http://schemas.microsoft.com/office/drawing/2014/main" id="{3B008C37-F775-402A-9096-C24B5B1CACE0}"/>
                  </a:ext>
                </a:extLst>
              </p:cNvPr>
              <p:cNvGrpSpPr/>
              <p:nvPr/>
            </p:nvGrpSpPr>
            <p:grpSpPr>
              <a:xfrm>
                <a:off x="4877228" y="5176451"/>
                <a:ext cx="74692" cy="97848"/>
                <a:chOff x="6014279" y="5030598"/>
                <a:chExt cx="118224" cy="139473"/>
              </a:xfrm>
              <a:solidFill>
                <a:srgbClr val="FFC000"/>
              </a:solidFill>
              <a:effectLst/>
            </p:grpSpPr>
            <p:sp>
              <p:nvSpPr>
                <p:cNvPr id="170" name="AutoShape 131">
                  <a:extLst>
                    <a:ext uri="{FF2B5EF4-FFF2-40B4-BE49-F238E27FC236}">
                      <a16:creationId xmlns:a16="http://schemas.microsoft.com/office/drawing/2014/main" id="{429960F6-E29A-4D6B-B4B9-3EDC5BD30B39}"/>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1" name="AutoShape 132">
                  <a:extLst>
                    <a:ext uri="{FF2B5EF4-FFF2-40B4-BE49-F238E27FC236}">
                      <a16:creationId xmlns:a16="http://schemas.microsoft.com/office/drawing/2014/main" id="{BC6676DC-EF46-452A-9190-DB35BE36ADF6}"/>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72" name="Line 133">
                  <a:extLst>
                    <a:ext uri="{FF2B5EF4-FFF2-40B4-BE49-F238E27FC236}">
                      <a16:creationId xmlns:a16="http://schemas.microsoft.com/office/drawing/2014/main" id="{28FE381E-F7C2-48E8-9023-6F11DA993022}"/>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4" name="组合 44">
                <a:extLst>
                  <a:ext uri="{FF2B5EF4-FFF2-40B4-BE49-F238E27FC236}">
                    <a16:creationId xmlns:a16="http://schemas.microsoft.com/office/drawing/2014/main" id="{216D60EB-1B3D-4B00-B660-02A23B72E0F3}"/>
                  </a:ext>
                </a:extLst>
              </p:cNvPr>
              <p:cNvGrpSpPr/>
              <p:nvPr/>
            </p:nvGrpSpPr>
            <p:grpSpPr>
              <a:xfrm>
                <a:off x="3883773" y="5119482"/>
                <a:ext cx="74692" cy="97848"/>
                <a:chOff x="6014279" y="5030598"/>
                <a:chExt cx="118224" cy="139473"/>
              </a:xfrm>
              <a:solidFill>
                <a:srgbClr val="FFC000"/>
              </a:solidFill>
              <a:effectLst/>
            </p:grpSpPr>
            <p:sp>
              <p:nvSpPr>
                <p:cNvPr id="167" name="AutoShape 131">
                  <a:extLst>
                    <a:ext uri="{FF2B5EF4-FFF2-40B4-BE49-F238E27FC236}">
                      <a16:creationId xmlns:a16="http://schemas.microsoft.com/office/drawing/2014/main" id="{96F28FF2-0020-47BC-8A16-572A31201285}"/>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8" name="AutoShape 132">
                  <a:extLst>
                    <a:ext uri="{FF2B5EF4-FFF2-40B4-BE49-F238E27FC236}">
                      <a16:creationId xmlns:a16="http://schemas.microsoft.com/office/drawing/2014/main" id="{A772D749-DA8D-49B2-9BC6-2C973C963152}"/>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9" name="Line 133">
                  <a:extLst>
                    <a:ext uri="{FF2B5EF4-FFF2-40B4-BE49-F238E27FC236}">
                      <a16:creationId xmlns:a16="http://schemas.microsoft.com/office/drawing/2014/main" id="{F226F2D8-5BDA-44E9-91E1-25AE05F82BCC}"/>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5" name="组合 45">
                <a:extLst>
                  <a:ext uri="{FF2B5EF4-FFF2-40B4-BE49-F238E27FC236}">
                    <a16:creationId xmlns:a16="http://schemas.microsoft.com/office/drawing/2014/main" id="{A2E0F669-5677-433C-B132-35585610AEB7}"/>
                  </a:ext>
                </a:extLst>
              </p:cNvPr>
              <p:cNvGrpSpPr/>
              <p:nvPr/>
            </p:nvGrpSpPr>
            <p:grpSpPr>
              <a:xfrm>
                <a:off x="3578588" y="5173787"/>
                <a:ext cx="74692" cy="97848"/>
                <a:chOff x="6014279" y="5030598"/>
                <a:chExt cx="118224" cy="139473"/>
              </a:xfrm>
              <a:solidFill>
                <a:srgbClr val="FFC000"/>
              </a:solidFill>
              <a:effectLst/>
            </p:grpSpPr>
            <p:sp>
              <p:nvSpPr>
                <p:cNvPr id="164" name="AutoShape 131">
                  <a:extLst>
                    <a:ext uri="{FF2B5EF4-FFF2-40B4-BE49-F238E27FC236}">
                      <a16:creationId xmlns:a16="http://schemas.microsoft.com/office/drawing/2014/main" id="{1540C6EE-4209-41A1-8167-7B03409EDA6D}"/>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5" name="AutoShape 132">
                  <a:extLst>
                    <a:ext uri="{FF2B5EF4-FFF2-40B4-BE49-F238E27FC236}">
                      <a16:creationId xmlns:a16="http://schemas.microsoft.com/office/drawing/2014/main" id="{676A32E6-E127-45F1-9057-B3D26FB62C90}"/>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6" name="Line 133">
                  <a:extLst>
                    <a:ext uri="{FF2B5EF4-FFF2-40B4-BE49-F238E27FC236}">
                      <a16:creationId xmlns:a16="http://schemas.microsoft.com/office/drawing/2014/main" id="{4BC531F9-AA83-4A24-9F99-26333B9D55D4}"/>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6" name="组合 46">
                <a:extLst>
                  <a:ext uri="{FF2B5EF4-FFF2-40B4-BE49-F238E27FC236}">
                    <a16:creationId xmlns:a16="http://schemas.microsoft.com/office/drawing/2014/main" id="{2101C46E-C1C3-4E6B-B447-4494D6697DB7}"/>
                  </a:ext>
                </a:extLst>
              </p:cNvPr>
              <p:cNvGrpSpPr/>
              <p:nvPr/>
            </p:nvGrpSpPr>
            <p:grpSpPr>
              <a:xfrm>
                <a:off x="3235030" y="5663995"/>
                <a:ext cx="74692" cy="97848"/>
                <a:chOff x="6014279" y="5030598"/>
                <a:chExt cx="118224" cy="139473"/>
              </a:xfrm>
              <a:solidFill>
                <a:srgbClr val="FFC000"/>
              </a:solidFill>
              <a:effectLst/>
            </p:grpSpPr>
            <p:sp>
              <p:nvSpPr>
                <p:cNvPr id="161" name="AutoShape 131">
                  <a:extLst>
                    <a:ext uri="{FF2B5EF4-FFF2-40B4-BE49-F238E27FC236}">
                      <a16:creationId xmlns:a16="http://schemas.microsoft.com/office/drawing/2014/main" id="{A5153F8E-38AB-47EF-A590-6EEEFE64413A}"/>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2" name="AutoShape 132">
                  <a:extLst>
                    <a:ext uri="{FF2B5EF4-FFF2-40B4-BE49-F238E27FC236}">
                      <a16:creationId xmlns:a16="http://schemas.microsoft.com/office/drawing/2014/main" id="{2802E110-04B0-4A6E-B929-DCC6B2F6FCA6}"/>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3" name="Line 133">
                  <a:extLst>
                    <a:ext uri="{FF2B5EF4-FFF2-40B4-BE49-F238E27FC236}">
                      <a16:creationId xmlns:a16="http://schemas.microsoft.com/office/drawing/2014/main" id="{EA674A5E-B919-4723-83EA-ED67B8633404}"/>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nvGrpSpPr>
              <p:cNvPr id="157" name="组合 47">
                <a:extLst>
                  <a:ext uri="{FF2B5EF4-FFF2-40B4-BE49-F238E27FC236}">
                    <a16:creationId xmlns:a16="http://schemas.microsoft.com/office/drawing/2014/main" id="{D6B696A2-25BE-4D01-AA17-AD710F887F92}"/>
                  </a:ext>
                </a:extLst>
              </p:cNvPr>
              <p:cNvGrpSpPr/>
              <p:nvPr/>
            </p:nvGrpSpPr>
            <p:grpSpPr>
              <a:xfrm>
                <a:off x="5815107" y="5595616"/>
                <a:ext cx="74692" cy="97848"/>
                <a:chOff x="6014279" y="5030598"/>
                <a:chExt cx="118224" cy="139473"/>
              </a:xfrm>
              <a:solidFill>
                <a:srgbClr val="FFC000"/>
              </a:solidFill>
              <a:effectLst/>
            </p:grpSpPr>
            <p:sp>
              <p:nvSpPr>
                <p:cNvPr id="158" name="AutoShape 131">
                  <a:extLst>
                    <a:ext uri="{FF2B5EF4-FFF2-40B4-BE49-F238E27FC236}">
                      <a16:creationId xmlns:a16="http://schemas.microsoft.com/office/drawing/2014/main" id="{93863D10-0960-4014-85FE-F2AAD5476E56}"/>
                    </a:ext>
                  </a:extLst>
                </p:cNvPr>
                <p:cNvSpPr>
                  <a:spLocks noChangeArrowheads="1"/>
                </p:cNvSpPr>
                <p:nvPr/>
              </p:nvSpPr>
              <p:spPr bwMode="auto">
                <a:xfrm flipH="1">
                  <a:off x="6014279" y="5143481"/>
                  <a:ext cx="118224" cy="26590"/>
                </a:xfrm>
                <a:prstGeom prst="cube">
                  <a:avLst>
                    <a:gd name="adj" fmla="val 34259"/>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59" name="AutoShape 132">
                  <a:extLst>
                    <a:ext uri="{FF2B5EF4-FFF2-40B4-BE49-F238E27FC236}">
                      <a16:creationId xmlns:a16="http://schemas.microsoft.com/office/drawing/2014/main" id="{A9A0346D-A48E-489B-A886-E889E5042F2E}"/>
                    </a:ext>
                  </a:extLst>
                </p:cNvPr>
                <p:cNvSpPr>
                  <a:spLocks noChangeArrowheads="1"/>
                </p:cNvSpPr>
                <p:nvPr/>
              </p:nvSpPr>
              <p:spPr bwMode="auto">
                <a:xfrm flipH="1">
                  <a:off x="6015913" y="5030598"/>
                  <a:ext cx="116590" cy="120408"/>
                </a:xfrm>
                <a:prstGeom prst="cube">
                  <a:avLst>
                    <a:gd name="adj" fmla="val 9940"/>
                  </a:avLst>
                </a:prstGeom>
                <a:grpFill/>
                <a:ln w="3175">
                  <a:solidFill>
                    <a:srgbClr val="FFFF00"/>
                  </a:solidFill>
                  <a:miter lim="800000"/>
                  <a:headEnd/>
                  <a:tailEnd/>
                </a:ln>
              </p:spPr>
              <p:txBody>
                <a:bodyPr wrap="none" anchor="ctr"/>
                <a:lstStyle/>
                <a:p>
                  <a:pPr algn="ctr" defTabSz="947004">
                    <a:defRPr/>
                  </a:pPr>
                  <a:endParaRPr lang="zh-CN" altLang="zh-CN" sz="389"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sp>
              <p:nvSpPr>
                <p:cNvPr id="160" name="Line 133">
                  <a:extLst>
                    <a:ext uri="{FF2B5EF4-FFF2-40B4-BE49-F238E27FC236}">
                      <a16:creationId xmlns:a16="http://schemas.microsoft.com/office/drawing/2014/main" id="{E1E1F19D-1481-4550-91DA-4D6220128BD1}"/>
                    </a:ext>
                  </a:extLst>
                </p:cNvPr>
                <p:cNvSpPr>
                  <a:spLocks noChangeShapeType="1"/>
                </p:cNvSpPr>
                <p:nvPr/>
              </p:nvSpPr>
              <p:spPr bwMode="auto">
                <a:xfrm flipH="1">
                  <a:off x="6082383" y="5040643"/>
                  <a:ext cx="0" cy="109873"/>
                </a:xfrm>
                <a:prstGeom prst="line">
                  <a:avLst/>
                </a:prstGeom>
                <a:grpFill/>
                <a:ln w="3175">
                  <a:solidFill>
                    <a:srgbClr val="FFFF00"/>
                  </a:solidFill>
                  <a:round/>
                  <a:headEnd/>
                  <a:tailEnd/>
                </a:ln>
              </p:spPr>
              <p:txBody>
                <a:bodyPr wrap="none" anchor="ctr"/>
                <a:lstStyle/>
                <a:p>
                  <a:pPr algn="ctr" defTabSz="947004">
                    <a:defRPr/>
                  </a:pPr>
                  <a:endParaRPr lang="zh-CN" altLang="en-US" sz="311" kern="0">
                    <a:solidFill>
                      <a:sysClr val="windowText" lastClr="000000"/>
                    </a:solidFill>
                    <a:latin typeface="Huawei Sans Light" panose="020C0303030203020204" pitchFamily="34" charset="0"/>
                    <a:ea typeface="宋体" panose="02010600030101010101" pitchFamily="2" charset="-122"/>
                    <a:cs typeface="Huawei Sans Light" panose="020C0303030203020204" pitchFamily="34" charset="0"/>
                    <a:sym typeface="Huawei Sans Light" panose="020C0303030203020204" pitchFamily="34" charset="0"/>
                  </a:endParaRPr>
                </a:p>
              </p:txBody>
            </p:sp>
          </p:grpSp>
        </p:grpSp>
        <p:sp>
          <p:nvSpPr>
            <p:cNvPr id="7" name="圆角矩形 884">
              <a:extLst>
                <a:ext uri="{FF2B5EF4-FFF2-40B4-BE49-F238E27FC236}">
                  <a16:creationId xmlns:a16="http://schemas.microsoft.com/office/drawing/2014/main" id="{7DE6ABA9-9E31-4B34-8F5A-9344C2CA2B2D}"/>
                </a:ext>
              </a:extLst>
            </p:cNvPr>
            <p:cNvSpPr/>
            <p:nvPr/>
          </p:nvSpPr>
          <p:spPr>
            <a:xfrm>
              <a:off x="4987664" y="1725955"/>
              <a:ext cx="2408014" cy="1049167"/>
            </a:xfrm>
            <a:prstGeom prst="roundRect">
              <a:avLst>
                <a:gd name="adj" fmla="val 10096"/>
              </a:avLst>
            </a:prstGeom>
            <a:gradFill flip="none" rotWithShape="1">
              <a:gsLst>
                <a:gs pos="100000">
                  <a:srgbClr val="FFFFFF"/>
                </a:gs>
                <a:gs pos="0">
                  <a:srgbClr val="FFFFFF"/>
                </a:gs>
                <a:gs pos="25000">
                  <a:srgbClr val="C8102E">
                    <a:lumMod val="20000"/>
                    <a:lumOff val="80000"/>
                    <a:alpha val="70000"/>
                  </a:srgbClr>
                </a:gs>
                <a:gs pos="50000">
                  <a:srgbClr val="C8102E">
                    <a:lumMod val="40000"/>
                    <a:lumOff val="60000"/>
                    <a:alpha val="70000"/>
                  </a:srgbClr>
                </a:gs>
                <a:gs pos="75000">
                  <a:srgbClr val="C7000A">
                    <a:lumMod val="20000"/>
                    <a:lumOff val="80000"/>
                    <a:alpha val="70000"/>
                  </a:srgbClr>
                </a:gs>
              </a:gsLst>
              <a:lin ang="0" scaled="1"/>
              <a:tileRect/>
            </a:gra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 name="圆角矩形 885">
              <a:extLst>
                <a:ext uri="{FF2B5EF4-FFF2-40B4-BE49-F238E27FC236}">
                  <a16:creationId xmlns:a16="http://schemas.microsoft.com/office/drawing/2014/main" id="{5B6FB915-1A6D-471F-84F4-C1BBAF0BF509}"/>
                </a:ext>
              </a:extLst>
            </p:cNvPr>
            <p:cNvSpPr/>
            <p:nvPr/>
          </p:nvSpPr>
          <p:spPr>
            <a:xfrm>
              <a:off x="1683421" y="3360511"/>
              <a:ext cx="2714732" cy="1007865"/>
            </a:xfrm>
            <a:prstGeom prst="roundRect">
              <a:avLst>
                <a:gd name="adj" fmla="val 10096"/>
              </a:avLst>
            </a:prstGeom>
            <a:gradFill flip="none" rotWithShape="1">
              <a:gsLst>
                <a:gs pos="27000">
                  <a:srgbClr val="DFF1F1"/>
                </a:gs>
                <a:gs pos="0">
                  <a:srgbClr val="FFFFFF"/>
                </a:gs>
                <a:gs pos="100000">
                  <a:srgbClr val="FFFFFF"/>
                </a:gs>
                <a:gs pos="53000">
                  <a:srgbClr val="C8E5E5"/>
                </a:gs>
                <a:gs pos="77000">
                  <a:srgbClr val="EDF8F8"/>
                </a:gs>
              </a:gsLst>
              <a:lin ang="0" scaled="1"/>
              <a:tileRect/>
            </a:gra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微软雅黑" panose="020B0503020204020204" pitchFamily="34" charset="-122"/>
                <a:ea typeface="微软雅黑" panose="020B0503020204020204" pitchFamily="34" charset="-122"/>
              </a:endParaRPr>
            </a:p>
          </p:txBody>
        </p:sp>
        <p:sp>
          <p:nvSpPr>
            <p:cNvPr id="9" name="圆角矩形 886">
              <a:extLst>
                <a:ext uri="{FF2B5EF4-FFF2-40B4-BE49-F238E27FC236}">
                  <a16:creationId xmlns:a16="http://schemas.microsoft.com/office/drawing/2014/main" id="{D913075A-E7CF-44D8-86AD-88A91E001FA9}"/>
                </a:ext>
              </a:extLst>
            </p:cNvPr>
            <p:cNvSpPr/>
            <p:nvPr/>
          </p:nvSpPr>
          <p:spPr>
            <a:xfrm>
              <a:off x="4941928" y="3152671"/>
              <a:ext cx="2898440" cy="1420664"/>
            </a:xfrm>
            <a:prstGeom prst="roundRect">
              <a:avLst>
                <a:gd name="adj" fmla="val 10096"/>
              </a:avLst>
            </a:prstGeom>
            <a:gradFill flip="none" rotWithShape="1">
              <a:gsLst>
                <a:gs pos="0">
                  <a:srgbClr val="F6FCFC"/>
                </a:gs>
                <a:gs pos="100000">
                  <a:srgbClr val="FFFFFF"/>
                </a:gs>
                <a:gs pos="45000">
                  <a:srgbClr val="C8E5E5"/>
                </a:gs>
                <a:gs pos="84000">
                  <a:srgbClr val="EDF8F8"/>
                </a:gs>
              </a:gsLst>
              <a:lin ang="0" scaled="1"/>
              <a:tileRect/>
            </a:gra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10" name="圆角矩形 887">
              <a:extLst>
                <a:ext uri="{FF2B5EF4-FFF2-40B4-BE49-F238E27FC236}">
                  <a16:creationId xmlns:a16="http://schemas.microsoft.com/office/drawing/2014/main" id="{C84297B1-FC38-4EA8-B589-7685898DAECC}"/>
                </a:ext>
              </a:extLst>
            </p:cNvPr>
            <p:cNvSpPr/>
            <p:nvPr/>
          </p:nvSpPr>
          <p:spPr>
            <a:xfrm>
              <a:off x="1829724" y="2376590"/>
              <a:ext cx="2422126" cy="926585"/>
            </a:xfrm>
            <a:prstGeom prst="roundRect">
              <a:avLst>
                <a:gd name="adj" fmla="val 10096"/>
              </a:avLst>
            </a:prstGeom>
            <a:gradFill flip="none" rotWithShape="1">
              <a:gsLst>
                <a:gs pos="100000">
                  <a:srgbClr val="FFFFFF"/>
                </a:gs>
                <a:gs pos="49000">
                  <a:srgbClr val="F8B53C">
                    <a:lumMod val="60000"/>
                    <a:lumOff val="40000"/>
                  </a:srgbClr>
                </a:gs>
                <a:gs pos="0">
                  <a:srgbClr val="FFFFFF"/>
                </a:gs>
                <a:gs pos="4000">
                  <a:srgbClr val="FFF8EC"/>
                </a:gs>
                <a:gs pos="94000">
                  <a:srgbClr val="F8B53C">
                    <a:lumMod val="20000"/>
                    <a:lumOff val="80000"/>
                  </a:srgbClr>
                </a:gs>
              </a:gsLst>
              <a:lin ang="0" scaled="1"/>
              <a:tileRect/>
            </a:gra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微软雅黑" panose="020B0503020204020204" pitchFamily="34" charset="-122"/>
                <a:ea typeface="微软雅黑" panose="020B0503020204020204" pitchFamily="34" charset="-122"/>
              </a:endParaRPr>
            </a:p>
          </p:txBody>
        </p:sp>
        <p:sp>
          <p:nvSpPr>
            <p:cNvPr id="11" name="文本框 186">
              <a:extLst>
                <a:ext uri="{FF2B5EF4-FFF2-40B4-BE49-F238E27FC236}">
                  <a16:creationId xmlns:a16="http://schemas.microsoft.com/office/drawing/2014/main" id="{F02521EE-8742-475B-9687-9137AF7A6294}"/>
                </a:ext>
              </a:extLst>
            </p:cNvPr>
            <p:cNvSpPr txBox="1"/>
            <p:nvPr/>
          </p:nvSpPr>
          <p:spPr>
            <a:xfrm>
              <a:off x="2599542" y="2449997"/>
              <a:ext cx="882489" cy="136063"/>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84" kern="0" dirty="0">
                  <a:solidFill>
                    <a:srgbClr val="1D1D1A"/>
                  </a:solidFill>
                  <a:latin typeface="微软雅黑" panose="020B0503020204020204" pitchFamily="34" charset="-122"/>
                  <a:ea typeface="微软雅黑" panose="020B0503020204020204" pitchFamily="34" charset="-122"/>
                </a:rPr>
                <a:t>Mobile access</a:t>
              </a:r>
            </a:p>
          </p:txBody>
        </p:sp>
        <p:sp>
          <p:nvSpPr>
            <p:cNvPr id="12" name="文本框 187">
              <a:extLst>
                <a:ext uri="{FF2B5EF4-FFF2-40B4-BE49-F238E27FC236}">
                  <a16:creationId xmlns:a16="http://schemas.microsoft.com/office/drawing/2014/main" id="{CF85E2E7-6E6D-4BA3-A9E4-88E823A7AC0D}"/>
                </a:ext>
              </a:extLst>
            </p:cNvPr>
            <p:cNvSpPr txBox="1"/>
            <p:nvPr/>
          </p:nvSpPr>
          <p:spPr>
            <a:xfrm>
              <a:off x="5877104" y="1757806"/>
              <a:ext cx="682768" cy="134011"/>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71" kern="0" dirty="0">
                  <a:solidFill>
                    <a:srgbClr val="1D1D1A"/>
                  </a:solidFill>
                </a:rPr>
                <a:t>Cloud</a:t>
              </a:r>
            </a:p>
          </p:txBody>
        </p:sp>
        <p:grpSp>
          <p:nvGrpSpPr>
            <p:cNvPr id="13" name="组合 188">
              <a:extLst>
                <a:ext uri="{FF2B5EF4-FFF2-40B4-BE49-F238E27FC236}">
                  <a16:creationId xmlns:a16="http://schemas.microsoft.com/office/drawing/2014/main" id="{46A8A2CD-E21F-49FF-941C-8B5C45845E83}"/>
                </a:ext>
              </a:extLst>
            </p:cNvPr>
            <p:cNvGrpSpPr/>
            <p:nvPr/>
          </p:nvGrpSpPr>
          <p:grpSpPr>
            <a:xfrm>
              <a:off x="1607039" y="3728040"/>
              <a:ext cx="734745" cy="678680"/>
              <a:chOff x="2451756" y="2360540"/>
              <a:chExt cx="1093338" cy="873279"/>
            </a:xfrm>
          </p:grpSpPr>
          <p:sp>
            <p:nvSpPr>
              <p:cNvPr id="144" name="文本框 189">
                <a:extLst>
                  <a:ext uri="{FF2B5EF4-FFF2-40B4-BE49-F238E27FC236}">
                    <a16:creationId xmlns:a16="http://schemas.microsoft.com/office/drawing/2014/main" id="{B8EA6D5D-9D14-4FA6-A34C-D893E2A3A307}"/>
                  </a:ext>
                </a:extLst>
              </p:cNvPr>
              <p:cNvSpPr txBox="1"/>
              <p:nvPr/>
            </p:nvSpPr>
            <p:spPr>
              <a:xfrm>
                <a:off x="2451756" y="2770964"/>
                <a:ext cx="1093338" cy="462855"/>
              </a:xfrm>
              <a:prstGeom prst="rect">
                <a:avLst/>
              </a:prstGeom>
              <a:noFill/>
            </p:spPr>
            <p:txBody>
              <a:bodyPr wrap="square" lIns="0" tIns="0" rIns="0" bIns="0" rtlCol="0">
                <a:spAutoFit/>
              </a:bodyPr>
              <a:lstStyle/>
              <a:p>
                <a:pPr algn="ctr" defTabSz="710988">
                  <a:defRPr/>
                </a:pPr>
                <a:r>
                  <a:rPr lang="zh-CN" altLang="en-US" sz="779" kern="0" dirty="0">
                    <a:solidFill>
                      <a:srgbClr val="1D1D1A"/>
                    </a:solidFill>
                    <a:latin typeface="微软雅黑" panose="020B0503020204020204" pitchFamily="34" charset="-122"/>
                    <a:ea typeface="微软雅黑" panose="020B0503020204020204" pitchFamily="34" charset="-122"/>
                  </a:rPr>
                  <a:t>Famil</a:t>
                </a:r>
                <a:r>
                  <a:rPr lang="en-US" altLang="zh-CN" sz="779" kern="0" dirty="0" err="1">
                    <a:solidFill>
                      <a:srgbClr val="1D1D1A"/>
                    </a:solidFill>
                    <a:latin typeface="微软雅黑" panose="020B0503020204020204" pitchFamily="34" charset="-122"/>
                    <a:ea typeface="微软雅黑" panose="020B0503020204020204" pitchFamily="34" charset="-122"/>
                  </a:rPr>
                  <a:t>ies</a:t>
                </a:r>
                <a:r>
                  <a:rPr lang="en-US" altLang="zh-CN" sz="779" kern="0" dirty="0">
                    <a:solidFill>
                      <a:srgbClr val="1D1D1A"/>
                    </a:solidFill>
                    <a:latin typeface="微软雅黑" panose="020B0503020204020204" pitchFamily="34" charset="-122"/>
                    <a:ea typeface="微软雅黑" panose="020B0503020204020204" pitchFamily="34" charset="-122"/>
                  </a:rPr>
                  <a:t> </a:t>
                </a:r>
              </a:p>
              <a:p>
                <a:pPr algn="ctr" defTabSz="710988">
                  <a:defRPr/>
                </a:pPr>
                <a:r>
                  <a:rPr lang="zh-CN" altLang="en-US" sz="779" kern="0" dirty="0">
                    <a:solidFill>
                      <a:srgbClr val="1D1D1A"/>
                    </a:solidFill>
                    <a:latin typeface="微软雅黑" panose="020B0503020204020204" pitchFamily="34" charset="-122"/>
                    <a:ea typeface="微软雅黑" panose="020B0503020204020204" pitchFamily="34" charset="-122"/>
                  </a:rPr>
                  <a:t>Government</a:t>
                </a:r>
                <a:r>
                  <a:rPr lang="en-US" altLang="zh-CN" sz="779" kern="0" dirty="0">
                    <a:solidFill>
                      <a:srgbClr val="1D1D1A"/>
                    </a:solidFill>
                    <a:latin typeface="微软雅黑" panose="020B0503020204020204" pitchFamily="34" charset="-122"/>
                    <a:ea typeface="微软雅黑" panose="020B0503020204020204" pitchFamily="34" charset="-122"/>
                  </a:rPr>
                  <a:t>s</a:t>
                </a:r>
                <a:r>
                  <a:rPr lang="zh-CN" altLang="en-US" sz="779" kern="0" dirty="0">
                    <a:solidFill>
                      <a:srgbClr val="1D1D1A"/>
                    </a:solidFill>
                    <a:latin typeface="微软雅黑" panose="020B0503020204020204" pitchFamily="34" charset="-122"/>
                    <a:ea typeface="微软雅黑" panose="020B0503020204020204" pitchFamily="34" charset="-122"/>
                  </a:rPr>
                  <a:t> </a:t>
                </a:r>
                <a:r>
                  <a:rPr lang="en-US" altLang="zh-CN" sz="779" kern="0" dirty="0">
                    <a:solidFill>
                      <a:srgbClr val="1D1D1A"/>
                    </a:solidFill>
                    <a:latin typeface="微软雅黑" panose="020B0503020204020204" pitchFamily="34" charset="-122"/>
                    <a:ea typeface="微软雅黑" panose="020B0503020204020204" pitchFamily="34" charset="-122"/>
                  </a:rPr>
                  <a:t>&amp;</a:t>
                </a:r>
                <a:r>
                  <a:rPr lang="zh-CN" altLang="en-US" sz="779" kern="0" dirty="0">
                    <a:solidFill>
                      <a:srgbClr val="1D1D1A"/>
                    </a:solidFill>
                    <a:latin typeface="微软雅黑" panose="020B0503020204020204" pitchFamily="34" charset="-122"/>
                    <a:ea typeface="微软雅黑" panose="020B0503020204020204" pitchFamily="34" charset="-122"/>
                  </a:rPr>
                  <a:t> </a:t>
                </a:r>
                <a:r>
                  <a:rPr lang="en-US" altLang="zh-CN" sz="779" kern="0" dirty="0">
                    <a:solidFill>
                      <a:srgbClr val="1D1D1A"/>
                    </a:solidFill>
                    <a:latin typeface="微软雅黑" panose="020B0503020204020204" pitchFamily="34" charset="-122"/>
                    <a:ea typeface="微软雅黑" panose="020B0503020204020204" pitchFamily="34" charset="-122"/>
                  </a:rPr>
                  <a:t>E</a:t>
                </a:r>
                <a:r>
                  <a:rPr lang="zh-CN" altLang="en-US" sz="779" kern="0" dirty="0">
                    <a:solidFill>
                      <a:srgbClr val="1D1D1A"/>
                    </a:solidFill>
                    <a:latin typeface="微软雅黑" panose="020B0503020204020204" pitchFamily="34" charset="-122"/>
                    <a:ea typeface="微软雅黑" panose="020B0503020204020204" pitchFamily="34" charset="-122"/>
                  </a:rPr>
                  <a:t>nterprise</a:t>
                </a:r>
                <a:r>
                  <a:rPr lang="en-US" altLang="zh-CN" sz="779" kern="0" dirty="0">
                    <a:solidFill>
                      <a:srgbClr val="1D1D1A"/>
                    </a:solidFill>
                    <a:latin typeface="微软雅黑" panose="020B0503020204020204" pitchFamily="34" charset="-122"/>
                    <a:ea typeface="微软雅黑" panose="020B0503020204020204" pitchFamily="34" charset="-122"/>
                  </a:rPr>
                  <a:t>s</a:t>
                </a:r>
                <a:endParaRPr lang="zh-CN" altLang="en-US" sz="779" kern="0" dirty="0">
                  <a:solidFill>
                    <a:srgbClr val="1D1D1A"/>
                  </a:solidFill>
                  <a:latin typeface="微软雅黑" panose="020B0503020204020204" pitchFamily="34" charset="-122"/>
                  <a:ea typeface="微软雅黑" panose="020B0503020204020204" pitchFamily="34" charset="-122"/>
                </a:endParaRPr>
              </a:p>
            </p:txBody>
          </p:sp>
          <p:grpSp>
            <p:nvGrpSpPr>
              <p:cNvPr id="145" name="Group 97">
                <a:extLst>
                  <a:ext uri="{FF2B5EF4-FFF2-40B4-BE49-F238E27FC236}">
                    <a16:creationId xmlns:a16="http://schemas.microsoft.com/office/drawing/2014/main" id="{28292CBA-205A-4BEB-AEF1-3B711F72E1B3}"/>
                  </a:ext>
                </a:extLst>
              </p:cNvPr>
              <p:cNvGrpSpPr>
                <a:grpSpLocks noChangeAspect="1"/>
              </p:cNvGrpSpPr>
              <p:nvPr/>
            </p:nvGrpSpPr>
            <p:grpSpPr bwMode="auto">
              <a:xfrm flipH="1">
                <a:off x="2939103" y="2360540"/>
                <a:ext cx="415043" cy="347892"/>
                <a:chOff x="200" y="2445"/>
                <a:chExt cx="513" cy="430"/>
              </a:xfrm>
            </p:grpSpPr>
            <p:sp>
              <p:nvSpPr>
                <p:cNvPr id="146" name="Freeform 98">
                  <a:extLst>
                    <a:ext uri="{FF2B5EF4-FFF2-40B4-BE49-F238E27FC236}">
                      <a16:creationId xmlns:a16="http://schemas.microsoft.com/office/drawing/2014/main" id="{D21E4E57-1630-4805-8D60-5D579CAD19B1}"/>
                    </a:ext>
                  </a:extLst>
                </p:cNvPr>
                <p:cNvSpPr>
                  <a:spLocks/>
                </p:cNvSpPr>
                <p:nvPr/>
              </p:nvSpPr>
              <p:spPr bwMode="auto">
                <a:xfrm>
                  <a:off x="363" y="2516"/>
                  <a:ext cx="31" cy="80"/>
                </a:xfrm>
                <a:custGeom>
                  <a:avLst/>
                  <a:gdLst/>
                  <a:ahLst/>
                  <a:cxnLst>
                    <a:cxn ang="0">
                      <a:pos x="5" y="34"/>
                    </a:cxn>
                    <a:cxn ang="0">
                      <a:pos x="6" y="34"/>
                    </a:cxn>
                    <a:cxn ang="0">
                      <a:pos x="11" y="32"/>
                    </a:cxn>
                    <a:cxn ang="0">
                      <a:pos x="13" y="17"/>
                    </a:cxn>
                    <a:cxn ang="0">
                      <a:pos x="11" y="3"/>
                    </a:cxn>
                    <a:cxn ang="0">
                      <a:pos x="5" y="1"/>
                    </a:cxn>
                    <a:cxn ang="0">
                      <a:pos x="1" y="5"/>
                    </a:cxn>
                    <a:cxn ang="0">
                      <a:pos x="1" y="5"/>
                    </a:cxn>
                    <a:cxn ang="0">
                      <a:pos x="3" y="17"/>
                    </a:cxn>
                    <a:cxn ang="0">
                      <a:pos x="1" y="30"/>
                    </a:cxn>
                    <a:cxn ang="0">
                      <a:pos x="5" y="34"/>
                    </a:cxn>
                  </a:cxnLst>
                  <a:rect l="0" t="0" r="r" b="b"/>
                  <a:pathLst>
                    <a:path w="13" h="34">
                      <a:moveTo>
                        <a:pt x="5" y="34"/>
                      </a:moveTo>
                      <a:cubicBezTo>
                        <a:pt x="5" y="34"/>
                        <a:pt x="6" y="34"/>
                        <a:pt x="6" y="34"/>
                      </a:cubicBezTo>
                      <a:cubicBezTo>
                        <a:pt x="8" y="34"/>
                        <a:pt x="10" y="33"/>
                        <a:pt x="11" y="32"/>
                      </a:cubicBezTo>
                      <a:cubicBezTo>
                        <a:pt x="12" y="27"/>
                        <a:pt x="13" y="22"/>
                        <a:pt x="13" y="17"/>
                      </a:cubicBezTo>
                      <a:cubicBezTo>
                        <a:pt x="13" y="13"/>
                        <a:pt x="12" y="8"/>
                        <a:pt x="11" y="3"/>
                      </a:cubicBezTo>
                      <a:cubicBezTo>
                        <a:pt x="10" y="1"/>
                        <a:pt x="8" y="0"/>
                        <a:pt x="5" y="1"/>
                      </a:cubicBezTo>
                      <a:cubicBezTo>
                        <a:pt x="2" y="1"/>
                        <a:pt x="0" y="3"/>
                        <a:pt x="1" y="5"/>
                      </a:cubicBezTo>
                      <a:cubicBezTo>
                        <a:pt x="1" y="5"/>
                        <a:pt x="1" y="5"/>
                        <a:pt x="1" y="5"/>
                      </a:cubicBezTo>
                      <a:cubicBezTo>
                        <a:pt x="3" y="9"/>
                        <a:pt x="3" y="13"/>
                        <a:pt x="3" y="17"/>
                      </a:cubicBezTo>
                      <a:cubicBezTo>
                        <a:pt x="3" y="22"/>
                        <a:pt x="2" y="26"/>
                        <a:pt x="1" y="30"/>
                      </a:cubicBezTo>
                      <a:cubicBezTo>
                        <a:pt x="0" y="32"/>
                        <a:pt x="2" y="34"/>
                        <a:pt x="5" y="34"/>
                      </a:cubicBezTo>
                      <a:close/>
                    </a:path>
                  </a:pathLst>
                </a:custGeom>
                <a:solidFill>
                  <a:srgbClr val="92D050"/>
                </a:solidFill>
                <a:ln w="9525">
                  <a:noFill/>
                  <a:round/>
                  <a:headEnd/>
                  <a:tailEnd/>
                </a:ln>
              </p:spPr>
              <p:txBody>
                <a:bodyPr vert="horz" wrap="square" lIns="71063" tIns="35532" rIns="71063" bIns="35532" numCol="1" anchor="t" anchorCtr="0" compatLnSpc="1">
                  <a:prstTxWarp prst="textNoShape">
                    <a:avLst/>
                  </a:prstTxWarp>
                </a:bodyPr>
                <a:lstStyle/>
                <a:p>
                  <a:pPr algn="ctr" defTabSz="710988">
                    <a:defRPr/>
                  </a:pPr>
                  <a:endParaRPr lang="zh-CN" altLang="en-US" sz="700" kern="0">
                    <a:solidFill>
                      <a:srgbClr val="1D1D1A"/>
                    </a:solidFill>
                    <a:latin typeface="微软雅黑" panose="020B0503020204020204" pitchFamily="34" charset="-122"/>
                    <a:ea typeface="微软雅黑" panose="020B0503020204020204" pitchFamily="34" charset="-122"/>
                  </a:endParaRPr>
                </a:p>
              </p:txBody>
            </p:sp>
            <p:sp>
              <p:nvSpPr>
                <p:cNvPr id="147" name="Freeform 99">
                  <a:extLst>
                    <a:ext uri="{FF2B5EF4-FFF2-40B4-BE49-F238E27FC236}">
                      <a16:creationId xmlns:a16="http://schemas.microsoft.com/office/drawing/2014/main" id="{74DEC8DB-1C28-433F-AD3F-8B7797862A17}"/>
                    </a:ext>
                  </a:extLst>
                </p:cNvPr>
                <p:cNvSpPr>
                  <a:spLocks/>
                </p:cNvSpPr>
                <p:nvPr/>
              </p:nvSpPr>
              <p:spPr bwMode="auto">
                <a:xfrm>
                  <a:off x="465" y="2445"/>
                  <a:ext cx="61" cy="224"/>
                </a:xfrm>
                <a:custGeom>
                  <a:avLst/>
                  <a:gdLst/>
                  <a:ahLst/>
                  <a:cxnLst>
                    <a:cxn ang="0">
                      <a:pos x="4" y="94"/>
                    </a:cxn>
                    <a:cxn ang="0">
                      <a:pos x="6" y="95"/>
                    </a:cxn>
                    <a:cxn ang="0">
                      <a:pos x="11" y="93"/>
                    </a:cxn>
                    <a:cxn ang="0">
                      <a:pos x="26" y="47"/>
                    </a:cxn>
                    <a:cxn ang="0">
                      <a:pos x="11" y="2"/>
                    </a:cxn>
                    <a:cxn ang="0">
                      <a:pos x="4" y="0"/>
                    </a:cxn>
                    <a:cxn ang="0">
                      <a:pos x="1" y="5"/>
                    </a:cxn>
                    <a:cxn ang="0">
                      <a:pos x="1" y="5"/>
                    </a:cxn>
                    <a:cxn ang="0">
                      <a:pos x="16" y="47"/>
                    </a:cxn>
                    <a:cxn ang="0">
                      <a:pos x="1" y="90"/>
                    </a:cxn>
                    <a:cxn ang="0">
                      <a:pos x="4" y="94"/>
                    </a:cxn>
                  </a:cxnLst>
                  <a:rect l="0" t="0" r="r" b="b"/>
                  <a:pathLst>
                    <a:path w="26" h="95">
                      <a:moveTo>
                        <a:pt x="4" y="94"/>
                      </a:moveTo>
                      <a:cubicBezTo>
                        <a:pt x="5" y="95"/>
                        <a:pt x="5" y="95"/>
                        <a:pt x="6" y="95"/>
                      </a:cubicBezTo>
                      <a:cubicBezTo>
                        <a:pt x="8" y="95"/>
                        <a:pt x="10" y="94"/>
                        <a:pt x="11" y="93"/>
                      </a:cubicBezTo>
                      <a:cubicBezTo>
                        <a:pt x="21" y="78"/>
                        <a:pt x="26" y="63"/>
                        <a:pt x="26" y="47"/>
                      </a:cubicBezTo>
                      <a:cubicBezTo>
                        <a:pt x="26" y="32"/>
                        <a:pt x="21" y="16"/>
                        <a:pt x="11" y="2"/>
                      </a:cubicBezTo>
                      <a:cubicBezTo>
                        <a:pt x="9" y="0"/>
                        <a:pt x="6" y="0"/>
                        <a:pt x="4" y="0"/>
                      </a:cubicBezTo>
                      <a:cubicBezTo>
                        <a:pt x="1" y="1"/>
                        <a:pt x="0" y="3"/>
                        <a:pt x="1" y="5"/>
                      </a:cubicBezTo>
                      <a:cubicBezTo>
                        <a:pt x="1" y="5"/>
                        <a:pt x="1" y="5"/>
                        <a:pt x="1" y="5"/>
                      </a:cubicBezTo>
                      <a:cubicBezTo>
                        <a:pt x="11" y="18"/>
                        <a:pt x="16" y="33"/>
                        <a:pt x="16" y="47"/>
                      </a:cubicBezTo>
                      <a:cubicBezTo>
                        <a:pt x="16" y="62"/>
                        <a:pt x="11" y="76"/>
                        <a:pt x="1" y="90"/>
                      </a:cubicBezTo>
                      <a:cubicBezTo>
                        <a:pt x="0" y="92"/>
                        <a:pt x="1" y="94"/>
                        <a:pt x="4" y="94"/>
                      </a:cubicBezTo>
                      <a:close/>
                    </a:path>
                  </a:pathLst>
                </a:custGeom>
                <a:solidFill>
                  <a:srgbClr val="92D050"/>
                </a:solidFill>
                <a:ln w="9525">
                  <a:noFill/>
                  <a:round/>
                  <a:headEnd/>
                  <a:tailEnd/>
                </a:ln>
              </p:spPr>
              <p:txBody>
                <a:bodyPr vert="horz" wrap="square" lIns="71063" tIns="35532" rIns="71063" bIns="35532" numCol="1" anchor="t" anchorCtr="0" compatLnSpc="1">
                  <a:prstTxWarp prst="textNoShape">
                    <a:avLst/>
                  </a:prstTxWarp>
                </a:bodyPr>
                <a:lstStyle/>
                <a:p>
                  <a:pPr algn="ctr" defTabSz="710988">
                    <a:defRPr/>
                  </a:pPr>
                  <a:endParaRPr lang="zh-CN" altLang="en-US" sz="700" kern="0">
                    <a:solidFill>
                      <a:srgbClr val="1D1D1A"/>
                    </a:solidFill>
                    <a:latin typeface="微软雅黑" panose="020B0503020204020204" pitchFamily="34" charset="-122"/>
                    <a:ea typeface="微软雅黑" panose="020B0503020204020204" pitchFamily="34" charset="-122"/>
                  </a:endParaRPr>
                </a:p>
              </p:txBody>
            </p:sp>
            <p:sp>
              <p:nvSpPr>
                <p:cNvPr id="148" name="Freeform 100">
                  <a:extLst>
                    <a:ext uri="{FF2B5EF4-FFF2-40B4-BE49-F238E27FC236}">
                      <a16:creationId xmlns:a16="http://schemas.microsoft.com/office/drawing/2014/main" id="{565C8964-A341-4D20-BBAB-AA7A19CCEBA5}"/>
                    </a:ext>
                  </a:extLst>
                </p:cNvPr>
                <p:cNvSpPr>
                  <a:spLocks/>
                </p:cNvSpPr>
                <p:nvPr/>
              </p:nvSpPr>
              <p:spPr bwMode="auto">
                <a:xfrm>
                  <a:off x="420" y="2487"/>
                  <a:ext cx="40" cy="140"/>
                </a:xfrm>
                <a:custGeom>
                  <a:avLst/>
                  <a:gdLst/>
                  <a:ahLst/>
                  <a:cxnLst>
                    <a:cxn ang="0">
                      <a:pos x="4" y="59"/>
                    </a:cxn>
                    <a:cxn ang="0">
                      <a:pos x="5" y="59"/>
                    </a:cxn>
                    <a:cxn ang="0">
                      <a:pos x="10" y="57"/>
                    </a:cxn>
                    <a:cxn ang="0">
                      <a:pos x="17" y="29"/>
                    </a:cxn>
                    <a:cxn ang="0">
                      <a:pos x="10" y="2"/>
                    </a:cxn>
                    <a:cxn ang="0">
                      <a:pos x="4" y="0"/>
                    </a:cxn>
                    <a:cxn ang="0">
                      <a:pos x="1" y="4"/>
                    </a:cxn>
                    <a:cxn ang="0">
                      <a:pos x="7" y="29"/>
                    </a:cxn>
                    <a:cxn ang="0">
                      <a:pos x="0" y="54"/>
                    </a:cxn>
                    <a:cxn ang="0">
                      <a:pos x="4" y="59"/>
                    </a:cxn>
                  </a:cxnLst>
                  <a:rect l="0" t="0" r="r" b="b"/>
                  <a:pathLst>
                    <a:path w="17" h="59">
                      <a:moveTo>
                        <a:pt x="4" y="59"/>
                      </a:moveTo>
                      <a:cubicBezTo>
                        <a:pt x="4" y="59"/>
                        <a:pt x="5" y="59"/>
                        <a:pt x="5" y="59"/>
                      </a:cubicBezTo>
                      <a:cubicBezTo>
                        <a:pt x="7" y="59"/>
                        <a:pt x="9" y="58"/>
                        <a:pt x="10" y="57"/>
                      </a:cubicBezTo>
                      <a:cubicBezTo>
                        <a:pt x="14" y="48"/>
                        <a:pt x="17" y="39"/>
                        <a:pt x="17" y="29"/>
                      </a:cubicBezTo>
                      <a:cubicBezTo>
                        <a:pt x="17" y="20"/>
                        <a:pt x="14" y="11"/>
                        <a:pt x="10" y="2"/>
                      </a:cubicBezTo>
                      <a:cubicBezTo>
                        <a:pt x="9" y="1"/>
                        <a:pt x="6" y="0"/>
                        <a:pt x="4" y="0"/>
                      </a:cubicBezTo>
                      <a:cubicBezTo>
                        <a:pt x="1" y="1"/>
                        <a:pt x="0" y="3"/>
                        <a:pt x="1" y="4"/>
                      </a:cubicBezTo>
                      <a:cubicBezTo>
                        <a:pt x="5" y="12"/>
                        <a:pt x="7" y="21"/>
                        <a:pt x="7" y="29"/>
                      </a:cubicBezTo>
                      <a:cubicBezTo>
                        <a:pt x="7" y="38"/>
                        <a:pt x="5" y="46"/>
                        <a:pt x="0" y="54"/>
                      </a:cubicBezTo>
                      <a:cubicBezTo>
                        <a:pt x="0" y="56"/>
                        <a:pt x="1" y="58"/>
                        <a:pt x="4" y="59"/>
                      </a:cubicBezTo>
                      <a:close/>
                    </a:path>
                  </a:pathLst>
                </a:custGeom>
                <a:solidFill>
                  <a:srgbClr val="92D050"/>
                </a:solidFill>
                <a:ln w="9525">
                  <a:noFill/>
                  <a:round/>
                  <a:headEnd/>
                  <a:tailEnd/>
                </a:ln>
              </p:spPr>
              <p:txBody>
                <a:bodyPr vert="horz" wrap="square" lIns="71063" tIns="35532" rIns="71063" bIns="35532" numCol="1" anchor="t" anchorCtr="0" compatLnSpc="1">
                  <a:prstTxWarp prst="textNoShape">
                    <a:avLst/>
                  </a:prstTxWarp>
                </a:bodyPr>
                <a:lstStyle/>
                <a:p>
                  <a:pPr algn="ctr" defTabSz="710988">
                    <a:defRPr/>
                  </a:pPr>
                  <a:endParaRPr lang="zh-CN" altLang="en-US" sz="700" kern="0">
                    <a:solidFill>
                      <a:srgbClr val="1D1D1A"/>
                    </a:solidFill>
                    <a:latin typeface="微软雅黑" panose="020B0503020204020204" pitchFamily="34" charset="-122"/>
                    <a:ea typeface="微软雅黑" panose="020B0503020204020204" pitchFamily="34" charset="-122"/>
                  </a:endParaRPr>
                </a:p>
              </p:txBody>
            </p:sp>
            <p:sp>
              <p:nvSpPr>
                <p:cNvPr id="149" name="Freeform 101">
                  <a:extLst>
                    <a:ext uri="{FF2B5EF4-FFF2-40B4-BE49-F238E27FC236}">
                      <a16:creationId xmlns:a16="http://schemas.microsoft.com/office/drawing/2014/main" id="{4159335C-F860-4B4B-AB69-6CFF3478ACFD}"/>
                    </a:ext>
                  </a:extLst>
                </p:cNvPr>
                <p:cNvSpPr>
                  <a:spLocks noEditPoints="1"/>
                </p:cNvSpPr>
                <p:nvPr/>
              </p:nvSpPr>
              <p:spPr bwMode="auto">
                <a:xfrm>
                  <a:off x="200" y="2518"/>
                  <a:ext cx="513" cy="357"/>
                </a:xfrm>
                <a:custGeom>
                  <a:avLst/>
                  <a:gdLst/>
                  <a:ahLst/>
                  <a:cxnLst>
                    <a:cxn ang="0">
                      <a:pos x="208" y="88"/>
                    </a:cxn>
                    <a:cxn ang="0">
                      <a:pos x="55" y="88"/>
                    </a:cxn>
                    <a:cxn ang="0">
                      <a:pos x="55" y="2"/>
                    </a:cxn>
                    <a:cxn ang="0">
                      <a:pos x="53" y="0"/>
                    </a:cxn>
                    <a:cxn ang="0">
                      <a:pos x="44" y="0"/>
                    </a:cxn>
                    <a:cxn ang="0">
                      <a:pos x="42" y="2"/>
                    </a:cxn>
                    <a:cxn ang="0">
                      <a:pos x="42" y="88"/>
                    </a:cxn>
                    <a:cxn ang="0">
                      <a:pos x="10" y="88"/>
                    </a:cxn>
                    <a:cxn ang="0">
                      <a:pos x="0" y="97"/>
                    </a:cxn>
                    <a:cxn ang="0">
                      <a:pos x="0" y="142"/>
                    </a:cxn>
                    <a:cxn ang="0">
                      <a:pos x="10" y="151"/>
                    </a:cxn>
                    <a:cxn ang="0">
                      <a:pos x="208" y="151"/>
                    </a:cxn>
                    <a:cxn ang="0">
                      <a:pos x="217" y="142"/>
                    </a:cxn>
                    <a:cxn ang="0">
                      <a:pos x="217" y="97"/>
                    </a:cxn>
                    <a:cxn ang="0">
                      <a:pos x="208" y="88"/>
                    </a:cxn>
                    <a:cxn ang="0">
                      <a:pos x="30" y="126"/>
                    </a:cxn>
                    <a:cxn ang="0">
                      <a:pos x="24" y="120"/>
                    </a:cxn>
                    <a:cxn ang="0">
                      <a:pos x="30" y="114"/>
                    </a:cxn>
                    <a:cxn ang="0">
                      <a:pos x="36" y="120"/>
                    </a:cxn>
                    <a:cxn ang="0">
                      <a:pos x="30" y="126"/>
                    </a:cxn>
                    <a:cxn ang="0">
                      <a:pos x="51" y="126"/>
                    </a:cxn>
                    <a:cxn ang="0">
                      <a:pos x="46" y="120"/>
                    </a:cxn>
                    <a:cxn ang="0">
                      <a:pos x="51" y="114"/>
                    </a:cxn>
                    <a:cxn ang="0">
                      <a:pos x="57" y="120"/>
                    </a:cxn>
                    <a:cxn ang="0">
                      <a:pos x="51" y="126"/>
                    </a:cxn>
                    <a:cxn ang="0">
                      <a:pos x="73" y="126"/>
                    </a:cxn>
                    <a:cxn ang="0">
                      <a:pos x="67" y="120"/>
                    </a:cxn>
                    <a:cxn ang="0">
                      <a:pos x="73" y="114"/>
                    </a:cxn>
                    <a:cxn ang="0">
                      <a:pos x="79" y="120"/>
                    </a:cxn>
                    <a:cxn ang="0">
                      <a:pos x="73" y="126"/>
                    </a:cxn>
                  </a:cxnLst>
                  <a:rect l="0" t="0" r="r" b="b"/>
                  <a:pathLst>
                    <a:path w="217" h="151">
                      <a:moveTo>
                        <a:pt x="208" y="88"/>
                      </a:moveTo>
                      <a:cubicBezTo>
                        <a:pt x="55" y="88"/>
                        <a:pt x="55" y="88"/>
                        <a:pt x="55" y="88"/>
                      </a:cubicBezTo>
                      <a:cubicBezTo>
                        <a:pt x="55" y="2"/>
                        <a:pt x="55" y="2"/>
                        <a:pt x="55" y="2"/>
                      </a:cubicBezTo>
                      <a:cubicBezTo>
                        <a:pt x="55" y="1"/>
                        <a:pt x="54" y="0"/>
                        <a:pt x="53" y="0"/>
                      </a:cubicBezTo>
                      <a:cubicBezTo>
                        <a:pt x="44" y="0"/>
                        <a:pt x="44" y="0"/>
                        <a:pt x="44" y="0"/>
                      </a:cubicBezTo>
                      <a:cubicBezTo>
                        <a:pt x="43" y="0"/>
                        <a:pt x="42" y="1"/>
                        <a:pt x="42" y="2"/>
                      </a:cubicBezTo>
                      <a:cubicBezTo>
                        <a:pt x="42" y="88"/>
                        <a:pt x="42" y="88"/>
                        <a:pt x="42" y="88"/>
                      </a:cubicBezTo>
                      <a:cubicBezTo>
                        <a:pt x="10" y="88"/>
                        <a:pt x="10" y="88"/>
                        <a:pt x="10" y="88"/>
                      </a:cubicBezTo>
                      <a:cubicBezTo>
                        <a:pt x="5" y="88"/>
                        <a:pt x="0" y="92"/>
                        <a:pt x="0" y="97"/>
                      </a:cubicBezTo>
                      <a:cubicBezTo>
                        <a:pt x="0" y="142"/>
                        <a:pt x="0" y="142"/>
                        <a:pt x="0" y="142"/>
                      </a:cubicBezTo>
                      <a:cubicBezTo>
                        <a:pt x="0" y="147"/>
                        <a:pt x="5" y="151"/>
                        <a:pt x="10" y="151"/>
                      </a:cubicBezTo>
                      <a:cubicBezTo>
                        <a:pt x="208" y="151"/>
                        <a:pt x="208" y="151"/>
                        <a:pt x="208" y="151"/>
                      </a:cubicBezTo>
                      <a:cubicBezTo>
                        <a:pt x="213" y="151"/>
                        <a:pt x="217" y="147"/>
                        <a:pt x="217" y="142"/>
                      </a:cubicBezTo>
                      <a:cubicBezTo>
                        <a:pt x="217" y="97"/>
                        <a:pt x="217" y="97"/>
                        <a:pt x="217" y="97"/>
                      </a:cubicBezTo>
                      <a:cubicBezTo>
                        <a:pt x="217" y="92"/>
                        <a:pt x="213" y="88"/>
                        <a:pt x="208" y="88"/>
                      </a:cubicBezTo>
                      <a:close/>
                      <a:moveTo>
                        <a:pt x="30" y="126"/>
                      </a:moveTo>
                      <a:cubicBezTo>
                        <a:pt x="27" y="126"/>
                        <a:pt x="24" y="123"/>
                        <a:pt x="24" y="120"/>
                      </a:cubicBezTo>
                      <a:cubicBezTo>
                        <a:pt x="24" y="117"/>
                        <a:pt x="27" y="114"/>
                        <a:pt x="30" y="114"/>
                      </a:cubicBezTo>
                      <a:cubicBezTo>
                        <a:pt x="33" y="114"/>
                        <a:pt x="36" y="117"/>
                        <a:pt x="36" y="120"/>
                      </a:cubicBezTo>
                      <a:cubicBezTo>
                        <a:pt x="36" y="123"/>
                        <a:pt x="33" y="126"/>
                        <a:pt x="30" y="126"/>
                      </a:cubicBezTo>
                      <a:close/>
                      <a:moveTo>
                        <a:pt x="51" y="126"/>
                      </a:moveTo>
                      <a:cubicBezTo>
                        <a:pt x="48" y="126"/>
                        <a:pt x="46" y="123"/>
                        <a:pt x="46" y="120"/>
                      </a:cubicBezTo>
                      <a:cubicBezTo>
                        <a:pt x="46" y="117"/>
                        <a:pt x="48" y="114"/>
                        <a:pt x="51" y="114"/>
                      </a:cubicBezTo>
                      <a:cubicBezTo>
                        <a:pt x="55" y="114"/>
                        <a:pt x="57" y="117"/>
                        <a:pt x="57" y="120"/>
                      </a:cubicBezTo>
                      <a:cubicBezTo>
                        <a:pt x="57" y="123"/>
                        <a:pt x="55" y="126"/>
                        <a:pt x="51" y="126"/>
                      </a:cubicBezTo>
                      <a:close/>
                      <a:moveTo>
                        <a:pt x="73" y="126"/>
                      </a:moveTo>
                      <a:cubicBezTo>
                        <a:pt x="70" y="126"/>
                        <a:pt x="67" y="123"/>
                        <a:pt x="67" y="120"/>
                      </a:cubicBezTo>
                      <a:cubicBezTo>
                        <a:pt x="67" y="117"/>
                        <a:pt x="70" y="114"/>
                        <a:pt x="73" y="114"/>
                      </a:cubicBezTo>
                      <a:cubicBezTo>
                        <a:pt x="76" y="114"/>
                        <a:pt x="79" y="117"/>
                        <a:pt x="79" y="120"/>
                      </a:cubicBezTo>
                      <a:cubicBezTo>
                        <a:pt x="79" y="123"/>
                        <a:pt x="76" y="126"/>
                        <a:pt x="73" y="126"/>
                      </a:cubicBezTo>
                      <a:close/>
                    </a:path>
                  </a:pathLst>
                </a:custGeom>
                <a:solidFill>
                  <a:srgbClr val="92D050"/>
                </a:solidFill>
                <a:ln w="9525">
                  <a:noFill/>
                  <a:round/>
                  <a:headEnd/>
                  <a:tailEnd/>
                </a:ln>
              </p:spPr>
              <p:txBody>
                <a:bodyPr vert="horz" wrap="square" lIns="71063" tIns="35532" rIns="71063" bIns="35532" numCol="1" anchor="t" anchorCtr="0" compatLnSpc="1">
                  <a:prstTxWarp prst="textNoShape">
                    <a:avLst/>
                  </a:prstTxWarp>
                </a:bodyPr>
                <a:lstStyle/>
                <a:p>
                  <a:pPr algn="ctr" defTabSz="710988">
                    <a:defRPr/>
                  </a:pPr>
                  <a:endParaRPr lang="zh-CN" altLang="en-US" sz="700" kern="0">
                    <a:solidFill>
                      <a:srgbClr val="1D1D1A"/>
                    </a:solidFill>
                    <a:latin typeface="微软雅黑" panose="020B0503020204020204" pitchFamily="34" charset="-122"/>
                    <a:ea typeface="微软雅黑" panose="020B0503020204020204" pitchFamily="34" charset="-122"/>
                  </a:endParaRPr>
                </a:p>
              </p:txBody>
            </p:sp>
          </p:grpSp>
        </p:grpSp>
        <p:grpSp>
          <p:nvGrpSpPr>
            <p:cNvPr id="14" name="组合 195">
              <a:extLst>
                <a:ext uri="{FF2B5EF4-FFF2-40B4-BE49-F238E27FC236}">
                  <a16:creationId xmlns:a16="http://schemas.microsoft.com/office/drawing/2014/main" id="{7CC51BD0-6132-426B-9C85-52274C6C833A}"/>
                </a:ext>
              </a:extLst>
            </p:cNvPr>
            <p:cNvGrpSpPr/>
            <p:nvPr/>
          </p:nvGrpSpPr>
          <p:grpSpPr>
            <a:xfrm>
              <a:off x="2468098" y="2790822"/>
              <a:ext cx="363709" cy="406917"/>
              <a:chOff x="694541" y="2279088"/>
              <a:chExt cx="626595" cy="713082"/>
            </a:xfrm>
          </p:grpSpPr>
          <p:grpSp>
            <p:nvGrpSpPr>
              <p:cNvPr id="139" name="组合 196">
                <a:extLst>
                  <a:ext uri="{FF2B5EF4-FFF2-40B4-BE49-F238E27FC236}">
                    <a16:creationId xmlns:a16="http://schemas.microsoft.com/office/drawing/2014/main" id="{BE35B370-125C-452F-AC3C-4DB3DBB5F0C1}"/>
                  </a:ext>
                </a:extLst>
              </p:cNvPr>
              <p:cNvGrpSpPr/>
              <p:nvPr/>
            </p:nvGrpSpPr>
            <p:grpSpPr>
              <a:xfrm>
                <a:off x="821607" y="2279088"/>
                <a:ext cx="394613" cy="449299"/>
                <a:chOff x="10094031" y="5229200"/>
                <a:chExt cx="609000" cy="828000"/>
              </a:xfrm>
            </p:grpSpPr>
            <p:pic>
              <p:nvPicPr>
                <p:cNvPr id="141" name="Picture 2" descr="http://www.alcatel-lucent.com/lightradio-wifi/_images/100g/WiFi_180x180_a.png">
                  <a:extLst>
                    <a:ext uri="{FF2B5EF4-FFF2-40B4-BE49-F238E27FC236}">
                      <a16:creationId xmlns:a16="http://schemas.microsoft.com/office/drawing/2014/main" id="{5DE3AD41-84AE-40E5-943F-8B18AA929DA5}"/>
                    </a:ext>
                  </a:extLst>
                </p:cNvPr>
                <p:cNvPicPr>
                  <a:picLocks noChangeAspect="1" noChangeArrowheads="1"/>
                </p:cNvPicPr>
                <p:nvPr/>
              </p:nvPicPr>
              <p:blipFill>
                <a:blip r:embed="rId8" cstate="email">
                  <a:lum bright="35000" contrast="1000"/>
                </a:blip>
                <a:srcRect/>
                <a:stretch>
                  <a:fillRect/>
                </a:stretch>
              </p:blipFill>
              <p:spPr bwMode="auto">
                <a:xfrm rot="5400000">
                  <a:off x="10449511" y="5233760"/>
                  <a:ext cx="258079" cy="248960"/>
                </a:xfrm>
                <a:prstGeom prst="rect">
                  <a:avLst/>
                </a:prstGeom>
                <a:noFill/>
              </p:spPr>
            </p:pic>
            <p:sp>
              <p:nvSpPr>
                <p:cNvPr id="142" name="Freeform 343">
                  <a:extLst>
                    <a:ext uri="{FF2B5EF4-FFF2-40B4-BE49-F238E27FC236}">
                      <a16:creationId xmlns:a16="http://schemas.microsoft.com/office/drawing/2014/main" id="{DD98090E-E5B8-402E-91F8-8674CE494347}"/>
                    </a:ext>
                  </a:extLst>
                </p:cNvPr>
                <p:cNvSpPr>
                  <a:spLocks noChangeAspect="1" noEditPoints="1"/>
                </p:cNvSpPr>
                <p:nvPr/>
              </p:nvSpPr>
              <p:spPr bwMode="auto">
                <a:xfrm>
                  <a:off x="10206966" y="5229200"/>
                  <a:ext cx="391121" cy="828000"/>
                </a:xfrm>
                <a:custGeom>
                  <a:avLst/>
                  <a:gdLst>
                    <a:gd name="T0" fmla="*/ 191 w 239"/>
                    <a:gd name="T1" fmla="*/ 989 h 367"/>
                    <a:gd name="T2" fmla="*/ 162 w 239"/>
                    <a:gd name="T3" fmla="*/ 904 h 367"/>
                    <a:gd name="T4" fmla="*/ 155 w 239"/>
                    <a:gd name="T5" fmla="*/ 717 h 367"/>
                    <a:gd name="T6" fmla="*/ 137 w 239"/>
                    <a:gd name="T7" fmla="*/ 665 h 367"/>
                    <a:gd name="T8" fmla="*/ 109 w 239"/>
                    <a:gd name="T9" fmla="*/ 102 h 367"/>
                    <a:gd name="T10" fmla="*/ 115 w 239"/>
                    <a:gd name="T11" fmla="*/ 55 h 367"/>
                    <a:gd name="T12" fmla="*/ 109 w 239"/>
                    <a:gd name="T13" fmla="*/ 38 h 367"/>
                    <a:gd name="T14" fmla="*/ 109 w 239"/>
                    <a:gd name="T15" fmla="*/ 0 h 367"/>
                    <a:gd name="T16" fmla="*/ 87 w 239"/>
                    <a:gd name="T17" fmla="*/ 30 h 367"/>
                    <a:gd name="T18" fmla="*/ 85 w 239"/>
                    <a:gd name="T19" fmla="*/ 38 h 367"/>
                    <a:gd name="T20" fmla="*/ 79 w 239"/>
                    <a:gd name="T21" fmla="*/ 83 h 367"/>
                    <a:gd name="T22" fmla="*/ 89 w 239"/>
                    <a:gd name="T23" fmla="*/ 102 h 367"/>
                    <a:gd name="T24" fmla="*/ 40 w 239"/>
                    <a:gd name="T25" fmla="*/ 665 h 367"/>
                    <a:gd name="T26" fmla="*/ 57 w 239"/>
                    <a:gd name="T27" fmla="*/ 717 h 367"/>
                    <a:gd name="T28" fmla="*/ 4 w 239"/>
                    <a:gd name="T29" fmla="*/ 904 h 367"/>
                    <a:gd name="T30" fmla="*/ 23 w 239"/>
                    <a:gd name="T31" fmla="*/ 989 h 367"/>
                    <a:gd name="T32" fmla="*/ 100 w 239"/>
                    <a:gd name="T33" fmla="*/ 1169 h 367"/>
                    <a:gd name="T34" fmla="*/ 171 w 239"/>
                    <a:gd name="T35" fmla="*/ 989 h 367"/>
                    <a:gd name="T36" fmla="*/ 100 w 239"/>
                    <a:gd name="T37" fmla="*/ 161 h 367"/>
                    <a:gd name="T38" fmla="*/ 100 w 239"/>
                    <a:gd name="T39" fmla="*/ 665 h 367"/>
                    <a:gd name="T40" fmla="*/ 100 w 239"/>
                    <a:gd name="T41" fmla="*/ 152 h 367"/>
                    <a:gd name="T42" fmla="*/ 100 w 239"/>
                    <a:gd name="T43" fmla="*/ 733 h 367"/>
                    <a:gd name="T44" fmla="*/ 143 w 239"/>
                    <a:gd name="T45" fmla="*/ 904 h 367"/>
                    <a:gd name="T46" fmla="*/ 57 w 239"/>
                    <a:gd name="T47" fmla="*/ 904 h 367"/>
                    <a:gd name="T48" fmla="*/ 100 w 239"/>
                    <a:gd name="T49" fmla="*/ 1154 h 367"/>
                    <a:gd name="T50" fmla="*/ 24 w 239"/>
                    <a:gd name="T51" fmla="*/ 1150 h 367"/>
                    <a:gd name="T52" fmla="*/ 30 w 239"/>
                    <a:gd name="T53" fmla="*/ 1123 h 367"/>
                    <a:gd name="T54" fmla="*/ 36 w 239"/>
                    <a:gd name="T55" fmla="*/ 1106 h 367"/>
                    <a:gd name="T56" fmla="*/ 44 w 239"/>
                    <a:gd name="T57" fmla="*/ 1078 h 367"/>
                    <a:gd name="T58" fmla="*/ 59 w 239"/>
                    <a:gd name="T59" fmla="*/ 1058 h 367"/>
                    <a:gd name="T60" fmla="*/ 68 w 239"/>
                    <a:gd name="T61" fmla="*/ 1034 h 367"/>
                    <a:gd name="T62" fmla="*/ 75 w 239"/>
                    <a:gd name="T63" fmla="*/ 1034 h 367"/>
                    <a:gd name="T64" fmla="*/ 87 w 239"/>
                    <a:gd name="T65" fmla="*/ 1028 h 367"/>
                    <a:gd name="T66" fmla="*/ 100 w 239"/>
                    <a:gd name="T67" fmla="*/ 1028 h 367"/>
                    <a:gd name="T68" fmla="*/ 108 w 239"/>
                    <a:gd name="T69" fmla="*/ 1028 h 367"/>
                    <a:gd name="T70" fmla="*/ 116 w 239"/>
                    <a:gd name="T71" fmla="*/ 1034 h 367"/>
                    <a:gd name="T72" fmla="*/ 125 w 239"/>
                    <a:gd name="T73" fmla="*/ 1034 h 367"/>
                    <a:gd name="T74" fmla="*/ 141 w 239"/>
                    <a:gd name="T75" fmla="*/ 1058 h 367"/>
                    <a:gd name="T76" fmla="*/ 150 w 239"/>
                    <a:gd name="T77" fmla="*/ 1078 h 367"/>
                    <a:gd name="T78" fmla="*/ 158 w 239"/>
                    <a:gd name="T79" fmla="*/ 1106 h 367"/>
                    <a:gd name="T80" fmla="*/ 162 w 239"/>
                    <a:gd name="T81" fmla="*/ 1135 h 367"/>
                    <a:gd name="T82" fmla="*/ 165 w 239"/>
                    <a:gd name="T83" fmla="*/ 1154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367"/>
                    <a:gd name="T128" fmla="*/ 239 w 239"/>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367">
                      <a:moveTo>
                        <a:pt x="211" y="311"/>
                      </a:moveTo>
                      <a:lnTo>
                        <a:pt x="235" y="311"/>
                      </a:lnTo>
                      <a:lnTo>
                        <a:pt x="235" y="285"/>
                      </a:lnTo>
                      <a:lnTo>
                        <a:pt x="201" y="285"/>
                      </a:lnTo>
                      <a:lnTo>
                        <a:pt x="175" y="226"/>
                      </a:lnTo>
                      <a:lnTo>
                        <a:pt x="191" y="226"/>
                      </a:lnTo>
                      <a:lnTo>
                        <a:pt x="191" y="208"/>
                      </a:lnTo>
                      <a:lnTo>
                        <a:pt x="167" y="208"/>
                      </a:lnTo>
                      <a:lnTo>
                        <a:pt x="131" y="32"/>
                      </a:lnTo>
                      <a:lnTo>
                        <a:pt x="135" y="32"/>
                      </a:lnTo>
                      <a:lnTo>
                        <a:pt x="143" y="26"/>
                      </a:lnTo>
                      <a:lnTo>
                        <a:pt x="143" y="18"/>
                      </a:lnTo>
                      <a:lnTo>
                        <a:pt x="135" y="12"/>
                      </a:lnTo>
                      <a:lnTo>
                        <a:pt x="135" y="10"/>
                      </a:lnTo>
                      <a:lnTo>
                        <a:pt x="135" y="0"/>
                      </a:lnTo>
                      <a:lnTo>
                        <a:pt x="107" y="0"/>
                      </a:lnTo>
                      <a:lnTo>
                        <a:pt x="107" y="10"/>
                      </a:lnTo>
                      <a:lnTo>
                        <a:pt x="107" y="12"/>
                      </a:lnTo>
                      <a:lnTo>
                        <a:pt x="105" y="12"/>
                      </a:lnTo>
                      <a:lnTo>
                        <a:pt x="99" y="18"/>
                      </a:lnTo>
                      <a:lnTo>
                        <a:pt x="99" y="26"/>
                      </a:lnTo>
                      <a:lnTo>
                        <a:pt x="105" y="32"/>
                      </a:lnTo>
                      <a:lnTo>
                        <a:pt x="109" y="32"/>
                      </a:lnTo>
                      <a:lnTo>
                        <a:pt x="75" y="208"/>
                      </a:lnTo>
                      <a:lnTo>
                        <a:pt x="50" y="208"/>
                      </a:lnTo>
                      <a:lnTo>
                        <a:pt x="50" y="226"/>
                      </a:lnTo>
                      <a:lnTo>
                        <a:pt x="67" y="226"/>
                      </a:lnTo>
                      <a:lnTo>
                        <a:pt x="38" y="285"/>
                      </a:lnTo>
                      <a:lnTo>
                        <a:pt x="4" y="285"/>
                      </a:lnTo>
                      <a:lnTo>
                        <a:pt x="4" y="311"/>
                      </a:lnTo>
                      <a:lnTo>
                        <a:pt x="28" y="311"/>
                      </a:lnTo>
                      <a:lnTo>
                        <a:pt x="0" y="367"/>
                      </a:lnTo>
                      <a:lnTo>
                        <a:pt x="121" y="367"/>
                      </a:lnTo>
                      <a:lnTo>
                        <a:pt x="239" y="367"/>
                      </a:lnTo>
                      <a:lnTo>
                        <a:pt x="211" y="311"/>
                      </a:lnTo>
                      <a:close/>
                      <a:moveTo>
                        <a:pt x="121" y="48"/>
                      </a:moveTo>
                      <a:lnTo>
                        <a:pt x="121" y="50"/>
                      </a:lnTo>
                      <a:lnTo>
                        <a:pt x="145" y="208"/>
                      </a:lnTo>
                      <a:lnTo>
                        <a:pt x="121" y="208"/>
                      </a:lnTo>
                      <a:lnTo>
                        <a:pt x="95" y="208"/>
                      </a:lnTo>
                      <a:lnTo>
                        <a:pt x="121" y="48"/>
                      </a:lnTo>
                      <a:close/>
                      <a:moveTo>
                        <a:pt x="91" y="230"/>
                      </a:moveTo>
                      <a:lnTo>
                        <a:pt x="121" y="230"/>
                      </a:lnTo>
                      <a:lnTo>
                        <a:pt x="149" y="230"/>
                      </a:lnTo>
                      <a:lnTo>
                        <a:pt x="175" y="285"/>
                      </a:lnTo>
                      <a:lnTo>
                        <a:pt x="121" y="285"/>
                      </a:lnTo>
                      <a:lnTo>
                        <a:pt x="67" y="285"/>
                      </a:lnTo>
                      <a:lnTo>
                        <a:pt x="91" y="230"/>
                      </a:lnTo>
                      <a:close/>
                      <a:moveTo>
                        <a:pt x="121" y="363"/>
                      </a:moveTo>
                      <a:lnTo>
                        <a:pt x="34" y="363"/>
                      </a:lnTo>
                      <a:lnTo>
                        <a:pt x="34" y="361"/>
                      </a:lnTo>
                      <a:lnTo>
                        <a:pt x="38" y="357"/>
                      </a:lnTo>
                      <a:lnTo>
                        <a:pt x="40" y="353"/>
                      </a:lnTo>
                      <a:lnTo>
                        <a:pt x="42" y="351"/>
                      </a:lnTo>
                      <a:lnTo>
                        <a:pt x="46" y="347"/>
                      </a:lnTo>
                      <a:lnTo>
                        <a:pt x="50" y="343"/>
                      </a:lnTo>
                      <a:lnTo>
                        <a:pt x="54" y="339"/>
                      </a:lnTo>
                      <a:lnTo>
                        <a:pt x="60" y="335"/>
                      </a:lnTo>
                      <a:lnTo>
                        <a:pt x="69" y="331"/>
                      </a:lnTo>
                      <a:lnTo>
                        <a:pt x="77" y="329"/>
                      </a:lnTo>
                      <a:lnTo>
                        <a:pt x="85" y="325"/>
                      </a:lnTo>
                      <a:lnTo>
                        <a:pt x="91" y="325"/>
                      </a:lnTo>
                      <a:lnTo>
                        <a:pt x="95" y="325"/>
                      </a:lnTo>
                      <a:lnTo>
                        <a:pt x="101" y="323"/>
                      </a:lnTo>
                      <a:lnTo>
                        <a:pt x="107" y="323"/>
                      </a:lnTo>
                      <a:lnTo>
                        <a:pt x="113" y="323"/>
                      </a:lnTo>
                      <a:lnTo>
                        <a:pt x="121" y="323"/>
                      </a:lnTo>
                      <a:lnTo>
                        <a:pt x="127" y="323"/>
                      </a:lnTo>
                      <a:lnTo>
                        <a:pt x="133" y="323"/>
                      </a:lnTo>
                      <a:lnTo>
                        <a:pt x="139" y="323"/>
                      </a:lnTo>
                      <a:lnTo>
                        <a:pt x="145" y="325"/>
                      </a:lnTo>
                      <a:lnTo>
                        <a:pt x="151" y="325"/>
                      </a:lnTo>
                      <a:lnTo>
                        <a:pt x="155" y="325"/>
                      </a:lnTo>
                      <a:lnTo>
                        <a:pt x="165" y="329"/>
                      </a:lnTo>
                      <a:lnTo>
                        <a:pt x="173" y="331"/>
                      </a:lnTo>
                      <a:lnTo>
                        <a:pt x="179" y="335"/>
                      </a:lnTo>
                      <a:lnTo>
                        <a:pt x="185" y="339"/>
                      </a:lnTo>
                      <a:lnTo>
                        <a:pt x="191" y="343"/>
                      </a:lnTo>
                      <a:lnTo>
                        <a:pt x="195" y="347"/>
                      </a:lnTo>
                      <a:lnTo>
                        <a:pt x="197" y="351"/>
                      </a:lnTo>
                      <a:lnTo>
                        <a:pt x="201" y="357"/>
                      </a:lnTo>
                      <a:lnTo>
                        <a:pt x="205" y="361"/>
                      </a:lnTo>
                      <a:lnTo>
                        <a:pt x="205" y="363"/>
                      </a:lnTo>
                      <a:lnTo>
                        <a:pt x="121" y="363"/>
                      </a:lnTo>
                      <a:close/>
                    </a:path>
                  </a:pathLst>
                </a:custGeom>
                <a:solidFill>
                  <a:srgbClr val="C00000"/>
                </a:solidFill>
                <a:ln w="9525">
                  <a:noFill/>
                  <a:round/>
                  <a:headEnd/>
                  <a:tailEnd/>
                </a:ln>
              </p:spPr>
              <p:txBody>
                <a:bodyPr/>
                <a:lstStyle/>
                <a:p>
                  <a:pPr defTabSz="710988">
                    <a:defRPr/>
                  </a:pPr>
                  <a:endParaRPr lang="zh-CN" altLang="en-US" sz="1399" kern="0">
                    <a:solidFill>
                      <a:srgbClr val="1D1D1A"/>
                    </a:solidFill>
                    <a:latin typeface="微软雅黑" panose="020B0503020204020204" pitchFamily="34" charset="-122"/>
                    <a:ea typeface="微软雅黑" panose="020B0503020204020204" pitchFamily="34" charset="-122"/>
                    <a:cs typeface="Arial" pitchFamily="34" charset="0"/>
                  </a:endParaRPr>
                </a:p>
              </p:txBody>
            </p:sp>
            <p:pic>
              <p:nvPicPr>
                <p:cNvPr id="143" name="Picture 2" descr="http://www.alcatel-lucent.com/lightradio-wifi/_images/100g/WiFi_180x180_a.png">
                  <a:extLst>
                    <a:ext uri="{FF2B5EF4-FFF2-40B4-BE49-F238E27FC236}">
                      <a16:creationId xmlns:a16="http://schemas.microsoft.com/office/drawing/2014/main" id="{739399CB-0B9D-439F-A97D-D52D437FCCAF}"/>
                    </a:ext>
                  </a:extLst>
                </p:cNvPr>
                <p:cNvPicPr>
                  <a:picLocks noChangeAspect="1" noChangeArrowheads="1"/>
                </p:cNvPicPr>
                <p:nvPr/>
              </p:nvPicPr>
              <p:blipFill>
                <a:blip r:embed="rId8" cstate="email">
                  <a:lum bright="35000" contrast="1000"/>
                </a:blip>
                <a:srcRect/>
                <a:stretch>
                  <a:fillRect/>
                </a:stretch>
              </p:blipFill>
              <p:spPr bwMode="auto">
                <a:xfrm rot="16200000" flipH="1">
                  <a:off x="10089471" y="5233760"/>
                  <a:ext cx="258079" cy="248960"/>
                </a:xfrm>
                <a:prstGeom prst="rect">
                  <a:avLst/>
                </a:prstGeom>
                <a:noFill/>
              </p:spPr>
            </p:pic>
          </p:grpSp>
          <p:sp>
            <p:nvSpPr>
              <p:cNvPr id="140" name="文本框 197">
                <a:extLst>
                  <a:ext uri="{FF2B5EF4-FFF2-40B4-BE49-F238E27FC236}">
                    <a16:creationId xmlns:a16="http://schemas.microsoft.com/office/drawing/2014/main" id="{0BF349DF-0298-44A4-A936-49D213AF8DCE}"/>
                  </a:ext>
                </a:extLst>
              </p:cNvPr>
              <p:cNvSpPr txBox="1"/>
              <p:nvPr/>
            </p:nvSpPr>
            <p:spPr>
              <a:xfrm>
                <a:off x="694541" y="2782048"/>
                <a:ext cx="626595" cy="210122"/>
              </a:xfrm>
              <a:prstGeom prst="rect">
                <a:avLst/>
              </a:prstGeom>
              <a:noFill/>
            </p:spPr>
            <p:txBody>
              <a:bodyPr wrap="square" lIns="0" tIns="0" rIns="0" bIns="0" rtlCol="0">
                <a:spAutoFit/>
              </a:bodyPr>
              <a:lstStyle/>
              <a:p>
                <a:pPr algn="ctr" defTabSz="710988">
                  <a:defRPr/>
                </a:pPr>
                <a:r>
                  <a:rPr lang="en-US" altLang="zh-CN" sz="779" kern="0" dirty="0">
                    <a:solidFill>
                      <a:srgbClr val="1D1D1A"/>
                    </a:solidFill>
                    <a:latin typeface="微软雅黑" panose="020B0503020204020204" pitchFamily="34" charset="-122"/>
                    <a:ea typeface="微软雅黑" panose="020B0503020204020204" pitchFamily="34" charset="-122"/>
                  </a:rPr>
                  <a:t>2G/3G</a:t>
                </a:r>
                <a:endParaRPr lang="zh-CN" altLang="en-US" sz="779" kern="0" dirty="0">
                  <a:solidFill>
                    <a:srgbClr val="1D1D1A"/>
                  </a:solidFill>
                  <a:latin typeface="微软雅黑" panose="020B0503020204020204" pitchFamily="34" charset="-122"/>
                  <a:ea typeface="微软雅黑" panose="020B0503020204020204" pitchFamily="34" charset="-122"/>
                </a:endParaRPr>
              </a:p>
            </p:txBody>
          </p:sp>
        </p:grpSp>
        <p:pic>
          <p:nvPicPr>
            <p:cNvPr id="15" name="Picture 14" descr="상승_4">
              <a:extLst>
                <a:ext uri="{FF2B5EF4-FFF2-40B4-BE49-F238E27FC236}">
                  <a16:creationId xmlns:a16="http://schemas.microsoft.com/office/drawing/2014/main" id="{A4DAD572-AE44-42F5-B049-812DFBA90EED}"/>
                </a:ext>
              </a:extLst>
            </p:cNvPr>
            <p:cNvPicPr>
              <a:picLocks noChangeAspect="1" noChangeArrowheads="1"/>
            </p:cNvPicPr>
            <p:nvPr/>
          </p:nvPicPr>
          <p:blipFill>
            <a:blip r:embed="rId9" cstate="print">
              <a:duotone>
                <a:srgbClr val="C8102E">
                  <a:shade val="45000"/>
                  <a:satMod val="135000"/>
                </a:srgbClr>
                <a:prstClr val="white"/>
              </a:duotone>
            </a:blip>
            <a:srcRect/>
            <a:stretch>
              <a:fillRect/>
            </a:stretch>
          </p:blipFill>
          <p:spPr bwMode="auto">
            <a:xfrm>
              <a:off x="5444243" y="2464558"/>
              <a:ext cx="1453537" cy="702600"/>
            </a:xfrm>
            <a:prstGeom prst="rect">
              <a:avLst/>
            </a:prstGeom>
            <a:noFill/>
          </p:spPr>
        </p:pic>
        <p:sp>
          <p:nvSpPr>
            <p:cNvPr id="16" name="文本框 202">
              <a:extLst>
                <a:ext uri="{FF2B5EF4-FFF2-40B4-BE49-F238E27FC236}">
                  <a16:creationId xmlns:a16="http://schemas.microsoft.com/office/drawing/2014/main" id="{0DF66F76-20BE-450A-B46C-040EFCDB142A}"/>
                </a:ext>
              </a:extLst>
            </p:cNvPr>
            <p:cNvSpPr txBox="1"/>
            <p:nvPr/>
          </p:nvSpPr>
          <p:spPr>
            <a:xfrm>
              <a:off x="5500063" y="2815169"/>
              <a:ext cx="1268351" cy="234167"/>
            </a:xfrm>
            <a:prstGeom prst="rect">
              <a:avLst/>
            </a:prstGeom>
            <a:noFill/>
          </p:spPr>
          <p:txBody>
            <a:bodyPr wrap="square" lIns="0" tIns="0" rIns="0" bIns="0" rtlCol="0">
              <a:spAutoFit/>
            </a:bodyPr>
            <a:lstStyle>
              <a:defPPr>
                <a:defRPr lang="zh-CN"/>
              </a:defPPr>
              <a:lvl1pPr>
                <a:defRPr>
                  <a:solidFill>
                    <a:schemeClr val="bg1"/>
                  </a:solidFill>
                  <a:latin typeface="Microsoft YaHei" panose="020B0503020204020204" pitchFamily="34" charset="-122"/>
                  <a:ea typeface="Microsoft YaHei" panose="020B0503020204020204" pitchFamily="34" charset="-122"/>
                </a:defRPr>
              </a:lvl1pPr>
            </a:lstStyle>
            <a:p>
              <a:pPr algn="ctr" defTabSz="710988">
                <a:defRPr/>
              </a:pPr>
              <a:r>
                <a:rPr lang="en-US" altLang="zh-CN" sz="761" b="1" kern="0" dirty="0">
                  <a:solidFill>
                    <a:srgbClr val="C00000"/>
                  </a:solidFill>
                </a:rPr>
                <a:t>C</a:t>
              </a:r>
              <a:r>
                <a:rPr lang="zh-CN" altLang="en-US" sz="761" b="1" kern="0" dirty="0">
                  <a:solidFill>
                    <a:srgbClr val="C00000"/>
                  </a:solidFill>
                </a:rPr>
                <a:t>loud-network synergy / Collaboration</a:t>
              </a:r>
            </a:p>
          </p:txBody>
        </p:sp>
        <p:grpSp>
          <p:nvGrpSpPr>
            <p:cNvPr id="17" name="组合 203">
              <a:extLst>
                <a:ext uri="{FF2B5EF4-FFF2-40B4-BE49-F238E27FC236}">
                  <a16:creationId xmlns:a16="http://schemas.microsoft.com/office/drawing/2014/main" id="{0F8E7965-395A-4439-8C89-B178DB62DFDF}"/>
                </a:ext>
              </a:extLst>
            </p:cNvPr>
            <p:cNvGrpSpPr/>
            <p:nvPr/>
          </p:nvGrpSpPr>
          <p:grpSpPr>
            <a:xfrm>
              <a:off x="5129657" y="2084990"/>
              <a:ext cx="538715" cy="489433"/>
              <a:chOff x="9601380" y="2040284"/>
              <a:chExt cx="693184" cy="629771"/>
            </a:xfrm>
          </p:grpSpPr>
          <p:pic>
            <p:nvPicPr>
              <p:cNvPr id="137" name="图片 204">
                <a:extLst>
                  <a:ext uri="{FF2B5EF4-FFF2-40B4-BE49-F238E27FC236}">
                    <a16:creationId xmlns:a16="http://schemas.microsoft.com/office/drawing/2014/main" id="{D13C7547-EE3A-443A-B5BB-0F6BCD6078C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01380" y="2040284"/>
                <a:ext cx="629771" cy="629771"/>
              </a:xfrm>
              <a:prstGeom prst="rect">
                <a:avLst/>
              </a:prstGeom>
            </p:spPr>
          </p:pic>
          <p:sp>
            <p:nvSpPr>
              <p:cNvPr id="138" name="文本框 205">
                <a:extLst>
                  <a:ext uri="{FF2B5EF4-FFF2-40B4-BE49-F238E27FC236}">
                    <a16:creationId xmlns:a16="http://schemas.microsoft.com/office/drawing/2014/main" id="{5F44601C-FF24-4C5F-A4F1-E2AA392BBF74}"/>
                  </a:ext>
                </a:extLst>
              </p:cNvPr>
              <p:cNvSpPr txBox="1"/>
              <p:nvPr/>
            </p:nvSpPr>
            <p:spPr>
              <a:xfrm>
                <a:off x="9676556" y="2309757"/>
                <a:ext cx="618008" cy="154286"/>
              </a:xfrm>
              <a:prstGeom prst="rect">
                <a:avLst/>
              </a:prstGeom>
              <a:noFill/>
            </p:spPr>
            <p:txBody>
              <a:bodyPr wrap="square" lIns="0" tIns="0" rIns="0" bIns="0" rtlCol="0">
                <a:spAutoFit/>
              </a:bodyPr>
              <a:lstStyle/>
              <a:p>
                <a:pPr defTabSz="710988">
                  <a:defRPr/>
                </a:pPr>
                <a:r>
                  <a:rPr lang="en-US" altLang="zh-CN" sz="779" kern="0" dirty="0">
                    <a:solidFill>
                      <a:srgbClr val="1D1D1A"/>
                    </a:solidFill>
                    <a:latin typeface="Calibri" panose="020F0502020204030204"/>
                    <a:ea typeface="宋体" panose="02010600030101010101" pitchFamily="2" charset="-122"/>
                  </a:rPr>
                  <a:t>CT cloud</a:t>
                </a:r>
              </a:p>
            </p:txBody>
          </p:sp>
        </p:grpSp>
        <p:grpSp>
          <p:nvGrpSpPr>
            <p:cNvPr id="18" name="组合 206">
              <a:extLst>
                <a:ext uri="{FF2B5EF4-FFF2-40B4-BE49-F238E27FC236}">
                  <a16:creationId xmlns:a16="http://schemas.microsoft.com/office/drawing/2014/main" id="{9ADB0930-1EE0-44C9-8C16-572C04D1BCF9}"/>
                </a:ext>
              </a:extLst>
            </p:cNvPr>
            <p:cNvGrpSpPr/>
            <p:nvPr/>
          </p:nvGrpSpPr>
          <p:grpSpPr>
            <a:xfrm>
              <a:off x="5877784" y="2292983"/>
              <a:ext cx="578758" cy="489433"/>
              <a:chOff x="10415419" y="2039501"/>
              <a:chExt cx="744707" cy="629771"/>
            </a:xfrm>
          </p:grpSpPr>
          <p:pic>
            <p:nvPicPr>
              <p:cNvPr id="135" name="图片 207">
                <a:extLst>
                  <a:ext uri="{FF2B5EF4-FFF2-40B4-BE49-F238E27FC236}">
                    <a16:creationId xmlns:a16="http://schemas.microsoft.com/office/drawing/2014/main" id="{B43166FB-9820-47E4-876F-F62F89DC5BD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15419" y="2039501"/>
                <a:ext cx="629771" cy="629771"/>
              </a:xfrm>
              <a:prstGeom prst="rect">
                <a:avLst/>
              </a:prstGeom>
            </p:spPr>
          </p:pic>
          <p:sp>
            <p:nvSpPr>
              <p:cNvPr id="136" name="文本框 208">
                <a:extLst>
                  <a:ext uri="{FF2B5EF4-FFF2-40B4-BE49-F238E27FC236}">
                    <a16:creationId xmlns:a16="http://schemas.microsoft.com/office/drawing/2014/main" id="{11DC7841-6001-49C4-A7EB-CCEBB12DF9E7}"/>
                  </a:ext>
                </a:extLst>
              </p:cNvPr>
              <p:cNvSpPr txBox="1"/>
              <p:nvPr/>
            </p:nvSpPr>
            <p:spPr>
              <a:xfrm>
                <a:off x="10542118" y="2299185"/>
                <a:ext cx="618008" cy="154286"/>
              </a:xfrm>
              <a:prstGeom prst="rect">
                <a:avLst/>
              </a:prstGeom>
              <a:noFill/>
            </p:spPr>
            <p:txBody>
              <a:bodyPr wrap="square" lIns="0" tIns="0" rIns="0" bIns="0" rtlCol="0">
                <a:spAutoFit/>
              </a:bodyPr>
              <a:lstStyle/>
              <a:p>
                <a:pPr defTabSz="710988">
                  <a:defRPr/>
                </a:pPr>
                <a:r>
                  <a:rPr lang="en-US" altLang="zh-CN" sz="779" kern="0" dirty="0">
                    <a:solidFill>
                      <a:srgbClr val="1D1D1A"/>
                    </a:solidFill>
                    <a:latin typeface="Calibri" panose="020F0502020204030204"/>
                    <a:ea typeface="宋体" panose="02010600030101010101" pitchFamily="2" charset="-122"/>
                  </a:rPr>
                  <a:t>IT cloud</a:t>
                </a:r>
              </a:p>
            </p:txBody>
          </p:sp>
        </p:grpSp>
        <p:grpSp>
          <p:nvGrpSpPr>
            <p:cNvPr id="19" name="组合 209">
              <a:extLst>
                <a:ext uri="{FF2B5EF4-FFF2-40B4-BE49-F238E27FC236}">
                  <a16:creationId xmlns:a16="http://schemas.microsoft.com/office/drawing/2014/main" id="{A7BEA26E-BC04-4B04-83D8-E4AC12B268B2}"/>
                </a:ext>
              </a:extLst>
            </p:cNvPr>
            <p:cNvGrpSpPr/>
            <p:nvPr/>
          </p:nvGrpSpPr>
          <p:grpSpPr>
            <a:xfrm>
              <a:off x="5653115" y="1852982"/>
              <a:ext cx="549631" cy="519775"/>
              <a:chOff x="9986009" y="3776602"/>
              <a:chExt cx="819807" cy="753657"/>
            </a:xfrm>
          </p:grpSpPr>
          <p:pic>
            <p:nvPicPr>
              <p:cNvPr id="133" name="图片 210">
                <a:extLst>
                  <a:ext uri="{FF2B5EF4-FFF2-40B4-BE49-F238E27FC236}">
                    <a16:creationId xmlns:a16="http://schemas.microsoft.com/office/drawing/2014/main" id="{EE37B1C6-2316-4322-8EFA-915B926570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86009" y="3776602"/>
                <a:ext cx="819807" cy="753657"/>
              </a:xfrm>
              <a:prstGeom prst="rect">
                <a:avLst/>
              </a:prstGeom>
            </p:spPr>
          </p:pic>
          <p:sp>
            <p:nvSpPr>
              <p:cNvPr id="134" name="文本框 211">
                <a:extLst>
                  <a:ext uri="{FF2B5EF4-FFF2-40B4-BE49-F238E27FC236}">
                    <a16:creationId xmlns:a16="http://schemas.microsoft.com/office/drawing/2014/main" id="{D7DE7634-1546-4E24-B556-0198712BDCD2}"/>
                  </a:ext>
                </a:extLst>
              </p:cNvPr>
              <p:cNvSpPr txBox="1"/>
              <p:nvPr/>
            </p:nvSpPr>
            <p:spPr>
              <a:xfrm>
                <a:off x="10093743" y="4088655"/>
                <a:ext cx="618011" cy="173858"/>
              </a:xfrm>
              <a:prstGeom prst="rect">
                <a:avLst/>
              </a:prstGeom>
              <a:noFill/>
            </p:spPr>
            <p:txBody>
              <a:bodyPr wrap="square" lIns="0" tIns="0" rIns="0" bIns="0" rtlCol="0">
                <a:spAutoFit/>
              </a:bodyPr>
              <a:lstStyle/>
              <a:p>
                <a:pPr algn="ctr" defTabSz="710988">
                  <a:defRPr/>
                </a:pPr>
                <a:r>
                  <a:rPr lang="en-US" altLang="zh-CN" sz="779" kern="0" dirty="0">
                    <a:solidFill>
                      <a:srgbClr val="1D1D1A"/>
                    </a:solidFill>
                    <a:latin typeface="Calibri" panose="020F0502020204030204"/>
                    <a:ea typeface="宋体" panose="02010600030101010101" pitchFamily="2" charset="-122"/>
                  </a:rPr>
                  <a:t>IDC</a:t>
                </a:r>
                <a:endParaRPr lang="zh-CN" altLang="en-US" sz="779" kern="0" dirty="0">
                  <a:solidFill>
                    <a:srgbClr val="1D1D1A"/>
                  </a:solidFill>
                  <a:latin typeface="Calibri" panose="020F0502020204030204"/>
                  <a:ea typeface="宋体" panose="02010600030101010101" pitchFamily="2" charset="-122"/>
                </a:endParaRPr>
              </a:p>
            </p:txBody>
          </p:sp>
        </p:grpSp>
        <p:sp>
          <p:nvSpPr>
            <p:cNvPr id="20" name="文本框 212">
              <a:extLst>
                <a:ext uri="{FF2B5EF4-FFF2-40B4-BE49-F238E27FC236}">
                  <a16:creationId xmlns:a16="http://schemas.microsoft.com/office/drawing/2014/main" id="{18B5F0E4-BF84-4FB6-A1FC-B1A3B6695382}"/>
                </a:ext>
              </a:extLst>
            </p:cNvPr>
            <p:cNvSpPr txBox="1"/>
            <p:nvPr/>
          </p:nvSpPr>
          <p:spPr>
            <a:xfrm>
              <a:off x="5117703" y="4141700"/>
              <a:ext cx="2275823" cy="124971"/>
            </a:xfrm>
            <a:prstGeom prst="rect">
              <a:avLst/>
            </a:prstGeom>
            <a:noFill/>
            <a:ln>
              <a:solidFill>
                <a:srgbClr val="1D1D1A">
                  <a:lumMod val="50000"/>
                  <a:lumOff val="50000"/>
                </a:srgbClr>
              </a:solidFill>
            </a:ln>
          </p:spPr>
          <p:txBody>
            <a:bodyPr wrap="square" lIns="0" tIns="0" rIns="0" bIns="0" rtlCol="0" anchor="ctr">
              <a:spAutoFit/>
            </a:bodyPr>
            <a:lstStyle/>
            <a:p>
              <a:pPr algn="ctr" defTabSz="710988">
                <a:defRPr/>
              </a:pPr>
              <a:r>
                <a:rPr lang="en-US" altLang="zh-CN" sz="812" kern="0" dirty="0">
                  <a:solidFill>
                    <a:srgbClr val="1D1D1A"/>
                  </a:solidFill>
                  <a:latin typeface="Calibri" panose="020F0502020204030204"/>
                  <a:ea typeface="宋体" panose="02010600030101010101" pitchFamily="2" charset="-122"/>
                </a:rPr>
                <a:t>Unified Transmission Network</a:t>
              </a:r>
              <a:endParaRPr lang="zh-CN" altLang="en-US" sz="903" kern="0" dirty="0">
                <a:solidFill>
                  <a:srgbClr val="1D1D1A"/>
                </a:solidFill>
                <a:latin typeface="Calibri" panose="020F0502020204030204"/>
                <a:ea typeface="宋体" panose="02010600030101010101" pitchFamily="2" charset="-122"/>
              </a:endParaRPr>
            </a:p>
          </p:txBody>
        </p:sp>
        <p:sp>
          <p:nvSpPr>
            <p:cNvPr id="21" name="文本框 213">
              <a:extLst>
                <a:ext uri="{FF2B5EF4-FFF2-40B4-BE49-F238E27FC236}">
                  <a16:creationId xmlns:a16="http://schemas.microsoft.com/office/drawing/2014/main" id="{1D56E934-FCBB-4CBC-B9C2-13421D348097}"/>
                </a:ext>
              </a:extLst>
            </p:cNvPr>
            <p:cNvSpPr txBox="1"/>
            <p:nvPr/>
          </p:nvSpPr>
          <p:spPr>
            <a:xfrm>
              <a:off x="5112868" y="3957840"/>
              <a:ext cx="2275823" cy="124971"/>
            </a:xfrm>
            <a:prstGeom prst="rect">
              <a:avLst/>
            </a:prstGeom>
            <a:noFill/>
            <a:ln>
              <a:solidFill>
                <a:srgbClr val="1D1D1A">
                  <a:lumMod val="50000"/>
                  <a:lumOff val="50000"/>
                </a:srgbClr>
              </a:solidFill>
            </a:ln>
          </p:spPr>
          <p:txBody>
            <a:bodyPr wrap="square" lIns="0" tIns="0" rIns="0" bIns="0" rtlCol="0" anchor="ctr">
              <a:spAutoFit/>
            </a:bodyPr>
            <a:lstStyle/>
            <a:p>
              <a:pPr algn="ctr" defTabSz="710988">
                <a:defRPr/>
              </a:pPr>
              <a:r>
                <a:rPr lang="en-US" altLang="zh-CN" sz="812" kern="0" dirty="0">
                  <a:solidFill>
                    <a:srgbClr val="1D1D1A"/>
                  </a:solidFill>
                  <a:latin typeface="Calibri" panose="020F0502020204030204"/>
                  <a:ea typeface="宋体" panose="02010600030101010101" pitchFamily="2" charset="-122"/>
                </a:rPr>
                <a:t>IP Integrated Network</a:t>
              </a:r>
              <a:endParaRPr lang="zh-CN" altLang="en-US" sz="903" kern="0" dirty="0">
                <a:solidFill>
                  <a:srgbClr val="1D1D1A"/>
                </a:solidFill>
                <a:latin typeface="Calibri" panose="020F0502020204030204"/>
                <a:ea typeface="宋体" panose="02010600030101010101" pitchFamily="2" charset="-122"/>
              </a:endParaRPr>
            </a:p>
          </p:txBody>
        </p:sp>
        <p:sp>
          <p:nvSpPr>
            <p:cNvPr id="22" name="矩形 214">
              <a:extLst>
                <a:ext uri="{FF2B5EF4-FFF2-40B4-BE49-F238E27FC236}">
                  <a16:creationId xmlns:a16="http://schemas.microsoft.com/office/drawing/2014/main" id="{087962BE-ACCF-4DB5-9407-7E659615C6B3}"/>
                </a:ext>
              </a:extLst>
            </p:cNvPr>
            <p:cNvSpPr/>
            <p:nvPr/>
          </p:nvSpPr>
          <p:spPr>
            <a:xfrm>
              <a:off x="987256" y="1233611"/>
              <a:ext cx="6599887" cy="430887"/>
            </a:xfrm>
            <a:prstGeom prst="rect">
              <a:avLst/>
            </a:prstGeom>
            <a:solidFill>
              <a:srgbClr val="1D1D1A">
                <a:lumMod val="10000"/>
                <a:lumOff val="90000"/>
              </a:srgbClr>
            </a:solidFill>
            <a:ln>
              <a:noFill/>
            </a:ln>
          </p:spPr>
          <p:txBody>
            <a:bodyPr wrap="square">
              <a:spAutoFit/>
            </a:bodyPr>
            <a:lstStyle/>
            <a:p>
              <a:pPr algn="ctr" defTabSz="1574375">
                <a:defRPr/>
              </a:pPr>
              <a:r>
                <a:rPr lang="zh-CN" altLang="en-US" sz="1100" b="1" kern="0" dirty="0">
                  <a:solidFill>
                    <a:srgbClr val="C00000"/>
                  </a:solidFill>
                  <a:latin typeface="微软雅黑"/>
                  <a:ea typeface="微软雅黑"/>
                </a:rPr>
                <a:t>Objective: Use a fixed-mobile convergence and cloud-network </a:t>
              </a:r>
              <a:r>
                <a:rPr lang="en-US" altLang="zh-CN" sz="1100" b="1" kern="0" dirty="0">
                  <a:solidFill>
                    <a:srgbClr val="C00000"/>
                  </a:solidFill>
                  <a:latin typeface="微软雅黑"/>
                  <a:ea typeface="微软雅黑"/>
                </a:rPr>
                <a:t>convergence </a:t>
              </a:r>
              <a:r>
                <a:rPr lang="zh-CN" altLang="en-US" sz="1100" b="1" kern="0" dirty="0">
                  <a:solidFill>
                    <a:srgbClr val="C00000"/>
                  </a:solidFill>
                  <a:latin typeface="微软雅黑"/>
                  <a:ea typeface="微软雅黑"/>
                </a:rPr>
                <a:t>network to implement full services</a:t>
              </a:r>
            </a:p>
          </p:txBody>
        </p:sp>
        <p:sp>
          <p:nvSpPr>
            <p:cNvPr id="23" name="文本框 215">
              <a:extLst>
                <a:ext uri="{FF2B5EF4-FFF2-40B4-BE49-F238E27FC236}">
                  <a16:creationId xmlns:a16="http://schemas.microsoft.com/office/drawing/2014/main" id="{141CCCB2-AE56-4F0A-9F11-3ADF1A6C93E3}"/>
                </a:ext>
              </a:extLst>
            </p:cNvPr>
            <p:cNvSpPr txBox="1"/>
            <p:nvPr/>
          </p:nvSpPr>
          <p:spPr>
            <a:xfrm>
              <a:off x="2301858" y="4087917"/>
              <a:ext cx="1954709" cy="124971"/>
            </a:xfrm>
            <a:prstGeom prst="rect">
              <a:avLst/>
            </a:prstGeom>
            <a:noFill/>
            <a:ln>
              <a:solidFill>
                <a:srgbClr val="1D1D1A">
                  <a:lumMod val="50000"/>
                  <a:lumOff val="50000"/>
                </a:srgbClr>
              </a:solidFill>
            </a:ln>
          </p:spPr>
          <p:txBody>
            <a:bodyPr wrap="square" lIns="0" tIns="0" rIns="0" bIns="0" rtlCol="0" anchor="ctr">
              <a:spAutoFit/>
            </a:bodyPr>
            <a:lstStyle/>
            <a:p>
              <a:pPr algn="ctr" defTabSz="710988">
                <a:defRPr/>
              </a:pPr>
              <a:r>
                <a:rPr lang="en-US" altLang="zh-CN" sz="812" kern="0" dirty="0">
                  <a:solidFill>
                    <a:srgbClr val="1D1D1A"/>
                  </a:solidFill>
                  <a:latin typeface="微软雅黑" panose="020B0503020204020204" pitchFamily="34" charset="-122"/>
                  <a:ea typeface="微软雅黑" panose="020B0503020204020204" pitchFamily="34" charset="-122"/>
                </a:rPr>
                <a:t>Full Service Access PON Network</a:t>
              </a:r>
              <a:endParaRPr lang="zh-CN" altLang="en-US" sz="903" kern="0" dirty="0">
                <a:solidFill>
                  <a:srgbClr val="1D1D1A"/>
                </a:solidFill>
                <a:latin typeface="微软雅黑" panose="020B0503020204020204" pitchFamily="34" charset="-122"/>
                <a:ea typeface="微软雅黑" panose="020B0503020204020204" pitchFamily="34" charset="-122"/>
              </a:endParaRPr>
            </a:p>
          </p:txBody>
        </p:sp>
        <p:grpSp>
          <p:nvGrpSpPr>
            <p:cNvPr id="24" name="组合 216">
              <a:extLst>
                <a:ext uri="{FF2B5EF4-FFF2-40B4-BE49-F238E27FC236}">
                  <a16:creationId xmlns:a16="http://schemas.microsoft.com/office/drawing/2014/main" id="{EB39F2CF-F408-4F79-94C5-27831A07DD5E}"/>
                </a:ext>
              </a:extLst>
            </p:cNvPr>
            <p:cNvGrpSpPr/>
            <p:nvPr/>
          </p:nvGrpSpPr>
          <p:grpSpPr>
            <a:xfrm>
              <a:off x="6348106" y="1824348"/>
              <a:ext cx="915857" cy="841957"/>
              <a:chOff x="9772649" y="2665834"/>
              <a:chExt cx="1178465" cy="1083375"/>
            </a:xfrm>
          </p:grpSpPr>
          <p:pic>
            <p:nvPicPr>
              <p:cNvPr id="130" name="图片 217">
                <a:extLst>
                  <a:ext uri="{FF2B5EF4-FFF2-40B4-BE49-F238E27FC236}">
                    <a16:creationId xmlns:a16="http://schemas.microsoft.com/office/drawing/2014/main" id="{F90525F3-8280-40F6-9448-7B81741212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2649" y="2665834"/>
                <a:ext cx="1178465" cy="1083375"/>
              </a:xfrm>
              <a:prstGeom prst="rect">
                <a:avLst/>
              </a:prstGeom>
            </p:spPr>
          </p:pic>
          <p:sp>
            <p:nvSpPr>
              <p:cNvPr id="131" name="文本框 218">
                <a:extLst>
                  <a:ext uri="{FF2B5EF4-FFF2-40B4-BE49-F238E27FC236}">
                    <a16:creationId xmlns:a16="http://schemas.microsoft.com/office/drawing/2014/main" id="{3D52927F-0B73-45BE-B5D1-65D9DF027AD0}"/>
                  </a:ext>
                </a:extLst>
              </p:cNvPr>
              <p:cNvSpPr txBox="1"/>
              <p:nvPr/>
            </p:nvSpPr>
            <p:spPr>
              <a:xfrm>
                <a:off x="10177958" y="2895567"/>
                <a:ext cx="738345" cy="154286"/>
              </a:xfrm>
              <a:prstGeom prst="rect">
                <a:avLst/>
              </a:prstGeom>
              <a:noFill/>
            </p:spPr>
            <p:txBody>
              <a:bodyPr wrap="square" lIns="0" tIns="0" rIns="0" bIns="0" rtlCol="0">
                <a:spAutoFit/>
              </a:bodyPr>
              <a:lstStyle/>
              <a:p>
                <a:pPr defTabSz="710988">
                  <a:defRPr/>
                </a:pPr>
                <a:r>
                  <a:rPr lang="zh-CN" altLang="en-US" sz="779" kern="0" dirty="0">
                    <a:solidFill>
                      <a:srgbClr val="1D1D1A"/>
                    </a:solidFill>
                    <a:latin typeface="Calibri" panose="020F0502020204030204"/>
                    <a:ea typeface="宋体" panose="02010600030101010101" pitchFamily="2" charset="-122"/>
                  </a:rPr>
                  <a:t>Service cloud</a:t>
                </a:r>
              </a:p>
            </p:txBody>
          </p:sp>
          <p:sp>
            <p:nvSpPr>
              <p:cNvPr id="132" name="文本框 219">
                <a:extLst>
                  <a:ext uri="{FF2B5EF4-FFF2-40B4-BE49-F238E27FC236}">
                    <a16:creationId xmlns:a16="http://schemas.microsoft.com/office/drawing/2014/main" id="{BD9EDCE3-4EB5-4473-A602-CAE27EEEBAC2}"/>
                  </a:ext>
                </a:extLst>
              </p:cNvPr>
              <p:cNvSpPr txBox="1"/>
              <p:nvPr/>
            </p:nvSpPr>
            <p:spPr>
              <a:xfrm>
                <a:off x="10111935" y="3081953"/>
                <a:ext cx="628609" cy="462856"/>
              </a:xfrm>
              <a:prstGeom prst="rect">
                <a:avLst/>
              </a:prstGeom>
              <a:noFill/>
            </p:spPr>
            <p:txBody>
              <a:bodyPr wrap="square" lIns="0" tIns="0" rIns="0" bIns="0" rtlCol="0">
                <a:spAutoFit/>
              </a:bodyPr>
              <a:lstStyle/>
              <a:p>
                <a:pPr defTabSz="710988">
                  <a:defRPr/>
                </a:pPr>
                <a:r>
                  <a:rPr lang="zh-CN" altLang="en-US" sz="779" kern="0" dirty="0">
                    <a:solidFill>
                      <a:srgbClr val="1D1D1A"/>
                    </a:solidFill>
                    <a:latin typeface="Calibri" panose="020F0502020204030204"/>
                    <a:ea typeface="宋体" panose="02010600030101010101" pitchFamily="2" charset="-122"/>
                  </a:rPr>
                  <a:t>Private/Public/Hybrid cloud</a:t>
                </a:r>
              </a:p>
            </p:txBody>
          </p:sp>
        </p:grpSp>
        <p:sp>
          <p:nvSpPr>
            <p:cNvPr id="25" name="文本框 220">
              <a:extLst>
                <a:ext uri="{FF2B5EF4-FFF2-40B4-BE49-F238E27FC236}">
                  <a16:creationId xmlns:a16="http://schemas.microsoft.com/office/drawing/2014/main" id="{3083179C-F6C3-41AF-967C-CE35205797B1}"/>
                </a:ext>
              </a:extLst>
            </p:cNvPr>
            <p:cNvSpPr txBox="1"/>
            <p:nvPr/>
          </p:nvSpPr>
          <p:spPr>
            <a:xfrm>
              <a:off x="3968811" y="4370457"/>
              <a:ext cx="1998141" cy="117083"/>
            </a:xfrm>
            <a:prstGeom prst="rect">
              <a:avLst/>
            </a:prstGeom>
            <a:noFill/>
          </p:spPr>
          <p:txBody>
            <a:bodyPr wrap="square" lIns="0" tIns="0" rIns="0" bIns="0" rtlCol="0">
              <a:spAutoFit/>
            </a:bodyPr>
            <a:lstStyle>
              <a:defPPr>
                <a:defRPr lang="zh-CN"/>
              </a:defPPr>
              <a:lvl1pPr>
                <a:defRPr sz="1400" b="1">
                  <a:solidFill>
                    <a:srgbClr val="C00000"/>
                  </a:solidFill>
                  <a:latin typeface="Microsoft YaHei" panose="020B0503020204020204" pitchFamily="34" charset="-122"/>
                  <a:ea typeface="Microsoft YaHei" panose="020B0503020204020204" pitchFamily="34" charset="-122"/>
                </a:defRPr>
              </a:lvl1pPr>
            </a:lstStyle>
            <a:p>
              <a:pPr algn="ctr" defTabSz="710988">
                <a:defRPr/>
              </a:pPr>
              <a:r>
                <a:rPr lang="zh-CN" altLang="en-US" sz="761" kern="0" dirty="0"/>
                <a:t>All-optical network is the foundation.</a:t>
              </a:r>
            </a:p>
          </p:txBody>
        </p:sp>
        <p:grpSp>
          <p:nvGrpSpPr>
            <p:cNvPr id="26" name="组合 221">
              <a:extLst>
                <a:ext uri="{FF2B5EF4-FFF2-40B4-BE49-F238E27FC236}">
                  <a16:creationId xmlns:a16="http://schemas.microsoft.com/office/drawing/2014/main" id="{A4DD26A7-480A-478C-992E-9ECFEB685FCE}"/>
                </a:ext>
              </a:extLst>
            </p:cNvPr>
            <p:cNvGrpSpPr/>
            <p:nvPr/>
          </p:nvGrpSpPr>
          <p:grpSpPr>
            <a:xfrm>
              <a:off x="3015059" y="2790822"/>
              <a:ext cx="422074" cy="406917"/>
              <a:chOff x="648711" y="2279088"/>
              <a:chExt cx="727147" cy="713082"/>
            </a:xfrm>
          </p:grpSpPr>
          <p:grpSp>
            <p:nvGrpSpPr>
              <p:cNvPr id="125" name="组合 222">
                <a:extLst>
                  <a:ext uri="{FF2B5EF4-FFF2-40B4-BE49-F238E27FC236}">
                    <a16:creationId xmlns:a16="http://schemas.microsoft.com/office/drawing/2014/main" id="{D205A8E2-27EB-42EF-895A-7A2A60FEBAE9}"/>
                  </a:ext>
                </a:extLst>
              </p:cNvPr>
              <p:cNvGrpSpPr/>
              <p:nvPr/>
            </p:nvGrpSpPr>
            <p:grpSpPr>
              <a:xfrm>
                <a:off x="821607" y="2279088"/>
                <a:ext cx="394613" cy="449299"/>
                <a:chOff x="10094031" y="5229200"/>
                <a:chExt cx="609000" cy="828000"/>
              </a:xfrm>
            </p:grpSpPr>
            <p:pic>
              <p:nvPicPr>
                <p:cNvPr id="127" name="Picture 2" descr="http://www.alcatel-lucent.com/lightradio-wifi/_images/100g/WiFi_180x180_a.png">
                  <a:extLst>
                    <a:ext uri="{FF2B5EF4-FFF2-40B4-BE49-F238E27FC236}">
                      <a16:creationId xmlns:a16="http://schemas.microsoft.com/office/drawing/2014/main" id="{4B0296DC-EBB8-48FB-81F6-2FAF0428FF4B}"/>
                    </a:ext>
                  </a:extLst>
                </p:cNvPr>
                <p:cNvPicPr>
                  <a:picLocks noChangeAspect="1" noChangeArrowheads="1"/>
                </p:cNvPicPr>
                <p:nvPr/>
              </p:nvPicPr>
              <p:blipFill>
                <a:blip r:embed="rId8" cstate="email">
                  <a:lum bright="35000" contrast="1000"/>
                </a:blip>
                <a:srcRect/>
                <a:stretch>
                  <a:fillRect/>
                </a:stretch>
              </p:blipFill>
              <p:spPr bwMode="auto">
                <a:xfrm rot="5400000">
                  <a:off x="10449511" y="5233760"/>
                  <a:ext cx="258079" cy="248960"/>
                </a:xfrm>
                <a:prstGeom prst="rect">
                  <a:avLst/>
                </a:prstGeom>
                <a:noFill/>
              </p:spPr>
            </p:pic>
            <p:sp>
              <p:nvSpPr>
                <p:cNvPr id="128" name="Freeform 343">
                  <a:extLst>
                    <a:ext uri="{FF2B5EF4-FFF2-40B4-BE49-F238E27FC236}">
                      <a16:creationId xmlns:a16="http://schemas.microsoft.com/office/drawing/2014/main" id="{01A4023F-8150-453F-8ABF-839F586C3304}"/>
                    </a:ext>
                  </a:extLst>
                </p:cNvPr>
                <p:cNvSpPr>
                  <a:spLocks noChangeAspect="1" noEditPoints="1"/>
                </p:cNvSpPr>
                <p:nvPr/>
              </p:nvSpPr>
              <p:spPr bwMode="auto">
                <a:xfrm>
                  <a:off x="10206966" y="5229200"/>
                  <a:ext cx="391121" cy="828000"/>
                </a:xfrm>
                <a:custGeom>
                  <a:avLst/>
                  <a:gdLst>
                    <a:gd name="T0" fmla="*/ 191 w 239"/>
                    <a:gd name="T1" fmla="*/ 989 h 367"/>
                    <a:gd name="T2" fmla="*/ 162 w 239"/>
                    <a:gd name="T3" fmla="*/ 904 h 367"/>
                    <a:gd name="T4" fmla="*/ 155 w 239"/>
                    <a:gd name="T5" fmla="*/ 717 h 367"/>
                    <a:gd name="T6" fmla="*/ 137 w 239"/>
                    <a:gd name="T7" fmla="*/ 665 h 367"/>
                    <a:gd name="T8" fmla="*/ 109 w 239"/>
                    <a:gd name="T9" fmla="*/ 102 h 367"/>
                    <a:gd name="T10" fmla="*/ 115 w 239"/>
                    <a:gd name="T11" fmla="*/ 55 h 367"/>
                    <a:gd name="T12" fmla="*/ 109 w 239"/>
                    <a:gd name="T13" fmla="*/ 38 h 367"/>
                    <a:gd name="T14" fmla="*/ 109 w 239"/>
                    <a:gd name="T15" fmla="*/ 0 h 367"/>
                    <a:gd name="T16" fmla="*/ 87 w 239"/>
                    <a:gd name="T17" fmla="*/ 30 h 367"/>
                    <a:gd name="T18" fmla="*/ 85 w 239"/>
                    <a:gd name="T19" fmla="*/ 38 h 367"/>
                    <a:gd name="T20" fmla="*/ 79 w 239"/>
                    <a:gd name="T21" fmla="*/ 83 h 367"/>
                    <a:gd name="T22" fmla="*/ 89 w 239"/>
                    <a:gd name="T23" fmla="*/ 102 h 367"/>
                    <a:gd name="T24" fmla="*/ 40 w 239"/>
                    <a:gd name="T25" fmla="*/ 665 h 367"/>
                    <a:gd name="T26" fmla="*/ 57 w 239"/>
                    <a:gd name="T27" fmla="*/ 717 h 367"/>
                    <a:gd name="T28" fmla="*/ 4 w 239"/>
                    <a:gd name="T29" fmla="*/ 904 h 367"/>
                    <a:gd name="T30" fmla="*/ 23 w 239"/>
                    <a:gd name="T31" fmla="*/ 989 h 367"/>
                    <a:gd name="T32" fmla="*/ 100 w 239"/>
                    <a:gd name="T33" fmla="*/ 1169 h 367"/>
                    <a:gd name="T34" fmla="*/ 171 w 239"/>
                    <a:gd name="T35" fmla="*/ 989 h 367"/>
                    <a:gd name="T36" fmla="*/ 100 w 239"/>
                    <a:gd name="T37" fmla="*/ 161 h 367"/>
                    <a:gd name="T38" fmla="*/ 100 w 239"/>
                    <a:gd name="T39" fmla="*/ 665 h 367"/>
                    <a:gd name="T40" fmla="*/ 100 w 239"/>
                    <a:gd name="T41" fmla="*/ 152 h 367"/>
                    <a:gd name="T42" fmla="*/ 100 w 239"/>
                    <a:gd name="T43" fmla="*/ 733 h 367"/>
                    <a:gd name="T44" fmla="*/ 143 w 239"/>
                    <a:gd name="T45" fmla="*/ 904 h 367"/>
                    <a:gd name="T46" fmla="*/ 57 w 239"/>
                    <a:gd name="T47" fmla="*/ 904 h 367"/>
                    <a:gd name="T48" fmla="*/ 100 w 239"/>
                    <a:gd name="T49" fmla="*/ 1154 h 367"/>
                    <a:gd name="T50" fmla="*/ 24 w 239"/>
                    <a:gd name="T51" fmla="*/ 1150 h 367"/>
                    <a:gd name="T52" fmla="*/ 30 w 239"/>
                    <a:gd name="T53" fmla="*/ 1123 h 367"/>
                    <a:gd name="T54" fmla="*/ 36 w 239"/>
                    <a:gd name="T55" fmla="*/ 1106 h 367"/>
                    <a:gd name="T56" fmla="*/ 44 w 239"/>
                    <a:gd name="T57" fmla="*/ 1078 h 367"/>
                    <a:gd name="T58" fmla="*/ 59 w 239"/>
                    <a:gd name="T59" fmla="*/ 1058 h 367"/>
                    <a:gd name="T60" fmla="*/ 68 w 239"/>
                    <a:gd name="T61" fmla="*/ 1034 h 367"/>
                    <a:gd name="T62" fmla="*/ 75 w 239"/>
                    <a:gd name="T63" fmla="*/ 1034 h 367"/>
                    <a:gd name="T64" fmla="*/ 87 w 239"/>
                    <a:gd name="T65" fmla="*/ 1028 h 367"/>
                    <a:gd name="T66" fmla="*/ 100 w 239"/>
                    <a:gd name="T67" fmla="*/ 1028 h 367"/>
                    <a:gd name="T68" fmla="*/ 108 w 239"/>
                    <a:gd name="T69" fmla="*/ 1028 h 367"/>
                    <a:gd name="T70" fmla="*/ 116 w 239"/>
                    <a:gd name="T71" fmla="*/ 1034 h 367"/>
                    <a:gd name="T72" fmla="*/ 125 w 239"/>
                    <a:gd name="T73" fmla="*/ 1034 h 367"/>
                    <a:gd name="T74" fmla="*/ 141 w 239"/>
                    <a:gd name="T75" fmla="*/ 1058 h 367"/>
                    <a:gd name="T76" fmla="*/ 150 w 239"/>
                    <a:gd name="T77" fmla="*/ 1078 h 367"/>
                    <a:gd name="T78" fmla="*/ 158 w 239"/>
                    <a:gd name="T79" fmla="*/ 1106 h 367"/>
                    <a:gd name="T80" fmla="*/ 162 w 239"/>
                    <a:gd name="T81" fmla="*/ 1135 h 367"/>
                    <a:gd name="T82" fmla="*/ 165 w 239"/>
                    <a:gd name="T83" fmla="*/ 1154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367"/>
                    <a:gd name="T128" fmla="*/ 239 w 239"/>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367">
                      <a:moveTo>
                        <a:pt x="211" y="311"/>
                      </a:moveTo>
                      <a:lnTo>
                        <a:pt x="235" y="311"/>
                      </a:lnTo>
                      <a:lnTo>
                        <a:pt x="235" y="285"/>
                      </a:lnTo>
                      <a:lnTo>
                        <a:pt x="201" y="285"/>
                      </a:lnTo>
                      <a:lnTo>
                        <a:pt x="175" y="226"/>
                      </a:lnTo>
                      <a:lnTo>
                        <a:pt x="191" y="226"/>
                      </a:lnTo>
                      <a:lnTo>
                        <a:pt x="191" y="208"/>
                      </a:lnTo>
                      <a:lnTo>
                        <a:pt x="167" y="208"/>
                      </a:lnTo>
                      <a:lnTo>
                        <a:pt x="131" y="32"/>
                      </a:lnTo>
                      <a:lnTo>
                        <a:pt x="135" y="32"/>
                      </a:lnTo>
                      <a:lnTo>
                        <a:pt x="143" y="26"/>
                      </a:lnTo>
                      <a:lnTo>
                        <a:pt x="143" y="18"/>
                      </a:lnTo>
                      <a:lnTo>
                        <a:pt x="135" y="12"/>
                      </a:lnTo>
                      <a:lnTo>
                        <a:pt x="135" y="10"/>
                      </a:lnTo>
                      <a:lnTo>
                        <a:pt x="135" y="0"/>
                      </a:lnTo>
                      <a:lnTo>
                        <a:pt x="107" y="0"/>
                      </a:lnTo>
                      <a:lnTo>
                        <a:pt x="107" y="10"/>
                      </a:lnTo>
                      <a:lnTo>
                        <a:pt x="107" y="12"/>
                      </a:lnTo>
                      <a:lnTo>
                        <a:pt x="105" y="12"/>
                      </a:lnTo>
                      <a:lnTo>
                        <a:pt x="99" y="18"/>
                      </a:lnTo>
                      <a:lnTo>
                        <a:pt x="99" y="26"/>
                      </a:lnTo>
                      <a:lnTo>
                        <a:pt x="105" y="32"/>
                      </a:lnTo>
                      <a:lnTo>
                        <a:pt x="109" y="32"/>
                      </a:lnTo>
                      <a:lnTo>
                        <a:pt x="75" y="208"/>
                      </a:lnTo>
                      <a:lnTo>
                        <a:pt x="50" y="208"/>
                      </a:lnTo>
                      <a:lnTo>
                        <a:pt x="50" y="226"/>
                      </a:lnTo>
                      <a:lnTo>
                        <a:pt x="67" y="226"/>
                      </a:lnTo>
                      <a:lnTo>
                        <a:pt x="38" y="285"/>
                      </a:lnTo>
                      <a:lnTo>
                        <a:pt x="4" y="285"/>
                      </a:lnTo>
                      <a:lnTo>
                        <a:pt x="4" y="311"/>
                      </a:lnTo>
                      <a:lnTo>
                        <a:pt x="28" y="311"/>
                      </a:lnTo>
                      <a:lnTo>
                        <a:pt x="0" y="367"/>
                      </a:lnTo>
                      <a:lnTo>
                        <a:pt x="121" y="367"/>
                      </a:lnTo>
                      <a:lnTo>
                        <a:pt x="239" y="367"/>
                      </a:lnTo>
                      <a:lnTo>
                        <a:pt x="211" y="311"/>
                      </a:lnTo>
                      <a:close/>
                      <a:moveTo>
                        <a:pt x="121" y="48"/>
                      </a:moveTo>
                      <a:lnTo>
                        <a:pt x="121" y="50"/>
                      </a:lnTo>
                      <a:lnTo>
                        <a:pt x="145" y="208"/>
                      </a:lnTo>
                      <a:lnTo>
                        <a:pt x="121" y="208"/>
                      </a:lnTo>
                      <a:lnTo>
                        <a:pt x="95" y="208"/>
                      </a:lnTo>
                      <a:lnTo>
                        <a:pt x="121" y="48"/>
                      </a:lnTo>
                      <a:close/>
                      <a:moveTo>
                        <a:pt x="91" y="230"/>
                      </a:moveTo>
                      <a:lnTo>
                        <a:pt x="121" y="230"/>
                      </a:lnTo>
                      <a:lnTo>
                        <a:pt x="149" y="230"/>
                      </a:lnTo>
                      <a:lnTo>
                        <a:pt x="175" y="285"/>
                      </a:lnTo>
                      <a:lnTo>
                        <a:pt x="121" y="285"/>
                      </a:lnTo>
                      <a:lnTo>
                        <a:pt x="67" y="285"/>
                      </a:lnTo>
                      <a:lnTo>
                        <a:pt x="91" y="230"/>
                      </a:lnTo>
                      <a:close/>
                      <a:moveTo>
                        <a:pt x="121" y="363"/>
                      </a:moveTo>
                      <a:lnTo>
                        <a:pt x="34" y="363"/>
                      </a:lnTo>
                      <a:lnTo>
                        <a:pt x="34" y="361"/>
                      </a:lnTo>
                      <a:lnTo>
                        <a:pt x="38" y="357"/>
                      </a:lnTo>
                      <a:lnTo>
                        <a:pt x="40" y="353"/>
                      </a:lnTo>
                      <a:lnTo>
                        <a:pt x="42" y="351"/>
                      </a:lnTo>
                      <a:lnTo>
                        <a:pt x="46" y="347"/>
                      </a:lnTo>
                      <a:lnTo>
                        <a:pt x="50" y="343"/>
                      </a:lnTo>
                      <a:lnTo>
                        <a:pt x="54" y="339"/>
                      </a:lnTo>
                      <a:lnTo>
                        <a:pt x="60" y="335"/>
                      </a:lnTo>
                      <a:lnTo>
                        <a:pt x="69" y="331"/>
                      </a:lnTo>
                      <a:lnTo>
                        <a:pt x="77" y="329"/>
                      </a:lnTo>
                      <a:lnTo>
                        <a:pt x="85" y="325"/>
                      </a:lnTo>
                      <a:lnTo>
                        <a:pt x="91" y="325"/>
                      </a:lnTo>
                      <a:lnTo>
                        <a:pt x="95" y="325"/>
                      </a:lnTo>
                      <a:lnTo>
                        <a:pt x="101" y="323"/>
                      </a:lnTo>
                      <a:lnTo>
                        <a:pt x="107" y="323"/>
                      </a:lnTo>
                      <a:lnTo>
                        <a:pt x="113" y="323"/>
                      </a:lnTo>
                      <a:lnTo>
                        <a:pt x="121" y="323"/>
                      </a:lnTo>
                      <a:lnTo>
                        <a:pt x="127" y="323"/>
                      </a:lnTo>
                      <a:lnTo>
                        <a:pt x="133" y="323"/>
                      </a:lnTo>
                      <a:lnTo>
                        <a:pt x="139" y="323"/>
                      </a:lnTo>
                      <a:lnTo>
                        <a:pt x="145" y="325"/>
                      </a:lnTo>
                      <a:lnTo>
                        <a:pt x="151" y="325"/>
                      </a:lnTo>
                      <a:lnTo>
                        <a:pt x="155" y="325"/>
                      </a:lnTo>
                      <a:lnTo>
                        <a:pt x="165" y="329"/>
                      </a:lnTo>
                      <a:lnTo>
                        <a:pt x="173" y="331"/>
                      </a:lnTo>
                      <a:lnTo>
                        <a:pt x="179" y="335"/>
                      </a:lnTo>
                      <a:lnTo>
                        <a:pt x="185" y="339"/>
                      </a:lnTo>
                      <a:lnTo>
                        <a:pt x="191" y="343"/>
                      </a:lnTo>
                      <a:lnTo>
                        <a:pt x="195" y="347"/>
                      </a:lnTo>
                      <a:lnTo>
                        <a:pt x="197" y="351"/>
                      </a:lnTo>
                      <a:lnTo>
                        <a:pt x="201" y="357"/>
                      </a:lnTo>
                      <a:lnTo>
                        <a:pt x="205" y="361"/>
                      </a:lnTo>
                      <a:lnTo>
                        <a:pt x="205" y="363"/>
                      </a:lnTo>
                      <a:lnTo>
                        <a:pt x="121" y="363"/>
                      </a:lnTo>
                      <a:close/>
                    </a:path>
                  </a:pathLst>
                </a:custGeom>
                <a:solidFill>
                  <a:srgbClr val="C00000"/>
                </a:solidFill>
                <a:ln w="9525">
                  <a:noFill/>
                  <a:round/>
                  <a:headEnd/>
                  <a:tailEnd/>
                </a:ln>
              </p:spPr>
              <p:txBody>
                <a:bodyPr/>
                <a:lstStyle/>
                <a:p>
                  <a:pPr defTabSz="710988">
                    <a:defRPr/>
                  </a:pPr>
                  <a:endParaRPr lang="zh-CN" altLang="en-US" sz="1399" kern="0">
                    <a:solidFill>
                      <a:srgbClr val="1D1D1A"/>
                    </a:solidFill>
                    <a:latin typeface="微软雅黑" panose="020B0503020204020204" pitchFamily="34" charset="-122"/>
                    <a:ea typeface="微软雅黑" panose="020B0503020204020204" pitchFamily="34" charset="-122"/>
                    <a:cs typeface="Arial" pitchFamily="34" charset="0"/>
                  </a:endParaRPr>
                </a:p>
              </p:txBody>
            </p:sp>
            <p:pic>
              <p:nvPicPr>
                <p:cNvPr id="129" name="Picture 2" descr="http://www.alcatel-lucent.com/lightradio-wifi/_images/100g/WiFi_180x180_a.png">
                  <a:extLst>
                    <a:ext uri="{FF2B5EF4-FFF2-40B4-BE49-F238E27FC236}">
                      <a16:creationId xmlns:a16="http://schemas.microsoft.com/office/drawing/2014/main" id="{F101EAB7-C5E6-4491-B7D1-B12A134C96CE}"/>
                    </a:ext>
                  </a:extLst>
                </p:cNvPr>
                <p:cNvPicPr>
                  <a:picLocks noChangeAspect="1" noChangeArrowheads="1"/>
                </p:cNvPicPr>
                <p:nvPr/>
              </p:nvPicPr>
              <p:blipFill>
                <a:blip r:embed="rId8" cstate="email">
                  <a:lum bright="35000" contrast="1000"/>
                </a:blip>
                <a:srcRect/>
                <a:stretch>
                  <a:fillRect/>
                </a:stretch>
              </p:blipFill>
              <p:spPr bwMode="auto">
                <a:xfrm rot="16200000" flipH="1">
                  <a:off x="10089471" y="5233760"/>
                  <a:ext cx="258079" cy="248960"/>
                </a:xfrm>
                <a:prstGeom prst="rect">
                  <a:avLst/>
                </a:prstGeom>
                <a:noFill/>
              </p:spPr>
            </p:pic>
          </p:grpSp>
          <p:sp>
            <p:nvSpPr>
              <p:cNvPr id="126" name="文本框 223">
                <a:extLst>
                  <a:ext uri="{FF2B5EF4-FFF2-40B4-BE49-F238E27FC236}">
                    <a16:creationId xmlns:a16="http://schemas.microsoft.com/office/drawing/2014/main" id="{7A42FF45-E461-4C82-98C6-9062A2FA1A34}"/>
                  </a:ext>
                </a:extLst>
              </p:cNvPr>
              <p:cNvSpPr txBox="1"/>
              <p:nvPr/>
            </p:nvSpPr>
            <p:spPr>
              <a:xfrm>
                <a:off x="648711" y="2782048"/>
                <a:ext cx="727147" cy="210122"/>
              </a:xfrm>
              <a:prstGeom prst="rect">
                <a:avLst/>
              </a:prstGeom>
              <a:noFill/>
            </p:spPr>
            <p:txBody>
              <a:bodyPr wrap="square" lIns="0" tIns="0" rIns="0" bIns="0" rtlCol="0">
                <a:spAutoFit/>
              </a:bodyPr>
              <a:lstStyle/>
              <a:p>
                <a:pPr algn="ctr" defTabSz="710988">
                  <a:defRPr/>
                </a:pPr>
                <a:r>
                  <a:rPr lang="en-US" altLang="zh-CN" sz="779" kern="0" dirty="0">
                    <a:solidFill>
                      <a:srgbClr val="1D1D1A"/>
                    </a:solidFill>
                    <a:latin typeface="微软雅黑" panose="020B0503020204020204" pitchFamily="34" charset="-122"/>
                    <a:ea typeface="微软雅黑" panose="020B0503020204020204" pitchFamily="34" charset="-122"/>
                  </a:rPr>
                  <a:t>4G</a:t>
                </a:r>
                <a:endParaRPr lang="zh-CN" altLang="en-US" sz="779" kern="0" dirty="0">
                  <a:solidFill>
                    <a:srgbClr val="1D1D1A"/>
                  </a:solidFill>
                  <a:latin typeface="微软雅黑" panose="020B0503020204020204" pitchFamily="34" charset="-122"/>
                  <a:ea typeface="微软雅黑" panose="020B0503020204020204" pitchFamily="34" charset="-122"/>
                </a:endParaRPr>
              </a:p>
            </p:txBody>
          </p:sp>
        </p:grpSp>
        <p:grpSp>
          <p:nvGrpSpPr>
            <p:cNvPr id="27" name="组合 227">
              <a:extLst>
                <a:ext uri="{FF2B5EF4-FFF2-40B4-BE49-F238E27FC236}">
                  <a16:creationId xmlns:a16="http://schemas.microsoft.com/office/drawing/2014/main" id="{720BA8CC-0546-45C0-AC33-B47DEA6B4C26}"/>
                </a:ext>
              </a:extLst>
            </p:cNvPr>
            <p:cNvGrpSpPr/>
            <p:nvPr/>
          </p:nvGrpSpPr>
          <p:grpSpPr>
            <a:xfrm>
              <a:off x="3620385" y="2790822"/>
              <a:ext cx="439302" cy="406917"/>
              <a:chOff x="632710" y="2279088"/>
              <a:chExt cx="756826" cy="713082"/>
            </a:xfrm>
          </p:grpSpPr>
          <p:grpSp>
            <p:nvGrpSpPr>
              <p:cNvPr id="120" name="组合 228">
                <a:extLst>
                  <a:ext uri="{FF2B5EF4-FFF2-40B4-BE49-F238E27FC236}">
                    <a16:creationId xmlns:a16="http://schemas.microsoft.com/office/drawing/2014/main" id="{17B2DB14-282D-4A61-B73E-9DD46CC0FD4A}"/>
                  </a:ext>
                </a:extLst>
              </p:cNvPr>
              <p:cNvGrpSpPr/>
              <p:nvPr/>
            </p:nvGrpSpPr>
            <p:grpSpPr>
              <a:xfrm>
                <a:off x="821607" y="2279088"/>
                <a:ext cx="394613" cy="449299"/>
                <a:chOff x="10094031" y="5229200"/>
                <a:chExt cx="609000" cy="828000"/>
              </a:xfrm>
            </p:grpSpPr>
            <p:pic>
              <p:nvPicPr>
                <p:cNvPr id="122" name="Picture 2" descr="http://www.alcatel-lucent.com/lightradio-wifi/_images/100g/WiFi_180x180_a.png">
                  <a:extLst>
                    <a:ext uri="{FF2B5EF4-FFF2-40B4-BE49-F238E27FC236}">
                      <a16:creationId xmlns:a16="http://schemas.microsoft.com/office/drawing/2014/main" id="{273FEC3F-26DE-410E-AD07-0353A4EF5E74}"/>
                    </a:ext>
                  </a:extLst>
                </p:cNvPr>
                <p:cNvPicPr>
                  <a:picLocks noChangeAspect="1" noChangeArrowheads="1"/>
                </p:cNvPicPr>
                <p:nvPr/>
              </p:nvPicPr>
              <p:blipFill>
                <a:blip r:embed="rId8" cstate="email">
                  <a:lum bright="35000" contrast="1000"/>
                </a:blip>
                <a:srcRect/>
                <a:stretch>
                  <a:fillRect/>
                </a:stretch>
              </p:blipFill>
              <p:spPr bwMode="auto">
                <a:xfrm rot="5400000">
                  <a:off x="10449511" y="5233760"/>
                  <a:ext cx="258079" cy="248960"/>
                </a:xfrm>
                <a:prstGeom prst="rect">
                  <a:avLst/>
                </a:prstGeom>
                <a:noFill/>
              </p:spPr>
            </p:pic>
            <p:sp>
              <p:nvSpPr>
                <p:cNvPr id="123" name="Freeform 343">
                  <a:extLst>
                    <a:ext uri="{FF2B5EF4-FFF2-40B4-BE49-F238E27FC236}">
                      <a16:creationId xmlns:a16="http://schemas.microsoft.com/office/drawing/2014/main" id="{0EE9DF68-D884-45AD-A6FB-04D5DB4B8273}"/>
                    </a:ext>
                  </a:extLst>
                </p:cNvPr>
                <p:cNvSpPr>
                  <a:spLocks noChangeAspect="1" noEditPoints="1"/>
                </p:cNvSpPr>
                <p:nvPr/>
              </p:nvSpPr>
              <p:spPr bwMode="auto">
                <a:xfrm>
                  <a:off x="10206966" y="5229200"/>
                  <a:ext cx="391121" cy="828000"/>
                </a:xfrm>
                <a:custGeom>
                  <a:avLst/>
                  <a:gdLst>
                    <a:gd name="T0" fmla="*/ 191 w 239"/>
                    <a:gd name="T1" fmla="*/ 989 h 367"/>
                    <a:gd name="T2" fmla="*/ 162 w 239"/>
                    <a:gd name="T3" fmla="*/ 904 h 367"/>
                    <a:gd name="T4" fmla="*/ 155 w 239"/>
                    <a:gd name="T5" fmla="*/ 717 h 367"/>
                    <a:gd name="T6" fmla="*/ 137 w 239"/>
                    <a:gd name="T7" fmla="*/ 665 h 367"/>
                    <a:gd name="T8" fmla="*/ 109 w 239"/>
                    <a:gd name="T9" fmla="*/ 102 h 367"/>
                    <a:gd name="T10" fmla="*/ 115 w 239"/>
                    <a:gd name="T11" fmla="*/ 55 h 367"/>
                    <a:gd name="T12" fmla="*/ 109 w 239"/>
                    <a:gd name="T13" fmla="*/ 38 h 367"/>
                    <a:gd name="T14" fmla="*/ 109 w 239"/>
                    <a:gd name="T15" fmla="*/ 0 h 367"/>
                    <a:gd name="T16" fmla="*/ 87 w 239"/>
                    <a:gd name="T17" fmla="*/ 30 h 367"/>
                    <a:gd name="T18" fmla="*/ 85 w 239"/>
                    <a:gd name="T19" fmla="*/ 38 h 367"/>
                    <a:gd name="T20" fmla="*/ 79 w 239"/>
                    <a:gd name="T21" fmla="*/ 83 h 367"/>
                    <a:gd name="T22" fmla="*/ 89 w 239"/>
                    <a:gd name="T23" fmla="*/ 102 h 367"/>
                    <a:gd name="T24" fmla="*/ 40 w 239"/>
                    <a:gd name="T25" fmla="*/ 665 h 367"/>
                    <a:gd name="T26" fmla="*/ 57 w 239"/>
                    <a:gd name="T27" fmla="*/ 717 h 367"/>
                    <a:gd name="T28" fmla="*/ 4 w 239"/>
                    <a:gd name="T29" fmla="*/ 904 h 367"/>
                    <a:gd name="T30" fmla="*/ 23 w 239"/>
                    <a:gd name="T31" fmla="*/ 989 h 367"/>
                    <a:gd name="T32" fmla="*/ 100 w 239"/>
                    <a:gd name="T33" fmla="*/ 1169 h 367"/>
                    <a:gd name="T34" fmla="*/ 171 w 239"/>
                    <a:gd name="T35" fmla="*/ 989 h 367"/>
                    <a:gd name="T36" fmla="*/ 100 w 239"/>
                    <a:gd name="T37" fmla="*/ 161 h 367"/>
                    <a:gd name="T38" fmla="*/ 100 w 239"/>
                    <a:gd name="T39" fmla="*/ 665 h 367"/>
                    <a:gd name="T40" fmla="*/ 100 w 239"/>
                    <a:gd name="T41" fmla="*/ 152 h 367"/>
                    <a:gd name="T42" fmla="*/ 100 w 239"/>
                    <a:gd name="T43" fmla="*/ 733 h 367"/>
                    <a:gd name="T44" fmla="*/ 143 w 239"/>
                    <a:gd name="T45" fmla="*/ 904 h 367"/>
                    <a:gd name="T46" fmla="*/ 57 w 239"/>
                    <a:gd name="T47" fmla="*/ 904 h 367"/>
                    <a:gd name="T48" fmla="*/ 100 w 239"/>
                    <a:gd name="T49" fmla="*/ 1154 h 367"/>
                    <a:gd name="T50" fmla="*/ 24 w 239"/>
                    <a:gd name="T51" fmla="*/ 1150 h 367"/>
                    <a:gd name="T52" fmla="*/ 30 w 239"/>
                    <a:gd name="T53" fmla="*/ 1123 h 367"/>
                    <a:gd name="T54" fmla="*/ 36 w 239"/>
                    <a:gd name="T55" fmla="*/ 1106 h 367"/>
                    <a:gd name="T56" fmla="*/ 44 w 239"/>
                    <a:gd name="T57" fmla="*/ 1078 h 367"/>
                    <a:gd name="T58" fmla="*/ 59 w 239"/>
                    <a:gd name="T59" fmla="*/ 1058 h 367"/>
                    <a:gd name="T60" fmla="*/ 68 w 239"/>
                    <a:gd name="T61" fmla="*/ 1034 h 367"/>
                    <a:gd name="T62" fmla="*/ 75 w 239"/>
                    <a:gd name="T63" fmla="*/ 1034 h 367"/>
                    <a:gd name="T64" fmla="*/ 87 w 239"/>
                    <a:gd name="T65" fmla="*/ 1028 h 367"/>
                    <a:gd name="T66" fmla="*/ 100 w 239"/>
                    <a:gd name="T67" fmla="*/ 1028 h 367"/>
                    <a:gd name="T68" fmla="*/ 108 w 239"/>
                    <a:gd name="T69" fmla="*/ 1028 h 367"/>
                    <a:gd name="T70" fmla="*/ 116 w 239"/>
                    <a:gd name="T71" fmla="*/ 1034 h 367"/>
                    <a:gd name="T72" fmla="*/ 125 w 239"/>
                    <a:gd name="T73" fmla="*/ 1034 h 367"/>
                    <a:gd name="T74" fmla="*/ 141 w 239"/>
                    <a:gd name="T75" fmla="*/ 1058 h 367"/>
                    <a:gd name="T76" fmla="*/ 150 w 239"/>
                    <a:gd name="T77" fmla="*/ 1078 h 367"/>
                    <a:gd name="T78" fmla="*/ 158 w 239"/>
                    <a:gd name="T79" fmla="*/ 1106 h 367"/>
                    <a:gd name="T80" fmla="*/ 162 w 239"/>
                    <a:gd name="T81" fmla="*/ 1135 h 367"/>
                    <a:gd name="T82" fmla="*/ 165 w 239"/>
                    <a:gd name="T83" fmla="*/ 1154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367"/>
                    <a:gd name="T128" fmla="*/ 239 w 239"/>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367">
                      <a:moveTo>
                        <a:pt x="211" y="311"/>
                      </a:moveTo>
                      <a:lnTo>
                        <a:pt x="235" y="311"/>
                      </a:lnTo>
                      <a:lnTo>
                        <a:pt x="235" y="285"/>
                      </a:lnTo>
                      <a:lnTo>
                        <a:pt x="201" y="285"/>
                      </a:lnTo>
                      <a:lnTo>
                        <a:pt x="175" y="226"/>
                      </a:lnTo>
                      <a:lnTo>
                        <a:pt x="191" y="226"/>
                      </a:lnTo>
                      <a:lnTo>
                        <a:pt x="191" y="208"/>
                      </a:lnTo>
                      <a:lnTo>
                        <a:pt x="167" y="208"/>
                      </a:lnTo>
                      <a:lnTo>
                        <a:pt x="131" y="32"/>
                      </a:lnTo>
                      <a:lnTo>
                        <a:pt x="135" y="32"/>
                      </a:lnTo>
                      <a:lnTo>
                        <a:pt x="143" y="26"/>
                      </a:lnTo>
                      <a:lnTo>
                        <a:pt x="143" y="18"/>
                      </a:lnTo>
                      <a:lnTo>
                        <a:pt x="135" y="12"/>
                      </a:lnTo>
                      <a:lnTo>
                        <a:pt x="135" y="10"/>
                      </a:lnTo>
                      <a:lnTo>
                        <a:pt x="135" y="0"/>
                      </a:lnTo>
                      <a:lnTo>
                        <a:pt x="107" y="0"/>
                      </a:lnTo>
                      <a:lnTo>
                        <a:pt x="107" y="10"/>
                      </a:lnTo>
                      <a:lnTo>
                        <a:pt x="107" y="12"/>
                      </a:lnTo>
                      <a:lnTo>
                        <a:pt x="105" y="12"/>
                      </a:lnTo>
                      <a:lnTo>
                        <a:pt x="99" y="18"/>
                      </a:lnTo>
                      <a:lnTo>
                        <a:pt x="99" y="26"/>
                      </a:lnTo>
                      <a:lnTo>
                        <a:pt x="105" y="32"/>
                      </a:lnTo>
                      <a:lnTo>
                        <a:pt x="109" y="32"/>
                      </a:lnTo>
                      <a:lnTo>
                        <a:pt x="75" y="208"/>
                      </a:lnTo>
                      <a:lnTo>
                        <a:pt x="50" y="208"/>
                      </a:lnTo>
                      <a:lnTo>
                        <a:pt x="50" y="226"/>
                      </a:lnTo>
                      <a:lnTo>
                        <a:pt x="67" y="226"/>
                      </a:lnTo>
                      <a:lnTo>
                        <a:pt x="38" y="285"/>
                      </a:lnTo>
                      <a:lnTo>
                        <a:pt x="4" y="285"/>
                      </a:lnTo>
                      <a:lnTo>
                        <a:pt x="4" y="311"/>
                      </a:lnTo>
                      <a:lnTo>
                        <a:pt x="28" y="311"/>
                      </a:lnTo>
                      <a:lnTo>
                        <a:pt x="0" y="367"/>
                      </a:lnTo>
                      <a:lnTo>
                        <a:pt x="121" y="367"/>
                      </a:lnTo>
                      <a:lnTo>
                        <a:pt x="239" y="367"/>
                      </a:lnTo>
                      <a:lnTo>
                        <a:pt x="211" y="311"/>
                      </a:lnTo>
                      <a:close/>
                      <a:moveTo>
                        <a:pt x="121" y="48"/>
                      </a:moveTo>
                      <a:lnTo>
                        <a:pt x="121" y="50"/>
                      </a:lnTo>
                      <a:lnTo>
                        <a:pt x="145" y="208"/>
                      </a:lnTo>
                      <a:lnTo>
                        <a:pt x="121" y="208"/>
                      </a:lnTo>
                      <a:lnTo>
                        <a:pt x="95" y="208"/>
                      </a:lnTo>
                      <a:lnTo>
                        <a:pt x="121" y="48"/>
                      </a:lnTo>
                      <a:close/>
                      <a:moveTo>
                        <a:pt x="91" y="230"/>
                      </a:moveTo>
                      <a:lnTo>
                        <a:pt x="121" y="230"/>
                      </a:lnTo>
                      <a:lnTo>
                        <a:pt x="149" y="230"/>
                      </a:lnTo>
                      <a:lnTo>
                        <a:pt x="175" y="285"/>
                      </a:lnTo>
                      <a:lnTo>
                        <a:pt x="121" y="285"/>
                      </a:lnTo>
                      <a:lnTo>
                        <a:pt x="67" y="285"/>
                      </a:lnTo>
                      <a:lnTo>
                        <a:pt x="91" y="230"/>
                      </a:lnTo>
                      <a:close/>
                      <a:moveTo>
                        <a:pt x="121" y="363"/>
                      </a:moveTo>
                      <a:lnTo>
                        <a:pt x="34" y="363"/>
                      </a:lnTo>
                      <a:lnTo>
                        <a:pt x="34" y="361"/>
                      </a:lnTo>
                      <a:lnTo>
                        <a:pt x="38" y="357"/>
                      </a:lnTo>
                      <a:lnTo>
                        <a:pt x="40" y="353"/>
                      </a:lnTo>
                      <a:lnTo>
                        <a:pt x="42" y="351"/>
                      </a:lnTo>
                      <a:lnTo>
                        <a:pt x="46" y="347"/>
                      </a:lnTo>
                      <a:lnTo>
                        <a:pt x="50" y="343"/>
                      </a:lnTo>
                      <a:lnTo>
                        <a:pt x="54" y="339"/>
                      </a:lnTo>
                      <a:lnTo>
                        <a:pt x="60" y="335"/>
                      </a:lnTo>
                      <a:lnTo>
                        <a:pt x="69" y="331"/>
                      </a:lnTo>
                      <a:lnTo>
                        <a:pt x="77" y="329"/>
                      </a:lnTo>
                      <a:lnTo>
                        <a:pt x="85" y="325"/>
                      </a:lnTo>
                      <a:lnTo>
                        <a:pt x="91" y="325"/>
                      </a:lnTo>
                      <a:lnTo>
                        <a:pt x="95" y="325"/>
                      </a:lnTo>
                      <a:lnTo>
                        <a:pt x="101" y="323"/>
                      </a:lnTo>
                      <a:lnTo>
                        <a:pt x="107" y="323"/>
                      </a:lnTo>
                      <a:lnTo>
                        <a:pt x="113" y="323"/>
                      </a:lnTo>
                      <a:lnTo>
                        <a:pt x="121" y="323"/>
                      </a:lnTo>
                      <a:lnTo>
                        <a:pt x="127" y="323"/>
                      </a:lnTo>
                      <a:lnTo>
                        <a:pt x="133" y="323"/>
                      </a:lnTo>
                      <a:lnTo>
                        <a:pt x="139" y="323"/>
                      </a:lnTo>
                      <a:lnTo>
                        <a:pt x="145" y="325"/>
                      </a:lnTo>
                      <a:lnTo>
                        <a:pt x="151" y="325"/>
                      </a:lnTo>
                      <a:lnTo>
                        <a:pt x="155" y="325"/>
                      </a:lnTo>
                      <a:lnTo>
                        <a:pt x="165" y="329"/>
                      </a:lnTo>
                      <a:lnTo>
                        <a:pt x="173" y="331"/>
                      </a:lnTo>
                      <a:lnTo>
                        <a:pt x="179" y="335"/>
                      </a:lnTo>
                      <a:lnTo>
                        <a:pt x="185" y="339"/>
                      </a:lnTo>
                      <a:lnTo>
                        <a:pt x="191" y="343"/>
                      </a:lnTo>
                      <a:lnTo>
                        <a:pt x="195" y="347"/>
                      </a:lnTo>
                      <a:lnTo>
                        <a:pt x="197" y="351"/>
                      </a:lnTo>
                      <a:lnTo>
                        <a:pt x="201" y="357"/>
                      </a:lnTo>
                      <a:lnTo>
                        <a:pt x="205" y="361"/>
                      </a:lnTo>
                      <a:lnTo>
                        <a:pt x="205" y="363"/>
                      </a:lnTo>
                      <a:lnTo>
                        <a:pt x="121" y="363"/>
                      </a:lnTo>
                      <a:close/>
                    </a:path>
                  </a:pathLst>
                </a:custGeom>
                <a:solidFill>
                  <a:srgbClr val="C00000"/>
                </a:solidFill>
                <a:ln w="9525">
                  <a:noFill/>
                  <a:round/>
                  <a:headEnd/>
                  <a:tailEnd/>
                </a:ln>
              </p:spPr>
              <p:txBody>
                <a:bodyPr/>
                <a:lstStyle/>
                <a:p>
                  <a:pPr defTabSz="710988">
                    <a:defRPr/>
                  </a:pPr>
                  <a:endParaRPr lang="zh-CN" altLang="en-US" sz="1399" kern="0">
                    <a:solidFill>
                      <a:srgbClr val="1D1D1A"/>
                    </a:solidFill>
                    <a:latin typeface="微软雅黑" panose="020B0503020204020204" pitchFamily="34" charset="-122"/>
                    <a:ea typeface="微软雅黑" panose="020B0503020204020204" pitchFamily="34" charset="-122"/>
                    <a:cs typeface="Arial" pitchFamily="34" charset="0"/>
                  </a:endParaRPr>
                </a:p>
              </p:txBody>
            </p:sp>
            <p:pic>
              <p:nvPicPr>
                <p:cNvPr id="124" name="Picture 2" descr="http://www.alcatel-lucent.com/lightradio-wifi/_images/100g/WiFi_180x180_a.png">
                  <a:extLst>
                    <a:ext uri="{FF2B5EF4-FFF2-40B4-BE49-F238E27FC236}">
                      <a16:creationId xmlns:a16="http://schemas.microsoft.com/office/drawing/2014/main" id="{BFF9BE03-5103-48F7-8723-4E2BF3880EB8}"/>
                    </a:ext>
                  </a:extLst>
                </p:cNvPr>
                <p:cNvPicPr>
                  <a:picLocks noChangeAspect="1" noChangeArrowheads="1"/>
                </p:cNvPicPr>
                <p:nvPr/>
              </p:nvPicPr>
              <p:blipFill>
                <a:blip r:embed="rId8" cstate="email">
                  <a:lum bright="35000" contrast="1000"/>
                </a:blip>
                <a:srcRect/>
                <a:stretch>
                  <a:fillRect/>
                </a:stretch>
              </p:blipFill>
              <p:spPr bwMode="auto">
                <a:xfrm rot="16200000" flipH="1">
                  <a:off x="10089471" y="5233760"/>
                  <a:ext cx="258079" cy="248960"/>
                </a:xfrm>
                <a:prstGeom prst="rect">
                  <a:avLst/>
                </a:prstGeom>
                <a:noFill/>
              </p:spPr>
            </p:pic>
          </p:grpSp>
          <p:sp>
            <p:nvSpPr>
              <p:cNvPr id="121" name="文本框 229">
                <a:extLst>
                  <a:ext uri="{FF2B5EF4-FFF2-40B4-BE49-F238E27FC236}">
                    <a16:creationId xmlns:a16="http://schemas.microsoft.com/office/drawing/2014/main" id="{D079479B-4F60-4225-AFCE-07B7C6A0D148}"/>
                  </a:ext>
                </a:extLst>
              </p:cNvPr>
              <p:cNvSpPr txBox="1"/>
              <p:nvPr/>
            </p:nvSpPr>
            <p:spPr>
              <a:xfrm>
                <a:off x="632710" y="2782048"/>
                <a:ext cx="756826" cy="210122"/>
              </a:xfrm>
              <a:prstGeom prst="rect">
                <a:avLst/>
              </a:prstGeom>
              <a:noFill/>
            </p:spPr>
            <p:txBody>
              <a:bodyPr wrap="square" lIns="0" tIns="0" rIns="0" bIns="0" rtlCol="0">
                <a:spAutoFit/>
              </a:bodyPr>
              <a:lstStyle/>
              <a:p>
                <a:pPr algn="ctr" defTabSz="710988">
                  <a:defRPr/>
                </a:pPr>
                <a:r>
                  <a:rPr lang="en-US" altLang="zh-CN" sz="779" kern="0" dirty="0">
                    <a:solidFill>
                      <a:srgbClr val="1D1D1A"/>
                    </a:solidFill>
                    <a:latin typeface="微软雅黑" panose="020B0503020204020204" pitchFamily="34" charset="-122"/>
                    <a:ea typeface="微软雅黑" panose="020B0503020204020204" pitchFamily="34" charset="-122"/>
                  </a:rPr>
                  <a:t>5G</a:t>
                </a:r>
                <a:endParaRPr lang="zh-CN" altLang="en-US" sz="779" kern="0" dirty="0">
                  <a:solidFill>
                    <a:srgbClr val="1D1D1A"/>
                  </a:solidFill>
                  <a:latin typeface="微软雅黑" panose="020B0503020204020204" pitchFamily="34" charset="-122"/>
                  <a:ea typeface="微软雅黑" panose="020B0503020204020204" pitchFamily="34" charset="-122"/>
                </a:endParaRPr>
              </a:p>
            </p:txBody>
          </p:sp>
        </p:grpSp>
        <p:sp>
          <p:nvSpPr>
            <p:cNvPr id="28" name="文本框 233">
              <a:extLst>
                <a:ext uri="{FF2B5EF4-FFF2-40B4-BE49-F238E27FC236}">
                  <a16:creationId xmlns:a16="http://schemas.microsoft.com/office/drawing/2014/main" id="{BE1EFE3C-4A1F-4560-BFAF-EA51E4293633}"/>
                </a:ext>
              </a:extLst>
            </p:cNvPr>
            <p:cNvSpPr txBox="1"/>
            <p:nvPr/>
          </p:nvSpPr>
          <p:spPr>
            <a:xfrm>
              <a:off x="2599542" y="3393481"/>
              <a:ext cx="882489" cy="136063"/>
            </a:xfrm>
            <a:prstGeom prst="rect">
              <a:avLst/>
            </a:prstGeom>
            <a:noFill/>
          </p:spPr>
          <p:txBody>
            <a:bodyPr wrap="square" lIns="0" tIns="0" rIns="0" bIns="0" rtlCol="0">
              <a:spAutoFit/>
            </a:bodyPr>
            <a:lstStyle/>
            <a:p>
              <a:pPr algn="ctr" defTabSz="710988">
                <a:defRPr/>
              </a:pPr>
              <a:r>
                <a:rPr lang="zh-CN" altLang="en-US" sz="884" b="1" kern="0" dirty="0">
                  <a:solidFill>
                    <a:srgbClr val="1D1D1A"/>
                  </a:solidFill>
                  <a:latin typeface="微软雅黑" panose="020B0503020204020204" pitchFamily="34" charset="-122"/>
                  <a:ea typeface="微软雅黑" panose="020B0503020204020204" pitchFamily="34" charset="-122"/>
                </a:rPr>
                <a:t>Fixed access</a:t>
              </a:r>
            </a:p>
          </p:txBody>
        </p:sp>
        <p:pic>
          <p:nvPicPr>
            <p:cNvPr id="29" name="Picture 14" descr="상승_4">
              <a:extLst>
                <a:ext uri="{FF2B5EF4-FFF2-40B4-BE49-F238E27FC236}">
                  <a16:creationId xmlns:a16="http://schemas.microsoft.com/office/drawing/2014/main" id="{B605CA80-8E7D-40D6-BB12-24915985914A}"/>
                </a:ext>
              </a:extLst>
            </p:cNvPr>
            <p:cNvPicPr>
              <a:picLocks noChangeAspect="1" noChangeArrowheads="1"/>
            </p:cNvPicPr>
            <p:nvPr/>
          </p:nvPicPr>
          <p:blipFill>
            <a:blip r:embed="rId11" cstate="print">
              <a:duotone>
                <a:srgbClr val="F8B53C">
                  <a:shade val="45000"/>
                  <a:satMod val="135000"/>
                </a:srgbClr>
                <a:prstClr val="white"/>
              </a:duotone>
              <a:extLst>
                <a:ext uri="{BEBA8EAE-BF5A-486C-A8C5-ECC9F3942E4B}">
                  <a14:imgProps xmlns:a14="http://schemas.microsoft.com/office/drawing/2010/main">
                    <a14:imgLayer r:embed="rId12">
                      <a14:imgEffect>
                        <a14:saturation sat="0"/>
                      </a14:imgEffect>
                    </a14:imgLayer>
                  </a14:imgProps>
                </a:ext>
              </a:extLst>
            </a:blip>
            <a:srcRect/>
            <a:stretch>
              <a:fillRect/>
            </a:stretch>
          </p:blipFill>
          <p:spPr bwMode="auto">
            <a:xfrm rot="16200000">
              <a:off x="3711381" y="2803603"/>
              <a:ext cx="1728648" cy="1080756"/>
            </a:xfrm>
            <a:prstGeom prst="rect">
              <a:avLst/>
            </a:prstGeom>
            <a:noFill/>
          </p:spPr>
        </p:pic>
        <p:sp>
          <p:nvSpPr>
            <p:cNvPr id="30" name="文本框 235">
              <a:extLst>
                <a:ext uri="{FF2B5EF4-FFF2-40B4-BE49-F238E27FC236}">
                  <a16:creationId xmlns:a16="http://schemas.microsoft.com/office/drawing/2014/main" id="{14F051DA-1ECD-434B-89EE-5F38B2831B35}"/>
                </a:ext>
              </a:extLst>
            </p:cNvPr>
            <p:cNvSpPr txBox="1"/>
            <p:nvPr/>
          </p:nvSpPr>
          <p:spPr>
            <a:xfrm>
              <a:off x="4175654" y="3246572"/>
              <a:ext cx="875473" cy="234167"/>
            </a:xfrm>
            <a:prstGeom prst="rect">
              <a:avLst/>
            </a:prstGeom>
            <a:noFill/>
          </p:spPr>
          <p:txBody>
            <a:bodyPr wrap="square" lIns="0" tIns="0" rIns="0" bIns="0" rtlCol="0">
              <a:spAutoFit/>
            </a:bodyPr>
            <a:lstStyle/>
            <a:p>
              <a:pPr algn="ctr" defTabSz="710988">
                <a:defRPr/>
              </a:pPr>
              <a:r>
                <a:rPr lang="zh-CN" altLang="en-US" sz="761" b="1" kern="0" dirty="0">
                  <a:solidFill>
                    <a:srgbClr val="C00000"/>
                  </a:solidFill>
                  <a:latin typeface="微软雅黑" panose="020B0503020204020204" pitchFamily="34" charset="-122"/>
                  <a:ea typeface="微软雅黑" panose="020B0503020204020204" pitchFamily="34" charset="-122"/>
                </a:rPr>
                <a:t>Fixed </a:t>
              </a:r>
              <a:r>
                <a:rPr lang="en-US" altLang="zh-CN" sz="761" b="1" kern="0" dirty="0">
                  <a:solidFill>
                    <a:srgbClr val="C00000"/>
                  </a:solidFill>
                  <a:latin typeface="微软雅黑" panose="020B0503020204020204" pitchFamily="34" charset="-122"/>
                  <a:ea typeface="微软雅黑" panose="020B0503020204020204" pitchFamily="34" charset="-122"/>
                </a:rPr>
                <a:t>M</a:t>
              </a:r>
              <a:r>
                <a:rPr lang="zh-CN" altLang="en-US" sz="761" b="1" kern="0" dirty="0">
                  <a:solidFill>
                    <a:srgbClr val="C00000"/>
                  </a:solidFill>
                  <a:latin typeface="微软雅黑" panose="020B0503020204020204" pitchFamily="34" charset="-122"/>
                  <a:ea typeface="微软雅黑" panose="020B0503020204020204" pitchFamily="34" charset="-122"/>
                </a:rPr>
                <a:t>obile </a:t>
              </a:r>
              <a:r>
                <a:rPr lang="en-US" altLang="zh-CN" sz="761" b="1" kern="0" dirty="0">
                  <a:solidFill>
                    <a:srgbClr val="C00000"/>
                  </a:solidFill>
                  <a:latin typeface="微软雅黑" panose="020B0503020204020204" pitchFamily="34" charset="-122"/>
                  <a:ea typeface="微软雅黑" panose="020B0503020204020204" pitchFamily="34" charset="-122"/>
                </a:rPr>
                <a:t>C</a:t>
              </a:r>
              <a:r>
                <a:rPr lang="zh-CN" altLang="en-US" sz="761" b="1" kern="0" dirty="0">
                  <a:solidFill>
                    <a:srgbClr val="C00000"/>
                  </a:solidFill>
                  <a:latin typeface="微软雅黑" panose="020B0503020204020204" pitchFamily="34" charset="-122"/>
                  <a:ea typeface="微软雅黑" panose="020B0503020204020204" pitchFamily="34" charset="-122"/>
                </a:rPr>
                <a:t>onvergence</a:t>
              </a:r>
            </a:p>
          </p:txBody>
        </p:sp>
        <p:pic>
          <p:nvPicPr>
            <p:cNvPr id="31" name="Picture 465" descr="图片155">
              <a:extLst>
                <a:ext uri="{FF2B5EF4-FFF2-40B4-BE49-F238E27FC236}">
                  <a16:creationId xmlns:a16="http://schemas.microsoft.com/office/drawing/2014/main" id="{3B74B8B2-D581-4CDA-9CD2-9CCBB8FFE73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55935" y="3659586"/>
              <a:ext cx="154274" cy="17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肘形连接符 943">
              <a:extLst>
                <a:ext uri="{FF2B5EF4-FFF2-40B4-BE49-F238E27FC236}">
                  <a16:creationId xmlns:a16="http://schemas.microsoft.com/office/drawing/2014/main" id="{C2868070-69AD-4F7B-9D34-E7628E5E1863}"/>
                </a:ext>
              </a:extLst>
            </p:cNvPr>
            <p:cNvCxnSpPr>
              <a:cxnSpLocks/>
            </p:cNvCxnSpPr>
            <p:nvPr/>
          </p:nvCxnSpPr>
          <p:spPr>
            <a:xfrm rot="10800000" flipV="1">
              <a:off x="3894912" y="3753650"/>
              <a:ext cx="292606" cy="312"/>
            </a:xfrm>
            <a:prstGeom prst="bentConnector3">
              <a:avLst>
                <a:gd name="adj1" fmla="val 50000"/>
              </a:avLst>
            </a:prstGeom>
            <a:noFill/>
            <a:ln w="6350" cap="flat" cmpd="sng" algn="ctr">
              <a:solidFill>
                <a:srgbClr val="FFC000"/>
              </a:solidFill>
              <a:prstDash val="solid"/>
              <a:miter lim="800000"/>
            </a:ln>
            <a:effectLst/>
          </p:spPr>
        </p:cxnSp>
        <p:pic>
          <p:nvPicPr>
            <p:cNvPr id="33" name="Picture 465" descr="图片155">
              <a:extLst>
                <a:ext uri="{FF2B5EF4-FFF2-40B4-BE49-F238E27FC236}">
                  <a16:creationId xmlns:a16="http://schemas.microsoft.com/office/drawing/2014/main" id="{32F5948F-9631-4C19-9011-BF8A44613A9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72992" y="3807654"/>
              <a:ext cx="103398" cy="12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肘形连接符 945">
              <a:extLst>
                <a:ext uri="{FF2B5EF4-FFF2-40B4-BE49-F238E27FC236}">
                  <a16:creationId xmlns:a16="http://schemas.microsoft.com/office/drawing/2014/main" id="{A8CD6C7C-C2DF-4C39-A080-B51D14E9F94E}"/>
                </a:ext>
              </a:extLst>
            </p:cNvPr>
            <p:cNvCxnSpPr>
              <a:cxnSpLocks/>
              <a:endCxn id="33" idx="3"/>
            </p:cNvCxnSpPr>
            <p:nvPr/>
          </p:nvCxnSpPr>
          <p:spPr>
            <a:xfrm rot="10800000" flipV="1">
              <a:off x="3276391" y="3802489"/>
              <a:ext cx="486535" cy="65342"/>
            </a:xfrm>
            <a:prstGeom prst="bentConnector3">
              <a:avLst/>
            </a:prstGeom>
            <a:noFill/>
            <a:ln w="6350" cap="flat" cmpd="sng" algn="ctr">
              <a:solidFill>
                <a:srgbClr val="FFC000"/>
              </a:solidFill>
              <a:prstDash val="solid"/>
              <a:miter lim="800000"/>
            </a:ln>
            <a:effectLst/>
          </p:spPr>
        </p:cxnSp>
        <p:cxnSp>
          <p:nvCxnSpPr>
            <p:cNvPr id="35" name="肘形连接符 946">
              <a:extLst>
                <a:ext uri="{FF2B5EF4-FFF2-40B4-BE49-F238E27FC236}">
                  <a16:creationId xmlns:a16="http://schemas.microsoft.com/office/drawing/2014/main" id="{4B79F07D-3761-4D65-89E7-907532D2ABF6}"/>
                </a:ext>
              </a:extLst>
            </p:cNvPr>
            <p:cNvCxnSpPr>
              <a:cxnSpLocks/>
              <a:stCxn id="33" idx="1"/>
            </p:cNvCxnSpPr>
            <p:nvPr/>
          </p:nvCxnSpPr>
          <p:spPr>
            <a:xfrm rot="10800000" flipV="1">
              <a:off x="2220381" y="3867831"/>
              <a:ext cx="952611" cy="77679"/>
            </a:xfrm>
            <a:prstGeom prst="bentConnector3">
              <a:avLst>
                <a:gd name="adj1" fmla="val 50000"/>
              </a:avLst>
            </a:prstGeom>
            <a:noFill/>
            <a:ln w="6350" cap="flat" cmpd="sng" algn="ctr">
              <a:solidFill>
                <a:srgbClr val="FFC000"/>
              </a:solidFill>
              <a:prstDash val="solid"/>
              <a:miter lim="800000"/>
            </a:ln>
            <a:effectLst/>
          </p:spPr>
        </p:cxnSp>
        <p:sp>
          <p:nvSpPr>
            <p:cNvPr id="36" name="矩形 241">
              <a:extLst>
                <a:ext uri="{FF2B5EF4-FFF2-40B4-BE49-F238E27FC236}">
                  <a16:creationId xmlns:a16="http://schemas.microsoft.com/office/drawing/2014/main" id="{AF87BE3D-0CAA-46A3-9E2B-24B0C6CF5097}"/>
                </a:ext>
              </a:extLst>
            </p:cNvPr>
            <p:cNvSpPr/>
            <p:nvPr/>
          </p:nvSpPr>
          <p:spPr>
            <a:xfrm>
              <a:off x="2362218" y="4596459"/>
              <a:ext cx="1084837" cy="221471"/>
            </a:xfrm>
            <a:prstGeom prst="rect">
              <a:avLst/>
            </a:prstGeom>
          </p:spPr>
          <p:txBody>
            <a:bodyPr wrap="square">
              <a:spAutoFit/>
            </a:bodyPr>
            <a:lstStyle/>
            <a:p>
              <a:pPr defTabSz="710988">
                <a:defRPr/>
              </a:pPr>
              <a:r>
                <a:rPr lang="zh-CN" altLang="en-US" sz="839" b="1" kern="0" dirty="0">
                  <a:solidFill>
                    <a:srgbClr val="1D1D1A"/>
                  </a:solidFill>
                  <a:latin typeface="微软雅黑" panose="020B0503020204020204" pitchFamily="34" charset="-122"/>
                  <a:ea typeface="微软雅黑" panose="020B0503020204020204" pitchFamily="34" charset="-122"/>
                </a:rPr>
                <a:t>Site planning</a:t>
              </a:r>
              <a:endParaRPr lang="zh-CN" altLang="en-US" sz="933" kern="0" dirty="0">
                <a:solidFill>
                  <a:srgbClr val="1D1D1A"/>
                </a:solidFill>
                <a:latin typeface="微软雅黑" panose="020B0503020204020204" pitchFamily="34" charset="-122"/>
                <a:ea typeface="微软雅黑" panose="020B0503020204020204" pitchFamily="34" charset="-122"/>
              </a:endParaRPr>
            </a:p>
          </p:txBody>
        </p:sp>
        <p:sp>
          <p:nvSpPr>
            <p:cNvPr id="37" name="下箭头 948">
              <a:extLst>
                <a:ext uri="{FF2B5EF4-FFF2-40B4-BE49-F238E27FC236}">
                  <a16:creationId xmlns:a16="http://schemas.microsoft.com/office/drawing/2014/main" id="{4D0EA01E-A20D-4402-A1F6-AEF7F85EB544}"/>
                </a:ext>
              </a:extLst>
            </p:cNvPr>
            <p:cNvSpPr/>
            <p:nvPr/>
          </p:nvSpPr>
          <p:spPr>
            <a:xfrm>
              <a:off x="2286484" y="4632302"/>
              <a:ext cx="129139" cy="158561"/>
            </a:xfrm>
            <a:prstGeom prst="downArrow">
              <a:avLst/>
            </a:prstGeom>
            <a:solidFill>
              <a:srgbClr val="C7000B"/>
            </a:soli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微软雅黑" panose="020B0503020204020204" pitchFamily="34" charset="-122"/>
                <a:ea typeface="微软雅黑" panose="020B0503020204020204" pitchFamily="34" charset="-122"/>
              </a:endParaRPr>
            </a:p>
          </p:txBody>
        </p:sp>
        <p:sp>
          <p:nvSpPr>
            <p:cNvPr id="38" name="下箭头 949">
              <a:extLst>
                <a:ext uri="{FF2B5EF4-FFF2-40B4-BE49-F238E27FC236}">
                  <a16:creationId xmlns:a16="http://schemas.microsoft.com/office/drawing/2014/main" id="{94EC64AC-F348-4396-8121-532404A71032}"/>
                </a:ext>
              </a:extLst>
            </p:cNvPr>
            <p:cNvSpPr/>
            <p:nvPr/>
          </p:nvSpPr>
          <p:spPr>
            <a:xfrm>
              <a:off x="4258813" y="4636830"/>
              <a:ext cx="111618" cy="148818"/>
            </a:xfrm>
            <a:prstGeom prst="downArrow">
              <a:avLst/>
            </a:prstGeom>
            <a:solidFill>
              <a:srgbClr val="C7000B"/>
            </a:soli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微软雅黑" panose="020B0503020204020204" pitchFamily="34" charset="-122"/>
                <a:ea typeface="微软雅黑" panose="020B0503020204020204" pitchFamily="34" charset="-122"/>
              </a:endParaRPr>
            </a:p>
          </p:txBody>
        </p:sp>
        <p:sp>
          <p:nvSpPr>
            <p:cNvPr id="39" name="矩形 244">
              <a:extLst>
                <a:ext uri="{FF2B5EF4-FFF2-40B4-BE49-F238E27FC236}">
                  <a16:creationId xmlns:a16="http://schemas.microsoft.com/office/drawing/2014/main" id="{E8A2FD09-0B65-41F8-B068-D39D7BF5F2CF}"/>
                </a:ext>
              </a:extLst>
            </p:cNvPr>
            <p:cNvSpPr/>
            <p:nvPr/>
          </p:nvSpPr>
          <p:spPr>
            <a:xfrm>
              <a:off x="4333156" y="4504429"/>
              <a:ext cx="2070787" cy="369332"/>
            </a:xfrm>
            <a:prstGeom prst="rect">
              <a:avLst/>
            </a:prstGeom>
          </p:spPr>
          <p:txBody>
            <a:bodyPr wrap="square">
              <a:spAutoFit/>
            </a:bodyPr>
            <a:lstStyle/>
            <a:p>
              <a:pPr defTabSz="1574375">
                <a:defRPr/>
              </a:pPr>
              <a:r>
                <a:rPr lang="en-US" altLang="zh-CN" sz="900" b="1" kern="0" dirty="0">
                  <a:solidFill>
                    <a:srgbClr val="000000"/>
                  </a:solidFill>
                  <a:latin typeface="微软雅黑"/>
                  <a:ea typeface="微软雅黑"/>
                </a:rPr>
                <a:t>Full </a:t>
              </a:r>
              <a:r>
                <a:rPr lang="zh-CN" altLang="en-US" sz="900" b="1" kern="0" dirty="0">
                  <a:solidFill>
                    <a:srgbClr val="000000"/>
                  </a:solidFill>
                  <a:latin typeface="微软雅黑"/>
                  <a:ea typeface="微软雅黑"/>
                </a:rPr>
                <a:t>service area </a:t>
              </a:r>
              <a:r>
                <a:rPr lang="en-US" altLang="zh-CN" sz="900" b="1" kern="0" dirty="0">
                  <a:solidFill>
                    <a:srgbClr val="000000"/>
                  </a:solidFill>
                  <a:latin typeface="微软雅黑"/>
                  <a:ea typeface="微软雅黑"/>
                </a:rPr>
                <a:t>&amp; </a:t>
              </a:r>
              <a:r>
                <a:rPr lang="zh-CN" altLang="en-US" sz="900" b="1" kern="0" dirty="0">
                  <a:solidFill>
                    <a:srgbClr val="000000"/>
                  </a:solidFill>
                  <a:latin typeface="微软雅黑"/>
                  <a:ea typeface="微软雅黑"/>
                </a:rPr>
                <a:t>unified optical cable network planning</a:t>
              </a:r>
            </a:p>
          </p:txBody>
        </p:sp>
        <p:sp>
          <p:nvSpPr>
            <p:cNvPr id="40" name="下箭头 951">
              <a:extLst>
                <a:ext uri="{FF2B5EF4-FFF2-40B4-BE49-F238E27FC236}">
                  <a16:creationId xmlns:a16="http://schemas.microsoft.com/office/drawing/2014/main" id="{4A1C5DF0-6125-41B9-9761-E3A9DBB17B6A}"/>
                </a:ext>
              </a:extLst>
            </p:cNvPr>
            <p:cNvSpPr/>
            <p:nvPr/>
          </p:nvSpPr>
          <p:spPr>
            <a:xfrm>
              <a:off x="6681249" y="4627778"/>
              <a:ext cx="105679" cy="162294"/>
            </a:xfrm>
            <a:prstGeom prst="downArrow">
              <a:avLst/>
            </a:prstGeom>
            <a:solidFill>
              <a:srgbClr val="C7000B"/>
            </a:solidFill>
            <a:ln w="12700" cap="flat" cmpd="sng" algn="ctr">
              <a:noFill/>
              <a:prstDash val="solid"/>
              <a:miter lim="800000"/>
            </a:ln>
            <a:effectLst/>
          </p:spPr>
          <p:txBody>
            <a:bodyPr rtlCol="0" anchor="ctr"/>
            <a:lstStyle/>
            <a:p>
              <a:pPr algn="ct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41" name="矩形 246">
              <a:extLst>
                <a:ext uri="{FF2B5EF4-FFF2-40B4-BE49-F238E27FC236}">
                  <a16:creationId xmlns:a16="http://schemas.microsoft.com/office/drawing/2014/main" id="{927BAF1C-6B1B-4C19-A955-560FC46D15BD}"/>
                </a:ext>
              </a:extLst>
            </p:cNvPr>
            <p:cNvSpPr/>
            <p:nvPr/>
          </p:nvSpPr>
          <p:spPr>
            <a:xfrm>
              <a:off x="6788038" y="4596457"/>
              <a:ext cx="848357" cy="221471"/>
            </a:xfrm>
            <a:prstGeom prst="rect">
              <a:avLst/>
            </a:prstGeom>
          </p:spPr>
          <p:txBody>
            <a:bodyPr wrap="square">
              <a:spAutoFit/>
            </a:bodyPr>
            <a:lstStyle/>
            <a:p>
              <a:pPr defTabSz="710988">
                <a:defRPr/>
              </a:pPr>
              <a:r>
                <a:rPr lang="en-US" altLang="zh-CN" sz="839" b="1" kern="0" dirty="0">
                  <a:solidFill>
                    <a:srgbClr val="000000"/>
                  </a:solidFill>
                  <a:latin typeface="微软雅黑" panose="020B0503020204020204" pitchFamily="34" charset="-122"/>
                  <a:ea typeface="微软雅黑" panose="020B0503020204020204" pitchFamily="34" charset="-122"/>
                </a:rPr>
                <a:t>DC planning</a:t>
              </a:r>
            </a:p>
          </p:txBody>
        </p:sp>
        <p:grpSp>
          <p:nvGrpSpPr>
            <p:cNvPr id="42" name="组合 247">
              <a:extLst>
                <a:ext uri="{FF2B5EF4-FFF2-40B4-BE49-F238E27FC236}">
                  <a16:creationId xmlns:a16="http://schemas.microsoft.com/office/drawing/2014/main" id="{8D227674-5352-43C4-BE08-E951BF8561C7}"/>
                </a:ext>
              </a:extLst>
            </p:cNvPr>
            <p:cNvGrpSpPr/>
            <p:nvPr/>
          </p:nvGrpSpPr>
          <p:grpSpPr>
            <a:xfrm>
              <a:off x="8553606" y="1373148"/>
              <a:ext cx="2290865" cy="575954"/>
              <a:chOff x="9210673" y="1257300"/>
              <a:chExt cx="2947737" cy="741101"/>
            </a:xfrm>
          </p:grpSpPr>
          <p:sp>
            <p:nvSpPr>
              <p:cNvPr id="118" name="椭圆 248">
                <a:extLst>
                  <a:ext uri="{FF2B5EF4-FFF2-40B4-BE49-F238E27FC236}">
                    <a16:creationId xmlns:a16="http://schemas.microsoft.com/office/drawing/2014/main" id="{9F95BAF7-9CB6-4897-A4C1-812C7EE0D75B}"/>
                  </a:ext>
                </a:extLst>
              </p:cNvPr>
              <p:cNvSpPr/>
              <p:nvPr/>
            </p:nvSpPr>
            <p:spPr>
              <a:xfrm>
                <a:off x="9210673" y="1257300"/>
                <a:ext cx="2947737" cy="741101"/>
              </a:xfrm>
              <a:prstGeom prst="ellipse">
                <a:avLst/>
              </a:prstGeom>
              <a:solidFill>
                <a:srgbClr val="F8B53C">
                  <a:lumMod val="20000"/>
                  <a:lumOff val="80000"/>
                </a:srgbClr>
              </a:solidFill>
              <a:ln w="28575" cap="flat" cmpd="sng" algn="ctr">
                <a:noFill/>
                <a:prstDash val="solid"/>
                <a:miter lim="800000"/>
              </a:ln>
              <a:effectLst/>
            </p:spPr>
            <p:txBody>
              <a:bodyPr rtlCol="0" anchor="ctr"/>
              <a:lstStyle/>
              <a:p>
                <a:pPr algn="ctr" defTabSz="710988">
                  <a:defRPr/>
                </a:pPr>
                <a:endParaRPr lang="zh-CN" altLang="en-US" sz="933" kern="0" dirty="0">
                  <a:solidFill>
                    <a:srgbClr val="1D1D1A"/>
                  </a:solidFill>
                  <a:latin typeface="微软雅黑" panose="020B0503020204020204" pitchFamily="34" charset="-122"/>
                  <a:ea typeface="微软雅黑" panose="020B0503020204020204" pitchFamily="34" charset="-122"/>
                </a:endParaRPr>
              </a:p>
            </p:txBody>
          </p:sp>
          <p:sp>
            <p:nvSpPr>
              <p:cNvPr id="119" name="文本框 249">
                <a:extLst>
                  <a:ext uri="{FF2B5EF4-FFF2-40B4-BE49-F238E27FC236}">
                    <a16:creationId xmlns:a16="http://schemas.microsoft.com/office/drawing/2014/main" id="{C7DE79E8-5BA6-4772-B8A4-03121F60CC8F}"/>
                  </a:ext>
                </a:extLst>
              </p:cNvPr>
              <p:cNvSpPr txBox="1"/>
              <p:nvPr/>
            </p:nvSpPr>
            <p:spPr>
              <a:xfrm>
                <a:off x="9408569" y="1411586"/>
                <a:ext cx="2551944" cy="451141"/>
              </a:xfrm>
              <a:prstGeom prst="rect">
                <a:avLst/>
              </a:prstGeom>
              <a:noFill/>
            </p:spPr>
            <p:txBody>
              <a:bodyPr wrap="square" lIns="0" tIns="0" rIns="0" bIns="0" rtlCol="0">
                <a:spAutoFit/>
              </a:bodyPr>
              <a:lstStyle/>
              <a:p>
                <a:pPr algn="ctr" defTabSz="710988">
                  <a:defRPr/>
                </a:pPr>
                <a:r>
                  <a:rPr lang="en-US" altLang="zh-CN" sz="1139" b="1" kern="0" dirty="0">
                    <a:solidFill>
                      <a:srgbClr val="C00000"/>
                    </a:solidFill>
                    <a:latin typeface="微软雅黑" panose="020B0503020204020204" pitchFamily="34" charset="-122"/>
                    <a:ea typeface="微软雅黑" panose="020B0503020204020204" pitchFamily="34" charset="-122"/>
                  </a:rPr>
                  <a:t>4</a:t>
                </a:r>
                <a:r>
                  <a:rPr lang="zh-CN" altLang="en-US" sz="1139" b="1" kern="0" dirty="0">
                    <a:solidFill>
                      <a:srgbClr val="C00000"/>
                    </a:solidFill>
                    <a:latin typeface="微软雅黑" panose="020B0503020204020204" pitchFamily="34" charset="-122"/>
                    <a:ea typeface="微软雅黑" panose="020B0503020204020204" pitchFamily="34" charset="-122"/>
                  </a:rPr>
                  <a:t> Planning Principles for the Target Network</a:t>
                </a:r>
              </a:p>
            </p:txBody>
          </p:sp>
        </p:grpSp>
        <p:cxnSp>
          <p:nvCxnSpPr>
            <p:cNvPr id="43" name="直接连接符 250">
              <a:extLst>
                <a:ext uri="{FF2B5EF4-FFF2-40B4-BE49-F238E27FC236}">
                  <a16:creationId xmlns:a16="http://schemas.microsoft.com/office/drawing/2014/main" id="{F250D0B8-68FD-4763-A327-843E5A132EAF}"/>
                </a:ext>
              </a:extLst>
            </p:cNvPr>
            <p:cNvCxnSpPr/>
            <p:nvPr/>
          </p:nvCxnSpPr>
          <p:spPr>
            <a:xfrm>
              <a:off x="7812320" y="1473293"/>
              <a:ext cx="0" cy="4096482"/>
            </a:xfrm>
            <a:prstGeom prst="line">
              <a:avLst/>
            </a:prstGeom>
            <a:noFill/>
            <a:ln w="6350" cap="flat" cmpd="sng" algn="ctr">
              <a:solidFill>
                <a:srgbClr val="1D1D1A">
                  <a:lumMod val="50000"/>
                  <a:lumOff val="50000"/>
                </a:srgbClr>
              </a:solidFill>
              <a:prstDash val="solid"/>
              <a:miter lim="800000"/>
            </a:ln>
            <a:effectLst/>
          </p:spPr>
        </p:cxnSp>
        <p:grpSp>
          <p:nvGrpSpPr>
            <p:cNvPr id="44" name="组合 251">
              <a:extLst>
                <a:ext uri="{FF2B5EF4-FFF2-40B4-BE49-F238E27FC236}">
                  <a16:creationId xmlns:a16="http://schemas.microsoft.com/office/drawing/2014/main" id="{D7F81308-73F5-4AE0-8B92-D2EF2BE8B2C1}"/>
                </a:ext>
              </a:extLst>
            </p:cNvPr>
            <p:cNvGrpSpPr/>
            <p:nvPr/>
          </p:nvGrpSpPr>
          <p:grpSpPr>
            <a:xfrm>
              <a:off x="5061842" y="3545954"/>
              <a:ext cx="2296658" cy="296067"/>
              <a:chOff x="3564044" y="6372927"/>
              <a:chExt cx="2325994" cy="761433"/>
            </a:xfrm>
          </p:grpSpPr>
          <p:pic>
            <p:nvPicPr>
              <p:cNvPr id="101" name="Picture 1306" descr="图片24">
                <a:extLst>
                  <a:ext uri="{FF2B5EF4-FFF2-40B4-BE49-F238E27FC236}">
                    <a16:creationId xmlns:a16="http://schemas.microsoft.com/office/drawing/2014/main" id="{566EE03E-90BF-4E7B-ACF6-4C4CA9BA008A}"/>
                  </a:ext>
                </a:extLst>
              </p:cNvPr>
              <p:cNvPicPr>
                <a:picLocks noChangeAspect="1" noChangeArrowheads="1"/>
              </p:cNvPicPr>
              <p:nvPr/>
            </p:nvPicPr>
            <p:blipFill>
              <a:blip r:embed="rId15" cstate="print"/>
              <a:srcRect/>
              <a:stretch>
                <a:fillRect/>
              </a:stretch>
            </p:blipFill>
            <p:spPr bwMode="auto">
              <a:xfrm>
                <a:off x="3564044" y="6382854"/>
                <a:ext cx="282528" cy="276360"/>
              </a:xfrm>
              <a:prstGeom prst="rect">
                <a:avLst/>
              </a:prstGeom>
              <a:noFill/>
              <a:ln w="9525">
                <a:noFill/>
                <a:miter lim="800000"/>
                <a:headEnd/>
                <a:tailEnd/>
              </a:ln>
            </p:spPr>
          </p:pic>
          <p:cxnSp>
            <p:nvCxnSpPr>
              <p:cNvPr id="102" name="直接箭头连接符 253">
                <a:extLst>
                  <a:ext uri="{FF2B5EF4-FFF2-40B4-BE49-F238E27FC236}">
                    <a16:creationId xmlns:a16="http://schemas.microsoft.com/office/drawing/2014/main" id="{A0D77150-593B-43BF-BBBC-CD8B8F96FD79}"/>
                  </a:ext>
                </a:extLst>
              </p:cNvPr>
              <p:cNvCxnSpPr>
                <a:stCxn id="103" idx="1"/>
                <a:endCxn id="101" idx="3"/>
              </p:cNvCxnSpPr>
              <p:nvPr/>
            </p:nvCxnSpPr>
            <p:spPr bwMode="auto">
              <a:xfrm flipH="1">
                <a:off x="3846572" y="6511108"/>
                <a:ext cx="582080" cy="9927"/>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pic>
            <p:nvPicPr>
              <p:cNvPr id="103" name="Picture 1306" descr="图片24">
                <a:extLst>
                  <a:ext uri="{FF2B5EF4-FFF2-40B4-BE49-F238E27FC236}">
                    <a16:creationId xmlns:a16="http://schemas.microsoft.com/office/drawing/2014/main" id="{65A9C5C8-5856-4C9A-8EEC-C0FAA96DE1CA}"/>
                  </a:ext>
                </a:extLst>
              </p:cNvPr>
              <p:cNvPicPr>
                <a:picLocks noChangeAspect="1" noChangeArrowheads="1"/>
              </p:cNvPicPr>
              <p:nvPr/>
            </p:nvPicPr>
            <p:blipFill>
              <a:blip r:embed="rId15" cstate="print"/>
              <a:srcRect/>
              <a:stretch>
                <a:fillRect/>
              </a:stretch>
            </p:blipFill>
            <p:spPr bwMode="auto">
              <a:xfrm>
                <a:off x="4428651" y="6372927"/>
                <a:ext cx="282528" cy="276360"/>
              </a:xfrm>
              <a:prstGeom prst="rect">
                <a:avLst/>
              </a:prstGeom>
              <a:noFill/>
              <a:ln w="9525">
                <a:noFill/>
                <a:miter lim="800000"/>
                <a:headEnd/>
                <a:tailEnd/>
              </a:ln>
            </p:spPr>
          </p:pic>
          <p:pic>
            <p:nvPicPr>
              <p:cNvPr id="104" name="Picture 1306" descr="图片24">
                <a:extLst>
                  <a:ext uri="{FF2B5EF4-FFF2-40B4-BE49-F238E27FC236}">
                    <a16:creationId xmlns:a16="http://schemas.microsoft.com/office/drawing/2014/main" id="{A0E669FB-BEDA-411A-B2AC-561C511208E5}"/>
                  </a:ext>
                </a:extLst>
              </p:cNvPr>
              <p:cNvPicPr>
                <a:picLocks noChangeAspect="1" noChangeArrowheads="1"/>
              </p:cNvPicPr>
              <p:nvPr/>
            </p:nvPicPr>
            <p:blipFill>
              <a:blip r:embed="rId15" cstate="print"/>
              <a:srcRect/>
              <a:stretch>
                <a:fillRect/>
              </a:stretch>
            </p:blipFill>
            <p:spPr bwMode="auto">
              <a:xfrm>
                <a:off x="5311631" y="6382854"/>
                <a:ext cx="282528" cy="276360"/>
              </a:xfrm>
              <a:prstGeom prst="rect">
                <a:avLst/>
              </a:prstGeom>
              <a:noFill/>
              <a:ln w="9525">
                <a:noFill/>
                <a:miter lim="800000"/>
                <a:headEnd/>
                <a:tailEnd/>
              </a:ln>
            </p:spPr>
          </p:pic>
          <p:pic>
            <p:nvPicPr>
              <p:cNvPr id="105" name="Picture 1306" descr="图片24">
                <a:extLst>
                  <a:ext uri="{FF2B5EF4-FFF2-40B4-BE49-F238E27FC236}">
                    <a16:creationId xmlns:a16="http://schemas.microsoft.com/office/drawing/2014/main" id="{925C6CF3-C11D-4E10-8AA5-F47BB4ECEF9B}"/>
                  </a:ext>
                </a:extLst>
              </p:cNvPr>
              <p:cNvPicPr>
                <a:picLocks noChangeAspect="1" noChangeArrowheads="1"/>
              </p:cNvPicPr>
              <p:nvPr/>
            </p:nvPicPr>
            <p:blipFill>
              <a:blip r:embed="rId15" cstate="print"/>
              <a:srcRect/>
              <a:stretch>
                <a:fillRect/>
              </a:stretch>
            </p:blipFill>
            <p:spPr bwMode="auto">
              <a:xfrm>
                <a:off x="3913645" y="6858000"/>
                <a:ext cx="282528" cy="276360"/>
              </a:xfrm>
              <a:prstGeom prst="rect">
                <a:avLst/>
              </a:prstGeom>
              <a:noFill/>
              <a:ln w="9525">
                <a:noFill/>
                <a:miter lim="800000"/>
                <a:headEnd/>
                <a:tailEnd/>
              </a:ln>
            </p:spPr>
          </p:pic>
          <p:pic>
            <p:nvPicPr>
              <p:cNvPr id="106" name="Picture 1306" descr="图片24">
                <a:extLst>
                  <a:ext uri="{FF2B5EF4-FFF2-40B4-BE49-F238E27FC236}">
                    <a16:creationId xmlns:a16="http://schemas.microsoft.com/office/drawing/2014/main" id="{BD2420FC-9933-40F4-8C8A-A9D0D1B349D0}"/>
                  </a:ext>
                </a:extLst>
              </p:cNvPr>
              <p:cNvPicPr>
                <a:picLocks noChangeAspect="1" noChangeArrowheads="1"/>
              </p:cNvPicPr>
              <p:nvPr/>
            </p:nvPicPr>
            <p:blipFill>
              <a:blip r:embed="rId15" cstate="print"/>
              <a:srcRect/>
              <a:stretch>
                <a:fillRect/>
              </a:stretch>
            </p:blipFill>
            <p:spPr bwMode="auto">
              <a:xfrm>
                <a:off x="4721026" y="6858000"/>
                <a:ext cx="282528" cy="276360"/>
              </a:xfrm>
              <a:prstGeom prst="rect">
                <a:avLst/>
              </a:prstGeom>
              <a:noFill/>
              <a:ln w="9525">
                <a:noFill/>
                <a:miter lim="800000"/>
                <a:headEnd/>
                <a:tailEnd/>
              </a:ln>
            </p:spPr>
          </p:pic>
          <p:pic>
            <p:nvPicPr>
              <p:cNvPr id="107" name="Picture 1306" descr="图片24">
                <a:extLst>
                  <a:ext uri="{FF2B5EF4-FFF2-40B4-BE49-F238E27FC236}">
                    <a16:creationId xmlns:a16="http://schemas.microsoft.com/office/drawing/2014/main" id="{AAACC25A-8CAC-4149-9B97-D072F37F6796}"/>
                  </a:ext>
                </a:extLst>
              </p:cNvPr>
              <p:cNvPicPr>
                <a:picLocks noChangeAspect="1" noChangeArrowheads="1"/>
              </p:cNvPicPr>
              <p:nvPr/>
            </p:nvPicPr>
            <p:blipFill>
              <a:blip r:embed="rId15" cstate="print"/>
              <a:srcRect/>
              <a:stretch>
                <a:fillRect/>
              </a:stretch>
            </p:blipFill>
            <p:spPr bwMode="auto">
              <a:xfrm>
                <a:off x="5607510" y="6858000"/>
                <a:ext cx="282528" cy="276360"/>
              </a:xfrm>
              <a:prstGeom prst="rect">
                <a:avLst/>
              </a:prstGeom>
              <a:noFill/>
              <a:ln w="9525">
                <a:noFill/>
                <a:miter lim="800000"/>
                <a:headEnd/>
                <a:tailEnd/>
              </a:ln>
            </p:spPr>
          </p:pic>
          <p:cxnSp>
            <p:nvCxnSpPr>
              <p:cNvPr id="108" name="直接箭头连接符 259">
                <a:extLst>
                  <a:ext uri="{FF2B5EF4-FFF2-40B4-BE49-F238E27FC236}">
                    <a16:creationId xmlns:a16="http://schemas.microsoft.com/office/drawing/2014/main" id="{D3A261C0-24F1-4EC3-90C4-4E9E8F5383CE}"/>
                  </a:ext>
                </a:extLst>
              </p:cNvPr>
              <p:cNvCxnSpPr>
                <a:stCxn id="104" idx="1"/>
                <a:endCxn id="103" idx="3"/>
              </p:cNvCxnSpPr>
              <p:nvPr/>
            </p:nvCxnSpPr>
            <p:spPr bwMode="auto">
              <a:xfrm flipH="1" flipV="1">
                <a:off x="4711179" y="6511108"/>
                <a:ext cx="600452" cy="9927"/>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09" name="直接箭头连接符 260">
                <a:extLst>
                  <a:ext uri="{FF2B5EF4-FFF2-40B4-BE49-F238E27FC236}">
                    <a16:creationId xmlns:a16="http://schemas.microsoft.com/office/drawing/2014/main" id="{7599FE64-F359-41B4-9E23-0A8A6F4F6EB5}"/>
                  </a:ext>
                </a:extLst>
              </p:cNvPr>
              <p:cNvCxnSpPr>
                <a:stCxn id="106" idx="1"/>
                <a:endCxn id="105" idx="3"/>
              </p:cNvCxnSpPr>
              <p:nvPr/>
            </p:nvCxnSpPr>
            <p:spPr bwMode="auto">
              <a:xfrm flipH="1">
                <a:off x="4196173" y="6996180"/>
                <a:ext cx="524853" cy="0"/>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0" name="直接箭头连接符 261">
                <a:extLst>
                  <a:ext uri="{FF2B5EF4-FFF2-40B4-BE49-F238E27FC236}">
                    <a16:creationId xmlns:a16="http://schemas.microsoft.com/office/drawing/2014/main" id="{A900C398-8BAF-4886-A3EE-C015592E543C}"/>
                  </a:ext>
                </a:extLst>
              </p:cNvPr>
              <p:cNvCxnSpPr>
                <a:stCxn id="107" idx="1"/>
                <a:endCxn id="106" idx="3"/>
              </p:cNvCxnSpPr>
              <p:nvPr/>
            </p:nvCxnSpPr>
            <p:spPr bwMode="auto">
              <a:xfrm flipH="1">
                <a:off x="5003554" y="6996180"/>
                <a:ext cx="603956" cy="0"/>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1" name="直接箭头连接符 262">
                <a:extLst>
                  <a:ext uri="{FF2B5EF4-FFF2-40B4-BE49-F238E27FC236}">
                    <a16:creationId xmlns:a16="http://schemas.microsoft.com/office/drawing/2014/main" id="{16EFBAC9-FBBA-4638-8686-03DFC909D47A}"/>
                  </a:ext>
                </a:extLst>
              </p:cNvPr>
              <p:cNvCxnSpPr>
                <a:stCxn id="101" idx="2"/>
                <a:endCxn id="105" idx="0"/>
              </p:cNvCxnSpPr>
              <p:nvPr/>
            </p:nvCxnSpPr>
            <p:spPr bwMode="auto">
              <a:xfrm>
                <a:off x="3705308" y="6659214"/>
                <a:ext cx="349601" cy="198786"/>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2" name="直接箭头连接符 263">
                <a:extLst>
                  <a:ext uri="{FF2B5EF4-FFF2-40B4-BE49-F238E27FC236}">
                    <a16:creationId xmlns:a16="http://schemas.microsoft.com/office/drawing/2014/main" id="{89DC46AB-86CE-411E-A62F-FD1A2051A7DC}"/>
                  </a:ext>
                </a:extLst>
              </p:cNvPr>
              <p:cNvCxnSpPr>
                <a:stCxn id="103" idx="2"/>
                <a:endCxn id="106" idx="0"/>
              </p:cNvCxnSpPr>
              <p:nvPr/>
            </p:nvCxnSpPr>
            <p:spPr bwMode="auto">
              <a:xfrm>
                <a:off x="4569915" y="6649287"/>
                <a:ext cx="292375" cy="208712"/>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3" name="直接箭头连接符 264">
                <a:extLst>
                  <a:ext uri="{FF2B5EF4-FFF2-40B4-BE49-F238E27FC236}">
                    <a16:creationId xmlns:a16="http://schemas.microsoft.com/office/drawing/2014/main" id="{C63867E4-3CA5-4A38-B462-8E41A744BD99}"/>
                  </a:ext>
                </a:extLst>
              </p:cNvPr>
              <p:cNvCxnSpPr>
                <a:stCxn id="104" idx="2"/>
                <a:endCxn id="107" idx="0"/>
              </p:cNvCxnSpPr>
              <p:nvPr/>
            </p:nvCxnSpPr>
            <p:spPr bwMode="auto">
              <a:xfrm>
                <a:off x="5452895" y="6659214"/>
                <a:ext cx="295879" cy="198785"/>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4" name="直接箭头连接符 265">
                <a:extLst>
                  <a:ext uri="{FF2B5EF4-FFF2-40B4-BE49-F238E27FC236}">
                    <a16:creationId xmlns:a16="http://schemas.microsoft.com/office/drawing/2014/main" id="{45F46853-3C74-47B8-A2B0-CD0937350600}"/>
                  </a:ext>
                </a:extLst>
              </p:cNvPr>
              <p:cNvCxnSpPr>
                <a:stCxn id="105" idx="3"/>
                <a:endCxn id="103" idx="1"/>
              </p:cNvCxnSpPr>
              <p:nvPr/>
            </p:nvCxnSpPr>
            <p:spPr bwMode="auto">
              <a:xfrm flipV="1">
                <a:off x="4196173" y="6511108"/>
                <a:ext cx="232478" cy="485073"/>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5" name="直接箭头连接符 266">
                <a:extLst>
                  <a:ext uri="{FF2B5EF4-FFF2-40B4-BE49-F238E27FC236}">
                    <a16:creationId xmlns:a16="http://schemas.microsoft.com/office/drawing/2014/main" id="{9CC09C48-F7DC-43B2-9DBC-533480C61D1F}"/>
                  </a:ext>
                </a:extLst>
              </p:cNvPr>
              <p:cNvCxnSpPr>
                <a:stCxn id="106" idx="3"/>
                <a:endCxn id="104" idx="1"/>
              </p:cNvCxnSpPr>
              <p:nvPr/>
            </p:nvCxnSpPr>
            <p:spPr bwMode="auto">
              <a:xfrm flipV="1">
                <a:off x="5003554" y="6521035"/>
                <a:ext cx="308077" cy="475146"/>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6" name="直接箭头连接符 267">
                <a:extLst>
                  <a:ext uri="{FF2B5EF4-FFF2-40B4-BE49-F238E27FC236}">
                    <a16:creationId xmlns:a16="http://schemas.microsoft.com/office/drawing/2014/main" id="{C3437A41-0A07-4A94-87D6-934568CA30C4}"/>
                  </a:ext>
                </a:extLst>
              </p:cNvPr>
              <p:cNvCxnSpPr>
                <a:stCxn id="106" idx="1"/>
                <a:endCxn id="101" idx="2"/>
              </p:cNvCxnSpPr>
              <p:nvPr/>
            </p:nvCxnSpPr>
            <p:spPr bwMode="auto">
              <a:xfrm flipH="1" flipV="1">
                <a:off x="3705308" y="6659214"/>
                <a:ext cx="1015718" cy="336966"/>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cxnSp>
            <p:nvCxnSpPr>
              <p:cNvPr id="117" name="直接箭头连接符 268">
                <a:extLst>
                  <a:ext uri="{FF2B5EF4-FFF2-40B4-BE49-F238E27FC236}">
                    <a16:creationId xmlns:a16="http://schemas.microsoft.com/office/drawing/2014/main" id="{E4F83AFC-D423-4D8B-BFEE-0171AAF7528A}"/>
                  </a:ext>
                </a:extLst>
              </p:cNvPr>
              <p:cNvCxnSpPr>
                <a:stCxn id="107" idx="1"/>
                <a:endCxn id="103" idx="3"/>
              </p:cNvCxnSpPr>
              <p:nvPr/>
            </p:nvCxnSpPr>
            <p:spPr bwMode="auto">
              <a:xfrm flipH="1" flipV="1">
                <a:off x="4711179" y="6511108"/>
                <a:ext cx="896331" cy="485073"/>
              </a:xfrm>
              <a:prstGeom prst="straightConnector1">
                <a:avLst/>
              </a:prstGeom>
              <a:solidFill>
                <a:srgbClr val="FFCC99"/>
              </a:solidFill>
              <a:ln w="25400" cap="flat" cmpd="sng" algn="ctr">
                <a:gradFill flip="none" rotWithShape="1">
                  <a:gsLst>
                    <a:gs pos="0">
                      <a:srgbClr val="FF3399"/>
                    </a:gs>
                    <a:gs pos="25000">
                      <a:srgbClr val="FF6633"/>
                    </a:gs>
                    <a:gs pos="50000">
                      <a:srgbClr val="FFFF00"/>
                    </a:gs>
                    <a:gs pos="75000">
                      <a:srgbClr val="01A78F"/>
                    </a:gs>
                    <a:gs pos="100000">
                      <a:srgbClr val="3366FF"/>
                    </a:gs>
                  </a:gsLst>
                  <a:lin ang="13500000" scaled="1"/>
                  <a:tileRect/>
                </a:gradFill>
                <a:prstDash val="solid"/>
                <a:round/>
                <a:headEnd type="none" w="med" len="med"/>
                <a:tailEnd type="none" w="med" len="med"/>
              </a:ln>
              <a:effectLst/>
            </p:spPr>
          </p:cxnSp>
        </p:grpSp>
        <p:grpSp>
          <p:nvGrpSpPr>
            <p:cNvPr id="45" name="组合 269">
              <a:extLst>
                <a:ext uri="{FF2B5EF4-FFF2-40B4-BE49-F238E27FC236}">
                  <a16:creationId xmlns:a16="http://schemas.microsoft.com/office/drawing/2014/main" id="{4B3AA618-200F-4008-963E-F4180B5AAEF9}"/>
                </a:ext>
              </a:extLst>
            </p:cNvPr>
            <p:cNvGrpSpPr/>
            <p:nvPr/>
          </p:nvGrpSpPr>
          <p:grpSpPr>
            <a:xfrm>
              <a:off x="5106274" y="3160139"/>
              <a:ext cx="2304920" cy="354917"/>
              <a:chOff x="4948517" y="2125790"/>
              <a:chExt cx="3125882" cy="855054"/>
            </a:xfrm>
          </p:grpSpPr>
          <p:grpSp>
            <p:nvGrpSpPr>
              <p:cNvPr id="64" name="Group 59">
                <a:extLst>
                  <a:ext uri="{FF2B5EF4-FFF2-40B4-BE49-F238E27FC236}">
                    <a16:creationId xmlns:a16="http://schemas.microsoft.com/office/drawing/2014/main" id="{339D0B37-7EC2-4227-9303-92E5C9DD8F74}"/>
                  </a:ext>
                </a:extLst>
              </p:cNvPr>
              <p:cNvGrpSpPr>
                <a:grpSpLocks noChangeAspect="1"/>
              </p:cNvGrpSpPr>
              <p:nvPr/>
            </p:nvGrpSpPr>
            <p:grpSpPr bwMode="auto">
              <a:xfrm>
                <a:off x="4948517" y="2125790"/>
                <a:ext cx="402108" cy="338089"/>
                <a:chOff x="2894" y="18033"/>
                <a:chExt cx="402" cy="338"/>
              </a:xfrm>
            </p:grpSpPr>
            <p:sp>
              <p:nvSpPr>
                <p:cNvPr id="97" name="AutoShape 58">
                  <a:extLst>
                    <a:ext uri="{FF2B5EF4-FFF2-40B4-BE49-F238E27FC236}">
                      <a16:creationId xmlns:a16="http://schemas.microsoft.com/office/drawing/2014/main" id="{94DA4C42-94E9-49BD-AEC4-5DF78F81824B}"/>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8" name="Freeform 60">
                  <a:extLst>
                    <a:ext uri="{FF2B5EF4-FFF2-40B4-BE49-F238E27FC236}">
                      <a16:creationId xmlns:a16="http://schemas.microsoft.com/office/drawing/2014/main" id="{C30D330E-B919-42CA-B6E3-B592245B95A4}"/>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9" name="Freeform 61">
                  <a:extLst>
                    <a:ext uri="{FF2B5EF4-FFF2-40B4-BE49-F238E27FC236}">
                      <a16:creationId xmlns:a16="http://schemas.microsoft.com/office/drawing/2014/main" id="{8C60423E-E582-4F31-A1B1-75D81D63CFEC}"/>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100" name="Freeform 62">
                  <a:extLst>
                    <a:ext uri="{FF2B5EF4-FFF2-40B4-BE49-F238E27FC236}">
                      <a16:creationId xmlns:a16="http://schemas.microsoft.com/office/drawing/2014/main" id="{A3AE0E4C-D70C-4E94-A608-EB5DCFF4967B}"/>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grpSp>
            <p:nvGrpSpPr>
              <p:cNvPr id="65" name="Group 59">
                <a:extLst>
                  <a:ext uri="{FF2B5EF4-FFF2-40B4-BE49-F238E27FC236}">
                    <a16:creationId xmlns:a16="http://schemas.microsoft.com/office/drawing/2014/main" id="{A98C3887-8646-424B-9A5D-CE451361FD0B}"/>
                  </a:ext>
                </a:extLst>
              </p:cNvPr>
              <p:cNvGrpSpPr>
                <a:grpSpLocks noChangeAspect="1"/>
              </p:cNvGrpSpPr>
              <p:nvPr/>
            </p:nvGrpSpPr>
            <p:grpSpPr bwMode="auto">
              <a:xfrm>
                <a:off x="6153522" y="2125790"/>
                <a:ext cx="402108" cy="338089"/>
                <a:chOff x="2894" y="18033"/>
                <a:chExt cx="402" cy="338"/>
              </a:xfrm>
            </p:grpSpPr>
            <p:sp>
              <p:nvSpPr>
                <p:cNvPr id="93" name="AutoShape 58">
                  <a:extLst>
                    <a:ext uri="{FF2B5EF4-FFF2-40B4-BE49-F238E27FC236}">
                      <a16:creationId xmlns:a16="http://schemas.microsoft.com/office/drawing/2014/main" id="{A858BC0A-F3E0-4F96-81CE-502313B37B2E}"/>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4" name="Freeform 60">
                  <a:extLst>
                    <a:ext uri="{FF2B5EF4-FFF2-40B4-BE49-F238E27FC236}">
                      <a16:creationId xmlns:a16="http://schemas.microsoft.com/office/drawing/2014/main" id="{A67FEB6E-6637-4536-A3AD-C276A8ABB38E}"/>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5" name="Freeform 61">
                  <a:extLst>
                    <a:ext uri="{FF2B5EF4-FFF2-40B4-BE49-F238E27FC236}">
                      <a16:creationId xmlns:a16="http://schemas.microsoft.com/office/drawing/2014/main" id="{2150BA98-5DA3-4CAD-BF46-FA50C894C7F2}"/>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6" name="Freeform 62">
                  <a:extLst>
                    <a:ext uri="{FF2B5EF4-FFF2-40B4-BE49-F238E27FC236}">
                      <a16:creationId xmlns:a16="http://schemas.microsoft.com/office/drawing/2014/main" id="{8DDC448C-8736-4385-98FB-1EE0EF005684}"/>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grpSp>
            <p:nvGrpSpPr>
              <p:cNvPr id="66" name="Group 59">
                <a:extLst>
                  <a:ext uri="{FF2B5EF4-FFF2-40B4-BE49-F238E27FC236}">
                    <a16:creationId xmlns:a16="http://schemas.microsoft.com/office/drawing/2014/main" id="{976E8B33-F089-4C38-AC25-5B362E4FEBF4}"/>
                  </a:ext>
                </a:extLst>
              </p:cNvPr>
              <p:cNvGrpSpPr>
                <a:grpSpLocks noChangeAspect="1"/>
              </p:cNvGrpSpPr>
              <p:nvPr/>
            </p:nvGrpSpPr>
            <p:grpSpPr bwMode="auto">
              <a:xfrm>
                <a:off x="7358526" y="2125790"/>
                <a:ext cx="402108" cy="338089"/>
                <a:chOff x="2894" y="18033"/>
                <a:chExt cx="402" cy="338"/>
              </a:xfrm>
            </p:grpSpPr>
            <p:sp>
              <p:nvSpPr>
                <p:cNvPr id="89" name="AutoShape 58">
                  <a:extLst>
                    <a:ext uri="{FF2B5EF4-FFF2-40B4-BE49-F238E27FC236}">
                      <a16:creationId xmlns:a16="http://schemas.microsoft.com/office/drawing/2014/main" id="{D279B141-995C-4FE1-A588-20AC013B36A7}"/>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0" name="Freeform 60">
                  <a:extLst>
                    <a:ext uri="{FF2B5EF4-FFF2-40B4-BE49-F238E27FC236}">
                      <a16:creationId xmlns:a16="http://schemas.microsoft.com/office/drawing/2014/main" id="{4D20ABD3-7E0D-4507-B453-92152BFF76B2}"/>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1" name="Freeform 61">
                  <a:extLst>
                    <a:ext uri="{FF2B5EF4-FFF2-40B4-BE49-F238E27FC236}">
                      <a16:creationId xmlns:a16="http://schemas.microsoft.com/office/drawing/2014/main" id="{31FD4DC3-F67E-4493-AE8D-947E5049B669}"/>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92" name="Freeform 62">
                  <a:extLst>
                    <a:ext uri="{FF2B5EF4-FFF2-40B4-BE49-F238E27FC236}">
                      <a16:creationId xmlns:a16="http://schemas.microsoft.com/office/drawing/2014/main" id="{33D3A0B1-0E11-4B03-96B5-47E7E126960C}"/>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grpSp>
            <p:nvGrpSpPr>
              <p:cNvPr id="67" name="Group 59">
                <a:extLst>
                  <a:ext uri="{FF2B5EF4-FFF2-40B4-BE49-F238E27FC236}">
                    <a16:creationId xmlns:a16="http://schemas.microsoft.com/office/drawing/2014/main" id="{3BABEC94-5962-45B2-A7FE-399E3D36F81F}"/>
                  </a:ext>
                </a:extLst>
              </p:cNvPr>
              <p:cNvGrpSpPr>
                <a:grpSpLocks noChangeAspect="1"/>
              </p:cNvGrpSpPr>
              <p:nvPr/>
            </p:nvGrpSpPr>
            <p:grpSpPr bwMode="auto">
              <a:xfrm>
                <a:off x="5262282" y="2642755"/>
                <a:ext cx="402108" cy="338089"/>
                <a:chOff x="2894" y="18033"/>
                <a:chExt cx="402" cy="338"/>
              </a:xfrm>
            </p:grpSpPr>
            <p:sp>
              <p:nvSpPr>
                <p:cNvPr id="85" name="AutoShape 58">
                  <a:extLst>
                    <a:ext uri="{FF2B5EF4-FFF2-40B4-BE49-F238E27FC236}">
                      <a16:creationId xmlns:a16="http://schemas.microsoft.com/office/drawing/2014/main" id="{AA5907D9-4764-4E93-877C-E48436827D1F}"/>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6" name="Freeform 60">
                  <a:extLst>
                    <a:ext uri="{FF2B5EF4-FFF2-40B4-BE49-F238E27FC236}">
                      <a16:creationId xmlns:a16="http://schemas.microsoft.com/office/drawing/2014/main" id="{EB1F00EC-3A85-48E1-ABB8-228F1F5AE098}"/>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7" name="Freeform 61">
                  <a:extLst>
                    <a:ext uri="{FF2B5EF4-FFF2-40B4-BE49-F238E27FC236}">
                      <a16:creationId xmlns:a16="http://schemas.microsoft.com/office/drawing/2014/main" id="{F89821F3-99EA-454A-92D3-1A1EFFA5B6A2}"/>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8" name="Freeform 62">
                  <a:extLst>
                    <a:ext uri="{FF2B5EF4-FFF2-40B4-BE49-F238E27FC236}">
                      <a16:creationId xmlns:a16="http://schemas.microsoft.com/office/drawing/2014/main" id="{B54C8B4F-C660-4BDD-8A0B-7E95D7553239}"/>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grpSp>
            <p:nvGrpSpPr>
              <p:cNvPr id="68" name="Group 59">
                <a:extLst>
                  <a:ext uri="{FF2B5EF4-FFF2-40B4-BE49-F238E27FC236}">
                    <a16:creationId xmlns:a16="http://schemas.microsoft.com/office/drawing/2014/main" id="{512392A1-EEC9-46C8-B68A-09D225FD515B}"/>
                  </a:ext>
                </a:extLst>
              </p:cNvPr>
              <p:cNvGrpSpPr>
                <a:grpSpLocks noChangeAspect="1"/>
              </p:cNvGrpSpPr>
              <p:nvPr/>
            </p:nvGrpSpPr>
            <p:grpSpPr bwMode="auto">
              <a:xfrm>
                <a:off x="6467287" y="2642755"/>
                <a:ext cx="402108" cy="338089"/>
                <a:chOff x="2894" y="18033"/>
                <a:chExt cx="402" cy="338"/>
              </a:xfrm>
            </p:grpSpPr>
            <p:sp>
              <p:nvSpPr>
                <p:cNvPr id="81" name="AutoShape 58">
                  <a:extLst>
                    <a:ext uri="{FF2B5EF4-FFF2-40B4-BE49-F238E27FC236}">
                      <a16:creationId xmlns:a16="http://schemas.microsoft.com/office/drawing/2014/main" id="{ADA98452-4B0C-4C4C-9E22-321321690627}"/>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2" name="Freeform 60">
                  <a:extLst>
                    <a:ext uri="{FF2B5EF4-FFF2-40B4-BE49-F238E27FC236}">
                      <a16:creationId xmlns:a16="http://schemas.microsoft.com/office/drawing/2014/main" id="{2000529C-F113-45D0-AD2B-4076E149B8F0}"/>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3" name="Freeform 61">
                  <a:extLst>
                    <a:ext uri="{FF2B5EF4-FFF2-40B4-BE49-F238E27FC236}">
                      <a16:creationId xmlns:a16="http://schemas.microsoft.com/office/drawing/2014/main" id="{CD02AB9A-27F4-422A-8EA2-1E122E121C90}"/>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4" name="Freeform 62">
                  <a:extLst>
                    <a:ext uri="{FF2B5EF4-FFF2-40B4-BE49-F238E27FC236}">
                      <a16:creationId xmlns:a16="http://schemas.microsoft.com/office/drawing/2014/main" id="{38C8D7CD-1D1C-42B1-BE87-3593617C0B35}"/>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grpSp>
            <p:nvGrpSpPr>
              <p:cNvPr id="69" name="Group 59">
                <a:extLst>
                  <a:ext uri="{FF2B5EF4-FFF2-40B4-BE49-F238E27FC236}">
                    <a16:creationId xmlns:a16="http://schemas.microsoft.com/office/drawing/2014/main" id="{9F4CF20C-6E5B-42A3-8015-7C993790FDCD}"/>
                  </a:ext>
                </a:extLst>
              </p:cNvPr>
              <p:cNvGrpSpPr>
                <a:grpSpLocks noChangeAspect="1"/>
              </p:cNvGrpSpPr>
              <p:nvPr/>
            </p:nvGrpSpPr>
            <p:grpSpPr bwMode="auto">
              <a:xfrm>
                <a:off x="7672291" y="2642755"/>
                <a:ext cx="402108" cy="338089"/>
                <a:chOff x="2894" y="18033"/>
                <a:chExt cx="402" cy="338"/>
              </a:xfrm>
            </p:grpSpPr>
            <p:sp>
              <p:nvSpPr>
                <p:cNvPr id="77" name="AutoShape 58">
                  <a:extLst>
                    <a:ext uri="{FF2B5EF4-FFF2-40B4-BE49-F238E27FC236}">
                      <a16:creationId xmlns:a16="http://schemas.microsoft.com/office/drawing/2014/main" id="{27C0EDEB-7AF1-4823-832A-E61C8DCDE509}"/>
                    </a:ext>
                  </a:extLst>
                </p:cNvPr>
                <p:cNvSpPr>
                  <a:spLocks noChangeAspect="1" noChangeArrowheads="1" noTextEdit="1"/>
                </p:cNvSpPr>
                <p:nvPr/>
              </p:nvSpPr>
              <p:spPr bwMode="auto">
                <a:xfrm>
                  <a:off x="2908" y="18045"/>
                  <a:ext cx="369" cy="326"/>
                </a:xfrm>
                <a:prstGeom prst="rect">
                  <a:avLst/>
                </a:prstGeom>
                <a:noFill/>
                <a:ln w="9525">
                  <a:noFill/>
                  <a:miter lim="800000"/>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78" name="Freeform 60">
                  <a:extLst>
                    <a:ext uri="{FF2B5EF4-FFF2-40B4-BE49-F238E27FC236}">
                      <a16:creationId xmlns:a16="http://schemas.microsoft.com/office/drawing/2014/main" id="{EF00A4B3-4F10-428C-98B5-34D8E181ABCD}"/>
                    </a:ext>
                  </a:extLst>
                </p:cNvPr>
                <p:cNvSpPr>
                  <a:spLocks/>
                </p:cNvSpPr>
                <p:nvPr/>
              </p:nvSpPr>
              <p:spPr bwMode="auto">
                <a:xfrm>
                  <a:off x="2910" y="18161"/>
                  <a:ext cx="369" cy="205"/>
                </a:xfrm>
                <a:custGeom>
                  <a:avLst/>
                  <a:gdLst/>
                  <a:ahLst/>
                  <a:cxnLst>
                    <a:cxn ang="0">
                      <a:pos x="156" y="0"/>
                    </a:cxn>
                    <a:cxn ang="0">
                      <a:pos x="0" y="0"/>
                    </a:cxn>
                    <a:cxn ang="0">
                      <a:pos x="0" y="37"/>
                    </a:cxn>
                    <a:cxn ang="0">
                      <a:pos x="1" y="37"/>
                    </a:cxn>
                    <a:cxn ang="0">
                      <a:pos x="23" y="70"/>
                    </a:cxn>
                    <a:cxn ang="0">
                      <a:pos x="133" y="70"/>
                    </a:cxn>
                    <a:cxn ang="0">
                      <a:pos x="156" y="37"/>
                    </a:cxn>
                    <a:cxn ang="0">
                      <a:pos x="156" y="37"/>
                    </a:cxn>
                    <a:cxn ang="0">
                      <a:pos x="156" y="0"/>
                    </a:cxn>
                  </a:cxnLst>
                  <a:rect l="0" t="0" r="r" b="b"/>
                  <a:pathLst>
                    <a:path w="156" h="87">
                      <a:moveTo>
                        <a:pt x="156" y="0"/>
                      </a:moveTo>
                      <a:cubicBezTo>
                        <a:pt x="0" y="0"/>
                        <a:pt x="0" y="0"/>
                        <a:pt x="0" y="0"/>
                      </a:cubicBezTo>
                      <a:cubicBezTo>
                        <a:pt x="0" y="37"/>
                        <a:pt x="0" y="37"/>
                        <a:pt x="0" y="37"/>
                      </a:cubicBezTo>
                      <a:cubicBezTo>
                        <a:pt x="1" y="37"/>
                        <a:pt x="1" y="37"/>
                        <a:pt x="1" y="37"/>
                      </a:cubicBezTo>
                      <a:cubicBezTo>
                        <a:pt x="0" y="49"/>
                        <a:pt x="7" y="61"/>
                        <a:pt x="23" y="70"/>
                      </a:cubicBezTo>
                      <a:cubicBezTo>
                        <a:pt x="53" y="87"/>
                        <a:pt x="103" y="87"/>
                        <a:pt x="133" y="70"/>
                      </a:cubicBezTo>
                      <a:cubicBezTo>
                        <a:pt x="149" y="61"/>
                        <a:pt x="156" y="49"/>
                        <a:pt x="156" y="37"/>
                      </a:cubicBezTo>
                      <a:cubicBezTo>
                        <a:pt x="156" y="37"/>
                        <a:pt x="156" y="37"/>
                        <a:pt x="156" y="37"/>
                      </a:cubicBezTo>
                      <a:lnTo>
                        <a:pt x="156" y="0"/>
                      </a:lnTo>
                      <a:close/>
                    </a:path>
                  </a:pathLst>
                </a:custGeom>
                <a:solidFill>
                  <a:srgbClr val="0099CC"/>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79" name="Freeform 61">
                  <a:extLst>
                    <a:ext uri="{FF2B5EF4-FFF2-40B4-BE49-F238E27FC236}">
                      <a16:creationId xmlns:a16="http://schemas.microsoft.com/office/drawing/2014/main" id="{C7D32D22-03BC-4731-9DDC-546EDA263500}"/>
                    </a:ext>
                  </a:extLst>
                </p:cNvPr>
                <p:cNvSpPr>
                  <a:spLocks/>
                </p:cNvSpPr>
                <p:nvPr/>
              </p:nvSpPr>
              <p:spPr bwMode="auto">
                <a:xfrm>
                  <a:off x="2894" y="18033"/>
                  <a:ext cx="402" cy="234"/>
                </a:xfrm>
                <a:custGeom>
                  <a:avLst/>
                  <a:gdLst/>
                  <a:ahLst/>
                  <a:cxnLst>
                    <a:cxn ang="0">
                      <a:pos x="140" y="81"/>
                    </a:cxn>
                    <a:cxn ang="0">
                      <a:pos x="30" y="81"/>
                    </a:cxn>
                    <a:cxn ang="0">
                      <a:pos x="30" y="18"/>
                    </a:cxn>
                    <a:cxn ang="0">
                      <a:pos x="140" y="18"/>
                    </a:cxn>
                    <a:cxn ang="0">
                      <a:pos x="140" y="81"/>
                    </a:cxn>
                  </a:cxnLst>
                  <a:rect l="0" t="0" r="r" b="b"/>
                  <a:pathLst>
                    <a:path w="170" h="99">
                      <a:moveTo>
                        <a:pt x="140" y="81"/>
                      </a:moveTo>
                      <a:cubicBezTo>
                        <a:pt x="110" y="99"/>
                        <a:pt x="60" y="99"/>
                        <a:pt x="30" y="81"/>
                      </a:cubicBezTo>
                      <a:cubicBezTo>
                        <a:pt x="0" y="64"/>
                        <a:pt x="0" y="35"/>
                        <a:pt x="30" y="18"/>
                      </a:cubicBezTo>
                      <a:cubicBezTo>
                        <a:pt x="60" y="0"/>
                        <a:pt x="110" y="0"/>
                        <a:pt x="140" y="18"/>
                      </a:cubicBezTo>
                      <a:cubicBezTo>
                        <a:pt x="170" y="35"/>
                        <a:pt x="170" y="64"/>
                        <a:pt x="140" y="81"/>
                      </a:cubicBezTo>
                      <a:close/>
                    </a:path>
                  </a:pathLst>
                </a:custGeom>
                <a:solidFill>
                  <a:srgbClr val="16B9DA"/>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a:solidFill>
                      <a:srgbClr val="1D1D1A"/>
                    </a:solidFill>
                    <a:latin typeface="Calibri" panose="020F0502020204030204"/>
                    <a:ea typeface="宋体" panose="02010600030101010101" pitchFamily="2" charset="-122"/>
                  </a:endParaRPr>
                </a:p>
              </p:txBody>
            </p:sp>
            <p:sp>
              <p:nvSpPr>
                <p:cNvPr id="80" name="Freeform 62">
                  <a:extLst>
                    <a:ext uri="{FF2B5EF4-FFF2-40B4-BE49-F238E27FC236}">
                      <a16:creationId xmlns:a16="http://schemas.microsoft.com/office/drawing/2014/main" id="{9AB13AA7-91E1-4F15-9589-3B6138D9035D}"/>
                    </a:ext>
                  </a:extLst>
                </p:cNvPr>
                <p:cNvSpPr>
                  <a:spLocks noEditPoints="1"/>
                </p:cNvSpPr>
                <p:nvPr/>
              </p:nvSpPr>
              <p:spPr bwMode="auto">
                <a:xfrm>
                  <a:off x="2998" y="18080"/>
                  <a:ext cx="196" cy="137"/>
                </a:xfrm>
                <a:custGeom>
                  <a:avLst/>
                  <a:gdLst/>
                  <a:ahLst/>
                  <a:cxnLst>
                    <a:cxn ang="0">
                      <a:pos x="74" y="49"/>
                    </a:cxn>
                    <a:cxn ang="0">
                      <a:pos x="60" y="38"/>
                    </a:cxn>
                    <a:cxn ang="0">
                      <a:pos x="62" y="35"/>
                    </a:cxn>
                    <a:cxn ang="0">
                      <a:pos x="65" y="25"/>
                    </a:cxn>
                    <a:cxn ang="0">
                      <a:pos x="49" y="37"/>
                    </a:cxn>
                    <a:cxn ang="0">
                      <a:pos x="51" y="40"/>
                    </a:cxn>
                    <a:cxn ang="0">
                      <a:pos x="68" y="53"/>
                    </a:cxn>
                    <a:cxn ang="0">
                      <a:pos x="52" y="58"/>
                    </a:cxn>
                    <a:cxn ang="0">
                      <a:pos x="82" y="37"/>
                    </a:cxn>
                    <a:cxn ang="0">
                      <a:pos x="58" y="22"/>
                    </a:cxn>
                    <a:cxn ang="0">
                      <a:pos x="75" y="21"/>
                    </a:cxn>
                    <a:cxn ang="0">
                      <a:pos x="82" y="0"/>
                    </a:cxn>
                    <a:cxn ang="0">
                      <a:pos x="52" y="3"/>
                    </a:cxn>
                    <a:cxn ang="0">
                      <a:pos x="69" y="5"/>
                    </a:cxn>
                    <a:cxn ang="0">
                      <a:pos x="50" y="14"/>
                    </a:cxn>
                    <a:cxn ang="0">
                      <a:pos x="34" y="12"/>
                    </a:cxn>
                    <a:cxn ang="0">
                      <a:pos x="58" y="22"/>
                    </a:cxn>
                    <a:cxn ang="0">
                      <a:pos x="21" y="18"/>
                    </a:cxn>
                    <a:cxn ang="0">
                      <a:pos x="22" y="20"/>
                    </a:cxn>
                    <a:cxn ang="0">
                      <a:pos x="11" y="29"/>
                    </a:cxn>
                    <a:cxn ang="0">
                      <a:pos x="32" y="23"/>
                    </a:cxn>
                    <a:cxn ang="0">
                      <a:pos x="33" y="21"/>
                    </a:cxn>
                    <a:cxn ang="0">
                      <a:pos x="14" y="5"/>
                    </a:cxn>
                    <a:cxn ang="0">
                      <a:pos x="31" y="0"/>
                    </a:cxn>
                    <a:cxn ang="0">
                      <a:pos x="0" y="12"/>
                    </a:cxn>
                    <a:cxn ang="0">
                      <a:pos x="8" y="21"/>
                    </a:cxn>
                    <a:cxn ang="0">
                      <a:pos x="24" y="36"/>
                    </a:cxn>
                    <a:cxn ang="0">
                      <a:pos x="8" y="37"/>
                    </a:cxn>
                    <a:cxn ang="0">
                      <a:pos x="0" y="49"/>
                    </a:cxn>
                    <a:cxn ang="0">
                      <a:pos x="30" y="58"/>
                    </a:cxn>
                    <a:cxn ang="0">
                      <a:pos x="13" y="52"/>
                    </a:cxn>
                    <a:cxn ang="0">
                      <a:pos x="32" y="43"/>
                    </a:cxn>
                    <a:cxn ang="0">
                      <a:pos x="48" y="46"/>
                    </a:cxn>
                    <a:cxn ang="0">
                      <a:pos x="24" y="36"/>
                    </a:cxn>
                  </a:cxnLst>
                  <a:rect l="0" t="0" r="r" b="b"/>
                  <a:pathLst>
                    <a:path w="83" h="58">
                      <a:moveTo>
                        <a:pt x="75" y="37"/>
                      </a:moveTo>
                      <a:cubicBezTo>
                        <a:pt x="75" y="38"/>
                        <a:pt x="74" y="49"/>
                        <a:pt x="74" y="49"/>
                      </a:cubicBezTo>
                      <a:cubicBezTo>
                        <a:pt x="61" y="39"/>
                        <a:pt x="61" y="39"/>
                        <a:pt x="61" y="39"/>
                      </a:cubicBezTo>
                      <a:cubicBezTo>
                        <a:pt x="60" y="39"/>
                        <a:pt x="60" y="39"/>
                        <a:pt x="60" y="38"/>
                      </a:cubicBezTo>
                      <a:cubicBezTo>
                        <a:pt x="60" y="38"/>
                        <a:pt x="60" y="38"/>
                        <a:pt x="60" y="38"/>
                      </a:cubicBezTo>
                      <a:cubicBezTo>
                        <a:pt x="60" y="37"/>
                        <a:pt x="61" y="36"/>
                        <a:pt x="62" y="35"/>
                      </a:cubicBezTo>
                      <a:cubicBezTo>
                        <a:pt x="62" y="35"/>
                        <a:pt x="70" y="30"/>
                        <a:pt x="71" y="29"/>
                      </a:cubicBezTo>
                      <a:cubicBezTo>
                        <a:pt x="71" y="29"/>
                        <a:pt x="65" y="25"/>
                        <a:pt x="65" y="25"/>
                      </a:cubicBezTo>
                      <a:cubicBezTo>
                        <a:pt x="63" y="26"/>
                        <a:pt x="50" y="35"/>
                        <a:pt x="50" y="35"/>
                      </a:cubicBezTo>
                      <a:cubicBezTo>
                        <a:pt x="50" y="35"/>
                        <a:pt x="49" y="36"/>
                        <a:pt x="49" y="37"/>
                      </a:cubicBezTo>
                      <a:cubicBezTo>
                        <a:pt x="49" y="37"/>
                        <a:pt x="49" y="37"/>
                        <a:pt x="49" y="37"/>
                      </a:cubicBezTo>
                      <a:cubicBezTo>
                        <a:pt x="49" y="38"/>
                        <a:pt x="50" y="40"/>
                        <a:pt x="51" y="40"/>
                      </a:cubicBezTo>
                      <a:cubicBezTo>
                        <a:pt x="67" y="52"/>
                        <a:pt x="67" y="52"/>
                        <a:pt x="67" y="52"/>
                      </a:cubicBezTo>
                      <a:cubicBezTo>
                        <a:pt x="68" y="53"/>
                        <a:pt x="68" y="53"/>
                        <a:pt x="68" y="53"/>
                      </a:cubicBezTo>
                      <a:cubicBezTo>
                        <a:pt x="68" y="53"/>
                        <a:pt x="53" y="53"/>
                        <a:pt x="52" y="53"/>
                      </a:cubicBezTo>
                      <a:cubicBezTo>
                        <a:pt x="52" y="53"/>
                        <a:pt x="51" y="57"/>
                        <a:pt x="52" y="58"/>
                      </a:cubicBezTo>
                      <a:cubicBezTo>
                        <a:pt x="52" y="58"/>
                        <a:pt x="81" y="58"/>
                        <a:pt x="82" y="58"/>
                      </a:cubicBezTo>
                      <a:cubicBezTo>
                        <a:pt x="82" y="57"/>
                        <a:pt x="82" y="37"/>
                        <a:pt x="82" y="37"/>
                      </a:cubicBezTo>
                      <a:cubicBezTo>
                        <a:pt x="82" y="37"/>
                        <a:pt x="75" y="37"/>
                        <a:pt x="75" y="37"/>
                      </a:cubicBezTo>
                      <a:close/>
                      <a:moveTo>
                        <a:pt x="58" y="22"/>
                      </a:moveTo>
                      <a:cubicBezTo>
                        <a:pt x="75" y="10"/>
                        <a:pt x="75" y="10"/>
                        <a:pt x="75" y="10"/>
                      </a:cubicBezTo>
                      <a:cubicBezTo>
                        <a:pt x="75" y="10"/>
                        <a:pt x="75" y="21"/>
                        <a:pt x="75" y="21"/>
                      </a:cubicBezTo>
                      <a:cubicBezTo>
                        <a:pt x="75" y="21"/>
                        <a:pt x="81" y="21"/>
                        <a:pt x="82" y="21"/>
                      </a:cubicBezTo>
                      <a:cubicBezTo>
                        <a:pt x="82" y="20"/>
                        <a:pt x="83" y="1"/>
                        <a:pt x="82" y="0"/>
                      </a:cubicBezTo>
                      <a:cubicBezTo>
                        <a:pt x="82" y="0"/>
                        <a:pt x="53" y="0"/>
                        <a:pt x="52" y="0"/>
                      </a:cubicBezTo>
                      <a:cubicBezTo>
                        <a:pt x="52" y="1"/>
                        <a:pt x="52" y="3"/>
                        <a:pt x="52" y="3"/>
                      </a:cubicBezTo>
                      <a:cubicBezTo>
                        <a:pt x="52" y="3"/>
                        <a:pt x="52" y="5"/>
                        <a:pt x="52" y="5"/>
                      </a:cubicBezTo>
                      <a:cubicBezTo>
                        <a:pt x="52" y="5"/>
                        <a:pt x="69" y="5"/>
                        <a:pt x="69" y="5"/>
                      </a:cubicBezTo>
                      <a:cubicBezTo>
                        <a:pt x="56" y="15"/>
                        <a:pt x="56" y="15"/>
                        <a:pt x="56" y="15"/>
                      </a:cubicBezTo>
                      <a:cubicBezTo>
                        <a:pt x="53" y="16"/>
                        <a:pt x="52" y="16"/>
                        <a:pt x="50" y="14"/>
                      </a:cubicBezTo>
                      <a:cubicBezTo>
                        <a:pt x="50" y="14"/>
                        <a:pt x="41" y="8"/>
                        <a:pt x="40" y="8"/>
                      </a:cubicBezTo>
                      <a:cubicBezTo>
                        <a:pt x="40" y="8"/>
                        <a:pt x="35" y="11"/>
                        <a:pt x="34" y="12"/>
                      </a:cubicBezTo>
                      <a:cubicBezTo>
                        <a:pt x="36" y="13"/>
                        <a:pt x="49" y="22"/>
                        <a:pt x="49" y="22"/>
                      </a:cubicBezTo>
                      <a:cubicBezTo>
                        <a:pt x="51" y="23"/>
                        <a:pt x="55" y="24"/>
                        <a:pt x="58" y="22"/>
                      </a:cubicBezTo>
                      <a:close/>
                      <a:moveTo>
                        <a:pt x="8" y="9"/>
                      </a:moveTo>
                      <a:cubicBezTo>
                        <a:pt x="21" y="18"/>
                        <a:pt x="21" y="18"/>
                        <a:pt x="21" y="18"/>
                      </a:cubicBezTo>
                      <a:cubicBezTo>
                        <a:pt x="22" y="19"/>
                        <a:pt x="22" y="19"/>
                        <a:pt x="22" y="20"/>
                      </a:cubicBezTo>
                      <a:cubicBezTo>
                        <a:pt x="22" y="20"/>
                        <a:pt x="22" y="20"/>
                        <a:pt x="22" y="20"/>
                      </a:cubicBezTo>
                      <a:cubicBezTo>
                        <a:pt x="22" y="21"/>
                        <a:pt x="21" y="22"/>
                        <a:pt x="20" y="22"/>
                      </a:cubicBezTo>
                      <a:cubicBezTo>
                        <a:pt x="20" y="22"/>
                        <a:pt x="12" y="28"/>
                        <a:pt x="11" y="29"/>
                      </a:cubicBezTo>
                      <a:cubicBezTo>
                        <a:pt x="12" y="29"/>
                        <a:pt x="17" y="33"/>
                        <a:pt x="17" y="33"/>
                      </a:cubicBezTo>
                      <a:cubicBezTo>
                        <a:pt x="19" y="32"/>
                        <a:pt x="32" y="23"/>
                        <a:pt x="32" y="23"/>
                      </a:cubicBezTo>
                      <a:cubicBezTo>
                        <a:pt x="33" y="23"/>
                        <a:pt x="33" y="22"/>
                        <a:pt x="33" y="21"/>
                      </a:cubicBezTo>
                      <a:cubicBezTo>
                        <a:pt x="33" y="21"/>
                        <a:pt x="33" y="21"/>
                        <a:pt x="33" y="21"/>
                      </a:cubicBezTo>
                      <a:cubicBezTo>
                        <a:pt x="33" y="19"/>
                        <a:pt x="33" y="18"/>
                        <a:pt x="31" y="17"/>
                      </a:cubicBezTo>
                      <a:cubicBezTo>
                        <a:pt x="14" y="5"/>
                        <a:pt x="14" y="5"/>
                        <a:pt x="14" y="5"/>
                      </a:cubicBezTo>
                      <a:cubicBezTo>
                        <a:pt x="14" y="5"/>
                        <a:pt x="29" y="5"/>
                        <a:pt x="31" y="5"/>
                      </a:cubicBezTo>
                      <a:cubicBezTo>
                        <a:pt x="31" y="5"/>
                        <a:pt x="31" y="1"/>
                        <a:pt x="31" y="0"/>
                      </a:cubicBezTo>
                      <a:cubicBezTo>
                        <a:pt x="30" y="0"/>
                        <a:pt x="1" y="0"/>
                        <a:pt x="0" y="0"/>
                      </a:cubicBezTo>
                      <a:cubicBezTo>
                        <a:pt x="0" y="1"/>
                        <a:pt x="0" y="12"/>
                        <a:pt x="0" y="12"/>
                      </a:cubicBezTo>
                      <a:cubicBezTo>
                        <a:pt x="0" y="12"/>
                        <a:pt x="0" y="21"/>
                        <a:pt x="0" y="21"/>
                      </a:cubicBezTo>
                      <a:cubicBezTo>
                        <a:pt x="1" y="21"/>
                        <a:pt x="7" y="21"/>
                        <a:pt x="8" y="21"/>
                      </a:cubicBezTo>
                      <a:cubicBezTo>
                        <a:pt x="8" y="20"/>
                        <a:pt x="8" y="9"/>
                        <a:pt x="8" y="9"/>
                      </a:cubicBezTo>
                      <a:close/>
                      <a:moveTo>
                        <a:pt x="24" y="36"/>
                      </a:moveTo>
                      <a:cubicBezTo>
                        <a:pt x="8" y="47"/>
                        <a:pt x="8" y="47"/>
                        <a:pt x="8" y="47"/>
                      </a:cubicBezTo>
                      <a:cubicBezTo>
                        <a:pt x="8" y="47"/>
                        <a:pt x="8" y="37"/>
                        <a:pt x="8" y="37"/>
                      </a:cubicBezTo>
                      <a:cubicBezTo>
                        <a:pt x="7" y="36"/>
                        <a:pt x="1" y="37"/>
                        <a:pt x="0" y="36"/>
                      </a:cubicBezTo>
                      <a:cubicBezTo>
                        <a:pt x="0" y="37"/>
                        <a:pt x="0" y="49"/>
                        <a:pt x="0" y="49"/>
                      </a:cubicBezTo>
                      <a:cubicBezTo>
                        <a:pt x="0" y="49"/>
                        <a:pt x="0" y="57"/>
                        <a:pt x="0" y="58"/>
                      </a:cubicBezTo>
                      <a:cubicBezTo>
                        <a:pt x="0" y="58"/>
                        <a:pt x="29" y="58"/>
                        <a:pt x="30" y="58"/>
                      </a:cubicBezTo>
                      <a:cubicBezTo>
                        <a:pt x="30" y="57"/>
                        <a:pt x="30" y="53"/>
                        <a:pt x="30" y="53"/>
                      </a:cubicBezTo>
                      <a:cubicBezTo>
                        <a:pt x="30" y="53"/>
                        <a:pt x="13" y="52"/>
                        <a:pt x="13" y="52"/>
                      </a:cubicBezTo>
                      <a:cubicBezTo>
                        <a:pt x="27" y="43"/>
                        <a:pt x="27" y="43"/>
                        <a:pt x="27" y="43"/>
                      </a:cubicBezTo>
                      <a:cubicBezTo>
                        <a:pt x="29" y="42"/>
                        <a:pt x="30" y="42"/>
                        <a:pt x="32" y="43"/>
                      </a:cubicBezTo>
                      <a:cubicBezTo>
                        <a:pt x="32" y="43"/>
                        <a:pt x="41" y="50"/>
                        <a:pt x="42" y="50"/>
                      </a:cubicBezTo>
                      <a:cubicBezTo>
                        <a:pt x="42" y="50"/>
                        <a:pt x="47" y="47"/>
                        <a:pt x="48" y="46"/>
                      </a:cubicBezTo>
                      <a:cubicBezTo>
                        <a:pt x="46" y="45"/>
                        <a:pt x="33" y="36"/>
                        <a:pt x="33" y="36"/>
                      </a:cubicBezTo>
                      <a:cubicBezTo>
                        <a:pt x="31" y="34"/>
                        <a:pt x="27" y="34"/>
                        <a:pt x="24" y="36"/>
                      </a:cubicBezTo>
                      <a:close/>
                    </a:path>
                  </a:pathLst>
                </a:custGeom>
                <a:solidFill>
                  <a:srgbClr val="FFFFFF"/>
                </a:solidFill>
                <a:ln w="9525">
                  <a:noFill/>
                  <a:round/>
                  <a:headEnd/>
                  <a:tailEnd/>
                </a:ln>
              </p:spPr>
              <p:txBody>
                <a:bodyPr vert="horz" wrap="square" lIns="71063" tIns="35532" rIns="71063" bIns="35532" numCol="1" anchor="t" anchorCtr="0" compatLnSpc="1">
                  <a:prstTxWarp prst="textNoShape">
                    <a:avLst/>
                  </a:prstTxWarp>
                </a:bodyPr>
                <a:lstStyle/>
                <a:p>
                  <a:pPr defTabSz="710988">
                    <a:defRPr/>
                  </a:pPr>
                  <a:endParaRPr lang="zh-CN" altLang="en-US" sz="1399" kern="0" dirty="0">
                    <a:solidFill>
                      <a:srgbClr val="1D1D1A"/>
                    </a:solidFill>
                    <a:latin typeface="Calibri" panose="020F0502020204030204"/>
                    <a:ea typeface="宋体" panose="02010600030101010101" pitchFamily="2" charset="-122"/>
                  </a:endParaRPr>
                </a:p>
              </p:txBody>
            </p:sp>
          </p:grpSp>
          <p:cxnSp>
            <p:nvCxnSpPr>
              <p:cNvPr id="70" name="直接连接符 276">
                <a:extLst>
                  <a:ext uri="{FF2B5EF4-FFF2-40B4-BE49-F238E27FC236}">
                    <a16:creationId xmlns:a16="http://schemas.microsoft.com/office/drawing/2014/main" id="{44CFF716-6C18-43B0-8142-3F8D715CDBEB}"/>
                  </a:ext>
                </a:extLst>
              </p:cNvPr>
              <p:cNvCxnSpPr>
                <a:stCxn id="97" idx="3"/>
                <a:endCxn id="93" idx="1"/>
              </p:cNvCxnSpPr>
              <p:nvPr/>
            </p:nvCxnSpPr>
            <p:spPr>
              <a:xfrm>
                <a:off x="5331620" y="2300836"/>
                <a:ext cx="835906" cy="0"/>
              </a:xfrm>
              <a:prstGeom prst="line">
                <a:avLst/>
              </a:prstGeom>
              <a:noFill/>
              <a:ln w="12700" cap="flat" cmpd="sng" algn="ctr">
                <a:solidFill>
                  <a:srgbClr val="FFC000"/>
                </a:solidFill>
                <a:prstDash val="dash"/>
                <a:miter lim="800000"/>
              </a:ln>
              <a:effectLst/>
            </p:spPr>
          </p:cxnSp>
          <p:cxnSp>
            <p:nvCxnSpPr>
              <p:cNvPr id="71" name="直接连接符 277">
                <a:extLst>
                  <a:ext uri="{FF2B5EF4-FFF2-40B4-BE49-F238E27FC236}">
                    <a16:creationId xmlns:a16="http://schemas.microsoft.com/office/drawing/2014/main" id="{79AF41C3-D0CA-4AD2-B18C-D97F2152D823}"/>
                  </a:ext>
                </a:extLst>
              </p:cNvPr>
              <p:cNvCxnSpPr>
                <a:stCxn id="93" idx="3"/>
                <a:endCxn id="89" idx="1"/>
              </p:cNvCxnSpPr>
              <p:nvPr/>
            </p:nvCxnSpPr>
            <p:spPr>
              <a:xfrm>
                <a:off x="6536625" y="2300836"/>
                <a:ext cx="835905" cy="0"/>
              </a:xfrm>
              <a:prstGeom prst="line">
                <a:avLst/>
              </a:prstGeom>
              <a:noFill/>
              <a:ln w="12700" cap="flat" cmpd="sng" algn="ctr">
                <a:solidFill>
                  <a:srgbClr val="FFC000"/>
                </a:solidFill>
                <a:prstDash val="dash"/>
                <a:miter lim="800000"/>
              </a:ln>
              <a:effectLst/>
            </p:spPr>
          </p:cxnSp>
          <p:cxnSp>
            <p:nvCxnSpPr>
              <p:cNvPr id="72" name="直接连接符 278">
                <a:extLst>
                  <a:ext uri="{FF2B5EF4-FFF2-40B4-BE49-F238E27FC236}">
                    <a16:creationId xmlns:a16="http://schemas.microsoft.com/office/drawing/2014/main" id="{A856AD68-2657-4F7E-9243-7E38590ECC2A}"/>
                  </a:ext>
                </a:extLst>
              </p:cNvPr>
              <p:cNvCxnSpPr>
                <a:stCxn id="85" idx="3"/>
                <a:endCxn id="81" idx="1"/>
              </p:cNvCxnSpPr>
              <p:nvPr/>
            </p:nvCxnSpPr>
            <p:spPr>
              <a:xfrm>
                <a:off x="5645385" y="2817801"/>
                <a:ext cx="835906" cy="0"/>
              </a:xfrm>
              <a:prstGeom prst="line">
                <a:avLst/>
              </a:prstGeom>
              <a:noFill/>
              <a:ln w="12700" cap="flat" cmpd="sng" algn="ctr">
                <a:solidFill>
                  <a:srgbClr val="FFC000"/>
                </a:solidFill>
                <a:prstDash val="dash"/>
                <a:miter lim="800000"/>
              </a:ln>
              <a:effectLst/>
            </p:spPr>
          </p:cxnSp>
          <p:cxnSp>
            <p:nvCxnSpPr>
              <p:cNvPr id="73" name="直接连接符 279">
                <a:extLst>
                  <a:ext uri="{FF2B5EF4-FFF2-40B4-BE49-F238E27FC236}">
                    <a16:creationId xmlns:a16="http://schemas.microsoft.com/office/drawing/2014/main" id="{1D57A43A-EE6B-47DA-A944-E7B65B42C1C8}"/>
                  </a:ext>
                </a:extLst>
              </p:cNvPr>
              <p:cNvCxnSpPr>
                <a:stCxn id="81" idx="3"/>
                <a:endCxn id="77" idx="1"/>
              </p:cNvCxnSpPr>
              <p:nvPr/>
            </p:nvCxnSpPr>
            <p:spPr>
              <a:xfrm>
                <a:off x="6850390" y="2817801"/>
                <a:ext cx="835905" cy="0"/>
              </a:xfrm>
              <a:prstGeom prst="line">
                <a:avLst/>
              </a:prstGeom>
              <a:noFill/>
              <a:ln w="12700" cap="flat" cmpd="sng" algn="ctr">
                <a:solidFill>
                  <a:srgbClr val="FFC000"/>
                </a:solidFill>
                <a:prstDash val="dash"/>
                <a:miter lim="800000"/>
              </a:ln>
              <a:effectLst/>
            </p:spPr>
          </p:cxnSp>
          <p:cxnSp>
            <p:nvCxnSpPr>
              <p:cNvPr id="74" name="直接连接符 280">
                <a:extLst>
                  <a:ext uri="{FF2B5EF4-FFF2-40B4-BE49-F238E27FC236}">
                    <a16:creationId xmlns:a16="http://schemas.microsoft.com/office/drawing/2014/main" id="{251FF31E-95FE-46AB-A572-A6F5F82FF3C3}"/>
                  </a:ext>
                </a:extLst>
              </p:cNvPr>
              <p:cNvCxnSpPr>
                <a:stCxn id="88" idx="0"/>
                <a:endCxn id="97" idx="2"/>
              </p:cNvCxnSpPr>
              <p:nvPr/>
            </p:nvCxnSpPr>
            <p:spPr>
              <a:xfrm flipH="1" flipV="1">
                <a:off x="5147071" y="2463879"/>
                <a:ext cx="219313" cy="225937"/>
              </a:xfrm>
              <a:prstGeom prst="line">
                <a:avLst/>
              </a:prstGeom>
              <a:noFill/>
              <a:ln w="12700" cap="flat" cmpd="sng" algn="ctr">
                <a:solidFill>
                  <a:srgbClr val="FFC000"/>
                </a:solidFill>
                <a:prstDash val="dash"/>
                <a:miter lim="800000"/>
              </a:ln>
              <a:effectLst/>
            </p:spPr>
          </p:cxnSp>
          <p:cxnSp>
            <p:nvCxnSpPr>
              <p:cNvPr id="75" name="直接连接符 281">
                <a:extLst>
                  <a:ext uri="{FF2B5EF4-FFF2-40B4-BE49-F238E27FC236}">
                    <a16:creationId xmlns:a16="http://schemas.microsoft.com/office/drawing/2014/main" id="{D29E7D20-536C-44D5-B445-B1B7E78FEBC7}"/>
                  </a:ext>
                </a:extLst>
              </p:cNvPr>
              <p:cNvCxnSpPr/>
              <p:nvPr/>
            </p:nvCxnSpPr>
            <p:spPr>
              <a:xfrm flipH="1" flipV="1">
                <a:off x="6420059" y="2445949"/>
                <a:ext cx="219313" cy="225937"/>
              </a:xfrm>
              <a:prstGeom prst="line">
                <a:avLst/>
              </a:prstGeom>
              <a:noFill/>
              <a:ln w="12700" cap="flat" cmpd="sng" algn="ctr">
                <a:solidFill>
                  <a:srgbClr val="FFC000"/>
                </a:solidFill>
                <a:prstDash val="dash"/>
                <a:miter lim="800000"/>
              </a:ln>
              <a:effectLst/>
            </p:spPr>
          </p:cxnSp>
          <p:cxnSp>
            <p:nvCxnSpPr>
              <p:cNvPr id="76" name="直接连接符 282">
                <a:extLst>
                  <a:ext uri="{FF2B5EF4-FFF2-40B4-BE49-F238E27FC236}">
                    <a16:creationId xmlns:a16="http://schemas.microsoft.com/office/drawing/2014/main" id="{A554E85A-F8A7-4CAF-B0DD-8DA13F325FC7}"/>
                  </a:ext>
                </a:extLst>
              </p:cNvPr>
              <p:cNvCxnSpPr/>
              <p:nvPr/>
            </p:nvCxnSpPr>
            <p:spPr>
              <a:xfrm flipH="1" flipV="1">
                <a:off x="7657188" y="2445949"/>
                <a:ext cx="219313" cy="225937"/>
              </a:xfrm>
              <a:prstGeom prst="line">
                <a:avLst/>
              </a:prstGeom>
              <a:noFill/>
              <a:ln w="12700" cap="flat" cmpd="sng" algn="ctr">
                <a:solidFill>
                  <a:srgbClr val="FFC000"/>
                </a:solidFill>
                <a:prstDash val="dash"/>
                <a:miter lim="800000"/>
              </a:ln>
              <a:effectLst/>
            </p:spPr>
          </p:cxnSp>
        </p:grpSp>
        <p:sp>
          <p:nvSpPr>
            <p:cNvPr id="46" name="文本框 307">
              <a:extLst>
                <a:ext uri="{FF2B5EF4-FFF2-40B4-BE49-F238E27FC236}">
                  <a16:creationId xmlns:a16="http://schemas.microsoft.com/office/drawing/2014/main" id="{77138629-934B-4CF4-ACD7-36FC8EC47516}"/>
                </a:ext>
              </a:extLst>
            </p:cNvPr>
            <p:cNvSpPr txBox="1"/>
            <p:nvPr/>
          </p:nvSpPr>
          <p:spPr>
            <a:xfrm>
              <a:off x="1768507" y="2874499"/>
              <a:ext cx="647209" cy="359714"/>
            </a:xfrm>
            <a:prstGeom prst="rect">
              <a:avLst/>
            </a:prstGeom>
            <a:noFill/>
          </p:spPr>
          <p:txBody>
            <a:bodyPr wrap="square" lIns="0" tIns="0" rIns="0" bIns="0" rtlCol="0">
              <a:spAutoFit/>
            </a:bodyPr>
            <a:lstStyle/>
            <a:p>
              <a:pPr algn="ctr" defTabSz="710988">
                <a:defRPr/>
              </a:pPr>
              <a:r>
                <a:rPr lang="zh-CN" altLang="en-US" sz="779" kern="0" dirty="0">
                  <a:solidFill>
                    <a:srgbClr val="1D1D1A"/>
                  </a:solidFill>
                  <a:latin typeface="微软雅黑" panose="020B0503020204020204" pitchFamily="34" charset="-122"/>
                  <a:ea typeface="微软雅黑" panose="020B0503020204020204" pitchFamily="34" charset="-122"/>
                </a:rPr>
                <a:t>Individual</a:t>
              </a:r>
              <a:r>
                <a:rPr lang="en-US" altLang="zh-CN" sz="779" kern="0" dirty="0">
                  <a:solidFill>
                    <a:srgbClr val="1D1D1A"/>
                  </a:solidFill>
                  <a:latin typeface="微软雅黑" panose="020B0503020204020204" pitchFamily="34" charset="-122"/>
                  <a:ea typeface="微软雅黑" panose="020B0503020204020204" pitchFamily="34" charset="-122"/>
                </a:rPr>
                <a:t>s</a:t>
              </a:r>
            </a:p>
            <a:p>
              <a:pPr algn="ctr" defTabSz="710988">
                <a:defRPr/>
              </a:pPr>
              <a:r>
                <a:rPr lang="en-US" altLang="zh-CN" sz="779" kern="0" dirty="0">
                  <a:solidFill>
                    <a:srgbClr val="1D1D1A"/>
                  </a:solidFill>
                  <a:latin typeface="微软雅黑" panose="020B0503020204020204" pitchFamily="34" charset="-122"/>
                  <a:ea typeface="微软雅黑" panose="020B0503020204020204" pitchFamily="34" charset="-122"/>
                </a:rPr>
                <a:t>G</a:t>
              </a:r>
              <a:r>
                <a:rPr lang="zh-CN" altLang="en-US" sz="779" kern="0" dirty="0">
                  <a:solidFill>
                    <a:srgbClr val="1D1D1A"/>
                  </a:solidFill>
                  <a:latin typeface="微软雅黑" panose="020B0503020204020204" pitchFamily="34" charset="-122"/>
                  <a:ea typeface="微软雅黑" panose="020B0503020204020204" pitchFamily="34" charset="-122"/>
                </a:rPr>
                <a:t>overnment</a:t>
              </a:r>
              <a:r>
                <a:rPr lang="en-US" altLang="zh-CN" sz="779" kern="0" dirty="0">
                  <a:solidFill>
                    <a:srgbClr val="1D1D1A"/>
                  </a:solidFill>
                  <a:latin typeface="微软雅黑" panose="020B0503020204020204" pitchFamily="34" charset="-122"/>
                  <a:ea typeface="微软雅黑" panose="020B0503020204020204" pitchFamily="34" charset="-122"/>
                </a:rPr>
                <a:t>s</a:t>
              </a:r>
              <a:r>
                <a:rPr lang="zh-CN" altLang="en-US" sz="779" kern="0" dirty="0">
                  <a:solidFill>
                    <a:srgbClr val="1D1D1A"/>
                  </a:solidFill>
                  <a:latin typeface="微软雅黑" panose="020B0503020204020204" pitchFamily="34" charset="-122"/>
                  <a:ea typeface="微软雅黑" panose="020B0503020204020204" pitchFamily="34" charset="-122"/>
                </a:rPr>
                <a:t> </a:t>
              </a:r>
              <a:r>
                <a:rPr lang="en-US" altLang="zh-CN" sz="779" kern="0" dirty="0">
                  <a:solidFill>
                    <a:srgbClr val="1D1D1A"/>
                  </a:solidFill>
                  <a:latin typeface="微软雅黑" panose="020B0503020204020204" pitchFamily="34" charset="-122"/>
                  <a:ea typeface="微软雅黑" panose="020B0503020204020204" pitchFamily="34" charset="-122"/>
                </a:rPr>
                <a:t>&amp;</a:t>
              </a:r>
              <a:r>
                <a:rPr lang="zh-CN" altLang="en-US" sz="779" kern="0" dirty="0">
                  <a:solidFill>
                    <a:srgbClr val="1D1D1A"/>
                  </a:solidFill>
                  <a:latin typeface="微软雅黑" panose="020B0503020204020204" pitchFamily="34" charset="-122"/>
                  <a:ea typeface="微软雅黑" panose="020B0503020204020204" pitchFamily="34" charset="-122"/>
                </a:rPr>
                <a:t> </a:t>
              </a:r>
              <a:r>
                <a:rPr lang="en-US" altLang="zh-CN" sz="779" kern="0" dirty="0">
                  <a:solidFill>
                    <a:srgbClr val="1D1D1A"/>
                  </a:solidFill>
                  <a:latin typeface="微软雅黑" panose="020B0503020204020204" pitchFamily="34" charset="-122"/>
                  <a:ea typeface="微软雅黑" panose="020B0503020204020204" pitchFamily="34" charset="-122"/>
                </a:rPr>
                <a:t>E</a:t>
              </a:r>
              <a:r>
                <a:rPr lang="zh-CN" altLang="en-US" sz="779" kern="0" dirty="0">
                  <a:solidFill>
                    <a:srgbClr val="1D1D1A"/>
                  </a:solidFill>
                  <a:latin typeface="微软雅黑" panose="020B0503020204020204" pitchFamily="34" charset="-122"/>
                  <a:ea typeface="微软雅黑" panose="020B0503020204020204" pitchFamily="34" charset="-122"/>
                </a:rPr>
                <a:t>nterprise</a:t>
              </a:r>
              <a:r>
                <a:rPr lang="en-US" altLang="zh-CN" sz="779" kern="0" dirty="0">
                  <a:solidFill>
                    <a:srgbClr val="1D1D1A"/>
                  </a:solidFill>
                  <a:latin typeface="微软雅黑" panose="020B0503020204020204" pitchFamily="34" charset="-122"/>
                  <a:ea typeface="微软雅黑" panose="020B0503020204020204" pitchFamily="34" charset="-122"/>
                </a:rPr>
                <a:t>s</a:t>
              </a:r>
              <a:endParaRPr lang="zh-CN" altLang="en-US" sz="779" kern="0" dirty="0">
                <a:solidFill>
                  <a:srgbClr val="1D1D1A"/>
                </a:solidFill>
                <a:latin typeface="微软雅黑" panose="020B0503020204020204" pitchFamily="34" charset="-122"/>
                <a:ea typeface="微软雅黑" panose="020B0503020204020204" pitchFamily="34" charset="-122"/>
              </a:endParaRPr>
            </a:p>
          </p:txBody>
        </p:sp>
        <p:sp>
          <p:nvSpPr>
            <p:cNvPr id="47" name="文本框 308">
              <a:extLst>
                <a:ext uri="{FF2B5EF4-FFF2-40B4-BE49-F238E27FC236}">
                  <a16:creationId xmlns:a16="http://schemas.microsoft.com/office/drawing/2014/main" id="{0F228A6B-1DE5-41FB-B5F0-7FC4FBB50506}"/>
                </a:ext>
              </a:extLst>
            </p:cNvPr>
            <p:cNvSpPr txBox="1"/>
            <p:nvPr/>
          </p:nvSpPr>
          <p:spPr>
            <a:xfrm>
              <a:off x="2263690" y="5641674"/>
              <a:ext cx="882489" cy="134011"/>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71" kern="0" dirty="0">
                  <a:solidFill>
                    <a:srgbClr val="666666"/>
                  </a:solidFill>
                  <a:latin typeface="微软雅黑" panose="020B0503020204020204" pitchFamily="34" charset="-122"/>
                  <a:ea typeface="微软雅黑" panose="020B0503020204020204" pitchFamily="34" charset="-122"/>
                </a:rPr>
                <a:t>Stable</a:t>
              </a:r>
            </a:p>
          </p:txBody>
        </p:sp>
        <p:sp>
          <p:nvSpPr>
            <p:cNvPr id="48" name="文本框 309">
              <a:extLst>
                <a:ext uri="{FF2B5EF4-FFF2-40B4-BE49-F238E27FC236}">
                  <a16:creationId xmlns:a16="http://schemas.microsoft.com/office/drawing/2014/main" id="{E8700EA6-AAB1-4705-83BF-1762A4CD13FB}"/>
                </a:ext>
              </a:extLst>
            </p:cNvPr>
            <p:cNvSpPr txBox="1"/>
            <p:nvPr/>
          </p:nvSpPr>
          <p:spPr>
            <a:xfrm>
              <a:off x="3349266" y="5641675"/>
              <a:ext cx="882489" cy="134011"/>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71" kern="0" dirty="0">
                  <a:solidFill>
                    <a:srgbClr val="666666"/>
                  </a:solidFill>
                  <a:latin typeface="微软雅黑" panose="020B0503020204020204" pitchFamily="34" charset="-122"/>
                  <a:ea typeface="微软雅黑" panose="020B0503020204020204" pitchFamily="34" charset="-122"/>
                </a:rPr>
                <a:t>Reliable</a:t>
              </a:r>
            </a:p>
          </p:txBody>
        </p:sp>
        <p:sp>
          <p:nvSpPr>
            <p:cNvPr id="49" name="文本框 310">
              <a:extLst>
                <a:ext uri="{FF2B5EF4-FFF2-40B4-BE49-F238E27FC236}">
                  <a16:creationId xmlns:a16="http://schemas.microsoft.com/office/drawing/2014/main" id="{D7A4F4EF-CEE1-4691-8498-5D89178A8401}"/>
                </a:ext>
              </a:extLst>
            </p:cNvPr>
            <p:cNvSpPr txBox="1"/>
            <p:nvPr/>
          </p:nvSpPr>
          <p:spPr>
            <a:xfrm>
              <a:off x="4547135" y="5641675"/>
              <a:ext cx="882489" cy="134011"/>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71" kern="0" dirty="0">
                  <a:solidFill>
                    <a:srgbClr val="666666"/>
                  </a:solidFill>
                </a:rPr>
                <a:t>Flexibility</a:t>
              </a:r>
            </a:p>
          </p:txBody>
        </p:sp>
        <p:sp>
          <p:nvSpPr>
            <p:cNvPr id="50" name="文本框 311">
              <a:extLst>
                <a:ext uri="{FF2B5EF4-FFF2-40B4-BE49-F238E27FC236}">
                  <a16:creationId xmlns:a16="http://schemas.microsoft.com/office/drawing/2014/main" id="{9DA123F0-CD0F-4A16-B9EC-A238BFD799D5}"/>
                </a:ext>
              </a:extLst>
            </p:cNvPr>
            <p:cNvSpPr txBox="1"/>
            <p:nvPr/>
          </p:nvSpPr>
          <p:spPr>
            <a:xfrm>
              <a:off x="5670331" y="5641675"/>
              <a:ext cx="882489" cy="134011"/>
            </a:xfrm>
            <a:prstGeom prst="rect">
              <a:avLst/>
            </a:prstGeom>
            <a:noFill/>
          </p:spPr>
          <p:txBody>
            <a:bodyPr wrap="square" lIns="0" tIns="0" rIns="0" bIns="0" rtlCol="0">
              <a:spAutoFit/>
            </a:bodyPr>
            <a:lstStyle>
              <a:defPPr>
                <a:defRPr lang="zh-CN"/>
              </a:defPPr>
              <a:lvl1pPr algn="ctr">
                <a:defRPr sz="1600" b="1">
                  <a:solidFill>
                    <a:schemeClr val="bg1"/>
                  </a:solidFill>
                  <a:latin typeface="Microsoft YaHei" panose="020B0503020204020204" pitchFamily="34" charset="-122"/>
                  <a:ea typeface="Microsoft YaHei" panose="020B0503020204020204" pitchFamily="34" charset="-122"/>
                </a:defRPr>
              </a:lvl1pPr>
            </a:lstStyle>
            <a:p>
              <a:pPr defTabSz="710988">
                <a:defRPr/>
              </a:pPr>
              <a:r>
                <a:rPr lang="zh-CN" altLang="en-US" sz="871" kern="0" dirty="0">
                  <a:solidFill>
                    <a:srgbClr val="666666"/>
                  </a:solidFill>
                </a:rPr>
                <a:t>Efficient</a:t>
              </a:r>
            </a:p>
          </p:txBody>
        </p:sp>
        <p:sp>
          <p:nvSpPr>
            <p:cNvPr id="51" name="文本框 312">
              <a:extLst>
                <a:ext uri="{FF2B5EF4-FFF2-40B4-BE49-F238E27FC236}">
                  <a16:creationId xmlns:a16="http://schemas.microsoft.com/office/drawing/2014/main" id="{E6D94A7A-14FD-4F1B-9F22-351D7136EA53}"/>
                </a:ext>
              </a:extLst>
            </p:cNvPr>
            <p:cNvSpPr txBox="1"/>
            <p:nvPr/>
          </p:nvSpPr>
          <p:spPr>
            <a:xfrm>
              <a:off x="715099" y="4764952"/>
              <a:ext cx="1024025" cy="442814"/>
            </a:xfrm>
            <a:prstGeom prst="rect">
              <a:avLst/>
            </a:prstGeom>
            <a:noFill/>
          </p:spPr>
          <p:txBody>
            <a:bodyPr wrap="square" rtlCol="0">
              <a:spAutoFit/>
            </a:bodyPr>
            <a:lstStyle/>
            <a:p>
              <a:pPr algn="ctr" defTabSz="841024">
                <a:defRPr/>
              </a:pPr>
              <a:r>
                <a:rPr lang="zh-CN" altLang="en-US" sz="759" b="1" dirty="0">
                  <a:solidFill>
                    <a:srgbClr val="1D1D1A"/>
                  </a:solidFill>
                  <a:latin typeface="微软雅黑" panose="020B0503020204020204" pitchFamily="34" charset="-122"/>
                  <a:ea typeface="微软雅黑" panose="020B0503020204020204" pitchFamily="34" charset="-122"/>
                </a:rPr>
                <a:t>Optical cable</a:t>
              </a:r>
              <a:endParaRPr lang="en-US" altLang="zh-CN" sz="1084" b="1" dirty="0">
                <a:solidFill>
                  <a:srgbClr val="1D1D1A"/>
                </a:solidFill>
                <a:latin typeface="微软雅黑" panose="020B0503020204020204" pitchFamily="34" charset="-122"/>
                <a:ea typeface="微软雅黑" panose="020B0503020204020204" pitchFamily="34" charset="-122"/>
              </a:endParaRPr>
            </a:p>
            <a:p>
              <a:pPr algn="ctr" defTabSz="841024">
                <a:defRPr/>
              </a:pPr>
              <a:r>
                <a:rPr lang="zh-CN" altLang="en-US" sz="759" b="1" dirty="0">
                  <a:solidFill>
                    <a:srgbClr val="1D1D1A"/>
                  </a:solidFill>
                  <a:latin typeface="微软雅黑" panose="020B0503020204020204" pitchFamily="34" charset="-122"/>
                  <a:ea typeface="微软雅黑" panose="020B0503020204020204" pitchFamily="34" charset="-122"/>
                </a:rPr>
                <a:t>Infrastructure layer</a:t>
              </a:r>
            </a:p>
          </p:txBody>
        </p:sp>
        <p:sp>
          <p:nvSpPr>
            <p:cNvPr id="52" name="文本框 313">
              <a:extLst>
                <a:ext uri="{FF2B5EF4-FFF2-40B4-BE49-F238E27FC236}">
                  <a16:creationId xmlns:a16="http://schemas.microsoft.com/office/drawing/2014/main" id="{6EA727C4-1905-49C6-95EC-2690122CC8AE}"/>
                </a:ext>
              </a:extLst>
            </p:cNvPr>
            <p:cNvSpPr txBox="1"/>
            <p:nvPr/>
          </p:nvSpPr>
          <p:spPr>
            <a:xfrm>
              <a:off x="866933" y="3184986"/>
              <a:ext cx="877163" cy="209160"/>
            </a:xfrm>
            <a:prstGeom prst="rect">
              <a:avLst/>
            </a:prstGeom>
            <a:noFill/>
          </p:spPr>
          <p:txBody>
            <a:bodyPr wrap="none" rtlCol="0">
              <a:spAutoFit/>
            </a:bodyPr>
            <a:lstStyle/>
            <a:p>
              <a:pPr algn="ctr" defTabSz="841024">
                <a:defRPr/>
              </a:pPr>
              <a:r>
                <a:rPr lang="zh-CN" altLang="en-US" sz="759" b="1" dirty="0">
                  <a:solidFill>
                    <a:srgbClr val="1D1D1A"/>
                  </a:solidFill>
                  <a:latin typeface="微软雅黑" panose="020B0503020204020204" pitchFamily="34" charset="-122"/>
                  <a:ea typeface="微软雅黑" panose="020B0503020204020204" pitchFamily="34" charset="-122"/>
                </a:rPr>
                <a:t>Network layer</a:t>
              </a:r>
            </a:p>
          </p:txBody>
        </p:sp>
        <p:sp>
          <p:nvSpPr>
            <p:cNvPr id="53" name="文本框 314">
              <a:extLst>
                <a:ext uri="{FF2B5EF4-FFF2-40B4-BE49-F238E27FC236}">
                  <a16:creationId xmlns:a16="http://schemas.microsoft.com/office/drawing/2014/main" id="{BC45406A-04D6-4B5A-B902-F4BF8AA07DD9}"/>
                </a:ext>
              </a:extLst>
            </p:cNvPr>
            <p:cNvSpPr txBox="1"/>
            <p:nvPr/>
          </p:nvSpPr>
          <p:spPr>
            <a:xfrm>
              <a:off x="905405" y="1876524"/>
              <a:ext cx="800219" cy="209160"/>
            </a:xfrm>
            <a:prstGeom prst="rect">
              <a:avLst/>
            </a:prstGeom>
            <a:noFill/>
          </p:spPr>
          <p:txBody>
            <a:bodyPr wrap="none" rtlCol="0">
              <a:spAutoFit/>
            </a:bodyPr>
            <a:lstStyle/>
            <a:p>
              <a:pPr algn="ctr" defTabSz="841024">
                <a:defRPr/>
              </a:pPr>
              <a:r>
                <a:rPr lang="zh-CN" altLang="en-US" sz="759" b="1" dirty="0">
                  <a:solidFill>
                    <a:srgbClr val="1D1D1A"/>
                  </a:solidFill>
                  <a:latin typeface="微软雅黑" panose="020B0503020204020204" pitchFamily="34" charset="-122"/>
                  <a:ea typeface="微软雅黑" panose="020B0503020204020204" pitchFamily="34" charset="-122"/>
                </a:rPr>
                <a:t>Service layer</a:t>
              </a:r>
            </a:p>
          </p:txBody>
        </p:sp>
        <p:cxnSp>
          <p:nvCxnSpPr>
            <p:cNvPr id="54" name="肘形连接符 945">
              <a:extLst>
                <a:ext uri="{FF2B5EF4-FFF2-40B4-BE49-F238E27FC236}">
                  <a16:creationId xmlns:a16="http://schemas.microsoft.com/office/drawing/2014/main" id="{D7666AA0-468B-4593-9A61-8166530CF7BB}"/>
                </a:ext>
              </a:extLst>
            </p:cNvPr>
            <p:cNvCxnSpPr>
              <a:cxnSpLocks/>
            </p:cNvCxnSpPr>
            <p:nvPr/>
          </p:nvCxnSpPr>
          <p:spPr>
            <a:xfrm rot="10800000">
              <a:off x="3275887" y="3595344"/>
              <a:ext cx="479545" cy="118457"/>
            </a:xfrm>
            <a:prstGeom prst="bentConnector3">
              <a:avLst/>
            </a:prstGeom>
            <a:noFill/>
            <a:ln w="6350" cap="flat" cmpd="sng" algn="ctr">
              <a:solidFill>
                <a:srgbClr val="FFC000"/>
              </a:solidFill>
              <a:prstDash val="solid"/>
              <a:miter lim="800000"/>
            </a:ln>
            <a:effectLst/>
          </p:spPr>
        </p:cxnSp>
        <p:sp>
          <p:nvSpPr>
            <p:cNvPr id="55" name="文本框 316">
              <a:extLst>
                <a:ext uri="{FF2B5EF4-FFF2-40B4-BE49-F238E27FC236}">
                  <a16:creationId xmlns:a16="http://schemas.microsoft.com/office/drawing/2014/main" id="{14CF4878-AD2B-421E-B22F-7222F8E65C12}"/>
                </a:ext>
              </a:extLst>
            </p:cNvPr>
            <p:cNvSpPr txBox="1"/>
            <p:nvPr/>
          </p:nvSpPr>
          <p:spPr>
            <a:xfrm>
              <a:off x="3249552" y="3650075"/>
              <a:ext cx="253740" cy="314830"/>
            </a:xfrm>
            <a:prstGeom prst="rect">
              <a:avLst/>
            </a:prstGeom>
            <a:noFill/>
          </p:spPr>
          <p:txBody>
            <a:bodyPr wrap="square" rtlCol="0">
              <a:spAutoFit/>
            </a:bodyPr>
            <a:lstStyle/>
            <a:p>
              <a:pPr algn="ctr" defTabSz="841024">
                <a:defRPr/>
              </a:pPr>
              <a:r>
                <a:rPr lang="en-US" altLang="zh-CN" sz="723" b="1" dirty="0">
                  <a:solidFill>
                    <a:srgbClr val="FFC000"/>
                  </a:solidFill>
                  <a:latin typeface="微软雅黑" panose="020B0503020204020204" pitchFamily="34" charset="-122"/>
                  <a:ea typeface="微软雅黑" panose="020B0503020204020204" pitchFamily="34" charset="-122"/>
                </a:rPr>
                <a:t>.. .</a:t>
              </a:r>
              <a:endParaRPr lang="zh-CN" altLang="en-US" sz="723" b="1" dirty="0">
                <a:solidFill>
                  <a:srgbClr val="FFC000"/>
                </a:solidFill>
                <a:latin typeface="微软雅黑" panose="020B0503020204020204" pitchFamily="34" charset="-122"/>
                <a:ea typeface="微软雅黑" panose="020B0503020204020204" pitchFamily="34" charset="-122"/>
              </a:endParaRPr>
            </a:p>
          </p:txBody>
        </p:sp>
        <p:sp>
          <p:nvSpPr>
            <p:cNvPr id="56" name="圆角矩形 956">
              <a:extLst>
                <a:ext uri="{FF2B5EF4-FFF2-40B4-BE49-F238E27FC236}">
                  <a16:creationId xmlns:a16="http://schemas.microsoft.com/office/drawing/2014/main" id="{B2BE7C6C-4FC6-43EE-88E5-10BDD838F490}"/>
                </a:ext>
              </a:extLst>
            </p:cNvPr>
            <p:cNvSpPr/>
            <p:nvPr/>
          </p:nvSpPr>
          <p:spPr>
            <a:xfrm>
              <a:off x="7955544" y="2044117"/>
              <a:ext cx="2213864" cy="252000"/>
            </a:xfrm>
            <a:prstGeom prst="roundRect">
              <a:avLst/>
            </a:prstGeom>
            <a:solidFill>
              <a:srgbClr val="FFFF00"/>
            </a:solidFill>
            <a:ln w="12700" cap="flat" cmpd="sng" algn="ctr">
              <a:noFill/>
              <a:prstDash val="solid"/>
              <a:miter lim="800000"/>
            </a:ln>
            <a:effectLst/>
          </p:spPr>
          <p:txBody>
            <a:bodyPr rtlCol="0" anchor="ctr"/>
            <a:lstStyle/>
            <a:p>
              <a:pPr marL="232274" indent="-232274" defTabSz="710988">
                <a:buFont typeface="+mj-lt"/>
                <a:buAutoNum type="arabicPeriod"/>
                <a:defRPr/>
              </a:pPr>
              <a:r>
                <a:rPr lang="zh-CN" altLang="zh-CN" sz="900" b="1" kern="0" dirty="0">
                  <a:solidFill>
                    <a:srgbClr val="C00000"/>
                  </a:solidFill>
                  <a:latin typeface="微软雅黑" panose="020B0503020204020204" pitchFamily="34" charset="-122"/>
                  <a:ea typeface="微软雅黑" panose="020B0503020204020204" pitchFamily="34" charset="-122"/>
                </a:rPr>
                <a:t>Collaborative planning</a:t>
              </a:r>
              <a:endParaRPr lang="zh-CN" altLang="en-US" sz="1400" b="1" kern="0" dirty="0">
                <a:solidFill>
                  <a:srgbClr val="C00000"/>
                </a:solidFill>
                <a:latin typeface="微软雅黑" panose="020B0503020204020204" pitchFamily="34" charset="-122"/>
                <a:ea typeface="微软雅黑" panose="020B0503020204020204" pitchFamily="34" charset="-122"/>
              </a:endParaRPr>
            </a:p>
          </p:txBody>
        </p:sp>
        <p:sp>
          <p:nvSpPr>
            <p:cNvPr id="57" name="圆角矩形 957">
              <a:extLst>
                <a:ext uri="{FF2B5EF4-FFF2-40B4-BE49-F238E27FC236}">
                  <a16:creationId xmlns:a16="http://schemas.microsoft.com/office/drawing/2014/main" id="{FA5A27EB-B967-4449-9ECA-B867404589BD}"/>
                </a:ext>
              </a:extLst>
            </p:cNvPr>
            <p:cNvSpPr/>
            <p:nvPr/>
          </p:nvSpPr>
          <p:spPr>
            <a:xfrm>
              <a:off x="7955544" y="3189931"/>
              <a:ext cx="2300362" cy="252000"/>
            </a:xfrm>
            <a:prstGeom prst="roundRect">
              <a:avLst/>
            </a:prstGeom>
            <a:solidFill>
              <a:srgbClr val="FFFF00"/>
            </a:solidFill>
            <a:ln w="12700" cap="flat" cmpd="sng" algn="ctr">
              <a:noFill/>
              <a:prstDash val="solid"/>
              <a:miter lim="800000"/>
            </a:ln>
            <a:effectLst/>
          </p:spPr>
          <p:txBody>
            <a:bodyPr rtlCol="0" anchor="ctr"/>
            <a:lstStyle/>
            <a:p>
              <a:pPr marL="232274" indent="-232274" defTabSz="710988">
                <a:buFont typeface="+mj-lt"/>
                <a:buAutoNum type="arabicPeriod" startAt="2"/>
                <a:defRPr/>
              </a:pPr>
              <a:r>
                <a:rPr lang="zh-CN" altLang="en-US" sz="900" b="1" kern="0" dirty="0">
                  <a:solidFill>
                    <a:srgbClr val="C00000"/>
                  </a:solidFill>
                  <a:latin typeface="微软雅黑" panose="020B0503020204020204" pitchFamily="34" charset="-122"/>
                  <a:ea typeface="微软雅黑" panose="020B0503020204020204" pitchFamily="34" charset="-122"/>
                </a:rPr>
                <a:t>FMC planning</a:t>
              </a:r>
            </a:p>
          </p:txBody>
        </p:sp>
        <p:sp>
          <p:nvSpPr>
            <p:cNvPr id="58" name="圆角矩形 958">
              <a:extLst>
                <a:ext uri="{FF2B5EF4-FFF2-40B4-BE49-F238E27FC236}">
                  <a16:creationId xmlns:a16="http://schemas.microsoft.com/office/drawing/2014/main" id="{CA9F94B2-489C-4F3D-8A27-B89C2575572B}"/>
                </a:ext>
              </a:extLst>
            </p:cNvPr>
            <p:cNvSpPr/>
            <p:nvPr/>
          </p:nvSpPr>
          <p:spPr>
            <a:xfrm>
              <a:off x="7955544" y="4303516"/>
              <a:ext cx="2407485" cy="252000"/>
            </a:xfrm>
            <a:prstGeom prst="roundRect">
              <a:avLst/>
            </a:prstGeom>
            <a:solidFill>
              <a:srgbClr val="FFFF00"/>
            </a:solidFill>
            <a:ln w="12700" cap="flat" cmpd="sng" algn="ctr">
              <a:noFill/>
              <a:prstDash val="solid"/>
              <a:miter lim="800000"/>
            </a:ln>
            <a:effectLst/>
          </p:spPr>
          <p:txBody>
            <a:bodyPr rtlCol="0" anchor="ctr"/>
            <a:lstStyle/>
            <a:p>
              <a:pPr marL="232274" indent="-232274" defTabSz="710988">
                <a:buFont typeface="+mj-lt"/>
                <a:buAutoNum type="arabicPeriod" startAt="3"/>
                <a:defRPr/>
              </a:pPr>
              <a:r>
                <a:rPr lang="zh-CN" altLang="en-US" sz="900" b="1" kern="0" dirty="0">
                  <a:solidFill>
                    <a:srgbClr val="C00000"/>
                  </a:solidFill>
                  <a:latin typeface="微软雅黑" panose="020B0503020204020204" pitchFamily="34" charset="-122"/>
                  <a:ea typeface="微软雅黑" panose="020B0503020204020204" pitchFamily="34" charset="-122"/>
                </a:rPr>
                <a:t>Value-oriented planning</a:t>
              </a:r>
            </a:p>
          </p:txBody>
        </p:sp>
        <p:sp>
          <p:nvSpPr>
            <p:cNvPr id="59" name="圆角矩形 959">
              <a:extLst>
                <a:ext uri="{FF2B5EF4-FFF2-40B4-BE49-F238E27FC236}">
                  <a16:creationId xmlns:a16="http://schemas.microsoft.com/office/drawing/2014/main" id="{5781FE37-86D8-472D-B0F0-63F875517EB8}"/>
                </a:ext>
              </a:extLst>
            </p:cNvPr>
            <p:cNvSpPr/>
            <p:nvPr/>
          </p:nvSpPr>
          <p:spPr>
            <a:xfrm>
              <a:off x="7955544" y="5177194"/>
              <a:ext cx="2394089" cy="252000"/>
            </a:xfrm>
            <a:prstGeom prst="roundRect">
              <a:avLst/>
            </a:prstGeom>
            <a:solidFill>
              <a:srgbClr val="FFFF00"/>
            </a:solidFill>
            <a:ln w="12700" cap="flat" cmpd="sng" algn="ctr">
              <a:noFill/>
              <a:prstDash val="solid"/>
              <a:miter lim="800000"/>
            </a:ln>
            <a:effectLst/>
          </p:spPr>
          <p:txBody>
            <a:bodyPr rtlCol="0" anchor="ctr"/>
            <a:lstStyle/>
            <a:p>
              <a:pPr marL="232274" indent="-232274" defTabSz="710988">
                <a:buFont typeface="+mj-lt"/>
                <a:buAutoNum type="arabicPeriod" startAt="4"/>
                <a:defRPr/>
              </a:pPr>
              <a:r>
                <a:rPr lang="zh-CN" altLang="en-US" sz="900" b="1" kern="0" dirty="0">
                  <a:solidFill>
                    <a:srgbClr val="C00000"/>
                  </a:solidFill>
                  <a:latin typeface="微软雅黑" panose="020B0503020204020204" pitchFamily="34" charset="-122"/>
                  <a:ea typeface="微软雅黑" panose="020B0503020204020204" pitchFamily="34" charset="-122"/>
                </a:rPr>
                <a:t>Overall investment planning</a:t>
              </a:r>
            </a:p>
          </p:txBody>
        </p:sp>
        <p:sp>
          <p:nvSpPr>
            <p:cNvPr id="60" name="文本框 289">
              <a:extLst>
                <a:ext uri="{FF2B5EF4-FFF2-40B4-BE49-F238E27FC236}">
                  <a16:creationId xmlns:a16="http://schemas.microsoft.com/office/drawing/2014/main" id="{CFB77321-F944-4AD5-B622-D90E13F76F36}"/>
                </a:ext>
              </a:extLst>
            </p:cNvPr>
            <p:cNvSpPr txBox="1"/>
            <p:nvPr/>
          </p:nvSpPr>
          <p:spPr>
            <a:xfrm>
              <a:off x="7955545" y="2297752"/>
              <a:ext cx="3521353" cy="707886"/>
            </a:xfrm>
            <a:prstGeom prst="rect">
              <a:avLst/>
            </a:prstGeom>
            <a:noFill/>
          </p:spPr>
          <p:txBody>
            <a:bodyPr wrap="square" rtlCol="0">
              <a:spAutoFit/>
            </a:bodyPr>
            <a:lstStyle>
              <a:defPPr>
                <a:defRPr lang="zh-CN"/>
              </a:defPPr>
              <a:lvl1pPr marL="0" algn="l" defTabSz="1862368" rtl="0" eaLnBrk="1" latinLnBrk="0" hangingPunct="1">
                <a:defRPr sz="3667" kern="1200">
                  <a:solidFill>
                    <a:schemeClr val="tx1"/>
                  </a:solidFill>
                  <a:latin typeface="+mn-lt"/>
                  <a:ea typeface="+mn-ea"/>
                  <a:cs typeface="+mn-cs"/>
                </a:defRPr>
              </a:lvl1pPr>
              <a:lvl2pPr marL="931183" algn="l" defTabSz="1862368" rtl="0" eaLnBrk="1" latinLnBrk="0" hangingPunct="1">
                <a:defRPr sz="3667" kern="1200">
                  <a:solidFill>
                    <a:schemeClr val="tx1"/>
                  </a:solidFill>
                  <a:latin typeface="+mn-lt"/>
                  <a:ea typeface="+mn-ea"/>
                  <a:cs typeface="+mn-cs"/>
                </a:defRPr>
              </a:lvl2pPr>
              <a:lvl3pPr marL="1862368" algn="l" defTabSz="1862368" rtl="0" eaLnBrk="1" latinLnBrk="0" hangingPunct="1">
                <a:defRPr sz="3667" kern="1200">
                  <a:solidFill>
                    <a:schemeClr val="tx1"/>
                  </a:solidFill>
                  <a:latin typeface="+mn-lt"/>
                  <a:ea typeface="+mn-ea"/>
                  <a:cs typeface="+mn-cs"/>
                </a:defRPr>
              </a:lvl3pPr>
              <a:lvl4pPr marL="2793551" algn="l" defTabSz="1862368" rtl="0" eaLnBrk="1" latinLnBrk="0" hangingPunct="1">
                <a:defRPr sz="3667" kern="1200">
                  <a:solidFill>
                    <a:schemeClr val="tx1"/>
                  </a:solidFill>
                  <a:latin typeface="+mn-lt"/>
                  <a:ea typeface="+mn-ea"/>
                  <a:cs typeface="+mn-cs"/>
                </a:defRPr>
              </a:lvl4pPr>
              <a:lvl5pPr marL="3724735" algn="l" defTabSz="1862368" rtl="0" eaLnBrk="1" latinLnBrk="0" hangingPunct="1">
                <a:defRPr sz="3667" kern="1200">
                  <a:solidFill>
                    <a:schemeClr val="tx1"/>
                  </a:solidFill>
                  <a:latin typeface="+mn-lt"/>
                  <a:ea typeface="+mn-ea"/>
                  <a:cs typeface="+mn-cs"/>
                </a:defRPr>
              </a:lvl5pPr>
              <a:lvl6pPr marL="4655920" algn="l" defTabSz="1862368" rtl="0" eaLnBrk="1" latinLnBrk="0" hangingPunct="1">
                <a:defRPr sz="3667" kern="1200">
                  <a:solidFill>
                    <a:schemeClr val="tx1"/>
                  </a:solidFill>
                  <a:latin typeface="+mn-lt"/>
                  <a:ea typeface="+mn-ea"/>
                  <a:cs typeface="+mn-cs"/>
                </a:defRPr>
              </a:lvl6pPr>
              <a:lvl7pPr marL="5587103" algn="l" defTabSz="1862368" rtl="0" eaLnBrk="1" latinLnBrk="0" hangingPunct="1">
                <a:defRPr sz="3667" kern="1200">
                  <a:solidFill>
                    <a:schemeClr val="tx1"/>
                  </a:solidFill>
                  <a:latin typeface="+mn-lt"/>
                  <a:ea typeface="+mn-ea"/>
                  <a:cs typeface="+mn-cs"/>
                </a:defRPr>
              </a:lvl7pPr>
              <a:lvl8pPr marL="6518288" algn="l" defTabSz="1862368" rtl="0" eaLnBrk="1" latinLnBrk="0" hangingPunct="1">
                <a:defRPr sz="3667" kern="1200">
                  <a:solidFill>
                    <a:schemeClr val="tx1"/>
                  </a:solidFill>
                  <a:latin typeface="+mn-lt"/>
                  <a:ea typeface="+mn-ea"/>
                  <a:cs typeface="+mn-cs"/>
                </a:defRPr>
              </a:lvl8pPr>
              <a:lvl9pPr marL="7449471" algn="l" defTabSz="1862368" rtl="0" eaLnBrk="1" latinLnBrk="0" hangingPunct="1">
                <a:defRPr sz="3667" kern="1200">
                  <a:solidFill>
                    <a:schemeClr val="tx1"/>
                  </a:solidFill>
                  <a:latin typeface="+mn-lt"/>
                  <a:ea typeface="+mn-ea"/>
                  <a:cs typeface="+mn-cs"/>
                </a:defRPr>
              </a:lvl9pPr>
            </a:lstStyle>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Collaboration between service planning and network planning; Service strategies guide network construction</a:t>
              </a:r>
              <a:endParaRPr lang="en-US" altLang="zh-CN" sz="800" dirty="0">
                <a:solidFill>
                  <a:srgbClr val="000000"/>
                </a:solidFill>
                <a:latin typeface="微软雅黑"/>
                <a:ea typeface="微软雅黑"/>
                <a:cs typeface="Calibri" panose="020F0502020204030204" pitchFamily="34" charset="0"/>
              </a:endParaRPr>
            </a:p>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Top-level design and planning: </a:t>
              </a:r>
              <a:r>
                <a:rPr lang="en-US" altLang="zh-CN" sz="800" dirty="0">
                  <a:solidFill>
                    <a:srgbClr val="000000"/>
                  </a:solidFill>
                  <a:latin typeface="微软雅黑"/>
                  <a:ea typeface="微软雅黑"/>
                  <a:cs typeface="Calibri" panose="020F0502020204030204" pitchFamily="34" charset="0"/>
                </a:rPr>
                <a:t>interprofessional</a:t>
              </a:r>
              <a:r>
                <a:rPr lang="zh-CN" altLang="en-US" sz="800" dirty="0">
                  <a:solidFill>
                    <a:srgbClr val="000000"/>
                  </a:solidFill>
                  <a:latin typeface="微软雅黑"/>
                  <a:ea typeface="微软雅黑"/>
                  <a:cs typeface="Calibri" panose="020F0502020204030204" pitchFamily="34" charset="0"/>
                </a:rPr>
                <a:t>, cross-department, </a:t>
              </a:r>
              <a:r>
                <a:rPr lang="en-US" altLang="zh-CN" sz="800" dirty="0">
                  <a:solidFill>
                    <a:srgbClr val="000000"/>
                  </a:solidFill>
                  <a:latin typeface="微软雅黑"/>
                  <a:ea typeface="微软雅黑"/>
                  <a:cs typeface="Calibri" panose="020F0502020204030204" pitchFamily="34" charset="0"/>
                </a:rPr>
                <a:t>cross </a:t>
              </a:r>
              <a:r>
                <a:rPr lang="zh-CN" altLang="en-US" sz="800" dirty="0">
                  <a:solidFill>
                    <a:srgbClr val="000000"/>
                  </a:solidFill>
                  <a:latin typeface="微软雅黑"/>
                  <a:ea typeface="微软雅黑"/>
                  <a:cs typeface="Calibri" panose="020F0502020204030204" pitchFamily="34" charset="0"/>
                </a:rPr>
                <a:t>front-end and back-end, cross-industry chain, cross </a:t>
              </a:r>
              <a:r>
                <a:rPr lang="en-US" altLang="zh-CN" sz="800" dirty="0">
                  <a:solidFill>
                    <a:srgbClr val="000000"/>
                  </a:solidFill>
                  <a:latin typeface="微软雅黑"/>
                  <a:ea typeface="微软雅黑"/>
                  <a:cs typeface="Calibri" panose="020F0502020204030204" pitchFamily="34" charset="0"/>
                </a:rPr>
                <a:t>vertical industries</a:t>
              </a:r>
              <a:endParaRPr lang="zh-CN" altLang="en-US" sz="800" dirty="0">
                <a:solidFill>
                  <a:srgbClr val="000000"/>
                </a:solidFill>
                <a:latin typeface="微软雅黑"/>
                <a:ea typeface="微软雅黑"/>
                <a:cs typeface="Calibri" panose="020F0502020204030204" pitchFamily="34" charset="0"/>
              </a:endParaRPr>
            </a:p>
          </p:txBody>
        </p:sp>
        <p:sp>
          <p:nvSpPr>
            <p:cNvPr id="61" name="文本框 307">
              <a:extLst>
                <a:ext uri="{FF2B5EF4-FFF2-40B4-BE49-F238E27FC236}">
                  <a16:creationId xmlns:a16="http://schemas.microsoft.com/office/drawing/2014/main" id="{D84E8CB0-165A-4835-8D0E-2119653CD5B9}"/>
                </a:ext>
              </a:extLst>
            </p:cNvPr>
            <p:cNvSpPr txBox="1"/>
            <p:nvPr/>
          </p:nvSpPr>
          <p:spPr>
            <a:xfrm>
              <a:off x="7955545" y="3438500"/>
              <a:ext cx="3522989" cy="707886"/>
            </a:xfrm>
            <a:prstGeom prst="rect">
              <a:avLst/>
            </a:prstGeom>
            <a:noFill/>
          </p:spPr>
          <p:txBody>
            <a:bodyPr wrap="square" rtlCol="0">
              <a:spAutoFit/>
            </a:bodyPr>
            <a:lstStyle>
              <a:defPPr>
                <a:defRPr lang="zh-CN"/>
              </a:defPPr>
              <a:lvl1pPr marL="0" algn="l" defTabSz="1862368" rtl="0" eaLnBrk="1" latinLnBrk="0" hangingPunct="1">
                <a:defRPr sz="3667" kern="1200">
                  <a:solidFill>
                    <a:schemeClr val="tx1"/>
                  </a:solidFill>
                  <a:latin typeface="+mn-lt"/>
                  <a:ea typeface="+mn-ea"/>
                  <a:cs typeface="+mn-cs"/>
                </a:defRPr>
              </a:lvl1pPr>
              <a:lvl2pPr marL="931183" algn="l" defTabSz="1862368" rtl="0" eaLnBrk="1" latinLnBrk="0" hangingPunct="1">
                <a:defRPr sz="3667" kern="1200">
                  <a:solidFill>
                    <a:schemeClr val="tx1"/>
                  </a:solidFill>
                  <a:latin typeface="+mn-lt"/>
                  <a:ea typeface="+mn-ea"/>
                  <a:cs typeface="+mn-cs"/>
                </a:defRPr>
              </a:lvl2pPr>
              <a:lvl3pPr marL="1862368" algn="l" defTabSz="1862368" rtl="0" eaLnBrk="1" latinLnBrk="0" hangingPunct="1">
                <a:defRPr sz="3667" kern="1200">
                  <a:solidFill>
                    <a:schemeClr val="tx1"/>
                  </a:solidFill>
                  <a:latin typeface="+mn-lt"/>
                  <a:ea typeface="+mn-ea"/>
                  <a:cs typeface="+mn-cs"/>
                </a:defRPr>
              </a:lvl3pPr>
              <a:lvl4pPr marL="2793551" algn="l" defTabSz="1862368" rtl="0" eaLnBrk="1" latinLnBrk="0" hangingPunct="1">
                <a:defRPr sz="3667" kern="1200">
                  <a:solidFill>
                    <a:schemeClr val="tx1"/>
                  </a:solidFill>
                  <a:latin typeface="+mn-lt"/>
                  <a:ea typeface="+mn-ea"/>
                  <a:cs typeface="+mn-cs"/>
                </a:defRPr>
              </a:lvl4pPr>
              <a:lvl5pPr marL="3724735" algn="l" defTabSz="1862368" rtl="0" eaLnBrk="1" latinLnBrk="0" hangingPunct="1">
                <a:defRPr sz="3667" kern="1200">
                  <a:solidFill>
                    <a:schemeClr val="tx1"/>
                  </a:solidFill>
                  <a:latin typeface="+mn-lt"/>
                  <a:ea typeface="+mn-ea"/>
                  <a:cs typeface="+mn-cs"/>
                </a:defRPr>
              </a:lvl5pPr>
              <a:lvl6pPr marL="4655920" algn="l" defTabSz="1862368" rtl="0" eaLnBrk="1" latinLnBrk="0" hangingPunct="1">
                <a:defRPr sz="3667" kern="1200">
                  <a:solidFill>
                    <a:schemeClr val="tx1"/>
                  </a:solidFill>
                  <a:latin typeface="+mn-lt"/>
                  <a:ea typeface="+mn-ea"/>
                  <a:cs typeface="+mn-cs"/>
                </a:defRPr>
              </a:lvl6pPr>
              <a:lvl7pPr marL="5587103" algn="l" defTabSz="1862368" rtl="0" eaLnBrk="1" latinLnBrk="0" hangingPunct="1">
                <a:defRPr sz="3667" kern="1200">
                  <a:solidFill>
                    <a:schemeClr val="tx1"/>
                  </a:solidFill>
                  <a:latin typeface="+mn-lt"/>
                  <a:ea typeface="+mn-ea"/>
                  <a:cs typeface="+mn-cs"/>
                </a:defRPr>
              </a:lvl7pPr>
              <a:lvl8pPr marL="6518288" algn="l" defTabSz="1862368" rtl="0" eaLnBrk="1" latinLnBrk="0" hangingPunct="1">
                <a:defRPr sz="3667" kern="1200">
                  <a:solidFill>
                    <a:schemeClr val="tx1"/>
                  </a:solidFill>
                  <a:latin typeface="+mn-lt"/>
                  <a:ea typeface="+mn-ea"/>
                  <a:cs typeface="+mn-cs"/>
                </a:defRPr>
              </a:lvl8pPr>
              <a:lvl9pPr marL="7449471" algn="l" defTabSz="1862368" rtl="0" eaLnBrk="1" latinLnBrk="0" hangingPunct="1">
                <a:defRPr sz="3667" kern="1200">
                  <a:solidFill>
                    <a:schemeClr val="tx1"/>
                  </a:solidFill>
                  <a:latin typeface="+mn-lt"/>
                  <a:ea typeface="+mn-ea"/>
                  <a:cs typeface="+mn-cs"/>
                </a:defRPr>
              </a:lvl9pPr>
            </a:lstStyle>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Fixed and mobile convergence refers to package convergence, service convergence, network convergence</a:t>
              </a:r>
              <a:endParaRPr lang="en-US" altLang="zh-CN" sz="800" dirty="0">
                <a:solidFill>
                  <a:srgbClr val="000000"/>
                </a:solidFill>
                <a:latin typeface="微软雅黑"/>
                <a:ea typeface="微软雅黑"/>
                <a:cs typeface="Calibri" panose="020F0502020204030204" pitchFamily="34" charset="0"/>
              </a:endParaRPr>
            </a:p>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Key Points of Fixed and mobile Network Convergence: Site Convergence</a:t>
              </a:r>
              <a:endParaRPr lang="en-US" altLang="zh-CN" sz="800" dirty="0">
                <a:solidFill>
                  <a:srgbClr val="000000"/>
                </a:solidFill>
                <a:latin typeface="微软雅黑"/>
                <a:ea typeface="微软雅黑"/>
                <a:cs typeface="Calibri" panose="020F0502020204030204" pitchFamily="34" charset="0"/>
              </a:endParaRPr>
            </a:p>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Site planning: core, aggregation, </a:t>
              </a:r>
              <a:r>
                <a:rPr lang="en-US" altLang="zh-CN" sz="800" dirty="0">
                  <a:solidFill>
                    <a:srgbClr val="000000"/>
                  </a:solidFill>
                  <a:latin typeface="微软雅黑"/>
                  <a:ea typeface="微软雅黑"/>
                  <a:cs typeface="Calibri" panose="020F0502020204030204" pitchFamily="34" charset="0"/>
                </a:rPr>
                <a:t>full</a:t>
              </a:r>
              <a:r>
                <a:rPr lang="zh-CN" altLang="en-US" sz="800" dirty="0">
                  <a:solidFill>
                    <a:srgbClr val="000000"/>
                  </a:solidFill>
                  <a:latin typeface="微软雅黑"/>
                  <a:ea typeface="微软雅黑"/>
                  <a:cs typeface="Calibri" panose="020F0502020204030204" pitchFamily="34" charset="0"/>
                </a:rPr>
                <a:t> service access, base station</a:t>
              </a:r>
            </a:p>
          </p:txBody>
        </p:sp>
        <p:sp>
          <p:nvSpPr>
            <p:cNvPr id="62" name="文本框 309">
              <a:extLst>
                <a:ext uri="{FF2B5EF4-FFF2-40B4-BE49-F238E27FC236}">
                  <a16:creationId xmlns:a16="http://schemas.microsoft.com/office/drawing/2014/main" id="{62517706-8398-46B0-9045-4CC11D55EE95}"/>
                </a:ext>
              </a:extLst>
            </p:cNvPr>
            <p:cNvSpPr txBox="1"/>
            <p:nvPr/>
          </p:nvSpPr>
          <p:spPr>
            <a:xfrm>
              <a:off x="7955545" y="4562076"/>
              <a:ext cx="3521353" cy="461665"/>
            </a:xfrm>
            <a:prstGeom prst="rect">
              <a:avLst/>
            </a:prstGeom>
            <a:noFill/>
          </p:spPr>
          <p:txBody>
            <a:bodyPr wrap="square" rtlCol="0">
              <a:spAutoFit/>
            </a:bodyPr>
            <a:lstStyle>
              <a:defPPr>
                <a:defRPr lang="zh-CN"/>
              </a:defPPr>
              <a:lvl1pPr marL="0" algn="l" defTabSz="1862368" rtl="0" eaLnBrk="1" latinLnBrk="0" hangingPunct="1">
                <a:defRPr sz="3667" kern="1200">
                  <a:solidFill>
                    <a:schemeClr val="tx1"/>
                  </a:solidFill>
                  <a:latin typeface="+mn-lt"/>
                  <a:ea typeface="+mn-ea"/>
                  <a:cs typeface="+mn-cs"/>
                </a:defRPr>
              </a:lvl1pPr>
              <a:lvl2pPr marL="931183" algn="l" defTabSz="1862368" rtl="0" eaLnBrk="1" latinLnBrk="0" hangingPunct="1">
                <a:defRPr sz="3667" kern="1200">
                  <a:solidFill>
                    <a:schemeClr val="tx1"/>
                  </a:solidFill>
                  <a:latin typeface="+mn-lt"/>
                  <a:ea typeface="+mn-ea"/>
                  <a:cs typeface="+mn-cs"/>
                </a:defRPr>
              </a:lvl2pPr>
              <a:lvl3pPr marL="1862368" algn="l" defTabSz="1862368" rtl="0" eaLnBrk="1" latinLnBrk="0" hangingPunct="1">
                <a:defRPr sz="3667" kern="1200">
                  <a:solidFill>
                    <a:schemeClr val="tx1"/>
                  </a:solidFill>
                  <a:latin typeface="+mn-lt"/>
                  <a:ea typeface="+mn-ea"/>
                  <a:cs typeface="+mn-cs"/>
                </a:defRPr>
              </a:lvl3pPr>
              <a:lvl4pPr marL="2793551" algn="l" defTabSz="1862368" rtl="0" eaLnBrk="1" latinLnBrk="0" hangingPunct="1">
                <a:defRPr sz="3667" kern="1200">
                  <a:solidFill>
                    <a:schemeClr val="tx1"/>
                  </a:solidFill>
                  <a:latin typeface="+mn-lt"/>
                  <a:ea typeface="+mn-ea"/>
                  <a:cs typeface="+mn-cs"/>
                </a:defRPr>
              </a:lvl4pPr>
              <a:lvl5pPr marL="3724735" algn="l" defTabSz="1862368" rtl="0" eaLnBrk="1" latinLnBrk="0" hangingPunct="1">
                <a:defRPr sz="3667" kern="1200">
                  <a:solidFill>
                    <a:schemeClr val="tx1"/>
                  </a:solidFill>
                  <a:latin typeface="+mn-lt"/>
                  <a:ea typeface="+mn-ea"/>
                  <a:cs typeface="+mn-cs"/>
                </a:defRPr>
              </a:lvl5pPr>
              <a:lvl6pPr marL="4655920" algn="l" defTabSz="1862368" rtl="0" eaLnBrk="1" latinLnBrk="0" hangingPunct="1">
                <a:defRPr sz="3667" kern="1200">
                  <a:solidFill>
                    <a:schemeClr val="tx1"/>
                  </a:solidFill>
                  <a:latin typeface="+mn-lt"/>
                  <a:ea typeface="+mn-ea"/>
                  <a:cs typeface="+mn-cs"/>
                </a:defRPr>
              </a:lvl6pPr>
              <a:lvl7pPr marL="5587103" algn="l" defTabSz="1862368" rtl="0" eaLnBrk="1" latinLnBrk="0" hangingPunct="1">
                <a:defRPr sz="3667" kern="1200">
                  <a:solidFill>
                    <a:schemeClr val="tx1"/>
                  </a:solidFill>
                  <a:latin typeface="+mn-lt"/>
                  <a:ea typeface="+mn-ea"/>
                  <a:cs typeface="+mn-cs"/>
                </a:defRPr>
              </a:lvl7pPr>
              <a:lvl8pPr marL="6518288" algn="l" defTabSz="1862368" rtl="0" eaLnBrk="1" latinLnBrk="0" hangingPunct="1">
                <a:defRPr sz="3667" kern="1200">
                  <a:solidFill>
                    <a:schemeClr val="tx1"/>
                  </a:solidFill>
                  <a:latin typeface="+mn-lt"/>
                  <a:ea typeface="+mn-ea"/>
                  <a:cs typeface="+mn-cs"/>
                </a:defRPr>
              </a:lvl8pPr>
              <a:lvl9pPr marL="7449471" algn="l" defTabSz="1862368" rtl="0" eaLnBrk="1" latinLnBrk="0" hangingPunct="1">
                <a:defRPr sz="3667" kern="1200">
                  <a:solidFill>
                    <a:schemeClr val="tx1"/>
                  </a:solidFill>
                  <a:latin typeface="+mn-lt"/>
                  <a:ea typeface="+mn-ea"/>
                  <a:cs typeface="+mn-cs"/>
                </a:defRPr>
              </a:lvl9pPr>
            </a:lstStyle>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Planning is not equal to investment. After planning is completed, the investment implementation stage is </a:t>
              </a:r>
              <a:r>
                <a:rPr lang="en-US" altLang="zh-CN" sz="800" dirty="0">
                  <a:solidFill>
                    <a:srgbClr val="000000"/>
                  </a:solidFill>
                  <a:latin typeface="微软雅黑"/>
                  <a:ea typeface="微软雅黑"/>
                  <a:cs typeface="Calibri" panose="020F0502020204030204" pitchFamily="34" charset="0"/>
                </a:rPr>
                <a:t>started</a:t>
              </a:r>
            </a:p>
            <a:p>
              <a:pPr defTabSz="1862321">
                <a:buFont typeface="+mj-ea"/>
                <a:buAutoNum type="circleNumDbPlain"/>
                <a:defRPr/>
              </a:pPr>
              <a:r>
                <a:rPr lang="zh-CN" altLang="en-US" sz="800" dirty="0">
                  <a:solidFill>
                    <a:srgbClr val="000000"/>
                  </a:solidFill>
                  <a:latin typeface="微软雅黑"/>
                  <a:ea typeface="微软雅黑"/>
                  <a:cs typeface="Calibri" panose="020F0502020204030204" pitchFamily="34" charset="0"/>
                </a:rPr>
                <a:t>   Implementation principles: value first, planned, step by step</a:t>
              </a:r>
            </a:p>
          </p:txBody>
        </p:sp>
        <p:sp>
          <p:nvSpPr>
            <p:cNvPr id="63" name="文本框 310">
              <a:extLst>
                <a:ext uri="{FF2B5EF4-FFF2-40B4-BE49-F238E27FC236}">
                  <a16:creationId xmlns:a16="http://schemas.microsoft.com/office/drawing/2014/main" id="{7A117DCB-EC86-4D4D-A5BC-7F1566922983}"/>
                </a:ext>
              </a:extLst>
            </p:cNvPr>
            <p:cNvSpPr txBox="1"/>
            <p:nvPr/>
          </p:nvSpPr>
          <p:spPr>
            <a:xfrm>
              <a:off x="7955545" y="5444729"/>
              <a:ext cx="3521351" cy="338554"/>
            </a:xfrm>
            <a:prstGeom prst="rect">
              <a:avLst/>
            </a:prstGeom>
            <a:noFill/>
          </p:spPr>
          <p:txBody>
            <a:bodyPr wrap="square" rtlCol="0">
              <a:spAutoFit/>
            </a:bodyPr>
            <a:lstStyle>
              <a:defPPr>
                <a:defRPr lang="zh-CN"/>
              </a:defPPr>
              <a:lvl1pPr marL="0" algn="l" defTabSz="1862368" rtl="0" eaLnBrk="1" latinLnBrk="0" hangingPunct="1">
                <a:defRPr sz="3667" kern="1200">
                  <a:solidFill>
                    <a:schemeClr val="tx1"/>
                  </a:solidFill>
                  <a:latin typeface="+mn-lt"/>
                  <a:ea typeface="+mn-ea"/>
                  <a:cs typeface="+mn-cs"/>
                </a:defRPr>
              </a:lvl1pPr>
              <a:lvl2pPr marL="931183" algn="l" defTabSz="1862368" rtl="0" eaLnBrk="1" latinLnBrk="0" hangingPunct="1">
                <a:defRPr sz="3667" kern="1200">
                  <a:solidFill>
                    <a:schemeClr val="tx1"/>
                  </a:solidFill>
                  <a:latin typeface="+mn-lt"/>
                  <a:ea typeface="+mn-ea"/>
                  <a:cs typeface="+mn-cs"/>
                </a:defRPr>
              </a:lvl2pPr>
              <a:lvl3pPr marL="1862368" algn="l" defTabSz="1862368" rtl="0" eaLnBrk="1" latinLnBrk="0" hangingPunct="1">
                <a:defRPr sz="3667" kern="1200">
                  <a:solidFill>
                    <a:schemeClr val="tx1"/>
                  </a:solidFill>
                  <a:latin typeface="+mn-lt"/>
                  <a:ea typeface="+mn-ea"/>
                  <a:cs typeface="+mn-cs"/>
                </a:defRPr>
              </a:lvl3pPr>
              <a:lvl4pPr marL="2793551" algn="l" defTabSz="1862368" rtl="0" eaLnBrk="1" latinLnBrk="0" hangingPunct="1">
                <a:defRPr sz="3667" kern="1200">
                  <a:solidFill>
                    <a:schemeClr val="tx1"/>
                  </a:solidFill>
                  <a:latin typeface="+mn-lt"/>
                  <a:ea typeface="+mn-ea"/>
                  <a:cs typeface="+mn-cs"/>
                </a:defRPr>
              </a:lvl4pPr>
              <a:lvl5pPr marL="3724735" algn="l" defTabSz="1862368" rtl="0" eaLnBrk="1" latinLnBrk="0" hangingPunct="1">
                <a:defRPr sz="3667" kern="1200">
                  <a:solidFill>
                    <a:schemeClr val="tx1"/>
                  </a:solidFill>
                  <a:latin typeface="+mn-lt"/>
                  <a:ea typeface="+mn-ea"/>
                  <a:cs typeface="+mn-cs"/>
                </a:defRPr>
              </a:lvl5pPr>
              <a:lvl6pPr marL="4655920" algn="l" defTabSz="1862368" rtl="0" eaLnBrk="1" latinLnBrk="0" hangingPunct="1">
                <a:defRPr sz="3667" kern="1200">
                  <a:solidFill>
                    <a:schemeClr val="tx1"/>
                  </a:solidFill>
                  <a:latin typeface="+mn-lt"/>
                  <a:ea typeface="+mn-ea"/>
                  <a:cs typeface="+mn-cs"/>
                </a:defRPr>
              </a:lvl6pPr>
              <a:lvl7pPr marL="5587103" algn="l" defTabSz="1862368" rtl="0" eaLnBrk="1" latinLnBrk="0" hangingPunct="1">
                <a:defRPr sz="3667" kern="1200">
                  <a:solidFill>
                    <a:schemeClr val="tx1"/>
                  </a:solidFill>
                  <a:latin typeface="+mn-lt"/>
                  <a:ea typeface="+mn-ea"/>
                  <a:cs typeface="+mn-cs"/>
                </a:defRPr>
              </a:lvl7pPr>
              <a:lvl8pPr marL="6518288" algn="l" defTabSz="1862368" rtl="0" eaLnBrk="1" latinLnBrk="0" hangingPunct="1">
                <a:defRPr sz="3667" kern="1200">
                  <a:solidFill>
                    <a:schemeClr val="tx1"/>
                  </a:solidFill>
                  <a:latin typeface="+mn-lt"/>
                  <a:ea typeface="+mn-ea"/>
                  <a:cs typeface="+mn-cs"/>
                </a:defRPr>
              </a:lvl8pPr>
              <a:lvl9pPr marL="7449471" algn="l" defTabSz="1862368" rtl="0" eaLnBrk="1" latinLnBrk="0" hangingPunct="1">
                <a:defRPr sz="3667" kern="1200">
                  <a:solidFill>
                    <a:schemeClr val="tx1"/>
                  </a:solidFill>
                  <a:latin typeface="+mn-lt"/>
                  <a:ea typeface="+mn-ea"/>
                  <a:cs typeface="+mn-cs"/>
                </a:defRPr>
              </a:lvl9pPr>
            </a:lstStyle>
            <a:p>
              <a:pPr defTabSz="1862321">
                <a:defRPr/>
              </a:pPr>
              <a:r>
                <a:rPr lang="en-US" altLang="zh-CN" sz="800" dirty="0">
                  <a:solidFill>
                    <a:srgbClr val="000000"/>
                  </a:solidFill>
                  <a:latin typeface="微软雅黑"/>
                  <a:ea typeface="微软雅黑"/>
                  <a:cs typeface="Calibri" panose="020F0502020204030204" pitchFamily="34" charset="0"/>
                </a:rPr>
                <a:t>FMC strategy: Systematic consider the investment scheme of wireless backhaul, private line, and fiber broadband optical cables</a:t>
              </a:r>
            </a:p>
          </p:txBody>
        </p:sp>
      </p:grpSp>
    </p:spTree>
    <p:extLst>
      <p:ext uri="{BB962C8B-B14F-4D97-AF65-F5344CB8AC3E}">
        <p14:creationId xmlns:p14="http://schemas.microsoft.com/office/powerpoint/2010/main" val="1527560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D6FA8-3117-CB87-2A0A-17F575E2C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3FE03-CAE5-38E1-D189-DDE135BAA1FC}"/>
              </a:ext>
            </a:extLst>
          </p:cNvPr>
          <p:cNvSpPr>
            <a:spLocks noGrp="1"/>
          </p:cNvSpPr>
          <p:nvPr>
            <p:ph type="title" idx="4294967295"/>
          </p:nvPr>
        </p:nvSpPr>
        <p:spPr>
          <a:xfrm>
            <a:off x="8846545" y="74971"/>
            <a:ext cx="2526753" cy="547688"/>
          </a:xfrm>
        </p:spPr>
        <p:txBody>
          <a:bodyPr>
            <a:noAutofit/>
          </a:bodyPr>
          <a:lstStyle/>
          <a:p>
            <a:pPr algn="r" rtl="1"/>
            <a:r>
              <a:rPr lang="en-US" sz="2800" b="1" dirty="0">
                <a:solidFill>
                  <a:srgbClr val="0000CC"/>
                </a:solidFill>
                <a:latin typeface="Times New Roman" panose="02020603050405020304" pitchFamily="18" charset="0"/>
                <a:ea typeface="+mn-ea"/>
                <a:cs typeface="Times New Roman" panose="02020603050405020304" pitchFamily="18" charset="0"/>
              </a:rPr>
              <a:t>IPBB</a:t>
            </a:r>
            <a:r>
              <a:rPr lang="en-US" sz="2800" b="1" dirty="0">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ea typeface="+mn-ea"/>
                <a:cs typeface="Times New Roman" panose="02020603050405020304" pitchFamily="18" charset="0"/>
              </a:rPr>
              <a:t>Network</a:t>
            </a:r>
          </a:p>
        </p:txBody>
      </p:sp>
      <p:sp>
        <p:nvSpPr>
          <p:cNvPr id="3" name="Slide Number Placeholder 2">
            <a:extLst>
              <a:ext uri="{FF2B5EF4-FFF2-40B4-BE49-F238E27FC236}">
                <a16:creationId xmlns:a16="http://schemas.microsoft.com/office/drawing/2014/main" id="{3BA344BD-1A0D-D93B-4CA2-0F874CC1E867}"/>
              </a:ext>
            </a:extLst>
          </p:cNvPr>
          <p:cNvSpPr>
            <a:spLocks noGrp="1"/>
          </p:cNvSpPr>
          <p:nvPr>
            <p:ph type="sldNum" sz="quarter" idx="4294967295"/>
          </p:nvPr>
        </p:nvSpPr>
        <p:spPr>
          <a:xfrm>
            <a:off x="11630025" y="6316663"/>
            <a:ext cx="5619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2">
            <a:extLst>
              <a:ext uri="{FF2B5EF4-FFF2-40B4-BE49-F238E27FC236}">
                <a16:creationId xmlns:a16="http://schemas.microsoft.com/office/drawing/2014/main" id="{139DEA9E-E5E6-278C-5925-CCBDF9F08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47" y="846200"/>
            <a:ext cx="11197292" cy="582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leichschenkliges Dreieck 30">
            <a:extLst>
              <a:ext uri="{FF2B5EF4-FFF2-40B4-BE49-F238E27FC236}">
                <a16:creationId xmlns:a16="http://schemas.microsoft.com/office/drawing/2014/main" id="{00DDFD2D-8D60-0C41-BEB1-90CDCFDD2F00}"/>
              </a:ext>
            </a:extLst>
          </p:cNvPr>
          <p:cNvSpPr/>
          <p:nvPr/>
        </p:nvSpPr>
        <p:spPr>
          <a:xfrm rot="10800000">
            <a:off x="11373298" y="74972"/>
            <a:ext cx="818701" cy="302119"/>
          </a:xfrm>
          <a:prstGeom prst="triangle">
            <a:avLst/>
          </a:prstGeom>
          <a:solidFill>
            <a:srgbClr val="0070C0"/>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de-DE" sz="338" b="0" i="0" u="none" strike="noStrike" kern="0" cap="none" spc="0" normalizeH="0" baseline="0" noProof="0">
              <a:ln>
                <a:noFill/>
              </a:ln>
              <a:solidFill>
                <a:prstClr val="white"/>
              </a:solidFill>
              <a:effectLst/>
              <a:uLnTx/>
              <a:uFillTx/>
              <a:latin typeface="Arial"/>
              <a:ea typeface="Arial Unicode MS"/>
              <a:cs typeface="+mn-cs"/>
            </a:endParaRPr>
          </a:p>
        </p:txBody>
      </p:sp>
      <p:sp>
        <p:nvSpPr>
          <p:cNvPr id="6" name="Rectangle 5"/>
          <p:cNvSpPr/>
          <p:nvPr/>
        </p:nvSpPr>
        <p:spPr>
          <a:xfrm>
            <a:off x="47767" y="150125"/>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797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28DC-3F9B-8280-0F47-759E44DBAB3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FE0A8F9-10BC-FBB6-F6EA-ECEA9B086672}"/>
              </a:ext>
            </a:extLst>
          </p:cNvPr>
          <p:cNvSpPr/>
          <p:nvPr/>
        </p:nvSpPr>
        <p:spPr>
          <a:xfrm flipH="1">
            <a:off x="-623" y="30480"/>
            <a:ext cx="12192623" cy="2566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95BD4CC-904C-AE0F-6EC1-21B48AC78B55}"/>
              </a:ext>
            </a:extLst>
          </p:cNvPr>
          <p:cNvGrpSpPr/>
          <p:nvPr/>
        </p:nvGrpSpPr>
        <p:grpSpPr>
          <a:xfrm flipH="1">
            <a:off x="-624" y="364"/>
            <a:ext cx="12192623" cy="2565856"/>
            <a:chOff x="0" y="0"/>
            <a:chExt cx="12192623" cy="3561216"/>
          </a:xfrm>
        </p:grpSpPr>
        <p:sp>
          <p:nvSpPr>
            <p:cNvPr id="11" name="Shape">
              <a:extLst>
                <a:ext uri="{FF2B5EF4-FFF2-40B4-BE49-F238E27FC236}">
                  <a16:creationId xmlns:a16="http://schemas.microsoft.com/office/drawing/2014/main" id="{E834EED9-D7C5-2DA1-4032-55DB37AAD2B3}"/>
                </a:ext>
              </a:extLst>
            </p:cNvPr>
            <p:cNvSpPr/>
            <p:nvPr/>
          </p:nvSpPr>
          <p:spPr>
            <a:xfrm>
              <a:off x="7606253" y="0"/>
              <a:ext cx="4582166" cy="35612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54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088CCFAD-7BF7-39AA-A943-D162F773AAFC}"/>
                </a:ext>
              </a:extLst>
            </p:cNvPr>
            <p:cNvSpPr/>
            <p:nvPr/>
          </p:nvSpPr>
          <p:spPr>
            <a:xfrm>
              <a:off x="8209420" y="0"/>
              <a:ext cx="3983203" cy="3095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035" y="7046"/>
                    <a:pt x="11298" y="6308"/>
                  </a:cubicBezTo>
                  <a:cubicBezTo>
                    <a:pt x="20561" y="5570"/>
                    <a:pt x="21600" y="21600"/>
                    <a:pt x="21600" y="21600"/>
                  </a:cubicBezTo>
                  <a:lnTo>
                    <a:pt x="21600" y="0"/>
                  </a:lnTo>
                  <a:cubicBezTo>
                    <a:pt x="21600" y="0"/>
                    <a:pt x="0" y="0"/>
                    <a:pt x="0" y="0"/>
                  </a:cubicBezTo>
                  <a:close/>
                </a:path>
              </a:pathLst>
            </a:custGeom>
            <a:gradFill>
              <a:gsLst>
                <a:gs pos="72000">
                  <a:schemeClr val="accent6"/>
                </a:gs>
                <a:gs pos="99000">
                  <a:schemeClr val="accent1"/>
                </a:gs>
              </a:gsLst>
              <a:lin ang="0" scaled="0"/>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7A27F62C-4F94-7AE4-3EB6-0183B990DA58}"/>
                </a:ext>
              </a:extLst>
            </p:cNvPr>
            <p:cNvGrpSpPr/>
            <p:nvPr/>
          </p:nvGrpSpPr>
          <p:grpSpPr>
            <a:xfrm>
              <a:off x="0" y="0"/>
              <a:ext cx="11523664" cy="1997050"/>
              <a:chOff x="0" y="0"/>
              <a:chExt cx="11523664" cy="1997050"/>
            </a:xfrm>
          </p:grpSpPr>
          <p:sp>
            <p:nvSpPr>
              <p:cNvPr id="13" name="Shape">
                <a:extLst>
                  <a:ext uri="{FF2B5EF4-FFF2-40B4-BE49-F238E27FC236}">
                    <a16:creationId xmlns:a16="http://schemas.microsoft.com/office/drawing/2014/main" id="{FC0E6F25-2846-7120-C343-5F4E0800DC79}"/>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6DEADB90-75CA-F51A-58D1-37AF60AA8A5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3" name="Shape">
                <a:extLst>
                  <a:ext uri="{FF2B5EF4-FFF2-40B4-BE49-F238E27FC236}">
                    <a16:creationId xmlns:a16="http://schemas.microsoft.com/office/drawing/2014/main" id="{DB50183B-9DBD-A464-8924-38213DE201BC}"/>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EA6C61DF-9A68-7DAA-50CB-24819348C2A8}"/>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43" name="Slide Number Placeholder 2">
            <a:extLst>
              <a:ext uri="{FF2B5EF4-FFF2-40B4-BE49-F238E27FC236}">
                <a16:creationId xmlns:a16="http://schemas.microsoft.com/office/drawing/2014/main" id="{3F6092EE-B51A-9C86-878E-F5AF0DC5DB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042EF7-66E3-A44D-BBB4-14CCC0F42210}"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 Placeholder 37">
            <a:extLst>
              <a:ext uri="{FF2B5EF4-FFF2-40B4-BE49-F238E27FC236}">
                <a16:creationId xmlns:a16="http://schemas.microsoft.com/office/drawing/2014/main" id="{49C5E117-8602-5F0F-7BDB-3A0F6969BE4B}"/>
              </a:ext>
            </a:extLst>
          </p:cNvPr>
          <p:cNvSpPr>
            <a:spLocks noGrp="1"/>
          </p:cNvSpPr>
          <p:nvPr>
            <p:ph type="body" idx="4294967295"/>
          </p:nvPr>
        </p:nvSpPr>
        <p:spPr>
          <a:xfrm>
            <a:off x="668335" y="3329073"/>
            <a:ext cx="7437438" cy="1112039"/>
          </a:xfrm>
        </p:spPr>
        <p:txBody>
          <a:bodyPr>
            <a:noAutofit/>
          </a:bodyPr>
          <a:lstStyle/>
          <a:p>
            <a:pPr marL="0" lvl="0" indent="0" algn="ctr" rtl="1">
              <a:lnSpc>
                <a:spcPct val="150000"/>
              </a:lnSpc>
              <a:buNone/>
              <a:defRPr/>
            </a:pPr>
            <a:r>
              <a:rPr lang="fa-IR" sz="3600" b="1" dirty="0" smtClean="0">
                <a:solidFill>
                  <a:srgbClr val="7030A0"/>
                </a:solidFill>
                <a:latin typeface="Arial" panose="020B0604020202020204" pitchFamily="34" charset="0"/>
                <a:cs typeface="B Titr" panose="00000700000000000000" pitchFamily="2" charset="-78"/>
              </a:rPr>
              <a:t>شبکه ملی اطلاعات</a:t>
            </a:r>
          </a:p>
          <a:p>
            <a:pPr marL="0" lvl="0" indent="0" algn="ctr" rtl="1">
              <a:lnSpc>
                <a:spcPct val="150000"/>
              </a:lnSpc>
              <a:buNone/>
              <a:defRPr/>
            </a:pPr>
            <a:endParaRPr lang="fa-IR" sz="3600" b="1" dirty="0">
              <a:solidFill>
                <a:srgbClr val="7030A0"/>
              </a:solidFill>
              <a:latin typeface="Arial" panose="020B0604020202020204" pitchFamily="34" charset="0"/>
              <a:cs typeface="B Titr" panose="00000700000000000000" pitchFamily="2" charset="-78"/>
            </a:endParaRPr>
          </a:p>
        </p:txBody>
      </p:sp>
      <p:cxnSp>
        <p:nvCxnSpPr>
          <p:cNvPr id="41" name="Straight Connector 40">
            <a:extLst>
              <a:ext uri="{FF2B5EF4-FFF2-40B4-BE49-F238E27FC236}">
                <a16:creationId xmlns:a16="http://schemas.microsoft.com/office/drawing/2014/main" id="{9D95E83B-250F-A51B-773D-45F4E50ADCD3}"/>
              </a:ext>
            </a:extLst>
          </p:cNvPr>
          <p:cNvCxnSpPr/>
          <p:nvPr/>
        </p:nvCxnSpPr>
        <p:spPr>
          <a:xfrm>
            <a:off x="8672052" y="3647768"/>
            <a:ext cx="0" cy="16026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588C5F-1473-1635-6127-8C60B5B588A1}"/>
              </a:ext>
            </a:extLst>
          </p:cNvPr>
          <p:cNvSpPr txBox="1"/>
          <p:nvPr/>
        </p:nvSpPr>
        <p:spPr>
          <a:xfrm>
            <a:off x="9118991" y="3518073"/>
            <a:ext cx="237743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smtClean="0">
                <a:solidFill>
                  <a:srgbClr val="7030A0"/>
                </a:solidFill>
                <a:latin typeface="Impact" panose="020B0806030902050204" pitchFamily="34" charset="0"/>
              </a:rPr>
              <a:t>10</a:t>
            </a:r>
            <a:endParaRPr kumimoji="0" lang="en-US" sz="11500" b="0" i="0" u="none" strike="noStrike" kern="1200" cap="none" spc="0" normalizeH="0" baseline="0" noProof="0" dirty="0">
              <a:ln>
                <a:noFill/>
              </a:ln>
              <a:solidFill>
                <a:srgbClr val="7030A0"/>
              </a:solidFill>
              <a:effectLst/>
              <a:uLnTx/>
              <a:uFillTx/>
              <a:latin typeface="Impact" panose="020B0806030902050204" pitchFamily="34" charset="0"/>
              <a:ea typeface="+mn-ea"/>
              <a:cs typeface="+mn-cs"/>
            </a:endParaRPr>
          </a:p>
        </p:txBody>
      </p:sp>
      <p:sp>
        <p:nvSpPr>
          <p:cNvPr id="17" name="Rectangle 16"/>
          <p:cNvSpPr/>
          <p:nvPr/>
        </p:nvSpPr>
        <p:spPr>
          <a:xfrm>
            <a:off x="47767" y="6160786"/>
            <a:ext cx="907576" cy="6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591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2E80B6-D017-4D78-8944-99FA4BC9A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837" y="928687"/>
            <a:ext cx="8696325" cy="5000625"/>
          </a:xfrm>
          <a:prstGeom prst="rect">
            <a:avLst/>
          </a:prstGeom>
        </p:spPr>
      </p:pic>
    </p:spTree>
    <p:extLst>
      <p:ext uri="{BB962C8B-B14F-4D97-AF65-F5344CB8AC3E}">
        <p14:creationId xmlns:p14="http://schemas.microsoft.com/office/powerpoint/2010/main" val="1715912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4BF5DA-1535-4C91-87CC-DF5297128907}"/>
              </a:ext>
            </a:extLst>
          </p:cNvPr>
          <p:cNvSpPr txBox="1"/>
          <p:nvPr/>
        </p:nvSpPr>
        <p:spPr>
          <a:xfrm>
            <a:off x="7437863" y="2453269"/>
            <a:ext cx="3880623" cy="954107"/>
          </a:xfrm>
          <a:prstGeom prst="rect">
            <a:avLst/>
          </a:prstGeom>
          <a:noFill/>
        </p:spPr>
        <p:txBody>
          <a:bodyPr wrap="square" rtlCol="0">
            <a:spAutoFit/>
          </a:bodyPr>
          <a:lstStyle/>
          <a:p>
            <a:pPr algn="ctr" rtl="1"/>
            <a:r>
              <a:rPr lang="fa-IR" sz="2800" b="1" dirty="0">
                <a:cs typeface="B Nazanin" panose="00000400000000000000" pitchFamily="2" charset="-78"/>
              </a:rPr>
              <a:t>اصول حاکم بر طراحی شبکه ملی اطلاعات (محور های مورد نظر)</a:t>
            </a:r>
            <a:endParaRPr lang="en-US" sz="2800" b="1" dirty="0">
              <a:cs typeface="B Nazanin" panose="00000400000000000000" pitchFamily="2" charset="-78"/>
            </a:endParaRPr>
          </a:p>
        </p:txBody>
      </p:sp>
      <p:sp>
        <p:nvSpPr>
          <p:cNvPr id="7" name="Right Bracket 6">
            <a:extLst>
              <a:ext uri="{FF2B5EF4-FFF2-40B4-BE49-F238E27FC236}">
                <a16:creationId xmlns:a16="http://schemas.microsoft.com/office/drawing/2014/main" id="{193E9748-638B-444E-929F-F4A00399430B}"/>
              </a:ext>
            </a:extLst>
          </p:cNvPr>
          <p:cNvSpPr/>
          <p:nvPr/>
        </p:nvSpPr>
        <p:spPr>
          <a:xfrm>
            <a:off x="7170234" y="814039"/>
            <a:ext cx="156117" cy="4772722"/>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E2E4FBD-5D8A-4D91-985F-943CC62B73D3}"/>
              </a:ext>
            </a:extLst>
          </p:cNvPr>
          <p:cNvSpPr txBox="1"/>
          <p:nvPr/>
        </p:nvSpPr>
        <p:spPr>
          <a:xfrm>
            <a:off x="825190" y="1092820"/>
            <a:ext cx="6345044" cy="4143442"/>
          </a:xfrm>
          <a:prstGeom prst="rect">
            <a:avLst/>
          </a:prstGeom>
          <a:noFill/>
        </p:spPr>
        <p:txBody>
          <a:bodyPr wrap="square" rtlCol="0">
            <a:spAutoFit/>
          </a:bodyPr>
          <a:lstStyle/>
          <a:p>
            <a:pPr marL="342900" indent="-342900" algn="r" rtl="1">
              <a:lnSpc>
                <a:spcPct val="250000"/>
              </a:lnSpc>
              <a:buFont typeface="+mj-lt"/>
              <a:buAutoNum type="arabicPeriod"/>
            </a:pPr>
            <a:r>
              <a:rPr lang="fa-IR" b="1" dirty="0">
                <a:cs typeface="B Nazanin" panose="00000400000000000000" pitchFamily="2" charset="-78"/>
              </a:rPr>
              <a:t>زیر ساخت ارتباطی</a:t>
            </a:r>
          </a:p>
          <a:p>
            <a:pPr marL="342900" indent="-342900" algn="r" rtl="1">
              <a:lnSpc>
                <a:spcPct val="250000"/>
              </a:lnSpc>
              <a:buFont typeface="+mj-lt"/>
              <a:buAutoNum type="arabicPeriod"/>
            </a:pPr>
            <a:r>
              <a:rPr lang="fa-IR" b="1" dirty="0">
                <a:cs typeface="B Nazanin" panose="00000400000000000000" pitchFamily="2" charset="-78"/>
              </a:rPr>
              <a:t>استقلال</a:t>
            </a:r>
          </a:p>
          <a:p>
            <a:pPr marL="342900" indent="-342900" algn="r" rtl="1">
              <a:lnSpc>
                <a:spcPct val="250000"/>
              </a:lnSpc>
              <a:buFont typeface="+mj-lt"/>
              <a:buAutoNum type="arabicPeriod"/>
            </a:pPr>
            <a:r>
              <a:rPr lang="fa-IR" b="1" dirty="0">
                <a:cs typeface="B Nazanin" panose="00000400000000000000" pitchFamily="2" charset="-78"/>
              </a:rPr>
              <a:t>امنیت و سالم سازی</a:t>
            </a:r>
          </a:p>
          <a:p>
            <a:pPr marL="342900" indent="-342900" algn="r" rtl="1">
              <a:lnSpc>
                <a:spcPct val="250000"/>
              </a:lnSpc>
              <a:buFont typeface="+mj-lt"/>
              <a:buAutoNum type="arabicPeriod"/>
            </a:pPr>
            <a:r>
              <a:rPr lang="fa-IR" b="1" dirty="0">
                <a:cs typeface="B Nazanin" panose="00000400000000000000" pitchFamily="2" charset="-78"/>
              </a:rPr>
              <a:t>مدیریت</a:t>
            </a:r>
          </a:p>
          <a:p>
            <a:pPr marL="342900" indent="-342900" algn="r" rtl="1">
              <a:lnSpc>
                <a:spcPct val="250000"/>
              </a:lnSpc>
              <a:buFont typeface="+mj-lt"/>
              <a:buAutoNum type="arabicPeriod"/>
            </a:pPr>
            <a:r>
              <a:rPr lang="fa-IR" b="1" dirty="0">
                <a:cs typeface="B Nazanin" panose="00000400000000000000" pitchFamily="2" charset="-78"/>
              </a:rPr>
              <a:t>تعرفه و مدل اقتصادی</a:t>
            </a:r>
          </a:p>
          <a:p>
            <a:pPr marL="342900" indent="-342900" algn="r" rtl="1">
              <a:lnSpc>
                <a:spcPct val="250000"/>
              </a:lnSpc>
              <a:buFont typeface="+mj-lt"/>
              <a:buAutoNum type="arabicPeriod"/>
            </a:pPr>
            <a:r>
              <a:rPr lang="fa-IR" b="1" dirty="0">
                <a:cs typeface="B Nazanin" panose="00000400000000000000" pitchFamily="2" charset="-78"/>
              </a:rPr>
              <a:t>خدمات</a:t>
            </a:r>
          </a:p>
        </p:txBody>
      </p:sp>
    </p:spTree>
    <p:extLst>
      <p:ext uri="{BB962C8B-B14F-4D97-AF65-F5344CB8AC3E}">
        <p14:creationId xmlns:p14="http://schemas.microsoft.com/office/powerpoint/2010/main" val="3488262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80B34F-D981-4FB5-BD42-7E96E42B8D03}"/>
              </a:ext>
            </a:extLst>
          </p:cNvPr>
          <p:cNvSpPr txBox="1"/>
          <p:nvPr/>
        </p:nvSpPr>
        <p:spPr>
          <a:xfrm>
            <a:off x="8876371" y="2877016"/>
            <a:ext cx="3066585" cy="923330"/>
          </a:xfrm>
          <a:prstGeom prst="rect">
            <a:avLst/>
          </a:prstGeom>
          <a:noFill/>
        </p:spPr>
        <p:txBody>
          <a:bodyPr wrap="square" rtlCol="0">
            <a:spAutoFit/>
          </a:bodyPr>
          <a:lstStyle/>
          <a:p>
            <a:pPr lvl="1" algn="ctr" rtl="1"/>
            <a:r>
              <a:rPr lang="fa-IR" b="1" dirty="0">
                <a:cs typeface="B titr" panose="00000700000000000000"/>
              </a:rPr>
              <a:t>طرح کلان ومدل </a:t>
            </a:r>
            <a:r>
              <a:rPr lang="fa-IR" b="1" dirty="0" smtClean="0">
                <a:cs typeface="B titr" panose="00000700000000000000"/>
              </a:rPr>
              <a:t>معماری</a:t>
            </a:r>
          </a:p>
          <a:p>
            <a:pPr lvl="1" algn="ctr" rtl="1"/>
            <a:r>
              <a:rPr lang="fa-IR" b="1" dirty="0" smtClean="0">
                <a:cs typeface="B titr" panose="00000700000000000000"/>
              </a:rPr>
              <a:t> </a:t>
            </a:r>
            <a:r>
              <a:rPr lang="fa-IR" b="1" dirty="0">
                <a:cs typeface="B titr" panose="00000700000000000000"/>
              </a:rPr>
              <a:t>(لایه های شبکه </a:t>
            </a:r>
            <a:r>
              <a:rPr lang="fa-IR" b="1" dirty="0" smtClean="0">
                <a:cs typeface="B titr" panose="00000700000000000000"/>
              </a:rPr>
              <a:t>ملی اطلاعات)</a:t>
            </a:r>
            <a:endParaRPr lang="en-US" b="1" dirty="0">
              <a:cs typeface="B titr" panose="00000700000000000000"/>
            </a:endParaRPr>
          </a:p>
        </p:txBody>
      </p:sp>
      <p:sp>
        <p:nvSpPr>
          <p:cNvPr id="6" name="Right Bracket 5">
            <a:extLst>
              <a:ext uri="{FF2B5EF4-FFF2-40B4-BE49-F238E27FC236}">
                <a16:creationId xmlns:a16="http://schemas.microsoft.com/office/drawing/2014/main" id="{593D3268-0C06-4B7C-B3CB-504B0DB19782}"/>
              </a:ext>
            </a:extLst>
          </p:cNvPr>
          <p:cNvSpPr/>
          <p:nvPr/>
        </p:nvSpPr>
        <p:spPr>
          <a:xfrm>
            <a:off x="8374567" y="524107"/>
            <a:ext cx="291046" cy="553100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627F3E7-C44E-47E7-ABFD-52830AAFCF7B}"/>
              </a:ext>
            </a:extLst>
          </p:cNvPr>
          <p:cNvSpPr txBox="1"/>
          <p:nvPr/>
        </p:nvSpPr>
        <p:spPr>
          <a:xfrm>
            <a:off x="714236" y="512956"/>
            <a:ext cx="7805854" cy="5603492"/>
          </a:xfrm>
          <a:prstGeom prst="rect">
            <a:avLst/>
          </a:prstGeom>
          <a:noFill/>
        </p:spPr>
        <p:txBody>
          <a:bodyPr wrap="square" rtlCol="0">
            <a:spAutoFit/>
          </a:bodyPr>
          <a:lstStyle/>
          <a:p>
            <a:pPr marL="800089" lvl="1" indent="-342900" algn="r" rtl="1">
              <a:lnSpc>
                <a:spcPct val="300000"/>
              </a:lnSpc>
              <a:buFont typeface="+mj-lt"/>
              <a:buAutoNum type="arabicPeriod"/>
            </a:pPr>
            <a:r>
              <a:rPr lang="fa-IR" dirty="0">
                <a:cs typeface="B Nazanin" panose="00000400000000000000" pitchFamily="2" charset="-78"/>
              </a:rPr>
              <a:t>زیرساخت ارتباطی</a:t>
            </a:r>
          </a:p>
          <a:p>
            <a:pPr marL="800089" lvl="1" indent="-342900" algn="r" rtl="1">
              <a:lnSpc>
                <a:spcPct val="300000"/>
              </a:lnSpc>
              <a:buFont typeface="+mj-lt"/>
              <a:buAutoNum type="arabicPeriod"/>
            </a:pPr>
            <a:endParaRPr lang="fa-IR" dirty="0">
              <a:cs typeface="B Nazanin" panose="00000400000000000000" pitchFamily="2" charset="-78"/>
            </a:endParaRPr>
          </a:p>
          <a:p>
            <a:pPr marL="800089" lvl="1" indent="-342900" algn="r" rtl="1">
              <a:lnSpc>
                <a:spcPct val="300000"/>
              </a:lnSpc>
              <a:buFont typeface="+mj-lt"/>
              <a:buAutoNum type="arabicPeriod"/>
            </a:pPr>
            <a:endParaRPr lang="fa-IR" dirty="0">
              <a:cs typeface="B Nazanin" panose="00000400000000000000" pitchFamily="2" charset="-78"/>
            </a:endParaRPr>
          </a:p>
          <a:p>
            <a:pPr marL="800089" lvl="1" indent="-342900" algn="r" rtl="1">
              <a:lnSpc>
                <a:spcPct val="300000"/>
              </a:lnSpc>
              <a:buFont typeface="+mj-lt"/>
              <a:buAutoNum type="arabicPeriod"/>
            </a:pPr>
            <a:endParaRPr lang="fa-IR" dirty="0">
              <a:cs typeface="B Nazanin" panose="00000400000000000000" pitchFamily="2" charset="-78"/>
            </a:endParaRPr>
          </a:p>
          <a:p>
            <a:pPr marL="800089" lvl="1" indent="-342900" algn="r" rtl="1">
              <a:lnSpc>
                <a:spcPct val="300000"/>
              </a:lnSpc>
              <a:buFont typeface="+mj-lt"/>
              <a:buAutoNum type="arabicPeriod"/>
            </a:pPr>
            <a:endParaRPr lang="fa-IR" dirty="0">
              <a:cs typeface="B Nazanin" panose="00000400000000000000" pitchFamily="2" charset="-78"/>
            </a:endParaRPr>
          </a:p>
          <a:p>
            <a:pPr marL="800089" lvl="1" indent="-342900" algn="r" rtl="1">
              <a:lnSpc>
                <a:spcPct val="150000"/>
              </a:lnSpc>
              <a:buFont typeface="+mj-lt"/>
              <a:buAutoNum type="arabicPeriod"/>
            </a:pPr>
            <a:r>
              <a:rPr lang="fa-IR" dirty="0">
                <a:cs typeface="B Nazanin" panose="00000400000000000000" pitchFamily="2" charset="-78"/>
              </a:rPr>
              <a:t>زیرساخت اطلاعاتی</a:t>
            </a:r>
          </a:p>
          <a:p>
            <a:pPr marL="800089" lvl="1" indent="-342900" algn="r" rtl="1">
              <a:lnSpc>
                <a:spcPct val="150000"/>
              </a:lnSpc>
              <a:buFont typeface="+mj-lt"/>
              <a:buAutoNum type="arabicPeriod"/>
            </a:pPr>
            <a:r>
              <a:rPr lang="fa-IR" dirty="0">
                <a:cs typeface="B Nazanin" panose="00000400000000000000" pitchFamily="2" charset="-78"/>
              </a:rPr>
              <a:t>خدمات</a:t>
            </a:r>
          </a:p>
          <a:p>
            <a:pPr marL="800089" lvl="1" indent="-342900" algn="r" rtl="1">
              <a:lnSpc>
                <a:spcPct val="150000"/>
              </a:lnSpc>
              <a:buFont typeface="+mj-lt"/>
              <a:buAutoNum type="arabicPeriod"/>
            </a:pPr>
            <a:r>
              <a:rPr lang="fa-IR" dirty="0">
                <a:cs typeface="B Nazanin" panose="00000400000000000000" pitchFamily="2" charset="-78"/>
              </a:rPr>
              <a:t>محتوا</a:t>
            </a:r>
          </a:p>
        </p:txBody>
      </p:sp>
      <p:cxnSp>
        <p:nvCxnSpPr>
          <p:cNvPr id="15" name="Straight Connector 14">
            <a:extLst>
              <a:ext uri="{FF2B5EF4-FFF2-40B4-BE49-F238E27FC236}">
                <a16:creationId xmlns:a16="http://schemas.microsoft.com/office/drawing/2014/main" id="{B028141B-1A8C-458B-B1F4-A55FCA8F4E3D}"/>
              </a:ext>
            </a:extLst>
          </p:cNvPr>
          <p:cNvCxnSpPr>
            <a:cxnSpLocks/>
          </p:cNvCxnSpPr>
          <p:nvPr/>
        </p:nvCxnSpPr>
        <p:spPr>
          <a:xfrm>
            <a:off x="6096000" y="524107"/>
            <a:ext cx="0" cy="4103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EF3CEA-6FA6-4B46-BEC2-5993BC9BEBAF}"/>
              </a:ext>
            </a:extLst>
          </p:cNvPr>
          <p:cNvCxnSpPr/>
          <p:nvPr/>
        </p:nvCxnSpPr>
        <p:spPr>
          <a:xfrm flipH="1">
            <a:off x="5285678" y="524107"/>
            <a:ext cx="8103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D684020-B5E2-4896-9AEF-5B916AE61C42}"/>
              </a:ext>
            </a:extLst>
          </p:cNvPr>
          <p:cNvCxnSpPr/>
          <p:nvPr/>
        </p:nvCxnSpPr>
        <p:spPr>
          <a:xfrm flipH="1">
            <a:off x="5285678" y="1906859"/>
            <a:ext cx="8103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F9EEBC-00CD-41B4-BBB8-C22E70E6A9DB}"/>
              </a:ext>
            </a:extLst>
          </p:cNvPr>
          <p:cNvCxnSpPr/>
          <p:nvPr/>
        </p:nvCxnSpPr>
        <p:spPr>
          <a:xfrm flipH="1">
            <a:off x="5285678" y="3200181"/>
            <a:ext cx="8103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76E99E3-0A6E-4698-8CD3-4356F6AD7728}"/>
              </a:ext>
            </a:extLst>
          </p:cNvPr>
          <p:cNvCxnSpPr/>
          <p:nvPr/>
        </p:nvCxnSpPr>
        <p:spPr>
          <a:xfrm flipH="1">
            <a:off x="5285678" y="4627437"/>
            <a:ext cx="8103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9C015E-E2FF-42C0-9C13-6B5C31980947}"/>
              </a:ext>
            </a:extLst>
          </p:cNvPr>
          <p:cNvCxnSpPr/>
          <p:nvPr/>
        </p:nvCxnSpPr>
        <p:spPr>
          <a:xfrm>
            <a:off x="5174166" y="189571"/>
            <a:ext cx="0" cy="84749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28898D-9BE8-4788-A9CD-5D66049CE3DF}"/>
              </a:ext>
            </a:extLst>
          </p:cNvPr>
          <p:cNvSpPr txBox="1"/>
          <p:nvPr/>
        </p:nvSpPr>
        <p:spPr>
          <a:xfrm>
            <a:off x="3267308" y="189571"/>
            <a:ext cx="1761333" cy="923330"/>
          </a:xfrm>
          <a:prstGeom prst="rect">
            <a:avLst/>
          </a:prstGeom>
          <a:noFill/>
        </p:spPr>
        <p:txBody>
          <a:bodyPr wrap="square" rtlCol="0">
            <a:spAutoFit/>
          </a:bodyPr>
          <a:lstStyle/>
          <a:p>
            <a:pPr marL="285750" indent="-285750" algn="r" rtl="1">
              <a:buFont typeface="Arial" panose="020B0604020202020204" pitchFamily="34" charset="0"/>
              <a:buChar char="•"/>
            </a:pPr>
            <a:r>
              <a:rPr lang="fa-IR" dirty="0">
                <a:cs typeface="B Nazanin" panose="00000400000000000000" pitchFamily="2" charset="-78"/>
              </a:rPr>
              <a:t>لایه دسترسی</a:t>
            </a:r>
          </a:p>
          <a:p>
            <a:pPr marL="285750" indent="-285750" algn="r" rtl="1">
              <a:buFont typeface="Arial" panose="020B0604020202020204" pitchFamily="34" charset="0"/>
              <a:buChar char="•"/>
            </a:pPr>
            <a:r>
              <a:rPr lang="fa-IR" dirty="0">
                <a:cs typeface="B Nazanin" panose="00000400000000000000" pitchFamily="2" charset="-78"/>
              </a:rPr>
              <a:t>لایه تجمیع</a:t>
            </a:r>
          </a:p>
          <a:p>
            <a:pPr marL="285750" indent="-285750" algn="r" rtl="1">
              <a:buFont typeface="Arial" panose="020B0604020202020204" pitchFamily="34" charset="0"/>
              <a:buChar char="•"/>
            </a:pPr>
            <a:r>
              <a:rPr lang="fa-IR" dirty="0">
                <a:cs typeface="B Nazanin" panose="00000400000000000000" pitchFamily="2" charset="-78"/>
              </a:rPr>
              <a:t>لایه هسته</a:t>
            </a:r>
          </a:p>
        </p:txBody>
      </p:sp>
      <p:sp>
        <p:nvSpPr>
          <p:cNvPr id="29" name="TextBox 28">
            <a:extLst>
              <a:ext uri="{FF2B5EF4-FFF2-40B4-BE49-F238E27FC236}">
                <a16:creationId xmlns:a16="http://schemas.microsoft.com/office/drawing/2014/main" id="{84E47A37-78C4-409D-9027-B7EF7025C8B4}"/>
              </a:ext>
            </a:extLst>
          </p:cNvPr>
          <p:cNvSpPr txBox="1"/>
          <p:nvPr/>
        </p:nvSpPr>
        <p:spPr>
          <a:xfrm>
            <a:off x="2687447" y="2705303"/>
            <a:ext cx="2486720" cy="923330"/>
          </a:xfrm>
          <a:prstGeom prst="rect">
            <a:avLst/>
          </a:prstGeom>
          <a:noFill/>
        </p:spPr>
        <p:txBody>
          <a:bodyPr wrap="square" rtlCol="0">
            <a:spAutoFit/>
          </a:bodyPr>
          <a:lstStyle/>
          <a:p>
            <a:pPr marL="285750" indent="-285750" algn="r" rtl="1">
              <a:buFont typeface="Arial" panose="020B0604020202020204" pitchFamily="34" charset="0"/>
              <a:buChar char="•"/>
            </a:pPr>
            <a:r>
              <a:rPr lang="fa-IR" dirty="0">
                <a:cs typeface="B Nazanin" panose="00000400000000000000" pitchFamily="2" charset="-78"/>
              </a:rPr>
              <a:t>خدمات نام دامنه</a:t>
            </a:r>
          </a:p>
          <a:p>
            <a:pPr marL="285750" indent="-285750" algn="r" rtl="1">
              <a:buFont typeface="Arial" panose="020B0604020202020204" pitchFamily="34" charset="0"/>
              <a:buChar char="•"/>
            </a:pPr>
            <a:r>
              <a:rPr lang="fa-IR" dirty="0">
                <a:cs typeface="B Nazanin" panose="00000400000000000000" pitchFamily="2" charset="-78"/>
              </a:rPr>
              <a:t>گذرگاه ایمن داخلی</a:t>
            </a:r>
          </a:p>
          <a:p>
            <a:pPr marL="285750" indent="-285750" algn="r" rtl="1">
              <a:buFont typeface="Arial" panose="020B0604020202020204" pitchFamily="34" charset="0"/>
              <a:buChar char="•"/>
            </a:pPr>
            <a:r>
              <a:rPr lang="fa-IR" dirty="0">
                <a:cs typeface="B Nazanin" panose="00000400000000000000" pitchFamily="2" charset="-78"/>
              </a:rPr>
              <a:t>گذرگاه ایمن خارجی</a:t>
            </a:r>
          </a:p>
        </p:txBody>
      </p:sp>
      <p:sp>
        <p:nvSpPr>
          <p:cNvPr id="30" name="TextBox 29">
            <a:extLst>
              <a:ext uri="{FF2B5EF4-FFF2-40B4-BE49-F238E27FC236}">
                <a16:creationId xmlns:a16="http://schemas.microsoft.com/office/drawing/2014/main" id="{4D83DA94-2EDE-4D06-827F-FCE09EF4D22C}"/>
              </a:ext>
            </a:extLst>
          </p:cNvPr>
          <p:cNvSpPr txBox="1"/>
          <p:nvPr/>
        </p:nvSpPr>
        <p:spPr>
          <a:xfrm>
            <a:off x="2163338" y="1447437"/>
            <a:ext cx="3122340" cy="923330"/>
          </a:xfrm>
          <a:prstGeom prst="rect">
            <a:avLst/>
          </a:prstGeom>
          <a:noFill/>
        </p:spPr>
        <p:txBody>
          <a:bodyPr wrap="square" rtlCol="0">
            <a:spAutoFit/>
          </a:bodyPr>
          <a:lstStyle/>
          <a:p>
            <a:pPr marL="285750" indent="-285750" algn="r" rtl="1">
              <a:buFont typeface="Arial" panose="020B0604020202020204" pitchFamily="34" charset="0"/>
              <a:buChar char="•"/>
            </a:pPr>
            <a:r>
              <a:rPr lang="fa-IR" dirty="0">
                <a:cs typeface="B Nazanin" panose="00000400000000000000" pitchFamily="2" charset="-78"/>
              </a:rPr>
              <a:t>خدمات زمان شبکه</a:t>
            </a:r>
          </a:p>
          <a:p>
            <a:pPr marL="285750" indent="-285750" algn="r" rtl="1">
              <a:buFont typeface="Arial" panose="020B0604020202020204" pitchFamily="34" charset="0"/>
              <a:buChar char="•"/>
            </a:pPr>
            <a:r>
              <a:rPr lang="fa-IR" dirty="0">
                <a:cs typeface="B Nazanin" panose="00000400000000000000" pitchFamily="2" charset="-78"/>
              </a:rPr>
              <a:t>مرکز تبادل ترافیک داخلی و خارجی</a:t>
            </a:r>
          </a:p>
          <a:p>
            <a:pPr marL="285750" indent="-285750" algn="r" rtl="1">
              <a:buFont typeface="Arial" panose="020B0604020202020204" pitchFamily="34" charset="0"/>
              <a:buChar char="•"/>
            </a:pPr>
            <a:r>
              <a:rPr lang="fa-IR" dirty="0">
                <a:cs typeface="B Nazanin" panose="00000400000000000000" pitchFamily="2" charset="-78"/>
              </a:rPr>
              <a:t>شبکه توزیع محتوا</a:t>
            </a:r>
          </a:p>
        </p:txBody>
      </p:sp>
      <p:sp>
        <p:nvSpPr>
          <p:cNvPr id="31" name="TextBox 30">
            <a:extLst>
              <a:ext uri="{FF2B5EF4-FFF2-40B4-BE49-F238E27FC236}">
                <a16:creationId xmlns:a16="http://schemas.microsoft.com/office/drawing/2014/main" id="{6C947B23-D47F-4F1D-B605-3FA2116CD467}"/>
              </a:ext>
            </a:extLst>
          </p:cNvPr>
          <p:cNvSpPr txBox="1"/>
          <p:nvPr/>
        </p:nvSpPr>
        <p:spPr>
          <a:xfrm>
            <a:off x="2687447" y="4165772"/>
            <a:ext cx="2486720" cy="923330"/>
          </a:xfrm>
          <a:prstGeom prst="rect">
            <a:avLst/>
          </a:prstGeom>
          <a:noFill/>
        </p:spPr>
        <p:txBody>
          <a:bodyPr wrap="square" rtlCol="0">
            <a:spAutoFit/>
          </a:bodyPr>
          <a:lstStyle/>
          <a:p>
            <a:pPr marL="285750" indent="-285750" algn="r" rtl="1">
              <a:buFont typeface="Arial" panose="020B0604020202020204" pitchFamily="34" charset="0"/>
              <a:buChar char="•"/>
            </a:pPr>
            <a:r>
              <a:rPr lang="fa-IR" dirty="0">
                <a:cs typeface="B Nazanin" panose="00000400000000000000" pitchFamily="2" charset="-78"/>
              </a:rPr>
              <a:t>مراکز آزاد </a:t>
            </a:r>
            <a:r>
              <a:rPr lang="en-US" dirty="0" err="1">
                <a:cs typeface="B Nazanin" panose="00000400000000000000" pitchFamily="2" charset="-78"/>
              </a:rPr>
              <a:t>ict</a:t>
            </a:r>
            <a:endParaRPr lang="fa-IR" dirty="0">
              <a:cs typeface="B Nazanin" panose="00000400000000000000" pitchFamily="2" charset="-78"/>
            </a:endParaRPr>
          </a:p>
          <a:p>
            <a:pPr marL="285750" indent="-285750" algn="r" rtl="1">
              <a:buFont typeface="Arial" panose="020B0604020202020204" pitchFamily="34" charset="0"/>
              <a:buChar char="•"/>
            </a:pPr>
            <a:r>
              <a:rPr lang="fa-IR" dirty="0">
                <a:cs typeface="B Nazanin" panose="00000400000000000000" pitchFamily="2" charset="-78"/>
              </a:rPr>
              <a:t>شبکه های اختصاصی</a:t>
            </a:r>
          </a:p>
          <a:p>
            <a:pPr marL="285750" indent="-285750" algn="r" rtl="1">
              <a:buFont typeface="Arial" panose="020B0604020202020204" pitchFamily="34" charset="0"/>
              <a:buChar char="•"/>
            </a:pPr>
            <a:r>
              <a:rPr lang="fa-IR" dirty="0">
                <a:cs typeface="B Nazanin" panose="00000400000000000000" pitchFamily="2" charset="-78"/>
              </a:rPr>
              <a:t>شبکه دولت</a:t>
            </a:r>
          </a:p>
        </p:txBody>
      </p:sp>
    </p:spTree>
    <p:extLst>
      <p:ext uri="{BB962C8B-B14F-4D97-AF65-F5344CB8AC3E}">
        <p14:creationId xmlns:p14="http://schemas.microsoft.com/office/powerpoint/2010/main" val="1090488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8840" y="2386244"/>
            <a:ext cx="10480799" cy="240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6000" b="1" dirty="0">
                <a:solidFill>
                  <a:schemeClr val="bg1"/>
                </a:solidFill>
                <a:latin typeface="IranNastaliq" panose="02020505000000020003" pitchFamily="18" charset="0"/>
                <a:cs typeface="B titr" panose="00000700000000000000"/>
              </a:rPr>
              <a:t>با تشکر از توجه شما</a:t>
            </a:r>
          </a:p>
          <a:p>
            <a:pPr algn="ctr" rtl="1">
              <a:lnSpc>
                <a:spcPct val="150000"/>
              </a:lnSpc>
            </a:pPr>
            <a:r>
              <a:rPr lang="fa-IR" sz="6000" b="1" dirty="0">
                <a:solidFill>
                  <a:schemeClr val="bg1"/>
                </a:solidFill>
                <a:latin typeface="IranNastaliq" panose="02020505000000020003" pitchFamily="18" charset="0"/>
                <a:cs typeface="B titr" panose="00000700000000000000"/>
              </a:rPr>
              <a:t> و آرزوی توفیق الهی </a:t>
            </a:r>
          </a:p>
        </p:txBody>
      </p:sp>
    </p:spTree>
    <p:extLst>
      <p:ext uri="{BB962C8B-B14F-4D97-AF65-F5344CB8AC3E}">
        <p14:creationId xmlns:p14="http://schemas.microsoft.com/office/powerpoint/2010/main" val="259094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74343AE-2E92-407E-B3A6-6E050C740D66}"/>
              </a:ext>
            </a:extLst>
          </p:cNvPr>
          <p:cNvSpPr/>
          <p:nvPr/>
        </p:nvSpPr>
        <p:spPr>
          <a:xfrm>
            <a:off x="1182029" y="2598234"/>
            <a:ext cx="2341756" cy="99245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dirty="0"/>
              <a:t>شبکه دسترسی</a:t>
            </a:r>
            <a:endParaRPr lang="en-US" dirty="0"/>
          </a:p>
        </p:txBody>
      </p:sp>
      <p:sp>
        <p:nvSpPr>
          <p:cNvPr id="6" name="Oval 5">
            <a:extLst>
              <a:ext uri="{FF2B5EF4-FFF2-40B4-BE49-F238E27FC236}">
                <a16:creationId xmlns:a16="http://schemas.microsoft.com/office/drawing/2014/main" id="{D42212F1-3544-4A78-941B-F3999C2EB56A}"/>
              </a:ext>
            </a:extLst>
          </p:cNvPr>
          <p:cNvSpPr/>
          <p:nvPr/>
        </p:nvSpPr>
        <p:spPr>
          <a:xfrm>
            <a:off x="3267306" y="2598234"/>
            <a:ext cx="2341756" cy="99245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dirty="0"/>
              <a:t>شبکه تجمیع</a:t>
            </a:r>
            <a:endParaRPr lang="en-US" dirty="0"/>
          </a:p>
        </p:txBody>
      </p:sp>
      <p:sp>
        <p:nvSpPr>
          <p:cNvPr id="7" name="Oval 6">
            <a:extLst>
              <a:ext uri="{FF2B5EF4-FFF2-40B4-BE49-F238E27FC236}">
                <a16:creationId xmlns:a16="http://schemas.microsoft.com/office/drawing/2014/main" id="{3DAD3AA4-EB8C-4364-AC25-A11B285546C6}"/>
              </a:ext>
            </a:extLst>
          </p:cNvPr>
          <p:cNvSpPr/>
          <p:nvPr/>
        </p:nvSpPr>
        <p:spPr>
          <a:xfrm>
            <a:off x="5267094" y="2592661"/>
            <a:ext cx="2631687" cy="99245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405E7CB5-CFCE-4C74-BBA0-D2B8272D9FC6}"/>
              </a:ext>
            </a:extLst>
          </p:cNvPr>
          <p:cNvSpPr/>
          <p:nvPr/>
        </p:nvSpPr>
        <p:spPr>
          <a:xfrm flipH="1">
            <a:off x="6582938" y="2754349"/>
            <a:ext cx="810318" cy="6746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cs typeface="B Nazanin" panose="00000400000000000000" pitchFamily="2" charset="-78"/>
              </a:rPr>
              <a:t>ملی</a:t>
            </a:r>
            <a:endParaRPr lang="en-US" dirty="0">
              <a:solidFill>
                <a:schemeClr val="tx1"/>
              </a:solidFill>
              <a:cs typeface="B Nazanin" panose="00000400000000000000" pitchFamily="2" charset="-78"/>
            </a:endParaRPr>
          </a:p>
        </p:txBody>
      </p:sp>
      <p:sp>
        <p:nvSpPr>
          <p:cNvPr id="10" name="Flowchart: Connector 9">
            <a:extLst>
              <a:ext uri="{FF2B5EF4-FFF2-40B4-BE49-F238E27FC236}">
                <a16:creationId xmlns:a16="http://schemas.microsoft.com/office/drawing/2014/main" id="{002C2837-6FB3-45E5-9D2B-1F450642F2D7}"/>
              </a:ext>
            </a:extLst>
          </p:cNvPr>
          <p:cNvSpPr/>
          <p:nvPr/>
        </p:nvSpPr>
        <p:spPr>
          <a:xfrm flipH="1">
            <a:off x="5787483" y="2754348"/>
            <a:ext cx="864214" cy="6746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solidFill>
                  <a:schemeClr val="tx1"/>
                </a:solidFill>
                <a:cs typeface="B Nazanin" panose="00000400000000000000" pitchFamily="2" charset="-78"/>
              </a:rPr>
              <a:t>استانی</a:t>
            </a:r>
            <a:endParaRPr lang="en-US" sz="1600" b="1" dirty="0">
              <a:solidFill>
                <a:schemeClr val="tx1"/>
              </a:solidFill>
              <a:cs typeface="B Nazanin" panose="00000400000000000000" pitchFamily="2" charset="-78"/>
            </a:endParaRPr>
          </a:p>
        </p:txBody>
      </p:sp>
      <p:cxnSp>
        <p:nvCxnSpPr>
          <p:cNvPr id="12" name="Straight Arrow Connector 11">
            <a:extLst>
              <a:ext uri="{FF2B5EF4-FFF2-40B4-BE49-F238E27FC236}">
                <a16:creationId xmlns:a16="http://schemas.microsoft.com/office/drawing/2014/main" id="{2C077F24-CD3B-4D7C-B56E-9C822C4DA97A}"/>
              </a:ext>
            </a:extLst>
          </p:cNvPr>
          <p:cNvCxnSpPr>
            <a:cxnSpLocks/>
          </p:cNvCxnSpPr>
          <p:nvPr/>
        </p:nvCxnSpPr>
        <p:spPr>
          <a:xfrm flipV="1">
            <a:off x="7705493" y="2509024"/>
            <a:ext cx="988743" cy="412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BD6231B-0AB7-43E2-B84D-B03D6D926D08}"/>
              </a:ext>
            </a:extLst>
          </p:cNvPr>
          <p:cNvCxnSpPr>
            <a:cxnSpLocks/>
          </p:cNvCxnSpPr>
          <p:nvPr/>
        </p:nvCxnSpPr>
        <p:spPr>
          <a:xfrm>
            <a:off x="7705493" y="3178098"/>
            <a:ext cx="988743" cy="407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id="{3D8EBD92-4A2F-4E44-B4F4-C7DCCF8F058C}"/>
              </a:ext>
            </a:extLst>
          </p:cNvPr>
          <p:cNvSpPr/>
          <p:nvPr/>
        </p:nvSpPr>
        <p:spPr>
          <a:xfrm>
            <a:off x="9010185" y="1918010"/>
            <a:ext cx="1326995" cy="8363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cs typeface="B Nazanin" panose="00000400000000000000" pitchFamily="2" charset="-78"/>
              </a:rPr>
              <a:t>خارجی</a:t>
            </a:r>
            <a:endParaRPr lang="en-US" dirty="0">
              <a:cs typeface="B Nazanin" panose="00000400000000000000" pitchFamily="2" charset="-78"/>
            </a:endParaRPr>
          </a:p>
        </p:txBody>
      </p:sp>
      <p:sp>
        <p:nvSpPr>
          <p:cNvPr id="20" name="Flowchart: Connector 19">
            <a:extLst>
              <a:ext uri="{FF2B5EF4-FFF2-40B4-BE49-F238E27FC236}">
                <a16:creationId xmlns:a16="http://schemas.microsoft.com/office/drawing/2014/main" id="{AB0A6A29-3DAB-4157-81A8-29AD2E54F7B6}"/>
              </a:ext>
            </a:extLst>
          </p:cNvPr>
          <p:cNvSpPr/>
          <p:nvPr/>
        </p:nvSpPr>
        <p:spPr>
          <a:xfrm>
            <a:off x="9006473" y="3267315"/>
            <a:ext cx="1326995" cy="8363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B Nazanin" panose="00000400000000000000" pitchFamily="2" charset="-78"/>
              </a:rPr>
              <a:t>IXP</a:t>
            </a:r>
          </a:p>
        </p:txBody>
      </p:sp>
      <p:sp>
        <p:nvSpPr>
          <p:cNvPr id="29" name="Arrow: Curved Down 28">
            <a:extLst>
              <a:ext uri="{FF2B5EF4-FFF2-40B4-BE49-F238E27FC236}">
                <a16:creationId xmlns:a16="http://schemas.microsoft.com/office/drawing/2014/main" id="{B0F12E0B-B79C-4518-ADF4-76EA7C524D9A}"/>
              </a:ext>
            </a:extLst>
          </p:cNvPr>
          <p:cNvSpPr/>
          <p:nvPr/>
        </p:nvSpPr>
        <p:spPr>
          <a:xfrm flipH="1">
            <a:off x="5921297" y="2062976"/>
            <a:ext cx="1226633" cy="535252"/>
          </a:xfrm>
          <a:prstGeom prst="curvedDownArrow">
            <a:avLst>
              <a:gd name="adj1" fmla="val 25000"/>
              <a:gd name="adj2" fmla="val 4114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02BBA4F0-A2DA-4D99-A727-7B1ABF078B80}"/>
              </a:ext>
            </a:extLst>
          </p:cNvPr>
          <p:cNvSpPr txBox="1"/>
          <p:nvPr/>
        </p:nvSpPr>
        <p:spPr>
          <a:xfrm>
            <a:off x="6096000" y="4114805"/>
            <a:ext cx="1421161" cy="369332"/>
          </a:xfrm>
          <a:prstGeom prst="rect">
            <a:avLst/>
          </a:prstGeom>
          <a:noFill/>
        </p:spPr>
        <p:txBody>
          <a:bodyPr wrap="square" rtlCol="0">
            <a:spAutoFit/>
          </a:bodyPr>
          <a:lstStyle/>
          <a:p>
            <a:r>
              <a:rPr lang="en-US" dirty="0">
                <a:cs typeface="B Nazanin" panose="00000400000000000000" pitchFamily="2" charset="-78"/>
              </a:rPr>
              <a:t>CORE</a:t>
            </a:r>
          </a:p>
        </p:txBody>
      </p:sp>
      <p:sp>
        <p:nvSpPr>
          <p:cNvPr id="31" name="TextBox 30">
            <a:extLst>
              <a:ext uri="{FF2B5EF4-FFF2-40B4-BE49-F238E27FC236}">
                <a16:creationId xmlns:a16="http://schemas.microsoft.com/office/drawing/2014/main" id="{2F3E1360-B12D-43B4-A90A-E392A2D506F0}"/>
              </a:ext>
            </a:extLst>
          </p:cNvPr>
          <p:cNvSpPr txBox="1"/>
          <p:nvPr/>
        </p:nvSpPr>
        <p:spPr>
          <a:xfrm>
            <a:off x="3769111" y="4114805"/>
            <a:ext cx="1421161" cy="369332"/>
          </a:xfrm>
          <a:prstGeom prst="rect">
            <a:avLst/>
          </a:prstGeom>
          <a:noFill/>
        </p:spPr>
        <p:txBody>
          <a:bodyPr wrap="square" rtlCol="0">
            <a:spAutoFit/>
          </a:bodyPr>
          <a:lstStyle/>
          <a:p>
            <a:r>
              <a:rPr lang="en-US" dirty="0">
                <a:cs typeface="B titr" panose="00000700000000000000"/>
              </a:rPr>
              <a:t>Aggregation</a:t>
            </a:r>
          </a:p>
        </p:txBody>
      </p:sp>
      <p:sp>
        <p:nvSpPr>
          <p:cNvPr id="32" name="TextBox 31">
            <a:extLst>
              <a:ext uri="{FF2B5EF4-FFF2-40B4-BE49-F238E27FC236}">
                <a16:creationId xmlns:a16="http://schemas.microsoft.com/office/drawing/2014/main" id="{9DD81A64-D97C-4EAA-8DBF-0161753579A7}"/>
              </a:ext>
            </a:extLst>
          </p:cNvPr>
          <p:cNvSpPr txBox="1"/>
          <p:nvPr/>
        </p:nvSpPr>
        <p:spPr>
          <a:xfrm>
            <a:off x="1616928" y="4114805"/>
            <a:ext cx="1025912" cy="369332"/>
          </a:xfrm>
          <a:prstGeom prst="rect">
            <a:avLst/>
          </a:prstGeom>
          <a:noFill/>
        </p:spPr>
        <p:txBody>
          <a:bodyPr wrap="square" rtlCol="0">
            <a:spAutoFit/>
          </a:bodyPr>
          <a:lstStyle/>
          <a:p>
            <a:r>
              <a:rPr lang="en-US" dirty="0"/>
              <a:t>access</a:t>
            </a:r>
          </a:p>
        </p:txBody>
      </p:sp>
    </p:spTree>
    <p:extLst>
      <p:ext uri="{BB962C8B-B14F-4D97-AF65-F5344CB8AC3E}">
        <p14:creationId xmlns:p14="http://schemas.microsoft.com/office/powerpoint/2010/main" val="1795699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01112" y="1436939"/>
            <a:ext cx="974356" cy="68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prstClr val="white"/>
                </a:solidFill>
              </a:rPr>
              <a:t>Mobile</a:t>
            </a:r>
            <a:endParaRPr lang="en-US" dirty="0">
              <a:solidFill>
                <a:prstClr val="white"/>
              </a:solidFill>
            </a:endParaRPr>
          </a:p>
        </p:txBody>
      </p:sp>
      <p:sp>
        <p:nvSpPr>
          <p:cNvPr id="7" name="Rectangle 6"/>
          <p:cNvSpPr/>
          <p:nvPr/>
        </p:nvSpPr>
        <p:spPr>
          <a:xfrm>
            <a:off x="7769023" y="1436939"/>
            <a:ext cx="974356" cy="68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prstClr val="white"/>
                </a:solidFill>
              </a:rPr>
              <a:t>Fix</a:t>
            </a:r>
            <a:endParaRPr lang="en-US" dirty="0">
              <a:solidFill>
                <a:prstClr val="white"/>
              </a:solidFill>
            </a:endParaRPr>
          </a:p>
        </p:txBody>
      </p:sp>
      <p:sp>
        <p:nvSpPr>
          <p:cNvPr id="8" name="Rectangle 7"/>
          <p:cNvSpPr/>
          <p:nvPr/>
        </p:nvSpPr>
        <p:spPr>
          <a:xfrm>
            <a:off x="2601112" y="4327063"/>
            <a:ext cx="974356" cy="68206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en-US" dirty="0" smtClean="0">
                <a:solidFill>
                  <a:prstClr val="white"/>
                </a:solidFill>
              </a:rPr>
              <a:t>Service</a:t>
            </a:r>
            <a:endParaRPr lang="en-US" dirty="0">
              <a:solidFill>
                <a:prstClr val="white"/>
              </a:solidFill>
            </a:endParaRPr>
          </a:p>
        </p:txBody>
      </p:sp>
      <p:sp>
        <p:nvSpPr>
          <p:cNvPr id="9" name="Rectangle 8"/>
          <p:cNvSpPr/>
          <p:nvPr/>
        </p:nvSpPr>
        <p:spPr>
          <a:xfrm>
            <a:off x="7769023" y="4327063"/>
            <a:ext cx="974356" cy="68206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en-US" dirty="0" smtClean="0">
                <a:solidFill>
                  <a:prstClr val="white"/>
                </a:solidFill>
              </a:rPr>
              <a:t>Net</a:t>
            </a:r>
            <a:endParaRPr lang="en-US" dirty="0">
              <a:solidFill>
                <a:prstClr val="white"/>
              </a:solidFill>
            </a:endParaRPr>
          </a:p>
        </p:txBody>
      </p:sp>
      <p:cxnSp>
        <p:nvCxnSpPr>
          <p:cNvPr id="11" name="Straight Connector 10"/>
          <p:cNvCxnSpPr>
            <a:stCxn id="5" idx="3"/>
            <a:endCxn id="9" idx="1"/>
          </p:cNvCxnSpPr>
          <p:nvPr/>
        </p:nvCxnSpPr>
        <p:spPr>
          <a:xfrm>
            <a:off x="3575468" y="1777969"/>
            <a:ext cx="4193555" cy="289012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7" idx="1"/>
            <a:endCxn id="8" idx="3"/>
          </p:cNvCxnSpPr>
          <p:nvPr/>
        </p:nvCxnSpPr>
        <p:spPr>
          <a:xfrm flipH="1">
            <a:off x="3575468" y="1777969"/>
            <a:ext cx="4193555" cy="289012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450994" y="3223031"/>
            <a:ext cx="870048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p:cNvSpPr txBox="1"/>
          <p:nvPr/>
        </p:nvSpPr>
        <p:spPr>
          <a:xfrm>
            <a:off x="472987" y="2726804"/>
            <a:ext cx="1790472" cy="369332"/>
          </a:xfrm>
          <a:prstGeom prst="rect">
            <a:avLst/>
          </a:prstGeom>
          <a:noFill/>
        </p:spPr>
        <p:txBody>
          <a:bodyPr wrap="square" rtlCol="0">
            <a:spAutoFit/>
          </a:bodyPr>
          <a:lstStyle/>
          <a:p>
            <a:r>
              <a:rPr lang="fa-IR" b="1" dirty="0" smtClean="0"/>
              <a:t>تکنولوژی قدیم</a:t>
            </a:r>
            <a:endParaRPr lang="en-US" b="1" dirty="0"/>
          </a:p>
        </p:txBody>
      </p:sp>
      <p:sp>
        <p:nvSpPr>
          <p:cNvPr id="20" name="TextBox 19"/>
          <p:cNvSpPr txBox="1"/>
          <p:nvPr/>
        </p:nvSpPr>
        <p:spPr>
          <a:xfrm>
            <a:off x="472987" y="3369355"/>
            <a:ext cx="1790472" cy="369332"/>
          </a:xfrm>
          <a:prstGeom prst="rect">
            <a:avLst/>
          </a:prstGeom>
          <a:noFill/>
        </p:spPr>
        <p:txBody>
          <a:bodyPr wrap="square" rtlCol="0">
            <a:spAutoFit/>
          </a:bodyPr>
          <a:lstStyle/>
          <a:p>
            <a:r>
              <a:rPr lang="fa-IR" b="1" dirty="0" smtClean="0"/>
              <a:t>تکنولوژی جدید</a:t>
            </a:r>
            <a:endParaRPr lang="en-US" b="1" dirty="0"/>
          </a:p>
        </p:txBody>
      </p:sp>
      <p:sp>
        <p:nvSpPr>
          <p:cNvPr id="22" name="Oval 21"/>
          <p:cNvSpPr/>
          <p:nvPr/>
        </p:nvSpPr>
        <p:spPr>
          <a:xfrm>
            <a:off x="5080896" y="2726804"/>
            <a:ext cx="1182697" cy="11060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09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9417" y="4044185"/>
            <a:ext cx="856918" cy="59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Trunk</a:t>
            </a:r>
          </a:p>
        </p:txBody>
      </p:sp>
      <p:sp>
        <p:nvSpPr>
          <p:cNvPr id="5" name="Rectangle 4"/>
          <p:cNvSpPr/>
          <p:nvPr/>
        </p:nvSpPr>
        <p:spPr>
          <a:xfrm>
            <a:off x="1279418" y="4698309"/>
            <a:ext cx="875763" cy="59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rPr>
              <a:t>Line</a:t>
            </a:r>
          </a:p>
        </p:txBody>
      </p:sp>
      <p:pic>
        <p:nvPicPr>
          <p:cNvPr id="10" name="Picture 9"/>
          <p:cNvPicPr>
            <a:picLocks noChangeAspect="1"/>
          </p:cNvPicPr>
          <p:nvPr/>
        </p:nvPicPr>
        <p:blipFill>
          <a:blip r:embed="rId2"/>
          <a:stretch>
            <a:fillRect/>
          </a:stretch>
        </p:blipFill>
        <p:spPr>
          <a:xfrm>
            <a:off x="9284668" y="5823249"/>
            <a:ext cx="897030" cy="466035"/>
          </a:xfrm>
          <a:prstGeom prst="rect">
            <a:avLst/>
          </a:prstGeom>
        </p:spPr>
      </p:pic>
      <p:cxnSp>
        <p:nvCxnSpPr>
          <p:cNvPr id="18" name="Straight Connector 17"/>
          <p:cNvCxnSpPr>
            <a:stCxn id="28" idx="3"/>
            <a:endCxn id="30" idx="1"/>
          </p:cNvCxnSpPr>
          <p:nvPr/>
        </p:nvCxnSpPr>
        <p:spPr>
          <a:xfrm>
            <a:off x="4187880" y="6032839"/>
            <a:ext cx="1246009" cy="2342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stCxn id="30" idx="3"/>
            <a:endCxn id="31" idx="1"/>
          </p:cNvCxnSpPr>
          <p:nvPr/>
        </p:nvCxnSpPr>
        <p:spPr>
          <a:xfrm>
            <a:off x="6309652" y="6056268"/>
            <a:ext cx="1487509" cy="1247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a:stCxn id="31" idx="3"/>
            <a:endCxn id="10" idx="1"/>
          </p:cNvCxnSpPr>
          <p:nvPr/>
        </p:nvCxnSpPr>
        <p:spPr>
          <a:xfrm flipV="1">
            <a:off x="8511936" y="6056265"/>
            <a:ext cx="772732" cy="12476"/>
          </a:xfrm>
          <a:prstGeom prst="line">
            <a:avLst/>
          </a:prstGeom>
        </p:spPr>
        <p:style>
          <a:lnRef idx="1">
            <a:schemeClr val="dk1"/>
          </a:lnRef>
          <a:fillRef idx="0">
            <a:schemeClr val="dk1"/>
          </a:fillRef>
          <a:effectRef idx="0">
            <a:schemeClr val="dk1"/>
          </a:effectRef>
          <a:fontRef idx="minor">
            <a:schemeClr val="tx1"/>
          </a:fontRef>
        </p:style>
      </p:cxnSp>
      <p:sp>
        <p:nvSpPr>
          <p:cNvPr id="27" name="Rectangle 26"/>
          <p:cNvSpPr/>
          <p:nvPr/>
        </p:nvSpPr>
        <p:spPr>
          <a:xfrm>
            <a:off x="3417783" y="4846416"/>
            <a:ext cx="759852" cy="59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OLT</a:t>
            </a:r>
          </a:p>
        </p:txBody>
      </p:sp>
      <p:sp>
        <p:nvSpPr>
          <p:cNvPr id="28" name="Rectangle 27"/>
          <p:cNvSpPr/>
          <p:nvPr/>
        </p:nvSpPr>
        <p:spPr>
          <a:xfrm>
            <a:off x="3312117" y="5710914"/>
            <a:ext cx="875763" cy="643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MDF</a:t>
            </a:r>
          </a:p>
        </p:txBody>
      </p:sp>
      <p:sp>
        <p:nvSpPr>
          <p:cNvPr id="30" name="Rectangle 29"/>
          <p:cNvSpPr/>
          <p:nvPr/>
        </p:nvSpPr>
        <p:spPr>
          <a:xfrm>
            <a:off x="5433889" y="5734342"/>
            <a:ext cx="875763" cy="643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a-IR" dirty="0">
                <a:solidFill>
                  <a:prstClr val="white"/>
                </a:solidFill>
              </a:rPr>
              <a:t>کافو</a:t>
            </a:r>
            <a:endParaRPr lang="en-US" dirty="0">
              <a:solidFill>
                <a:prstClr val="white"/>
              </a:solidFill>
            </a:endParaRPr>
          </a:p>
        </p:txBody>
      </p:sp>
      <p:sp>
        <p:nvSpPr>
          <p:cNvPr id="31" name="Rectangle 30"/>
          <p:cNvSpPr/>
          <p:nvPr/>
        </p:nvSpPr>
        <p:spPr>
          <a:xfrm>
            <a:off x="7797161" y="5759291"/>
            <a:ext cx="714777" cy="618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a-IR" dirty="0">
                <a:solidFill>
                  <a:prstClr val="white"/>
                </a:solidFill>
              </a:rPr>
              <a:t>پست</a:t>
            </a:r>
            <a:endParaRPr lang="en-US" dirty="0">
              <a:solidFill>
                <a:prstClr val="white"/>
              </a:solidFill>
            </a:endParaRPr>
          </a:p>
        </p:txBody>
      </p:sp>
      <p:sp>
        <p:nvSpPr>
          <p:cNvPr id="37" name="Snip Same Side Corner Rectangle 36"/>
          <p:cNvSpPr/>
          <p:nvPr/>
        </p:nvSpPr>
        <p:spPr>
          <a:xfrm>
            <a:off x="6430536" y="4858532"/>
            <a:ext cx="772732" cy="59242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ONU</a:t>
            </a:r>
          </a:p>
        </p:txBody>
      </p:sp>
      <p:pic>
        <p:nvPicPr>
          <p:cNvPr id="39" name="Picture 38"/>
          <p:cNvPicPr>
            <a:picLocks noChangeAspect="1"/>
          </p:cNvPicPr>
          <p:nvPr/>
        </p:nvPicPr>
        <p:blipFill>
          <a:blip r:embed="rId2"/>
          <a:stretch>
            <a:fillRect/>
          </a:stretch>
        </p:blipFill>
        <p:spPr>
          <a:xfrm>
            <a:off x="9284668" y="4955383"/>
            <a:ext cx="872148" cy="453108"/>
          </a:xfrm>
          <a:prstGeom prst="rect">
            <a:avLst/>
          </a:prstGeom>
        </p:spPr>
      </p:pic>
      <p:cxnSp>
        <p:nvCxnSpPr>
          <p:cNvPr id="41" name="Straight Connector 40"/>
          <p:cNvCxnSpPr>
            <a:stCxn id="4" idx="3"/>
            <a:endCxn id="27" idx="1"/>
          </p:cNvCxnSpPr>
          <p:nvPr/>
        </p:nvCxnSpPr>
        <p:spPr>
          <a:xfrm>
            <a:off x="2136335" y="4340400"/>
            <a:ext cx="1281448" cy="802231"/>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a:stCxn id="27" idx="3"/>
            <a:endCxn id="37" idx="2"/>
          </p:cNvCxnSpPr>
          <p:nvPr/>
        </p:nvCxnSpPr>
        <p:spPr>
          <a:xfrm>
            <a:off x="4177636" y="5142630"/>
            <a:ext cx="2252901" cy="1211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a:stCxn id="37" idx="0"/>
            <a:endCxn id="39" idx="1"/>
          </p:cNvCxnSpPr>
          <p:nvPr/>
        </p:nvCxnSpPr>
        <p:spPr>
          <a:xfrm>
            <a:off x="7203268" y="5154748"/>
            <a:ext cx="2081400" cy="27191"/>
          </a:xfrm>
          <a:prstGeom prst="line">
            <a:avLst/>
          </a:prstGeom>
        </p:spPr>
        <p:style>
          <a:lnRef idx="1">
            <a:schemeClr val="dk1"/>
          </a:lnRef>
          <a:fillRef idx="0">
            <a:schemeClr val="dk1"/>
          </a:fillRef>
          <a:effectRef idx="0">
            <a:schemeClr val="dk1"/>
          </a:effectRef>
          <a:fontRef idx="minor">
            <a:schemeClr val="tx1"/>
          </a:fontRef>
        </p:style>
      </p:cxnSp>
      <p:sp>
        <p:nvSpPr>
          <p:cNvPr id="47" name="TextBox 46"/>
          <p:cNvSpPr txBox="1"/>
          <p:nvPr/>
        </p:nvSpPr>
        <p:spPr>
          <a:xfrm>
            <a:off x="1428308" y="5329015"/>
            <a:ext cx="429926" cy="369332"/>
          </a:xfrm>
          <a:prstGeom prst="rect">
            <a:avLst/>
          </a:prstGeom>
          <a:noFill/>
        </p:spPr>
        <p:txBody>
          <a:bodyPr wrap="none" rtlCol="0">
            <a:spAutoFit/>
          </a:bodyPr>
          <a:lstStyle/>
          <a:p>
            <a:pPr defTabSz="914400"/>
            <a:r>
              <a:rPr lang="en-US" dirty="0">
                <a:solidFill>
                  <a:prstClr val="black"/>
                </a:solidFill>
              </a:rPr>
              <a:t>LX</a:t>
            </a:r>
          </a:p>
        </p:txBody>
      </p:sp>
      <p:sp>
        <p:nvSpPr>
          <p:cNvPr id="48" name="Rectangle 47"/>
          <p:cNvSpPr/>
          <p:nvPr/>
        </p:nvSpPr>
        <p:spPr>
          <a:xfrm>
            <a:off x="1900255" y="2252781"/>
            <a:ext cx="695459" cy="579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TX</a:t>
            </a:r>
          </a:p>
        </p:txBody>
      </p:sp>
      <p:sp>
        <p:nvSpPr>
          <p:cNvPr id="50" name="Cloud 49"/>
          <p:cNvSpPr/>
          <p:nvPr/>
        </p:nvSpPr>
        <p:spPr>
          <a:xfrm>
            <a:off x="4020506" y="1429554"/>
            <a:ext cx="2583823" cy="121061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Transmission Network (TDM)</a:t>
            </a:r>
          </a:p>
        </p:txBody>
      </p:sp>
      <p:cxnSp>
        <p:nvCxnSpPr>
          <p:cNvPr id="52" name="Straight Connector 51"/>
          <p:cNvCxnSpPr>
            <a:stCxn id="4" idx="0"/>
            <a:endCxn id="48" idx="2"/>
          </p:cNvCxnSpPr>
          <p:nvPr/>
        </p:nvCxnSpPr>
        <p:spPr>
          <a:xfrm flipV="1">
            <a:off x="1707876" y="2832329"/>
            <a:ext cx="540108" cy="121185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p:cNvCxnSpPr>
            <a:stCxn id="48" idx="3"/>
            <a:endCxn id="50" idx="2"/>
          </p:cNvCxnSpPr>
          <p:nvPr/>
        </p:nvCxnSpPr>
        <p:spPr>
          <a:xfrm flipV="1">
            <a:off x="2595714" y="2034863"/>
            <a:ext cx="1432807" cy="507693"/>
          </a:xfrm>
          <a:prstGeom prst="line">
            <a:avLst/>
          </a:prstGeom>
        </p:spPr>
        <p:style>
          <a:lnRef idx="1">
            <a:schemeClr val="dk1"/>
          </a:lnRef>
          <a:fillRef idx="0">
            <a:schemeClr val="dk1"/>
          </a:fillRef>
          <a:effectRef idx="0">
            <a:schemeClr val="dk1"/>
          </a:effectRef>
          <a:fontRef idx="minor">
            <a:schemeClr val="tx1"/>
          </a:fontRef>
        </p:style>
      </p:cxnSp>
      <p:sp>
        <p:nvSpPr>
          <p:cNvPr id="55" name="Rectangle 54"/>
          <p:cNvSpPr/>
          <p:nvPr/>
        </p:nvSpPr>
        <p:spPr>
          <a:xfrm>
            <a:off x="8243970" y="2034863"/>
            <a:ext cx="695459" cy="579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TX</a:t>
            </a:r>
          </a:p>
        </p:txBody>
      </p:sp>
      <p:cxnSp>
        <p:nvCxnSpPr>
          <p:cNvPr id="57" name="Straight Connector 56"/>
          <p:cNvCxnSpPr>
            <a:stCxn id="50" idx="0"/>
            <a:endCxn id="55" idx="1"/>
          </p:cNvCxnSpPr>
          <p:nvPr/>
        </p:nvCxnSpPr>
        <p:spPr>
          <a:xfrm>
            <a:off x="6602174" y="2034863"/>
            <a:ext cx="1641794" cy="289775"/>
          </a:xfrm>
          <a:prstGeom prst="line">
            <a:avLst/>
          </a:prstGeom>
        </p:spPr>
        <p:style>
          <a:lnRef idx="1">
            <a:schemeClr val="dk1"/>
          </a:lnRef>
          <a:fillRef idx="0">
            <a:schemeClr val="dk1"/>
          </a:fillRef>
          <a:effectRef idx="0">
            <a:schemeClr val="dk1"/>
          </a:effectRef>
          <a:fontRef idx="minor">
            <a:schemeClr val="tx1"/>
          </a:fontRef>
        </p:style>
      </p:cxnSp>
      <p:sp>
        <p:nvSpPr>
          <p:cNvPr id="58" name="Rectangle 57"/>
          <p:cNvSpPr/>
          <p:nvPr/>
        </p:nvSpPr>
        <p:spPr>
          <a:xfrm>
            <a:off x="10181062" y="2060620"/>
            <a:ext cx="695459" cy="579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LX</a:t>
            </a:r>
          </a:p>
        </p:txBody>
      </p:sp>
      <p:cxnSp>
        <p:nvCxnSpPr>
          <p:cNvPr id="60" name="Straight Connector 59"/>
          <p:cNvCxnSpPr>
            <a:stCxn id="55" idx="3"/>
            <a:endCxn id="58" idx="1"/>
          </p:cNvCxnSpPr>
          <p:nvPr/>
        </p:nvCxnSpPr>
        <p:spPr>
          <a:xfrm>
            <a:off x="8939429" y="2324638"/>
            <a:ext cx="1241633" cy="25757"/>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a:stCxn id="5" idx="3"/>
            <a:endCxn id="28" idx="1"/>
          </p:cNvCxnSpPr>
          <p:nvPr/>
        </p:nvCxnSpPr>
        <p:spPr>
          <a:xfrm>
            <a:off x="2155180" y="4994523"/>
            <a:ext cx="1156936" cy="1038316"/>
          </a:xfrm>
          <a:prstGeom prst="line">
            <a:avLst/>
          </a:prstGeom>
        </p:spPr>
        <p:style>
          <a:lnRef idx="1">
            <a:schemeClr val="dk1"/>
          </a:lnRef>
          <a:fillRef idx="0">
            <a:schemeClr val="dk1"/>
          </a:fillRef>
          <a:effectRef idx="0">
            <a:schemeClr val="dk1"/>
          </a:effectRef>
          <a:fontRef idx="minor">
            <a:schemeClr val="tx1"/>
          </a:fontRef>
        </p:style>
      </p:cxnSp>
      <p:sp>
        <p:nvSpPr>
          <p:cNvPr id="77" name="Rectangle 76"/>
          <p:cNvSpPr/>
          <p:nvPr/>
        </p:nvSpPr>
        <p:spPr>
          <a:xfrm>
            <a:off x="3417783" y="4075342"/>
            <a:ext cx="759852" cy="59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PBX</a:t>
            </a:r>
          </a:p>
        </p:txBody>
      </p:sp>
      <p:cxnSp>
        <p:nvCxnSpPr>
          <p:cNvPr id="79" name="Straight Connector 78"/>
          <p:cNvCxnSpPr>
            <a:stCxn id="4" idx="3"/>
            <a:endCxn id="77" idx="1"/>
          </p:cNvCxnSpPr>
          <p:nvPr/>
        </p:nvCxnSpPr>
        <p:spPr>
          <a:xfrm>
            <a:off x="2136335" y="4340400"/>
            <a:ext cx="1281448" cy="31157"/>
          </a:xfrm>
          <a:prstGeom prst="line">
            <a:avLst/>
          </a:prstGeom>
        </p:spPr>
        <p:style>
          <a:lnRef idx="1">
            <a:schemeClr val="dk1"/>
          </a:lnRef>
          <a:fillRef idx="0">
            <a:schemeClr val="dk1"/>
          </a:fillRef>
          <a:effectRef idx="0">
            <a:schemeClr val="dk1"/>
          </a:effectRef>
          <a:fontRef idx="minor">
            <a:schemeClr val="tx1"/>
          </a:fontRef>
        </p:style>
      </p:cxnSp>
      <p:sp>
        <p:nvSpPr>
          <p:cNvPr id="80" name="TextBox 79"/>
          <p:cNvSpPr txBox="1"/>
          <p:nvPr/>
        </p:nvSpPr>
        <p:spPr>
          <a:xfrm>
            <a:off x="2633036" y="4041061"/>
            <a:ext cx="583814" cy="369332"/>
          </a:xfrm>
          <a:prstGeom prst="rect">
            <a:avLst/>
          </a:prstGeom>
          <a:noFill/>
        </p:spPr>
        <p:txBody>
          <a:bodyPr wrap="none" rtlCol="0">
            <a:spAutoFit/>
          </a:bodyPr>
          <a:lstStyle/>
          <a:p>
            <a:pPr defTabSz="914400"/>
            <a:r>
              <a:rPr lang="en-US" dirty="0">
                <a:solidFill>
                  <a:prstClr val="black"/>
                </a:solidFill>
              </a:rPr>
              <a:t>PRA</a:t>
            </a:r>
          </a:p>
        </p:txBody>
      </p:sp>
      <p:sp>
        <p:nvSpPr>
          <p:cNvPr id="81" name="TextBox 80"/>
          <p:cNvSpPr txBox="1"/>
          <p:nvPr/>
        </p:nvSpPr>
        <p:spPr>
          <a:xfrm rot="1634300">
            <a:off x="2707335" y="4581811"/>
            <a:ext cx="545136" cy="461665"/>
          </a:xfrm>
          <a:prstGeom prst="rect">
            <a:avLst/>
          </a:prstGeom>
          <a:noFill/>
        </p:spPr>
        <p:txBody>
          <a:bodyPr wrap="square" rtlCol="0">
            <a:spAutoFit/>
          </a:bodyPr>
          <a:lstStyle/>
          <a:p>
            <a:pPr defTabSz="914400"/>
            <a:r>
              <a:rPr lang="en-US" sz="1200" dirty="0">
                <a:solidFill>
                  <a:prstClr val="black"/>
                </a:solidFill>
              </a:rPr>
              <a:t>V5.2</a:t>
            </a:r>
          </a:p>
          <a:p>
            <a:pPr defTabSz="914400"/>
            <a:endParaRPr lang="en-US" sz="1200" dirty="0">
              <a:solidFill>
                <a:prstClr val="black"/>
              </a:solidFill>
            </a:endParaRPr>
          </a:p>
        </p:txBody>
      </p:sp>
      <p:sp>
        <p:nvSpPr>
          <p:cNvPr id="82" name="TextBox 81"/>
          <p:cNvSpPr txBox="1"/>
          <p:nvPr/>
        </p:nvSpPr>
        <p:spPr>
          <a:xfrm rot="2409610">
            <a:off x="2078568" y="5195342"/>
            <a:ext cx="1370888" cy="307777"/>
          </a:xfrm>
          <a:prstGeom prst="rect">
            <a:avLst/>
          </a:prstGeom>
          <a:noFill/>
        </p:spPr>
        <p:txBody>
          <a:bodyPr wrap="none" rtlCol="0">
            <a:spAutoFit/>
          </a:bodyPr>
          <a:lstStyle/>
          <a:p>
            <a:pPr defTabSz="914400"/>
            <a:r>
              <a:rPr lang="fa-IR" sz="1400" dirty="0">
                <a:solidFill>
                  <a:prstClr val="black"/>
                </a:solidFill>
              </a:rPr>
              <a:t>زوج سیم مسی</a:t>
            </a:r>
            <a:endParaRPr lang="en-US" sz="1400" dirty="0">
              <a:solidFill>
                <a:prstClr val="black"/>
              </a:solidFill>
            </a:endParaRPr>
          </a:p>
        </p:txBody>
      </p:sp>
      <p:sp>
        <p:nvSpPr>
          <p:cNvPr id="2" name="TextBox 1"/>
          <p:cNvSpPr txBox="1"/>
          <p:nvPr/>
        </p:nvSpPr>
        <p:spPr>
          <a:xfrm>
            <a:off x="8511936" y="276232"/>
            <a:ext cx="2263437" cy="584775"/>
          </a:xfrm>
          <a:prstGeom prst="rect">
            <a:avLst/>
          </a:prstGeom>
          <a:noFill/>
        </p:spPr>
        <p:txBody>
          <a:bodyPr wrap="square" rtlCol="0">
            <a:spAutoFit/>
          </a:bodyPr>
          <a:lstStyle/>
          <a:p>
            <a:pPr algn="r" defTabSz="914400" rtl="1"/>
            <a:r>
              <a:rPr lang="fa-IR" sz="3200" b="1" dirty="0" smtClean="0">
                <a:solidFill>
                  <a:prstClr val="black"/>
                </a:solidFill>
                <a:latin typeface="Times New Roman" panose="02020603050405020304" pitchFamily="18" charset="0"/>
                <a:cs typeface="Times New Roman" panose="02020603050405020304" pitchFamily="18" charset="0"/>
              </a:rPr>
              <a:t>شبکه </a:t>
            </a:r>
            <a:r>
              <a:rPr lang="en-US" sz="3200" b="1" dirty="0">
                <a:solidFill>
                  <a:prstClr val="black"/>
                </a:solidFill>
                <a:latin typeface="Times New Roman" panose="02020603050405020304" pitchFamily="18" charset="0"/>
                <a:cs typeface="Times New Roman" panose="02020603050405020304" pitchFamily="18" charset="0"/>
              </a:rPr>
              <a:t>PSTN</a:t>
            </a:r>
          </a:p>
        </p:txBody>
      </p:sp>
      <p:sp>
        <p:nvSpPr>
          <p:cNvPr id="40" name="Rectangle 39"/>
          <p:cNvSpPr/>
          <p:nvPr/>
        </p:nvSpPr>
        <p:spPr>
          <a:xfrm>
            <a:off x="7797161" y="4846417"/>
            <a:ext cx="714777" cy="60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a-IR" dirty="0">
                <a:solidFill>
                  <a:prstClr val="white"/>
                </a:solidFill>
              </a:rPr>
              <a:t>پست</a:t>
            </a:r>
            <a:endParaRPr lang="en-US" dirty="0">
              <a:solidFill>
                <a:prstClr val="white"/>
              </a:solidFill>
            </a:endParaRPr>
          </a:p>
        </p:txBody>
      </p:sp>
    </p:spTree>
    <p:extLst>
      <p:ext uri="{BB962C8B-B14F-4D97-AF65-F5344CB8AC3E}">
        <p14:creationId xmlns:p14="http://schemas.microsoft.com/office/powerpoint/2010/main" val="3479688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u5rPBKWsQ0qPjpfx0HRsF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24XZ3f55eEGExXaenOpky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HcyCF8dX30CS0I7Cknf9b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3XOudfZqo0ulSMenS2Aip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ogG7ictkpEaWSpVn9U5Ca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MQcF1.PHwEW2Jsw73AJc.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JMAZ5Z1E.Ur7z0rvQyf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JKxHxDkct0aETLt76xwkN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68kQBhpyREm45YBF55lkm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scE1pIUpMkqIKk5MKo6RA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8oAwYlMseUuWRI9m0eGJ7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Rx4f569oVkibcwQcKiob5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gD2oT1CMcEKk3nk0P8oRk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kf2KoKWZG0m7qFd9eYfeC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1iUGop8nzUGnpBXOcS1Ui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6M_IHTQzJUG5_M6Hw1csT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CEiuGD9wcEmFiTPwBBvat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8XRetcTQPEKISZxY0sI9o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hW3Nok3APUqPEmfeFlpo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yVFtmvN9Skuu6z2GI21BA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0X.ux0wwLkibwDU7Q_z12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s0WdQ2LFsE6rUNlsY13Ju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exATQb0GXUiMNqDcxHRxf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iZGpLOByeEilAQSZk_7eW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HtFU3JK1Ek2zmEEX7Fke3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8njGaJocM0yNBKy9iLUw4Q"/>
</p:tagLst>
</file>

<file path=ppt/theme/theme1.xml><?xml version="1.0" encoding="utf-8"?>
<a:theme xmlns:a="http://schemas.openxmlformats.org/drawingml/2006/main" name="21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BUSINESS">
      <a:dk1>
        <a:sysClr val="windowText" lastClr="000000"/>
      </a:dk1>
      <a:lt1>
        <a:sysClr val="window" lastClr="FFFFFF"/>
      </a:lt1>
      <a:dk2>
        <a:srgbClr val="44546A"/>
      </a:dk2>
      <a:lt2>
        <a:srgbClr val="E7E6E6"/>
      </a:lt2>
      <a:accent1>
        <a:srgbClr val="16A1CA"/>
      </a:accent1>
      <a:accent2>
        <a:srgbClr val="099481"/>
      </a:accent2>
      <a:accent3>
        <a:srgbClr val="7DBC2D"/>
      </a:accent3>
      <a:accent4>
        <a:srgbClr val="EEA720"/>
      </a:accent4>
      <a:accent5>
        <a:srgbClr val="E13A62"/>
      </a:accent5>
      <a:accent6>
        <a:srgbClr val="9132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30009-Whirlwind PowerPoint Template">
      <a:dk1>
        <a:srgbClr val="000000"/>
      </a:dk1>
      <a:lt1>
        <a:srgbClr val="FFFFFF"/>
      </a:lt1>
      <a:dk2>
        <a:srgbClr val="44546A"/>
      </a:dk2>
      <a:lt2>
        <a:srgbClr val="E7E6E6"/>
      </a:lt2>
      <a:accent1>
        <a:srgbClr val="0F1B57"/>
      </a:accent1>
      <a:accent2>
        <a:srgbClr val="FFBD00"/>
      </a:accent2>
      <a:accent3>
        <a:srgbClr val="FF005B"/>
      </a:accent3>
      <a:accent4>
        <a:srgbClr val="00EEB3"/>
      </a:accent4>
      <a:accent5>
        <a:srgbClr val="00C5D6"/>
      </a:accent5>
      <a:accent6>
        <a:srgbClr val="236DB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30009-Whirlwind PowerPoint Template">
      <a:dk1>
        <a:srgbClr val="000000"/>
      </a:dk1>
      <a:lt1>
        <a:srgbClr val="FFFFFF"/>
      </a:lt1>
      <a:dk2>
        <a:srgbClr val="44546A"/>
      </a:dk2>
      <a:lt2>
        <a:srgbClr val="E7E6E6"/>
      </a:lt2>
      <a:accent1>
        <a:srgbClr val="0F1B57"/>
      </a:accent1>
      <a:accent2>
        <a:srgbClr val="FFBD00"/>
      </a:accent2>
      <a:accent3>
        <a:srgbClr val="FF005B"/>
      </a:accent3>
      <a:accent4>
        <a:srgbClr val="00EEB3"/>
      </a:accent4>
      <a:accent5>
        <a:srgbClr val="00C5D6"/>
      </a:accent5>
      <a:accent6>
        <a:srgbClr val="236DB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Override1.xml><?xml version="1.0" encoding="utf-8"?>
<a:themeOverride xmlns:a="http://schemas.openxmlformats.org/drawingml/2006/main">
  <a:clrScheme name="BUSINESS">
    <a:dk1>
      <a:sysClr val="windowText" lastClr="000000"/>
    </a:dk1>
    <a:lt1>
      <a:sysClr val="window" lastClr="FFFFFF"/>
    </a:lt1>
    <a:dk2>
      <a:srgbClr val="44546A"/>
    </a:dk2>
    <a:lt2>
      <a:srgbClr val="E7E6E6"/>
    </a:lt2>
    <a:accent1>
      <a:srgbClr val="16A1CA"/>
    </a:accent1>
    <a:accent2>
      <a:srgbClr val="099481"/>
    </a:accent2>
    <a:accent3>
      <a:srgbClr val="7DBC2D"/>
    </a:accent3>
    <a:accent4>
      <a:srgbClr val="EEA720"/>
    </a:accent4>
    <a:accent5>
      <a:srgbClr val="E13A62"/>
    </a:accent5>
    <a:accent6>
      <a:srgbClr val="9132A6"/>
    </a:accent6>
    <a:hlink>
      <a:srgbClr val="0563C1"/>
    </a:hlink>
    <a:folHlink>
      <a:srgbClr val="954F72"/>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7.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8.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9.xml><?xml version="1.0" encoding="utf-8"?>
<a:themeOverride xmlns:a="http://schemas.openxmlformats.org/drawingml/2006/main">
  <a:clrScheme name="自定义 1">
    <a:dk1>
      <a:sysClr val="windowText" lastClr="000000"/>
    </a:dk1>
    <a:lt1>
      <a:sysClr val="window" lastClr="FFFFFF"/>
    </a:lt1>
    <a:dk2>
      <a:srgbClr val="0070C0"/>
    </a:dk2>
    <a:lt2>
      <a:srgbClr val="EEECE1"/>
    </a:lt2>
    <a:accent1>
      <a:srgbClr val="0070C0"/>
    </a:accent1>
    <a:accent2>
      <a:srgbClr val="C00000"/>
    </a:accent2>
    <a:accent3>
      <a:srgbClr val="00B050"/>
    </a:accent3>
    <a:accent4>
      <a:srgbClr val="7030A0"/>
    </a:accent4>
    <a:accent5>
      <a:srgbClr val="31859B"/>
    </a:accent5>
    <a:accent6>
      <a:srgbClr val="E36C09"/>
    </a:accent6>
    <a:hlink>
      <a:srgbClr val="00FFFF"/>
    </a:hlink>
    <a:folHlink>
      <a:srgbClr val="7030A0"/>
    </a:folHlink>
  </a:clrScheme>
  <a:fontScheme name="我的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6206</TotalTime>
  <Words>3861</Words>
  <Application>Microsoft Office PowerPoint</Application>
  <PresentationFormat>Widescreen</PresentationFormat>
  <Paragraphs>852</Paragraphs>
  <Slides>68</Slides>
  <Notes>12</Notes>
  <HiddenSlides>0</HiddenSlides>
  <MMClips>0</MMClips>
  <ScaleCrop>false</ScaleCrop>
  <HeadingPairs>
    <vt:vector size="8" baseType="variant">
      <vt:variant>
        <vt:lpstr>Fonts Used</vt:lpstr>
      </vt:variant>
      <vt:variant>
        <vt:i4>55</vt:i4>
      </vt:variant>
      <vt:variant>
        <vt:lpstr>Theme</vt:lpstr>
      </vt:variant>
      <vt:variant>
        <vt:i4>10</vt:i4>
      </vt:variant>
      <vt:variant>
        <vt:lpstr>Embedded OLE Servers</vt:lpstr>
      </vt:variant>
      <vt:variant>
        <vt:i4>3</vt:i4>
      </vt:variant>
      <vt:variant>
        <vt:lpstr>Slide Titles</vt:lpstr>
      </vt:variant>
      <vt:variant>
        <vt:i4>68</vt:i4>
      </vt:variant>
    </vt:vector>
  </HeadingPairs>
  <TitlesOfParts>
    <vt:vector size="136" baseType="lpstr">
      <vt:lpstr>맑은 고딕</vt:lpstr>
      <vt:lpstr>Microsoft YaHei</vt:lpstr>
      <vt:lpstr>Microsoft YaHei</vt:lpstr>
      <vt:lpstr>MS PGothic</vt:lpstr>
      <vt:lpstr>SimSun</vt:lpstr>
      <vt:lpstr>SimSun</vt:lpstr>
      <vt:lpstr>.AppleSystemUIFont</vt:lpstr>
      <vt:lpstr>American Typewriter</vt:lpstr>
      <vt:lpstr>Arial</vt:lpstr>
      <vt:lpstr>Arial Black</vt:lpstr>
      <vt:lpstr>Arial Narrow</vt:lpstr>
      <vt:lpstr>Arial Unicode MS</vt:lpstr>
      <vt:lpstr>B Farnaz</vt:lpstr>
      <vt:lpstr>B Homa</vt:lpstr>
      <vt:lpstr>B Koodak</vt:lpstr>
      <vt:lpstr>B Mita</vt:lpstr>
      <vt:lpstr>B Mitra</vt:lpstr>
      <vt:lpstr>B Nazanin</vt:lpstr>
      <vt:lpstr>B titr</vt:lpstr>
      <vt:lpstr>B titr</vt:lpstr>
      <vt:lpstr>B Yagut</vt:lpstr>
      <vt:lpstr>B Yekan</vt:lpstr>
      <vt:lpstr>B Zar</vt:lpstr>
      <vt:lpstr>Calibri</vt:lpstr>
      <vt:lpstr>Calibri Light</vt:lpstr>
      <vt:lpstr>Cambria</vt:lpstr>
      <vt:lpstr>Century Gothic</vt:lpstr>
      <vt:lpstr>Courier New</vt:lpstr>
      <vt:lpstr>等线</vt:lpstr>
      <vt:lpstr>等线 Light</vt:lpstr>
      <vt:lpstr>Dima Yekan Typography</vt:lpstr>
      <vt:lpstr>Franklin Gothic Medium</vt:lpstr>
      <vt:lpstr>Frutiger 55 Roman</vt:lpstr>
      <vt:lpstr>FrutigerNext LT Medium</vt:lpstr>
      <vt:lpstr>FrutigerNext LT Regular</vt:lpstr>
      <vt:lpstr>Futura Md BT</vt:lpstr>
      <vt:lpstr>Georgia</vt:lpstr>
      <vt:lpstr>굴림</vt:lpstr>
      <vt:lpstr>Huawei Sans</vt:lpstr>
      <vt:lpstr>Huawei Sans Light</vt:lpstr>
      <vt:lpstr>HY견고딕</vt:lpstr>
      <vt:lpstr>Impact</vt:lpstr>
      <vt:lpstr>IPT.Yekan</vt:lpstr>
      <vt:lpstr>IranNastaliq</vt:lpstr>
      <vt:lpstr>Open Sans</vt:lpstr>
      <vt:lpstr>黑体</vt:lpstr>
      <vt:lpstr>华文宋体</vt:lpstr>
      <vt:lpstr>华文细黑</vt:lpstr>
      <vt:lpstr>Tahoma</vt:lpstr>
      <vt:lpstr>Times New Roman</vt:lpstr>
      <vt:lpstr>Trebuchet MS</vt:lpstr>
      <vt:lpstr>Tw Cen MT</vt:lpstr>
      <vt:lpstr>Wingdings</vt:lpstr>
      <vt:lpstr>-윤고딕330</vt:lpstr>
      <vt:lpstr>方正兰亭黑简体</vt:lpstr>
      <vt:lpstr>21_Chart page</vt:lpstr>
      <vt:lpstr>Office Theme</vt:lpstr>
      <vt:lpstr>1_Office Theme</vt:lpstr>
      <vt:lpstr>2_Office Theme</vt:lpstr>
      <vt:lpstr>5_Office Theme</vt:lpstr>
      <vt:lpstr>3_Office Theme</vt:lpstr>
      <vt:lpstr>20_Chart page</vt:lpstr>
      <vt:lpstr>4_Office Theme</vt:lpstr>
      <vt:lpstr>Slipstream</vt:lpstr>
      <vt:lpstr>7_Office Theme</vt:lpstr>
      <vt:lpstr>Worksheet</vt:lpstr>
      <vt:lpstr>Bitmap Image</vt:lpstr>
      <vt:lpstr>Photo Editor Photo</vt:lpstr>
      <vt:lpstr>PowerPoint Presentation</vt:lpstr>
      <vt:lpstr>معرفی شبکه های ارتباطی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تخمین ترافیک و ظرفیت شبکه</vt:lpstr>
      <vt:lpstr>محاسبه میانگین پهنای باند هر مشترک</vt:lpstr>
      <vt:lpstr>PowerPoint Presentation</vt:lpstr>
      <vt:lpstr>شبکه مخابراتی با DSLAM خارج از مرکز </vt:lpstr>
      <vt:lpstr>شبکه های دسترسی مبتنی بر FTTX</vt:lpstr>
      <vt:lpstr>روند توسعه بستر های انتقال دیتا</vt:lpstr>
      <vt:lpstr>PowerPoint Presentation</vt:lpstr>
      <vt:lpstr>PowerPoint Presentation</vt:lpstr>
      <vt:lpstr>معماری شبکه دسترسی : فعلی و آتی</vt:lpstr>
      <vt:lpstr>FTTx Existing Access Topology</vt:lpstr>
      <vt:lpstr>PowerPoint Presentation</vt:lpstr>
      <vt:lpstr>PowerPoint Presentation</vt:lpstr>
      <vt:lpstr>اهداف طراحی شبکه IPNI</vt:lpstr>
      <vt:lpstr>PowerPoint Presentation</vt:lpstr>
      <vt:lpstr>PowerPoint Presentation</vt:lpstr>
      <vt:lpstr>Standard Gap Analysis</vt:lpstr>
      <vt:lpstr>PowerPoint Presentation</vt:lpstr>
      <vt:lpstr>حجم مصرفی اینترنت روزانه کشور (TB)</vt:lpstr>
      <vt:lpstr>PowerPoint Presentation</vt:lpstr>
      <vt:lpstr>PowerPoint Presentation</vt:lpstr>
      <vt:lpstr>PowerPoint Presentation</vt:lpstr>
      <vt:lpstr>PowerPoint Presentation</vt:lpstr>
      <vt:lpstr>PowerPoint Presentation</vt:lpstr>
      <vt:lpstr>PowerPoint Presentation</vt:lpstr>
      <vt:lpstr>شبکه انتقال</vt:lpstr>
      <vt:lpstr>شبکه انتقال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Technologies: 50G PON is the Next Generation PON </vt:lpstr>
      <vt:lpstr>PowerPoint Presentation</vt:lpstr>
      <vt:lpstr>PowerPoint Presentation</vt:lpstr>
      <vt:lpstr>Architecture Determines the Network Quality, Planning Determines the Architecture</vt:lpstr>
      <vt:lpstr>IPBB Network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کنترل پروژه UNSP</dc:title>
  <dc:creator>Leila</dc:creator>
  <cp:lastModifiedBy>RePack by Diakov</cp:lastModifiedBy>
  <cp:revision>1000</cp:revision>
  <dcterms:created xsi:type="dcterms:W3CDTF">2024-09-16T11:45:04Z</dcterms:created>
  <dcterms:modified xsi:type="dcterms:W3CDTF">2025-02-08T09:28:50Z</dcterms:modified>
</cp:coreProperties>
</file>